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30"/>
  </p:notesMasterIdLst>
  <p:handoutMasterIdLst>
    <p:handoutMasterId r:id="rId131"/>
  </p:handoutMasterIdLst>
  <p:sldIdLst>
    <p:sldId id="564" r:id="rId2"/>
    <p:sldId id="469" r:id="rId3"/>
    <p:sldId id="292" r:id="rId4"/>
    <p:sldId id="425" r:id="rId5"/>
    <p:sldId id="301" r:id="rId6"/>
    <p:sldId id="264" r:id="rId7"/>
    <p:sldId id="262" r:id="rId8"/>
    <p:sldId id="457" r:id="rId9"/>
    <p:sldId id="427" r:id="rId10"/>
    <p:sldId id="441" r:id="rId11"/>
    <p:sldId id="468" r:id="rId12"/>
    <p:sldId id="472" r:id="rId13"/>
    <p:sldId id="470" r:id="rId14"/>
    <p:sldId id="473" r:id="rId15"/>
    <p:sldId id="474" r:id="rId16"/>
    <p:sldId id="459" r:id="rId17"/>
    <p:sldId id="567" r:id="rId18"/>
    <p:sldId id="568" r:id="rId19"/>
    <p:sldId id="569" r:id="rId20"/>
    <p:sldId id="571" r:id="rId21"/>
    <p:sldId id="577" r:id="rId22"/>
    <p:sldId id="570" r:id="rId23"/>
    <p:sldId id="480" r:id="rId24"/>
    <p:sldId id="565" r:id="rId25"/>
    <p:sldId id="566" r:id="rId26"/>
    <p:sldId id="574" r:id="rId27"/>
    <p:sldId id="575" r:id="rId28"/>
    <p:sldId id="580" r:id="rId29"/>
    <p:sldId id="581" r:id="rId30"/>
    <p:sldId id="582" r:id="rId31"/>
    <p:sldId id="482" r:id="rId32"/>
    <p:sldId id="578" r:id="rId33"/>
    <p:sldId id="585" r:id="rId34"/>
    <p:sldId id="483" r:id="rId35"/>
    <p:sldId id="572" r:id="rId36"/>
    <p:sldId id="576" r:id="rId37"/>
    <p:sldId id="484" r:id="rId38"/>
    <p:sldId id="485" r:id="rId39"/>
    <p:sldId id="579" r:id="rId40"/>
    <p:sldId id="486" r:id="rId41"/>
    <p:sldId id="489" r:id="rId42"/>
    <p:sldId id="502" r:id="rId43"/>
    <p:sldId id="584" r:id="rId44"/>
    <p:sldId id="583" r:id="rId45"/>
    <p:sldId id="490" r:id="rId46"/>
    <p:sldId id="491" r:id="rId47"/>
    <p:sldId id="492" r:id="rId48"/>
    <p:sldId id="508" r:id="rId49"/>
    <p:sldId id="493" r:id="rId50"/>
    <p:sldId id="587" r:id="rId51"/>
    <p:sldId id="433" r:id="rId52"/>
    <p:sldId id="560" r:id="rId53"/>
    <p:sldId id="562" r:id="rId54"/>
    <p:sldId id="561" r:id="rId55"/>
    <p:sldId id="509" r:id="rId56"/>
    <p:sldId id="510" r:id="rId57"/>
    <p:sldId id="487" r:id="rId58"/>
    <p:sldId id="488" r:id="rId59"/>
    <p:sldId id="496" r:id="rId60"/>
    <p:sldId id="495" r:id="rId61"/>
    <p:sldId id="494" r:id="rId62"/>
    <p:sldId id="497" r:id="rId63"/>
    <p:sldId id="498" r:id="rId64"/>
    <p:sldId id="499" r:id="rId65"/>
    <p:sldId id="500" r:id="rId66"/>
    <p:sldId id="501" r:id="rId67"/>
    <p:sldId id="586" r:id="rId68"/>
    <p:sldId id="573" r:id="rId69"/>
    <p:sldId id="503" r:id="rId70"/>
    <p:sldId id="504" r:id="rId71"/>
    <p:sldId id="505" r:id="rId72"/>
    <p:sldId id="506" r:id="rId73"/>
    <p:sldId id="507" r:id="rId74"/>
    <p:sldId id="563" r:id="rId75"/>
    <p:sldId id="558" r:id="rId76"/>
    <p:sldId id="462" r:id="rId77"/>
    <p:sldId id="557" r:id="rId78"/>
    <p:sldId id="518" r:id="rId79"/>
    <p:sldId id="519" r:id="rId80"/>
    <p:sldId id="520" r:id="rId81"/>
    <p:sldId id="521" r:id="rId82"/>
    <p:sldId id="522" r:id="rId83"/>
    <p:sldId id="523" r:id="rId84"/>
    <p:sldId id="524" r:id="rId85"/>
    <p:sldId id="525" r:id="rId86"/>
    <p:sldId id="526" r:id="rId87"/>
    <p:sldId id="527" r:id="rId88"/>
    <p:sldId id="528" r:id="rId89"/>
    <p:sldId id="529" r:id="rId90"/>
    <p:sldId id="530" r:id="rId91"/>
    <p:sldId id="531" r:id="rId92"/>
    <p:sldId id="532" r:id="rId93"/>
    <p:sldId id="533" r:id="rId94"/>
    <p:sldId id="534" r:id="rId95"/>
    <p:sldId id="535" r:id="rId96"/>
    <p:sldId id="536" r:id="rId97"/>
    <p:sldId id="537" r:id="rId98"/>
    <p:sldId id="538" r:id="rId99"/>
    <p:sldId id="539" r:id="rId100"/>
    <p:sldId id="540" r:id="rId101"/>
    <p:sldId id="541" r:id="rId102"/>
    <p:sldId id="542" r:id="rId103"/>
    <p:sldId id="543" r:id="rId104"/>
    <p:sldId id="544" r:id="rId105"/>
    <p:sldId id="545" r:id="rId106"/>
    <p:sldId id="546" r:id="rId107"/>
    <p:sldId id="547" r:id="rId108"/>
    <p:sldId id="548" r:id="rId109"/>
    <p:sldId id="549" r:id="rId110"/>
    <p:sldId id="550" r:id="rId111"/>
    <p:sldId id="551" r:id="rId112"/>
    <p:sldId id="552" r:id="rId113"/>
    <p:sldId id="553" r:id="rId114"/>
    <p:sldId id="554" r:id="rId115"/>
    <p:sldId id="555" r:id="rId116"/>
    <p:sldId id="556" r:id="rId117"/>
    <p:sldId id="559" r:id="rId118"/>
    <p:sldId id="511" r:id="rId119"/>
    <p:sldId id="512" r:id="rId120"/>
    <p:sldId id="513" r:id="rId121"/>
    <p:sldId id="514" r:id="rId122"/>
    <p:sldId id="515" r:id="rId123"/>
    <p:sldId id="516" r:id="rId124"/>
    <p:sldId id="475" r:id="rId125"/>
    <p:sldId id="476" r:id="rId126"/>
    <p:sldId id="477" r:id="rId127"/>
    <p:sldId id="478" r:id="rId128"/>
    <p:sldId id="479" r:id="rId1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41" autoAdjust="0"/>
    <p:restoredTop sz="64583" autoAdjust="0"/>
  </p:normalViewPr>
  <p:slideViewPr>
    <p:cSldViewPr snapToGrid="0" snapToObjects="1">
      <p:cViewPr>
        <p:scale>
          <a:sx n="110" d="100"/>
          <a:sy n="110" d="100"/>
        </p:scale>
        <p:origin x="1584" y="-216"/>
      </p:cViewPr>
      <p:guideLst>
        <p:guide orient="horz" pos="2160"/>
        <p:guide pos="2880"/>
      </p:guideLst>
    </p:cSldViewPr>
  </p:slideViewPr>
  <p:outlineViewPr>
    <p:cViewPr>
      <p:scale>
        <a:sx n="33" d="100"/>
        <a:sy n="33" d="100"/>
      </p:scale>
      <p:origin x="0" y="42672"/>
    </p:cViewPr>
  </p:outlineViewPr>
  <p:notesTextViewPr>
    <p:cViewPr>
      <p:scale>
        <a:sx n="100" d="100"/>
        <a:sy n="100" d="100"/>
      </p:scale>
      <p:origin x="0" y="-192"/>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notesMaster" Target="notesMasters/notesMaster1.xml"/><Relationship Id="rId131" Type="http://schemas.openxmlformats.org/officeDocument/2006/relationships/handoutMaster" Target="handoutMasters/handoutMaster1.xml"/><Relationship Id="rId132" Type="http://schemas.openxmlformats.org/officeDocument/2006/relationships/presProps" Target="presProps.xml"/><Relationship Id="rId133" Type="http://schemas.openxmlformats.org/officeDocument/2006/relationships/viewProps" Target="viewProps.xml"/><Relationship Id="rId134" Type="http://schemas.openxmlformats.org/officeDocument/2006/relationships/theme" Target="theme/theme1.xml"/><Relationship Id="rId13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3168D4-180F-BA4D-A927-D493A337D336}" type="doc">
      <dgm:prSet loTypeId="urn:microsoft.com/office/officeart/2005/8/layout/venn1" loCatId="" qsTypeId="urn:microsoft.com/office/officeart/2005/8/quickstyle/simple4" qsCatId="simple" csTypeId="urn:microsoft.com/office/officeart/2005/8/colors/accent1_2" csCatId="accent1" phldr="1"/>
      <dgm:spPr/>
    </dgm:pt>
    <dgm:pt modelId="{B9361141-6F5B-BA4D-A772-37A491EFB11B}">
      <dgm:prSet phldrT="[Text]"/>
      <dgm:spPr/>
      <dgm:t>
        <a:bodyPr/>
        <a:lstStyle/>
        <a:p>
          <a:r>
            <a:rPr lang="en-GB" dirty="0" smtClean="0"/>
            <a:t>legal</a:t>
          </a:r>
          <a:endParaRPr lang="en-GB" dirty="0"/>
        </a:p>
      </dgm:t>
    </dgm:pt>
    <dgm:pt modelId="{34FB6D74-FCF4-8A4D-B2FB-C021A31EFD57}" type="parTrans" cxnId="{852CC5DD-FAE4-3247-B3B3-A8ABE1228359}">
      <dgm:prSet/>
      <dgm:spPr/>
      <dgm:t>
        <a:bodyPr/>
        <a:lstStyle/>
        <a:p>
          <a:endParaRPr lang="en-GB"/>
        </a:p>
      </dgm:t>
    </dgm:pt>
    <dgm:pt modelId="{ECD27140-03FB-E940-A9FB-DB22514C69D5}" type="sibTrans" cxnId="{852CC5DD-FAE4-3247-B3B3-A8ABE1228359}">
      <dgm:prSet/>
      <dgm:spPr/>
      <dgm:t>
        <a:bodyPr/>
        <a:lstStyle/>
        <a:p>
          <a:endParaRPr lang="en-GB"/>
        </a:p>
      </dgm:t>
    </dgm:pt>
    <dgm:pt modelId="{6B6E3157-579E-0D4D-8AE5-7925631141BB}">
      <dgm:prSet phldrT="[Text]"/>
      <dgm:spPr/>
      <dgm:t>
        <a:bodyPr/>
        <a:lstStyle/>
        <a:p>
          <a:r>
            <a:rPr lang="en-GB" dirty="0" smtClean="0"/>
            <a:t>ethical</a:t>
          </a:r>
          <a:endParaRPr lang="en-GB" dirty="0"/>
        </a:p>
      </dgm:t>
    </dgm:pt>
    <dgm:pt modelId="{695D4782-307D-E046-BB42-E2C04C04CD38}" type="parTrans" cxnId="{6B51C74C-86DB-A142-B532-0E2DACD84C30}">
      <dgm:prSet/>
      <dgm:spPr/>
      <dgm:t>
        <a:bodyPr/>
        <a:lstStyle/>
        <a:p>
          <a:endParaRPr lang="en-GB"/>
        </a:p>
      </dgm:t>
    </dgm:pt>
    <dgm:pt modelId="{A15C3D91-CE92-A248-9B04-9AF006B348E7}" type="sibTrans" cxnId="{6B51C74C-86DB-A142-B532-0E2DACD84C30}">
      <dgm:prSet/>
      <dgm:spPr/>
      <dgm:t>
        <a:bodyPr/>
        <a:lstStyle/>
        <a:p>
          <a:endParaRPr lang="en-GB"/>
        </a:p>
      </dgm:t>
    </dgm:pt>
    <dgm:pt modelId="{F24EEA41-6277-8441-AA93-BA6DF4A258A6}">
      <dgm:prSet phldrT="[Text]"/>
      <dgm:spPr/>
      <dgm:t>
        <a:bodyPr/>
        <a:lstStyle/>
        <a:p>
          <a:r>
            <a:rPr lang="en-GB" dirty="0" smtClean="0"/>
            <a:t>workplace</a:t>
          </a:r>
          <a:endParaRPr lang="en-GB" dirty="0"/>
        </a:p>
      </dgm:t>
    </dgm:pt>
    <dgm:pt modelId="{AD1E675B-89AC-7F44-980B-93556B639FC4}" type="parTrans" cxnId="{B27E25B9-A017-E547-AFD8-9D35F4029370}">
      <dgm:prSet/>
      <dgm:spPr/>
      <dgm:t>
        <a:bodyPr/>
        <a:lstStyle/>
        <a:p>
          <a:endParaRPr lang="en-GB"/>
        </a:p>
      </dgm:t>
    </dgm:pt>
    <dgm:pt modelId="{F7147F81-4B3E-A345-8989-3B81C2A37AF0}" type="sibTrans" cxnId="{B27E25B9-A017-E547-AFD8-9D35F4029370}">
      <dgm:prSet/>
      <dgm:spPr/>
      <dgm:t>
        <a:bodyPr/>
        <a:lstStyle/>
        <a:p>
          <a:endParaRPr lang="en-GB"/>
        </a:p>
      </dgm:t>
    </dgm:pt>
    <dgm:pt modelId="{819B1926-B116-9449-8488-1A0E4BFE7ACC}" type="pres">
      <dgm:prSet presAssocID="{4F3168D4-180F-BA4D-A927-D493A337D336}" presName="compositeShape" presStyleCnt="0">
        <dgm:presLayoutVars>
          <dgm:chMax val="7"/>
          <dgm:dir/>
          <dgm:resizeHandles val="exact"/>
        </dgm:presLayoutVars>
      </dgm:prSet>
      <dgm:spPr/>
    </dgm:pt>
    <dgm:pt modelId="{88D13877-12EA-EC4D-A2F0-36CECACC008E}" type="pres">
      <dgm:prSet presAssocID="{B9361141-6F5B-BA4D-A772-37A491EFB11B}" presName="circ1" presStyleLbl="vennNode1" presStyleIdx="0" presStyleCnt="3"/>
      <dgm:spPr/>
      <dgm:t>
        <a:bodyPr/>
        <a:lstStyle/>
        <a:p>
          <a:endParaRPr lang="en-GB"/>
        </a:p>
      </dgm:t>
    </dgm:pt>
    <dgm:pt modelId="{4E57C483-B1A5-BA43-819C-B2D07BCEE456}" type="pres">
      <dgm:prSet presAssocID="{B9361141-6F5B-BA4D-A772-37A491EFB11B}" presName="circ1Tx" presStyleLbl="revTx" presStyleIdx="0" presStyleCnt="0">
        <dgm:presLayoutVars>
          <dgm:chMax val="0"/>
          <dgm:chPref val="0"/>
          <dgm:bulletEnabled val="1"/>
        </dgm:presLayoutVars>
      </dgm:prSet>
      <dgm:spPr/>
      <dgm:t>
        <a:bodyPr/>
        <a:lstStyle/>
        <a:p>
          <a:endParaRPr lang="en-GB"/>
        </a:p>
      </dgm:t>
    </dgm:pt>
    <dgm:pt modelId="{AE7F2020-03D4-5142-8DB9-AA332AAF370B}" type="pres">
      <dgm:prSet presAssocID="{6B6E3157-579E-0D4D-8AE5-7925631141BB}" presName="circ2" presStyleLbl="vennNode1" presStyleIdx="1" presStyleCnt="3"/>
      <dgm:spPr/>
      <dgm:t>
        <a:bodyPr/>
        <a:lstStyle/>
        <a:p>
          <a:endParaRPr lang="en-GB"/>
        </a:p>
      </dgm:t>
    </dgm:pt>
    <dgm:pt modelId="{CDB59578-92FD-C24E-8717-C0599029708B}" type="pres">
      <dgm:prSet presAssocID="{6B6E3157-579E-0D4D-8AE5-7925631141BB}" presName="circ2Tx" presStyleLbl="revTx" presStyleIdx="0" presStyleCnt="0">
        <dgm:presLayoutVars>
          <dgm:chMax val="0"/>
          <dgm:chPref val="0"/>
          <dgm:bulletEnabled val="1"/>
        </dgm:presLayoutVars>
      </dgm:prSet>
      <dgm:spPr/>
      <dgm:t>
        <a:bodyPr/>
        <a:lstStyle/>
        <a:p>
          <a:endParaRPr lang="en-GB"/>
        </a:p>
      </dgm:t>
    </dgm:pt>
    <dgm:pt modelId="{C300C7B9-0888-974C-BD1E-57CDC1B4E62C}" type="pres">
      <dgm:prSet presAssocID="{F24EEA41-6277-8441-AA93-BA6DF4A258A6}" presName="circ3" presStyleLbl="vennNode1" presStyleIdx="2" presStyleCnt="3"/>
      <dgm:spPr/>
      <dgm:t>
        <a:bodyPr/>
        <a:lstStyle/>
        <a:p>
          <a:endParaRPr lang="en-GB"/>
        </a:p>
      </dgm:t>
    </dgm:pt>
    <dgm:pt modelId="{21522EFA-515C-2846-987C-2D8D20945295}" type="pres">
      <dgm:prSet presAssocID="{F24EEA41-6277-8441-AA93-BA6DF4A258A6}" presName="circ3Tx" presStyleLbl="revTx" presStyleIdx="0" presStyleCnt="0">
        <dgm:presLayoutVars>
          <dgm:chMax val="0"/>
          <dgm:chPref val="0"/>
          <dgm:bulletEnabled val="1"/>
        </dgm:presLayoutVars>
      </dgm:prSet>
      <dgm:spPr/>
      <dgm:t>
        <a:bodyPr/>
        <a:lstStyle/>
        <a:p>
          <a:endParaRPr lang="en-GB"/>
        </a:p>
      </dgm:t>
    </dgm:pt>
  </dgm:ptLst>
  <dgm:cxnLst>
    <dgm:cxn modelId="{E0002A8C-437A-A144-AC0F-7A3F9D937DC7}" type="presOf" srcId="{B9361141-6F5B-BA4D-A772-37A491EFB11B}" destId="{4E57C483-B1A5-BA43-819C-B2D07BCEE456}" srcOrd="1" destOrd="0" presId="urn:microsoft.com/office/officeart/2005/8/layout/venn1"/>
    <dgm:cxn modelId="{245EC7A5-899C-FA45-94F3-4635C007B07E}" type="presOf" srcId="{F24EEA41-6277-8441-AA93-BA6DF4A258A6}" destId="{21522EFA-515C-2846-987C-2D8D20945295}" srcOrd="1" destOrd="0" presId="urn:microsoft.com/office/officeart/2005/8/layout/venn1"/>
    <dgm:cxn modelId="{852CC5DD-FAE4-3247-B3B3-A8ABE1228359}" srcId="{4F3168D4-180F-BA4D-A927-D493A337D336}" destId="{B9361141-6F5B-BA4D-A772-37A491EFB11B}" srcOrd="0" destOrd="0" parTransId="{34FB6D74-FCF4-8A4D-B2FB-C021A31EFD57}" sibTransId="{ECD27140-03FB-E940-A9FB-DB22514C69D5}"/>
    <dgm:cxn modelId="{EF9688DE-5744-CF40-A4AF-8222DE813813}" type="presOf" srcId="{F24EEA41-6277-8441-AA93-BA6DF4A258A6}" destId="{C300C7B9-0888-974C-BD1E-57CDC1B4E62C}" srcOrd="0" destOrd="0" presId="urn:microsoft.com/office/officeart/2005/8/layout/venn1"/>
    <dgm:cxn modelId="{B27E25B9-A017-E547-AFD8-9D35F4029370}" srcId="{4F3168D4-180F-BA4D-A927-D493A337D336}" destId="{F24EEA41-6277-8441-AA93-BA6DF4A258A6}" srcOrd="2" destOrd="0" parTransId="{AD1E675B-89AC-7F44-980B-93556B639FC4}" sibTransId="{F7147F81-4B3E-A345-8989-3B81C2A37AF0}"/>
    <dgm:cxn modelId="{0FF989CD-962E-7A43-B4B8-684363CA2902}" type="presOf" srcId="{B9361141-6F5B-BA4D-A772-37A491EFB11B}" destId="{88D13877-12EA-EC4D-A2F0-36CECACC008E}" srcOrd="0" destOrd="0" presId="urn:microsoft.com/office/officeart/2005/8/layout/venn1"/>
    <dgm:cxn modelId="{BB6C677A-09DC-E44F-84E4-07A2C7B84375}" type="presOf" srcId="{6B6E3157-579E-0D4D-8AE5-7925631141BB}" destId="{CDB59578-92FD-C24E-8717-C0599029708B}" srcOrd="1" destOrd="0" presId="urn:microsoft.com/office/officeart/2005/8/layout/venn1"/>
    <dgm:cxn modelId="{66AE1D7C-20C0-0343-B817-587FB146F199}" type="presOf" srcId="{6B6E3157-579E-0D4D-8AE5-7925631141BB}" destId="{AE7F2020-03D4-5142-8DB9-AA332AAF370B}" srcOrd="0" destOrd="0" presId="urn:microsoft.com/office/officeart/2005/8/layout/venn1"/>
    <dgm:cxn modelId="{D368C6E2-977B-9545-A470-87F83F840ADA}" type="presOf" srcId="{4F3168D4-180F-BA4D-A927-D493A337D336}" destId="{819B1926-B116-9449-8488-1A0E4BFE7ACC}" srcOrd="0" destOrd="0" presId="urn:microsoft.com/office/officeart/2005/8/layout/venn1"/>
    <dgm:cxn modelId="{6B51C74C-86DB-A142-B532-0E2DACD84C30}" srcId="{4F3168D4-180F-BA4D-A927-D493A337D336}" destId="{6B6E3157-579E-0D4D-8AE5-7925631141BB}" srcOrd="1" destOrd="0" parTransId="{695D4782-307D-E046-BB42-E2C04C04CD38}" sibTransId="{A15C3D91-CE92-A248-9B04-9AF006B348E7}"/>
    <dgm:cxn modelId="{93F1FB7B-377C-8942-ADAB-0B0836269520}" type="presParOf" srcId="{819B1926-B116-9449-8488-1A0E4BFE7ACC}" destId="{88D13877-12EA-EC4D-A2F0-36CECACC008E}" srcOrd="0" destOrd="0" presId="urn:microsoft.com/office/officeart/2005/8/layout/venn1"/>
    <dgm:cxn modelId="{ADCCB0D9-3A70-114C-AF78-B430D91AAF67}" type="presParOf" srcId="{819B1926-B116-9449-8488-1A0E4BFE7ACC}" destId="{4E57C483-B1A5-BA43-819C-B2D07BCEE456}" srcOrd="1" destOrd="0" presId="urn:microsoft.com/office/officeart/2005/8/layout/venn1"/>
    <dgm:cxn modelId="{B0A74541-A407-3E4A-A0F5-06A199781E7D}" type="presParOf" srcId="{819B1926-B116-9449-8488-1A0E4BFE7ACC}" destId="{AE7F2020-03D4-5142-8DB9-AA332AAF370B}" srcOrd="2" destOrd="0" presId="urn:microsoft.com/office/officeart/2005/8/layout/venn1"/>
    <dgm:cxn modelId="{AC961FA5-44F9-5441-9C1F-ACFA5FF747BC}" type="presParOf" srcId="{819B1926-B116-9449-8488-1A0E4BFE7ACC}" destId="{CDB59578-92FD-C24E-8717-C0599029708B}" srcOrd="3" destOrd="0" presId="urn:microsoft.com/office/officeart/2005/8/layout/venn1"/>
    <dgm:cxn modelId="{EE10851A-8162-094D-BDB4-0C5AD53D3D1E}" type="presParOf" srcId="{819B1926-B116-9449-8488-1A0E4BFE7ACC}" destId="{C300C7B9-0888-974C-BD1E-57CDC1B4E62C}" srcOrd="4" destOrd="0" presId="urn:microsoft.com/office/officeart/2005/8/layout/venn1"/>
    <dgm:cxn modelId="{F89F3133-2CC9-4C4E-A443-4C1527272564}" type="presParOf" srcId="{819B1926-B116-9449-8488-1A0E4BFE7ACC}" destId="{21522EFA-515C-2846-987C-2D8D20945295}"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0BC51A-C020-514A-B6BD-D1E5A5F39818}"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GB"/>
        </a:p>
      </dgm:t>
    </dgm:pt>
    <dgm:pt modelId="{BC869A64-1C38-E649-B847-F0BD3D913EF3}">
      <dgm:prSet phldrT="[Text]"/>
      <dgm:spPr/>
      <dgm:t>
        <a:bodyPr/>
        <a:lstStyle/>
        <a:p>
          <a:r>
            <a:rPr lang="en-GB" dirty="0" smtClean="0"/>
            <a:t>Workplace rights</a:t>
          </a:r>
          <a:endParaRPr lang="en-GB" dirty="0"/>
        </a:p>
      </dgm:t>
    </dgm:pt>
    <dgm:pt modelId="{A935C185-13EB-0E47-9A9D-775A72555D70}" type="parTrans" cxnId="{A4B941C2-AC44-F943-B998-4D90863FD684}">
      <dgm:prSet/>
      <dgm:spPr/>
      <dgm:t>
        <a:bodyPr/>
        <a:lstStyle/>
        <a:p>
          <a:endParaRPr lang="en-GB"/>
        </a:p>
      </dgm:t>
    </dgm:pt>
    <dgm:pt modelId="{F794DA4E-5CF0-5A4B-B489-2DB07ED3516A}" type="sibTrans" cxnId="{A4B941C2-AC44-F943-B998-4D90863FD684}">
      <dgm:prSet/>
      <dgm:spPr/>
      <dgm:t>
        <a:bodyPr/>
        <a:lstStyle/>
        <a:p>
          <a:endParaRPr lang="en-GB"/>
        </a:p>
      </dgm:t>
    </dgm:pt>
    <dgm:pt modelId="{BD3E1365-78CF-2443-A6CC-9F3FA4AA044A}">
      <dgm:prSet phldrT="[Text]"/>
      <dgm:spPr/>
      <dgm:t>
        <a:bodyPr/>
        <a:lstStyle/>
        <a:p>
          <a:r>
            <a:rPr lang="en-GB" dirty="0" smtClean="0"/>
            <a:t>Workplace responsibilities</a:t>
          </a:r>
          <a:endParaRPr lang="en-GB" dirty="0"/>
        </a:p>
      </dgm:t>
    </dgm:pt>
    <dgm:pt modelId="{B8CA6F91-4E69-7D4D-8C1C-8B8B70A984AA}" type="parTrans" cxnId="{C9F1A950-FD14-AC40-B002-584F6A2C17A8}">
      <dgm:prSet/>
      <dgm:spPr/>
      <dgm:t>
        <a:bodyPr/>
        <a:lstStyle/>
        <a:p>
          <a:endParaRPr lang="en-GB"/>
        </a:p>
      </dgm:t>
    </dgm:pt>
    <dgm:pt modelId="{30FE3341-2229-1F40-B82C-F344385AFBF2}" type="sibTrans" cxnId="{C9F1A950-FD14-AC40-B002-584F6A2C17A8}">
      <dgm:prSet/>
      <dgm:spPr/>
      <dgm:t>
        <a:bodyPr/>
        <a:lstStyle/>
        <a:p>
          <a:endParaRPr lang="en-GB"/>
        </a:p>
      </dgm:t>
    </dgm:pt>
    <dgm:pt modelId="{229CBF77-A77B-A04F-A1E2-CBD390EE5BEF}">
      <dgm:prSet phldrT="[Text]"/>
      <dgm:spPr/>
      <dgm:t>
        <a:bodyPr/>
        <a:lstStyle/>
        <a:p>
          <a:r>
            <a:rPr lang="en-GB" dirty="0" smtClean="0"/>
            <a:t>Respecting others’ work</a:t>
          </a:r>
          <a:endParaRPr lang="en-GB" dirty="0"/>
        </a:p>
      </dgm:t>
    </dgm:pt>
    <dgm:pt modelId="{89C42AE5-E790-DD40-A0B0-2E54B9597D43}" type="parTrans" cxnId="{22880900-F54F-DC4B-A567-ABB9B0EB3B60}">
      <dgm:prSet/>
      <dgm:spPr/>
      <dgm:t>
        <a:bodyPr/>
        <a:lstStyle/>
        <a:p>
          <a:endParaRPr lang="en-GB"/>
        </a:p>
      </dgm:t>
    </dgm:pt>
    <dgm:pt modelId="{92F60278-0961-114E-A7DF-333F02B462D3}" type="sibTrans" cxnId="{22880900-F54F-DC4B-A567-ABB9B0EB3B60}">
      <dgm:prSet/>
      <dgm:spPr/>
      <dgm:t>
        <a:bodyPr/>
        <a:lstStyle/>
        <a:p>
          <a:endParaRPr lang="en-GB"/>
        </a:p>
      </dgm:t>
    </dgm:pt>
    <dgm:pt modelId="{E3DC0528-CD3B-C445-B881-A60D3E1C431F}">
      <dgm:prSet/>
      <dgm:spPr/>
      <dgm:t>
        <a:bodyPr/>
        <a:lstStyle/>
        <a:p>
          <a:r>
            <a:rPr lang="en-GB" dirty="0" smtClean="0"/>
            <a:t>Self study - ownership</a:t>
          </a:r>
          <a:endParaRPr lang="en-GB" dirty="0"/>
        </a:p>
      </dgm:t>
    </dgm:pt>
    <dgm:pt modelId="{2F5DCB26-39D6-C248-AB0E-BCD2E167C90F}" type="parTrans" cxnId="{E4DD8860-6430-C442-B531-4E808692168C}">
      <dgm:prSet/>
      <dgm:spPr/>
    </dgm:pt>
    <dgm:pt modelId="{CEE79A9F-8744-8E47-8E35-C7AC09DA8BE3}" type="sibTrans" cxnId="{E4DD8860-6430-C442-B531-4E808692168C}">
      <dgm:prSet/>
      <dgm:spPr/>
    </dgm:pt>
    <dgm:pt modelId="{D55C478D-1135-2C4D-82C0-634076ED8FC0}" type="pres">
      <dgm:prSet presAssocID="{CD0BC51A-C020-514A-B6BD-D1E5A5F39818}" presName="linear" presStyleCnt="0">
        <dgm:presLayoutVars>
          <dgm:dir/>
          <dgm:animLvl val="lvl"/>
          <dgm:resizeHandles val="exact"/>
        </dgm:presLayoutVars>
      </dgm:prSet>
      <dgm:spPr/>
      <dgm:t>
        <a:bodyPr/>
        <a:lstStyle/>
        <a:p>
          <a:endParaRPr lang="en-GB"/>
        </a:p>
      </dgm:t>
    </dgm:pt>
    <dgm:pt modelId="{8054BB2D-5D67-6544-8300-4A3310F44C21}" type="pres">
      <dgm:prSet presAssocID="{BC869A64-1C38-E649-B847-F0BD3D913EF3}" presName="parentLin" presStyleCnt="0"/>
      <dgm:spPr/>
    </dgm:pt>
    <dgm:pt modelId="{8F399FDA-0186-B648-9056-A806AC1298B8}" type="pres">
      <dgm:prSet presAssocID="{BC869A64-1C38-E649-B847-F0BD3D913EF3}" presName="parentLeftMargin" presStyleLbl="node1" presStyleIdx="0" presStyleCnt="4"/>
      <dgm:spPr/>
      <dgm:t>
        <a:bodyPr/>
        <a:lstStyle/>
        <a:p>
          <a:endParaRPr lang="en-GB"/>
        </a:p>
      </dgm:t>
    </dgm:pt>
    <dgm:pt modelId="{DECDB06F-71FE-F14D-8789-61B18EECA5C3}" type="pres">
      <dgm:prSet presAssocID="{BC869A64-1C38-E649-B847-F0BD3D913EF3}" presName="parentText" presStyleLbl="node1" presStyleIdx="0" presStyleCnt="4">
        <dgm:presLayoutVars>
          <dgm:chMax val="0"/>
          <dgm:bulletEnabled val="1"/>
        </dgm:presLayoutVars>
      </dgm:prSet>
      <dgm:spPr/>
      <dgm:t>
        <a:bodyPr/>
        <a:lstStyle/>
        <a:p>
          <a:endParaRPr lang="en-GB"/>
        </a:p>
      </dgm:t>
    </dgm:pt>
    <dgm:pt modelId="{824068BB-2B33-9B47-A44C-626AF5758505}" type="pres">
      <dgm:prSet presAssocID="{BC869A64-1C38-E649-B847-F0BD3D913EF3}" presName="negativeSpace" presStyleCnt="0"/>
      <dgm:spPr/>
    </dgm:pt>
    <dgm:pt modelId="{7E2B7CF9-8AA1-F54B-B132-DBE3CED73D11}" type="pres">
      <dgm:prSet presAssocID="{BC869A64-1C38-E649-B847-F0BD3D913EF3}" presName="childText" presStyleLbl="conFgAcc1" presStyleIdx="0" presStyleCnt="4">
        <dgm:presLayoutVars>
          <dgm:bulletEnabled val="1"/>
        </dgm:presLayoutVars>
      </dgm:prSet>
      <dgm:spPr/>
    </dgm:pt>
    <dgm:pt modelId="{0B67289B-6E26-E74A-95CE-313B0713FA6C}" type="pres">
      <dgm:prSet presAssocID="{F794DA4E-5CF0-5A4B-B489-2DB07ED3516A}" presName="spaceBetweenRectangles" presStyleCnt="0"/>
      <dgm:spPr/>
    </dgm:pt>
    <dgm:pt modelId="{51A64E23-AA04-C34C-A49C-F309A54110E2}" type="pres">
      <dgm:prSet presAssocID="{BD3E1365-78CF-2443-A6CC-9F3FA4AA044A}" presName="parentLin" presStyleCnt="0"/>
      <dgm:spPr/>
    </dgm:pt>
    <dgm:pt modelId="{8C5BF09D-943D-AF4A-8D19-DF6F19556A61}" type="pres">
      <dgm:prSet presAssocID="{BD3E1365-78CF-2443-A6CC-9F3FA4AA044A}" presName="parentLeftMargin" presStyleLbl="node1" presStyleIdx="0" presStyleCnt="4"/>
      <dgm:spPr/>
      <dgm:t>
        <a:bodyPr/>
        <a:lstStyle/>
        <a:p>
          <a:endParaRPr lang="en-GB"/>
        </a:p>
      </dgm:t>
    </dgm:pt>
    <dgm:pt modelId="{687EFAA7-26BB-6B4A-B396-880A8ABBBAA3}" type="pres">
      <dgm:prSet presAssocID="{BD3E1365-78CF-2443-A6CC-9F3FA4AA044A}" presName="parentText" presStyleLbl="node1" presStyleIdx="1" presStyleCnt="4">
        <dgm:presLayoutVars>
          <dgm:chMax val="0"/>
          <dgm:bulletEnabled val="1"/>
        </dgm:presLayoutVars>
      </dgm:prSet>
      <dgm:spPr/>
      <dgm:t>
        <a:bodyPr/>
        <a:lstStyle/>
        <a:p>
          <a:endParaRPr lang="en-GB"/>
        </a:p>
      </dgm:t>
    </dgm:pt>
    <dgm:pt modelId="{C77FF4ED-B194-0B45-AC75-42D1937FF6F9}" type="pres">
      <dgm:prSet presAssocID="{BD3E1365-78CF-2443-A6CC-9F3FA4AA044A}" presName="negativeSpace" presStyleCnt="0"/>
      <dgm:spPr/>
    </dgm:pt>
    <dgm:pt modelId="{9BA05784-07D1-334B-B690-7DF35230095A}" type="pres">
      <dgm:prSet presAssocID="{BD3E1365-78CF-2443-A6CC-9F3FA4AA044A}" presName="childText" presStyleLbl="conFgAcc1" presStyleIdx="1" presStyleCnt="4">
        <dgm:presLayoutVars>
          <dgm:bulletEnabled val="1"/>
        </dgm:presLayoutVars>
      </dgm:prSet>
      <dgm:spPr/>
    </dgm:pt>
    <dgm:pt modelId="{548F2932-5AFA-4C49-9613-8D40FA506B57}" type="pres">
      <dgm:prSet presAssocID="{30FE3341-2229-1F40-B82C-F344385AFBF2}" presName="spaceBetweenRectangles" presStyleCnt="0"/>
      <dgm:spPr/>
    </dgm:pt>
    <dgm:pt modelId="{8E3BBD86-A24D-824A-84A6-5C1300EEB004}" type="pres">
      <dgm:prSet presAssocID="{229CBF77-A77B-A04F-A1E2-CBD390EE5BEF}" presName="parentLin" presStyleCnt="0"/>
      <dgm:spPr/>
    </dgm:pt>
    <dgm:pt modelId="{CC35D961-55C3-0942-8369-85D5099D25B9}" type="pres">
      <dgm:prSet presAssocID="{229CBF77-A77B-A04F-A1E2-CBD390EE5BEF}" presName="parentLeftMargin" presStyleLbl="node1" presStyleIdx="1" presStyleCnt="4"/>
      <dgm:spPr/>
      <dgm:t>
        <a:bodyPr/>
        <a:lstStyle/>
        <a:p>
          <a:endParaRPr lang="en-GB"/>
        </a:p>
      </dgm:t>
    </dgm:pt>
    <dgm:pt modelId="{D3F47FF8-0450-B344-AAEC-A51DD5E16C77}" type="pres">
      <dgm:prSet presAssocID="{229CBF77-A77B-A04F-A1E2-CBD390EE5BEF}" presName="parentText" presStyleLbl="node1" presStyleIdx="2" presStyleCnt="4">
        <dgm:presLayoutVars>
          <dgm:chMax val="0"/>
          <dgm:bulletEnabled val="1"/>
        </dgm:presLayoutVars>
      </dgm:prSet>
      <dgm:spPr/>
      <dgm:t>
        <a:bodyPr/>
        <a:lstStyle/>
        <a:p>
          <a:endParaRPr lang="en-GB"/>
        </a:p>
      </dgm:t>
    </dgm:pt>
    <dgm:pt modelId="{AC319757-876D-6944-AF6D-4398F84ED499}" type="pres">
      <dgm:prSet presAssocID="{229CBF77-A77B-A04F-A1E2-CBD390EE5BEF}" presName="negativeSpace" presStyleCnt="0"/>
      <dgm:spPr/>
    </dgm:pt>
    <dgm:pt modelId="{159BE80A-2B91-DC41-8297-34EF73F5DE25}" type="pres">
      <dgm:prSet presAssocID="{229CBF77-A77B-A04F-A1E2-CBD390EE5BEF}" presName="childText" presStyleLbl="conFgAcc1" presStyleIdx="2" presStyleCnt="4">
        <dgm:presLayoutVars>
          <dgm:bulletEnabled val="1"/>
        </dgm:presLayoutVars>
      </dgm:prSet>
      <dgm:spPr/>
    </dgm:pt>
    <dgm:pt modelId="{4141ACF1-299E-9C47-8AAA-8F35B330496B}" type="pres">
      <dgm:prSet presAssocID="{92F60278-0961-114E-A7DF-333F02B462D3}" presName="spaceBetweenRectangles" presStyleCnt="0"/>
      <dgm:spPr/>
    </dgm:pt>
    <dgm:pt modelId="{70849C17-2E3E-2C45-B1C9-0AFB4C8F63FF}" type="pres">
      <dgm:prSet presAssocID="{E3DC0528-CD3B-C445-B881-A60D3E1C431F}" presName="parentLin" presStyleCnt="0"/>
      <dgm:spPr/>
    </dgm:pt>
    <dgm:pt modelId="{3682085B-2665-6D47-9348-2AD4742E0489}" type="pres">
      <dgm:prSet presAssocID="{E3DC0528-CD3B-C445-B881-A60D3E1C431F}" presName="parentLeftMargin" presStyleLbl="node1" presStyleIdx="2" presStyleCnt="4"/>
      <dgm:spPr/>
      <dgm:t>
        <a:bodyPr/>
        <a:lstStyle/>
        <a:p>
          <a:endParaRPr lang="en-GB"/>
        </a:p>
      </dgm:t>
    </dgm:pt>
    <dgm:pt modelId="{54DEBC77-65B9-0A48-9967-B9F5A865C026}" type="pres">
      <dgm:prSet presAssocID="{E3DC0528-CD3B-C445-B881-A60D3E1C431F}" presName="parentText" presStyleLbl="node1" presStyleIdx="3" presStyleCnt="4">
        <dgm:presLayoutVars>
          <dgm:chMax val="0"/>
          <dgm:bulletEnabled val="1"/>
        </dgm:presLayoutVars>
      </dgm:prSet>
      <dgm:spPr/>
      <dgm:t>
        <a:bodyPr/>
        <a:lstStyle/>
        <a:p>
          <a:endParaRPr lang="en-GB"/>
        </a:p>
      </dgm:t>
    </dgm:pt>
    <dgm:pt modelId="{56E0A9BC-46BC-1246-860B-352962F25F43}" type="pres">
      <dgm:prSet presAssocID="{E3DC0528-CD3B-C445-B881-A60D3E1C431F}" presName="negativeSpace" presStyleCnt="0"/>
      <dgm:spPr/>
    </dgm:pt>
    <dgm:pt modelId="{CD56C27F-34E4-1D40-9DA8-591FF3A0C89D}" type="pres">
      <dgm:prSet presAssocID="{E3DC0528-CD3B-C445-B881-A60D3E1C431F}" presName="childText" presStyleLbl="conFgAcc1" presStyleIdx="3" presStyleCnt="4">
        <dgm:presLayoutVars>
          <dgm:bulletEnabled val="1"/>
        </dgm:presLayoutVars>
      </dgm:prSet>
      <dgm:spPr/>
    </dgm:pt>
  </dgm:ptLst>
  <dgm:cxnLst>
    <dgm:cxn modelId="{9518A391-5254-8447-BC32-97E973A6816B}" type="presOf" srcId="{BC869A64-1C38-E649-B847-F0BD3D913EF3}" destId="{8F399FDA-0186-B648-9056-A806AC1298B8}" srcOrd="0" destOrd="0" presId="urn:microsoft.com/office/officeart/2005/8/layout/list1"/>
    <dgm:cxn modelId="{1857EF01-D155-784A-8EF3-94E36F301946}" type="presOf" srcId="{BD3E1365-78CF-2443-A6CC-9F3FA4AA044A}" destId="{8C5BF09D-943D-AF4A-8D19-DF6F19556A61}" srcOrd="0" destOrd="0" presId="urn:microsoft.com/office/officeart/2005/8/layout/list1"/>
    <dgm:cxn modelId="{F04DA529-98A4-6745-96DF-5CEA278F6882}" type="presOf" srcId="{BC869A64-1C38-E649-B847-F0BD3D913EF3}" destId="{DECDB06F-71FE-F14D-8789-61B18EECA5C3}" srcOrd="1" destOrd="0" presId="urn:microsoft.com/office/officeart/2005/8/layout/list1"/>
    <dgm:cxn modelId="{5622D12A-03BD-3D45-B54B-D0FB71946E88}" type="presOf" srcId="{E3DC0528-CD3B-C445-B881-A60D3E1C431F}" destId="{54DEBC77-65B9-0A48-9967-B9F5A865C026}" srcOrd="1" destOrd="0" presId="urn:microsoft.com/office/officeart/2005/8/layout/list1"/>
    <dgm:cxn modelId="{F4A5BCAF-7C04-8445-823C-9D27037E6075}" type="presOf" srcId="{229CBF77-A77B-A04F-A1E2-CBD390EE5BEF}" destId="{D3F47FF8-0450-B344-AAEC-A51DD5E16C77}" srcOrd="1" destOrd="0" presId="urn:microsoft.com/office/officeart/2005/8/layout/list1"/>
    <dgm:cxn modelId="{588ED5D2-69A2-B347-B27B-060C51C43368}" type="presOf" srcId="{E3DC0528-CD3B-C445-B881-A60D3E1C431F}" destId="{3682085B-2665-6D47-9348-2AD4742E0489}" srcOrd="0" destOrd="0" presId="urn:microsoft.com/office/officeart/2005/8/layout/list1"/>
    <dgm:cxn modelId="{E4DD8860-6430-C442-B531-4E808692168C}" srcId="{CD0BC51A-C020-514A-B6BD-D1E5A5F39818}" destId="{E3DC0528-CD3B-C445-B881-A60D3E1C431F}" srcOrd="3" destOrd="0" parTransId="{2F5DCB26-39D6-C248-AB0E-BCD2E167C90F}" sibTransId="{CEE79A9F-8744-8E47-8E35-C7AC09DA8BE3}"/>
    <dgm:cxn modelId="{FB1973A8-C2CB-CF45-BCDE-C59F26DD94EB}" type="presOf" srcId="{229CBF77-A77B-A04F-A1E2-CBD390EE5BEF}" destId="{CC35D961-55C3-0942-8369-85D5099D25B9}" srcOrd="0" destOrd="0" presId="urn:microsoft.com/office/officeart/2005/8/layout/list1"/>
    <dgm:cxn modelId="{C9F1A950-FD14-AC40-B002-584F6A2C17A8}" srcId="{CD0BC51A-C020-514A-B6BD-D1E5A5F39818}" destId="{BD3E1365-78CF-2443-A6CC-9F3FA4AA044A}" srcOrd="1" destOrd="0" parTransId="{B8CA6F91-4E69-7D4D-8C1C-8B8B70A984AA}" sibTransId="{30FE3341-2229-1F40-B82C-F344385AFBF2}"/>
    <dgm:cxn modelId="{A4B941C2-AC44-F943-B998-4D90863FD684}" srcId="{CD0BC51A-C020-514A-B6BD-D1E5A5F39818}" destId="{BC869A64-1C38-E649-B847-F0BD3D913EF3}" srcOrd="0" destOrd="0" parTransId="{A935C185-13EB-0E47-9A9D-775A72555D70}" sibTransId="{F794DA4E-5CF0-5A4B-B489-2DB07ED3516A}"/>
    <dgm:cxn modelId="{22880900-F54F-DC4B-A567-ABB9B0EB3B60}" srcId="{CD0BC51A-C020-514A-B6BD-D1E5A5F39818}" destId="{229CBF77-A77B-A04F-A1E2-CBD390EE5BEF}" srcOrd="2" destOrd="0" parTransId="{89C42AE5-E790-DD40-A0B0-2E54B9597D43}" sibTransId="{92F60278-0961-114E-A7DF-333F02B462D3}"/>
    <dgm:cxn modelId="{4B4F935B-31EE-C84B-BB1A-A819FC75D654}" type="presOf" srcId="{CD0BC51A-C020-514A-B6BD-D1E5A5F39818}" destId="{D55C478D-1135-2C4D-82C0-634076ED8FC0}" srcOrd="0" destOrd="0" presId="urn:microsoft.com/office/officeart/2005/8/layout/list1"/>
    <dgm:cxn modelId="{443BCBBC-3C02-F244-8C66-D3925AF5D44C}" type="presOf" srcId="{BD3E1365-78CF-2443-A6CC-9F3FA4AA044A}" destId="{687EFAA7-26BB-6B4A-B396-880A8ABBBAA3}" srcOrd="1" destOrd="0" presId="urn:microsoft.com/office/officeart/2005/8/layout/list1"/>
    <dgm:cxn modelId="{DEC7F47B-6E5E-A949-81F3-98B75FA92196}" type="presParOf" srcId="{D55C478D-1135-2C4D-82C0-634076ED8FC0}" destId="{8054BB2D-5D67-6544-8300-4A3310F44C21}" srcOrd="0" destOrd="0" presId="urn:microsoft.com/office/officeart/2005/8/layout/list1"/>
    <dgm:cxn modelId="{5869F08A-57E7-5F42-8FBB-EE3DC6E4FB27}" type="presParOf" srcId="{8054BB2D-5D67-6544-8300-4A3310F44C21}" destId="{8F399FDA-0186-B648-9056-A806AC1298B8}" srcOrd="0" destOrd="0" presId="urn:microsoft.com/office/officeart/2005/8/layout/list1"/>
    <dgm:cxn modelId="{8838EA35-BFA5-3046-9694-38F52C73241D}" type="presParOf" srcId="{8054BB2D-5D67-6544-8300-4A3310F44C21}" destId="{DECDB06F-71FE-F14D-8789-61B18EECA5C3}" srcOrd="1" destOrd="0" presId="urn:microsoft.com/office/officeart/2005/8/layout/list1"/>
    <dgm:cxn modelId="{497B8F40-D2BC-5F4C-89DD-908994115AB4}" type="presParOf" srcId="{D55C478D-1135-2C4D-82C0-634076ED8FC0}" destId="{824068BB-2B33-9B47-A44C-626AF5758505}" srcOrd="1" destOrd="0" presId="urn:microsoft.com/office/officeart/2005/8/layout/list1"/>
    <dgm:cxn modelId="{330FF9D1-84A7-544D-9C4F-47BFC26705B1}" type="presParOf" srcId="{D55C478D-1135-2C4D-82C0-634076ED8FC0}" destId="{7E2B7CF9-8AA1-F54B-B132-DBE3CED73D11}" srcOrd="2" destOrd="0" presId="urn:microsoft.com/office/officeart/2005/8/layout/list1"/>
    <dgm:cxn modelId="{99630AAB-01EF-3E44-BBCF-78D276508EEA}" type="presParOf" srcId="{D55C478D-1135-2C4D-82C0-634076ED8FC0}" destId="{0B67289B-6E26-E74A-95CE-313B0713FA6C}" srcOrd="3" destOrd="0" presId="urn:microsoft.com/office/officeart/2005/8/layout/list1"/>
    <dgm:cxn modelId="{B20ED40B-F1B8-434B-8FB8-7DFD5FB5A3C9}" type="presParOf" srcId="{D55C478D-1135-2C4D-82C0-634076ED8FC0}" destId="{51A64E23-AA04-C34C-A49C-F309A54110E2}" srcOrd="4" destOrd="0" presId="urn:microsoft.com/office/officeart/2005/8/layout/list1"/>
    <dgm:cxn modelId="{D56E7EE4-C014-6841-9C6D-B8A1400CBB93}" type="presParOf" srcId="{51A64E23-AA04-C34C-A49C-F309A54110E2}" destId="{8C5BF09D-943D-AF4A-8D19-DF6F19556A61}" srcOrd="0" destOrd="0" presId="urn:microsoft.com/office/officeart/2005/8/layout/list1"/>
    <dgm:cxn modelId="{9BD864EF-1661-D042-A8CD-AF3FCB68A372}" type="presParOf" srcId="{51A64E23-AA04-C34C-A49C-F309A54110E2}" destId="{687EFAA7-26BB-6B4A-B396-880A8ABBBAA3}" srcOrd="1" destOrd="0" presId="urn:microsoft.com/office/officeart/2005/8/layout/list1"/>
    <dgm:cxn modelId="{0F538AC0-4E53-9D4A-97B4-AFBDF20053B5}" type="presParOf" srcId="{D55C478D-1135-2C4D-82C0-634076ED8FC0}" destId="{C77FF4ED-B194-0B45-AC75-42D1937FF6F9}" srcOrd="5" destOrd="0" presId="urn:microsoft.com/office/officeart/2005/8/layout/list1"/>
    <dgm:cxn modelId="{CB97F6E6-AB1B-5C4B-989A-45033C31F57D}" type="presParOf" srcId="{D55C478D-1135-2C4D-82C0-634076ED8FC0}" destId="{9BA05784-07D1-334B-B690-7DF35230095A}" srcOrd="6" destOrd="0" presId="urn:microsoft.com/office/officeart/2005/8/layout/list1"/>
    <dgm:cxn modelId="{E3E0858D-B8F0-7A4D-A691-73358CB3B128}" type="presParOf" srcId="{D55C478D-1135-2C4D-82C0-634076ED8FC0}" destId="{548F2932-5AFA-4C49-9613-8D40FA506B57}" srcOrd="7" destOrd="0" presId="urn:microsoft.com/office/officeart/2005/8/layout/list1"/>
    <dgm:cxn modelId="{DA325C06-6252-1B47-8919-6EC027A43621}" type="presParOf" srcId="{D55C478D-1135-2C4D-82C0-634076ED8FC0}" destId="{8E3BBD86-A24D-824A-84A6-5C1300EEB004}" srcOrd="8" destOrd="0" presId="urn:microsoft.com/office/officeart/2005/8/layout/list1"/>
    <dgm:cxn modelId="{26D54333-E9FB-F944-ADFF-4A2CC76C241A}" type="presParOf" srcId="{8E3BBD86-A24D-824A-84A6-5C1300EEB004}" destId="{CC35D961-55C3-0942-8369-85D5099D25B9}" srcOrd="0" destOrd="0" presId="urn:microsoft.com/office/officeart/2005/8/layout/list1"/>
    <dgm:cxn modelId="{9E3E9B7F-5E5A-A046-88DE-CA4B071CC581}" type="presParOf" srcId="{8E3BBD86-A24D-824A-84A6-5C1300EEB004}" destId="{D3F47FF8-0450-B344-AAEC-A51DD5E16C77}" srcOrd="1" destOrd="0" presId="urn:microsoft.com/office/officeart/2005/8/layout/list1"/>
    <dgm:cxn modelId="{08EDDE50-5341-5241-8BAC-FFB8B44500E4}" type="presParOf" srcId="{D55C478D-1135-2C4D-82C0-634076ED8FC0}" destId="{AC319757-876D-6944-AF6D-4398F84ED499}" srcOrd="9" destOrd="0" presId="urn:microsoft.com/office/officeart/2005/8/layout/list1"/>
    <dgm:cxn modelId="{D73A0189-BD93-E947-A901-72D325574582}" type="presParOf" srcId="{D55C478D-1135-2C4D-82C0-634076ED8FC0}" destId="{159BE80A-2B91-DC41-8297-34EF73F5DE25}" srcOrd="10" destOrd="0" presId="urn:microsoft.com/office/officeart/2005/8/layout/list1"/>
    <dgm:cxn modelId="{B81FA703-CCA4-BA48-9632-79F2847B4ADF}" type="presParOf" srcId="{D55C478D-1135-2C4D-82C0-634076ED8FC0}" destId="{4141ACF1-299E-9C47-8AAA-8F35B330496B}" srcOrd="11" destOrd="0" presId="urn:microsoft.com/office/officeart/2005/8/layout/list1"/>
    <dgm:cxn modelId="{E7C67D3F-6689-CC46-9C3C-DE969A737DC7}" type="presParOf" srcId="{D55C478D-1135-2C4D-82C0-634076ED8FC0}" destId="{70849C17-2E3E-2C45-B1C9-0AFB4C8F63FF}" srcOrd="12" destOrd="0" presId="urn:microsoft.com/office/officeart/2005/8/layout/list1"/>
    <dgm:cxn modelId="{3A9D1671-5584-1747-8D7F-8B6ADE69EF7A}" type="presParOf" srcId="{70849C17-2E3E-2C45-B1C9-0AFB4C8F63FF}" destId="{3682085B-2665-6D47-9348-2AD4742E0489}" srcOrd="0" destOrd="0" presId="urn:microsoft.com/office/officeart/2005/8/layout/list1"/>
    <dgm:cxn modelId="{070450F5-6C77-7D4D-9D86-E3AAD2329D82}" type="presParOf" srcId="{70849C17-2E3E-2C45-B1C9-0AFB4C8F63FF}" destId="{54DEBC77-65B9-0A48-9967-B9F5A865C026}" srcOrd="1" destOrd="0" presId="urn:microsoft.com/office/officeart/2005/8/layout/list1"/>
    <dgm:cxn modelId="{91DD0B5E-071C-8B42-8726-1BA4FE5D9214}" type="presParOf" srcId="{D55C478D-1135-2C4D-82C0-634076ED8FC0}" destId="{56E0A9BC-46BC-1246-860B-352962F25F43}" srcOrd="13" destOrd="0" presId="urn:microsoft.com/office/officeart/2005/8/layout/list1"/>
    <dgm:cxn modelId="{BEE197F5-AE82-264D-ABB3-E033E1B2CB13}" type="presParOf" srcId="{D55C478D-1135-2C4D-82C0-634076ED8FC0}" destId="{CD56C27F-34E4-1D40-9DA8-591FF3A0C89D}"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13877-12EA-EC4D-A2F0-36CECACC008E}">
      <dsp:nvSpPr>
        <dsp:cNvPr id="0" name=""/>
        <dsp:cNvSpPr/>
      </dsp:nvSpPr>
      <dsp:spPr>
        <a:xfrm>
          <a:off x="3013709" y="51434"/>
          <a:ext cx="2468880" cy="2468880"/>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GB" sz="2500" kern="1200" dirty="0" smtClean="0"/>
            <a:t>legal</a:t>
          </a:r>
          <a:endParaRPr lang="en-GB" sz="2500" kern="1200" dirty="0"/>
        </a:p>
      </dsp:txBody>
      <dsp:txXfrm>
        <a:off x="3342894" y="483488"/>
        <a:ext cx="1810512" cy="1110996"/>
      </dsp:txXfrm>
    </dsp:sp>
    <dsp:sp modelId="{AE7F2020-03D4-5142-8DB9-AA332AAF370B}">
      <dsp:nvSpPr>
        <dsp:cNvPr id="0" name=""/>
        <dsp:cNvSpPr/>
      </dsp:nvSpPr>
      <dsp:spPr>
        <a:xfrm>
          <a:off x="3904564" y="1594485"/>
          <a:ext cx="2468880" cy="2468880"/>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GB" sz="2500" kern="1200" dirty="0" smtClean="0"/>
            <a:t>ethical</a:t>
          </a:r>
          <a:endParaRPr lang="en-GB" sz="2500" kern="1200" dirty="0"/>
        </a:p>
      </dsp:txBody>
      <dsp:txXfrm>
        <a:off x="4659630" y="2232278"/>
        <a:ext cx="1481328" cy="1357884"/>
      </dsp:txXfrm>
    </dsp:sp>
    <dsp:sp modelId="{C300C7B9-0888-974C-BD1E-57CDC1B4E62C}">
      <dsp:nvSpPr>
        <dsp:cNvPr id="0" name=""/>
        <dsp:cNvSpPr/>
      </dsp:nvSpPr>
      <dsp:spPr>
        <a:xfrm>
          <a:off x="2122855" y="1594485"/>
          <a:ext cx="2468880" cy="2468880"/>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GB" sz="2500" kern="1200" dirty="0" smtClean="0"/>
            <a:t>workplace</a:t>
          </a:r>
          <a:endParaRPr lang="en-GB" sz="2500" kern="1200" dirty="0"/>
        </a:p>
      </dsp:txBody>
      <dsp:txXfrm>
        <a:off x="2355341" y="2232278"/>
        <a:ext cx="1481328" cy="13578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B7CF9-8AA1-F54B-B132-DBE3CED73D11}">
      <dsp:nvSpPr>
        <dsp:cNvPr id="0" name=""/>
        <dsp:cNvSpPr/>
      </dsp:nvSpPr>
      <dsp:spPr>
        <a:xfrm>
          <a:off x="0" y="372420"/>
          <a:ext cx="8496300" cy="579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ECDB06F-71FE-F14D-8789-61B18EECA5C3}">
      <dsp:nvSpPr>
        <dsp:cNvPr id="0" name=""/>
        <dsp:cNvSpPr/>
      </dsp:nvSpPr>
      <dsp:spPr>
        <a:xfrm>
          <a:off x="424815" y="32939"/>
          <a:ext cx="5947410" cy="6789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4798" tIns="0" rIns="224798" bIns="0" numCol="1" spcCol="1270" anchor="ctr" anchorCtr="0">
          <a:noAutofit/>
        </a:bodyPr>
        <a:lstStyle/>
        <a:p>
          <a:pPr lvl="0" algn="l" defTabSz="1022350">
            <a:lnSpc>
              <a:spcPct val="90000"/>
            </a:lnSpc>
            <a:spcBef>
              <a:spcPct val="0"/>
            </a:spcBef>
            <a:spcAft>
              <a:spcPct val="35000"/>
            </a:spcAft>
          </a:pPr>
          <a:r>
            <a:rPr lang="en-GB" sz="2300" kern="1200" dirty="0" smtClean="0"/>
            <a:t>Workplace rights</a:t>
          </a:r>
          <a:endParaRPr lang="en-GB" sz="2300" kern="1200" dirty="0"/>
        </a:p>
      </dsp:txBody>
      <dsp:txXfrm>
        <a:off x="457959" y="66083"/>
        <a:ext cx="5881122" cy="612672"/>
      </dsp:txXfrm>
    </dsp:sp>
    <dsp:sp modelId="{9BA05784-07D1-334B-B690-7DF35230095A}">
      <dsp:nvSpPr>
        <dsp:cNvPr id="0" name=""/>
        <dsp:cNvSpPr/>
      </dsp:nvSpPr>
      <dsp:spPr>
        <a:xfrm>
          <a:off x="0" y="1415700"/>
          <a:ext cx="8496300" cy="579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87EFAA7-26BB-6B4A-B396-880A8ABBBAA3}">
      <dsp:nvSpPr>
        <dsp:cNvPr id="0" name=""/>
        <dsp:cNvSpPr/>
      </dsp:nvSpPr>
      <dsp:spPr>
        <a:xfrm>
          <a:off x="424815" y="1076219"/>
          <a:ext cx="5947410" cy="6789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4798" tIns="0" rIns="224798" bIns="0" numCol="1" spcCol="1270" anchor="ctr" anchorCtr="0">
          <a:noAutofit/>
        </a:bodyPr>
        <a:lstStyle/>
        <a:p>
          <a:pPr lvl="0" algn="l" defTabSz="1022350">
            <a:lnSpc>
              <a:spcPct val="90000"/>
            </a:lnSpc>
            <a:spcBef>
              <a:spcPct val="0"/>
            </a:spcBef>
            <a:spcAft>
              <a:spcPct val="35000"/>
            </a:spcAft>
          </a:pPr>
          <a:r>
            <a:rPr lang="en-GB" sz="2300" kern="1200" dirty="0" smtClean="0"/>
            <a:t>Workplace responsibilities</a:t>
          </a:r>
          <a:endParaRPr lang="en-GB" sz="2300" kern="1200" dirty="0"/>
        </a:p>
      </dsp:txBody>
      <dsp:txXfrm>
        <a:off x="457959" y="1109363"/>
        <a:ext cx="5881122" cy="612672"/>
      </dsp:txXfrm>
    </dsp:sp>
    <dsp:sp modelId="{159BE80A-2B91-DC41-8297-34EF73F5DE25}">
      <dsp:nvSpPr>
        <dsp:cNvPr id="0" name=""/>
        <dsp:cNvSpPr/>
      </dsp:nvSpPr>
      <dsp:spPr>
        <a:xfrm>
          <a:off x="0" y="2458980"/>
          <a:ext cx="8496300" cy="579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3F47FF8-0450-B344-AAEC-A51DD5E16C77}">
      <dsp:nvSpPr>
        <dsp:cNvPr id="0" name=""/>
        <dsp:cNvSpPr/>
      </dsp:nvSpPr>
      <dsp:spPr>
        <a:xfrm>
          <a:off x="424815" y="2119500"/>
          <a:ext cx="5947410" cy="6789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4798" tIns="0" rIns="224798" bIns="0" numCol="1" spcCol="1270" anchor="ctr" anchorCtr="0">
          <a:noAutofit/>
        </a:bodyPr>
        <a:lstStyle/>
        <a:p>
          <a:pPr lvl="0" algn="l" defTabSz="1022350">
            <a:lnSpc>
              <a:spcPct val="90000"/>
            </a:lnSpc>
            <a:spcBef>
              <a:spcPct val="0"/>
            </a:spcBef>
            <a:spcAft>
              <a:spcPct val="35000"/>
            </a:spcAft>
          </a:pPr>
          <a:r>
            <a:rPr lang="en-GB" sz="2300" kern="1200" dirty="0" smtClean="0"/>
            <a:t>Respecting others’ work</a:t>
          </a:r>
          <a:endParaRPr lang="en-GB" sz="2300" kern="1200" dirty="0"/>
        </a:p>
      </dsp:txBody>
      <dsp:txXfrm>
        <a:off x="457959" y="2152644"/>
        <a:ext cx="5881122" cy="612672"/>
      </dsp:txXfrm>
    </dsp:sp>
    <dsp:sp modelId="{CD56C27F-34E4-1D40-9DA8-591FF3A0C89D}">
      <dsp:nvSpPr>
        <dsp:cNvPr id="0" name=""/>
        <dsp:cNvSpPr/>
      </dsp:nvSpPr>
      <dsp:spPr>
        <a:xfrm>
          <a:off x="0" y="3502260"/>
          <a:ext cx="8496300" cy="579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4DEBC77-65B9-0A48-9967-B9F5A865C026}">
      <dsp:nvSpPr>
        <dsp:cNvPr id="0" name=""/>
        <dsp:cNvSpPr/>
      </dsp:nvSpPr>
      <dsp:spPr>
        <a:xfrm>
          <a:off x="424815" y="3162780"/>
          <a:ext cx="5947410" cy="6789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4798" tIns="0" rIns="224798" bIns="0" numCol="1" spcCol="1270" anchor="ctr" anchorCtr="0">
          <a:noAutofit/>
        </a:bodyPr>
        <a:lstStyle/>
        <a:p>
          <a:pPr lvl="0" algn="l" defTabSz="1022350">
            <a:lnSpc>
              <a:spcPct val="90000"/>
            </a:lnSpc>
            <a:spcBef>
              <a:spcPct val="0"/>
            </a:spcBef>
            <a:spcAft>
              <a:spcPct val="35000"/>
            </a:spcAft>
          </a:pPr>
          <a:r>
            <a:rPr lang="en-GB" sz="2300" kern="1200" dirty="0" smtClean="0"/>
            <a:t>Self study - ownership</a:t>
          </a:r>
          <a:endParaRPr lang="en-GB" sz="2300" kern="1200" dirty="0"/>
        </a:p>
      </dsp:txBody>
      <dsp:txXfrm>
        <a:off x="457959" y="3195924"/>
        <a:ext cx="5881122"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36D260-133C-C545-AC53-CAA503D06E79}" type="datetimeFigureOut">
              <a:rPr lang="en-US" smtClean="0"/>
              <a:t>12/11/17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08DBA55-1BD3-FA4D-B6A9-75F90FDC603C}" type="slidenum">
              <a:rPr lang="en-US" smtClean="0"/>
              <a:t>‹#›</a:t>
            </a:fld>
            <a:endParaRPr lang="en-US" dirty="0"/>
          </a:p>
        </p:txBody>
      </p:sp>
    </p:spTree>
    <p:extLst>
      <p:ext uri="{BB962C8B-B14F-4D97-AF65-F5344CB8AC3E}">
        <p14:creationId xmlns:p14="http://schemas.microsoft.com/office/powerpoint/2010/main" val="8979341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C9FB68-AD0A-334C-BF4E-EB19A7C78A7A}" type="datetimeFigureOut">
              <a:rPr lang="en-US" smtClean="0"/>
              <a:t>12/11/17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F63042-1380-F246-A631-4B65015646C9}" type="slidenum">
              <a:rPr lang="en-US" smtClean="0"/>
              <a:t>‹#›</a:t>
            </a:fld>
            <a:endParaRPr lang="en-US" dirty="0"/>
          </a:p>
        </p:txBody>
      </p:sp>
    </p:spTree>
    <p:extLst>
      <p:ext uri="{BB962C8B-B14F-4D97-AF65-F5344CB8AC3E}">
        <p14:creationId xmlns:p14="http://schemas.microsoft.com/office/powerpoint/2010/main" val="7147878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PcsoeDpUSrs" TargetMode="External"/><Relationship Id="rId4" Type="http://schemas.openxmlformats.org/officeDocument/2006/relationships/hyperlink" Target="https://www.youtube.com/watch?v=cmKVdA4sPYw&amp;t=16s" TargetMode="External"/><Relationship Id="rId5" Type="http://schemas.openxmlformats.org/officeDocument/2006/relationships/hyperlink" Target="https://www.youtube.com/watch?v=ooNvhVZP_8g" TargetMode="External"/><Relationship Id="rId6" Type="http://schemas.openxmlformats.org/officeDocument/2006/relationships/hyperlink" Target="https://www.youtube.com/watch?v=kQRtVYBv4hI" TargetMode="External"/><Relationship Id="rId7" Type="http://schemas.openxmlformats.org/officeDocument/2006/relationships/hyperlink" Target="https://www.youtube.com/watch?v=-5sakGkmHh8" TargetMode="External"/><Relationship Id="rId8" Type="http://schemas.openxmlformats.org/officeDocument/2006/relationships/hyperlink" Target="https://www.youtube.com/watch?v=euwasyw-iNg" TargetMode="External"/><Relationship Id="rId9" Type="http://schemas.openxmlformats.org/officeDocument/2006/relationships/hyperlink" Target="https://www.youtube.com/watch?v=dVp9Z5k0dEE&amp;t=6s" TargetMode="External"/><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n.wikipedia.org/wiki/Intellectual_property" TargetMode="External"/><Relationship Id="rId4" Type="http://schemas.openxmlformats.org/officeDocument/2006/relationships/hyperlink" Target="http://en.wikipedia.org/wiki/Exclusive_right" TargetMode="External"/><Relationship Id="rId5" Type="http://schemas.openxmlformats.org/officeDocument/2006/relationships/hyperlink" Target="http://en.wikipedia.org/wiki/Public_domain" TargetMode="External"/><Relationship Id="rId6" Type="http://schemas.openxmlformats.org/officeDocument/2006/relationships/hyperlink" Target="http://en.wikipedia.org/wiki/Patents" TargetMode="External"/><Relationship Id="rId7" Type="http://schemas.openxmlformats.org/officeDocument/2006/relationships/hyperlink" Target="http://en.wikipedia.org/wiki/Trademarks" TargetMode="External"/><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(28) Health and Safety Authority (HSA) — Correct Sitting Position at a Desktop Computer - YouTube</a:t>
            </a:r>
            <a:r>
              <a:rPr lang="en-US" dirty="0" smtClean="0"/>
              <a:t> </a:t>
            </a:r>
            <a:r>
              <a:rPr lang="en-US" dirty="0" smtClean="0">
                <a:hlinkClick r:id="rId4"/>
              </a:rPr>
              <a:t>(28) Bullying and Harassment in the Workplace – Conflict Masters - YouTube</a:t>
            </a:r>
            <a:r>
              <a:rPr lang="en-US" dirty="0" smtClean="0"/>
              <a:t> </a:t>
            </a:r>
            <a:r>
              <a:rPr lang="en-US" dirty="0" smtClean="0">
                <a:hlinkClick r:id="rId5"/>
              </a:rPr>
              <a:t>(28) Employment Law Explained - YouTube</a:t>
            </a:r>
            <a:r>
              <a:rPr lang="en-US" dirty="0" smtClean="0"/>
              <a:t> </a:t>
            </a:r>
            <a:r>
              <a:rPr lang="en-US" dirty="0" smtClean="0">
                <a:hlinkClick r:id="rId6"/>
              </a:rPr>
              <a:t>(28) 14 Changes to UK law and policy from April 2017! - YouTube</a:t>
            </a:r>
            <a:r>
              <a:rPr lang="en-US" dirty="0" smtClean="0"/>
              <a:t> </a:t>
            </a:r>
            <a:r>
              <a:rPr lang="en-US" dirty="0" smtClean="0">
                <a:hlinkClick r:id="rId7"/>
              </a:rPr>
              <a:t>(28) Edward Snowden - Whistleblower - YouTube</a:t>
            </a:r>
            <a:r>
              <a:rPr lang="en-US" dirty="0" smtClean="0"/>
              <a:t> </a:t>
            </a:r>
            <a:r>
              <a:rPr lang="en-US" dirty="0" smtClean="0">
                <a:hlinkClick r:id="rId8"/>
              </a:rPr>
              <a:t>(28) Whistleblowing in the Workplace - Policy and Compliance - YouTube</a:t>
            </a:r>
            <a:r>
              <a:rPr lang="en-US" dirty="0" smtClean="0"/>
              <a:t> </a:t>
            </a:r>
            <a:r>
              <a:rPr lang="en-US" dirty="0" smtClean="0">
                <a:hlinkClick r:id="rId9"/>
              </a:rPr>
              <a:t>(28) U</a:t>
            </a:r>
          </a:p>
          <a:p>
            <a:endParaRPr lang="en-US" dirty="0" smtClean="0">
              <a:hlinkClick r:id="rId9"/>
            </a:endParaRPr>
          </a:p>
          <a:p>
            <a:r>
              <a:rPr lang="en-US" dirty="0" smtClean="0">
                <a:hlinkClick r:id="rId9"/>
              </a:rPr>
              <a:t>nderstanding unconscious bias - YouTube</a:t>
            </a:r>
            <a:r>
              <a:rPr lang="en-US" dirty="0" smtClean="0"/>
              <a:t> </a:t>
            </a:r>
          </a:p>
          <a:p>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=dVp9Z5k0dEE&amp;t=6s</a:t>
            </a:r>
          </a:p>
          <a:p>
            <a:r>
              <a:rPr lang="en-US" dirty="0" smtClean="0"/>
              <a:t>https://</a:t>
            </a:r>
            <a:r>
              <a:rPr lang="en-US" dirty="0" err="1" smtClean="0"/>
              <a:t>www.youtube.com</a:t>
            </a:r>
            <a:r>
              <a:rPr lang="en-US" dirty="0" smtClean="0"/>
              <a:t>/</a:t>
            </a:r>
            <a:r>
              <a:rPr lang="en-US" dirty="0" err="1" smtClean="0"/>
              <a:t>watch?v</a:t>
            </a:r>
            <a:r>
              <a:rPr lang="en-US" dirty="0" smtClean="0"/>
              <a:t>=</a:t>
            </a:r>
            <a:r>
              <a:rPr lang="en-US" dirty="0" err="1" smtClean="0"/>
              <a:t>euwasyw-iNg</a:t>
            </a:r>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=-5sakGkmHh8</a:t>
            </a:r>
          </a:p>
          <a:p>
            <a:r>
              <a:rPr lang="en-US" dirty="0" smtClean="0"/>
              <a:t>https://</a:t>
            </a:r>
            <a:r>
              <a:rPr lang="en-US" dirty="0" err="1" smtClean="0"/>
              <a:t>www.youtube.com</a:t>
            </a:r>
            <a:r>
              <a:rPr lang="en-US" dirty="0" smtClean="0"/>
              <a:t>/</a:t>
            </a:r>
            <a:r>
              <a:rPr lang="en-US" dirty="0" err="1" smtClean="0"/>
              <a:t>watch?v</a:t>
            </a:r>
            <a:r>
              <a:rPr lang="en-US" dirty="0" smtClean="0"/>
              <a:t>=kQRtVYBv4hI\</a:t>
            </a:r>
          </a:p>
          <a:p>
            <a:r>
              <a:rPr lang="en-US" dirty="0" smtClean="0"/>
              <a:t>https://</a:t>
            </a:r>
            <a:r>
              <a:rPr lang="en-US" dirty="0" err="1" smtClean="0"/>
              <a:t>www.youtube.com</a:t>
            </a:r>
            <a:r>
              <a:rPr lang="en-US" dirty="0" smtClean="0"/>
              <a:t>/</a:t>
            </a:r>
            <a:r>
              <a:rPr lang="en-US" dirty="0" err="1" smtClean="0"/>
              <a:t>watch?v</a:t>
            </a:r>
            <a:r>
              <a:rPr lang="en-US" dirty="0" smtClean="0"/>
              <a:t>=ooNvhVZP_8g</a:t>
            </a:r>
          </a:p>
          <a:p>
            <a:r>
              <a:rPr lang="en-US" dirty="0" smtClean="0"/>
              <a:t>https://</a:t>
            </a:r>
            <a:r>
              <a:rPr lang="en-US" dirty="0" err="1" smtClean="0"/>
              <a:t>www.youtube.com</a:t>
            </a:r>
            <a:r>
              <a:rPr lang="en-US" dirty="0" smtClean="0"/>
              <a:t>/</a:t>
            </a:r>
            <a:r>
              <a:rPr lang="en-US" dirty="0" err="1" smtClean="0"/>
              <a:t>watch?v</a:t>
            </a:r>
            <a:r>
              <a:rPr lang="en-US" dirty="0" smtClean="0"/>
              <a:t>=ooNvhVZP_8g</a:t>
            </a:r>
          </a:p>
          <a:p>
            <a:r>
              <a:rPr lang="en-US" dirty="0" smtClean="0"/>
              <a:t>https://</a:t>
            </a:r>
            <a:r>
              <a:rPr lang="en-US" dirty="0" err="1" smtClean="0"/>
              <a:t>www.youtube.com</a:t>
            </a:r>
            <a:r>
              <a:rPr lang="en-US" dirty="0" smtClean="0"/>
              <a:t>/</a:t>
            </a:r>
            <a:r>
              <a:rPr lang="en-US" dirty="0" err="1" smtClean="0"/>
              <a:t>watch?v</a:t>
            </a:r>
            <a:r>
              <a:rPr lang="en-US" dirty="0" smtClean="0"/>
              <a:t>=cmKVdA4sPYw&amp;t=16s</a:t>
            </a:r>
          </a:p>
          <a:p>
            <a:r>
              <a:rPr lang="en-US" dirty="0" smtClean="0"/>
              <a:t>https://</a:t>
            </a:r>
            <a:r>
              <a:rPr lang="en-US" dirty="0" err="1" smtClean="0"/>
              <a:t>www.youtube.com</a:t>
            </a:r>
            <a:r>
              <a:rPr lang="en-US" dirty="0" smtClean="0"/>
              <a:t>/</a:t>
            </a:r>
            <a:r>
              <a:rPr lang="en-US" dirty="0" err="1" smtClean="0"/>
              <a:t>watch?v</a:t>
            </a:r>
            <a:r>
              <a:rPr lang="en-US" dirty="0" smtClean="0"/>
              <a:t>=</a:t>
            </a:r>
            <a:r>
              <a:rPr lang="en-US" dirty="0" err="1" smtClean="0"/>
              <a:t>PcsoeDpUSrs</a:t>
            </a:r>
            <a:endParaRPr lang="en-US" smtClean="0"/>
          </a:p>
          <a:p>
            <a:endParaRPr lang="en-US" smtClean="0"/>
          </a:p>
          <a:p>
            <a:endParaRPr lang="en-GB" dirty="0"/>
          </a:p>
        </p:txBody>
      </p:sp>
      <p:sp>
        <p:nvSpPr>
          <p:cNvPr id="4" name="Slide Number Placeholder 3"/>
          <p:cNvSpPr>
            <a:spLocks noGrp="1"/>
          </p:cNvSpPr>
          <p:nvPr>
            <p:ph type="sldNum" sz="quarter" idx="10"/>
          </p:nvPr>
        </p:nvSpPr>
        <p:spPr/>
        <p:txBody>
          <a:bodyPr/>
          <a:lstStyle/>
          <a:p>
            <a:fld id="{A6F63042-1380-F246-A631-4B65015646C9}" type="slidenum">
              <a:rPr lang="en-US" smtClean="0"/>
              <a:t>1</a:t>
            </a:fld>
            <a:endParaRPr lang="en-US" dirty="0"/>
          </a:p>
        </p:txBody>
      </p:sp>
    </p:spTree>
    <p:extLst>
      <p:ext uri="{BB962C8B-B14F-4D97-AF65-F5344CB8AC3E}">
        <p14:creationId xmlns:p14="http://schemas.microsoft.com/office/powerpoint/2010/main" val="180019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Typical areas in which a union</a:t>
            </a:r>
            <a:r>
              <a:rPr lang="en-GB" baseline="0" dirty="0" smtClean="0"/>
              <a:t> might provide support</a:t>
            </a:r>
            <a:endParaRPr lang="en-GB" dirty="0"/>
          </a:p>
        </p:txBody>
      </p:sp>
      <p:sp>
        <p:nvSpPr>
          <p:cNvPr id="4" name="Date Placeholder 3"/>
          <p:cNvSpPr>
            <a:spLocks noGrp="1"/>
          </p:cNvSpPr>
          <p:nvPr>
            <p:ph type="dt" idx="10"/>
          </p:nvPr>
        </p:nvSpPr>
        <p:spPr/>
        <p:txBody>
          <a:bodyPr/>
          <a:lstStyle/>
          <a:p>
            <a:pPr>
              <a:defRPr/>
            </a:pPr>
            <a:fld id="{6C96C1AE-37D4-2240-8325-1817F3111583}" type="datetime1">
              <a:rPr lang="en-GB" smtClean="0"/>
              <a:pPr>
                <a:defRPr/>
              </a:pPr>
              <a:t>11/12/2017</a:t>
            </a:fld>
            <a:endParaRPr lang="en-GB" dirty="0"/>
          </a:p>
        </p:txBody>
      </p:sp>
      <p:sp>
        <p:nvSpPr>
          <p:cNvPr id="5" name="Footer Placeholder 4"/>
          <p:cNvSpPr>
            <a:spLocks noGrp="1"/>
          </p:cNvSpPr>
          <p:nvPr>
            <p:ph type="ftr" sz="quarter" idx="11"/>
          </p:nvPr>
        </p:nvSpPr>
        <p:spPr/>
        <p:txBody>
          <a:bodyPr/>
          <a:lstStyle/>
          <a:p>
            <a:r>
              <a:rPr lang="en-GB" dirty="0" smtClean="0"/>
              <a:t>COMP3013 Multimedia Systems</a:t>
            </a:r>
            <a:endParaRPr lang="en-GB" dirty="0"/>
          </a:p>
        </p:txBody>
      </p:sp>
      <p:sp>
        <p:nvSpPr>
          <p:cNvPr id="6" name="Slide Number Placeholder 5"/>
          <p:cNvSpPr>
            <a:spLocks noGrp="1"/>
          </p:cNvSpPr>
          <p:nvPr>
            <p:ph type="sldNum" sz="quarter" idx="12"/>
          </p:nvPr>
        </p:nvSpPr>
        <p:spPr/>
        <p:txBody>
          <a:bodyPr/>
          <a:lstStyle/>
          <a:p>
            <a:pPr>
              <a:defRPr/>
            </a:pPr>
            <a:fld id="{E1534AFD-BFF5-5F4A-93C1-A9B7034A30D0}" type="slidenum">
              <a:rPr lang="en-GB" smtClean="0"/>
              <a:pPr>
                <a:defRPr/>
              </a:pPr>
              <a:t>66</a:t>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Copyright</a:t>
            </a:r>
            <a:r>
              <a:rPr lang="en-GB" dirty="0" smtClean="0"/>
              <a:t> is a form of </a:t>
            </a:r>
            <a:r>
              <a:rPr lang="en-GB" dirty="0" smtClean="0">
                <a:hlinkClick r:id="rId3" action="ppaction://hlinkfile" tooltip="Intellectual property"/>
              </a:rPr>
              <a:t>intellectual property</a:t>
            </a:r>
            <a:r>
              <a:rPr lang="en-GB" dirty="0" smtClean="0"/>
              <a:t> that gives the author of an original work </a:t>
            </a:r>
            <a:r>
              <a:rPr lang="en-GB" dirty="0" smtClean="0">
                <a:hlinkClick r:id="rId4" action="ppaction://hlinkfile" tooltip="Exclusive right"/>
              </a:rPr>
              <a:t>exclusive right</a:t>
            </a:r>
            <a:r>
              <a:rPr lang="en-GB" dirty="0" smtClean="0"/>
              <a:t> for a certain time period in relation to that work, including its publication, distribution and adaptation, after which time the work is said to enter the </a:t>
            </a:r>
            <a:r>
              <a:rPr lang="en-GB" dirty="0" smtClean="0">
                <a:hlinkClick r:id="rId5" action="ppaction://hlinkfile" tooltip="Public domain"/>
              </a:rPr>
              <a:t>public domain</a:t>
            </a:r>
            <a:r>
              <a:rPr lang="en-GB" dirty="0" smtClean="0"/>
              <a:t>. Copyright applies to any expressible form of an idea or information that is substantive and discrete and fixed in a medium. Some jurisdictions also recognize "moral rights" of the creator of a work, such as the right to be credited for the work. Copyright is described under the umbrella term intellectual property along with </a:t>
            </a:r>
            <a:r>
              <a:rPr lang="en-GB" dirty="0" smtClean="0">
                <a:hlinkClick r:id="rId6" action="ppaction://hlinkfile" tooltip="Patents"/>
              </a:rPr>
              <a:t>patents</a:t>
            </a:r>
            <a:r>
              <a:rPr lang="en-GB" dirty="0" smtClean="0"/>
              <a:t> and </a:t>
            </a:r>
            <a:r>
              <a:rPr lang="en-GB" dirty="0" smtClean="0">
                <a:hlinkClick r:id="rId7" action="ppaction://hlinkfile" tooltip="Trademarks"/>
              </a:rPr>
              <a:t>trademarks</a:t>
            </a:r>
            <a:r>
              <a:rPr lang="en-GB" dirty="0" smtClean="0"/>
              <a:t>. http://en.wikipedia.org/wiki/Copyright</a:t>
            </a:r>
          </a:p>
          <a:p>
            <a:endParaRPr lang="en-GB" dirty="0"/>
          </a:p>
        </p:txBody>
      </p:sp>
      <p:sp>
        <p:nvSpPr>
          <p:cNvPr id="4" name="Slide Number Placeholder 3"/>
          <p:cNvSpPr>
            <a:spLocks noGrp="1"/>
          </p:cNvSpPr>
          <p:nvPr>
            <p:ph type="sldNum" sz="quarter" idx="10"/>
          </p:nvPr>
        </p:nvSpPr>
        <p:spPr/>
        <p:txBody>
          <a:bodyPr/>
          <a:lstStyle/>
          <a:p>
            <a:fld id="{47E172E1-30ED-4C37-ACF3-82EB8DE789F5}" type="slidenum">
              <a:rPr lang="en-GB" smtClean="0"/>
              <a:t>81</a:t>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Calibri" pitchFamily="34" charset="0"/>
              </a:rPr>
              <a:t>In other words, when primary infringement occurs in a business.</a:t>
            </a:r>
          </a:p>
          <a:p>
            <a:r>
              <a:rPr lang="en-US" sz="1200" dirty="0" smtClean="0">
                <a:latin typeface="Calibri" pitchFamily="34" charset="0"/>
              </a:rPr>
              <a:t>This is a much more serious matter, and may result in criminal offence. In a magistrates Court, the penalties for distributing unauthorised files are a maximum fine of £5,000 and/or six months imprisonment. Whilst, on indictment (in the Crown Court) some offences may attract an unlimited fine and up to 10 years imprisonment.</a:t>
            </a:r>
            <a:r>
              <a:rPr lang="en-US" sz="1200" baseline="30000" dirty="0" smtClean="0">
                <a:latin typeface="Calibri" pitchFamily="34" charset="0"/>
              </a:rPr>
              <a:t>1</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47E172E1-30ED-4C37-ACF3-82EB8DE789F5}" type="slidenum">
              <a:rPr lang="en-GB" smtClean="0"/>
              <a:t>87</a:t>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kumimoji="0" lang="en-GB" sz="1200" b="0" i="0" u="none" strike="noStrike" kern="1200" cap="none" spc="0" normalizeH="0" baseline="0" noProof="0" dirty="0" smtClean="0">
                <a:ln>
                  <a:noFill/>
                </a:ln>
                <a:solidFill>
                  <a:schemeClr val="tx1"/>
                </a:solidFill>
                <a:effectLst/>
                <a:uLnTx/>
                <a:uFillTx/>
                <a:latin typeface="+mn-lt"/>
                <a:ea typeface="+mn-ea"/>
                <a:cs typeface="+mn-cs"/>
              </a:rPr>
              <a:t>	A creative commons license can apply to anything that is protected by copyright law. Therefore a CC license can be applied to books, websites, blogs, photographs, films, videos, songs and any other audio and visual recordings, for example. The licenses </a:t>
            </a:r>
            <a:r>
              <a:rPr kumimoji="0" lang="en-GB" sz="1200" b="0" i="1" u="none" strike="noStrike" kern="1200" cap="none" spc="0" normalizeH="0" baseline="0" noProof="0" dirty="0" smtClean="0">
                <a:ln>
                  <a:noFill/>
                </a:ln>
                <a:solidFill>
                  <a:schemeClr val="tx1"/>
                </a:solidFill>
                <a:effectLst/>
                <a:uLnTx/>
                <a:uFillTx/>
                <a:latin typeface="+mn-lt"/>
                <a:ea typeface="+mn-ea"/>
                <a:cs typeface="+mn-cs"/>
              </a:rPr>
              <a:t>can</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 theoretically be applied to Software or source code, but this is not recommended by CC since the licenses were not designed to apply to them.</a:t>
            </a: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47E172E1-30ED-4C37-ACF3-82EB8DE789F5}" type="slidenum">
              <a:rPr lang="en-GB" smtClean="0"/>
              <a:t>99</a:t>
            </a:fld>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ln/>
        </p:spPr>
      </p:sp>
      <p:sp>
        <p:nvSpPr>
          <p:cNvPr id="38915" name="Notes Placeholder 2"/>
          <p:cNvSpPr>
            <a:spLocks noGrp="1"/>
          </p:cNvSpPr>
          <p:nvPr>
            <p:ph type="body" idx="1"/>
          </p:nvPr>
        </p:nvSpPr>
        <p:spPr>
          <a:noFill/>
          <a:ln/>
        </p:spPr>
        <p:txBody>
          <a:bodyPr/>
          <a:lstStyle/>
          <a:p>
            <a:endParaRPr lang="en-US" dirty="0">
              <a:latin typeface="Times New Roman" pitchFamily="-105" charset="0"/>
              <a:ea typeface="ＭＳ Ｐゴシック" pitchFamily="-105" charset="-128"/>
              <a:cs typeface="ＭＳ Ｐゴシック" pitchFamily="-105" charset="-128"/>
            </a:endParaRPr>
          </a:p>
        </p:txBody>
      </p:sp>
      <p:sp>
        <p:nvSpPr>
          <p:cNvPr id="38916" name="Date Placeholder 3"/>
          <p:cNvSpPr>
            <a:spLocks noGrp="1"/>
          </p:cNvSpPr>
          <p:nvPr>
            <p:ph type="dt" sz="quarter" idx="1"/>
          </p:nvPr>
        </p:nvSpPr>
        <p:spPr>
          <a:noFill/>
        </p:spPr>
        <p:txBody>
          <a:bodyPr/>
          <a:lstStyle/>
          <a:p>
            <a:fld id="{5BFAAE57-6111-8B44-A74B-83A43A449042}" type="datetime1">
              <a:rPr lang="en-GB" smtClean="0">
                <a:latin typeface="Times New Roman" pitchFamily="-105" charset="0"/>
              </a:rPr>
              <a:pPr/>
              <a:t>11/12/2017</a:t>
            </a:fld>
            <a:endParaRPr lang="en-GB" dirty="0" smtClean="0">
              <a:latin typeface="Times New Roman" pitchFamily="-105" charset="0"/>
            </a:endParaRPr>
          </a:p>
        </p:txBody>
      </p:sp>
      <p:sp>
        <p:nvSpPr>
          <p:cNvPr id="38917" name="Footer Placeholder 4"/>
          <p:cNvSpPr>
            <a:spLocks noGrp="1"/>
          </p:cNvSpPr>
          <p:nvPr>
            <p:ph type="ftr" sz="quarter" idx="4"/>
          </p:nvPr>
        </p:nvSpPr>
        <p:spPr>
          <a:noFill/>
        </p:spPr>
        <p:txBody>
          <a:bodyPr/>
          <a:lstStyle/>
          <a:p>
            <a:r>
              <a:rPr lang="en-GB" dirty="0" smtClean="0">
                <a:latin typeface="Times New Roman" pitchFamily="-105" charset="0"/>
              </a:rPr>
              <a:t>COMP3013 Multimedia Systems</a:t>
            </a:r>
          </a:p>
        </p:txBody>
      </p:sp>
      <p:sp>
        <p:nvSpPr>
          <p:cNvPr id="38918" name="Slide Number Placeholder 5"/>
          <p:cNvSpPr>
            <a:spLocks noGrp="1"/>
          </p:cNvSpPr>
          <p:nvPr>
            <p:ph type="sldNum" sz="quarter" idx="5"/>
          </p:nvPr>
        </p:nvSpPr>
        <p:spPr>
          <a:noFill/>
        </p:spPr>
        <p:txBody>
          <a:bodyPr/>
          <a:lstStyle/>
          <a:p>
            <a:fld id="{87F271A1-CE65-344F-B0D4-3CEF16C3A563}" type="slidenum">
              <a:rPr lang="en-GB" smtClean="0">
                <a:latin typeface="Times New Roman" pitchFamily="-105" charset="0"/>
              </a:rPr>
              <a:pPr/>
              <a:t>118</a:t>
            </a:fld>
            <a:endParaRPr lang="en-GB" dirty="0" smtClean="0">
              <a:latin typeface="Times New Roman" pitchFamily="-105"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ln/>
        </p:spPr>
      </p:sp>
      <p:sp>
        <p:nvSpPr>
          <p:cNvPr id="41987" name="Notes Placeholder 2"/>
          <p:cNvSpPr>
            <a:spLocks noGrp="1"/>
          </p:cNvSpPr>
          <p:nvPr>
            <p:ph type="body" idx="1"/>
          </p:nvPr>
        </p:nvSpPr>
        <p:spPr>
          <a:noFill/>
          <a:ln/>
        </p:spPr>
        <p:txBody>
          <a:bodyPr/>
          <a:lstStyle/>
          <a:p>
            <a:r>
              <a:rPr lang="en-US" dirty="0" smtClean="0">
                <a:latin typeface="Times New Roman" pitchFamily="-105" charset="0"/>
                <a:ea typeface="ＭＳ Ｐゴシック" pitchFamily="-105" charset="-128"/>
                <a:cs typeface="ＭＳ Ｐゴシック" pitchFamily="-105" charset="-128"/>
              </a:rPr>
              <a:t>The copyright of software in the UK is currently covered by the _____________.</a:t>
            </a:r>
          </a:p>
          <a:p>
            <a:endParaRPr lang="en-US" dirty="0" smtClean="0">
              <a:latin typeface="Times New Roman" pitchFamily="-105" charset="0"/>
              <a:ea typeface="ＭＳ Ｐゴシック" pitchFamily="-105" charset="-128"/>
              <a:cs typeface="ＭＳ Ｐゴシック" pitchFamily="-105" charset="-128"/>
            </a:endParaRPr>
          </a:p>
          <a:p>
            <a:r>
              <a:rPr lang="en-US" dirty="0" smtClean="0">
                <a:latin typeface="Times New Roman" pitchFamily="-105" charset="0"/>
                <a:ea typeface="ＭＳ Ｐゴシック" pitchFamily="-105" charset="-128"/>
                <a:cs typeface="ＭＳ Ｐゴシック" pitchFamily="-105" charset="-128"/>
              </a:rPr>
              <a:t>Copyright Designs and Patents Act alone</a:t>
            </a:r>
          </a:p>
          <a:p>
            <a:endParaRPr lang="en-US" dirty="0" smtClean="0">
              <a:latin typeface="Times New Roman" pitchFamily="-105" charset="0"/>
              <a:ea typeface="ＭＳ Ｐゴシック" pitchFamily="-105" charset="-128"/>
              <a:cs typeface="ＭＳ Ｐゴシック" pitchFamily="-105" charset="-128"/>
            </a:endParaRPr>
          </a:p>
          <a:p>
            <a:r>
              <a:rPr lang="en-US" dirty="0" smtClean="0">
                <a:latin typeface="Times New Roman" pitchFamily="-105" charset="0"/>
                <a:ea typeface="ＭＳ Ｐゴシック" pitchFamily="-105" charset="-128"/>
                <a:cs typeface="ＭＳ Ｐゴシック" pitchFamily="-105" charset="-128"/>
              </a:rPr>
              <a:t>Copyright Designs and Patents Act and subsequent legislation</a:t>
            </a:r>
          </a:p>
          <a:p>
            <a:endParaRPr lang="en-US" dirty="0" smtClean="0">
              <a:latin typeface="Times New Roman" pitchFamily="-105" charset="0"/>
              <a:ea typeface="ＭＳ Ｐゴシック" pitchFamily="-105" charset="-128"/>
              <a:cs typeface="ＭＳ Ｐゴシック" pitchFamily="-105" charset="-128"/>
            </a:endParaRPr>
          </a:p>
          <a:p>
            <a:r>
              <a:rPr lang="en-US" dirty="0" smtClean="0">
                <a:latin typeface="Times New Roman" pitchFamily="-105" charset="0"/>
                <a:ea typeface="ＭＳ Ｐゴシック" pitchFamily="-105" charset="-128"/>
                <a:cs typeface="ＭＳ Ｐゴシック" pitchFamily="-105" charset="-128"/>
              </a:rPr>
              <a:t>The computer misuse act</a:t>
            </a:r>
          </a:p>
          <a:p>
            <a:endParaRPr lang="en-US" dirty="0" smtClean="0">
              <a:latin typeface="Times New Roman" pitchFamily="-105" charset="0"/>
              <a:ea typeface="ＭＳ Ｐゴシック" pitchFamily="-105" charset="-128"/>
              <a:cs typeface="ＭＳ Ｐゴシック" pitchFamily="-105" charset="-128"/>
            </a:endParaRPr>
          </a:p>
          <a:p>
            <a:r>
              <a:rPr lang="en-US" dirty="0" smtClean="0">
                <a:latin typeface="Times New Roman" pitchFamily="-105" charset="0"/>
                <a:ea typeface="ＭＳ Ｐゴシック" pitchFamily="-105" charset="-128"/>
                <a:cs typeface="ＭＳ Ｐゴシック" pitchFamily="-105" charset="-128"/>
              </a:rPr>
              <a:t>Digital Millennium Copyright Act</a:t>
            </a:r>
          </a:p>
          <a:p>
            <a:endParaRPr lang="en-US" dirty="0" smtClean="0">
              <a:latin typeface="Times New Roman" pitchFamily="-105" charset="0"/>
              <a:ea typeface="ＭＳ Ｐゴシック" pitchFamily="-105" charset="-128"/>
              <a:cs typeface="ＭＳ Ｐゴシック" pitchFamily="-105" charset="-128"/>
            </a:endParaRPr>
          </a:p>
          <a:p>
            <a:r>
              <a:rPr lang="en-US" dirty="0" smtClean="0">
                <a:latin typeface="Times New Roman" pitchFamily="-105" charset="0"/>
                <a:ea typeface="ＭＳ Ｐゴシック" pitchFamily="-105" charset="-128"/>
                <a:cs typeface="ＭＳ Ｐゴシック" pitchFamily="-105" charset="-128"/>
              </a:rPr>
              <a:t>The European Union Copyright Directive</a:t>
            </a:r>
          </a:p>
        </p:txBody>
      </p:sp>
      <p:sp>
        <p:nvSpPr>
          <p:cNvPr id="41988" name="Date Placeholder 3"/>
          <p:cNvSpPr>
            <a:spLocks noGrp="1"/>
          </p:cNvSpPr>
          <p:nvPr>
            <p:ph type="dt" sz="quarter" idx="1"/>
          </p:nvPr>
        </p:nvSpPr>
        <p:spPr>
          <a:noFill/>
        </p:spPr>
        <p:txBody>
          <a:bodyPr/>
          <a:lstStyle/>
          <a:p>
            <a:fld id="{9905F07F-7E9B-AE49-BED2-89A63E28F9EE}" type="datetime1">
              <a:rPr lang="en-GB" smtClean="0">
                <a:latin typeface="Times New Roman" pitchFamily="-105" charset="0"/>
              </a:rPr>
              <a:pPr/>
              <a:t>11/12/2017</a:t>
            </a:fld>
            <a:endParaRPr lang="en-GB" dirty="0" smtClean="0">
              <a:latin typeface="Times New Roman" pitchFamily="-105" charset="0"/>
            </a:endParaRPr>
          </a:p>
        </p:txBody>
      </p:sp>
      <p:sp>
        <p:nvSpPr>
          <p:cNvPr id="41989" name="Footer Placeholder 4"/>
          <p:cNvSpPr>
            <a:spLocks noGrp="1"/>
          </p:cNvSpPr>
          <p:nvPr>
            <p:ph type="ftr" sz="quarter" idx="4"/>
          </p:nvPr>
        </p:nvSpPr>
        <p:spPr>
          <a:noFill/>
        </p:spPr>
        <p:txBody>
          <a:bodyPr/>
          <a:lstStyle/>
          <a:p>
            <a:r>
              <a:rPr lang="en-GB" dirty="0" smtClean="0">
                <a:latin typeface="Times New Roman" pitchFamily="-105" charset="0"/>
              </a:rPr>
              <a:t>COMP3013 Multimedia Systems</a:t>
            </a:r>
          </a:p>
        </p:txBody>
      </p:sp>
      <p:sp>
        <p:nvSpPr>
          <p:cNvPr id="41990" name="Slide Number Placeholder 5"/>
          <p:cNvSpPr>
            <a:spLocks noGrp="1"/>
          </p:cNvSpPr>
          <p:nvPr>
            <p:ph type="sldNum" sz="quarter" idx="5"/>
          </p:nvPr>
        </p:nvSpPr>
        <p:spPr>
          <a:noFill/>
        </p:spPr>
        <p:txBody>
          <a:bodyPr/>
          <a:lstStyle/>
          <a:p>
            <a:fld id="{A79E21E5-997E-AC46-9510-30F5528DFE33}" type="slidenum">
              <a:rPr lang="en-GB" smtClean="0">
                <a:latin typeface="Times New Roman" pitchFamily="-105" charset="0"/>
              </a:rPr>
              <a:pPr/>
              <a:t>120</a:t>
            </a:fld>
            <a:endParaRPr lang="en-GB" dirty="0" smtClean="0">
              <a:latin typeface="Times New Roman" pitchFamily="-105"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ln/>
        </p:spPr>
      </p:sp>
      <p:sp>
        <p:nvSpPr>
          <p:cNvPr id="44035" name="Notes Placeholder 2"/>
          <p:cNvSpPr>
            <a:spLocks noGrp="1"/>
          </p:cNvSpPr>
          <p:nvPr>
            <p:ph type="body" idx="1"/>
          </p:nvPr>
        </p:nvSpPr>
        <p:spPr>
          <a:noFill/>
          <a:ln/>
        </p:spPr>
        <p:txBody>
          <a:bodyPr/>
          <a:lstStyle/>
          <a:p>
            <a:pPr marL="839788" lvl="1" indent="-457200">
              <a:buFont typeface="Calibri" pitchFamily="-105" charset="0"/>
              <a:buAutoNum type="arabicPeriod"/>
            </a:pPr>
            <a:r>
              <a:rPr lang="en-US" dirty="0" smtClean="0">
                <a:latin typeface="Times New Roman" pitchFamily="-105" charset="0"/>
              </a:rPr>
              <a:t>The waste electrical and electronic equipment directive</a:t>
            </a:r>
          </a:p>
          <a:p>
            <a:pPr marL="839788" lvl="1" indent="-457200">
              <a:buFont typeface="Calibri" pitchFamily="-105" charset="0"/>
              <a:buAutoNum type="arabicPeriod"/>
            </a:pPr>
            <a:r>
              <a:rPr lang="en-US" dirty="0" smtClean="0">
                <a:latin typeface="Times New Roman" pitchFamily="-105" charset="0"/>
              </a:rPr>
              <a:t>The reduction of hazardous substances directive</a:t>
            </a:r>
          </a:p>
          <a:p>
            <a:pPr marL="839788" lvl="1" indent="-457200">
              <a:buFont typeface="Calibri" pitchFamily="-105" charset="0"/>
              <a:buAutoNum type="arabicPeriod"/>
            </a:pPr>
            <a:r>
              <a:rPr lang="en-US" dirty="0" smtClean="0">
                <a:latin typeface="Times New Roman" pitchFamily="-105" charset="0"/>
              </a:rPr>
              <a:t>The energy using products directive</a:t>
            </a:r>
          </a:p>
          <a:p>
            <a:pPr marL="839788" lvl="1" indent="-457200">
              <a:buFont typeface="Calibri" pitchFamily="-105" charset="0"/>
              <a:buAutoNum type="arabicPeriod"/>
            </a:pPr>
            <a:r>
              <a:rPr lang="en-US" dirty="0" smtClean="0">
                <a:latin typeface="Times New Roman" pitchFamily="-105" charset="0"/>
              </a:rPr>
              <a:t>The disposal of hazardous substance directive directive</a:t>
            </a:r>
          </a:p>
          <a:p>
            <a:pPr marL="839788" lvl="1" indent="-457200">
              <a:buFont typeface="Calibri" pitchFamily="-105" charset="0"/>
              <a:buAutoNum type="arabicPeriod"/>
            </a:pPr>
            <a:r>
              <a:rPr lang="en-US" dirty="0" smtClean="0">
                <a:latin typeface="Times New Roman" pitchFamily="-105" charset="0"/>
              </a:rPr>
              <a:t>The landfill reduction and management directive</a:t>
            </a:r>
          </a:p>
          <a:p>
            <a:pPr marL="839788" lvl="1" indent="-457200">
              <a:buFont typeface="+mj-lt" charset="0"/>
              <a:buNone/>
            </a:pPr>
            <a:r>
              <a:rPr lang="en-US" dirty="0" smtClean="0">
                <a:latin typeface="Times New Roman" pitchFamily="-105" charset="0"/>
              </a:rPr>
              <a:t>4&amp;5 are not real directives</a:t>
            </a:r>
          </a:p>
          <a:p>
            <a:endParaRPr lang="en-US" dirty="0">
              <a:latin typeface="Times New Roman" pitchFamily="-105" charset="0"/>
              <a:ea typeface="ＭＳ Ｐゴシック" pitchFamily="-105" charset="-128"/>
              <a:cs typeface="ＭＳ Ｐゴシック" pitchFamily="-105" charset="-128"/>
            </a:endParaRPr>
          </a:p>
        </p:txBody>
      </p:sp>
      <p:sp>
        <p:nvSpPr>
          <p:cNvPr id="44036" name="Date Placeholder 3"/>
          <p:cNvSpPr>
            <a:spLocks noGrp="1"/>
          </p:cNvSpPr>
          <p:nvPr>
            <p:ph type="dt" sz="quarter" idx="1"/>
          </p:nvPr>
        </p:nvSpPr>
        <p:spPr>
          <a:noFill/>
        </p:spPr>
        <p:txBody>
          <a:bodyPr/>
          <a:lstStyle/>
          <a:p>
            <a:fld id="{17473D30-6AC6-0E41-853A-573CBF367C12}" type="datetime1">
              <a:rPr lang="en-GB" smtClean="0">
                <a:latin typeface="Times New Roman" pitchFamily="-105" charset="0"/>
              </a:rPr>
              <a:pPr/>
              <a:t>11/12/2017</a:t>
            </a:fld>
            <a:endParaRPr lang="en-GB" dirty="0" smtClean="0">
              <a:latin typeface="Times New Roman" pitchFamily="-105" charset="0"/>
            </a:endParaRPr>
          </a:p>
        </p:txBody>
      </p:sp>
      <p:sp>
        <p:nvSpPr>
          <p:cNvPr id="44037" name="Footer Placeholder 4"/>
          <p:cNvSpPr>
            <a:spLocks noGrp="1"/>
          </p:cNvSpPr>
          <p:nvPr>
            <p:ph type="ftr" sz="quarter" idx="4"/>
          </p:nvPr>
        </p:nvSpPr>
        <p:spPr>
          <a:noFill/>
        </p:spPr>
        <p:txBody>
          <a:bodyPr/>
          <a:lstStyle/>
          <a:p>
            <a:r>
              <a:rPr lang="en-GB" dirty="0" smtClean="0">
                <a:latin typeface="Times New Roman" pitchFamily="-105" charset="0"/>
              </a:rPr>
              <a:t>COMP3013 Multimedia Systems</a:t>
            </a:r>
          </a:p>
        </p:txBody>
      </p:sp>
      <p:sp>
        <p:nvSpPr>
          <p:cNvPr id="44038" name="Slide Number Placeholder 5"/>
          <p:cNvSpPr>
            <a:spLocks noGrp="1"/>
          </p:cNvSpPr>
          <p:nvPr>
            <p:ph type="sldNum" sz="quarter" idx="5"/>
          </p:nvPr>
        </p:nvSpPr>
        <p:spPr>
          <a:noFill/>
        </p:spPr>
        <p:txBody>
          <a:bodyPr/>
          <a:lstStyle/>
          <a:p>
            <a:fld id="{F89B961E-EFD4-D646-8938-F980148E8A5E}" type="slidenum">
              <a:rPr lang="en-GB" smtClean="0">
                <a:latin typeface="Times New Roman" pitchFamily="-105" charset="0"/>
              </a:rPr>
              <a:pPr/>
              <a:t>121</a:t>
            </a:fld>
            <a:endParaRPr lang="en-GB" dirty="0" smtClean="0">
              <a:latin typeface="Times New Roman" pitchFamily="-105"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a:ln/>
        </p:spPr>
      </p:sp>
      <p:sp>
        <p:nvSpPr>
          <p:cNvPr id="46083" name="Notes Placeholder 2"/>
          <p:cNvSpPr>
            <a:spLocks noGrp="1"/>
          </p:cNvSpPr>
          <p:nvPr>
            <p:ph type="body" idx="1"/>
          </p:nvPr>
        </p:nvSpPr>
        <p:spPr>
          <a:noFill/>
          <a:ln/>
        </p:spPr>
        <p:txBody>
          <a:bodyPr/>
          <a:lstStyle/>
          <a:p>
            <a:r>
              <a:rPr lang="en-US" smtClean="0">
                <a:latin typeface="Times New Roman" pitchFamily="-105" charset="0"/>
                <a:ea typeface="ＭＳ Ｐゴシック" pitchFamily="-105" charset="-128"/>
                <a:cs typeface="ＭＳ Ｐゴシック" pitchFamily="-105" charset="-128"/>
              </a:rPr>
              <a:t>Can copyright be inherited?Yes. The person who inherits the work will become the new owner.</a:t>
            </a:r>
          </a:p>
          <a:p>
            <a:r>
              <a:rPr lang="en-US" smtClean="0">
                <a:latin typeface="Times New Roman" pitchFamily="-105" charset="0"/>
                <a:ea typeface="ＭＳ Ｐゴシック" pitchFamily="-105" charset="-128"/>
                <a:cs typeface="ＭＳ Ｐゴシック" pitchFamily="-105" charset="-128"/>
              </a:rPr>
              <a:t>What happens when a copyright expires?The work will fall into the public domain, making it available to anyone wishing to use, copy or reproduce the work. This is how so many companies can publish works by William Shakespeare, classical composers etc.</a:t>
            </a:r>
          </a:p>
          <a:p>
            <a:r>
              <a:rPr lang="en-US" smtClean="0">
                <a:latin typeface="Times New Roman" pitchFamily="-105" charset="0"/>
                <a:ea typeface="ＭＳ Ｐゴシック" pitchFamily="-105" charset="-128"/>
                <a:cs typeface="ＭＳ Ｐゴシック" pitchFamily="-105" charset="-128"/>
              </a:rPr>
              <a:t>What types of work are protected?Any literary, dramatic, design, musical or artistic work. So long as the work exhibits a degree of skill, labour or judgement.</a:t>
            </a:r>
          </a:p>
          <a:p>
            <a:r>
              <a:rPr lang="en-US" smtClean="0">
                <a:latin typeface="Times New Roman" pitchFamily="-105" charset="0"/>
                <a:ea typeface="ＭＳ Ｐゴシック" pitchFamily="-105" charset="-128"/>
                <a:cs typeface="ＭＳ Ｐゴシック" pitchFamily="-105" charset="-128"/>
              </a:rPr>
              <a:t>How long does copyright last?This will depend on the work and nationality, but typically the work will be protected for either, 70 years from the death of the author, or if published 70 years from the date of first publication.</a:t>
            </a:r>
          </a:p>
          <a:p>
            <a:r>
              <a:rPr lang="en-US" smtClean="0">
                <a:latin typeface="Times New Roman" pitchFamily="-105" charset="0"/>
                <a:ea typeface="ＭＳ Ｐゴシック" pitchFamily="-105" charset="-128"/>
                <a:cs typeface="ＭＳ Ｐゴシック" pitchFamily="-105" charset="-128"/>
              </a:rPr>
              <a:t>Does the nationality of the author matter?Under the terms of the Berne Convention, authors are automatically protected internationally, they may also enjoy additional rights as granted under national laws.</a:t>
            </a:r>
          </a:p>
          <a:p>
            <a:r>
              <a:rPr lang="en-US" smtClean="0">
                <a:latin typeface="Times New Roman" pitchFamily="-105" charset="0"/>
                <a:ea typeface="ＭＳ Ｐゴシック" pitchFamily="-105" charset="-128"/>
                <a:cs typeface="ＭＳ Ｐゴシック" pitchFamily="-105" charset="-128"/>
              </a:rPr>
              <a:t>Does format or quality of the work matter?The format of the work, i.e. Negatives or photographs, computer files or paper documents, does not matter, neither does the quality of the work.</a:t>
            </a:r>
          </a:p>
          <a:p>
            <a:endParaRPr lang="en-US" smtClean="0">
              <a:latin typeface="Times New Roman" pitchFamily="-105" charset="0"/>
              <a:ea typeface="ＭＳ Ｐゴシック" pitchFamily="-105" charset="-128"/>
              <a:cs typeface="ＭＳ Ｐゴシック" pitchFamily="-105" charset="-128"/>
            </a:endParaRPr>
          </a:p>
          <a:p>
            <a:endParaRPr lang="en-US" smtClean="0">
              <a:latin typeface="Times New Roman" pitchFamily="-105" charset="0"/>
              <a:ea typeface="ＭＳ Ｐゴシック" pitchFamily="-105" charset="-128"/>
              <a:cs typeface="ＭＳ Ｐゴシック" pitchFamily="-105" charset="-128"/>
            </a:endParaRPr>
          </a:p>
        </p:txBody>
      </p:sp>
      <p:sp>
        <p:nvSpPr>
          <p:cNvPr id="46084" name="Date Placeholder 3"/>
          <p:cNvSpPr>
            <a:spLocks noGrp="1"/>
          </p:cNvSpPr>
          <p:nvPr>
            <p:ph type="dt" sz="quarter" idx="1"/>
          </p:nvPr>
        </p:nvSpPr>
        <p:spPr>
          <a:noFill/>
        </p:spPr>
        <p:txBody>
          <a:bodyPr/>
          <a:lstStyle/>
          <a:p>
            <a:fld id="{6F39A00F-859D-EB4F-8A7F-69545CCDDF8E}" type="datetime1">
              <a:rPr lang="en-GB" smtClean="0">
                <a:latin typeface="Times New Roman" pitchFamily="-105" charset="0"/>
              </a:rPr>
              <a:pPr/>
              <a:t>11/12/2017</a:t>
            </a:fld>
            <a:endParaRPr lang="en-GB" smtClean="0">
              <a:latin typeface="Times New Roman" pitchFamily="-105" charset="0"/>
            </a:endParaRPr>
          </a:p>
        </p:txBody>
      </p:sp>
      <p:sp>
        <p:nvSpPr>
          <p:cNvPr id="46085" name="Footer Placeholder 4"/>
          <p:cNvSpPr>
            <a:spLocks noGrp="1"/>
          </p:cNvSpPr>
          <p:nvPr>
            <p:ph type="ftr" sz="quarter" idx="4"/>
          </p:nvPr>
        </p:nvSpPr>
        <p:spPr>
          <a:noFill/>
        </p:spPr>
        <p:txBody>
          <a:bodyPr/>
          <a:lstStyle/>
          <a:p>
            <a:r>
              <a:rPr lang="en-GB" smtClean="0">
                <a:latin typeface="Times New Roman" pitchFamily="-105" charset="0"/>
              </a:rPr>
              <a:t>COMP3013 Multimedia Systems</a:t>
            </a:r>
          </a:p>
        </p:txBody>
      </p:sp>
      <p:sp>
        <p:nvSpPr>
          <p:cNvPr id="46086" name="Slide Number Placeholder 5"/>
          <p:cNvSpPr>
            <a:spLocks noGrp="1"/>
          </p:cNvSpPr>
          <p:nvPr>
            <p:ph type="sldNum" sz="quarter" idx="5"/>
          </p:nvPr>
        </p:nvSpPr>
        <p:spPr>
          <a:noFill/>
        </p:spPr>
        <p:txBody>
          <a:bodyPr/>
          <a:lstStyle/>
          <a:p>
            <a:fld id="{B160B7BC-6846-ED4F-851A-EBCC1C6F213B}" type="slidenum">
              <a:rPr lang="en-GB" smtClean="0">
                <a:latin typeface="Times New Roman" pitchFamily="-105" charset="0"/>
              </a:rPr>
              <a:pPr/>
              <a:t>122</a:t>
            </a:fld>
            <a:endParaRPr lang="en-GB" smtClean="0">
              <a:latin typeface="Times New Roman" pitchFamily="-105"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dt" sz="quarter" idx="1"/>
          </p:nvPr>
        </p:nvSpPr>
        <p:spPr>
          <a:noFill/>
        </p:spPr>
        <p:txBody>
          <a:bodyPr/>
          <a:lstStyle/>
          <a:p>
            <a:fld id="{48356330-ADC6-BB42-BF05-742A39267524}" type="datetime6">
              <a:rPr lang="en-GB">
                <a:latin typeface="Times New Roman" pitchFamily="-110" charset="0"/>
              </a:rPr>
              <a:pPr/>
              <a:t>December 17</a:t>
            </a:fld>
            <a:endParaRPr lang="en-GB" dirty="0">
              <a:latin typeface="Times New Roman" pitchFamily="-110" charset="0"/>
            </a:endParaRPr>
          </a:p>
        </p:txBody>
      </p:sp>
      <p:sp>
        <p:nvSpPr>
          <p:cNvPr id="27651" name="Rectangle 6"/>
          <p:cNvSpPr>
            <a:spLocks noGrp="1" noChangeArrowheads="1"/>
          </p:cNvSpPr>
          <p:nvPr>
            <p:ph type="ftr" sz="quarter" idx="4"/>
          </p:nvPr>
        </p:nvSpPr>
        <p:spPr>
          <a:noFill/>
        </p:spPr>
        <p:txBody>
          <a:bodyPr/>
          <a:lstStyle/>
          <a:p>
            <a:r>
              <a:rPr lang="en-GB" dirty="0">
                <a:latin typeface="Times New Roman" pitchFamily="-110" charset="0"/>
              </a:rPr>
              <a:t>COMP3013 Multimedia Systems</a:t>
            </a:r>
          </a:p>
        </p:txBody>
      </p:sp>
      <p:sp>
        <p:nvSpPr>
          <p:cNvPr id="27652" name="Rectangle 7"/>
          <p:cNvSpPr>
            <a:spLocks noGrp="1" noChangeArrowheads="1"/>
          </p:cNvSpPr>
          <p:nvPr>
            <p:ph type="sldNum" sz="quarter" idx="5"/>
          </p:nvPr>
        </p:nvSpPr>
        <p:spPr>
          <a:noFill/>
        </p:spPr>
        <p:txBody>
          <a:bodyPr/>
          <a:lstStyle/>
          <a:p>
            <a:fld id="{539EC1BF-5249-8145-A722-954750194AE7}" type="slidenum">
              <a:rPr lang="en-GB">
                <a:latin typeface="Times New Roman" pitchFamily="-110" charset="0"/>
              </a:rPr>
              <a:pPr/>
              <a:t>6</a:t>
            </a:fld>
            <a:endParaRPr lang="en-GB" dirty="0">
              <a:latin typeface="Times New Roman" pitchFamily="-110" charset="0"/>
            </a:endParaRPr>
          </a:p>
        </p:txBody>
      </p:sp>
      <p:sp>
        <p:nvSpPr>
          <p:cNvPr id="27653" name="Rectangle 2"/>
          <p:cNvSpPr>
            <a:spLocks noGrp="1" noRot="1" noChangeAspect="1" noChangeArrowheads="1" noTextEdit="1"/>
          </p:cNvSpPr>
          <p:nvPr>
            <p:ph type="sldImg"/>
          </p:nvPr>
        </p:nvSpPr>
        <p:spPr>
          <a:ln/>
        </p:spPr>
      </p:sp>
      <p:sp>
        <p:nvSpPr>
          <p:cNvPr id="27654" name="Rectangle 3"/>
          <p:cNvSpPr>
            <a:spLocks noGrp="1" noChangeArrowheads="1"/>
          </p:cNvSpPr>
          <p:nvPr>
            <p:ph type="body" idx="1"/>
          </p:nvPr>
        </p:nvSpPr>
        <p:spPr>
          <a:noFill/>
          <a:ln/>
        </p:spPr>
        <p:txBody>
          <a:bodyPr/>
          <a:lstStyle/>
          <a:p>
            <a:pPr eaLnBrk="1" hangingPunct="1"/>
            <a:endParaRPr lang="en-GB" noProof="0" dirty="0">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Which topics are relevant today?</a:t>
            </a:r>
          </a:p>
          <a:p>
            <a:endParaRPr lang="en-GB" dirty="0" smtClean="0"/>
          </a:p>
          <a:p>
            <a:r>
              <a:rPr lang="en-GB" dirty="0" smtClean="0"/>
              <a:t>They</a:t>
            </a:r>
            <a:r>
              <a:rPr lang="en-GB" baseline="0" dirty="0" smtClean="0"/>
              <a:t> are identified on next slide</a:t>
            </a:r>
            <a:endParaRPr lang="en-GB" dirty="0"/>
          </a:p>
        </p:txBody>
      </p:sp>
      <p:sp>
        <p:nvSpPr>
          <p:cNvPr id="4" name="Slide Number Placeholder 3"/>
          <p:cNvSpPr>
            <a:spLocks noGrp="1"/>
          </p:cNvSpPr>
          <p:nvPr>
            <p:ph type="sldNum" sz="quarter" idx="10"/>
          </p:nvPr>
        </p:nvSpPr>
        <p:spPr/>
        <p:txBody>
          <a:bodyPr/>
          <a:lstStyle/>
          <a:p>
            <a:fld id="{A6F63042-1380-F246-A631-4B65015646C9}" type="slidenum">
              <a:rPr lang="en-US" smtClean="0"/>
              <a:t>10</a:t>
            </a:fld>
            <a:endParaRPr lang="en-US" dirty="0"/>
          </a:p>
        </p:txBody>
      </p:sp>
    </p:spTree>
    <p:extLst>
      <p:ext uri="{BB962C8B-B14F-4D97-AF65-F5344CB8AC3E}">
        <p14:creationId xmlns:p14="http://schemas.microsoft.com/office/powerpoint/2010/main" val="1005687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Which topics are relevant today?</a:t>
            </a:r>
          </a:p>
          <a:p>
            <a:endParaRPr lang="en-GB" dirty="0" smtClean="0"/>
          </a:p>
          <a:p>
            <a:r>
              <a:rPr lang="en-GB" dirty="0" smtClean="0"/>
              <a:t>They</a:t>
            </a:r>
            <a:r>
              <a:rPr lang="en-GB" baseline="0" dirty="0" smtClean="0"/>
              <a:t> are identified on next slide</a:t>
            </a:r>
            <a:endParaRPr lang="en-GB" dirty="0"/>
          </a:p>
        </p:txBody>
      </p:sp>
      <p:sp>
        <p:nvSpPr>
          <p:cNvPr id="4" name="Slide Number Placeholder 3"/>
          <p:cNvSpPr>
            <a:spLocks noGrp="1"/>
          </p:cNvSpPr>
          <p:nvPr>
            <p:ph type="sldNum" sz="quarter" idx="10"/>
          </p:nvPr>
        </p:nvSpPr>
        <p:spPr/>
        <p:txBody>
          <a:bodyPr/>
          <a:lstStyle/>
          <a:p>
            <a:fld id="{A6F63042-1380-F246-A631-4B65015646C9}" type="slidenum">
              <a:rPr lang="en-US" smtClean="0"/>
              <a:t>11</a:t>
            </a:fld>
            <a:endParaRPr lang="en-US" dirty="0"/>
          </a:p>
        </p:txBody>
      </p:sp>
    </p:spTree>
    <p:extLst>
      <p:ext uri="{BB962C8B-B14F-4D97-AF65-F5344CB8AC3E}">
        <p14:creationId xmlns:p14="http://schemas.microsoft.com/office/powerpoint/2010/main" val="1005687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16.Gender reassignment discrimination: cases of absence from work        17.Pregnancy and maternity discrimination: non-work cases        18.Pregnancy and maternity discrimination: work cases        19.Indirect discrimination    Adjustments for disabled persons        Chapter 2 Prohibited conduct    Discrimination        13.Direct discrimination        14.Combined discrimination: dual characteristics        15.Discrimination arising from disability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20.Duty to make adjustments        21.Failure to comply with duty        22.Regulations    Discrimination: supplementary        23.Comparison by reference to circumstances        24.Irrelevance of alleged discriminator's characteristics        25.References to particular strands of discrimination    Other prohibited conduct        26.Harassment        27.Victimisation</a:t>
            </a:r>
          </a:p>
          <a:p>
            <a:endParaRPr lang="en-US" dirty="0"/>
          </a:p>
        </p:txBody>
      </p:sp>
      <p:sp>
        <p:nvSpPr>
          <p:cNvPr id="4" name="Slide Number Placeholder 3"/>
          <p:cNvSpPr>
            <a:spLocks noGrp="1"/>
          </p:cNvSpPr>
          <p:nvPr>
            <p:ph type="sldNum" sz="quarter" idx="10"/>
          </p:nvPr>
        </p:nvSpPr>
        <p:spPr/>
        <p:txBody>
          <a:bodyPr/>
          <a:lstStyle/>
          <a:p>
            <a:fld id="{A6F63042-1380-F246-A631-4B65015646C9}" type="slidenum">
              <a:rPr lang="en-US" smtClean="0"/>
              <a:t>25</a:t>
            </a:fld>
            <a:endParaRPr lang="en-US" dirty="0"/>
          </a:p>
        </p:txBody>
      </p:sp>
    </p:spTree>
    <p:extLst>
      <p:ext uri="{BB962C8B-B14F-4D97-AF65-F5344CB8AC3E}">
        <p14:creationId xmlns:p14="http://schemas.microsoft.com/office/powerpoint/2010/main" val="932041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a:t>
            </a:r>
            <a:r>
              <a:rPr lang="en-GB" dirty="0" err="1" smtClean="0"/>
              <a:t>youtu.be</a:t>
            </a:r>
            <a:r>
              <a:rPr lang="en-GB" dirty="0" smtClean="0"/>
              <a:t>/</a:t>
            </a:r>
            <a:r>
              <a:rPr lang="en-GB" dirty="0" err="1" smtClean="0"/>
              <a:t>euwasyw-iNg</a:t>
            </a:r>
            <a:endParaRPr lang="en-GB" dirty="0"/>
          </a:p>
        </p:txBody>
      </p:sp>
      <p:sp>
        <p:nvSpPr>
          <p:cNvPr id="4" name="Slide Number Placeholder 3"/>
          <p:cNvSpPr>
            <a:spLocks noGrp="1"/>
          </p:cNvSpPr>
          <p:nvPr>
            <p:ph type="sldNum" sz="quarter" idx="10"/>
          </p:nvPr>
        </p:nvSpPr>
        <p:spPr/>
        <p:txBody>
          <a:bodyPr/>
          <a:lstStyle/>
          <a:p>
            <a:fld id="{A6F63042-1380-F246-A631-4B65015646C9}" type="slidenum">
              <a:rPr lang="en-US" smtClean="0"/>
              <a:t>36</a:t>
            </a:fld>
            <a:endParaRPr lang="en-US" dirty="0"/>
          </a:p>
        </p:txBody>
      </p:sp>
    </p:spTree>
    <p:extLst>
      <p:ext uri="{BB962C8B-B14F-4D97-AF65-F5344CB8AC3E}">
        <p14:creationId xmlns:p14="http://schemas.microsoft.com/office/powerpoint/2010/main" val="2009120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fld id="{6C96C1AE-37D4-2240-8325-1817F3111583}" type="datetime1">
              <a:rPr lang="en-GB" smtClean="0"/>
              <a:pPr>
                <a:defRPr/>
              </a:pPr>
              <a:t>11/12/2017</a:t>
            </a:fld>
            <a:endParaRPr lang="en-GB" dirty="0"/>
          </a:p>
        </p:txBody>
      </p:sp>
      <p:sp>
        <p:nvSpPr>
          <p:cNvPr id="5" name="Footer Placeholder 4"/>
          <p:cNvSpPr>
            <a:spLocks noGrp="1"/>
          </p:cNvSpPr>
          <p:nvPr>
            <p:ph type="ftr" sz="quarter" idx="11"/>
          </p:nvPr>
        </p:nvSpPr>
        <p:spPr/>
        <p:txBody>
          <a:bodyPr/>
          <a:lstStyle/>
          <a:p>
            <a:r>
              <a:rPr lang="en-GB" dirty="0" smtClean="0"/>
              <a:t>COMP3013 Multimedia Systems</a:t>
            </a:r>
            <a:endParaRPr lang="en-GB" dirty="0"/>
          </a:p>
        </p:txBody>
      </p:sp>
      <p:sp>
        <p:nvSpPr>
          <p:cNvPr id="6" name="Slide Number Placeholder 5"/>
          <p:cNvSpPr>
            <a:spLocks noGrp="1"/>
          </p:cNvSpPr>
          <p:nvPr>
            <p:ph type="sldNum" sz="quarter" idx="12"/>
          </p:nvPr>
        </p:nvSpPr>
        <p:spPr/>
        <p:txBody>
          <a:bodyPr/>
          <a:lstStyle/>
          <a:p>
            <a:pPr>
              <a:defRPr/>
            </a:pPr>
            <a:fld id="{E1534AFD-BFF5-5F4A-93C1-A9B7034A30D0}" type="slidenum">
              <a:rPr lang="en-GB" smtClean="0"/>
              <a:pPr>
                <a:defRPr/>
              </a:pPr>
              <a:t>38</a:t>
            </a:fld>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F63042-1380-F246-A631-4B65015646C9}" type="slidenum">
              <a:rPr lang="en-US" smtClean="0"/>
              <a:t>48</a:t>
            </a:fld>
            <a:endParaRPr lang="en-US" dirty="0"/>
          </a:p>
        </p:txBody>
      </p:sp>
    </p:spTree>
    <p:extLst>
      <p:ext uri="{BB962C8B-B14F-4D97-AF65-F5344CB8AC3E}">
        <p14:creationId xmlns:p14="http://schemas.microsoft.com/office/powerpoint/2010/main" val="2398822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Covers information on everything from workplace violence to electrical testing</a:t>
            </a:r>
            <a:endParaRPr lang="en-GB" dirty="0"/>
          </a:p>
        </p:txBody>
      </p:sp>
      <p:sp>
        <p:nvSpPr>
          <p:cNvPr id="4" name="Date Placeholder 3"/>
          <p:cNvSpPr>
            <a:spLocks noGrp="1"/>
          </p:cNvSpPr>
          <p:nvPr>
            <p:ph type="dt" idx="10"/>
          </p:nvPr>
        </p:nvSpPr>
        <p:spPr/>
        <p:txBody>
          <a:bodyPr/>
          <a:lstStyle/>
          <a:p>
            <a:pPr>
              <a:defRPr/>
            </a:pPr>
            <a:fld id="{6C96C1AE-37D4-2240-8325-1817F3111583}" type="datetime1">
              <a:rPr lang="en-GB" smtClean="0"/>
              <a:pPr>
                <a:defRPr/>
              </a:pPr>
              <a:t>11/12/2017</a:t>
            </a:fld>
            <a:endParaRPr lang="en-GB" dirty="0"/>
          </a:p>
        </p:txBody>
      </p:sp>
      <p:sp>
        <p:nvSpPr>
          <p:cNvPr id="5" name="Footer Placeholder 4"/>
          <p:cNvSpPr>
            <a:spLocks noGrp="1"/>
          </p:cNvSpPr>
          <p:nvPr>
            <p:ph type="ftr" sz="quarter" idx="11"/>
          </p:nvPr>
        </p:nvSpPr>
        <p:spPr/>
        <p:txBody>
          <a:bodyPr/>
          <a:lstStyle/>
          <a:p>
            <a:r>
              <a:rPr lang="en-GB" dirty="0" smtClean="0"/>
              <a:t>COMP3013 Multimedia Systems</a:t>
            </a:r>
            <a:endParaRPr lang="en-GB" dirty="0"/>
          </a:p>
        </p:txBody>
      </p:sp>
      <p:sp>
        <p:nvSpPr>
          <p:cNvPr id="6" name="Slide Number Placeholder 5"/>
          <p:cNvSpPr>
            <a:spLocks noGrp="1"/>
          </p:cNvSpPr>
          <p:nvPr>
            <p:ph type="sldNum" sz="quarter" idx="12"/>
          </p:nvPr>
        </p:nvSpPr>
        <p:spPr/>
        <p:txBody>
          <a:bodyPr/>
          <a:lstStyle/>
          <a:p>
            <a:pPr>
              <a:defRPr/>
            </a:pPr>
            <a:fld id="{E1534AFD-BFF5-5F4A-93C1-A9B7034A30D0}" type="slidenum">
              <a:rPr lang="en-GB" smtClean="0"/>
              <a:pPr>
                <a:defRPr/>
              </a:pPr>
              <a:t>49</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31"/>
          <p:cNvSpPr>
            <a:spLocks noChangeArrowheads="1"/>
          </p:cNvSpPr>
          <p:nvPr/>
        </p:nvSpPr>
        <p:spPr bwMode="auto">
          <a:xfrm>
            <a:off x="-79375" y="3200400"/>
            <a:ext cx="9223375" cy="3657600"/>
          </a:xfrm>
          <a:prstGeom prst="rect">
            <a:avLst/>
          </a:prstGeom>
          <a:gradFill rotWithShape="0">
            <a:gsLst>
              <a:gs pos="0">
                <a:srgbClr val="014359"/>
              </a:gs>
              <a:gs pos="100000">
                <a:srgbClr val="007275"/>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1200" dirty="0">
              <a:solidFill>
                <a:srgbClr val="323D43"/>
              </a:solidFill>
              <a:latin typeface="Lucida Sans" pitchFamily="34" charset="0"/>
              <a:ea typeface="ＭＳ Ｐゴシック" pitchFamily="34" charset="-128"/>
            </a:endParaRPr>
          </a:p>
        </p:txBody>
      </p:sp>
      <p:sp>
        <p:nvSpPr>
          <p:cNvPr id="5" name="Rectangle 1032"/>
          <p:cNvSpPr>
            <a:spLocks noChangeArrowheads="1"/>
          </p:cNvSpPr>
          <p:nvPr/>
        </p:nvSpPr>
        <p:spPr bwMode="auto">
          <a:xfrm>
            <a:off x="-79375" y="0"/>
            <a:ext cx="9223375" cy="3276600"/>
          </a:xfrm>
          <a:prstGeom prst="rect">
            <a:avLst/>
          </a:prstGeom>
          <a:solidFill>
            <a:srgbClr val="01435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400" dirty="0">
              <a:solidFill>
                <a:srgbClr val="323D43"/>
              </a:solidFill>
              <a:ea typeface="ＭＳ Ｐゴシック" pitchFamily="34" charset="-128"/>
            </a:endParaRPr>
          </a:p>
        </p:txBody>
      </p:sp>
      <p:pic>
        <p:nvPicPr>
          <p:cNvPr id="6" name="Picture 1033" descr="white_logo"/>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51550" y="381000"/>
            <a:ext cx="26955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404813"/>
            <a:ext cx="2117725"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1026"/>
          <p:cNvSpPr>
            <a:spLocks noGrp="1" noChangeArrowheads="1"/>
          </p:cNvSpPr>
          <p:nvPr>
            <p:ph type="ctrTitle"/>
          </p:nvPr>
        </p:nvSpPr>
        <p:spPr>
          <a:xfrm>
            <a:off x="323850" y="1700213"/>
            <a:ext cx="8496300" cy="2160587"/>
          </a:xfrm>
        </p:spPr>
        <p:txBody>
          <a:bodyPr lIns="91440"/>
          <a:lstStyle>
            <a:lvl1pPr>
              <a:defRPr sz="7500">
                <a:solidFill>
                  <a:schemeClr val="bg1"/>
                </a:solidFill>
              </a:defRPr>
            </a:lvl1pPr>
          </a:lstStyle>
          <a:p>
            <a:pPr lvl="0"/>
            <a:r>
              <a:rPr lang="en-US" noProof="0" smtClean="0"/>
              <a:t>Click to edit Master title style</a:t>
            </a:r>
            <a:endParaRPr lang="en-GB" noProof="0" dirty="0" smtClean="0"/>
          </a:p>
        </p:txBody>
      </p:sp>
      <p:sp>
        <p:nvSpPr>
          <p:cNvPr id="10243" name="Rectangle 1027"/>
          <p:cNvSpPr>
            <a:spLocks noGrp="1" noChangeArrowheads="1"/>
          </p:cNvSpPr>
          <p:nvPr>
            <p:ph type="subTitle" idx="1"/>
          </p:nvPr>
        </p:nvSpPr>
        <p:spPr>
          <a:xfrm>
            <a:off x="323850" y="3933825"/>
            <a:ext cx="8496300" cy="1752600"/>
          </a:xfrm>
        </p:spPr>
        <p:txBody>
          <a:bodyPr lIns="91440"/>
          <a:lstStyle>
            <a:lvl1pPr marL="0" indent="0">
              <a:buFontTx/>
              <a:buNone/>
              <a:defRPr sz="3500">
                <a:solidFill>
                  <a:schemeClr val="accent1"/>
                </a:solidFill>
              </a:defRPr>
            </a:lvl1pPr>
          </a:lstStyle>
          <a:p>
            <a:pPr lvl="0"/>
            <a:r>
              <a:rPr lang="en-US" noProof="0" smtClean="0"/>
              <a:t>Click to edit Master subtitle style</a:t>
            </a:r>
            <a:endParaRPr lang="en-GB" noProof="0" smtClean="0"/>
          </a:p>
        </p:txBody>
      </p:sp>
      <p:sp>
        <p:nvSpPr>
          <p:cNvPr id="8" name="Rectangle 1030"/>
          <p:cNvSpPr>
            <a:spLocks noGrp="1" noChangeArrowheads="1"/>
          </p:cNvSpPr>
          <p:nvPr>
            <p:ph type="sldNum" sz="quarter" idx="10"/>
          </p:nvPr>
        </p:nvSpPr>
        <p:spPr>
          <a:xfrm>
            <a:off x="6553200" y="6245225"/>
            <a:ext cx="2133600" cy="476250"/>
          </a:xfrm>
        </p:spPr>
        <p:txBody>
          <a:bodyPr rIns="91440"/>
          <a:lstStyle>
            <a:lvl1pPr>
              <a:defRPr>
                <a:latin typeface="Arial" pitchFamily="34" charset="0"/>
              </a:defRPr>
            </a:lvl1pPr>
          </a:lstStyle>
          <a:p>
            <a:fld id="{C2F1A0CE-72EB-48E9-96A9-04B2B8798EFB}" type="slidenum">
              <a:rPr lang="en-GB">
                <a:solidFill>
                  <a:srgbClr val="323D43"/>
                </a:solidFill>
              </a:rPr>
              <a:pPr/>
              <a:t>‹#›</a:t>
            </a:fld>
            <a:endParaRPr lang="en-GB" dirty="0">
              <a:solidFill>
                <a:srgbClr val="323D43"/>
              </a:solidFill>
            </a:endParaRPr>
          </a:p>
        </p:txBody>
      </p:sp>
    </p:spTree>
    <p:extLst>
      <p:ext uri="{BB962C8B-B14F-4D97-AF65-F5344CB8AC3E}">
        <p14:creationId xmlns:p14="http://schemas.microsoft.com/office/powerpoint/2010/main" val="27378784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fld id="{DE95F3A2-0D31-4D14-98E0-03F3885A257C}" type="slidenum">
              <a:rPr lang="en-GB">
                <a:solidFill>
                  <a:srgbClr val="323D43"/>
                </a:solidFill>
              </a:rPr>
              <a:pPr/>
              <a:t>‹#›</a:t>
            </a:fld>
            <a:endParaRPr lang="en-GB" dirty="0">
              <a:solidFill>
                <a:srgbClr val="323D43"/>
              </a:solidFill>
            </a:endParaRPr>
          </a:p>
        </p:txBody>
      </p:sp>
    </p:spTree>
    <p:extLst>
      <p:ext uri="{BB962C8B-B14F-4D97-AF65-F5344CB8AC3E}">
        <p14:creationId xmlns:p14="http://schemas.microsoft.com/office/powerpoint/2010/main" val="32735932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49069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4906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fld id="{57114DF4-1C48-4A7E-8163-297DE0BAB4FF}" type="slidenum">
              <a:rPr lang="en-GB">
                <a:solidFill>
                  <a:srgbClr val="323D43"/>
                </a:solidFill>
              </a:rPr>
              <a:pPr/>
              <a:t>‹#›</a:t>
            </a:fld>
            <a:endParaRPr lang="en-GB" dirty="0">
              <a:solidFill>
                <a:srgbClr val="323D43"/>
              </a:solidFill>
            </a:endParaRPr>
          </a:p>
        </p:txBody>
      </p:sp>
    </p:spTree>
    <p:extLst>
      <p:ext uri="{BB962C8B-B14F-4D97-AF65-F5344CB8AC3E}">
        <p14:creationId xmlns:p14="http://schemas.microsoft.com/office/powerpoint/2010/main" val="8358423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3850" y="1700213"/>
            <a:ext cx="4171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4648200" y="1700213"/>
            <a:ext cx="4171950" cy="4114800"/>
          </a:xfrm>
        </p:spPr>
        <p:txBody>
          <a:bodyPr/>
          <a:lstStyle/>
          <a:p>
            <a:pPr lvl="0"/>
            <a:r>
              <a:rPr lang="en-US" noProof="0" dirty="0" smtClean="0"/>
              <a:t>Click icon to add chart</a:t>
            </a:r>
            <a:endParaRPr lang="en-GB"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fld id="{D4D4DFD6-A021-4359-A275-44DFEFEB2608}" type="slidenum">
              <a:rPr lang="en-GB">
                <a:solidFill>
                  <a:srgbClr val="323D43"/>
                </a:solidFill>
              </a:rPr>
              <a:pPr/>
              <a:t>‹#›</a:t>
            </a:fld>
            <a:endParaRPr lang="en-GB" dirty="0">
              <a:solidFill>
                <a:srgbClr val="323D43"/>
              </a:solidFill>
            </a:endParaRPr>
          </a:p>
        </p:txBody>
      </p:sp>
    </p:spTree>
    <p:extLst>
      <p:ext uri="{BB962C8B-B14F-4D97-AF65-F5344CB8AC3E}">
        <p14:creationId xmlns:p14="http://schemas.microsoft.com/office/powerpoint/2010/main" val="42317218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323850" y="1700213"/>
            <a:ext cx="8496300" cy="4114800"/>
          </a:xfrm>
        </p:spPr>
        <p:txBody>
          <a:bodyPr/>
          <a:lstStyle/>
          <a:p>
            <a:pPr lvl="0"/>
            <a:r>
              <a:rPr lang="en-US" noProof="0" dirty="0" smtClean="0"/>
              <a:t>Click icon to add table</a:t>
            </a:r>
            <a:endParaRPr lang="en-GB"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fld id="{B8288F81-721D-49A1-96B0-2409602C5615}" type="slidenum">
              <a:rPr lang="en-GB">
                <a:solidFill>
                  <a:srgbClr val="323D43"/>
                </a:solidFill>
              </a:rPr>
              <a:pPr/>
              <a:t>‹#›</a:t>
            </a:fld>
            <a:endParaRPr lang="en-GB" dirty="0">
              <a:solidFill>
                <a:srgbClr val="323D43"/>
              </a:solidFill>
            </a:endParaRPr>
          </a:p>
        </p:txBody>
      </p:sp>
    </p:spTree>
    <p:extLst>
      <p:ext uri="{BB962C8B-B14F-4D97-AF65-F5344CB8AC3E}">
        <p14:creationId xmlns:p14="http://schemas.microsoft.com/office/powerpoint/2010/main" val="35775698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fld id="{6CB76B4D-260D-4EC1-9A8A-CDDCEAC88FCA}" type="slidenum">
              <a:rPr lang="en-GB">
                <a:solidFill>
                  <a:srgbClr val="323D43"/>
                </a:solidFill>
              </a:rPr>
              <a:pPr/>
              <a:t>‹#›</a:t>
            </a:fld>
            <a:endParaRPr lang="en-GB" dirty="0">
              <a:solidFill>
                <a:srgbClr val="323D43"/>
              </a:solidFill>
            </a:endParaRPr>
          </a:p>
        </p:txBody>
      </p:sp>
    </p:spTree>
    <p:extLst>
      <p:ext uri="{BB962C8B-B14F-4D97-AF65-F5344CB8AC3E}">
        <p14:creationId xmlns:p14="http://schemas.microsoft.com/office/powerpoint/2010/main" val="41426570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fld id="{FDBE8CFC-1513-446D-8B65-185D686A47A9}" type="slidenum">
              <a:rPr lang="en-GB">
                <a:solidFill>
                  <a:srgbClr val="323D43"/>
                </a:solidFill>
              </a:rPr>
              <a:pPr/>
              <a:t>‹#›</a:t>
            </a:fld>
            <a:endParaRPr lang="en-GB" dirty="0">
              <a:solidFill>
                <a:srgbClr val="323D43"/>
              </a:solidFill>
            </a:endParaRPr>
          </a:p>
        </p:txBody>
      </p:sp>
    </p:spTree>
    <p:extLst>
      <p:ext uri="{BB962C8B-B14F-4D97-AF65-F5344CB8AC3E}">
        <p14:creationId xmlns:p14="http://schemas.microsoft.com/office/powerpoint/2010/main" val="21093505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32385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fld id="{C1AC07C0-4185-4980-AEF7-9C22F08CAECA}" type="slidenum">
              <a:rPr lang="en-GB">
                <a:solidFill>
                  <a:srgbClr val="323D43"/>
                </a:solidFill>
              </a:rPr>
              <a:pPr/>
              <a:t>‹#›</a:t>
            </a:fld>
            <a:endParaRPr lang="en-GB" dirty="0">
              <a:solidFill>
                <a:srgbClr val="323D43"/>
              </a:solidFill>
            </a:endParaRPr>
          </a:p>
        </p:txBody>
      </p:sp>
    </p:spTree>
    <p:extLst>
      <p:ext uri="{BB962C8B-B14F-4D97-AF65-F5344CB8AC3E}">
        <p14:creationId xmlns:p14="http://schemas.microsoft.com/office/powerpoint/2010/main" val="23204819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323D43"/>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323D43"/>
              </a:solidFill>
            </a:endParaRPr>
          </a:p>
        </p:txBody>
      </p:sp>
      <p:sp>
        <p:nvSpPr>
          <p:cNvPr id="9" name="Rectangle 6"/>
          <p:cNvSpPr>
            <a:spLocks noGrp="1" noChangeArrowheads="1"/>
          </p:cNvSpPr>
          <p:nvPr>
            <p:ph type="sldNum" sz="quarter" idx="12"/>
          </p:nvPr>
        </p:nvSpPr>
        <p:spPr>
          <a:ln/>
        </p:spPr>
        <p:txBody>
          <a:bodyPr/>
          <a:lstStyle>
            <a:lvl1pPr>
              <a:defRPr/>
            </a:lvl1pPr>
          </a:lstStyle>
          <a:p>
            <a:fld id="{38E1722D-6095-4A0F-AA6A-268AC6244413}" type="slidenum">
              <a:rPr lang="en-GB">
                <a:solidFill>
                  <a:srgbClr val="323D43"/>
                </a:solidFill>
              </a:rPr>
              <a:pPr/>
              <a:t>‹#›</a:t>
            </a:fld>
            <a:endParaRPr lang="en-GB" dirty="0">
              <a:solidFill>
                <a:srgbClr val="323D43"/>
              </a:solidFill>
            </a:endParaRPr>
          </a:p>
        </p:txBody>
      </p:sp>
    </p:spTree>
    <p:extLst>
      <p:ext uri="{BB962C8B-B14F-4D97-AF65-F5344CB8AC3E}">
        <p14:creationId xmlns:p14="http://schemas.microsoft.com/office/powerpoint/2010/main" val="21551468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323D43"/>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323D43"/>
              </a:solidFill>
            </a:endParaRPr>
          </a:p>
        </p:txBody>
      </p:sp>
      <p:sp>
        <p:nvSpPr>
          <p:cNvPr id="5" name="Rectangle 6"/>
          <p:cNvSpPr>
            <a:spLocks noGrp="1" noChangeArrowheads="1"/>
          </p:cNvSpPr>
          <p:nvPr>
            <p:ph type="sldNum" sz="quarter" idx="12"/>
          </p:nvPr>
        </p:nvSpPr>
        <p:spPr>
          <a:ln/>
        </p:spPr>
        <p:txBody>
          <a:bodyPr/>
          <a:lstStyle>
            <a:lvl1pPr>
              <a:defRPr/>
            </a:lvl1pPr>
          </a:lstStyle>
          <a:p>
            <a:fld id="{DDE2B00E-0011-4642-9C0D-3293ED573B49}" type="slidenum">
              <a:rPr lang="en-GB">
                <a:solidFill>
                  <a:srgbClr val="323D43"/>
                </a:solidFill>
              </a:rPr>
              <a:pPr/>
              <a:t>‹#›</a:t>
            </a:fld>
            <a:endParaRPr lang="en-GB" dirty="0">
              <a:solidFill>
                <a:srgbClr val="323D43"/>
              </a:solidFill>
            </a:endParaRPr>
          </a:p>
        </p:txBody>
      </p:sp>
    </p:spTree>
    <p:extLst>
      <p:ext uri="{BB962C8B-B14F-4D97-AF65-F5344CB8AC3E}">
        <p14:creationId xmlns:p14="http://schemas.microsoft.com/office/powerpoint/2010/main" val="15126082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323D43"/>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323D43"/>
              </a:solidFill>
            </a:endParaRPr>
          </a:p>
        </p:txBody>
      </p:sp>
      <p:sp>
        <p:nvSpPr>
          <p:cNvPr id="4" name="Rectangle 6"/>
          <p:cNvSpPr>
            <a:spLocks noGrp="1" noChangeArrowheads="1"/>
          </p:cNvSpPr>
          <p:nvPr>
            <p:ph type="sldNum" sz="quarter" idx="12"/>
          </p:nvPr>
        </p:nvSpPr>
        <p:spPr>
          <a:ln/>
        </p:spPr>
        <p:txBody>
          <a:bodyPr/>
          <a:lstStyle>
            <a:lvl1pPr>
              <a:defRPr/>
            </a:lvl1pPr>
          </a:lstStyle>
          <a:p>
            <a:fld id="{27D15771-4B72-48B8-A498-731C48849CAC}" type="slidenum">
              <a:rPr lang="en-GB">
                <a:solidFill>
                  <a:srgbClr val="323D43"/>
                </a:solidFill>
              </a:rPr>
              <a:pPr/>
              <a:t>‹#›</a:t>
            </a:fld>
            <a:endParaRPr lang="en-GB" dirty="0">
              <a:solidFill>
                <a:srgbClr val="323D43"/>
              </a:solidFill>
            </a:endParaRPr>
          </a:p>
        </p:txBody>
      </p:sp>
    </p:spTree>
    <p:extLst>
      <p:ext uri="{BB962C8B-B14F-4D97-AF65-F5344CB8AC3E}">
        <p14:creationId xmlns:p14="http://schemas.microsoft.com/office/powerpoint/2010/main" val="35403668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fld id="{F5D34C8F-93B0-44B4-A239-723199B3E214}" type="slidenum">
              <a:rPr lang="en-GB">
                <a:solidFill>
                  <a:srgbClr val="323D43"/>
                </a:solidFill>
              </a:rPr>
              <a:pPr/>
              <a:t>‹#›</a:t>
            </a:fld>
            <a:endParaRPr lang="en-GB" dirty="0">
              <a:solidFill>
                <a:srgbClr val="323D43"/>
              </a:solidFill>
            </a:endParaRPr>
          </a:p>
        </p:txBody>
      </p:sp>
    </p:spTree>
    <p:extLst>
      <p:ext uri="{BB962C8B-B14F-4D97-AF65-F5344CB8AC3E}">
        <p14:creationId xmlns:p14="http://schemas.microsoft.com/office/powerpoint/2010/main" val="29309476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fld id="{864D2518-1DC6-4F66-A1CD-6C73F7D0879A}" type="slidenum">
              <a:rPr lang="en-GB">
                <a:solidFill>
                  <a:srgbClr val="323D43"/>
                </a:solidFill>
              </a:rPr>
              <a:pPr/>
              <a:t>‹#›</a:t>
            </a:fld>
            <a:endParaRPr lang="en-GB" dirty="0">
              <a:solidFill>
                <a:srgbClr val="323D43"/>
              </a:solidFill>
            </a:endParaRPr>
          </a:p>
        </p:txBody>
      </p:sp>
    </p:spTree>
    <p:extLst>
      <p:ext uri="{BB962C8B-B14F-4D97-AF65-F5344CB8AC3E}">
        <p14:creationId xmlns:p14="http://schemas.microsoft.com/office/powerpoint/2010/main" val="28966750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6"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79375" y="0"/>
            <a:ext cx="9223375" cy="3810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400" dirty="0">
              <a:solidFill>
                <a:srgbClr val="323D43"/>
              </a:solidFill>
              <a:ea typeface="ＭＳ Ｐゴシック" pitchFamily="34" charset="-128"/>
            </a:endParaRPr>
          </a:p>
        </p:txBody>
      </p:sp>
      <p:sp>
        <p:nvSpPr>
          <p:cNvPr id="1027" name="Rectangle 9"/>
          <p:cNvSpPr>
            <a:spLocks noChangeArrowheads="1"/>
          </p:cNvSpPr>
          <p:nvPr/>
        </p:nvSpPr>
        <p:spPr bwMode="auto">
          <a:xfrm>
            <a:off x="-79375" y="3048000"/>
            <a:ext cx="9223375" cy="3810000"/>
          </a:xfrm>
          <a:prstGeom prst="rect">
            <a:avLst/>
          </a:prstGeom>
          <a:gradFill rotWithShape="0">
            <a:gsLst>
              <a:gs pos="0">
                <a:schemeClr val="bg1"/>
              </a:gs>
              <a:gs pos="100000">
                <a:srgbClr val="DCDED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1200" dirty="0">
              <a:solidFill>
                <a:srgbClr val="323D43"/>
              </a:solidFill>
              <a:latin typeface="Lucida Sans" pitchFamily="34" charset="0"/>
              <a:ea typeface="ＭＳ Ｐゴシック" pitchFamily="34" charset="-128"/>
            </a:endParaRPr>
          </a:p>
        </p:txBody>
      </p:sp>
      <p:sp>
        <p:nvSpPr>
          <p:cNvPr id="1028" name="Rectangle 2"/>
          <p:cNvSpPr>
            <a:spLocks noGrp="1" noChangeArrowheads="1"/>
          </p:cNvSpPr>
          <p:nvPr>
            <p:ph type="title"/>
          </p:nvPr>
        </p:nvSpPr>
        <p:spPr bwMode="auto">
          <a:xfrm>
            <a:off x="323850" y="908050"/>
            <a:ext cx="8496300"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smtClean="0"/>
              <a:t>Click to edit Master title style</a:t>
            </a:r>
            <a:endParaRPr lang="en-GB" smtClean="0"/>
          </a:p>
        </p:txBody>
      </p:sp>
      <p:sp>
        <p:nvSpPr>
          <p:cNvPr id="1029" name="Rectangle 3"/>
          <p:cNvSpPr>
            <a:spLocks noGrp="1" noChangeArrowheads="1"/>
          </p:cNvSpPr>
          <p:nvPr>
            <p:ph type="body" idx="1"/>
          </p:nvPr>
        </p:nvSpPr>
        <p:spPr bwMode="auto">
          <a:xfrm>
            <a:off x="323850" y="1700213"/>
            <a:ext cx="84963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2"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l">
              <a:defRPr sz="1400">
                <a:latin typeface="Arial" charset="0"/>
                <a:ea typeface="ＭＳ Ｐゴシック" pitchFamily="16" charset="-128"/>
                <a:cs typeface="ＭＳ Ｐゴシック" pitchFamily="16" charset="-128"/>
              </a:defRPr>
            </a:lvl1pPr>
          </a:lstStyle>
          <a:p>
            <a:pPr eaLnBrk="0" fontAlgn="base" hangingPunct="0">
              <a:spcBef>
                <a:spcPct val="0"/>
              </a:spcBef>
              <a:spcAft>
                <a:spcPct val="0"/>
              </a:spcAft>
              <a:defRPr/>
            </a:pPr>
            <a:endParaRPr lang="en-US" dirty="0">
              <a:solidFill>
                <a:srgbClr val="323D43"/>
              </a:solidFill>
            </a:endParaRPr>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6" charset="-128"/>
                <a:cs typeface="ＭＳ Ｐゴシック" pitchFamily="16" charset="-128"/>
              </a:defRPr>
            </a:lvl1pPr>
          </a:lstStyle>
          <a:p>
            <a:pPr algn="ctr" eaLnBrk="0" fontAlgn="base" hangingPunct="0">
              <a:spcBef>
                <a:spcPct val="0"/>
              </a:spcBef>
              <a:spcAft>
                <a:spcPct val="0"/>
              </a:spcAft>
              <a:defRPr/>
            </a:pPr>
            <a:endParaRPr lang="en-US" dirty="0">
              <a:solidFill>
                <a:srgbClr val="323D43"/>
              </a:solidFill>
            </a:endParaRPr>
          </a:p>
        </p:txBody>
      </p:sp>
      <p:sp>
        <p:nvSpPr>
          <p:cNvPr id="1030" name="Rectangle 6"/>
          <p:cNvSpPr>
            <a:spLocks noGrp="1" noChangeArrowheads="1"/>
          </p:cNvSpPr>
          <p:nvPr>
            <p:ph type="sldNum" sz="quarter" idx="4"/>
          </p:nvPr>
        </p:nvSpPr>
        <p:spPr bwMode="auto">
          <a:xfrm>
            <a:off x="6877050" y="6308725"/>
            <a:ext cx="1905000" cy="457200"/>
          </a:xfrm>
          <a:prstGeom prst="rect">
            <a:avLst/>
          </a:prstGeom>
          <a:noFill/>
          <a:ln>
            <a:noFill/>
          </a:ln>
          <a:extLst/>
        </p:spPr>
        <p:txBody>
          <a:bodyPr vert="horz" wrap="square" lIns="91440" tIns="45720" rIns="0" bIns="45720" numCol="1" anchor="t" anchorCtr="0" compatLnSpc="1">
            <a:prstTxWarp prst="textNoShape">
              <a:avLst/>
            </a:prstTxWarp>
          </a:bodyPr>
          <a:lstStyle>
            <a:lvl1pPr algn="r">
              <a:defRPr sz="1400">
                <a:latin typeface="Georgia" pitchFamily="18" charset="0"/>
              </a:defRPr>
            </a:lvl1pPr>
          </a:lstStyle>
          <a:p>
            <a:pPr eaLnBrk="0" fontAlgn="base" hangingPunct="0">
              <a:spcBef>
                <a:spcPct val="0"/>
              </a:spcBef>
              <a:spcAft>
                <a:spcPct val="0"/>
              </a:spcAft>
            </a:pPr>
            <a:fld id="{7ECF242B-FCDD-416E-8A60-3FB34C287464}" type="slidenum">
              <a:rPr lang="en-GB">
                <a:solidFill>
                  <a:srgbClr val="323D43"/>
                </a:solidFill>
                <a:ea typeface="ＭＳ Ｐゴシック" pitchFamily="34" charset="-128"/>
              </a:rPr>
              <a:pPr eaLnBrk="0" fontAlgn="base" hangingPunct="0">
                <a:spcBef>
                  <a:spcPct val="0"/>
                </a:spcBef>
                <a:spcAft>
                  <a:spcPct val="0"/>
                </a:spcAft>
              </a:pPr>
              <a:t>‹#›</a:t>
            </a:fld>
            <a:endParaRPr lang="en-GB" dirty="0">
              <a:solidFill>
                <a:srgbClr val="323D43"/>
              </a:solidFill>
              <a:ea typeface="ＭＳ Ｐゴシック" pitchFamily="34" charset="-128"/>
            </a:endParaRPr>
          </a:p>
        </p:txBody>
      </p:sp>
      <p:pic>
        <p:nvPicPr>
          <p:cNvPr id="1033" name="Picture 7" descr="marine_blue _logo"/>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 name="Picture 3"/>
          <p:cNvPicPr>
            <a:picLocks noChangeAspect="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323850" y="333375"/>
            <a:ext cx="1727200"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55492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hf hdr="0" ftr="0" dt="0"/>
  <p:txStyles>
    <p:titleStyle>
      <a:lvl1pPr algn="l" rtl="0" eaLnBrk="1" fontAlgn="base" hangingPunct="1">
        <a:spcBef>
          <a:spcPct val="0"/>
        </a:spcBef>
        <a:spcAft>
          <a:spcPct val="0"/>
        </a:spcAft>
        <a:defRPr sz="3500">
          <a:solidFill>
            <a:schemeClr val="tx2"/>
          </a:solidFill>
          <a:latin typeface="+mj-lt"/>
          <a:ea typeface="+mj-ea"/>
          <a:cs typeface="ＭＳ Ｐゴシック" pitchFamily="16" charset="-128"/>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cs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cs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cs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cs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p:titleStyle>
    <p:bodyStyle>
      <a:lvl1pPr marL="342900" indent="-342900" algn="l" rtl="0" eaLnBrk="1" fontAlgn="base" hangingPunct="1">
        <a:spcBef>
          <a:spcPct val="0"/>
        </a:spcBef>
        <a:spcAft>
          <a:spcPct val="70000"/>
        </a:spcAft>
        <a:buChar char="•"/>
        <a:defRPr sz="2400">
          <a:solidFill>
            <a:schemeClr val="tx1"/>
          </a:solidFill>
          <a:latin typeface="+mn-lt"/>
          <a:ea typeface="+mn-ea"/>
          <a:cs typeface="ＭＳ Ｐゴシック" pitchFamily="16" charset="-128"/>
        </a:defRPr>
      </a:lvl1pPr>
      <a:lvl2pPr marL="811213" indent="-288925" algn="l" rtl="0" eaLnBrk="1" fontAlgn="base" hangingPunct="1">
        <a:lnSpc>
          <a:spcPct val="90000"/>
        </a:lnSpc>
        <a:spcBef>
          <a:spcPct val="0"/>
        </a:spcBef>
        <a:spcAft>
          <a:spcPct val="50000"/>
        </a:spcAft>
        <a:buChar char="–"/>
        <a:defRPr sz="2400">
          <a:solidFill>
            <a:schemeClr val="tx1"/>
          </a:solidFill>
          <a:latin typeface="+mn-lt"/>
          <a:ea typeface="+mn-ea"/>
          <a:cs typeface="ＭＳ Ｐゴシック" pitchFamily="16" charset="-128"/>
        </a:defRPr>
      </a:lvl2pPr>
      <a:lvl3pPr marL="1219200" indent="-228600" algn="l" rtl="0" eaLnBrk="1" fontAlgn="base" hangingPunct="1">
        <a:lnSpc>
          <a:spcPct val="90000"/>
        </a:lnSpc>
        <a:spcBef>
          <a:spcPct val="20000"/>
        </a:spcBef>
        <a:spcAft>
          <a:spcPct val="0"/>
        </a:spcAft>
        <a:buChar char="•"/>
        <a:defRPr sz="2400">
          <a:solidFill>
            <a:schemeClr val="tx1"/>
          </a:solidFill>
          <a:latin typeface="+mn-lt"/>
          <a:ea typeface="+mn-ea"/>
          <a:cs typeface="ＭＳ Ｐゴシック" pitchFamily="16" charset="-128"/>
        </a:defRPr>
      </a:lvl3pPr>
      <a:lvl4pPr marL="1627188" indent="-228600" algn="l" rtl="0" eaLnBrk="1" fontAlgn="base" hangingPunct="1">
        <a:lnSpc>
          <a:spcPct val="90000"/>
        </a:lnSpc>
        <a:spcBef>
          <a:spcPct val="20000"/>
        </a:spcBef>
        <a:spcAft>
          <a:spcPct val="0"/>
        </a:spcAft>
        <a:buChar char="–"/>
        <a:defRPr sz="2400">
          <a:solidFill>
            <a:schemeClr val="tx1"/>
          </a:solidFill>
          <a:latin typeface="+mn-lt"/>
          <a:ea typeface="+mn-ea"/>
          <a:cs typeface="ＭＳ Ｐゴシック" pitchFamily="16" charset="-128"/>
        </a:defRPr>
      </a:lvl4pPr>
      <a:lvl5pPr marL="2057400" indent="-228600" algn="l" rtl="0" eaLnBrk="1" fontAlgn="base" hangingPunct="1">
        <a:lnSpc>
          <a:spcPct val="90000"/>
        </a:lnSpc>
        <a:spcBef>
          <a:spcPct val="20000"/>
        </a:spcBef>
        <a:spcAft>
          <a:spcPct val="0"/>
        </a:spcAft>
        <a:buChar char="»"/>
        <a:defRPr sz="2400">
          <a:solidFill>
            <a:schemeClr val="tx1"/>
          </a:solidFill>
          <a:latin typeface="+mn-lt"/>
          <a:ea typeface="+mn-ea"/>
          <a:cs typeface="ＭＳ Ｐゴシック" pitchFamily="16" charset="-128"/>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ecure.ecs.soton.ac.uk/module/1617/COMP1205/33423/" TargetMode="External"/><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t.ly/JISC-CCguide" TargetMode="External"/><Relationship Id="rId3" Type="http://schemas.openxmlformats.org/officeDocument/2006/relationships/image" Target="../media/image6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ehold.cc" TargetMode="External"/><Relationship Id="rId3" Type="http://schemas.openxmlformats.org/officeDocument/2006/relationships/image" Target="../media/image7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wmf"/><Relationship Id="rId3" Type="http://schemas.openxmlformats.org/officeDocument/2006/relationships/image" Target="../media/image73.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ed.com/talks/hans_rosling_reveals_new_insights_on_poverty.html" TargetMode="External"/><Relationship Id="rId3" Type="http://schemas.openxmlformats.org/officeDocument/2006/relationships/image" Target="../media/image74.jpeg"/></Relationships>
</file>

<file path=ppt/slides/_rels/slide115.xml.rels><?xml version="1.0" encoding="UTF-8" standalone="yes"?>
<Relationships xmlns="http://schemas.openxmlformats.org/package/2006/relationships"><Relationship Id="rId3" Type="http://schemas.openxmlformats.org/officeDocument/2006/relationships/hyperlink" Target="http://www.soca.gov.uk/news/364-smart-phone-malware-highlighted-by-get-safe-online-week-" TargetMode="External"/><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hyperlink" Target="http://www.soca.gov.uk/"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www.legislation.gov.uk/ukpga/1988/48/contents" TargetMode="External"/><Relationship Id="rId4" Type="http://schemas.openxmlformats.org/officeDocument/2006/relationships/hyperlink" Target="http://www.ipo.gov.uk/" TargetMode="External"/><Relationship Id="rId5" Type="http://schemas.openxmlformats.org/officeDocument/2006/relationships/hyperlink" Target="http://www.wipo.int/portal/index.html.en" TargetMode="External"/><Relationship Id="rId6" Type="http://schemas.openxmlformats.org/officeDocument/2006/relationships/hyperlink" Target="http://www.soca.gov.uk/" TargetMode="External"/><Relationship Id="rId7" Type="http://schemas.openxmlformats.org/officeDocument/2006/relationships/hyperlink" Target="http://www.legislation.gov.uk/" TargetMode="External"/><Relationship Id="rId1" Type="http://schemas.openxmlformats.org/officeDocument/2006/relationships/slideLayout" Target="../slideLayouts/slideLayout2.xml"/><Relationship Id="rId2" Type="http://schemas.openxmlformats.org/officeDocument/2006/relationships/hyperlink" Target="http://www.copyrightservice.co.uk/"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hyperlink" Target="http://bit.ly/g6jjrE"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t.ly/eqact2010" TargetMode="Externa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s://implicit.harvard.edu/implicit/" TargetMode="External"/><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youtu.be/kQRtVYBv4hI?t=7s" TargetMode="Externa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youtu.be/cmKVdA4sPYw?t=14s" TargetMode="Externa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ipd.co.uk/subjects/dvsequl/harassmt/harrass.htm" TargetMode="Externa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euwasyw-iNg" TargetMode="External"/><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co.uk/url?ei=VvcdS6LyDZaqjAfrpc2gCw&amp;sig2=4FfsZ4DlwTXUXyIcDJDO_A&amp;q=http://investor.lilly.com/glossary.cfm?FirstLetter=w&amp;ei=VvcdS6LyDZaqjAfrpc2gCw&amp;sa=X&amp;oi=define&amp;ct=&amp;cd=1&amp;ved=0CBcQpAMoCA&amp;usg=AFQjCNH8wTFIY6EQm5ZjNkssK9j9OQI70Q" TargetMode="External"/><Relationship Id="rId4" Type="http://schemas.openxmlformats.org/officeDocument/2006/relationships/hyperlink" Target="http://www.google.co.uk/url?ei=VvcdS6LyDZaqjAfrpc2gCw&amp;sig2=hz2ep-xHgLIkklBzZ2FBpg&amp;q=http://www.ombudsman.vic.gov.au/www/default.asp?guiValue=660BB5DF-2944-41F1-BA63-870AAE3CEECD&amp;ei=VvcdS6LyDZaqjAfrpc2gCw&amp;sa=X&amp;oi=define&amp;ct=&amp;cd=1&amp;ved=0CBgQpAMoCQ&amp;usg=AFQjCNEn0Byjk93bRhYzOXhFzMzLWwnc5w" TargetMode="External"/><Relationship Id="rId5" Type="http://schemas.openxmlformats.org/officeDocument/2006/relationships/hyperlink" Target="http://www.google.co.uk/url?ei=VvcdS6LyDZaqjAfrpc2gCw&amp;sig2=9q4rq2Gc4rerQJhlaHkviQ&amp;q=http://wordnetweb.princeton.edu/perl/webwn?s=whistleblower&amp;ei=VvcdS6LyDZaqjAfrpc2gCw&amp;sa=X&amp;oi=define&amp;ct=&amp;cd=1&amp;ved=0CA8QpAMoAA&amp;usg=AFQjCNFpWz7h5JXiX5xe5MoHm9PxjGUzkA" TargetMode="External"/><Relationship Id="rId6" Type="http://schemas.openxmlformats.org/officeDocument/2006/relationships/hyperlink" Target="http://www.google.co.uk/url?ei=VvcdS6LyDZaqjAfrpc2gCw&amp;sig2=8bke27iTqmS13FLvFvP-Nw&amp;q=http://en.wikipedia.org/wiki/Whistleblower&amp;ei=VvcdS6LyDZaqjAfrpc2gCw&amp;sa=X&amp;oi=define&amp;ct=&amp;cd=1&amp;ved=0CBAQpAMoAQ&amp;usg=AFQjCNFRLHbqc1bTf0xGQhh7-j6SffJvYA" TargetMode="External"/><Relationship Id="rId7" Type="http://schemas.openxmlformats.org/officeDocument/2006/relationships/hyperlink" Target="http://www.google.co.uk/url?ei=VvcdS6LyDZaqjAfrpc2gCw&amp;sig2=IGiGPJKCwynh4zozqZm66A&amp;q=http://en.wiktionary.org/wiki/whistle-blower&amp;ei=VvcdS6LyDZaqjAfrpc2gCw&amp;sa=X&amp;oi=define&amp;ct=&amp;cd=1&amp;ved=0CBUQpAMoBg&amp;usg=AFQjCNF-KK-mUX3_Uct7rRtVaFAlrmWBvg" TargetMode="External"/><Relationship Id="rId8" Type="http://schemas.openxmlformats.org/officeDocument/2006/relationships/image" Target="../media/image26.jpeg"/><Relationship Id="rId1" Type="http://schemas.openxmlformats.org/officeDocument/2006/relationships/slideLayout" Target="../slideLayouts/slideLayout6.xml"/><Relationship Id="rId2" Type="http://schemas.openxmlformats.org/officeDocument/2006/relationships/hyperlink" Target="http://www.google.co.uk/url?ei=VvcdS6LyDZaqjAfrpc2gCw&amp;sig2=JsUx_TGdBW9Y9s_wgQWYjw&amp;q=http://en.wiktionary.org/wiki/whistleblowing&amp;ei=VvcdS6LyDZaqjAfrpc2gCw&amp;sa=X&amp;oi=define&amp;ct=&amp;cd=1&amp;ved=0CBYQpAMoBw&amp;usg=AFQjCNF_9mw6AjQX_1UWOPJVqgjvGIAc8w"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direct.gov.uk/en/Employment/ResolvingWorkplaceDisputes/Whistleblowingintheworkplace/DG_175821" TargetMode="External"/><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s://youtu.be/-5sakGkmHh8" TargetMode="External"/><Relationship Id="rId1" Type="http://schemas.openxmlformats.org/officeDocument/2006/relationships/slideLayout" Target="../slideLayouts/slideLayout6.xml"/><Relationship Id="rId2" Type="http://schemas.openxmlformats.org/officeDocument/2006/relationships/hyperlink" Target="NUL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egislation.gov.uk/ukpga/1998/23/contents" TargetMode="External"/><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mploymenttribunals.gov.uk/" TargetMode="Externa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hyperlink" Target="http://www.acas.org.uk/"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ooNvhVZP_8g" TargetMode="External"/><Relationship Id="rId3"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49.xml.rels><?xml version="1.0" encoding="UTF-8" standalone="yes"?>
<Relationships xmlns="http://schemas.openxmlformats.org/package/2006/relationships"><Relationship Id="rId3" Type="http://schemas.openxmlformats.org/officeDocument/2006/relationships/hyperlink" Target="http://www.hse.gov.uk/" TargetMode="External"/><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hyperlink" Target="https://youtu.be/PcsoeDpUSr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hyperlink" Target="http://www.hse.gov.uk/waste/waste-electrical.htm"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caw.co.uk/" TargetMode="External"/><Relationship Id="rId3" Type="http://schemas.openxmlformats.org/officeDocument/2006/relationships/image" Target="../media/image4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qualityhumanrights.com/" TargetMode="External"/><Relationship Id="rId3" Type="http://schemas.openxmlformats.org/officeDocument/2006/relationships/image" Target="../media/image4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caw.co.uk/" TargetMode="External"/><Relationship Id="rId3" Type="http://schemas.openxmlformats.org/officeDocument/2006/relationships/image" Target="../media/image4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t.ly/tucrights" TargetMode="External"/><Relationship Id="rId3" Type="http://schemas.openxmlformats.org/officeDocument/2006/relationships/image" Target="../media/image4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hyperlink" Target="http://www.acas.org.uk/"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hyperlink" Target="http://www.bcs.org/category/9234"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ipd.co.uk/subjects/dvsequl/harassmt/harrass.htm" TargetMode="External"/><Relationship Id="rId3" Type="http://schemas.openxmlformats.org/officeDocument/2006/relationships/image" Target="../media/image2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dshare.soton.ac.uk/9939/"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82.xml.rels><?xml version="1.0" encoding="UTF-8" standalone="yes"?>
<Relationships xmlns="http://schemas.openxmlformats.org/package/2006/relationships"><Relationship Id="rId3" Type="http://schemas.openxmlformats.org/officeDocument/2006/relationships/image" Target="../media/image49.wmf"/><Relationship Id="rId4" Type="http://schemas.openxmlformats.org/officeDocument/2006/relationships/image" Target="../media/image50.wmf"/><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wmf"/><Relationship Id="rId10"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bc.co.uk/programmes/b00xw21s" TargetMode="External"/><Relationship Id="rId3" Type="http://schemas.openxmlformats.org/officeDocument/2006/relationships/image" Target="../media/image60.w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2.wmf"/><Relationship Id="rId4" Type="http://schemas.openxmlformats.org/officeDocument/2006/relationships/image" Target="../media/image63.gif"/><Relationship Id="rId1" Type="http://schemas.openxmlformats.org/officeDocument/2006/relationships/slideLayout" Target="../slideLayouts/slideLayout2.xml"/><Relationship Id="rId2" Type="http://schemas.openxmlformats.org/officeDocument/2006/relationships/hyperlink" Target="http://www.creativecommons.org.uk/"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reativecommons.org/licenses/" TargetMode="External"/><Relationship Id="rId3" Type="http://schemas.openxmlformats.org/officeDocument/2006/relationships/image" Target="../media/image6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850" y="1638669"/>
            <a:ext cx="8496300" cy="2160587"/>
          </a:xfrm>
        </p:spPr>
        <p:txBody>
          <a:bodyPr>
            <a:noAutofit/>
          </a:bodyPr>
          <a:lstStyle/>
          <a:p>
            <a:r>
              <a:rPr lang="en-US" altLang="zh-CN" sz="4400" dirty="0"/>
              <a:t>Legal, Ethical and Professional Perspectives (LEPP</a:t>
            </a:r>
            <a:r>
              <a:rPr lang="en-US" altLang="zh-CN" sz="4400" dirty="0" smtClean="0"/>
              <a:t>)</a:t>
            </a:r>
            <a:br>
              <a:rPr lang="en-US" altLang="zh-CN" sz="4400" dirty="0" smtClean="0"/>
            </a:br>
            <a:r>
              <a:rPr lang="en-US" altLang="zh-CN" sz="3600" dirty="0"/>
              <a:t> </a:t>
            </a:r>
            <a:r>
              <a:rPr lang="en-US" altLang="zh-CN" sz="3600" dirty="0" smtClean="0"/>
              <a:t>- Workplace, copyright and Ethics</a:t>
            </a:r>
            <a:r>
              <a:rPr lang="en-US" altLang="zh-CN" sz="5400" dirty="0"/>
              <a:t/>
            </a:r>
            <a:br>
              <a:rPr lang="en-US" altLang="zh-CN" sz="5400" dirty="0"/>
            </a:br>
            <a:endParaRPr lang="en-GB" sz="5400" dirty="0"/>
          </a:p>
        </p:txBody>
      </p:sp>
      <p:sp>
        <p:nvSpPr>
          <p:cNvPr id="3" name="Subtitle 2"/>
          <p:cNvSpPr>
            <a:spLocks noGrp="1"/>
          </p:cNvSpPr>
          <p:nvPr>
            <p:ph type="subTitle" idx="1"/>
          </p:nvPr>
        </p:nvSpPr>
        <p:spPr>
          <a:xfrm>
            <a:off x="282778" y="4217053"/>
            <a:ext cx="8496300" cy="1752600"/>
          </a:xfrm>
        </p:spPr>
        <p:txBody>
          <a:bodyPr/>
          <a:lstStyle/>
          <a:p>
            <a:r>
              <a:rPr lang="en-GB" sz="2400" dirty="0" smtClean="0">
                <a:solidFill>
                  <a:schemeClr val="accent3"/>
                </a:solidFill>
              </a:rPr>
              <a:t>Dr Su White</a:t>
            </a:r>
            <a:endParaRPr lang="en-GB" sz="2400" dirty="0">
              <a:solidFill>
                <a:schemeClr val="accent3"/>
              </a:solidFill>
            </a:endParaRPr>
          </a:p>
          <a:p>
            <a:r>
              <a:rPr lang="en-GB" sz="2400" dirty="0"/>
              <a:t>Professional </a:t>
            </a:r>
            <a:r>
              <a:rPr lang="en-GB" sz="2400" dirty="0" smtClean="0"/>
              <a:t>Development </a:t>
            </a:r>
            <a:r>
              <a:rPr lang="en-GB" sz="2400" dirty="0"/>
              <a:t>(COMP1205)</a:t>
            </a:r>
            <a:endParaRPr lang="en-GB" sz="2400" dirty="0">
              <a:solidFill>
                <a:schemeClr val="accent3"/>
              </a:solidFill>
            </a:endParaRPr>
          </a:p>
        </p:txBody>
      </p:sp>
      <p:sp>
        <p:nvSpPr>
          <p:cNvPr id="4" name="AutoShape 2" descr="data:image/jpeg;base64,/9j/4AAQSkZJRgABAQAAAQABAAD/2wCEAAkGBxQSEBUUExQUFhUXGBoYFRYYFxkdGxYYHBscFxocHyAZKCggHB0mHhcYITIiJSosLi8uFyA4ODctNyotLiwBCgoKDAwNFAwPFCwcFBksLCs3KywsLCsrKysrLCsrKysrKys3KysrKysrKysrKysrKyssKysrKysrKysrKysrK//AABEIAFkBAQMBIgACEQEDEQH/xAAcAAEAAwADAQEAAAAAAAAAAAAABQYHAQQIAgP/xABGEAABAwIBBgsFBgUBCQEAAAABAAIDBBEFBgcSITGSExciQVFTYXGBsdEWMlSRoRQ0QlJycyM1YrLBMxUkJUNjgqLi8Aj/xAAWAQEBAQAAAAAAAAAAAAAAAAAAAQL/xAAYEQEBAQEBAAAAAAAAAAAAAAAAAREhQf/aAAwDAQACEQMRAD8A6eDYWzFIzWVhfLJK9xALzoxNvyWNA2ABd7i/oOpO+71TNp/LYu93mVaFEVfi/oOpO+71T2AoOpO871VnLgNZ1DnJ2BZ/lJnLZGSylaJCNshPIB7Le99ERM8X9D1J3neq54vqHqTvO9VmzMXxSvcREal+v3YWuAG5s8Su97E42eVwNX38Jr/uuqvV6Ob+g6k7zvVOL+g6n/zd6rOJMSxWgcOF+1R69kzXWPcX7R3FWnJ3Oa17gyraGE2tK33fEbW+BKCe4v6DqTvu9U4v6DqTvu9VZY5A4AtIIOsEG4I6QvtRFX4v6DqTvu9U4v6DqTvu9VaERVX4v6DqTvu9U4v6DqTvu9VaEQVfi/oOpO+71Ti/oOpO+71VoRBV+L+g6k77vVOL+g6k77vVWhEFX4v6DqTvu9V8vyDw9ouY7DpLyB9So3K/LsxPNPSDTmvol1rhp/K0D3nf/a184XmjxGutLW1HA6WvRfd7wP03DR3XVHcbklhRNhwZPRwuvzXZGQNAdfBav1u9V+jswEejYVz9LnJgFvlp3HzVexXIDFcJHDU8hnibrdwd9TecmM83dsQ6nuL+g6k7zvVOL+g6k77vVfjkVlqytAjeAycA3A919udvorcoKvxf0HUnfd6pxf0HUnfd6q0Igq/F/QdSd93qnF/QdSd93qrQiCr8X9B1J33eqcX9B1J33eqtCIKvxf0HUnfd6rrYpkrBSQyVFKZIJoml7Hse69xrsekHnCuKisqfuVR+27yQVDjyq/yMXCyhFVbpm0/lsXe7zKtAVXzafy2Lvd5lfGcjGTTUZDTaSU6DekCx0j4DV4qIpucHLB1Q809O7+ENTy3/AJp6B/T5q65t8zrdFtRiIuSAWU99Tee8ltp/p2dN1F5hsjWzyurZmXjiOjCCNTpNpdr2hurxPYvQJIsqr86elZG0MY1rGjY1oAA8Av1supDikL3aLZonOG1oe0keAN13EH5zQNe0te0OadocAQfmshziZnIpWumw9ojlFy6G/Ik/Tf3Hdmw9i1irxGKIgSSxsvs03tbf5lftFIHC7SCDzg3H0QeWMh8rH0Uv2efSEJdouDtsLthNjzdIWxgg7PA9I2gqp5/sjmttiELbXIZUAAazsa/v5j4L8c1uMmekMbzd8JDb85Ydbf8AI8FEsXNERRBERAREQFVM42PmkpSGG0sh0WkfhH4nfLV4q1rMcumfaMao6c+7eJtv1v1/Syqr7mVyDbTwMrZ23qJRpRhw/wBJh2HX+Nw19x71qkmw83aelfUbA0ADYBYeCyn/APRM7m0EIa5wBm12JF+SdtlVVzI3JTFIse4eUPazhHmaYvu2Rmuw28q922HNbsW8heI/tD/zO+ZXqjM1O5+CUrnuLjaQXJubCV4A8AAEGf56siRSvGJUl4+WOGa3Yx51NkHQCbAjZc9pUxkrjIq6SOb8RGi8dDxqPhz+K0fKygFRQ1MThcPiePGxI+tlhWZqoJhnZzNe1w8Rb/ClStFREUQREQEREBRWVP3Ko/bd5KVUVlT9yqP23eSo88IiKtN0zaj/AIbF3u8yqdnkqL1ELOZsZO8f/VXDNr/LYu93mVSc8EdqyM9MQ+hKJ637NnhzafCqVjeeMPPa5/KJ+ZWQZ6crqiorzQQOcI2FrCxuoyyuttI2jWABs2rbci5tPDqV2rXDHs/SF51y/jdQ5Qvle0kNqI6ht/xtBa/V4gjwRVrrcxUsdNwkNTpVLRpBltFrnD8LXXuD0E/RT2J41X4NgX+9yMfVPcI4HC7iwOBPKJ1OLQHEHu2q8VWXNAylNSamIx6NxZwLnHmaG7dLmsszzrY5Fi2DMqaTSc2CdvDNLXAsuwjosdbm6wba0FbyBzdSYyySqqKh7W6ZYHEaT5HAAuN3HYNK3eCrlkBkDieHYg4NmYaMHlaRNpWnoYDyXC519PSF95hsqacUBpZJWRyxve4NcQ3TY7laQvtsS4HosFbYM5NA+v8AsTZS6QkNY9oLmOefwhzb6x07O1BJ5dYcKjDaqI/ihfbsc1pc0/MBed80E9quRvM6PZ0kEEL0tlDOGUdQ9xsGwyEnsDCV5jzSxaVeT+WJ3+Ag2VERZZEREBERAWYZfPNPi9JU/hHBuJ/bfyvoQtPVay+wD7ZSEMF5WcqPtPO3xH1sqraIZQ5ocDcOFx3HWqnnMySbiVIGuldGIi6QWAOkQ06tapmZbOA10bMPq3aErOTC59xpj8hvsc3YL7QANq1jE9cEo/6bvIqq8b5P4eKiqhhJ0RJI1hcObSNrr1xkbk83D6OOla8vbHpWcQATpPc/m/UvL+RWFTtxGlc6GUATRkkxuAHKHYvXL3gAkkADaTzBBEZY4iKegqZnGwZE4+JFgPmQsNzN0xEM7+Zzw0dthr813M72W/8AtGVmH0P8RmmNNzdkrxsA6WN236R2Ky5NYSKSljhGstF3Hpcdbj81KlSaIiiCIiAiIgKKyp+5VH7bvJSqisqfuVR+27yVHnhERVpumbT+Wxd7vMqEzwYWXwxTtH+mSx/6XWsfmLf9y7GQWUFLFQRslniY8Xu0usRrJVpFRT10MjGvZLGQWv0Te1x9Dz+CiPvMBlKJ6F1I4/xKc8n+qJxuCO43Hy6VcMssiKXE2AVDTps9yRhs9t9o6COwrzcftOCYg18brOabtd+GWO+tp7DsI2jm5ivSWRWWVPiUOnC6zxbhIj7zCfMdBCqqJT5hKUPBfVTOaDraGtaT4rSsPyepoKX7LHEwQFpaYyLhwOp2lf3ieclSq5QZLieYijfIXRTzRN/JqeB3F2v53VkyJza0mGu4RmlJNs4V9rgc4aBqb5q6qCytyrp8OgMtQ+23QYNbpD0NH+dgQVXPllG2mw10AI4WpGg0c+hq0z3W1eKzXM7hpAmnI1G0be23KcR8wFW8WxGqxvEdI7XWaxv4YYwfIbSecrWYPs+H00cbnsjY2zQXG13bSe86yiVLIoX2roviod9Paui+Kh31BNIoX2roviod9Paui+Kh30E0ihfaui+Kh309q6L4qHfQTSKF9q6L4qHfT2soviod9BDZYZCtqncNCRFPtJ2NeRzm2x3aFG4bl7jOGAR1ERmjGoGRpOrZqkbtHfdWv2soviod9DlXRfEwbyCJOfiYiww9ml08I4j5aP8AlQmJ4/jOMfw7GGB20NBjZb+onlO7vord7TUHxFP8wv09rKL4qHfVHTyPyQiom6XvzEWdJbYOhoOweasqhvayi+Kh31x7V0XxUO+oJpFC+1lF8VDvp7V0XxUO+gmkUL7V0XxUO+ntXRfFQ76CaRQvtXRfFQ76e1dF8VDvoJpRWVP3Ko/bd5L8vaui+Kh31HZRZTUb6SZrKmJznRuAAdrJI1IMOREVUVhyMykdQz6Wsxu1SN6R0j+oKvLkIPQWKYbT4jTN0rPaReORp1tPSPQ9CyrEsBrcLm4WJ0gAPJmiJGr+oDZ3HUunkplZNRO5J0oieXGTq7x+U9y1rAsrqWrbZrw13PHJYHXzdDgoiCwDPtUxgNqoWTAbXs5Dj4e6T8lYuPym0fus+l0aTLfNfGIZG0Uxu+naD0sJaTu2B71GuzbUN/dkHZwjk011sez8TvBbSQMi6HvOm4dw9353VIpMLr8Wm4SR0j7+9NKTotHZ6NC1DD8iqGE3bTtcel9327tI2+i+scyspaNtnvBcPdjZYu+Q1NHfZDXOB4LT4bA4ggWF5ZXbTbyHYFkuXOUxrZ7tuIWao2nn6XHtOpcZV5YTVpseREDyYx5uP4j5KuEqq4REQEREBERAREQdnD6UyysibbSe4MbfULuNhf5rQX5lcQBsXUt+jhjf5aKpWSv36m/fj/vC2zL6rwuPGmGqdWtnHBEcHo8FYe7ex0u/Ugy7D83VZNUzUtomVELdJ0T32c9p1gssCHDWOfnC6GTWSFVXVLqeFgD2AmQvOi2PRNuUbG2vVZXvOdiFVh+PsrdJpBax0OjqBhA0XRuHSbuuT+a/YLVnGxuGiw59TSMLJsT0SX87QWDSPYdHo53EoMCxGkMMr4y5rixxaXMN2kg2NibXC6y5cuEBERAREQEREBERAREQfRC+V3cY+8TfuP8A7iukg5BTSXCIJahylq4f9OolA6NIkfJ1wpAZfV9rcOe/RZfyVZRMEvXZT1cwtJUSkdAdYHvDbXUSSuEQEREBERAREQEREBERB28LqjDNHKACY3teAefROlb6LSavPA2WXhZMMo3yi1pHcpwts1kX1LLOZcu2oJvKzKafEagzTkXtota3U1jRsAH1PepDKrLh9bR0tM6JrBTABrg4kus0NF77NQVUch2IOCuERAREQEREBERAQIiDmyLU0Q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endParaRPr lang="en-US" sz="1200" dirty="0">
              <a:solidFill>
                <a:srgbClr val="323D43"/>
              </a:solidFill>
              <a:latin typeface="Lucida Sans" pitchFamily="34" charset="0"/>
              <a:ea typeface="ＭＳ Ｐゴシック" pitchFamily="34" charset="-128"/>
            </a:endParaRPr>
          </a:p>
        </p:txBody>
      </p:sp>
      <p:sp>
        <p:nvSpPr>
          <p:cNvPr id="6" name="Rectangle 5">
            <a:hlinkClick r:id="rId3"/>
          </p:cNvPr>
          <p:cNvSpPr/>
          <p:nvPr/>
        </p:nvSpPr>
        <p:spPr>
          <a:xfrm>
            <a:off x="-82144" y="6387450"/>
            <a:ext cx="9226144"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0" fontAlgn="base" hangingPunct="0">
              <a:spcBef>
                <a:spcPct val="0"/>
              </a:spcBef>
              <a:spcAft>
                <a:spcPct val="0"/>
              </a:spcAft>
            </a:pPr>
            <a:r>
              <a:rPr lang="en-GB" sz="1200" dirty="0">
                <a:solidFill>
                  <a:srgbClr val="323D43"/>
                </a:solidFill>
              </a:rPr>
              <a:t>https://secure.ecs.soton.ac.uk/module/1617/COMP1205/33423</a:t>
            </a:r>
            <a:r>
              <a:rPr lang="en-GB" sz="1200" dirty="0" smtClean="0">
                <a:solidFill>
                  <a:srgbClr val="323D43"/>
                </a:solidFill>
              </a:rPr>
              <a:t>/</a:t>
            </a:r>
          </a:p>
          <a:p>
            <a:pPr algn="ctr" eaLnBrk="0" fontAlgn="base" hangingPunct="0">
              <a:spcBef>
                <a:spcPct val="0"/>
              </a:spcBef>
              <a:spcAft>
                <a:spcPct val="0"/>
              </a:spcAft>
            </a:pPr>
            <a:r>
              <a:rPr lang="en-GB" sz="1200" dirty="0">
                <a:solidFill>
                  <a:srgbClr val="323D43"/>
                </a:solidFill>
              </a:rPr>
              <a:t>http://</a:t>
            </a:r>
            <a:r>
              <a:rPr lang="en-GB" sz="1200" dirty="0" smtClean="0">
                <a:solidFill>
                  <a:srgbClr val="323D43"/>
                </a:solidFill>
              </a:rPr>
              <a:t>www.edshare.soton.ac.uk/15567/</a:t>
            </a:r>
            <a:endParaRPr lang="en-GB" sz="1200" dirty="0">
              <a:solidFill>
                <a:srgbClr val="323D43"/>
              </a:solidFill>
            </a:endParaRPr>
          </a:p>
        </p:txBody>
      </p:sp>
      <p:pic>
        <p:nvPicPr>
          <p:cNvPr id="3075" name="Picture 3" descr="D:\work\201617\comp1205\c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3806" y="3683653"/>
            <a:ext cx="3067050" cy="1066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014496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Key legal areas</a:t>
            </a:r>
            <a:endParaRPr lang="en-GB" noProof="0" dirty="0"/>
          </a:p>
        </p:txBody>
      </p:sp>
      <p:sp>
        <p:nvSpPr>
          <p:cNvPr id="3" name="Content Placeholder 2"/>
          <p:cNvSpPr>
            <a:spLocks noGrp="1"/>
          </p:cNvSpPr>
          <p:nvPr>
            <p:ph sz="half" idx="1"/>
          </p:nvPr>
        </p:nvSpPr>
        <p:spPr/>
        <p:txBody>
          <a:bodyPr>
            <a:normAutofit fontScale="62500" lnSpcReduction="20000"/>
          </a:bodyPr>
          <a:lstStyle/>
          <a:p>
            <a:r>
              <a:rPr lang="en-GB" noProof="0" dirty="0"/>
              <a:t>Communications Act 2003 section 127 (Came into force 25th July 2003 replaced  s43 Telecommunications Act 1984)</a:t>
            </a:r>
          </a:p>
          <a:p>
            <a:r>
              <a:rPr lang="en-GB" noProof="0" dirty="0"/>
              <a:t>Computer Misuse Act 1990 </a:t>
            </a:r>
          </a:p>
          <a:p>
            <a:r>
              <a:rPr lang="en-GB" noProof="0" dirty="0"/>
              <a:t>Copyright design and patents 1988</a:t>
            </a:r>
          </a:p>
          <a:p>
            <a:r>
              <a:rPr lang="en-GB" noProof="0" dirty="0"/>
              <a:t>Data Protection Act 1998</a:t>
            </a:r>
          </a:p>
          <a:p>
            <a:r>
              <a:rPr lang="en-GB" noProof="0" dirty="0"/>
              <a:t>Defamation Act 1996</a:t>
            </a:r>
          </a:p>
          <a:p>
            <a:r>
              <a:rPr lang="en-GB" noProof="0" dirty="0" smtClean="0"/>
              <a:t>Digital </a:t>
            </a:r>
            <a:r>
              <a:rPr lang="en-GB" noProof="0" dirty="0"/>
              <a:t>economy act </a:t>
            </a:r>
            <a:r>
              <a:rPr lang="en-GB" noProof="0" dirty="0" smtClean="0"/>
              <a:t>2010</a:t>
            </a:r>
          </a:p>
          <a:p>
            <a:r>
              <a:rPr lang="en-GB" noProof="0" dirty="0" smtClean="0"/>
              <a:t>Electronic Commerce </a:t>
            </a:r>
            <a:br>
              <a:rPr lang="en-GB" noProof="0" dirty="0" smtClean="0"/>
            </a:br>
            <a:r>
              <a:rPr lang="en-GB" noProof="0" dirty="0" smtClean="0"/>
              <a:t>(EC Directive) Regulations 2002 </a:t>
            </a:r>
          </a:p>
        </p:txBody>
      </p:sp>
      <p:sp>
        <p:nvSpPr>
          <p:cNvPr id="4" name="Content Placeholder 3"/>
          <p:cNvSpPr>
            <a:spLocks noGrp="1"/>
          </p:cNvSpPr>
          <p:nvPr>
            <p:ph sz="half" idx="2"/>
          </p:nvPr>
        </p:nvSpPr>
        <p:spPr/>
        <p:txBody>
          <a:bodyPr>
            <a:normAutofit fontScale="62500" lnSpcReduction="20000"/>
          </a:bodyPr>
          <a:lstStyle/>
          <a:p>
            <a:r>
              <a:rPr lang="en-GB" noProof="0" dirty="0" smtClean="0"/>
              <a:t>Electronic waste disposal</a:t>
            </a:r>
          </a:p>
          <a:p>
            <a:r>
              <a:rPr lang="en-GB" noProof="0" dirty="0" smtClean="0"/>
              <a:t>Equalities Act 2010</a:t>
            </a:r>
          </a:p>
          <a:p>
            <a:r>
              <a:rPr lang="en-GB" noProof="0" dirty="0" smtClean="0"/>
              <a:t>Health and Safety at work 1974</a:t>
            </a:r>
          </a:p>
          <a:p>
            <a:r>
              <a:rPr lang="en-GB" noProof="0" dirty="0" smtClean="0"/>
              <a:t>Harassment protection act 1997</a:t>
            </a:r>
          </a:p>
          <a:p>
            <a:r>
              <a:rPr lang="en-GB" noProof="0" dirty="0" smtClean="0"/>
              <a:t>Human rights act 1998</a:t>
            </a:r>
          </a:p>
          <a:p>
            <a:r>
              <a:rPr lang="en-GB" noProof="0" dirty="0" smtClean="0"/>
              <a:t>Malicious Communications Act 1988 section 1</a:t>
            </a:r>
          </a:p>
          <a:p>
            <a:r>
              <a:rPr lang="en-GB" noProof="0" dirty="0" smtClean="0"/>
              <a:t>Postal Services Act 2000 section 85  (commenced 26th March 2001)</a:t>
            </a:r>
          </a:p>
          <a:p>
            <a:r>
              <a:rPr lang="en-GB" noProof="0" dirty="0" smtClean="0"/>
              <a:t>Regulation of Investigatory Powers Act 2000</a:t>
            </a:r>
          </a:p>
        </p:txBody>
      </p:sp>
      <p:sp>
        <p:nvSpPr>
          <p:cNvPr id="6" name="Rectangle 5"/>
          <p:cNvSpPr/>
          <p:nvPr/>
        </p:nvSpPr>
        <p:spPr>
          <a:xfrm>
            <a:off x="2305453" y="5879068"/>
            <a:ext cx="5292397"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GB" b="1" dirty="0"/>
              <a:t>Which topics are relevant </a:t>
            </a:r>
            <a:r>
              <a:rPr lang="en-GB" b="1" dirty="0" smtClean="0"/>
              <a:t>in the work context ?</a:t>
            </a:r>
            <a:endParaRPr lang="en-GB" b="1" dirty="0"/>
          </a:p>
        </p:txBody>
      </p:sp>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10</a:t>
            </a:fld>
            <a:endParaRPr kumimoji="0" lang="en-US" dirty="0"/>
          </a:p>
        </p:txBody>
      </p:sp>
    </p:spTree>
    <p:extLst>
      <p:ext uri="{BB962C8B-B14F-4D97-AF65-F5344CB8AC3E}">
        <p14:creationId xmlns:p14="http://schemas.microsoft.com/office/powerpoint/2010/main" val="4278622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hlinkClick r:id="rId2"/>
              </a:rPr>
              <a:t>http://bit.ly/JISC-CCguide</a:t>
            </a:r>
            <a:endParaRPr lang="en-GB" dirty="0"/>
          </a:p>
        </p:txBody>
      </p:sp>
      <p:pic>
        <p:nvPicPr>
          <p:cNvPr id="4" name="Content Placeholder 3" descr="Screen Shot 2012-11-26 at 01.26.58.png"/>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186171" y="1700213"/>
            <a:ext cx="6771658" cy="4114800"/>
          </a:xfrm>
        </p:spPr>
      </p:pic>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100</a:t>
            </a:fld>
            <a:endParaRPr kumimoji="0" lang="en-US" dirty="0"/>
          </a:p>
        </p:txBody>
      </p:sp>
    </p:spTree>
    <p:extLst>
      <p:ext uri="{BB962C8B-B14F-4D97-AF65-F5344CB8AC3E}">
        <p14:creationId xmlns:p14="http://schemas.microsoft.com/office/powerpoint/2010/main" val="3288276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Mixter</a:t>
            </a:r>
            <a:endParaRPr lang="en-GB" dirty="0"/>
          </a:p>
        </p:txBody>
      </p:sp>
      <p:pic>
        <p:nvPicPr>
          <p:cNvPr id="4" name="Content Placeholder 3" descr="Screen Shot 2012-11-25 at 23.35.53.png"/>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23850" y="1887674"/>
            <a:ext cx="8496300" cy="3739877"/>
          </a:xfrm>
        </p:spPr>
      </p:pic>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101</a:t>
            </a:fld>
            <a:endParaRPr kumimoji="0" lang="en-US" dirty="0"/>
          </a:p>
        </p:txBody>
      </p:sp>
    </p:spTree>
    <p:extLst>
      <p:ext uri="{BB962C8B-B14F-4D97-AF65-F5344CB8AC3E}">
        <p14:creationId xmlns:p14="http://schemas.microsoft.com/office/powerpoint/2010/main" val="33242849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hlinkClick r:id="rId2"/>
              </a:rPr>
              <a:t>http://www.behold.cc</a:t>
            </a:r>
            <a:endParaRPr lang="en-GB" dirty="0">
              <a:hlinkClick r:id="rId2"/>
            </a:endParaRPr>
          </a:p>
        </p:txBody>
      </p:sp>
      <p:pic>
        <p:nvPicPr>
          <p:cNvPr id="4" name="Content Placeholder 3" descr="Screen Shot 2012-11-26 at 01.31.04.png"/>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221246" y="1700213"/>
            <a:ext cx="6701508" cy="4114800"/>
          </a:xfrm>
        </p:spPr>
      </p:pic>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102</a:t>
            </a:fld>
            <a:endParaRPr kumimoji="0" lang="en-US" dirty="0"/>
          </a:p>
        </p:txBody>
      </p:sp>
    </p:spTree>
    <p:extLst>
      <p:ext uri="{BB962C8B-B14F-4D97-AF65-F5344CB8AC3E}">
        <p14:creationId xmlns:p14="http://schemas.microsoft.com/office/powerpoint/2010/main" val="3125047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035366"/>
            <a:ext cx="7772400" cy="1362075"/>
          </a:xfrm>
        </p:spPr>
        <p:txBody>
          <a:bodyPr/>
          <a:lstStyle/>
          <a:p>
            <a:r>
              <a:rPr lang="en-GB" dirty="0" smtClean="0"/>
              <a:t>Patents</a:t>
            </a:r>
            <a:endParaRPr lang="en-GB" dirty="0"/>
          </a:p>
        </p:txBody>
      </p:sp>
      <p:sp>
        <p:nvSpPr>
          <p:cNvPr id="5" name="文本占位符 4"/>
          <p:cNvSpPr>
            <a:spLocks noGrp="1"/>
          </p:cNvSpPr>
          <p:nvPr>
            <p:ph type="body" idx="1"/>
          </p:nvPr>
        </p:nvSpPr>
        <p:spPr>
          <a:xfrm>
            <a:off x="722313" y="1535179"/>
            <a:ext cx="7772400" cy="1500187"/>
          </a:xfrm>
        </p:spPr>
        <p:txBody>
          <a:bodyPr/>
          <a:lstStyle/>
          <a:p>
            <a:endParaRPr lang="zh-CN" altLang="en-US"/>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103</a:t>
            </a:fld>
            <a:endParaRPr kumimoji="0" lang="en-US" dirty="0"/>
          </a:p>
        </p:txBody>
      </p:sp>
    </p:spTree>
    <p:extLst>
      <p:ext uri="{BB962C8B-B14F-4D97-AF65-F5344CB8AC3E}">
        <p14:creationId xmlns:p14="http://schemas.microsoft.com/office/powerpoint/2010/main" val="34480647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What is a patent?</a:t>
            </a:r>
            <a:endParaRPr lang="en-GB" dirty="0"/>
          </a:p>
        </p:txBody>
      </p:sp>
      <p:sp>
        <p:nvSpPr>
          <p:cNvPr id="2" name="Content Placeholder 1"/>
          <p:cNvSpPr>
            <a:spLocks noGrp="1"/>
          </p:cNvSpPr>
          <p:nvPr>
            <p:ph idx="1"/>
          </p:nvPr>
        </p:nvSpPr>
        <p:spPr/>
        <p:txBody>
          <a:bodyPr/>
          <a:lstStyle/>
          <a:p>
            <a:pPr lvl="0"/>
            <a:r>
              <a:rPr lang="en-US" dirty="0" smtClean="0"/>
              <a:t>A patent is a license granted to an inventor, which gives the inventor the legal right to stop anyone else from making, using or selling the invention without his or her permission.[1]</a:t>
            </a:r>
            <a:endParaRPr lang="en-GB" dirty="0" smtClean="0"/>
          </a:p>
          <a:p>
            <a:endParaRPr lang="en-GB" dirty="0"/>
          </a:p>
        </p:txBody>
      </p:sp>
      <p:sp>
        <p:nvSpPr>
          <p:cNvPr id="4" name="TextBox 3"/>
          <p:cNvSpPr txBox="1"/>
          <p:nvPr/>
        </p:nvSpPr>
        <p:spPr>
          <a:xfrm>
            <a:off x="323850" y="5702218"/>
            <a:ext cx="5786478" cy="246221"/>
          </a:xfrm>
          <a:prstGeom prst="rect">
            <a:avLst/>
          </a:prstGeom>
          <a:noFill/>
        </p:spPr>
        <p:txBody>
          <a:bodyPr wrap="square" rtlCol="0">
            <a:spAutoFit/>
          </a:bodyPr>
          <a:lstStyle/>
          <a:p>
            <a:r>
              <a:rPr lang="en-GB" sz="1000" dirty="0" smtClean="0"/>
              <a:t>[1] </a:t>
            </a:r>
            <a:r>
              <a:rPr lang="en-US" sz="1000" dirty="0" smtClean="0"/>
              <a:t>http://genome.wellcome.ac.uk/doc_WTD021006.html</a:t>
            </a:r>
            <a:endParaRPr lang="en-GB" sz="1000" dirty="0"/>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104</a:t>
            </a:fld>
            <a:endParaRPr kumimoji="0" lang="en-US" dirty="0"/>
          </a:p>
        </p:txBody>
      </p:sp>
    </p:spTree>
    <p:extLst>
      <p:ext uri="{BB962C8B-B14F-4D97-AF65-F5344CB8AC3E}">
        <p14:creationId xmlns:p14="http://schemas.microsoft.com/office/powerpoint/2010/main" val="25112023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Patents</a:t>
            </a:r>
            <a:endParaRPr lang="en-GB" dirty="0"/>
          </a:p>
        </p:txBody>
      </p:sp>
      <p:sp>
        <p:nvSpPr>
          <p:cNvPr id="3" name="Content Placeholder 2"/>
          <p:cNvSpPr>
            <a:spLocks noGrp="1"/>
          </p:cNvSpPr>
          <p:nvPr>
            <p:ph idx="1"/>
          </p:nvPr>
        </p:nvSpPr>
        <p:spPr/>
        <p:txBody>
          <a:bodyPr>
            <a:normAutofit/>
          </a:bodyPr>
          <a:lstStyle/>
          <a:p>
            <a:pPr marL="0" indent="0">
              <a:buNone/>
            </a:pPr>
            <a:r>
              <a:rPr lang="en-GB" dirty="0"/>
              <a:t>G</a:t>
            </a:r>
            <a:r>
              <a:rPr lang="en-GB" dirty="0" smtClean="0"/>
              <a:t>ive the inventor the right to stop others from</a:t>
            </a:r>
          </a:p>
          <a:p>
            <a:r>
              <a:rPr lang="en-GB" dirty="0" smtClean="0"/>
              <a:t>exploiting their invention </a:t>
            </a:r>
          </a:p>
          <a:p>
            <a:r>
              <a:rPr lang="en-GB" dirty="0" smtClean="0"/>
              <a:t>without prior permission </a:t>
            </a:r>
          </a:p>
          <a:p>
            <a:r>
              <a:rPr lang="en-GB" dirty="0" smtClean="0"/>
              <a:t>for a fixed period of time typically </a:t>
            </a:r>
          </a:p>
          <a:p>
            <a:pPr lvl="1"/>
            <a:r>
              <a:rPr lang="en-GB" dirty="0" smtClean="0"/>
              <a:t>20 years in the UK </a:t>
            </a:r>
          </a:p>
          <a:p>
            <a:pPr lvl="1"/>
            <a:r>
              <a:rPr lang="en-GB" dirty="0" smtClean="0"/>
              <a:t>17 years in the USA. </a:t>
            </a:r>
          </a:p>
          <a:p>
            <a:pPr marL="0" indent="0">
              <a:buNone/>
            </a:pPr>
            <a:endParaRPr lang="en-GB" dirty="0" smtClean="0"/>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105</a:t>
            </a:fld>
            <a:endParaRPr kumimoji="0" lang="en-US" dirty="0"/>
          </a:p>
        </p:txBody>
      </p:sp>
    </p:spTree>
    <p:extLst>
      <p:ext uri="{BB962C8B-B14F-4D97-AF65-F5344CB8AC3E}">
        <p14:creationId xmlns:p14="http://schemas.microsoft.com/office/powerpoint/2010/main" val="32828573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 brief history of patents</a:t>
            </a:r>
            <a:endParaRPr lang="en-GB" dirty="0"/>
          </a:p>
        </p:txBody>
      </p:sp>
      <p:sp>
        <p:nvSpPr>
          <p:cNvPr id="2" name="Content Placeholder 1"/>
          <p:cNvSpPr>
            <a:spLocks noGrp="1"/>
          </p:cNvSpPr>
          <p:nvPr>
            <p:ph idx="1"/>
          </p:nvPr>
        </p:nvSpPr>
        <p:spPr/>
        <p:txBody>
          <a:bodyPr>
            <a:normAutofit fontScale="92500" lnSpcReduction="10000"/>
          </a:bodyPr>
          <a:lstStyle/>
          <a:p>
            <a:pPr lvl="0"/>
            <a:r>
              <a:rPr lang="en-US" dirty="0" smtClean="0"/>
              <a:t>The Patent Office, the administrator of patents and trademarks in the UK, was established in 1852 by the Patent Law Amendment Act.</a:t>
            </a:r>
          </a:p>
          <a:p>
            <a:pPr lvl="0"/>
            <a:endParaRPr lang="en-GB" dirty="0" smtClean="0"/>
          </a:p>
          <a:p>
            <a:pPr lvl="0"/>
            <a:r>
              <a:rPr lang="en-US" dirty="0" smtClean="0"/>
              <a:t>Originally it was established to handle only patents however later in 1875 it was expanded to include industrial designs.</a:t>
            </a:r>
          </a:p>
          <a:p>
            <a:pPr lvl="0"/>
            <a:endParaRPr lang="en-GB" dirty="0" smtClean="0"/>
          </a:p>
          <a:p>
            <a:pPr lvl="0"/>
            <a:r>
              <a:rPr lang="en-US" dirty="0" smtClean="0"/>
              <a:t>The Patent Act of 1977 updated these standards of the patent process.</a:t>
            </a:r>
            <a:endParaRPr lang="en-GB" dirty="0" smtClean="0"/>
          </a:p>
          <a:p>
            <a:endParaRPr lang="en-GB" dirty="0"/>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106</a:t>
            </a:fld>
            <a:endParaRPr kumimoji="0" lang="en-US" dirty="0"/>
          </a:p>
        </p:txBody>
      </p:sp>
    </p:spTree>
    <p:extLst>
      <p:ext uri="{BB962C8B-B14F-4D97-AF65-F5344CB8AC3E}">
        <p14:creationId xmlns:p14="http://schemas.microsoft.com/office/powerpoint/2010/main" val="20519909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What can be patented?	</a:t>
            </a:r>
            <a:endParaRPr lang="en-GB" dirty="0"/>
          </a:p>
        </p:txBody>
      </p:sp>
      <p:sp>
        <p:nvSpPr>
          <p:cNvPr id="2" name="Content Placeholder 1"/>
          <p:cNvSpPr>
            <a:spLocks noGrp="1"/>
          </p:cNvSpPr>
          <p:nvPr>
            <p:ph idx="1"/>
          </p:nvPr>
        </p:nvSpPr>
        <p:spPr/>
        <p:txBody>
          <a:bodyPr>
            <a:normAutofit fontScale="92500" lnSpcReduction="10000"/>
          </a:bodyPr>
          <a:lstStyle/>
          <a:p>
            <a:pPr lvl="0"/>
            <a:r>
              <a:rPr lang="en-US" sz="2800" dirty="0" smtClean="0"/>
              <a:t>For an invention or idea to be patented it must</a:t>
            </a:r>
          </a:p>
          <a:p>
            <a:pPr lvl="0"/>
            <a:endParaRPr lang="en-GB" sz="2800" dirty="0" smtClean="0"/>
          </a:p>
          <a:p>
            <a:pPr lvl="1"/>
            <a:r>
              <a:rPr lang="en-US" sz="2400" dirty="0" smtClean="0"/>
              <a:t>Be capable of industrial application (invention that “can be made or used in any kind of industry, including agriculture”</a:t>
            </a:r>
          </a:p>
          <a:p>
            <a:pPr lvl="1"/>
            <a:endParaRPr lang="en-GB" sz="2400" dirty="0" smtClean="0"/>
          </a:p>
          <a:p>
            <a:pPr lvl="1"/>
            <a:r>
              <a:rPr lang="en-US" sz="2400" dirty="0" smtClean="0"/>
              <a:t>Must involve an inventive step (one which “is not obvious to a person skilled in the art”)</a:t>
            </a:r>
          </a:p>
          <a:p>
            <a:pPr lvl="1"/>
            <a:endParaRPr lang="en-GB" sz="2400" dirty="0" smtClean="0"/>
          </a:p>
          <a:p>
            <a:pPr lvl="1"/>
            <a:r>
              <a:rPr lang="en-US" sz="2400" dirty="0" smtClean="0"/>
              <a:t>Be an invention that is unique</a:t>
            </a:r>
            <a:endParaRPr lang="en-GB" sz="2400" dirty="0" smtClean="0"/>
          </a:p>
          <a:p>
            <a:endParaRPr lang="en-GB" dirty="0"/>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107</a:t>
            </a:fld>
            <a:endParaRPr kumimoji="0" lang="en-US" dirty="0"/>
          </a:p>
        </p:txBody>
      </p:sp>
    </p:spTree>
    <p:extLst>
      <p:ext uri="{BB962C8B-B14F-4D97-AF65-F5344CB8AC3E}">
        <p14:creationId xmlns:p14="http://schemas.microsoft.com/office/powerpoint/2010/main" val="21501820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What cannot be patented?	</a:t>
            </a:r>
            <a:endParaRPr lang="en-GB" dirty="0"/>
          </a:p>
        </p:txBody>
      </p:sp>
      <p:sp>
        <p:nvSpPr>
          <p:cNvPr id="2" name="Content Placeholder 1"/>
          <p:cNvSpPr>
            <a:spLocks noGrp="1"/>
          </p:cNvSpPr>
          <p:nvPr>
            <p:ph idx="1"/>
          </p:nvPr>
        </p:nvSpPr>
        <p:spPr/>
        <p:txBody>
          <a:bodyPr>
            <a:normAutofit fontScale="55000" lnSpcReduction="20000"/>
          </a:bodyPr>
          <a:lstStyle/>
          <a:p>
            <a:pPr lvl="0"/>
            <a:r>
              <a:rPr lang="en-US" sz="2800" dirty="0" smtClean="0"/>
              <a:t>In comparison, there are a number of forms of invention that cannot be patented:</a:t>
            </a:r>
          </a:p>
          <a:p>
            <a:pPr lvl="0"/>
            <a:endParaRPr lang="en-GB" sz="2800" dirty="0" smtClean="0"/>
          </a:p>
          <a:p>
            <a:pPr lvl="1"/>
            <a:r>
              <a:rPr lang="en-US" sz="2400" dirty="0" smtClean="0"/>
              <a:t>Mathematical or scientific theories, methods or discoveries</a:t>
            </a:r>
          </a:p>
          <a:p>
            <a:pPr lvl="1"/>
            <a:endParaRPr lang="en-GB" sz="2400" dirty="0" smtClean="0"/>
          </a:p>
          <a:p>
            <a:pPr lvl="1"/>
            <a:r>
              <a:rPr lang="en-US" sz="2400" dirty="0" smtClean="0"/>
              <a:t>A way of doing business</a:t>
            </a:r>
          </a:p>
          <a:p>
            <a:pPr lvl="1"/>
            <a:endParaRPr lang="en-GB" sz="2400" dirty="0" smtClean="0"/>
          </a:p>
          <a:p>
            <a:pPr lvl="1"/>
            <a:r>
              <a:rPr lang="en-US" sz="2400" dirty="0" smtClean="0"/>
              <a:t>Method of medical diagnosis or treatment</a:t>
            </a:r>
          </a:p>
          <a:p>
            <a:pPr lvl="1"/>
            <a:endParaRPr lang="en-GB" sz="2400" dirty="0" smtClean="0"/>
          </a:p>
          <a:p>
            <a:pPr lvl="1"/>
            <a:r>
              <a:rPr lang="en-US" sz="2400" dirty="0" smtClean="0"/>
              <a:t>Computer programs or a presentation of information or an artistic work</a:t>
            </a:r>
          </a:p>
          <a:p>
            <a:pPr lvl="1"/>
            <a:endParaRPr lang="en-GB" sz="2400" dirty="0" smtClean="0"/>
          </a:p>
          <a:p>
            <a:pPr lvl="1"/>
            <a:r>
              <a:rPr lang="en-US" sz="2400" dirty="0" smtClean="0"/>
              <a:t>Any inventions that are “against public policy or morality”</a:t>
            </a:r>
          </a:p>
          <a:p>
            <a:pPr lvl="1"/>
            <a:endParaRPr lang="en-GB" sz="2400" dirty="0" smtClean="0"/>
          </a:p>
          <a:p>
            <a:pPr lvl="0"/>
            <a:r>
              <a:rPr lang="en-US" sz="2800" dirty="0" smtClean="0"/>
              <a:t>The validity of a patent lasts for 5 years, after this time it must be renewed annually allowing a patent to stay active for a maximum of 20 years[1]</a:t>
            </a:r>
            <a:endParaRPr lang="en-GB" sz="2800" dirty="0" smtClean="0"/>
          </a:p>
          <a:p>
            <a:endParaRPr lang="en-GB" dirty="0"/>
          </a:p>
        </p:txBody>
      </p:sp>
      <p:sp>
        <p:nvSpPr>
          <p:cNvPr id="4" name="TextBox 3"/>
          <p:cNvSpPr txBox="1"/>
          <p:nvPr/>
        </p:nvSpPr>
        <p:spPr>
          <a:xfrm>
            <a:off x="323850" y="5738022"/>
            <a:ext cx="5786478" cy="246221"/>
          </a:xfrm>
          <a:prstGeom prst="rect">
            <a:avLst/>
          </a:prstGeom>
          <a:noFill/>
        </p:spPr>
        <p:txBody>
          <a:bodyPr wrap="square" rtlCol="0">
            <a:spAutoFit/>
          </a:bodyPr>
          <a:lstStyle/>
          <a:p>
            <a:r>
              <a:rPr lang="en-GB" sz="1000" dirty="0" smtClean="0"/>
              <a:t>[1] </a:t>
            </a:r>
            <a:r>
              <a:rPr lang="en-US" sz="1000" dirty="0" smtClean="0"/>
              <a:t>http://www.ehow.co.uk/about_6669094_united-kingdom-patent-act.html</a:t>
            </a:r>
            <a:endParaRPr lang="en-GB" sz="1000" dirty="0"/>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108</a:t>
            </a:fld>
            <a:endParaRPr kumimoji="0" lang="en-US" dirty="0"/>
          </a:p>
        </p:txBody>
      </p:sp>
    </p:spTree>
    <p:extLst>
      <p:ext uri="{BB962C8B-B14F-4D97-AF65-F5344CB8AC3E}">
        <p14:creationId xmlns:p14="http://schemas.microsoft.com/office/powerpoint/2010/main" val="29661932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Patents</a:t>
            </a:r>
            <a:endParaRPr lang="en-GB" dirty="0"/>
          </a:p>
        </p:txBody>
      </p:sp>
      <p:sp>
        <p:nvSpPr>
          <p:cNvPr id="3" name="Content Placeholder 2"/>
          <p:cNvSpPr>
            <a:spLocks noGrp="1"/>
          </p:cNvSpPr>
          <p:nvPr>
            <p:ph idx="1"/>
          </p:nvPr>
        </p:nvSpPr>
        <p:spPr/>
        <p:txBody>
          <a:bodyPr>
            <a:normAutofit fontScale="85000" lnSpcReduction="20000"/>
          </a:bodyPr>
          <a:lstStyle/>
          <a:p>
            <a:pPr marL="0" indent="0">
              <a:buNone/>
            </a:pPr>
            <a:r>
              <a:rPr lang="en-GB" dirty="0" smtClean="0"/>
              <a:t>So…Invention</a:t>
            </a:r>
          </a:p>
          <a:p>
            <a:r>
              <a:rPr lang="en-GB" dirty="0" smtClean="0"/>
              <a:t>Can only be patented if </a:t>
            </a:r>
          </a:p>
          <a:p>
            <a:pPr lvl="1"/>
            <a:r>
              <a:rPr lang="en-GB" dirty="0" smtClean="0"/>
              <a:t>it is new and demonstrates an inventive step</a:t>
            </a:r>
          </a:p>
          <a:p>
            <a:pPr lvl="1"/>
            <a:r>
              <a:rPr lang="en-GB" dirty="0" smtClean="0"/>
              <a:t>has a practical application</a:t>
            </a:r>
          </a:p>
          <a:p>
            <a:pPr lvl="1"/>
            <a:r>
              <a:rPr lang="en-GB" dirty="0" smtClean="0"/>
              <a:t>Isn’t in an excluded area. </a:t>
            </a:r>
          </a:p>
          <a:p>
            <a:pPr marL="0" indent="0">
              <a:buNone/>
            </a:pPr>
            <a:r>
              <a:rPr lang="en-GB" dirty="0" smtClean="0"/>
              <a:t>Patent office will search </a:t>
            </a:r>
          </a:p>
          <a:p>
            <a:r>
              <a:rPr lang="en-GB" dirty="0"/>
              <a:t>E</a:t>
            </a:r>
            <a:r>
              <a:rPr lang="en-GB" dirty="0" smtClean="0"/>
              <a:t>xisting patents and documentation</a:t>
            </a:r>
          </a:p>
          <a:p>
            <a:pPr marL="0" indent="0">
              <a:buNone/>
            </a:pPr>
            <a:r>
              <a:rPr lang="en-GB" dirty="0"/>
              <a:t>I</a:t>
            </a:r>
            <a:r>
              <a:rPr lang="en-GB" dirty="0" smtClean="0"/>
              <a:t>f anything is found </a:t>
            </a:r>
          </a:p>
          <a:p>
            <a:r>
              <a:rPr lang="en-GB" dirty="0"/>
              <a:t>T</a:t>
            </a:r>
            <a:r>
              <a:rPr lang="en-GB" dirty="0" smtClean="0"/>
              <a:t>he application will be rejected. </a:t>
            </a:r>
          </a:p>
          <a:p>
            <a:endParaRPr lang="en-GB" dirty="0" smtClean="0"/>
          </a:p>
          <a:p>
            <a:endParaRPr lang="en-GB" dirty="0"/>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109</a:t>
            </a:fld>
            <a:endParaRPr kumimoji="0" lang="en-US" dirty="0"/>
          </a:p>
        </p:txBody>
      </p:sp>
    </p:spTree>
    <p:extLst>
      <p:ext uri="{BB962C8B-B14F-4D97-AF65-F5344CB8AC3E}">
        <p14:creationId xmlns:p14="http://schemas.microsoft.com/office/powerpoint/2010/main" val="1891623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Workplace specific Areas</a:t>
            </a:r>
            <a:endParaRPr lang="en-GB" noProof="0" dirty="0"/>
          </a:p>
        </p:txBody>
      </p:sp>
      <p:sp>
        <p:nvSpPr>
          <p:cNvPr id="3" name="Content Placeholder 2"/>
          <p:cNvSpPr>
            <a:spLocks noGrp="1"/>
          </p:cNvSpPr>
          <p:nvPr>
            <p:ph sz="half" idx="1"/>
          </p:nvPr>
        </p:nvSpPr>
        <p:spPr/>
        <p:txBody>
          <a:bodyPr>
            <a:normAutofit fontScale="62500" lnSpcReduction="20000"/>
          </a:bodyPr>
          <a:lstStyle/>
          <a:p>
            <a:r>
              <a:rPr lang="en-GB" noProof="0" dirty="0">
                <a:solidFill>
                  <a:schemeClr val="bg1">
                    <a:lumMod val="75000"/>
                  </a:schemeClr>
                </a:solidFill>
              </a:rPr>
              <a:t>Communications Act 2003 section 127 (Came into force 25th July 2003 replaced  s43 Telecommunications Act 1984)</a:t>
            </a:r>
          </a:p>
          <a:p>
            <a:r>
              <a:rPr lang="en-GB" noProof="0" dirty="0">
                <a:solidFill>
                  <a:schemeClr val="bg1">
                    <a:lumMod val="75000"/>
                  </a:schemeClr>
                </a:solidFill>
              </a:rPr>
              <a:t>Computer Misuse Act 1990 </a:t>
            </a:r>
          </a:p>
          <a:p>
            <a:r>
              <a:rPr lang="en-GB" noProof="0" dirty="0"/>
              <a:t>Copyright design and patents 1988</a:t>
            </a:r>
          </a:p>
          <a:p>
            <a:r>
              <a:rPr lang="en-GB" noProof="0" dirty="0">
                <a:solidFill>
                  <a:schemeClr val="bg1">
                    <a:lumMod val="75000"/>
                  </a:schemeClr>
                </a:solidFill>
              </a:rPr>
              <a:t>Data Protection Act 1998</a:t>
            </a:r>
          </a:p>
          <a:p>
            <a:r>
              <a:rPr lang="en-GB" noProof="0" dirty="0"/>
              <a:t>Defamation Act 1996</a:t>
            </a:r>
          </a:p>
          <a:p>
            <a:r>
              <a:rPr lang="en-GB" noProof="0" dirty="0" smtClean="0">
                <a:solidFill>
                  <a:schemeClr val="bg1">
                    <a:lumMod val="75000"/>
                  </a:schemeClr>
                </a:solidFill>
              </a:rPr>
              <a:t>Digital </a:t>
            </a:r>
            <a:r>
              <a:rPr lang="en-GB" noProof="0" dirty="0">
                <a:solidFill>
                  <a:schemeClr val="bg1">
                    <a:lumMod val="75000"/>
                  </a:schemeClr>
                </a:solidFill>
              </a:rPr>
              <a:t>economy act </a:t>
            </a:r>
            <a:r>
              <a:rPr lang="en-GB" noProof="0" dirty="0" smtClean="0">
                <a:solidFill>
                  <a:schemeClr val="bg1">
                    <a:lumMod val="75000"/>
                  </a:schemeClr>
                </a:solidFill>
              </a:rPr>
              <a:t>2010</a:t>
            </a:r>
          </a:p>
          <a:p>
            <a:r>
              <a:rPr lang="en-GB" noProof="0" dirty="0" smtClean="0"/>
              <a:t>Electronic Commerce </a:t>
            </a:r>
            <a:br>
              <a:rPr lang="en-GB" noProof="0" dirty="0" smtClean="0"/>
            </a:br>
            <a:r>
              <a:rPr lang="en-GB" noProof="0" dirty="0" smtClean="0"/>
              <a:t>(EC Directive) Regulations 2002 </a:t>
            </a:r>
          </a:p>
        </p:txBody>
      </p:sp>
      <p:sp>
        <p:nvSpPr>
          <p:cNvPr id="4" name="Content Placeholder 3"/>
          <p:cNvSpPr>
            <a:spLocks noGrp="1"/>
          </p:cNvSpPr>
          <p:nvPr>
            <p:ph sz="half" idx="2"/>
          </p:nvPr>
        </p:nvSpPr>
        <p:spPr/>
        <p:txBody>
          <a:bodyPr>
            <a:normAutofit fontScale="62500" lnSpcReduction="20000"/>
          </a:bodyPr>
          <a:lstStyle/>
          <a:p>
            <a:r>
              <a:rPr lang="en-GB" noProof="0" dirty="0" smtClean="0"/>
              <a:t>Electronic waste disposal</a:t>
            </a:r>
          </a:p>
          <a:p>
            <a:r>
              <a:rPr lang="en-GB" noProof="0" dirty="0" smtClean="0"/>
              <a:t>Equalities Act 2010</a:t>
            </a:r>
          </a:p>
          <a:p>
            <a:r>
              <a:rPr lang="en-GB" noProof="0" dirty="0" smtClean="0"/>
              <a:t>Health and Safety at work 1974</a:t>
            </a:r>
          </a:p>
          <a:p>
            <a:r>
              <a:rPr lang="en-GB" noProof="0" dirty="0" smtClean="0"/>
              <a:t>Harassment protection act 1997</a:t>
            </a:r>
          </a:p>
          <a:p>
            <a:r>
              <a:rPr lang="en-GB" noProof="0" dirty="0" smtClean="0">
                <a:solidFill>
                  <a:schemeClr val="bg1">
                    <a:lumMod val="75000"/>
                  </a:schemeClr>
                </a:solidFill>
              </a:rPr>
              <a:t>Human rights act 1998</a:t>
            </a:r>
          </a:p>
          <a:p>
            <a:r>
              <a:rPr lang="en-GB" noProof="0" dirty="0" smtClean="0">
                <a:solidFill>
                  <a:schemeClr val="bg1">
                    <a:lumMod val="75000"/>
                  </a:schemeClr>
                </a:solidFill>
              </a:rPr>
              <a:t>Malicious Communications Act 1988 section 1</a:t>
            </a:r>
          </a:p>
          <a:p>
            <a:r>
              <a:rPr lang="en-GB" noProof="0" dirty="0" smtClean="0">
                <a:solidFill>
                  <a:schemeClr val="bg1">
                    <a:lumMod val="75000"/>
                  </a:schemeClr>
                </a:solidFill>
              </a:rPr>
              <a:t>Postal Services Act 2000 section 85  (commenced 26th March 2001)</a:t>
            </a:r>
          </a:p>
          <a:p>
            <a:r>
              <a:rPr lang="en-GB" noProof="0" dirty="0" smtClean="0"/>
              <a:t>Regulation of Investigatory Powers Act 2000</a:t>
            </a:r>
          </a:p>
        </p:txBody>
      </p:sp>
      <p:sp>
        <p:nvSpPr>
          <p:cNvPr id="6" name="Rectangle 5"/>
          <p:cNvSpPr/>
          <p:nvPr/>
        </p:nvSpPr>
        <p:spPr>
          <a:xfrm>
            <a:off x="2897747" y="5842137"/>
            <a:ext cx="3801042"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lgn="ctr"/>
            <a:r>
              <a:rPr lang="en-GB" b="1" dirty="0"/>
              <a:t>Which topics are </a:t>
            </a:r>
            <a:r>
              <a:rPr lang="en-GB" b="1" dirty="0" smtClean="0"/>
              <a:t>covered today</a:t>
            </a:r>
            <a:r>
              <a:rPr lang="en-GB" b="1" dirty="0"/>
              <a:t>?</a:t>
            </a:r>
          </a:p>
        </p:txBody>
      </p:sp>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11</a:t>
            </a:fld>
            <a:endParaRPr kumimoji="0" lang="en-US" dirty="0"/>
          </a:p>
        </p:txBody>
      </p:sp>
    </p:spTree>
    <p:extLst>
      <p:ext uri="{BB962C8B-B14F-4D97-AF65-F5344CB8AC3E}">
        <p14:creationId xmlns:p14="http://schemas.microsoft.com/office/powerpoint/2010/main" val="17906082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Patents do not </a:t>
            </a:r>
            <a:endParaRPr lang="en-GB" dirty="0"/>
          </a:p>
        </p:txBody>
      </p:sp>
      <p:sp>
        <p:nvSpPr>
          <p:cNvPr id="3" name="Content Placeholder 2"/>
          <p:cNvSpPr>
            <a:spLocks noGrp="1"/>
          </p:cNvSpPr>
          <p:nvPr>
            <p:ph idx="1"/>
          </p:nvPr>
        </p:nvSpPr>
        <p:spPr/>
        <p:txBody>
          <a:bodyPr/>
          <a:lstStyle/>
          <a:p>
            <a:r>
              <a:rPr lang="en-GB" dirty="0" smtClean="0"/>
              <a:t>Patents do not automatically cover inventions in the way copyright covers works. </a:t>
            </a:r>
          </a:p>
          <a:p>
            <a:pPr marL="0" indent="0">
              <a:buNone/>
            </a:pPr>
            <a:r>
              <a:rPr lang="en-GB" dirty="0" smtClean="0"/>
              <a:t/>
            </a:r>
            <a:br>
              <a:rPr lang="en-GB" dirty="0" smtClean="0"/>
            </a:br>
            <a:r>
              <a:rPr lang="en-GB" dirty="0" smtClean="0"/>
              <a:t/>
            </a:r>
            <a:br>
              <a:rPr lang="en-GB" dirty="0" smtClean="0"/>
            </a:br>
            <a:endParaRPr lang="en-GB" dirty="0"/>
          </a:p>
        </p:txBody>
      </p:sp>
      <p:sp>
        <p:nvSpPr>
          <p:cNvPr id="4" name="Rectangle 3"/>
          <p:cNvSpPr/>
          <p:nvPr/>
        </p:nvSpPr>
        <p:spPr>
          <a:xfrm>
            <a:off x="982134" y="3040811"/>
            <a:ext cx="7484533" cy="2677656"/>
          </a:xfrm>
          <a:prstGeom prst="rect">
            <a:avLst/>
          </a:prstGeom>
        </p:spPr>
        <p:txBody>
          <a:bodyPr wrap="square">
            <a:spAutoFit/>
          </a:bodyPr>
          <a:lstStyle/>
          <a:p>
            <a:pPr algn="ctr"/>
            <a:r>
              <a:rPr lang="en-GB" sz="2400" dirty="0" smtClean="0"/>
              <a:t>Patents are issued by the state </a:t>
            </a:r>
          </a:p>
          <a:p>
            <a:pPr algn="ctr"/>
            <a:r>
              <a:rPr lang="en-GB" sz="2400" dirty="0"/>
              <a:t/>
            </a:r>
            <a:br>
              <a:rPr lang="en-GB" sz="2400" dirty="0"/>
            </a:br>
            <a:r>
              <a:rPr lang="en-GB" sz="2400" dirty="0"/>
              <a:t>E</a:t>
            </a:r>
            <a:r>
              <a:rPr lang="en-GB" sz="2400" dirty="0" smtClean="0"/>
              <a:t>ach patent only covers the country it was issued in</a:t>
            </a:r>
          </a:p>
          <a:p>
            <a:pPr lvl="1" algn="ctr"/>
            <a:r>
              <a:rPr lang="en-GB" sz="2400" dirty="0" smtClean="0"/>
              <a:t/>
            </a:r>
            <a:br>
              <a:rPr lang="en-GB" sz="2400" dirty="0" smtClean="0"/>
            </a:br>
            <a:r>
              <a:rPr lang="en-GB" sz="2400" dirty="0" smtClean="0"/>
              <a:t>In every country that the inventor wants protection </a:t>
            </a:r>
          </a:p>
          <a:p>
            <a:pPr lvl="1" algn="ctr"/>
            <a:r>
              <a:rPr lang="en-GB" sz="2400" dirty="0" smtClean="0"/>
              <a:t/>
            </a:r>
            <a:br>
              <a:rPr lang="en-GB" sz="2400" dirty="0" smtClean="0"/>
            </a:br>
            <a:r>
              <a:rPr lang="en-GB" sz="2400" dirty="0" smtClean="0"/>
              <a:t>It must be applied for </a:t>
            </a:r>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110</a:t>
            </a:fld>
            <a:endParaRPr kumimoji="0" lang="en-US" dirty="0"/>
          </a:p>
        </p:txBody>
      </p:sp>
    </p:spTree>
    <p:extLst>
      <p:ext uri="{BB962C8B-B14F-4D97-AF65-F5344CB8AC3E}">
        <p14:creationId xmlns:p14="http://schemas.microsoft.com/office/powerpoint/2010/main" val="17941200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Patent Infringement</a:t>
            </a:r>
            <a:endParaRPr lang="en-GB" dirty="0"/>
          </a:p>
        </p:txBody>
      </p:sp>
      <p:sp>
        <p:nvSpPr>
          <p:cNvPr id="3" name="Content Placeholder 2"/>
          <p:cNvSpPr>
            <a:spLocks noGrp="1"/>
          </p:cNvSpPr>
          <p:nvPr>
            <p:ph idx="1"/>
          </p:nvPr>
        </p:nvSpPr>
        <p:spPr/>
        <p:txBody>
          <a:bodyPr>
            <a:normAutofit/>
          </a:bodyPr>
          <a:lstStyle/>
          <a:p>
            <a:r>
              <a:rPr lang="en-GB" dirty="0" smtClean="0"/>
              <a:t>similar penalties to copyright infringement</a:t>
            </a:r>
          </a:p>
          <a:p>
            <a:r>
              <a:rPr lang="en-GB" dirty="0" smtClean="0"/>
              <a:t>Compensation needs to be paid to the owner. </a:t>
            </a:r>
          </a:p>
          <a:p>
            <a:r>
              <a:rPr lang="en-GB" dirty="0" smtClean="0"/>
              <a:t>The fine will usually take into consideration</a:t>
            </a:r>
          </a:p>
          <a:p>
            <a:pPr lvl="1"/>
            <a:r>
              <a:rPr lang="en-GB" dirty="0"/>
              <a:t>T</a:t>
            </a:r>
            <a:r>
              <a:rPr lang="en-GB" dirty="0" smtClean="0"/>
              <a:t>he amount the infringer would have paid to patent the design himself.</a:t>
            </a:r>
          </a:p>
          <a:p>
            <a:pPr lvl="1"/>
            <a:r>
              <a:rPr lang="en-GB" dirty="0" smtClean="0"/>
              <a:t>If it can be proved that the person knew of an existing patent they will have to pay treble the amount.</a:t>
            </a:r>
          </a:p>
          <a:p>
            <a:pPr>
              <a:buNone/>
            </a:pPr>
            <a:endParaRPr lang="en-GB" dirty="0"/>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111</a:t>
            </a:fld>
            <a:endParaRPr kumimoji="0" lang="en-US" dirty="0"/>
          </a:p>
        </p:txBody>
      </p:sp>
    </p:spTree>
    <p:extLst>
      <p:ext uri="{BB962C8B-B14F-4D97-AF65-F5344CB8AC3E}">
        <p14:creationId xmlns:p14="http://schemas.microsoft.com/office/powerpoint/2010/main" val="5371533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173382"/>
            <a:ext cx="7772400" cy="1362075"/>
          </a:xfrm>
        </p:spPr>
        <p:txBody>
          <a:bodyPr/>
          <a:lstStyle/>
          <a:p>
            <a:r>
              <a:rPr lang="en-GB" dirty="0" smtClean="0"/>
              <a:t>Perspectives</a:t>
            </a:r>
            <a:endParaRPr lang="en-GB" dirty="0"/>
          </a:p>
        </p:txBody>
      </p:sp>
      <p:sp>
        <p:nvSpPr>
          <p:cNvPr id="5" name="文本占位符 4"/>
          <p:cNvSpPr>
            <a:spLocks noGrp="1"/>
          </p:cNvSpPr>
          <p:nvPr>
            <p:ph type="body" idx="1"/>
          </p:nvPr>
        </p:nvSpPr>
        <p:spPr>
          <a:xfrm>
            <a:off x="722313" y="1673195"/>
            <a:ext cx="7772400" cy="1500187"/>
          </a:xfrm>
        </p:spPr>
        <p:txBody>
          <a:bodyPr/>
          <a:lstStyle/>
          <a:p>
            <a:endParaRPr lang="zh-CN" altLang="en-US"/>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112</a:t>
            </a:fld>
            <a:endParaRPr kumimoji="0" lang="en-US" dirty="0"/>
          </a:p>
        </p:txBody>
      </p:sp>
    </p:spTree>
    <p:extLst>
      <p:ext uri="{BB962C8B-B14F-4D97-AF65-F5344CB8AC3E}">
        <p14:creationId xmlns:p14="http://schemas.microsoft.com/office/powerpoint/2010/main" val="6990613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rPr>
              <a:t>Licences</a:t>
            </a:r>
            <a:endParaRPr lang="en-GB" dirty="0">
              <a:effectLst/>
            </a:endParaRPr>
          </a:p>
        </p:txBody>
      </p:sp>
      <p:sp>
        <p:nvSpPr>
          <p:cNvPr id="3" name="Content Placeholder 2"/>
          <p:cNvSpPr>
            <a:spLocks noGrp="1"/>
          </p:cNvSpPr>
          <p:nvPr>
            <p:ph idx="1"/>
          </p:nvPr>
        </p:nvSpPr>
        <p:spPr/>
        <p:txBody>
          <a:bodyPr/>
          <a:lstStyle/>
          <a:p>
            <a:r>
              <a:rPr lang="en-GB" dirty="0" smtClean="0"/>
              <a:t>“Click-wrap” licences;</a:t>
            </a:r>
          </a:p>
          <a:p>
            <a:r>
              <a:rPr lang="en-GB" dirty="0" smtClean="0"/>
              <a:t>unequal bargaining power;</a:t>
            </a:r>
          </a:p>
          <a:p>
            <a:r>
              <a:rPr lang="en-GB" dirty="0" smtClean="0"/>
              <a:t>Does anyone actually read them?</a:t>
            </a:r>
          </a:p>
          <a:p>
            <a:r>
              <a:rPr lang="en-GB" dirty="0" smtClean="0"/>
              <a:t>Can terms be changed unilaterally? </a:t>
            </a:r>
          </a:p>
          <a:p>
            <a:pPr marL="0" indent="0">
              <a:buNone/>
            </a:pPr>
            <a:endParaRPr lang="en-GB" dirty="0"/>
          </a:p>
        </p:txBody>
      </p:sp>
      <p:pic>
        <p:nvPicPr>
          <p:cNvPr id="3074" name="Picture 2" descr="C:\Users\Laura\AppData\Local\Microsoft\Windows\Temporary Internet Files\Content.IE5\FNDG7E5N\MC900024297[1].wm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59632" y="4077072"/>
            <a:ext cx="1743761" cy="1603858"/>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Laura\AppData\Local\Microsoft\Windows\Temporary Internet Files\Content.IE5\CUGDWCSU\MP900386344[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80112" y="4221088"/>
            <a:ext cx="2582999" cy="172630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7" name="Right Arrow 6"/>
          <p:cNvSpPr/>
          <p:nvPr/>
        </p:nvSpPr>
        <p:spPr>
          <a:xfrm>
            <a:off x="3203848" y="4797152"/>
            <a:ext cx="208823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113</a:t>
            </a:fld>
            <a:endParaRPr kumimoji="0" lang="en-US" dirty="0"/>
          </a:p>
        </p:txBody>
      </p:sp>
    </p:spTree>
    <p:extLst>
      <p:ext uri="{BB962C8B-B14F-4D97-AF65-F5344CB8AC3E}">
        <p14:creationId xmlns:p14="http://schemas.microsoft.com/office/powerpoint/2010/main" val="39409086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effectLst/>
              </a:rPr>
              <a:t>‘Hans Rosling’s New Insights on Poverty’</a:t>
            </a:r>
            <a:endParaRPr lang="en-GB" dirty="0">
              <a:effectLst/>
            </a:endParaRPr>
          </a:p>
        </p:txBody>
      </p:sp>
      <p:sp>
        <p:nvSpPr>
          <p:cNvPr id="3" name="Content Placeholder 2"/>
          <p:cNvSpPr>
            <a:spLocks noGrp="1"/>
          </p:cNvSpPr>
          <p:nvPr>
            <p:ph idx="1"/>
          </p:nvPr>
        </p:nvSpPr>
        <p:spPr/>
        <p:txBody>
          <a:bodyPr>
            <a:normAutofit/>
          </a:bodyPr>
          <a:lstStyle/>
          <a:p>
            <a:pPr marL="0" indent="0">
              <a:buNone/>
            </a:pPr>
            <a:r>
              <a:rPr lang="en-GB" sz="2400" dirty="0">
                <a:hlinkClick r:id="rId2"/>
              </a:rPr>
              <a:t>http://</a:t>
            </a:r>
            <a:r>
              <a:rPr lang="en-GB" sz="2400" dirty="0" smtClean="0">
                <a:hlinkClick r:id="rId2"/>
              </a:rPr>
              <a:t>www.ted.com/talks/hans_rosling_reveals_new_insights_on_poverty.html</a:t>
            </a:r>
            <a:r>
              <a:rPr lang="en-GB" sz="2400" dirty="0" smtClean="0"/>
              <a:t> </a:t>
            </a:r>
            <a:endParaRPr lang="en-GB" sz="2400" dirty="0"/>
          </a:p>
          <a:p>
            <a:pPr marL="0" indent="0">
              <a:buNone/>
            </a:pPr>
            <a:r>
              <a:rPr lang="en-GB" sz="2400" dirty="0" smtClean="0"/>
              <a:t>Available online – TED Talks.</a:t>
            </a:r>
          </a:p>
          <a:p>
            <a:pPr marL="0" indent="0">
              <a:buNone/>
            </a:pPr>
            <a:r>
              <a:rPr lang="en-GB" sz="2400" dirty="0" smtClean="0"/>
              <a:t>19 mins. May 2007. </a:t>
            </a:r>
            <a:endParaRPr lang="en-GB" sz="2400" dirty="0"/>
          </a:p>
        </p:txBody>
      </p:sp>
      <p:pic>
        <p:nvPicPr>
          <p:cNvPr id="1027" name="Picture 3" descr="C:\Users\Laura\AppData\Local\Microsoft\Windows\Temporary Internet Files\Content.IE5\3TXQLZIE\MP900442409[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90205" y="2678138"/>
            <a:ext cx="4059458" cy="298430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114</a:t>
            </a:fld>
            <a:endParaRPr kumimoji="0" lang="en-US" dirty="0"/>
          </a:p>
        </p:txBody>
      </p:sp>
    </p:spTree>
    <p:extLst>
      <p:ext uri="{BB962C8B-B14F-4D97-AF65-F5344CB8AC3E}">
        <p14:creationId xmlns:p14="http://schemas.microsoft.com/office/powerpoint/2010/main" val="25474626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glow rad="228600">
              <a:schemeClr val="accent3">
                <a:satMod val="175000"/>
                <a:alpha val="40000"/>
              </a:schemeClr>
            </a:glow>
          </a:effectLst>
        </p:spPr>
        <p:txBody>
          <a:bodyPr/>
          <a:lstStyle/>
          <a:p>
            <a:r>
              <a:rPr lang="en-GB" dirty="0" smtClean="0">
                <a:effectLst/>
              </a:rPr>
              <a:t>Criminality</a:t>
            </a:r>
            <a:endParaRPr lang="en-GB" dirty="0">
              <a:effectLst/>
            </a:endParaRPr>
          </a:p>
        </p:txBody>
      </p:sp>
      <p:sp>
        <p:nvSpPr>
          <p:cNvPr id="3" name="Content Placeholder 2"/>
          <p:cNvSpPr>
            <a:spLocks noGrp="1"/>
          </p:cNvSpPr>
          <p:nvPr>
            <p:ph idx="1"/>
          </p:nvPr>
        </p:nvSpPr>
        <p:spPr>
          <a:xfrm>
            <a:off x="323850" y="1700213"/>
            <a:ext cx="4032126" cy="4114800"/>
          </a:xfrm>
        </p:spPr>
        <p:txBody>
          <a:bodyPr/>
          <a:lstStyle/>
          <a:p>
            <a:pPr marL="0" indent="0">
              <a:buNone/>
            </a:pPr>
            <a:r>
              <a:rPr lang="en-GB" sz="2800" dirty="0" smtClean="0"/>
              <a:t>Some examples:</a:t>
            </a:r>
          </a:p>
          <a:p>
            <a:r>
              <a:rPr lang="en-GB" sz="2800" dirty="0" smtClean="0"/>
              <a:t>Identity theft;</a:t>
            </a:r>
          </a:p>
          <a:p>
            <a:r>
              <a:rPr lang="en-GB" sz="2800" dirty="0" smtClean="0"/>
              <a:t>Fraud; </a:t>
            </a:r>
          </a:p>
          <a:p>
            <a:r>
              <a:rPr lang="en-GB" sz="2800" dirty="0" smtClean="0"/>
              <a:t>Organised Crime (i.e. paedophile rings);</a:t>
            </a:r>
          </a:p>
          <a:p>
            <a:r>
              <a:rPr lang="en-GB" sz="2800" dirty="0" smtClean="0"/>
              <a:t>Extremist Groups;</a:t>
            </a:r>
          </a:p>
          <a:p>
            <a:r>
              <a:rPr lang="en-GB" sz="2800" dirty="0" smtClean="0"/>
              <a:t>Malware … </a:t>
            </a:r>
          </a:p>
          <a:p>
            <a:endParaRPr lang="en-GB" dirty="0"/>
          </a:p>
        </p:txBody>
      </p:sp>
      <p:sp>
        <p:nvSpPr>
          <p:cNvPr id="4" name="Rectangle 3"/>
          <p:cNvSpPr/>
          <p:nvPr/>
        </p:nvSpPr>
        <p:spPr>
          <a:xfrm>
            <a:off x="5580112" y="1772816"/>
            <a:ext cx="2880320" cy="1938992"/>
          </a:xfrm>
          <a:prstGeom prst="rect">
            <a:avLst/>
          </a:prstGeom>
          <a:ln>
            <a:solidFill>
              <a:srgbClr val="00B050"/>
            </a:solidFill>
            <a:prstDash val="dash"/>
          </a:ln>
        </p:spPr>
        <p:txBody>
          <a:bodyPr wrap="square">
            <a:spAutoFit/>
          </a:bodyPr>
          <a:lstStyle/>
          <a:p>
            <a:pPr algn="ctr"/>
            <a:r>
              <a:rPr lang="en-GB" sz="2400" dirty="0" smtClean="0">
                <a:solidFill>
                  <a:prstClr val="black"/>
                </a:solidFill>
              </a:rPr>
              <a:t>Serious Organised Crime Agency</a:t>
            </a:r>
          </a:p>
          <a:p>
            <a:pPr algn="ctr"/>
            <a:r>
              <a:rPr lang="en-GB" sz="2400" dirty="0" smtClean="0">
                <a:solidFill>
                  <a:prstClr val="black"/>
                </a:solidFill>
                <a:hlinkClick r:id="rId2"/>
              </a:rPr>
              <a:t>http</a:t>
            </a:r>
            <a:r>
              <a:rPr lang="en-GB" sz="2400" dirty="0">
                <a:solidFill>
                  <a:prstClr val="black"/>
                </a:solidFill>
                <a:hlinkClick r:id="rId2"/>
              </a:rPr>
              <a:t>://www.soca.gov.uk</a:t>
            </a:r>
            <a:r>
              <a:rPr lang="en-GB" sz="2400" dirty="0" smtClean="0">
                <a:solidFill>
                  <a:prstClr val="black"/>
                </a:solidFill>
                <a:hlinkClick r:id="rId2"/>
              </a:rPr>
              <a:t>/</a:t>
            </a:r>
            <a:endParaRPr lang="en-GB" sz="2400" dirty="0" smtClean="0">
              <a:solidFill>
                <a:prstClr val="black"/>
              </a:solidFill>
            </a:endParaRPr>
          </a:p>
          <a:p>
            <a:endParaRPr lang="en-GB" sz="2400" dirty="0">
              <a:solidFill>
                <a:prstClr val="black"/>
              </a:solidFill>
            </a:endParaRPr>
          </a:p>
        </p:txBody>
      </p:sp>
      <p:sp>
        <p:nvSpPr>
          <p:cNvPr id="5" name="Rectangle 4"/>
          <p:cNvSpPr/>
          <p:nvPr/>
        </p:nvSpPr>
        <p:spPr>
          <a:xfrm>
            <a:off x="4355976" y="3796275"/>
            <a:ext cx="3294112" cy="2215991"/>
          </a:xfrm>
          <a:prstGeom prst="rect">
            <a:avLst/>
          </a:prstGeom>
        </p:spPr>
        <p:txBody>
          <a:bodyPr wrap="square">
            <a:spAutoFit/>
          </a:bodyPr>
          <a:lstStyle/>
          <a:p>
            <a:pPr algn="ctr"/>
            <a:r>
              <a:rPr lang="en-GB" sz="2000" b="1" dirty="0" smtClean="0">
                <a:solidFill>
                  <a:prstClr val="black"/>
                </a:solidFill>
                <a:latin typeface="Bradley Hand ITC" pitchFamily="66" charset="0"/>
              </a:rPr>
              <a:t>‘</a:t>
            </a:r>
            <a:r>
              <a:rPr lang="en-GB" sz="2400" b="1" dirty="0" smtClean="0">
                <a:solidFill>
                  <a:prstClr val="black"/>
                </a:solidFill>
                <a:latin typeface="Bradley Hand ITC" pitchFamily="66" charset="0"/>
              </a:rPr>
              <a:t>Smart </a:t>
            </a:r>
            <a:r>
              <a:rPr lang="en-GB" sz="2400" b="1" dirty="0">
                <a:solidFill>
                  <a:prstClr val="black"/>
                </a:solidFill>
                <a:latin typeface="Bradley Hand ITC" pitchFamily="66" charset="0"/>
              </a:rPr>
              <a:t>phone malware highlighted by Get Safe Online Week </a:t>
            </a:r>
            <a:r>
              <a:rPr lang="en-GB" sz="2400" b="1" dirty="0" smtClean="0">
                <a:solidFill>
                  <a:prstClr val="black"/>
                </a:solidFill>
                <a:latin typeface="Bradley Hand ITC" pitchFamily="66" charset="0"/>
              </a:rPr>
              <a:t>‘</a:t>
            </a:r>
          </a:p>
          <a:p>
            <a:pPr algn="ctr"/>
            <a:r>
              <a:rPr lang="en-GB" sz="1400" b="1" dirty="0">
                <a:solidFill>
                  <a:prstClr val="black"/>
                </a:solidFill>
                <a:latin typeface="Bradley Hand ITC" pitchFamily="66" charset="0"/>
                <a:hlinkClick r:id="rId3"/>
              </a:rPr>
              <a:t>http://</a:t>
            </a:r>
            <a:r>
              <a:rPr lang="en-GB" sz="1400" b="1" dirty="0" smtClean="0">
                <a:solidFill>
                  <a:prstClr val="black"/>
                </a:solidFill>
                <a:latin typeface="Bradley Hand ITC" pitchFamily="66" charset="0"/>
                <a:hlinkClick r:id="rId3"/>
              </a:rPr>
              <a:t>www.soca.gov.uk/news/364-smart-phone-malware-highlighted-by-get-safe-online-week-</a:t>
            </a:r>
            <a:r>
              <a:rPr lang="en-GB" sz="1400" b="1" dirty="0" smtClean="0">
                <a:solidFill>
                  <a:prstClr val="black"/>
                </a:solidFill>
                <a:latin typeface="Bradley Hand ITC" pitchFamily="66" charset="0"/>
              </a:rPr>
              <a:t>  </a:t>
            </a:r>
            <a:endParaRPr lang="en-GB" sz="1400" b="1" dirty="0">
              <a:solidFill>
                <a:prstClr val="black"/>
              </a:solidFill>
              <a:latin typeface="Bradley Hand ITC" pitchFamily="66" charset="0"/>
            </a:endParaRPr>
          </a:p>
        </p:txBody>
      </p:sp>
      <p:cxnSp>
        <p:nvCxnSpPr>
          <p:cNvPr id="7" name="Straight Arrow Connector 6"/>
          <p:cNvCxnSpPr/>
          <p:nvPr/>
        </p:nvCxnSpPr>
        <p:spPr>
          <a:xfrm>
            <a:off x="6516216" y="2780928"/>
            <a:ext cx="0"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50" name="Picture 2" descr="C:\Users\Laura\AppData\Local\Microsoft\Windows\Temporary Internet Files\Content.IE5\FNDG7E5N\MC90044145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3645024"/>
            <a:ext cx="2523557" cy="252355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10"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1"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115</a:t>
            </a:fld>
            <a:endParaRPr kumimoji="0" lang="en-US" dirty="0"/>
          </a:p>
        </p:txBody>
      </p:sp>
    </p:spTree>
    <p:extLst>
      <p:ext uri="{BB962C8B-B14F-4D97-AF65-F5344CB8AC3E}">
        <p14:creationId xmlns:p14="http://schemas.microsoft.com/office/powerpoint/2010/main" val="3481555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Further Info</a:t>
            </a:r>
            <a:endParaRPr lang="en-GB" dirty="0"/>
          </a:p>
        </p:txBody>
      </p:sp>
      <p:sp>
        <p:nvSpPr>
          <p:cNvPr id="3" name="Content Placeholder 2"/>
          <p:cNvSpPr>
            <a:spLocks noGrp="1"/>
          </p:cNvSpPr>
          <p:nvPr>
            <p:ph idx="1"/>
          </p:nvPr>
        </p:nvSpPr>
        <p:spPr/>
        <p:txBody>
          <a:bodyPr>
            <a:normAutofit fontScale="55000" lnSpcReduction="20000"/>
          </a:bodyPr>
          <a:lstStyle/>
          <a:p>
            <a:r>
              <a:rPr lang="en-GB" sz="2600" dirty="0" smtClean="0"/>
              <a:t>The UK Copyright Service website:</a:t>
            </a:r>
          </a:p>
          <a:p>
            <a:pPr lvl="1">
              <a:buNone/>
            </a:pPr>
            <a:r>
              <a:rPr lang="en-GB" sz="2600" dirty="0" smtClean="0">
                <a:hlinkClick r:id="rId2"/>
              </a:rPr>
              <a:t>http://www.copyrightservice.co.uk/</a:t>
            </a:r>
            <a:r>
              <a:rPr lang="en-GB" sz="2600" dirty="0" smtClean="0"/>
              <a:t/>
            </a:r>
            <a:br>
              <a:rPr lang="en-GB" sz="2600" dirty="0" smtClean="0"/>
            </a:br>
            <a:endParaRPr lang="en-GB" sz="2600" dirty="0"/>
          </a:p>
          <a:p>
            <a:r>
              <a:rPr lang="en-GB" sz="2600" dirty="0" smtClean="0"/>
              <a:t>The Copyright, Design and Patent Act:</a:t>
            </a:r>
          </a:p>
          <a:p>
            <a:pPr lvl="1">
              <a:buNone/>
            </a:pPr>
            <a:r>
              <a:rPr lang="en-GB" sz="2600" dirty="0" smtClean="0">
                <a:hlinkClick r:id="rId3"/>
              </a:rPr>
              <a:t>http://www.legislation.gov.uk/ukpga/1988/48/contents</a:t>
            </a:r>
            <a:r>
              <a:rPr lang="en-GB" sz="2600" dirty="0" smtClean="0"/>
              <a:t/>
            </a:r>
            <a:br>
              <a:rPr lang="en-GB" sz="2600" dirty="0" smtClean="0"/>
            </a:br>
            <a:endParaRPr lang="en-GB" sz="2600" dirty="0" smtClean="0"/>
          </a:p>
          <a:p>
            <a:r>
              <a:rPr lang="en-GB" sz="2600" dirty="0" smtClean="0"/>
              <a:t>UK Intellectual Property Office - </a:t>
            </a:r>
            <a:r>
              <a:rPr lang="en-GB" sz="2600" dirty="0" smtClean="0">
                <a:hlinkClick r:id="rId4"/>
              </a:rPr>
              <a:t>http://www.ipo.gov.uk/</a:t>
            </a:r>
            <a:endParaRPr lang="en-GB" sz="2600" dirty="0" smtClean="0"/>
          </a:p>
          <a:p>
            <a:endParaRPr lang="en-GB" sz="2600" dirty="0" smtClean="0"/>
          </a:p>
          <a:p>
            <a:r>
              <a:rPr lang="en-GB" sz="2600" dirty="0" smtClean="0"/>
              <a:t>World Intellectual Property Organization – </a:t>
            </a:r>
          </a:p>
          <a:p>
            <a:r>
              <a:rPr lang="en-GB" sz="2600" dirty="0" smtClean="0">
                <a:hlinkClick r:id="rId5"/>
              </a:rPr>
              <a:t>http://www.wipo.int/portal/index.html.en</a:t>
            </a:r>
            <a:endParaRPr lang="en-GB" sz="2600" dirty="0" smtClean="0"/>
          </a:p>
          <a:p>
            <a:endParaRPr lang="en-GB" sz="2600" dirty="0" smtClean="0"/>
          </a:p>
          <a:p>
            <a:r>
              <a:rPr lang="en-GB" sz="2600" dirty="0" smtClean="0"/>
              <a:t>Serious Organised Crime Agency -</a:t>
            </a:r>
            <a:r>
              <a:rPr lang="en-GB" sz="2600" dirty="0" smtClean="0">
                <a:hlinkClick r:id="rId6"/>
              </a:rPr>
              <a:t>http://www.soca.gov.uk/</a:t>
            </a:r>
            <a:endParaRPr lang="en-GB" sz="2600" dirty="0" smtClean="0"/>
          </a:p>
          <a:p>
            <a:endParaRPr lang="en-GB" sz="2600" dirty="0" smtClean="0"/>
          </a:p>
          <a:p>
            <a:r>
              <a:rPr lang="en-GB" sz="2600" dirty="0" smtClean="0"/>
              <a:t>UK Legislation - </a:t>
            </a:r>
            <a:r>
              <a:rPr lang="en-GB" sz="2600" dirty="0" smtClean="0">
                <a:hlinkClick r:id="rId7"/>
              </a:rPr>
              <a:t>http://www.legislation.gov.uk/</a:t>
            </a:r>
            <a:endParaRPr lang="en-GB" sz="2600" dirty="0" smtClean="0"/>
          </a:p>
          <a:p>
            <a:pPr lvl="1">
              <a:buNone/>
            </a:pPr>
            <a:endParaRPr lang="en-GB" dirty="0" smtClean="0"/>
          </a:p>
          <a:p>
            <a:pPr lvl="1">
              <a:buNone/>
            </a:pPr>
            <a:endParaRPr lang="en-GB" dirty="0"/>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116</a:t>
            </a:fld>
            <a:endParaRPr kumimoji="0" lang="en-US" dirty="0"/>
          </a:p>
        </p:txBody>
      </p:sp>
    </p:spTree>
    <p:extLst>
      <p:ext uri="{BB962C8B-B14F-4D97-AF65-F5344CB8AC3E}">
        <p14:creationId xmlns:p14="http://schemas.microsoft.com/office/powerpoint/2010/main" val="28960441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3190634"/>
            <a:ext cx="7772400" cy="1362075"/>
          </a:xfrm>
        </p:spPr>
        <p:txBody>
          <a:bodyPr/>
          <a:lstStyle/>
          <a:p>
            <a:r>
              <a:rPr lang="en-GB" dirty="0" smtClean="0"/>
              <a:t>Thinking about questions</a:t>
            </a:r>
            <a:endParaRPr lang="en-GB" dirty="0"/>
          </a:p>
        </p:txBody>
      </p:sp>
      <p:sp>
        <p:nvSpPr>
          <p:cNvPr id="6" name="Text Placeholder 5"/>
          <p:cNvSpPr>
            <a:spLocks noGrp="1"/>
          </p:cNvSpPr>
          <p:nvPr>
            <p:ph type="body" idx="1"/>
          </p:nvPr>
        </p:nvSpPr>
        <p:spPr>
          <a:xfrm>
            <a:off x="722313" y="1690447"/>
            <a:ext cx="7772400" cy="1500187"/>
          </a:xfrm>
        </p:spPr>
        <p:txBody>
          <a:bodyPr/>
          <a:lstStyle/>
          <a:p>
            <a:r>
              <a:rPr lang="en-GB" dirty="0" smtClean="0"/>
              <a:t>Appendix</a:t>
            </a:r>
            <a:endParaRPr lang="en-GB" dirty="0"/>
          </a:p>
        </p:txBody>
      </p:sp>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117</a:t>
            </a:fld>
            <a:endParaRPr kumimoji="0" lang="en-US" dirty="0"/>
          </a:p>
        </p:txBody>
      </p:sp>
    </p:spTree>
    <p:extLst>
      <p:ext uri="{BB962C8B-B14F-4D97-AF65-F5344CB8AC3E}">
        <p14:creationId xmlns:p14="http://schemas.microsoft.com/office/powerpoint/2010/main" val="27583776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t>Freedom of Information Act</a:t>
            </a:r>
          </a:p>
        </p:txBody>
      </p:sp>
      <p:sp>
        <p:nvSpPr>
          <p:cNvPr id="37891" name="Content Placeholder 2"/>
          <p:cNvSpPr>
            <a:spLocks noGrp="1"/>
          </p:cNvSpPr>
          <p:nvPr>
            <p:ph idx="1"/>
          </p:nvPr>
        </p:nvSpPr>
        <p:spPr/>
        <p:txBody>
          <a:bodyPr>
            <a:normAutofit lnSpcReduction="10000"/>
          </a:bodyPr>
          <a:lstStyle/>
          <a:p>
            <a:pPr>
              <a:buFont typeface="Wingdings" pitchFamily="-105" charset="2"/>
              <a:buNone/>
            </a:pPr>
            <a:r>
              <a:rPr lang="en-US" dirty="0" smtClean="0">
                <a:latin typeface="Arial" pitchFamily="-105" charset="0"/>
              </a:rPr>
              <a:t>The Freedom of Information Act entitles an individual to request from a public authority: </a:t>
            </a:r>
          </a:p>
          <a:p>
            <a:pPr>
              <a:buFont typeface="Wingdings" pitchFamily="-105" charset="2"/>
              <a:buNone/>
            </a:pPr>
            <a:endParaRPr lang="en-US" dirty="0" smtClean="0">
              <a:latin typeface="Arial" pitchFamily="-105" charset="0"/>
            </a:endParaRPr>
          </a:p>
          <a:p>
            <a:pPr marL="839788" lvl="1" indent="-457200">
              <a:buFont typeface="Lucida Sans" pitchFamily="-105" charset="0"/>
              <a:buAutoNum type="arabicPeriod"/>
            </a:pPr>
            <a:r>
              <a:rPr lang="en-US" dirty="0" smtClean="0">
                <a:latin typeface="Arial" pitchFamily="-105" charset="0"/>
              </a:rPr>
              <a:t>Any information held on the individual </a:t>
            </a:r>
          </a:p>
          <a:p>
            <a:pPr marL="839788" lvl="1" indent="-457200">
              <a:buFont typeface="Lucida Sans" pitchFamily="-105" charset="0"/>
              <a:buAutoNum type="arabicPeriod"/>
            </a:pPr>
            <a:r>
              <a:rPr lang="en-US" dirty="0" smtClean="0">
                <a:latin typeface="Arial" pitchFamily="-105" charset="0"/>
              </a:rPr>
              <a:t>Any information held in electronic format on the individual </a:t>
            </a:r>
          </a:p>
          <a:p>
            <a:pPr marL="839788" lvl="1" indent="-457200">
              <a:buFont typeface="Lucida Sans" pitchFamily="-105" charset="0"/>
              <a:buAutoNum type="arabicPeriod"/>
            </a:pPr>
            <a:r>
              <a:rPr lang="en-US" dirty="0" smtClean="0">
                <a:latin typeface="Arial" pitchFamily="-105" charset="0"/>
              </a:rPr>
              <a:t>Any information held in either paper or electronic format on the individual </a:t>
            </a:r>
          </a:p>
          <a:p>
            <a:pPr marL="839788" lvl="1" indent="-457200">
              <a:buFont typeface="Lucida Sans" pitchFamily="-105" charset="0"/>
              <a:buAutoNum type="arabicPeriod"/>
            </a:pPr>
            <a:r>
              <a:rPr lang="en-US" dirty="0" smtClean="0">
                <a:latin typeface="Arial" pitchFamily="-105" charset="0"/>
              </a:rPr>
              <a:t>Any information at all </a:t>
            </a:r>
            <a:endParaRPr lang="en-US" dirty="0">
              <a:latin typeface="Arial" pitchFamily="-105" charset="0"/>
            </a:endParaRPr>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118</a:t>
            </a:fld>
            <a:endParaRPr kumimoji="0" lang="en-US" dirty="0"/>
          </a:p>
        </p:txBody>
      </p:sp>
    </p:spTree>
    <p:extLst>
      <p:ext uri="{BB962C8B-B14F-4D97-AF65-F5344CB8AC3E}">
        <p14:creationId xmlns:p14="http://schemas.microsoft.com/office/powerpoint/2010/main" val="1651173719"/>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smtClean="0"/>
              <a:t>Privacy</a:t>
            </a:r>
          </a:p>
        </p:txBody>
      </p:sp>
      <p:sp>
        <p:nvSpPr>
          <p:cNvPr id="39939" name="Content Placeholder 2"/>
          <p:cNvSpPr>
            <a:spLocks noGrp="1"/>
          </p:cNvSpPr>
          <p:nvPr>
            <p:ph idx="1"/>
          </p:nvPr>
        </p:nvSpPr>
        <p:spPr/>
        <p:txBody>
          <a:bodyPr>
            <a:normAutofit fontScale="92500" lnSpcReduction="20000"/>
          </a:bodyPr>
          <a:lstStyle/>
          <a:p>
            <a:pPr>
              <a:buFont typeface="Wingdings" pitchFamily="-105" charset="2"/>
              <a:buNone/>
            </a:pPr>
            <a:r>
              <a:rPr lang="en-US" dirty="0" smtClean="0">
                <a:latin typeface="Arial" pitchFamily="-105" charset="0"/>
              </a:rPr>
              <a:t>A privacy issue is most likely raised when:</a:t>
            </a:r>
          </a:p>
          <a:p>
            <a:pPr>
              <a:buFont typeface="Wingdings" pitchFamily="-105" charset="2"/>
              <a:buNone/>
            </a:pPr>
            <a:endParaRPr lang="en-US" dirty="0" smtClean="0">
              <a:latin typeface="Arial" pitchFamily="-105" charset="0"/>
            </a:endParaRPr>
          </a:p>
          <a:p>
            <a:pPr marL="839788" lvl="1" indent="-457200">
              <a:buFont typeface="Lucida Sans" pitchFamily="-105" charset="0"/>
              <a:buAutoNum type="arabicPeriod"/>
            </a:pPr>
            <a:r>
              <a:rPr lang="en-US" dirty="0" smtClean="0">
                <a:latin typeface="Arial" pitchFamily="-105" charset="0"/>
              </a:rPr>
              <a:t>Someone reports comments we have made at a public meeting</a:t>
            </a:r>
          </a:p>
          <a:p>
            <a:pPr marL="839788" lvl="1" indent="-457200">
              <a:buFont typeface="Lucida Sans" pitchFamily="-105" charset="0"/>
              <a:buAutoNum type="arabicPeriod"/>
            </a:pPr>
            <a:r>
              <a:rPr lang="en-US" dirty="0" smtClean="0">
                <a:latin typeface="Arial" pitchFamily="-105" charset="0"/>
              </a:rPr>
              <a:t>Someone reports comments that they overhear us make to a friend in a public bar</a:t>
            </a:r>
          </a:p>
          <a:p>
            <a:pPr marL="839788" lvl="1" indent="-457200">
              <a:buFont typeface="Lucida Sans" pitchFamily="-105" charset="0"/>
              <a:buAutoNum type="arabicPeriod"/>
            </a:pPr>
            <a:r>
              <a:rPr lang="en-US" dirty="0" smtClean="0">
                <a:latin typeface="Arial" pitchFamily="-105" charset="0"/>
              </a:rPr>
              <a:t>Your employer reads the contents of e-mails sent by you using the company system</a:t>
            </a:r>
          </a:p>
          <a:p>
            <a:pPr marL="839788" lvl="1" indent="-457200">
              <a:buFont typeface="Lucida Sans" pitchFamily="-105" charset="0"/>
              <a:buAutoNum type="arabicPeriod"/>
            </a:pPr>
            <a:r>
              <a:rPr lang="en-US" dirty="0" smtClean="0">
                <a:latin typeface="Arial" pitchFamily="-105" charset="0"/>
              </a:rPr>
              <a:t>Someone reports the contents of a lecture we have given</a:t>
            </a:r>
          </a:p>
          <a:p>
            <a:pPr marL="839788" lvl="1" indent="-457200">
              <a:buFont typeface="Lucida Sans" pitchFamily="-105" charset="0"/>
              <a:buAutoNum type="arabicPeriod"/>
            </a:pPr>
            <a:r>
              <a:rPr lang="en-US" dirty="0" smtClean="0">
                <a:latin typeface="Arial" pitchFamily="-105" charset="0"/>
              </a:rPr>
              <a:t>Someone reports comments we make in a private letter to a third party</a:t>
            </a:r>
            <a:endParaRPr lang="en-US" dirty="0">
              <a:latin typeface="Arial" pitchFamily="-105" charset="0"/>
            </a:endParaRPr>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119</a:t>
            </a:fld>
            <a:endParaRPr kumimoji="0" lang="en-US" dirty="0"/>
          </a:p>
        </p:txBody>
      </p:sp>
    </p:spTree>
    <p:extLst>
      <p:ext uri="{BB962C8B-B14F-4D97-AF65-F5344CB8AC3E}">
        <p14:creationId xmlns:p14="http://schemas.microsoft.com/office/powerpoint/2010/main" val="446485058"/>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Broad Scope</a:t>
            </a:r>
            <a:endParaRPr lang="en-GB" dirty="0"/>
          </a:p>
        </p:txBody>
      </p:sp>
      <p:sp>
        <p:nvSpPr>
          <p:cNvPr id="3" name="Content Placeholder 2"/>
          <p:cNvSpPr>
            <a:spLocks noGrp="1"/>
          </p:cNvSpPr>
          <p:nvPr>
            <p:ph sz="half" idx="1"/>
          </p:nvPr>
        </p:nvSpPr>
        <p:spPr/>
        <p:txBody>
          <a:bodyPr>
            <a:normAutofit fontScale="77500" lnSpcReduction="20000"/>
          </a:bodyPr>
          <a:lstStyle/>
          <a:p>
            <a:pPr>
              <a:buNone/>
            </a:pPr>
            <a:r>
              <a:rPr lang="en-US" sz="2162" dirty="0" smtClean="0"/>
              <a:t>Employment Legislation</a:t>
            </a:r>
          </a:p>
          <a:p>
            <a:pPr lvl="1"/>
            <a:r>
              <a:rPr lang="en-US" sz="1946" dirty="0" smtClean="0"/>
              <a:t>Getting a job</a:t>
            </a:r>
          </a:p>
          <a:p>
            <a:pPr lvl="1"/>
            <a:r>
              <a:rPr lang="en-US" sz="1946" dirty="0" smtClean="0"/>
              <a:t>Keeping a job</a:t>
            </a:r>
          </a:p>
          <a:p>
            <a:pPr lvl="1"/>
            <a:r>
              <a:rPr lang="en-US" sz="1946" dirty="0" smtClean="0"/>
              <a:t>Your rights whilst working</a:t>
            </a:r>
          </a:p>
          <a:p>
            <a:pPr>
              <a:buNone/>
            </a:pPr>
            <a:r>
              <a:rPr lang="en-US" sz="2162" dirty="0" smtClean="0"/>
              <a:t>Equality in the workplace</a:t>
            </a:r>
          </a:p>
          <a:p>
            <a:pPr lvl="1"/>
            <a:r>
              <a:rPr lang="en-US" sz="1946" dirty="0" smtClean="0"/>
              <a:t>Equality Act 2010</a:t>
            </a:r>
          </a:p>
          <a:p>
            <a:pPr lvl="1"/>
            <a:r>
              <a:rPr lang="en-US" sz="1946" dirty="0" smtClean="0"/>
              <a:t>Sex Discrimination Act 1975</a:t>
            </a:r>
          </a:p>
          <a:p>
            <a:pPr lvl="1"/>
            <a:r>
              <a:rPr lang="en-US" sz="1946" dirty="0" smtClean="0"/>
              <a:t>Equal Pay Act 1970 </a:t>
            </a:r>
          </a:p>
          <a:p>
            <a:pPr lvl="1"/>
            <a:r>
              <a:rPr lang="en-US" sz="1946" dirty="0" smtClean="0"/>
              <a:t>Agency Workers Regulations 2010</a:t>
            </a:r>
          </a:p>
          <a:p>
            <a:pPr lvl="1"/>
            <a:endParaRPr lang="en-US" sz="1946" dirty="0"/>
          </a:p>
          <a:p>
            <a:pPr lvl="1"/>
            <a:r>
              <a:rPr lang="en-US" sz="1946" b="1" dirty="0" smtClean="0"/>
              <a:t>Northern Ireland only</a:t>
            </a:r>
          </a:p>
          <a:p>
            <a:pPr lvl="1"/>
            <a:r>
              <a:rPr lang="en-US" sz="1946" dirty="0"/>
              <a:t>Disabilities Discrimination Act 1995 </a:t>
            </a:r>
          </a:p>
          <a:p>
            <a:pPr lvl="1"/>
            <a:endParaRPr lang="en-US" sz="1946" dirty="0" smtClean="0"/>
          </a:p>
          <a:p>
            <a:endParaRPr lang="en-US" dirty="0" smtClean="0"/>
          </a:p>
          <a:p>
            <a:endParaRPr lang="en-GB" dirty="0"/>
          </a:p>
        </p:txBody>
      </p:sp>
      <p:sp>
        <p:nvSpPr>
          <p:cNvPr id="6" name="Content Placeholder 5"/>
          <p:cNvSpPr>
            <a:spLocks noGrp="1"/>
          </p:cNvSpPr>
          <p:nvPr>
            <p:ph sz="half" idx="2"/>
          </p:nvPr>
        </p:nvSpPr>
        <p:spPr/>
        <p:txBody>
          <a:bodyPr>
            <a:normAutofit fontScale="77500" lnSpcReduction="20000"/>
          </a:bodyPr>
          <a:lstStyle/>
          <a:p>
            <a:r>
              <a:rPr lang="en-US" dirty="0" smtClean="0"/>
              <a:t>Trades Unions</a:t>
            </a:r>
          </a:p>
          <a:p>
            <a:r>
              <a:rPr lang="en-US" dirty="0" smtClean="0"/>
              <a:t>ACAS, and Employment Disputes </a:t>
            </a:r>
          </a:p>
          <a:p>
            <a:r>
              <a:rPr lang="en-US" dirty="0" smtClean="0"/>
              <a:t>Harassment and Bullying </a:t>
            </a:r>
          </a:p>
          <a:p>
            <a:r>
              <a:rPr lang="en-US" dirty="0" smtClean="0"/>
              <a:t>Whistleblowing</a:t>
            </a:r>
          </a:p>
          <a:p>
            <a:r>
              <a:rPr lang="en-US" dirty="0" smtClean="0"/>
              <a:t>Health and Safety at Work  </a:t>
            </a:r>
          </a:p>
          <a:p>
            <a:r>
              <a:rPr lang="en-US" dirty="0" smtClean="0"/>
              <a:t>Professional Bodies</a:t>
            </a:r>
          </a:p>
          <a:p>
            <a:pPr lvl="1"/>
            <a:r>
              <a:rPr lang="en-US" dirty="0" smtClean="0"/>
              <a:t>Working Practice</a:t>
            </a:r>
          </a:p>
          <a:p>
            <a:pPr lvl="1"/>
            <a:r>
              <a:rPr lang="en-US" dirty="0" smtClean="0"/>
              <a:t>Codes of conduct </a:t>
            </a:r>
            <a:endParaRPr lang="en-GB" dirty="0"/>
          </a:p>
        </p:txBody>
      </p:sp>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12</a:t>
            </a:fld>
            <a:endParaRPr kumimoji="0" lang="en-US" dirty="0"/>
          </a:p>
        </p:txBody>
      </p:sp>
    </p:spTree>
    <p:extLst>
      <p:ext uri="{BB962C8B-B14F-4D97-AF65-F5344CB8AC3E}">
        <p14:creationId xmlns:p14="http://schemas.microsoft.com/office/powerpoint/2010/main" val="2499138741"/>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t>Software Copyright</a:t>
            </a:r>
          </a:p>
        </p:txBody>
      </p:sp>
      <p:sp>
        <p:nvSpPr>
          <p:cNvPr id="40963" name="Content Placeholder 2"/>
          <p:cNvSpPr>
            <a:spLocks noGrp="1"/>
          </p:cNvSpPr>
          <p:nvPr>
            <p:ph idx="1"/>
          </p:nvPr>
        </p:nvSpPr>
        <p:spPr/>
        <p:txBody>
          <a:bodyPr>
            <a:normAutofit lnSpcReduction="10000"/>
          </a:bodyPr>
          <a:lstStyle/>
          <a:p>
            <a:r>
              <a:rPr lang="en-US" dirty="0" smtClean="0">
                <a:latin typeface="Arial" pitchFamily="-105" charset="0"/>
              </a:rPr>
              <a:t>The copyright of software in the UK is currently covered by the _____________.</a:t>
            </a:r>
          </a:p>
          <a:p>
            <a:pPr>
              <a:buFont typeface="Wingdings" pitchFamily="-105" charset="2"/>
              <a:buNone/>
            </a:pPr>
            <a:endParaRPr lang="en-US" dirty="0" smtClean="0">
              <a:latin typeface="Arial" pitchFamily="-105" charset="0"/>
            </a:endParaRPr>
          </a:p>
          <a:p>
            <a:pPr marL="839788" lvl="1" indent="-457200">
              <a:buFont typeface="Lucida Sans" pitchFamily="-105" charset="0"/>
              <a:buAutoNum type="arabicPeriod"/>
            </a:pPr>
            <a:r>
              <a:rPr lang="en-US" dirty="0" smtClean="0">
                <a:latin typeface="Arial" pitchFamily="-105" charset="0"/>
              </a:rPr>
              <a:t>Copyright Designs and Patents Act alone</a:t>
            </a:r>
          </a:p>
          <a:p>
            <a:pPr marL="839788" lvl="1" indent="-457200">
              <a:buFont typeface="Lucida Sans" pitchFamily="-105" charset="0"/>
              <a:buAutoNum type="arabicPeriod"/>
            </a:pPr>
            <a:r>
              <a:rPr lang="en-US" dirty="0" smtClean="0">
                <a:latin typeface="Arial" pitchFamily="-105" charset="0"/>
              </a:rPr>
              <a:t>Copyright Designs and Patents Act and subsequent legislation</a:t>
            </a:r>
          </a:p>
          <a:p>
            <a:pPr marL="839788" lvl="1" indent="-457200">
              <a:buFont typeface="Lucida Sans" pitchFamily="-105" charset="0"/>
              <a:buAutoNum type="arabicPeriod"/>
            </a:pPr>
            <a:r>
              <a:rPr lang="en-US" dirty="0" smtClean="0">
                <a:latin typeface="Arial" pitchFamily="-105" charset="0"/>
              </a:rPr>
              <a:t>The computer misuse act</a:t>
            </a:r>
          </a:p>
          <a:p>
            <a:pPr marL="839788" lvl="1" indent="-457200">
              <a:buFont typeface="Lucida Sans" pitchFamily="-105" charset="0"/>
              <a:buAutoNum type="arabicPeriod"/>
            </a:pPr>
            <a:r>
              <a:rPr lang="en-US" dirty="0" smtClean="0">
                <a:latin typeface="Arial" pitchFamily="-105" charset="0"/>
              </a:rPr>
              <a:t>Digital Millennium Copyright Act</a:t>
            </a:r>
          </a:p>
          <a:p>
            <a:pPr marL="839788" lvl="1" indent="-457200">
              <a:buFont typeface="Lucida Sans" pitchFamily="-105" charset="0"/>
              <a:buAutoNum type="arabicPeriod"/>
            </a:pPr>
            <a:r>
              <a:rPr lang="en-US" dirty="0" smtClean="0">
                <a:latin typeface="Arial" pitchFamily="-105" charset="0"/>
              </a:rPr>
              <a:t>The European Union Copyright Directive</a:t>
            </a:r>
            <a:endParaRPr lang="en-US" dirty="0">
              <a:latin typeface="Arial" pitchFamily="-105" charset="0"/>
            </a:endParaRPr>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120</a:t>
            </a:fld>
            <a:endParaRPr kumimoji="0" lang="en-US" dirty="0"/>
          </a:p>
        </p:txBody>
      </p:sp>
    </p:spTree>
    <p:extLst>
      <p:ext uri="{BB962C8B-B14F-4D97-AF65-F5344CB8AC3E}">
        <p14:creationId xmlns:p14="http://schemas.microsoft.com/office/powerpoint/2010/main" val="1367289558"/>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t>Purchase use and disposal</a:t>
            </a:r>
          </a:p>
        </p:txBody>
      </p:sp>
      <p:sp>
        <p:nvSpPr>
          <p:cNvPr id="43011" name="Content Placeholder 2"/>
          <p:cNvSpPr>
            <a:spLocks noGrp="1"/>
          </p:cNvSpPr>
          <p:nvPr>
            <p:ph idx="1"/>
          </p:nvPr>
        </p:nvSpPr>
        <p:spPr/>
        <p:txBody>
          <a:bodyPr>
            <a:normAutofit lnSpcReduction="10000"/>
          </a:bodyPr>
          <a:lstStyle/>
          <a:p>
            <a:r>
              <a:rPr lang="en-US" dirty="0" smtClean="0">
                <a:latin typeface="Arial" pitchFamily="-105" charset="0"/>
              </a:rPr>
              <a:t>Which of the following does not require institutions to implement policies relating to the purchase, use and disposal of ICT equipment?</a:t>
            </a:r>
          </a:p>
          <a:p>
            <a:endParaRPr lang="en-US" dirty="0" smtClean="0">
              <a:latin typeface="Arial" pitchFamily="-105" charset="0"/>
            </a:endParaRPr>
          </a:p>
          <a:p>
            <a:pPr marL="839788" lvl="1" indent="-457200">
              <a:buFont typeface="Lucida Sans" pitchFamily="-105" charset="0"/>
              <a:buAutoNum type="arabicPeriod"/>
            </a:pPr>
            <a:r>
              <a:rPr lang="en-US" dirty="0" smtClean="0">
                <a:latin typeface="Arial" pitchFamily="-105" charset="0"/>
              </a:rPr>
              <a:t>The waste electrical and electronic equipment directive</a:t>
            </a:r>
          </a:p>
          <a:p>
            <a:pPr marL="839788" lvl="1" indent="-457200">
              <a:buFont typeface="Lucida Sans" pitchFamily="-105" charset="0"/>
              <a:buAutoNum type="arabicPeriod"/>
            </a:pPr>
            <a:r>
              <a:rPr lang="en-US" dirty="0" smtClean="0">
                <a:latin typeface="Arial" pitchFamily="-105" charset="0"/>
              </a:rPr>
              <a:t>The reduction of hazardous substances directive</a:t>
            </a:r>
          </a:p>
          <a:p>
            <a:pPr marL="839788" lvl="1" indent="-457200">
              <a:buFont typeface="Lucida Sans" pitchFamily="-105" charset="0"/>
              <a:buAutoNum type="arabicPeriod"/>
            </a:pPr>
            <a:r>
              <a:rPr lang="en-US" dirty="0" smtClean="0">
                <a:latin typeface="Arial" pitchFamily="-105" charset="0"/>
              </a:rPr>
              <a:t>The energy using products directive</a:t>
            </a:r>
          </a:p>
          <a:p>
            <a:pPr marL="839788" lvl="1" indent="-457200">
              <a:buFont typeface="Lucida Sans" pitchFamily="-105" charset="0"/>
              <a:buAutoNum type="arabicPeriod"/>
            </a:pPr>
            <a:r>
              <a:rPr lang="en-US" dirty="0" smtClean="0">
                <a:latin typeface="Arial" pitchFamily="-105" charset="0"/>
              </a:rPr>
              <a:t>The disposal of hazardous substance directive directive</a:t>
            </a:r>
          </a:p>
          <a:p>
            <a:pPr marL="839788" lvl="1" indent="-457200">
              <a:buFont typeface="Lucida Sans" pitchFamily="-105" charset="0"/>
              <a:buAutoNum type="arabicPeriod"/>
            </a:pPr>
            <a:r>
              <a:rPr lang="en-US" dirty="0" smtClean="0">
                <a:latin typeface="Arial" pitchFamily="-105" charset="0"/>
              </a:rPr>
              <a:t>The landfill reduction and management directive</a:t>
            </a:r>
            <a:endParaRPr lang="en-US" dirty="0">
              <a:latin typeface="Arial" pitchFamily="-105" charset="0"/>
            </a:endParaRPr>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121</a:t>
            </a:fld>
            <a:endParaRPr kumimoji="0" lang="en-US" dirty="0"/>
          </a:p>
        </p:txBody>
      </p:sp>
    </p:spTree>
    <p:extLst>
      <p:ext uri="{BB962C8B-B14F-4D97-AF65-F5344CB8AC3E}">
        <p14:creationId xmlns:p14="http://schemas.microsoft.com/office/powerpoint/2010/main" val="107661158"/>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smtClean="0"/>
              <a:t>Copyright</a:t>
            </a:r>
          </a:p>
        </p:txBody>
      </p:sp>
      <p:sp>
        <p:nvSpPr>
          <p:cNvPr id="45059" name="Content Placeholder 2"/>
          <p:cNvSpPr>
            <a:spLocks noGrp="1"/>
          </p:cNvSpPr>
          <p:nvPr>
            <p:ph idx="1"/>
          </p:nvPr>
        </p:nvSpPr>
        <p:spPr/>
        <p:txBody>
          <a:bodyPr>
            <a:normAutofit fontScale="85000" lnSpcReduction="20000"/>
          </a:bodyPr>
          <a:lstStyle/>
          <a:p>
            <a:pPr>
              <a:buFont typeface="Wingdings" pitchFamily="-105" charset="2"/>
              <a:buNone/>
            </a:pPr>
            <a:r>
              <a:rPr lang="en-US" sz="2000" dirty="0" smtClean="0">
                <a:latin typeface="Arial" pitchFamily="-105" charset="0"/>
              </a:rPr>
              <a:t>Questions might be constructed around any of the following topics</a:t>
            </a:r>
          </a:p>
          <a:p>
            <a:pPr>
              <a:buFont typeface="Wingdings" pitchFamily="-105" charset="2"/>
              <a:buNone/>
            </a:pPr>
            <a:r>
              <a:rPr lang="en-US" sz="1600" dirty="0" smtClean="0">
                <a:latin typeface="Arial" pitchFamily="-105" charset="0"/>
              </a:rPr>
              <a:t>Can copyright be inherited?</a:t>
            </a:r>
            <a:r>
              <a:rPr lang="en-US" sz="1200" dirty="0" smtClean="0">
                <a:solidFill>
                  <a:schemeClr val="tx1"/>
                </a:solidFill>
                <a:latin typeface="Arial" pitchFamily="-105" charset="0"/>
              </a:rPr>
              <a:t>Yes. The person who inherits the work will become the new owner.</a:t>
            </a:r>
            <a:endParaRPr lang="en-US" sz="2000" dirty="0" smtClean="0">
              <a:latin typeface="Arial" pitchFamily="-105" charset="0"/>
            </a:endParaRPr>
          </a:p>
          <a:p>
            <a:pPr>
              <a:buFont typeface="Wingdings" pitchFamily="-105" charset="2"/>
              <a:buNone/>
            </a:pPr>
            <a:r>
              <a:rPr lang="en-US" sz="1800" dirty="0" smtClean="0">
                <a:latin typeface="Arial" pitchFamily="-105" charset="0"/>
              </a:rPr>
              <a:t>What happens when a copyright expires?</a:t>
            </a:r>
            <a:r>
              <a:rPr lang="en-US" sz="2000" dirty="0" smtClean="0">
                <a:solidFill>
                  <a:schemeClr val="tx1"/>
                </a:solidFill>
                <a:latin typeface="Arial" pitchFamily="-105" charset="0"/>
              </a:rPr>
              <a:t>T</a:t>
            </a:r>
            <a:r>
              <a:rPr lang="en-US" sz="1200" dirty="0" smtClean="0">
                <a:solidFill>
                  <a:schemeClr val="tx1"/>
                </a:solidFill>
                <a:latin typeface="Arial" pitchFamily="-105" charset="0"/>
              </a:rPr>
              <a:t>he work will fall into the public domain, making it available to anyone wishing to use, copy or reproduce the work. This is how so many companies can publish works by William Shakespeare</a:t>
            </a:r>
            <a:r>
              <a:rPr lang="en-US" sz="2000" dirty="0" smtClean="0">
                <a:solidFill>
                  <a:schemeClr val="tx1"/>
                </a:solidFill>
                <a:latin typeface="Arial" pitchFamily="-105" charset="0"/>
              </a:rPr>
              <a:t>,clas</a:t>
            </a:r>
          </a:p>
          <a:p>
            <a:pPr>
              <a:buNone/>
            </a:pPr>
            <a:r>
              <a:rPr lang="en-US" sz="1800" dirty="0" smtClean="0">
                <a:latin typeface="Arial" pitchFamily="-105" charset="0"/>
              </a:rPr>
              <a:t>What types of work are protected?</a:t>
            </a:r>
          </a:p>
          <a:p>
            <a:pPr>
              <a:buNone/>
            </a:pPr>
            <a:r>
              <a:rPr lang="en-US" sz="1400" dirty="0" smtClean="0">
                <a:solidFill>
                  <a:schemeClr val="tx1"/>
                </a:solidFill>
                <a:latin typeface="Arial" pitchFamily="-105" charset="0"/>
              </a:rPr>
              <a:t>y literary, dramatic, design, musical or artistic work. So long as the work exhibits a degree of skill, </a:t>
            </a:r>
            <a:r>
              <a:rPr lang="en-GB" sz="1400" dirty="0" smtClean="0">
                <a:solidFill>
                  <a:schemeClr val="tx1"/>
                </a:solidFill>
                <a:latin typeface="Arial" pitchFamily="-105" charset="0"/>
              </a:rPr>
              <a:t>labour</a:t>
            </a:r>
            <a:r>
              <a:rPr lang="en-US" sz="1400" dirty="0" smtClean="0">
                <a:solidFill>
                  <a:schemeClr val="tx1"/>
                </a:solidFill>
                <a:latin typeface="Arial" pitchFamily="-105" charset="0"/>
              </a:rPr>
              <a:t> or judgement.</a:t>
            </a:r>
            <a:endParaRPr lang="en-US" sz="2000" dirty="0" smtClean="0">
              <a:latin typeface="Arial" pitchFamily="-105" charset="0"/>
            </a:endParaRPr>
          </a:p>
          <a:p>
            <a:pPr>
              <a:buNone/>
            </a:pPr>
            <a:r>
              <a:rPr lang="en-US" sz="1800" dirty="0" smtClean="0">
                <a:latin typeface="Arial" pitchFamily="-105" charset="0"/>
              </a:rPr>
              <a:t>How long does copyright last? T</a:t>
            </a:r>
            <a:r>
              <a:rPr lang="en-US" sz="1400" dirty="0" smtClean="0">
                <a:solidFill>
                  <a:schemeClr val="tx1"/>
                </a:solidFill>
                <a:latin typeface="Arial" pitchFamily="-105" charset="0"/>
              </a:rPr>
              <a:t>his will depend on the work and nationality, but typically the work will be protected for either, 70 years from the death of the author, or if published 70 years from the date of first publication, </a:t>
            </a:r>
            <a:r>
              <a:rPr lang="en-US" sz="1400" dirty="0" err="1" smtClean="0">
                <a:solidFill>
                  <a:schemeClr val="tx1"/>
                </a:solidFill>
                <a:latin typeface="Arial" pitchFamily="-105" charset="0"/>
              </a:rPr>
              <a:t>sical</a:t>
            </a:r>
            <a:r>
              <a:rPr lang="en-US" sz="1400" dirty="0" smtClean="0">
                <a:solidFill>
                  <a:schemeClr val="tx1"/>
                </a:solidFill>
                <a:latin typeface="Arial" pitchFamily="-105" charset="0"/>
              </a:rPr>
              <a:t> composers etc.</a:t>
            </a:r>
          </a:p>
          <a:p>
            <a:pPr>
              <a:buNone/>
            </a:pPr>
            <a:r>
              <a:rPr lang="en-US" sz="1800" dirty="0" smtClean="0">
                <a:latin typeface="Arial" pitchFamily="-105" charset="0"/>
              </a:rPr>
              <a:t>Does the nationality of the author matter?</a:t>
            </a:r>
            <a:endParaRPr lang="en-US" sz="1400" dirty="0" smtClean="0">
              <a:solidFill>
                <a:schemeClr val="tx1"/>
              </a:solidFill>
              <a:latin typeface="Arial" pitchFamily="-105" charset="0"/>
            </a:endParaRPr>
          </a:p>
          <a:p>
            <a:pPr>
              <a:buNone/>
            </a:pPr>
            <a:r>
              <a:rPr lang="en-US" sz="1400" dirty="0" smtClean="0">
                <a:solidFill>
                  <a:schemeClr val="tx1"/>
                </a:solidFill>
                <a:latin typeface="Arial" pitchFamily="-105" charset="0"/>
              </a:rPr>
              <a:t>Under the terms of the Berne Convention, authors are automatically protected internationally, they may also enjoy additional rights as granted under national laws.</a:t>
            </a:r>
            <a:endParaRPr lang="en-US" sz="1800" dirty="0" smtClean="0">
              <a:latin typeface="Arial" pitchFamily="-105" charset="0"/>
            </a:endParaRPr>
          </a:p>
          <a:p>
            <a:pPr>
              <a:buNone/>
            </a:pPr>
            <a:r>
              <a:rPr lang="en-US" sz="1800" dirty="0" smtClean="0">
                <a:latin typeface="Arial" pitchFamily="-105" charset="0"/>
              </a:rPr>
              <a:t>Does format or quality of the work matter?</a:t>
            </a:r>
          </a:p>
          <a:p>
            <a:pPr>
              <a:buNone/>
            </a:pPr>
            <a:r>
              <a:rPr lang="en-US" sz="1200" dirty="0" smtClean="0">
                <a:solidFill>
                  <a:schemeClr val="tx1"/>
                </a:solidFill>
                <a:latin typeface="Arial" pitchFamily="-105" charset="0"/>
              </a:rPr>
              <a:t>The format of the work, i.e. Negatives or photographs, computer files or paper documents, does not matter, neither does the quality of the work.</a:t>
            </a:r>
          </a:p>
          <a:p>
            <a:pPr>
              <a:buNone/>
            </a:pPr>
            <a:endParaRPr lang="en-US" sz="1200" dirty="0" smtClean="0">
              <a:latin typeface="Arial" pitchFamily="-105" charset="0"/>
            </a:endParaRPr>
          </a:p>
          <a:p>
            <a:pPr>
              <a:buNone/>
            </a:pPr>
            <a:endParaRPr lang="en-US" sz="1400" dirty="0" smtClean="0">
              <a:solidFill>
                <a:schemeClr val="tx1"/>
              </a:solidFill>
              <a:latin typeface="Arial" pitchFamily="-105" charset="0"/>
            </a:endParaRPr>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122</a:t>
            </a:fld>
            <a:endParaRPr kumimoji="0" lang="en-US" dirty="0"/>
          </a:p>
        </p:txBody>
      </p:sp>
    </p:spTree>
    <p:extLst>
      <p:ext uri="{BB962C8B-B14F-4D97-AF65-F5344CB8AC3E}">
        <p14:creationId xmlns:p14="http://schemas.microsoft.com/office/powerpoint/2010/main" val="3770009318"/>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smtClean="0"/>
              <a:t>Thinking Task </a:t>
            </a:r>
          </a:p>
        </p:txBody>
      </p:sp>
      <p:sp>
        <p:nvSpPr>
          <p:cNvPr id="31747" name="Content Placeholder 2"/>
          <p:cNvSpPr>
            <a:spLocks noGrp="1"/>
          </p:cNvSpPr>
          <p:nvPr>
            <p:ph idx="1"/>
          </p:nvPr>
        </p:nvSpPr>
        <p:spPr/>
        <p:txBody>
          <a:bodyPr>
            <a:normAutofit fontScale="85000" lnSpcReduction="10000"/>
          </a:bodyPr>
          <a:lstStyle/>
          <a:p>
            <a:pPr>
              <a:buNone/>
            </a:pPr>
            <a:r>
              <a:rPr lang="en-US" dirty="0" smtClean="0">
                <a:latin typeface="Arial" pitchFamily="-105" charset="0"/>
              </a:rPr>
              <a:t>Think about questions</a:t>
            </a:r>
          </a:p>
          <a:p>
            <a:r>
              <a:rPr lang="en-US" dirty="0" smtClean="0">
                <a:latin typeface="Arial" pitchFamily="-105" charset="0"/>
              </a:rPr>
              <a:t>Questions can be simple</a:t>
            </a:r>
          </a:p>
          <a:p>
            <a:pPr lvl="1"/>
            <a:r>
              <a:rPr lang="en-US" dirty="0" smtClean="0">
                <a:latin typeface="Arial" pitchFamily="-105" charset="0"/>
              </a:rPr>
              <a:t>Testing knowledge</a:t>
            </a:r>
          </a:p>
          <a:p>
            <a:r>
              <a:rPr lang="en-US" dirty="0" smtClean="0">
                <a:latin typeface="Arial" pitchFamily="-105" charset="0"/>
              </a:rPr>
              <a:t>More complex</a:t>
            </a:r>
          </a:p>
          <a:p>
            <a:pPr lvl="1"/>
            <a:r>
              <a:rPr lang="en-US" dirty="0" smtClean="0">
                <a:latin typeface="Arial" pitchFamily="-105" charset="0"/>
              </a:rPr>
              <a:t>Testing understanding</a:t>
            </a:r>
          </a:p>
          <a:p>
            <a:r>
              <a:rPr lang="en-US" dirty="0" smtClean="0">
                <a:latin typeface="Arial" pitchFamily="-105" charset="0"/>
              </a:rPr>
              <a:t>Even more complex</a:t>
            </a:r>
          </a:p>
          <a:p>
            <a:pPr lvl="1"/>
            <a:r>
              <a:rPr lang="en-US" dirty="0" smtClean="0">
                <a:latin typeface="Arial" pitchFamily="-105" charset="0"/>
              </a:rPr>
              <a:t>Providing an opportunity to combine</a:t>
            </a:r>
          </a:p>
          <a:p>
            <a:pPr lvl="2"/>
            <a:r>
              <a:rPr lang="en-US" dirty="0" smtClean="0">
                <a:latin typeface="Arial" pitchFamily="-105" charset="0"/>
              </a:rPr>
              <a:t>Knowledge, understanding and thinking skills</a:t>
            </a:r>
          </a:p>
          <a:p>
            <a:pPr lvl="2"/>
            <a:r>
              <a:rPr lang="en-US" dirty="0" smtClean="0">
                <a:latin typeface="Arial" pitchFamily="-105" charset="0"/>
              </a:rPr>
              <a:t>In your groups design one example of each type of question which draws on the information provided</a:t>
            </a:r>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123</a:t>
            </a:fld>
            <a:endParaRPr kumimoji="0" lang="en-US" dirty="0"/>
          </a:p>
        </p:txBody>
      </p:sp>
    </p:spTree>
    <p:extLst>
      <p:ext uri="{BB962C8B-B14F-4D97-AF65-F5344CB8AC3E}">
        <p14:creationId xmlns:p14="http://schemas.microsoft.com/office/powerpoint/2010/main" val="1135827861"/>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156070"/>
            <a:ext cx="7772400" cy="1362075"/>
          </a:xfrm>
        </p:spPr>
        <p:txBody>
          <a:bodyPr/>
          <a:lstStyle/>
          <a:p>
            <a:r>
              <a:rPr lang="en-GB" dirty="0" smtClean="0"/>
              <a:t>awareness issues</a:t>
            </a:r>
            <a:endParaRPr lang="en-GB" dirty="0"/>
          </a:p>
        </p:txBody>
      </p:sp>
      <p:sp>
        <p:nvSpPr>
          <p:cNvPr id="5" name="Text Placeholder 4"/>
          <p:cNvSpPr>
            <a:spLocks noGrp="1"/>
          </p:cNvSpPr>
          <p:nvPr>
            <p:ph type="body" idx="1"/>
          </p:nvPr>
        </p:nvSpPr>
        <p:spPr>
          <a:xfrm>
            <a:off x="722313" y="1655883"/>
            <a:ext cx="7772400" cy="1500187"/>
          </a:xfrm>
        </p:spPr>
        <p:txBody>
          <a:bodyPr/>
          <a:lstStyle/>
          <a:p>
            <a:r>
              <a:rPr lang="en-GB" dirty="0" smtClean="0"/>
              <a:t>Appendix </a:t>
            </a:r>
            <a:endParaRPr lang="en-GB" dirty="0"/>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124</a:t>
            </a:fld>
            <a:endParaRPr kumimoji="0" lang="en-US" dirty="0"/>
          </a:p>
        </p:txBody>
      </p:sp>
    </p:spTree>
    <p:extLst>
      <p:ext uri="{BB962C8B-B14F-4D97-AF65-F5344CB8AC3E}">
        <p14:creationId xmlns:p14="http://schemas.microsoft.com/office/powerpoint/2010/main" val="38485602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Employment….</a:t>
            </a:r>
            <a:endParaRPr lang="en-GB" dirty="0"/>
          </a:p>
        </p:txBody>
      </p:sp>
      <p:sp>
        <p:nvSpPr>
          <p:cNvPr id="7" name="Content Placeholder 6"/>
          <p:cNvSpPr>
            <a:spLocks noGrp="1"/>
          </p:cNvSpPr>
          <p:nvPr>
            <p:ph sz="half" idx="1"/>
          </p:nvPr>
        </p:nvSpPr>
        <p:spPr/>
        <p:txBody>
          <a:bodyPr/>
          <a:lstStyle/>
          <a:p>
            <a:r>
              <a:rPr lang="en-GB" dirty="0" smtClean="0"/>
              <a:t>Pay</a:t>
            </a:r>
          </a:p>
          <a:p>
            <a:r>
              <a:rPr lang="en-GB" dirty="0" smtClean="0"/>
              <a:t>National Minimum Wage</a:t>
            </a:r>
          </a:p>
          <a:p>
            <a:r>
              <a:rPr lang="en-GB" dirty="0" smtClean="0"/>
              <a:t>Employment Contracts and Conditions</a:t>
            </a:r>
          </a:p>
          <a:p>
            <a:r>
              <a:rPr lang="en-GB" dirty="0" smtClean="0"/>
              <a:t> Time off and Holidays</a:t>
            </a:r>
          </a:p>
          <a:p>
            <a:endParaRPr lang="en-GB" dirty="0" smtClean="0"/>
          </a:p>
          <a:p>
            <a:endParaRPr lang="en-GB" dirty="0"/>
          </a:p>
        </p:txBody>
      </p:sp>
      <p:sp>
        <p:nvSpPr>
          <p:cNvPr id="8" name="Content Placeholder 7"/>
          <p:cNvSpPr>
            <a:spLocks noGrp="1"/>
          </p:cNvSpPr>
          <p:nvPr>
            <p:ph sz="half" idx="2"/>
          </p:nvPr>
        </p:nvSpPr>
        <p:spPr/>
        <p:txBody>
          <a:bodyPr/>
          <a:lstStyle/>
          <a:p>
            <a:r>
              <a:rPr lang="en-GB" dirty="0" smtClean="0"/>
              <a:t>Flexible Working</a:t>
            </a:r>
          </a:p>
          <a:p>
            <a:r>
              <a:rPr lang="en-GB" dirty="0" smtClean="0"/>
              <a:t>Working Hours</a:t>
            </a:r>
          </a:p>
          <a:p>
            <a:r>
              <a:rPr lang="en-GB" dirty="0" smtClean="0"/>
              <a:t>Sickness Absence</a:t>
            </a:r>
          </a:p>
          <a:p>
            <a:r>
              <a:rPr lang="en-GB" dirty="0" smtClean="0"/>
              <a:t>Business transfers and takeovers</a:t>
            </a:r>
          </a:p>
          <a:p>
            <a:r>
              <a:rPr lang="en-GB" dirty="0" smtClean="0"/>
              <a:t>Starting a new job</a:t>
            </a:r>
          </a:p>
          <a:p>
            <a:endParaRPr lang="en-GB" dirty="0"/>
          </a:p>
        </p:txBody>
      </p:sp>
      <p:sp>
        <p:nvSpPr>
          <p:cNvPr id="9" name="Rectangle 8"/>
          <p:cNvSpPr/>
          <p:nvPr/>
        </p:nvSpPr>
        <p:spPr>
          <a:xfrm>
            <a:off x="0" y="1676400"/>
            <a:ext cx="9144000" cy="46166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GB" dirty="0" smtClean="0"/>
              <a:t>Employment terms and conditions incorporate</a:t>
            </a:r>
          </a:p>
        </p:txBody>
      </p:sp>
      <p:sp>
        <p:nvSpPr>
          <p:cNvPr id="10"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11"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2"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125</a:t>
            </a:fld>
            <a:endParaRPr kumimoji="0" lang="en-US" dirty="0"/>
          </a:p>
        </p:txBody>
      </p:sp>
    </p:spTree>
    <p:extLst>
      <p:ext uri="{BB962C8B-B14F-4D97-AF65-F5344CB8AC3E}">
        <p14:creationId xmlns:p14="http://schemas.microsoft.com/office/powerpoint/2010/main" val="3178292297"/>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Sources of information…</a:t>
            </a:r>
            <a:endParaRPr lang="en-GB" dirty="0"/>
          </a:p>
        </p:txBody>
      </p:sp>
      <p:pic>
        <p:nvPicPr>
          <p:cNvPr id="9" name="Content Placeholder 8" descr="Picture 67.png">
            <a:hlinkClick r:id="rId2"/>
          </p:cNvPr>
          <p:cNvPicPr>
            <a:picLocks noGrp="1" noChangeAspect="1"/>
          </p:cNvPicPr>
          <p:nvPr>
            <p:ph idx="1"/>
          </p:nvPr>
        </p:nvPicPr>
        <p:blipFill>
          <a:blip r:embed="rId3"/>
          <a:stretch>
            <a:fillRect/>
          </a:stretch>
        </p:blipFill>
        <p:spPr>
          <a:xfrm>
            <a:off x="1632857" y="1700213"/>
            <a:ext cx="5878285" cy="4114800"/>
          </a:xfrm>
        </p:spPr>
      </p:pic>
      <p:pic>
        <p:nvPicPr>
          <p:cNvPr id="10" name="Picture 9" descr="Picture 68.png">
            <a:hlinkClick r:id="rId2"/>
          </p:cNvPr>
          <p:cNvPicPr>
            <a:picLocks noChangeAspect="1"/>
          </p:cNvPicPr>
          <p:nvPr/>
        </p:nvPicPr>
        <p:blipFill>
          <a:blip r:embed="rId4"/>
          <a:stretch>
            <a:fillRect/>
          </a:stretch>
        </p:blipFill>
        <p:spPr>
          <a:xfrm>
            <a:off x="0" y="1447800"/>
            <a:ext cx="9144000" cy="856136"/>
          </a:xfrm>
          <a:prstGeom prst="rect">
            <a:avLst/>
          </a:prstGeom>
        </p:spPr>
      </p:pic>
      <p:sp>
        <p:nvSpPr>
          <p:cNvPr id="11" name="Rectangle 10"/>
          <p:cNvSpPr/>
          <p:nvPr/>
        </p:nvSpPr>
        <p:spPr>
          <a:xfrm>
            <a:off x="0" y="5848081"/>
            <a:ext cx="9143999"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1800" dirty="0" smtClean="0"/>
              <a:t>http://bit.ly/g6jjrE </a:t>
            </a:r>
            <a:endParaRPr lang="en-GB" sz="1800" dirty="0"/>
          </a:p>
        </p:txBody>
      </p:sp>
      <p:sp>
        <p:nvSpPr>
          <p:cNvPr id="12"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13"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4"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126</a:t>
            </a:fld>
            <a:endParaRPr kumimoji="0" lang="en-US" dirty="0"/>
          </a:p>
        </p:txBody>
      </p:sp>
    </p:spTree>
    <p:extLst>
      <p:ext uri="{BB962C8B-B14F-4D97-AF65-F5344CB8AC3E}">
        <p14:creationId xmlns:p14="http://schemas.microsoft.com/office/powerpoint/2010/main" val="4081616463"/>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Employment</a:t>
            </a:r>
            <a:endParaRPr lang="en-US" dirty="0"/>
          </a:p>
        </p:txBody>
      </p:sp>
      <p:pic>
        <p:nvPicPr>
          <p:cNvPr id="6" name="Content Placeholder 5" descr="Screen Shot 2011-11-28 at 11.13.36.png"/>
          <p:cNvPicPr>
            <a:picLocks noGrp="1" noChangeAspect="1"/>
          </p:cNvPicPr>
          <p:nvPr>
            <p:ph idx="1"/>
          </p:nvPr>
        </p:nvPicPr>
        <p:blipFill>
          <a:blip r:embed="rId2"/>
          <a:stretch>
            <a:fillRect/>
          </a:stretch>
        </p:blipFill>
        <p:spPr>
          <a:xfrm>
            <a:off x="1123406" y="1700213"/>
            <a:ext cx="6897188" cy="4114800"/>
          </a:xfrm>
        </p:spPr>
      </p:pic>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127</a:t>
            </a:fld>
            <a:endParaRPr kumimoji="0" lang="en-US" dirty="0"/>
          </a:p>
        </p:txBody>
      </p:sp>
    </p:spTree>
    <p:extLst>
      <p:ext uri="{BB962C8B-B14F-4D97-AF65-F5344CB8AC3E}">
        <p14:creationId xmlns:p14="http://schemas.microsoft.com/office/powerpoint/2010/main" val="1822187622"/>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Income Tax</a:t>
            </a:r>
            <a:endParaRPr lang="en-US" dirty="0"/>
          </a:p>
        </p:txBody>
      </p:sp>
      <p:pic>
        <p:nvPicPr>
          <p:cNvPr id="6" name="Content Placeholder 5" descr="Screen Shot 2011-11-28 at 11.15.04.png"/>
          <p:cNvPicPr>
            <a:picLocks noGrp="1" noChangeAspect="1"/>
          </p:cNvPicPr>
          <p:nvPr>
            <p:ph idx="1"/>
          </p:nvPr>
        </p:nvPicPr>
        <p:blipFill>
          <a:blip r:embed="rId2"/>
          <a:stretch>
            <a:fillRect/>
          </a:stretch>
        </p:blipFill>
        <p:spPr>
          <a:xfrm>
            <a:off x="1024759" y="1700213"/>
            <a:ext cx="7094482" cy="4114800"/>
          </a:xfrm>
        </p:spPr>
      </p:pic>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128</a:t>
            </a:fld>
            <a:endParaRPr kumimoji="0" lang="en-US" dirty="0"/>
          </a:p>
        </p:txBody>
      </p:sp>
    </p:spTree>
    <p:extLst>
      <p:ext uri="{BB962C8B-B14F-4D97-AF65-F5344CB8AC3E}">
        <p14:creationId xmlns:p14="http://schemas.microsoft.com/office/powerpoint/2010/main" val="3482368581"/>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Can include…</a:t>
            </a:r>
            <a:endParaRPr lang="en-GB" dirty="0"/>
          </a:p>
        </p:txBody>
      </p:sp>
      <p:sp>
        <p:nvSpPr>
          <p:cNvPr id="7" name="Content Placeholder 6"/>
          <p:cNvSpPr>
            <a:spLocks noGrp="1"/>
          </p:cNvSpPr>
          <p:nvPr>
            <p:ph sz="half" idx="1"/>
          </p:nvPr>
        </p:nvSpPr>
        <p:spPr/>
        <p:txBody>
          <a:bodyPr/>
          <a:lstStyle/>
          <a:p>
            <a:r>
              <a:rPr lang="en-GB" sz="2400" dirty="0" smtClean="0"/>
              <a:t>Working time regulations</a:t>
            </a:r>
          </a:p>
          <a:p>
            <a:r>
              <a:rPr lang="en-GB" sz="2400" dirty="0" smtClean="0"/>
              <a:t>Trades Unions and Collective Rights</a:t>
            </a:r>
          </a:p>
          <a:p>
            <a:r>
              <a:rPr lang="en-GB" sz="2400" dirty="0" smtClean="0"/>
              <a:t>Part time Work</a:t>
            </a:r>
          </a:p>
          <a:p>
            <a:r>
              <a:rPr lang="en-GB" sz="2400" dirty="0" smtClean="0"/>
              <a:t>Fixed Term Work</a:t>
            </a:r>
          </a:p>
          <a:p>
            <a:r>
              <a:rPr lang="en-GB" sz="2400" dirty="0" smtClean="0"/>
              <a:t>Employment Tribunals and Dispute Resolution</a:t>
            </a:r>
          </a:p>
          <a:p>
            <a:endParaRPr lang="en-GB" sz="2400" dirty="0"/>
          </a:p>
        </p:txBody>
      </p:sp>
      <p:sp>
        <p:nvSpPr>
          <p:cNvPr id="8" name="Content Placeholder 7"/>
          <p:cNvSpPr>
            <a:spLocks noGrp="1"/>
          </p:cNvSpPr>
          <p:nvPr>
            <p:ph sz="half" idx="2"/>
          </p:nvPr>
        </p:nvSpPr>
        <p:spPr/>
        <p:txBody>
          <a:bodyPr/>
          <a:lstStyle/>
          <a:p>
            <a:r>
              <a:rPr lang="en-GB" sz="2400" dirty="0" smtClean="0"/>
              <a:t>Work and Parents/Care duties</a:t>
            </a:r>
          </a:p>
          <a:p>
            <a:r>
              <a:rPr lang="en-GB" sz="2400" dirty="0" smtClean="0"/>
              <a:t>Maternity</a:t>
            </a:r>
          </a:p>
          <a:p>
            <a:r>
              <a:rPr lang="en-GB" sz="2400" dirty="0" smtClean="0"/>
              <a:t>Parental Leave</a:t>
            </a:r>
          </a:p>
          <a:p>
            <a:r>
              <a:rPr lang="en-GB" sz="2400" dirty="0" smtClean="0"/>
              <a:t>Time off for Dependents</a:t>
            </a:r>
          </a:p>
          <a:p>
            <a:r>
              <a:rPr lang="en-GB" sz="2400" dirty="0" smtClean="0"/>
              <a:t>Employment Act 2002</a:t>
            </a:r>
          </a:p>
          <a:p>
            <a:r>
              <a:rPr lang="en-GB" sz="2400" dirty="0" smtClean="0"/>
              <a:t>Equality Act 2010</a:t>
            </a:r>
          </a:p>
          <a:p>
            <a:endParaRPr lang="en-GB" sz="2400" dirty="0"/>
          </a:p>
        </p:txBody>
      </p:sp>
      <p:sp>
        <p:nvSpPr>
          <p:cNvPr id="9"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10"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1"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13</a:t>
            </a:fld>
            <a:endParaRPr kumimoji="0" lang="en-US" dirty="0"/>
          </a:p>
        </p:txBody>
      </p:sp>
    </p:spTree>
    <p:extLst>
      <p:ext uri="{BB962C8B-B14F-4D97-AF65-F5344CB8AC3E}">
        <p14:creationId xmlns:p14="http://schemas.microsoft.com/office/powerpoint/2010/main" val="677078456"/>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Employment….</a:t>
            </a:r>
            <a:endParaRPr lang="en-GB" dirty="0"/>
          </a:p>
        </p:txBody>
      </p:sp>
      <p:sp>
        <p:nvSpPr>
          <p:cNvPr id="7" name="Content Placeholder 6"/>
          <p:cNvSpPr>
            <a:spLocks noGrp="1"/>
          </p:cNvSpPr>
          <p:nvPr>
            <p:ph sz="half" idx="1"/>
          </p:nvPr>
        </p:nvSpPr>
        <p:spPr/>
        <p:txBody>
          <a:bodyPr/>
          <a:lstStyle/>
          <a:p>
            <a:r>
              <a:rPr lang="en-GB" dirty="0" smtClean="0"/>
              <a:t>Pay</a:t>
            </a:r>
          </a:p>
          <a:p>
            <a:r>
              <a:rPr lang="en-GB" dirty="0" smtClean="0"/>
              <a:t>National Minimum Wage</a:t>
            </a:r>
          </a:p>
          <a:p>
            <a:r>
              <a:rPr lang="en-GB" dirty="0" smtClean="0"/>
              <a:t>Employment Contracts and Conditions</a:t>
            </a:r>
          </a:p>
          <a:p>
            <a:r>
              <a:rPr lang="en-GB" dirty="0" smtClean="0"/>
              <a:t> Time off and Holidays</a:t>
            </a:r>
          </a:p>
          <a:p>
            <a:endParaRPr lang="en-GB" dirty="0" smtClean="0"/>
          </a:p>
          <a:p>
            <a:endParaRPr lang="en-GB" dirty="0"/>
          </a:p>
        </p:txBody>
      </p:sp>
      <p:sp>
        <p:nvSpPr>
          <p:cNvPr id="8" name="Content Placeholder 7"/>
          <p:cNvSpPr>
            <a:spLocks noGrp="1"/>
          </p:cNvSpPr>
          <p:nvPr>
            <p:ph sz="half" idx="2"/>
          </p:nvPr>
        </p:nvSpPr>
        <p:spPr/>
        <p:txBody>
          <a:bodyPr/>
          <a:lstStyle/>
          <a:p>
            <a:r>
              <a:rPr lang="en-GB" dirty="0" smtClean="0"/>
              <a:t>Flexible Working</a:t>
            </a:r>
          </a:p>
          <a:p>
            <a:r>
              <a:rPr lang="en-GB" dirty="0" smtClean="0"/>
              <a:t>Working Hours</a:t>
            </a:r>
          </a:p>
          <a:p>
            <a:r>
              <a:rPr lang="en-GB" dirty="0" smtClean="0"/>
              <a:t>Sickness Absence</a:t>
            </a:r>
          </a:p>
          <a:p>
            <a:r>
              <a:rPr lang="en-GB" dirty="0" smtClean="0"/>
              <a:t>Business transfers and takeovers</a:t>
            </a:r>
          </a:p>
          <a:p>
            <a:r>
              <a:rPr lang="en-GB" dirty="0" smtClean="0"/>
              <a:t>Starting a new job</a:t>
            </a:r>
          </a:p>
          <a:p>
            <a:endParaRPr lang="en-GB" dirty="0"/>
          </a:p>
        </p:txBody>
      </p:sp>
      <p:sp>
        <p:nvSpPr>
          <p:cNvPr id="9" name="Rectangle 8"/>
          <p:cNvSpPr/>
          <p:nvPr/>
        </p:nvSpPr>
        <p:spPr>
          <a:xfrm>
            <a:off x="498415" y="5569589"/>
            <a:ext cx="8128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GB" dirty="0" smtClean="0"/>
              <a:t>Employment terms and conditions incorporate</a:t>
            </a:r>
          </a:p>
        </p:txBody>
      </p:sp>
      <p:sp>
        <p:nvSpPr>
          <p:cNvPr id="10"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11"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2"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14</a:t>
            </a:fld>
            <a:endParaRPr kumimoji="0" lang="en-US" dirty="0"/>
          </a:p>
        </p:txBody>
      </p:sp>
    </p:spTree>
    <p:extLst>
      <p:ext uri="{BB962C8B-B14F-4D97-AF65-F5344CB8AC3E}">
        <p14:creationId xmlns:p14="http://schemas.microsoft.com/office/powerpoint/2010/main" val="2702576703"/>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Find out for yourself</a:t>
            </a:r>
            <a:endParaRPr lang="en-GB" dirty="0"/>
          </a:p>
        </p:txBody>
      </p:sp>
      <p:sp>
        <p:nvSpPr>
          <p:cNvPr id="3" name="Content Placeholder 2"/>
          <p:cNvSpPr>
            <a:spLocks noGrp="1"/>
          </p:cNvSpPr>
          <p:nvPr>
            <p:ph sz="half" idx="1"/>
          </p:nvPr>
        </p:nvSpPr>
        <p:spPr/>
        <p:txBody>
          <a:bodyPr/>
          <a:lstStyle/>
          <a:p>
            <a:pPr marL="82296" indent="0">
              <a:buNone/>
            </a:pPr>
            <a:r>
              <a:rPr lang="en-GB" sz="2000" dirty="0" smtClean="0"/>
              <a:t>Be able to:</a:t>
            </a:r>
          </a:p>
          <a:p>
            <a:pPr marL="82296" indent="0">
              <a:buNone/>
            </a:pPr>
            <a:r>
              <a:rPr lang="en-GB" sz="2000" dirty="0"/>
              <a:t>E</a:t>
            </a:r>
            <a:r>
              <a:rPr lang="en-GB" sz="2000" dirty="0" smtClean="0"/>
              <a:t>valuate the strengths and benefits of a particular workplace</a:t>
            </a:r>
          </a:p>
          <a:p>
            <a:pPr marL="82296" indent="0">
              <a:buNone/>
            </a:pPr>
            <a:r>
              <a:rPr lang="en-GB" sz="2000" dirty="0" smtClean="0"/>
              <a:t>Take a view on good practice</a:t>
            </a:r>
          </a:p>
          <a:p>
            <a:pPr marL="82296" indent="0">
              <a:buNone/>
            </a:pPr>
            <a:r>
              <a:rPr lang="en-GB" sz="2000" dirty="0" smtClean="0"/>
              <a:t>Demonstrate your understanding </a:t>
            </a:r>
          </a:p>
          <a:p>
            <a:pPr marL="82296" indent="0">
              <a:buNone/>
            </a:pPr>
            <a:r>
              <a:rPr lang="en-GB" sz="2000" dirty="0"/>
              <a:t>	</a:t>
            </a:r>
            <a:r>
              <a:rPr lang="en-GB" sz="2000" dirty="0" smtClean="0"/>
              <a:t>In interviews</a:t>
            </a:r>
          </a:p>
          <a:p>
            <a:pPr marL="82296" indent="0">
              <a:buNone/>
            </a:pPr>
            <a:r>
              <a:rPr lang="en-GB" sz="2000" dirty="0" smtClean="0"/>
              <a:t>	In your working life</a:t>
            </a:r>
          </a:p>
        </p:txBody>
      </p:sp>
      <p:sp>
        <p:nvSpPr>
          <p:cNvPr id="4" name="Content Placeholder 3"/>
          <p:cNvSpPr>
            <a:spLocks noGrp="1"/>
          </p:cNvSpPr>
          <p:nvPr>
            <p:ph sz="half" idx="2"/>
          </p:nvPr>
        </p:nvSpPr>
        <p:spPr/>
        <p:txBody>
          <a:bodyPr/>
          <a:lstStyle/>
          <a:p>
            <a:pPr marL="82296" indent="0">
              <a:buNone/>
            </a:pPr>
            <a:r>
              <a:rPr lang="en-GB" dirty="0"/>
              <a:t>Your </a:t>
            </a:r>
            <a:r>
              <a:rPr lang="en-GB" dirty="0" smtClean="0"/>
              <a:t>degree/future</a:t>
            </a:r>
          </a:p>
          <a:p>
            <a:r>
              <a:rPr lang="en-GB" sz="2000" dirty="0" smtClean="0"/>
              <a:t>Demonstrate, integrate, use</a:t>
            </a:r>
          </a:p>
          <a:p>
            <a:pPr lvl="1"/>
            <a:r>
              <a:rPr lang="en-GB" sz="2000" dirty="0" smtClean="0"/>
              <a:t>A deeper understanding</a:t>
            </a:r>
          </a:p>
          <a:p>
            <a:pPr lvl="1"/>
            <a:r>
              <a:rPr lang="en-GB" sz="2000" dirty="0" smtClean="0"/>
              <a:t>Equip </a:t>
            </a:r>
            <a:r>
              <a:rPr lang="en-GB" sz="2000" dirty="0"/>
              <a:t>yourself with the information to make informed personal </a:t>
            </a:r>
            <a:r>
              <a:rPr lang="en-GB" sz="2000" dirty="0" smtClean="0"/>
              <a:t>decisions</a:t>
            </a:r>
          </a:p>
          <a:p>
            <a:pPr lvl="1"/>
            <a:r>
              <a:rPr lang="en-GB" sz="2000" dirty="0" smtClean="0"/>
              <a:t>Practice the principles in your everyday life</a:t>
            </a:r>
            <a:endParaRPr lang="en-GB" sz="2000" dirty="0"/>
          </a:p>
          <a:p>
            <a:endParaRPr lang="en-GB" sz="2000" dirty="0" smtClean="0"/>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15</a:t>
            </a:fld>
            <a:endParaRPr kumimoji="0" lang="en-US" dirty="0"/>
          </a:p>
        </p:txBody>
      </p:sp>
      <p:sp>
        <p:nvSpPr>
          <p:cNvPr id="5" name="TextBox 4"/>
          <p:cNvSpPr txBox="1"/>
          <p:nvPr/>
        </p:nvSpPr>
        <p:spPr>
          <a:xfrm>
            <a:off x="543288" y="5208609"/>
            <a:ext cx="3733073" cy="369332"/>
          </a:xfrm>
          <a:prstGeom prst="rect">
            <a:avLst/>
          </a:prstGeom>
          <a:noFill/>
        </p:spPr>
        <p:txBody>
          <a:bodyPr wrap="none" rtlCol="0">
            <a:spAutoFit/>
          </a:bodyPr>
          <a:lstStyle/>
          <a:p>
            <a:r>
              <a:rPr lang="en-US" dirty="0" smtClean="0"/>
              <a:t>Your will be ambassador’s for ECS</a:t>
            </a:r>
            <a:endParaRPr lang="en-US" dirty="0"/>
          </a:p>
        </p:txBody>
      </p:sp>
    </p:spTree>
    <p:extLst>
      <p:ext uri="{BB962C8B-B14F-4D97-AF65-F5344CB8AC3E}">
        <p14:creationId xmlns:p14="http://schemas.microsoft.com/office/powerpoint/2010/main" val="35360487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2313" y="3164756"/>
            <a:ext cx="7772400" cy="1362075"/>
          </a:xfrm>
        </p:spPr>
        <p:txBody>
          <a:bodyPr/>
          <a:lstStyle/>
          <a:p>
            <a:r>
              <a:rPr lang="en-GB" dirty="0" smtClean="0"/>
              <a:t>TAKING A </a:t>
            </a:r>
            <a:br>
              <a:rPr lang="en-GB" dirty="0" smtClean="0"/>
            </a:br>
            <a:r>
              <a:rPr lang="en-GB" dirty="0" smtClean="0"/>
              <a:t>Workplace perspective</a:t>
            </a:r>
            <a:endParaRPr lang="en-GB" dirty="0"/>
          </a:p>
        </p:txBody>
      </p:sp>
      <p:sp>
        <p:nvSpPr>
          <p:cNvPr id="7" name="Text Placeholder 6"/>
          <p:cNvSpPr>
            <a:spLocks noGrp="1"/>
          </p:cNvSpPr>
          <p:nvPr>
            <p:ph type="body" idx="1"/>
          </p:nvPr>
        </p:nvSpPr>
        <p:spPr>
          <a:xfrm>
            <a:off x="722313" y="1664569"/>
            <a:ext cx="7772400" cy="1500187"/>
          </a:xfrm>
        </p:spPr>
        <p:txBody>
          <a:bodyPr/>
          <a:lstStyle/>
          <a:p>
            <a:r>
              <a:rPr lang="en-GB" dirty="0" smtClean="0"/>
              <a:t>Walkthough some new areas</a:t>
            </a:r>
            <a:endParaRPr lang="en-GB" dirty="0"/>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16</a:t>
            </a:fld>
            <a:endParaRPr kumimoji="0" lang="en-US" dirty="0"/>
          </a:p>
        </p:txBody>
      </p:sp>
    </p:spTree>
    <p:extLst>
      <p:ext uri="{BB962C8B-B14F-4D97-AF65-F5344CB8AC3E}">
        <p14:creationId xmlns:p14="http://schemas.microsoft.com/office/powerpoint/2010/main" val="8583482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503564"/>
            <a:ext cx="7772400" cy="1362075"/>
          </a:xfrm>
        </p:spPr>
        <p:txBody>
          <a:bodyPr/>
          <a:lstStyle/>
          <a:p>
            <a:r>
              <a:rPr lang="en-GB" dirty="0" smtClean="0"/>
              <a:t>Why do we have equality legislation?</a:t>
            </a:r>
            <a:endParaRPr lang="en-GB" dirty="0"/>
          </a:p>
        </p:txBody>
      </p:sp>
      <p:sp>
        <p:nvSpPr>
          <p:cNvPr id="3" name="Text Placeholder 2"/>
          <p:cNvSpPr>
            <a:spLocks noGrp="1"/>
          </p:cNvSpPr>
          <p:nvPr>
            <p:ph type="body" idx="1"/>
          </p:nvPr>
        </p:nvSpPr>
        <p:spPr/>
        <p:txBody>
          <a:bodyPr/>
          <a:lstStyle/>
          <a:p>
            <a:r>
              <a:rPr lang="en-GB" dirty="0" smtClean="0"/>
              <a:t>Discussion</a:t>
            </a:r>
            <a:endParaRPr lang="en-GB" dirty="0"/>
          </a:p>
        </p:txBody>
      </p:sp>
      <p:sp>
        <p:nvSpPr>
          <p:cNvPr id="4" name="Slide Number Placeholder 3"/>
          <p:cNvSpPr>
            <a:spLocks noGrp="1"/>
          </p:cNvSpPr>
          <p:nvPr>
            <p:ph type="sldNum" sz="quarter" idx="12"/>
          </p:nvPr>
        </p:nvSpPr>
        <p:spPr/>
        <p:txBody>
          <a:bodyPr/>
          <a:lstStyle/>
          <a:p>
            <a:fld id="{FDBE8CFC-1513-446D-8B65-185D686A47A9}" type="slidenum">
              <a:rPr lang="en-GB" smtClean="0">
                <a:solidFill>
                  <a:srgbClr val="323D43"/>
                </a:solidFill>
              </a:rPr>
              <a:pPr/>
              <a:t>17</a:t>
            </a:fld>
            <a:endParaRPr lang="en-GB" dirty="0">
              <a:solidFill>
                <a:srgbClr val="323D43"/>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9144000" cy="3958926"/>
          </a:xfrm>
          <a:prstGeom prst="rect">
            <a:avLst/>
          </a:prstGeom>
        </p:spPr>
      </p:pic>
    </p:spTree>
    <p:extLst>
      <p:ext uri="{BB962C8B-B14F-4D97-AF65-F5344CB8AC3E}">
        <p14:creationId xmlns:p14="http://schemas.microsoft.com/office/powerpoint/2010/main" val="12584286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Why we might want equality</a:t>
            </a:r>
            <a:endParaRPr lang="en-GB" dirty="0"/>
          </a:p>
        </p:txBody>
      </p:sp>
      <p:sp>
        <p:nvSpPr>
          <p:cNvPr id="6" name="Content Placeholder 5"/>
          <p:cNvSpPr>
            <a:spLocks noGrp="1"/>
          </p:cNvSpPr>
          <p:nvPr>
            <p:ph sz="half" idx="1"/>
          </p:nvPr>
        </p:nvSpPr>
        <p:spPr/>
        <p:txBody>
          <a:bodyPr/>
          <a:lstStyle/>
          <a:p>
            <a:r>
              <a:rPr lang="en-GB" dirty="0" smtClean="0"/>
              <a:t>Equal reward for equal effort/responsibility</a:t>
            </a:r>
          </a:p>
          <a:p>
            <a:r>
              <a:rPr lang="en-GB" dirty="0" smtClean="0"/>
              <a:t>Addressing unconscious/implicit bias</a:t>
            </a:r>
            <a:endParaRPr lang="en-GB" dirty="0"/>
          </a:p>
        </p:txBody>
      </p:sp>
      <p:sp>
        <p:nvSpPr>
          <p:cNvPr id="7" name="Content Placeholder 6"/>
          <p:cNvSpPr>
            <a:spLocks noGrp="1"/>
          </p:cNvSpPr>
          <p:nvPr>
            <p:ph sz="half" idx="2"/>
          </p:nvPr>
        </p:nvSpPr>
        <p:spPr/>
        <p:txBody>
          <a:bodyPr/>
          <a:lstStyle/>
          <a:p>
            <a:pPr marL="0" indent="0">
              <a:buNone/>
            </a:pPr>
            <a:r>
              <a:rPr lang="en-GB" dirty="0" smtClean="0"/>
              <a:t>To counter/overcome</a:t>
            </a:r>
          </a:p>
          <a:p>
            <a:r>
              <a:rPr lang="en-GB" dirty="0" smtClean="0"/>
              <a:t>Institutional racism</a:t>
            </a:r>
          </a:p>
          <a:p>
            <a:r>
              <a:rPr lang="en-GB" dirty="0" smtClean="0"/>
              <a:t>Hostile workplace ‘cultures’</a:t>
            </a:r>
          </a:p>
          <a:p>
            <a:r>
              <a:rPr lang="en-GB" dirty="0" smtClean="0"/>
              <a:t>privilege or favouritism, nepotism </a:t>
            </a:r>
            <a:endParaRPr lang="en-GB" dirty="0"/>
          </a:p>
        </p:txBody>
      </p:sp>
      <p:sp>
        <p:nvSpPr>
          <p:cNvPr id="4" name="Slide Number Placeholder 3"/>
          <p:cNvSpPr>
            <a:spLocks noGrp="1"/>
          </p:cNvSpPr>
          <p:nvPr>
            <p:ph type="sldNum" sz="quarter" idx="12"/>
          </p:nvPr>
        </p:nvSpPr>
        <p:spPr/>
        <p:txBody>
          <a:bodyPr/>
          <a:lstStyle/>
          <a:p>
            <a:fld id="{FDBE8CFC-1513-446D-8B65-185D686A47A9}" type="slidenum">
              <a:rPr lang="en-GB" smtClean="0">
                <a:solidFill>
                  <a:srgbClr val="323D43"/>
                </a:solidFill>
              </a:rPr>
              <a:pPr/>
              <a:t>18</a:t>
            </a:fld>
            <a:endParaRPr lang="en-GB" dirty="0">
              <a:solidFill>
                <a:srgbClr val="323D43"/>
              </a:solidFill>
            </a:endParaRPr>
          </a:p>
        </p:txBody>
      </p:sp>
    </p:spTree>
    <p:extLst>
      <p:ext uri="{BB962C8B-B14F-4D97-AF65-F5344CB8AC3E}">
        <p14:creationId xmlns:p14="http://schemas.microsoft.com/office/powerpoint/2010/main" val="17329225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Business case</a:t>
            </a:r>
            <a:endParaRPr lang="en-GB" dirty="0"/>
          </a:p>
        </p:txBody>
      </p:sp>
      <p:pic>
        <p:nvPicPr>
          <p:cNvPr id="8" name="Content Placeholder 7" descr="Screenshot 2016-10-31 10.16.15.png"/>
          <p:cNvPicPr>
            <a:picLocks noGrp="1" noChangeAspect="1"/>
          </p:cNvPicPr>
          <p:nvPr>
            <p:ph idx="1"/>
          </p:nvPr>
        </p:nvPicPr>
        <p:blipFill>
          <a:blip r:embed="rId2">
            <a:extLst>
              <a:ext uri="{28A0092B-C50C-407E-A947-70E740481C1C}">
                <a14:useLocalDpi xmlns:a14="http://schemas.microsoft.com/office/drawing/2010/main" val="0"/>
              </a:ext>
            </a:extLst>
          </a:blip>
          <a:srcRect t="-39458" b="-39458"/>
          <a:stretch>
            <a:fillRect/>
          </a:stretch>
        </p:blipFill>
        <p:spPr/>
      </p:pic>
      <p:sp>
        <p:nvSpPr>
          <p:cNvPr id="5" name="Slide Number Placeholder 4"/>
          <p:cNvSpPr>
            <a:spLocks noGrp="1"/>
          </p:cNvSpPr>
          <p:nvPr>
            <p:ph type="sldNum" sz="quarter" idx="12"/>
          </p:nvPr>
        </p:nvSpPr>
        <p:spPr/>
        <p:txBody>
          <a:bodyPr/>
          <a:lstStyle/>
          <a:p>
            <a:fld id="{C1AC07C0-4185-4980-AEF7-9C22F08CAECA}" type="slidenum">
              <a:rPr lang="en-GB" smtClean="0">
                <a:solidFill>
                  <a:srgbClr val="323D43"/>
                </a:solidFill>
              </a:rPr>
              <a:pPr/>
              <a:t>19</a:t>
            </a:fld>
            <a:endParaRPr lang="en-GB" dirty="0">
              <a:solidFill>
                <a:srgbClr val="323D43"/>
              </a:solidFill>
            </a:endParaRPr>
          </a:p>
        </p:txBody>
      </p:sp>
      <p:sp>
        <p:nvSpPr>
          <p:cNvPr id="10" name="Rectangle 9"/>
          <p:cNvSpPr/>
          <p:nvPr/>
        </p:nvSpPr>
        <p:spPr>
          <a:xfrm>
            <a:off x="715819" y="5426563"/>
            <a:ext cx="778163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GB" dirty="0"/>
              <a:t>Department for Business Innovation and Skills, 2013. </a:t>
            </a:r>
            <a:r>
              <a:rPr lang="en-GB" i="1" dirty="0"/>
              <a:t>The Business Case for Equality and Diversity: a survey of the academic literature</a:t>
            </a:r>
            <a:r>
              <a:rPr lang="en-GB" dirty="0"/>
              <a:t>, London </a:t>
            </a:r>
          </a:p>
        </p:txBody>
      </p:sp>
    </p:spTree>
    <p:extLst>
      <p:ext uri="{BB962C8B-B14F-4D97-AF65-F5344CB8AC3E}">
        <p14:creationId xmlns:p14="http://schemas.microsoft.com/office/powerpoint/2010/main" val="14826291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noProof="0" dirty="0" smtClean="0"/>
              <a:t>Workplace Perspectives</a:t>
            </a:r>
            <a:endParaRPr lang="en-GB" noProof="0" dirty="0"/>
          </a:p>
        </p:txBody>
      </p:sp>
      <p:pic>
        <p:nvPicPr>
          <p:cNvPr id="6" name="Content Placeholder 5" descr="Screen Shot 2013-05-14 at 10.42.12.png"/>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08587" y="1623036"/>
            <a:ext cx="9254715" cy="3715213"/>
          </a:xfrm>
        </p:spPr>
      </p:pic>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2</a:t>
            </a:fld>
            <a:endParaRPr kumimoji="0" lang="en-US" dirty="0"/>
          </a:p>
        </p:txBody>
      </p:sp>
    </p:spTree>
    <p:extLst>
      <p:ext uri="{BB962C8B-B14F-4D97-AF65-F5344CB8AC3E}">
        <p14:creationId xmlns:p14="http://schemas.microsoft.com/office/powerpoint/2010/main" val="1025326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Important enough to make it a focus</a:t>
            </a:r>
            <a:endParaRPr lang="en-GB" dirty="0"/>
          </a:p>
        </p:txBody>
      </p:sp>
      <p:sp>
        <p:nvSpPr>
          <p:cNvPr id="4" name="Slide Number Placeholder 3"/>
          <p:cNvSpPr>
            <a:spLocks noGrp="1"/>
          </p:cNvSpPr>
          <p:nvPr>
            <p:ph type="sldNum" sz="quarter" idx="12"/>
          </p:nvPr>
        </p:nvSpPr>
        <p:spPr/>
        <p:txBody>
          <a:bodyPr/>
          <a:lstStyle/>
          <a:p>
            <a:fld id="{6CB76B4D-260D-4EC1-9A8A-CDDCEAC88FCA}" type="slidenum">
              <a:rPr lang="en-GB" smtClean="0">
                <a:solidFill>
                  <a:srgbClr val="323D43"/>
                </a:solidFill>
              </a:rPr>
              <a:pPr/>
              <a:t>20</a:t>
            </a:fld>
            <a:endParaRPr lang="en-GB" dirty="0">
              <a:solidFill>
                <a:srgbClr val="323D43"/>
              </a:solidFill>
            </a:endParaRPr>
          </a:p>
        </p:txBody>
      </p:sp>
      <p:pic>
        <p:nvPicPr>
          <p:cNvPr id="5" name="Content Placeholder 4" descr="Screenshot 2016-10-31 10.50.29.png"/>
          <p:cNvPicPr>
            <a:picLocks noGrp="1" noChangeAspect="1"/>
          </p:cNvPicPr>
          <p:nvPr>
            <p:ph idx="4294967295"/>
          </p:nvPr>
        </p:nvPicPr>
        <p:blipFill>
          <a:blip r:embed="rId2">
            <a:extLst>
              <a:ext uri="{28A0092B-C50C-407E-A947-70E740481C1C}">
                <a14:useLocalDpi xmlns:a14="http://schemas.microsoft.com/office/drawing/2010/main" val="0"/>
              </a:ext>
            </a:extLst>
          </a:blip>
          <a:srcRect l="-24634" r="-24634"/>
          <a:stretch>
            <a:fillRect/>
          </a:stretch>
        </p:blipFill>
        <p:spPr>
          <a:xfrm>
            <a:off x="-1143001" y="1613360"/>
            <a:ext cx="10829211" cy="5244640"/>
          </a:xfrm>
        </p:spPr>
      </p:pic>
    </p:spTree>
    <p:extLst>
      <p:ext uri="{BB962C8B-B14F-4D97-AF65-F5344CB8AC3E}">
        <p14:creationId xmlns:p14="http://schemas.microsoft.com/office/powerpoint/2010/main" val="18006734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RSA Video</a:t>
            </a:r>
            <a:endParaRPr lang="en-GB" dirty="0"/>
          </a:p>
        </p:txBody>
      </p:sp>
      <p:sp>
        <p:nvSpPr>
          <p:cNvPr id="3" name="Slide Number Placeholder 2"/>
          <p:cNvSpPr>
            <a:spLocks noGrp="1"/>
          </p:cNvSpPr>
          <p:nvPr>
            <p:ph type="sldNum" sz="quarter" idx="12"/>
          </p:nvPr>
        </p:nvSpPr>
        <p:spPr/>
        <p:txBody>
          <a:bodyPr/>
          <a:lstStyle/>
          <a:p>
            <a:fld id="{DDE2B00E-0011-4642-9C0D-3293ED573B49}" type="slidenum">
              <a:rPr lang="en-GB" smtClean="0">
                <a:solidFill>
                  <a:srgbClr val="323D43"/>
                </a:solidFill>
              </a:rPr>
              <a:pPr/>
              <a:t>21</a:t>
            </a:fld>
            <a:endParaRPr lang="en-GB" dirty="0">
              <a:solidFill>
                <a:srgbClr val="323D43"/>
              </a:solidFill>
            </a:endParaRPr>
          </a:p>
        </p:txBody>
      </p:sp>
    </p:spTree>
    <p:extLst>
      <p:ext uri="{BB962C8B-B14F-4D97-AF65-F5344CB8AC3E}">
        <p14:creationId xmlns:p14="http://schemas.microsoft.com/office/powerpoint/2010/main" val="10874577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 why to we need legislation?</a:t>
            </a:r>
            <a:endParaRPr lang="en-GB" dirty="0"/>
          </a:p>
        </p:txBody>
      </p:sp>
      <p:sp>
        <p:nvSpPr>
          <p:cNvPr id="5" name="Content Placeholder 4"/>
          <p:cNvSpPr>
            <a:spLocks noGrp="1"/>
          </p:cNvSpPr>
          <p:nvPr>
            <p:ph sz="half" idx="1"/>
          </p:nvPr>
        </p:nvSpPr>
        <p:spPr/>
        <p:txBody>
          <a:bodyPr/>
          <a:lstStyle/>
          <a:p>
            <a:r>
              <a:rPr lang="en-GB" dirty="0" smtClean="0"/>
              <a:t>Encouragement and awareness alone seldom bring about change</a:t>
            </a:r>
          </a:p>
          <a:p>
            <a:r>
              <a:rPr lang="en-GB" dirty="0" smtClean="0"/>
              <a:t>The state has a responsibility </a:t>
            </a:r>
            <a:br>
              <a:rPr lang="en-GB" dirty="0" smtClean="0"/>
            </a:br>
            <a:r>
              <a:rPr lang="en-GB" dirty="0" smtClean="0"/>
              <a:t>to be fair;</a:t>
            </a:r>
            <a:br>
              <a:rPr lang="en-GB" dirty="0" smtClean="0"/>
            </a:br>
            <a:r>
              <a:rPr lang="en-GB" dirty="0" smtClean="0"/>
              <a:t>and to be seen to be fair (discuss!)</a:t>
            </a:r>
            <a:endParaRPr lang="en-GB" dirty="0"/>
          </a:p>
        </p:txBody>
      </p:sp>
      <p:pic>
        <p:nvPicPr>
          <p:cNvPr id="7" name="Content Placeholder 6" descr="donkey-carrot-stick.jpeg"/>
          <p:cNvPicPr>
            <a:picLocks noGrp="1" noChangeAspect="1"/>
          </p:cNvPicPr>
          <p:nvPr>
            <p:ph sz="half" idx="2"/>
          </p:nvPr>
        </p:nvPicPr>
        <p:blipFill>
          <a:blip r:embed="rId2">
            <a:extLst>
              <a:ext uri="{28A0092B-C50C-407E-A947-70E740481C1C}">
                <a14:useLocalDpi xmlns:a14="http://schemas.microsoft.com/office/drawing/2010/main" val="0"/>
              </a:ext>
            </a:extLst>
          </a:blip>
          <a:srcRect t="-7856" b="-7856"/>
          <a:stretch>
            <a:fillRect/>
          </a:stretch>
        </p:blipFill>
        <p:spPr/>
      </p:pic>
      <p:sp>
        <p:nvSpPr>
          <p:cNvPr id="4" name="Slide Number Placeholder 3"/>
          <p:cNvSpPr>
            <a:spLocks noGrp="1"/>
          </p:cNvSpPr>
          <p:nvPr>
            <p:ph type="sldNum" sz="quarter" idx="12"/>
          </p:nvPr>
        </p:nvSpPr>
        <p:spPr/>
        <p:txBody>
          <a:bodyPr/>
          <a:lstStyle/>
          <a:p>
            <a:fld id="{6CB76B4D-260D-4EC1-9A8A-CDDCEAC88FCA}" type="slidenum">
              <a:rPr lang="en-GB" smtClean="0">
                <a:solidFill>
                  <a:srgbClr val="323D43"/>
                </a:solidFill>
              </a:rPr>
              <a:pPr/>
              <a:t>22</a:t>
            </a:fld>
            <a:endParaRPr lang="en-GB" dirty="0">
              <a:solidFill>
                <a:srgbClr val="323D43"/>
              </a:solidFill>
            </a:endParaRPr>
          </a:p>
        </p:txBody>
      </p:sp>
    </p:spTree>
    <p:extLst>
      <p:ext uri="{BB962C8B-B14F-4D97-AF65-F5344CB8AC3E}">
        <p14:creationId xmlns:p14="http://schemas.microsoft.com/office/powerpoint/2010/main" val="14718456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Equality Act 2010</a:t>
            </a:r>
            <a:endParaRPr lang="en-GB" dirty="0"/>
          </a:p>
        </p:txBody>
      </p:sp>
      <p:pic>
        <p:nvPicPr>
          <p:cNvPr id="6" name="Content Placeholder 5" descr="Picture 63.png">
            <a:hlinkClick r:id="rId2"/>
          </p:cNvPr>
          <p:cNvPicPr>
            <a:picLocks noGrp="1" noChangeAspect="1"/>
          </p:cNvPicPr>
          <p:nvPr>
            <p:ph idx="1"/>
          </p:nvPr>
        </p:nvPicPr>
        <p:blipFill>
          <a:blip r:embed="rId3"/>
          <a:stretch>
            <a:fillRect/>
          </a:stretch>
        </p:blipFill>
        <p:spPr>
          <a:xfrm>
            <a:off x="323850" y="1922687"/>
            <a:ext cx="8496300" cy="3669851"/>
          </a:xfrm>
        </p:spPr>
      </p:pic>
      <p:sp>
        <p:nvSpPr>
          <p:cNvPr id="7" name="Rectangle 6">
            <a:hlinkClick r:id="rId2"/>
          </p:cNvPr>
          <p:cNvSpPr/>
          <p:nvPr/>
        </p:nvSpPr>
        <p:spPr>
          <a:xfrm>
            <a:off x="-127322" y="5726410"/>
            <a:ext cx="9144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b="1" dirty="0" smtClean="0"/>
              <a:t>http://bit.ly/eqact2010</a:t>
            </a:r>
            <a:endParaRPr lang="en-GB" dirty="0"/>
          </a:p>
        </p:txBody>
      </p:sp>
      <p:sp>
        <p:nvSpPr>
          <p:cNvPr id="8"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23</a:t>
            </a:fld>
            <a:endParaRPr kumimoji="0" lang="en-US" dirty="0"/>
          </a:p>
        </p:txBody>
      </p:sp>
    </p:spTree>
    <p:extLst>
      <p:ext uri="{BB962C8B-B14F-4D97-AF65-F5344CB8AC3E}">
        <p14:creationId xmlns:p14="http://schemas.microsoft.com/office/powerpoint/2010/main" val="3951170811"/>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Key areas of the Equality Act 2010</a:t>
            </a:r>
            <a:endParaRPr lang="en-US" dirty="0"/>
          </a:p>
        </p:txBody>
      </p:sp>
      <p:sp>
        <p:nvSpPr>
          <p:cNvPr id="6" name="Content Placeholder 5"/>
          <p:cNvSpPr>
            <a:spLocks noGrp="1"/>
          </p:cNvSpPr>
          <p:nvPr>
            <p:ph sz="half" idx="1"/>
          </p:nvPr>
        </p:nvSpPr>
        <p:spPr/>
        <p:txBody>
          <a:bodyPr/>
          <a:lstStyle/>
          <a:p>
            <a:r>
              <a:rPr lang="en-US" dirty="0" smtClean="0"/>
              <a:t>Provide equality of opportunity</a:t>
            </a:r>
          </a:p>
          <a:p>
            <a:r>
              <a:rPr lang="en-US" dirty="0" smtClean="0"/>
              <a:t>Respect protected characteristics</a:t>
            </a:r>
          </a:p>
          <a:p>
            <a:endParaRPr lang="en-US" dirty="0"/>
          </a:p>
        </p:txBody>
      </p:sp>
      <p:sp>
        <p:nvSpPr>
          <p:cNvPr id="4" name="Slide Number Placeholder 3"/>
          <p:cNvSpPr>
            <a:spLocks noGrp="1"/>
          </p:cNvSpPr>
          <p:nvPr>
            <p:ph type="sldNum" sz="quarter" idx="12"/>
          </p:nvPr>
        </p:nvSpPr>
        <p:spPr/>
        <p:txBody>
          <a:bodyPr/>
          <a:lstStyle/>
          <a:p>
            <a:fld id="{6CB76B4D-260D-4EC1-9A8A-CDDCEAC88FCA}" type="slidenum">
              <a:rPr lang="en-GB" smtClean="0">
                <a:solidFill>
                  <a:srgbClr val="323D43"/>
                </a:solidFill>
              </a:rPr>
              <a:pPr/>
              <a:t>24</a:t>
            </a:fld>
            <a:endParaRPr lang="en-GB" dirty="0">
              <a:solidFill>
                <a:srgbClr val="323D43"/>
              </a:solidFill>
            </a:endParaRPr>
          </a:p>
        </p:txBody>
      </p:sp>
      <p:pic>
        <p:nvPicPr>
          <p:cNvPr id="12" name="Content Placeholder 11"/>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4648200" y="2019992"/>
            <a:ext cx="4171950" cy="3475242"/>
          </a:xfrm>
        </p:spPr>
      </p:pic>
    </p:spTree>
    <p:extLst>
      <p:ext uri="{BB962C8B-B14F-4D97-AF65-F5344CB8AC3E}">
        <p14:creationId xmlns:p14="http://schemas.microsoft.com/office/powerpoint/2010/main" val="7364960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Extent of the legislation</a:t>
            </a:r>
            <a:endParaRPr lang="en-US" dirty="0"/>
          </a:p>
        </p:txBody>
      </p:sp>
      <p:sp>
        <p:nvSpPr>
          <p:cNvPr id="3" name="Content Placeholder 2"/>
          <p:cNvSpPr>
            <a:spLocks noGrp="1"/>
          </p:cNvSpPr>
          <p:nvPr>
            <p:ph sz="half" idx="1"/>
          </p:nvPr>
        </p:nvSpPr>
        <p:spPr/>
        <p:txBody>
          <a:bodyPr/>
          <a:lstStyle/>
          <a:p>
            <a:r>
              <a:rPr lang="en-US" sz="2400" dirty="0" smtClean="0"/>
              <a:t>Discrimination</a:t>
            </a:r>
          </a:p>
          <a:p>
            <a:r>
              <a:rPr lang="en-US" sz="2400" dirty="0"/>
              <a:t>Adjustments for disabled </a:t>
            </a:r>
            <a:r>
              <a:rPr lang="en-US" sz="2400" dirty="0" smtClean="0"/>
              <a:t>persons</a:t>
            </a:r>
          </a:p>
          <a:p>
            <a:r>
              <a:rPr lang="en-US" sz="2400" dirty="0" smtClean="0"/>
              <a:t>Harassment</a:t>
            </a:r>
          </a:p>
          <a:p>
            <a:r>
              <a:rPr lang="en-GB" sz="2400" dirty="0" smtClean="0"/>
              <a:t>Victimisation</a:t>
            </a:r>
            <a:endParaRPr lang="en-GB" sz="2400" dirty="0"/>
          </a:p>
        </p:txBody>
      </p:sp>
      <p:sp>
        <p:nvSpPr>
          <p:cNvPr id="4" name="Content Placeholder 3"/>
          <p:cNvSpPr>
            <a:spLocks noGrp="1"/>
          </p:cNvSpPr>
          <p:nvPr>
            <p:ph sz="half" idx="2"/>
          </p:nvPr>
        </p:nvSpPr>
        <p:spPr/>
        <p:txBody>
          <a:bodyPr/>
          <a:lstStyle/>
          <a:p>
            <a:r>
              <a:rPr lang="en-US" sz="2400" dirty="0" smtClean="0"/>
              <a:t>Disabilities can be </a:t>
            </a:r>
            <a:br>
              <a:rPr lang="en-US" sz="2400" dirty="0" smtClean="0"/>
            </a:br>
            <a:r>
              <a:rPr lang="en-US" sz="2400" dirty="0" smtClean="0"/>
              <a:t>visible or </a:t>
            </a:r>
            <a:r>
              <a:rPr lang="en-US" sz="2400" dirty="0"/>
              <a:t>invisible</a:t>
            </a:r>
          </a:p>
          <a:p>
            <a:r>
              <a:rPr lang="en-US" sz="2400" dirty="0" smtClean="0"/>
              <a:t>Many types of </a:t>
            </a:r>
            <a:r>
              <a:rPr lang="en-GB" sz="2400" dirty="0" smtClean="0"/>
              <a:t>behaviour</a:t>
            </a:r>
            <a:r>
              <a:rPr lang="en-US" sz="2400" dirty="0" smtClean="0"/>
              <a:t> can manifest as </a:t>
            </a:r>
            <a:r>
              <a:rPr lang="en-US" sz="2400" dirty="0"/>
              <a:t>discriminatory</a:t>
            </a:r>
          </a:p>
          <a:p>
            <a:pPr fontAlgn="auto">
              <a:lnSpc>
                <a:spcPct val="110000"/>
              </a:lnSpc>
              <a:spcBef>
                <a:spcPts val="0"/>
              </a:spcBef>
              <a:spcAft>
                <a:spcPts val="0"/>
              </a:spcAft>
              <a:defRPr/>
            </a:pPr>
            <a:r>
              <a:rPr lang="en-US" sz="2400" dirty="0" smtClean="0"/>
              <a:t>Act fairly </a:t>
            </a:r>
            <a:r>
              <a:rPr lang="mr-IN" sz="2400" dirty="0" smtClean="0"/>
              <a:t>–</a:t>
            </a:r>
            <a:r>
              <a:rPr lang="en-US" sz="2400" dirty="0" smtClean="0"/>
              <a:t> but also ensure fairness around you</a:t>
            </a:r>
          </a:p>
          <a:p>
            <a:pPr fontAlgn="auto">
              <a:lnSpc>
                <a:spcPct val="110000"/>
              </a:lnSpc>
              <a:spcBef>
                <a:spcPts val="0"/>
              </a:spcBef>
              <a:spcAft>
                <a:spcPts val="0"/>
              </a:spcAft>
              <a:defRPr/>
            </a:pPr>
            <a:r>
              <a:rPr lang="en-US" sz="2400" dirty="0" smtClean="0"/>
              <a:t>Whatever your level of responsibility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12"/>
          </p:nvPr>
        </p:nvSpPr>
        <p:spPr/>
        <p:txBody>
          <a:bodyPr/>
          <a:lstStyle/>
          <a:p>
            <a:fld id="{C1AC07C0-4185-4980-AEF7-9C22F08CAECA}" type="slidenum">
              <a:rPr lang="en-GB" smtClean="0">
                <a:solidFill>
                  <a:srgbClr val="323D43"/>
                </a:solidFill>
              </a:rPr>
              <a:pPr/>
              <a:t>25</a:t>
            </a:fld>
            <a:endParaRPr lang="en-GB" dirty="0">
              <a:solidFill>
                <a:srgbClr val="323D43"/>
              </a:solidFill>
            </a:endParaRPr>
          </a:p>
        </p:txBody>
      </p:sp>
    </p:spTree>
    <p:extLst>
      <p:ext uri="{BB962C8B-B14F-4D97-AF65-F5344CB8AC3E}">
        <p14:creationId xmlns:p14="http://schemas.microsoft.com/office/powerpoint/2010/main" val="4494336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shot 2016-10-31 11.39.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0182"/>
            <a:ext cx="4112133" cy="4017818"/>
          </a:xfrm>
          <a:prstGeom prst="rect">
            <a:avLst/>
          </a:prstGeom>
        </p:spPr>
      </p:pic>
      <p:sp>
        <p:nvSpPr>
          <p:cNvPr id="2" name="Title 1"/>
          <p:cNvSpPr>
            <a:spLocks noGrp="1"/>
          </p:cNvSpPr>
          <p:nvPr>
            <p:ph type="title"/>
          </p:nvPr>
        </p:nvSpPr>
        <p:spPr/>
        <p:txBody>
          <a:bodyPr/>
          <a:lstStyle/>
          <a:p>
            <a:r>
              <a:rPr lang="en-GB" dirty="0" smtClean="0"/>
              <a:t>What can you do?</a:t>
            </a:r>
            <a:endParaRPr lang="en-GB" dirty="0"/>
          </a:p>
        </p:txBody>
      </p:sp>
      <p:pic>
        <p:nvPicPr>
          <p:cNvPr id="7" name="Content Placeholder 6" descr="Screenshot 2016-10-31 11.32.09.png"/>
          <p:cNvPicPr>
            <a:picLocks noGrp="1" noChangeAspect="1"/>
          </p:cNvPicPr>
          <p:nvPr>
            <p:ph sz="half" idx="2"/>
          </p:nvPr>
        </p:nvPicPr>
        <p:blipFill>
          <a:blip r:embed="rId3">
            <a:extLst>
              <a:ext uri="{28A0092B-C50C-407E-A947-70E740481C1C}">
                <a14:useLocalDpi xmlns:a14="http://schemas.microsoft.com/office/drawing/2010/main" val="0"/>
              </a:ext>
            </a:extLst>
          </a:blip>
          <a:srcRect t="-19160" b="-19160"/>
          <a:stretch>
            <a:fillRect/>
          </a:stretch>
        </p:blipFill>
        <p:spPr>
          <a:xfrm>
            <a:off x="2513734" y="908050"/>
            <a:ext cx="6410325" cy="4114800"/>
          </a:xfrm>
        </p:spPr>
      </p:pic>
      <p:sp>
        <p:nvSpPr>
          <p:cNvPr id="5" name="Slide Number Placeholder 4"/>
          <p:cNvSpPr>
            <a:spLocks noGrp="1"/>
          </p:cNvSpPr>
          <p:nvPr>
            <p:ph type="sldNum" sz="quarter" idx="12"/>
          </p:nvPr>
        </p:nvSpPr>
        <p:spPr/>
        <p:txBody>
          <a:bodyPr/>
          <a:lstStyle/>
          <a:p>
            <a:fld id="{C1AC07C0-4185-4980-AEF7-9C22F08CAECA}" type="slidenum">
              <a:rPr lang="en-GB" smtClean="0">
                <a:solidFill>
                  <a:srgbClr val="323D43"/>
                </a:solidFill>
              </a:rPr>
              <a:pPr/>
              <a:t>26</a:t>
            </a:fld>
            <a:endParaRPr lang="en-GB" dirty="0">
              <a:solidFill>
                <a:srgbClr val="323D43"/>
              </a:solidFill>
            </a:endParaRPr>
          </a:p>
        </p:txBody>
      </p:sp>
      <p:sp>
        <p:nvSpPr>
          <p:cNvPr id="6" name="Rectangle 5">
            <a:hlinkClick r:id="rId4"/>
          </p:cNvPr>
          <p:cNvSpPr/>
          <p:nvPr/>
        </p:nvSpPr>
        <p:spPr>
          <a:xfrm>
            <a:off x="4112133" y="4311422"/>
            <a:ext cx="3724096"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GB" dirty="0"/>
              <a:t>https://</a:t>
            </a:r>
            <a:r>
              <a:rPr lang="en-GB" dirty="0" err="1"/>
              <a:t>implicit.harvard.edu</a:t>
            </a:r>
            <a:r>
              <a:rPr lang="en-GB" dirty="0"/>
              <a:t>/implicit/</a:t>
            </a:r>
          </a:p>
        </p:txBody>
      </p:sp>
      <p:sp>
        <p:nvSpPr>
          <p:cNvPr id="9" name="Rectangle 8"/>
          <p:cNvSpPr/>
          <p:nvPr/>
        </p:nvSpPr>
        <p:spPr>
          <a:xfrm>
            <a:off x="6319103" y="5022850"/>
            <a:ext cx="2416046" cy="461665"/>
          </a:xfrm>
          <a:prstGeom prst="rect">
            <a:avLst/>
          </a:prstGeom>
        </p:spPr>
        <p:txBody>
          <a:bodyPr wrap="none">
            <a:spAutoFit/>
          </a:bodyPr>
          <a:lstStyle/>
          <a:p>
            <a:pPr marL="342900" indent="-342900">
              <a:buFont typeface="Arial"/>
              <a:buChar char="•"/>
            </a:pPr>
            <a:r>
              <a:rPr lang="en-GB" sz="2400" dirty="0"/>
              <a:t>Take the </a:t>
            </a:r>
            <a:r>
              <a:rPr lang="en-GB" sz="2400" dirty="0" smtClean="0"/>
              <a:t>tests</a:t>
            </a:r>
          </a:p>
        </p:txBody>
      </p:sp>
      <p:sp>
        <p:nvSpPr>
          <p:cNvPr id="3" name="Content Placeholder 2"/>
          <p:cNvSpPr>
            <a:spLocks noGrp="1"/>
          </p:cNvSpPr>
          <p:nvPr>
            <p:ph sz="half" idx="1"/>
          </p:nvPr>
        </p:nvSpPr>
        <p:spPr>
          <a:xfrm>
            <a:off x="323850" y="1700213"/>
            <a:ext cx="3336059" cy="932151"/>
          </a:xfrm>
        </p:spPr>
        <p:txBody>
          <a:bodyPr/>
          <a:lstStyle/>
          <a:p>
            <a:r>
              <a:rPr lang="en-GB" sz="2400" dirty="0" smtClean="0"/>
              <a:t>Watch the videos</a:t>
            </a:r>
          </a:p>
        </p:txBody>
      </p:sp>
    </p:spTree>
    <p:extLst>
      <p:ext uri="{BB962C8B-B14F-4D97-AF65-F5344CB8AC3E}">
        <p14:creationId xmlns:p14="http://schemas.microsoft.com/office/powerpoint/2010/main" val="14150332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Follow up reading</a:t>
            </a:r>
            <a:endParaRPr lang="en-GB" dirty="0"/>
          </a:p>
        </p:txBody>
      </p:sp>
      <p:sp>
        <p:nvSpPr>
          <p:cNvPr id="3" name="Content Placeholder 2"/>
          <p:cNvSpPr>
            <a:spLocks noGrp="1"/>
          </p:cNvSpPr>
          <p:nvPr>
            <p:ph sz="half" idx="1"/>
          </p:nvPr>
        </p:nvSpPr>
        <p:spPr/>
        <p:txBody>
          <a:bodyPr/>
          <a:lstStyle/>
          <a:p>
            <a:r>
              <a:rPr lang="en-GB" dirty="0" smtClean="0"/>
              <a:t>Educate yourself</a:t>
            </a:r>
          </a:p>
          <a:p>
            <a:r>
              <a:rPr lang="en-GB" dirty="0" smtClean="0"/>
              <a:t>Think about how this can be applied in your immediate environment</a:t>
            </a:r>
            <a:endParaRPr lang="en-GB" dirty="0"/>
          </a:p>
        </p:txBody>
      </p:sp>
      <p:pic>
        <p:nvPicPr>
          <p:cNvPr id="6" name="Content Placeholder 5" descr="Screenshot 2016-10-31 11.42.27.png"/>
          <p:cNvPicPr>
            <a:picLocks noGrp="1" noChangeAspect="1"/>
          </p:cNvPicPr>
          <p:nvPr>
            <p:ph sz="half" idx="2"/>
          </p:nvPr>
        </p:nvPicPr>
        <p:blipFill>
          <a:blip r:embed="rId2">
            <a:extLst>
              <a:ext uri="{28A0092B-C50C-407E-A947-70E740481C1C}">
                <a14:useLocalDpi xmlns:a14="http://schemas.microsoft.com/office/drawing/2010/main" val="0"/>
              </a:ext>
            </a:extLst>
          </a:blip>
          <a:srcRect l="-2695" r="-2695"/>
          <a:stretch>
            <a:fillRect/>
          </a:stretch>
        </p:blipFill>
        <p:spPr>
          <a:xfrm>
            <a:off x="4972050" y="753486"/>
            <a:ext cx="4171950" cy="4114800"/>
          </a:xfrm>
        </p:spPr>
      </p:pic>
      <p:sp>
        <p:nvSpPr>
          <p:cNvPr id="5" name="Slide Number Placeholder 4"/>
          <p:cNvSpPr>
            <a:spLocks noGrp="1"/>
          </p:cNvSpPr>
          <p:nvPr>
            <p:ph type="sldNum" sz="quarter" idx="12"/>
          </p:nvPr>
        </p:nvSpPr>
        <p:spPr/>
        <p:txBody>
          <a:bodyPr/>
          <a:lstStyle/>
          <a:p>
            <a:fld id="{C1AC07C0-4185-4980-AEF7-9C22F08CAECA}" type="slidenum">
              <a:rPr lang="en-GB" smtClean="0">
                <a:solidFill>
                  <a:srgbClr val="323D43"/>
                </a:solidFill>
              </a:rPr>
              <a:pPr/>
              <a:t>27</a:t>
            </a:fld>
            <a:endParaRPr lang="en-GB" dirty="0">
              <a:solidFill>
                <a:srgbClr val="323D43"/>
              </a:solidFill>
            </a:endParaRPr>
          </a:p>
        </p:txBody>
      </p:sp>
      <p:pic>
        <p:nvPicPr>
          <p:cNvPr id="7" name="Picture 6" descr="Screenshot 2016-10-31 11.44.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004" y="3977408"/>
            <a:ext cx="3567546" cy="3342409"/>
          </a:xfrm>
          <a:prstGeom prst="rect">
            <a:avLst/>
          </a:prstGeom>
        </p:spPr>
      </p:pic>
    </p:spTree>
    <p:extLst>
      <p:ext uri="{BB962C8B-B14F-4D97-AF65-F5344CB8AC3E}">
        <p14:creationId xmlns:p14="http://schemas.microsoft.com/office/powerpoint/2010/main" val="11491995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Find out about the workplace</a:t>
            </a:r>
            <a:endParaRPr lang="en-GB" dirty="0"/>
          </a:p>
        </p:txBody>
      </p:sp>
      <p:sp>
        <p:nvSpPr>
          <p:cNvPr id="3" name="Slide Number Placeholder 2"/>
          <p:cNvSpPr>
            <a:spLocks noGrp="1"/>
          </p:cNvSpPr>
          <p:nvPr>
            <p:ph type="sldNum" sz="quarter" idx="12"/>
          </p:nvPr>
        </p:nvSpPr>
        <p:spPr/>
        <p:txBody>
          <a:bodyPr/>
          <a:lstStyle/>
          <a:p>
            <a:fld id="{DDE2B00E-0011-4642-9C0D-3293ED573B49}" type="slidenum">
              <a:rPr lang="en-GB" smtClean="0">
                <a:solidFill>
                  <a:srgbClr val="323D43"/>
                </a:solidFill>
              </a:rPr>
              <a:pPr/>
              <a:t>28</a:t>
            </a:fld>
            <a:endParaRPr lang="en-GB" dirty="0">
              <a:solidFill>
                <a:srgbClr val="323D43"/>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238" y="1879599"/>
            <a:ext cx="6713316" cy="4573225"/>
          </a:xfrm>
          <a:prstGeom prst="rect">
            <a:avLst/>
          </a:prstGeom>
        </p:spPr>
      </p:pic>
      <p:sp>
        <p:nvSpPr>
          <p:cNvPr id="5" name="Rectangle 4"/>
          <p:cNvSpPr/>
          <p:nvPr/>
        </p:nvSpPr>
        <p:spPr>
          <a:xfrm>
            <a:off x="-81023" y="6590419"/>
            <a:ext cx="9225023"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b="1"/>
              <a:t>The Forgotten Female Programmers Who Created Modern Tech</a:t>
            </a:r>
          </a:p>
        </p:txBody>
      </p:sp>
    </p:spTree>
    <p:extLst>
      <p:ext uri="{BB962C8B-B14F-4D97-AF65-F5344CB8AC3E}">
        <p14:creationId xmlns:p14="http://schemas.microsoft.com/office/powerpoint/2010/main" val="11075010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were the pioneers?</a:t>
            </a:r>
            <a:endParaRPr lang="en-GB" dirty="0"/>
          </a:p>
        </p:txBody>
      </p:sp>
      <p:sp>
        <p:nvSpPr>
          <p:cNvPr id="3" name="Slide Number Placeholder 2"/>
          <p:cNvSpPr>
            <a:spLocks noGrp="1"/>
          </p:cNvSpPr>
          <p:nvPr>
            <p:ph type="sldNum" sz="quarter" idx="12"/>
          </p:nvPr>
        </p:nvSpPr>
        <p:spPr/>
        <p:txBody>
          <a:bodyPr/>
          <a:lstStyle/>
          <a:p>
            <a:fld id="{DDE2B00E-0011-4642-9C0D-3293ED573B49}" type="slidenum">
              <a:rPr lang="en-GB" smtClean="0">
                <a:solidFill>
                  <a:srgbClr val="323D43"/>
                </a:solidFill>
              </a:rPr>
              <a:pPr/>
              <a:t>29</a:t>
            </a:fld>
            <a:endParaRPr lang="en-GB" dirty="0">
              <a:solidFill>
                <a:srgbClr val="323D43"/>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813" y="908050"/>
            <a:ext cx="3359337" cy="5033962"/>
          </a:xfrm>
          <a:prstGeom prst="rect">
            <a:avLst/>
          </a:prstGeom>
        </p:spPr>
      </p:pic>
      <p:sp>
        <p:nvSpPr>
          <p:cNvPr id="5" name="Rectangle 4"/>
          <p:cNvSpPr/>
          <p:nvPr/>
        </p:nvSpPr>
        <p:spPr>
          <a:xfrm>
            <a:off x="323850" y="1797896"/>
            <a:ext cx="4572000" cy="646331"/>
          </a:xfrm>
          <a:prstGeom prst="rect">
            <a:avLst/>
          </a:prstGeom>
        </p:spPr>
        <p:txBody>
          <a:bodyPr>
            <a:spAutoFit/>
          </a:bodyPr>
          <a:lstStyle/>
          <a:p>
            <a:pPr algn="ctr"/>
            <a:r>
              <a:rPr lang="en-US" b="1" dirty="0" smtClean="0"/>
              <a:t>What did they do?</a:t>
            </a:r>
          </a:p>
          <a:p>
            <a:pPr algn="ctr"/>
            <a:r>
              <a:rPr lang="en-US" b="1" dirty="0" smtClean="0"/>
              <a:t>How did they do it??</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87871">
            <a:off x="1778255" y="2729601"/>
            <a:ext cx="2228154" cy="3408744"/>
          </a:xfrm>
          <a:prstGeom prst="rect">
            <a:avLst/>
          </a:prstGeom>
        </p:spPr>
      </p:pic>
    </p:spTree>
    <p:extLst>
      <p:ext uri="{BB962C8B-B14F-4D97-AF65-F5344CB8AC3E}">
        <p14:creationId xmlns:p14="http://schemas.microsoft.com/office/powerpoint/2010/main" val="1925375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2313" y="3173382"/>
            <a:ext cx="7772400" cy="1362075"/>
          </a:xfrm>
        </p:spPr>
        <p:txBody>
          <a:bodyPr/>
          <a:lstStyle/>
          <a:p>
            <a:r>
              <a:rPr lang="en-GB" noProof="0" dirty="0" smtClean="0"/>
              <a:t>What is important…</a:t>
            </a:r>
            <a:endParaRPr lang="en-GB" noProof="0" dirty="0"/>
          </a:p>
        </p:txBody>
      </p:sp>
      <p:sp>
        <p:nvSpPr>
          <p:cNvPr id="8" name="Text Placeholder 7"/>
          <p:cNvSpPr>
            <a:spLocks noGrp="1"/>
          </p:cNvSpPr>
          <p:nvPr>
            <p:ph type="body" idx="1"/>
          </p:nvPr>
        </p:nvSpPr>
        <p:spPr>
          <a:xfrm>
            <a:off x="722313" y="1673195"/>
            <a:ext cx="7772400" cy="1500187"/>
          </a:xfrm>
        </p:spPr>
        <p:txBody>
          <a:bodyPr/>
          <a:lstStyle/>
          <a:p>
            <a:r>
              <a:rPr lang="en-GB" noProof="0" dirty="0" smtClean="0"/>
              <a:t>Reminder: based on module needs and past experience</a:t>
            </a:r>
            <a:endParaRPr lang="en-GB" noProof="0" dirty="0"/>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3</a:t>
            </a:fld>
            <a:endParaRPr kumimoji="0" lang="en-US" dirty="0"/>
          </a:p>
        </p:txBody>
      </p:sp>
    </p:spTree>
    <p:extLst>
      <p:ext uri="{BB962C8B-B14F-4D97-AF65-F5344CB8AC3E}">
        <p14:creationId xmlns:p14="http://schemas.microsoft.com/office/powerpoint/2010/main" val="14986234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Don</a:t>
            </a:r>
            <a:r>
              <a:rPr lang="mr-IN" dirty="0" smtClean="0"/>
              <a:t>’</a:t>
            </a:r>
            <a:r>
              <a:rPr lang="en-GB" dirty="0" smtClean="0"/>
              <a:t>t just look back, keep up and look forward!</a:t>
            </a:r>
            <a:endParaRPr lang="en-GB" dirty="0"/>
          </a:p>
        </p:txBody>
      </p:sp>
      <p:sp>
        <p:nvSpPr>
          <p:cNvPr id="3" name="Slide Number Placeholder 2"/>
          <p:cNvSpPr>
            <a:spLocks noGrp="1"/>
          </p:cNvSpPr>
          <p:nvPr>
            <p:ph type="sldNum" sz="quarter" idx="12"/>
          </p:nvPr>
        </p:nvSpPr>
        <p:spPr/>
        <p:txBody>
          <a:bodyPr/>
          <a:lstStyle/>
          <a:p>
            <a:fld id="{DDE2B00E-0011-4642-9C0D-3293ED573B49}" type="slidenum">
              <a:rPr lang="en-GB" smtClean="0">
                <a:solidFill>
                  <a:srgbClr val="323D43"/>
                </a:solidFill>
              </a:rPr>
              <a:pPr/>
              <a:t>30</a:t>
            </a:fld>
            <a:endParaRPr lang="en-GB" dirty="0">
              <a:solidFill>
                <a:srgbClr val="323D43"/>
              </a:solidFill>
            </a:endParaRPr>
          </a:p>
        </p:txBody>
      </p:sp>
      <p:sp>
        <p:nvSpPr>
          <p:cNvPr id="4" name="Rectangle 3"/>
          <p:cNvSpPr/>
          <p:nvPr/>
        </p:nvSpPr>
        <p:spPr>
          <a:xfrm>
            <a:off x="0" y="6396593"/>
            <a:ext cx="9225023"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b="1" dirty="0" smtClean="0">
                <a:hlinkClick r:id="rId2"/>
              </a:rPr>
              <a:t>Video: 14 </a:t>
            </a:r>
            <a:r>
              <a:rPr lang="en-US" b="1" dirty="0">
                <a:hlinkClick r:id="rId2"/>
              </a:rPr>
              <a:t>Changes to UK law and policy from April 2017!</a:t>
            </a:r>
            <a:endParaRPr lang="en-US" b="1"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58" y="2060604"/>
            <a:ext cx="8507392" cy="4248121"/>
          </a:xfrm>
          <a:prstGeom prst="rect">
            <a:avLst/>
          </a:prstGeom>
        </p:spPr>
      </p:pic>
      <p:sp>
        <p:nvSpPr>
          <p:cNvPr id="6" name="TextBox 5"/>
          <p:cNvSpPr txBox="1"/>
          <p:nvPr/>
        </p:nvSpPr>
        <p:spPr>
          <a:xfrm>
            <a:off x="2656315" y="4953964"/>
            <a:ext cx="382027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GB" dirty="0">
                <a:hlinkClick r:id="rId2"/>
              </a:rPr>
              <a:t>https://</a:t>
            </a:r>
            <a:r>
              <a:rPr lang="en-GB" dirty="0" err="1">
                <a:hlinkClick r:id="rId2"/>
              </a:rPr>
              <a:t>youtu.be</a:t>
            </a:r>
            <a:r>
              <a:rPr lang="en-GB" dirty="0">
                <a:hlinkClick r:id="rId2"/>
              </a:rPr>
              <a:t>/kQRtVYBv4hI?t=7s</a:t>
            </a:r>
            <a:endParaRPr lang="en-GB" dirty="0"/>
          </a:p>
        </p:txBody>
      </p:sp>
    </p:spTree>
    <p:extLst>
      <p:ext uri="{BB962C8B-B14F-4D97-AF65-F5344CB8AC3E}">
        <p14:creationId xmlns:p14="http://schemas.microsoft.com/office/powerpoint/2010/main" val="21199954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4000" dirty="0" smtClean="0"/>
              <a:t>Harassment</a:t>
            </a:r>
            <a:br>
              <a:rPr lang="en-US" sz="4000" dirty="0" smtClean="0"/>
            </a:br>
            <a:endParaRPr lang="en-GB" sz="4000" dirty="0"/>
          </a:p>
        </p:txBody>
      </p:sp>
      <p:sp>
        <p:nvSpPr>
          <p:cNvPr id="9" name="Rectangle 8"/>
          <p:cNvSpPr/>
          <p:nvPr/>
        </p:nvSpPr>
        <p:spPr>
          <a:xfrm>
            <a:off x="5181600" y="5867400"/>
            <a:ext cx="3962400" cy="46166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US" dirty="0" smtClean="0"/>
              <a:t>The Equality Act 2010 </a:t>
            </a:r>
            <a:endParaRPr lang="en-GB" dirty="0"/>
          </a:p>
        </p:txBody>
      </p:sp>
      <p:sp>
        <p:nvSpPr>
          <p:cNvPr id="10" name="Oval Callout 9"/>
          <p:cNvSpPr/>
          <p:nvPr/>
        </p:nvSpPr>
        <p:spPr>
          <a:xfrm>
            <a:off x="-161637" y="1708727"/>
            <a:ext cx="9305637" cy="3059545"/>
          </a:xfrm>
          <a:prstGeom prst="wedgeEllipseCallout">
            <a:avLst>
              <a:gd name="adj1" fmla="val 35560"/>
              <a:gd name="adj2" fmla="val 78974"/>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latin typeface="+mj-lt"/>
              </a:rPr>
              <a:t>unwanted conduct </a:t>
            </a:r>
            <a:br>
              <a:rPr lang="en-US" sz="2000" dirty="0" smtClean="0">
                <a:latin typeface="+mj-lt"/>
              </a:rPr>
            </a:br>
            <a:r>
              <a:rPr lang="en-US" sz="2000" dirty="0" smtClean="0">
                <a:latin typeface="+mj-lt"/>
              </a:rPr>
              <a:t>related to a relevant protected characteristic, </a:t>
            </a:r>
            <a:br>
              <a:rPr lang="en-US" sz="2000" dirty="0" smtClean="0">
                <a:latin typeface="+mj-lt"/>
              </a:rPr>
            </a:br>
            <a:r>
              <a:rPr lang="en-US" sz="2000" dirty="0" smtClean="0">
                <a:latin typeface="+mj-lt"/>
              </a:rPr>
              <a:t>which has the purpose or effect of </a:t>
            </a:r>
            <a:br>
              <a:rPr lang="en-US" sz="2000" dirty="0" smtClean="0">
                <a:latin typeface="+mj-lt"/>
              </a:rPr>
            </a:br>
            <a:r>
              <a:rPr lang="en-US" sz="2000" dirty="0" smtClean="0">
                <a:latin typeface="+mj-lt"/>
              </a:rPr>
              <a:t>violating an individual’s dignity or </a:t>
            </a:r>
            <a:br>
              <a:rPr lang="en-US" sz="2000" dirty="0" smtClean="0">
                <a:latin typeface="+mj-lt"/>
              </a:rPr>
            </a:br>
            <a:r>
              <a:rPr lang="en-US" sz="2000" dirty="0" smtClean="0">
                <a:latin typeface="+mj-lt"/>
              </a:rPr>
              <a:t>creating and </a:t>
            </a:r>
            <a:r>
              <a:rPr lang="en-GB" sz="2000" dirty="0" smtClean="0">
                <a:latin typeface="+mj-lt"/>
              </a:rPr>
              <a:t>intimidating</a:t>
            </a:r>
            <a:r>
              <a:rPr lang="en-US" sz="2000" dirty="0" smtClean="0">
                <a:latin typeface="+mj-lt"/>
              </a:rPr>
              <a:t>, hostile, degrading, humiliating or offensive environment for that individual</a:t>
            </a:r>
            <a:endParaRPr lang="en-GB" sz="2000" dirty="0">
              <a:latin typeface="+mj-lt"/>
            </a:endParaRPr>
          </a:p>
        </p:txBody>
      </p:sp>
      <p:sp>
        <p:nvSpPr>
          <p:cNvPr id="8"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11"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2"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31</a:t>
            </a:fld>
            <a:endParaRPr kumimoji="0" lang="en-US" dirty="0"/>
          </a:p>
        </p:txBody>
      </p:sp>
    </p:spTree>
    <p:extLst>
      <p:ext uri="{BB962C8B-B14F-4D97-AF65-F5344CB8AC3E}">
        <p14:creationId xmlns:p14="http://schemas.microsoft.com/office/powerpoint/2010/main" val="782789852"/>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deal with </a:t>
            </a:r>
            <a:r>
              <a:rPr lang="en-GB" dirty="0" smtClean="0">
                <a:hlinkClick r:id="rId2"/>
              </a:rPr>
              <a:t>harassment</a:t>
            </a:r>
            <a:r>
              <a:rPr lang="en-GB" dirty="0" smtClean="0"/>
              <a:t>?</a:t>
            </a:r>
            <a:endParaRPr lang="en-GB" dirty="0"/>
          </a:p>
        </p:txBody>
      </p:sp>
      <p:sp>
        <p:nvSpPr>
          <p:cNvPr id="3" name="Slide Number Placeholder 2"/>
          <p:cNvSpPr>
            <a:spLocks noGrp="1"/>
          </p:cNvSpPr>
          <p:nvPr>
            <p:ph type="sldNum" sz="quarter" idx="12"/>
          </p:nvPr>
        </p:nvSpPr>
        <p:spPr/>
        <p:txBody>
          <a:bodyPr/>
          <a:lstStyle/>
          <a:p>
            <a:fld id="{DDE2B00E-0011-4642-9C0D-3293ED573B49}" type="slidenum">
              <a:rPr lang="en-GB" smtClean="0">
                <a:solidFill>
                  <a:srgbClr val="323D43"/>
                </a:solidFill>
              </a:rPr>
              <a:pPr/>
              <a:t>32</a:t>
            </a:fld>
            <a:endParaRPr lang="en-GB" dirty="0">
              <a:solidFill>
                <a:srgbClr val="323D43"/>
              </a:solidFill>
            </a:endParaRPr>
          </a:p>
        </p:txBody>
      </p:sp>
      <p:sp>
        <p:nvSpPr>
          <p:cNvPr id="4" name="Rectangle 3">
            <a:hlinkClick r:id="rId2"/>
          </p:cNvPr>
          <p:cNvSpPr/>
          <p:nvPr/>
        </p:nvSpPr>
        <p:spPr>
          <a:xfrm>
            <a:off x="2688971" y="6488668"/>
            <a:ext cx="4140877"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GB" dirty="0"/>
              <a:t>https</a:t>
            </a:r>
            <a:r>
              <a:rPr lang="en-GB" dirty="0" smtClean="0"/>
              <a:t>://YouTube/cmKVdA4sPYw?t=14s</a:t>
            </a:r>
            <a:endParaRPr lang="en-GB" dirty="0"/>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40305"/>
            <a:ext cx="9144000" cy="4535905"/>
          </a:xfrm>
          <a:prstGeom prst="rect">
            <a:avLst/>
          </a:prstGeom>
        </p:spPr>
      </p:pic>
    </p:spTree>
    <p:extLst>
      <p:ext uri="{BB962C8B-B14F-4D97-AF65-F5344CB8AC3E}">
        <p14:creationId xmlns:p14="http://schemas.microsoft.com/office/powerpoint/2010/main" val="4276065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Dignity at work policy</a:t>
            </a:r>
            <a:endParaRPr lang="en-GB" dirty="0"/>
          </a:p>
        </p:txBody>
      </p:sp>
      <p:sp>
        <p:nvSpPr>
          <p:cNvPr id="3" name="Slide Number Placeholder 2"/>
          <p:cNvSpPr>
            <a:spLocks noGrp="1"/>
          </p:cNvSpPr>
          <p:nvPr>
            <p:ph type="sldNum" sz="quarter" idx="12"/>
          </p:nvPr>
        </p:nvSpPr>
        <p:spPr/>
        <p:txBody>
          <a:bodyPr/>
          <a:lstStyle/>
          <a:p>
            <a:fld id="{DDE2B00E-0011-4642-9C0D-3293ED573B49}" type="slidenum">
              <a:rPr lang="en-GB" smtClean="0">
                <a:solidFill>
                  <a:srgbClr val="323D43"/>
                </a:solidFill>
              </a:rPr>
              <a:pPr/>
              <a:t>33</a:t>
            </a:fld>
            <a:endParaRPr lang="en-GB" dirty="0">
              <a:solidFill>
                <a:srgbClr val="323D43"/>
              </a:solidFill>
            </a:endParaRPr>
          </a:p>
        </p:txBody>
      </p:sp>
    </p:spTree>
    <p:extLst>
      <p:ext uri="{BB962C8B-B14F-4D97-AF65-F5344CB8AC3E}">
        <p14:creationId xmlns:p14="http://schemas.microsoft.com/office/powerpoint/2010/main" val="248623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600" b="1" dirty="0" smtClean="0"/>
              <a:t>Chartered Institute of Personnel and Development</a:t>
            </a:r>
            <a:r>
              <a:rPr lang="en-GB" sz="3600" dirty="0" smtClean="0"/>
              <a:t> </a:t>
            </a:r>
            <a:endParaRPr lang="en-GB" sz="3600" dirty="0"/>
          </a:p>
        </p:txBody>
      </p:sp>
      <p:pic>
        <p:nvPicPr>
          <p:cNvPr id="7" name="Content Placeholder 6" descr="Picture 69.png">
            <a:hlinkClick r:id="rId2"/>
          </p:cNvPr>
          <p:cNvPicPr>
            <a:picLocks noGrp="1" noChangeAspect="1"/>
          </p:cNvPicPr>
          <p:nvPr>
            <p:ph idx="1"/>
          </p:nvPr>
        </p:nvPicPr>
        <p:blipFill>
          <a:blip r:embed="rId3"/>
          <a:stretch>
            <a:fillRect/>
          </a:stretch>
        </p:blipFill>
        <p:spPr>
          <a:xfrm>
            <a:off x="2925299" y="1557338"/>
            <a:ext cx="5657039" cy="4114800"/>
          </a:xfrm>
        </p:spPr>
      </p:pic>
      <p:sp>
        <p:nvSpPr>
          <p:cNvPr id="8" name="Rectangle 7">
            <a:hlinkClick r:id="rId2"/>
          </p:cNvPr>
          <p:cNvSpPr/>
          <p:nvPr/>
        </p:nvSpPr>
        <p:spPr>
          <a:xfrm>
            <a:off x="0" y="5715000"/>
            <a:ext cx="9144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smtClean="0"/>
              <a:t>http://www.cipd.co.uk</a:t>
            </a:r>
            <a:endParaRPr lang="en-GB" dirty="0"/>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34</a:t>
            </a:fld>
            <a:endParaRPr kumimoji="0" lang="en-US" dirty="0"/>
          </a:p>
        </p:txBody>
      </p:sp>
    </p:spTree>
    <p:extLst>
      <p:ext uri="{BB962C8B-B14F-4D97-AF65-F5344CB8AC3E}">
        <p14:creationId xmlns:p14="http://schemas.microsoft.com/office/powerpoint/2010/main" val="2589108212"/>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We have the right to speak out and Question</a:t>
            </a:r>
            <a:endParaRPr lang="en-GB" dirty="0"/>
          </a:p>
        </p:txBody>
      </p:sp>
      <p:sp>
        <p:nvSpPr>
          <p:cNvPr id="6" name="Text Placeholder 5"/>
          <p:cNvSpPr>
            <a:spLocks noGrp="1"/>
          </p:cNvSpPr>
          <p:nvPr>
            <p:ph type="body" idx="1"/>
          </p:nvPr>
        </p:nvSpPr>
        <p:spPr/>
        <p:txBody>
          <a:bodyPr/>
          <a:lstStyle/>
          <a:p>
            <a:r>
              <a:rPr lang="en-GB" dirty="0" smtClean="0"/>
              <a:t>perspectives</a:t>
            </a:r>
            <a:endParaRPr lang="en-GB" dirty="0"/>
          </a:p>
        </p:txBody>
      </p:sp>
      <p:sp>
        <p:nvSpPr>
          <p:cNvPr id="4" name="Slide Number Placeholder 3"/>
          <p:cNvSpPr>
            <a:spLocks noGrp="1"/>
          </p:cNvSpPr>
          <p:nvPr>
            <p:ph type="sldNum" sz="quarter" idx="12"/>
          </p:nvPr>
        </p:nvSpPr>
        <p:spPr/>
        <p:txBody>
          <a:bodyPr/>
          <a:lstStyle/>
          <a:p>
            <a:fld id="{6CB76B4D-260D-4EC1-9A8A-CDDCEAC88FCA}" type="slidenum">
              <a:rPr lang="en-GB" smtClean="0">
                <a:solidFill>
                  <a:srgbClr val="323D43"/>
                </a:solidFill>
              </a:rPr>
              <a:pPr/>
              <a:t>35</a:t>
            </a:fld>
            <a:endParaRPr lang="en-GB" dirty="0">
              <a:solidFill>
                <a:srgbClr val="323D43"/>
              </a:solidFill>
            </a:endParaRPr>
          </a:p>
        </p:txBody>
      </p:sp>
    </p:spTree>
    <p:extLst>
      <p:ext uri="{BB962C8B-B14F-4D97-AF65-F5344CB8AC3E}">
        <p14:creationId xmlns:p14="http://schemas.microsoft.com/office/powerpoint/2010/main" val="26374322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hlinkClick r:id="rId3"/>
              </a:rPr>
              <a:t>Video - Whistleblowing</a:t>
            </a:r>
            <a:endParaRPr lang="en-GB" dirty="0">
              <a:hlinkClick r:id="rId3"/>
            </a:endParaRPr>
          </a:p>
        </p:txBody>
      </p:sp>
      <p:sp>
        <p:nvSpPr>
          <p:cNvPr id="4" name="Slide Number Placeholder 3"/>
          <p:cNvSpPr>
            <a:spLocks noGrp="1"/>
          </p:cNvSpPr>
          <p:nvPr>
            <p:ph type="sldNum" sz="quarter" idx="12"/>
          </p:nvPr>
        </p:nvSpPr>
        <p:spPr/>
        <p:txBody>
          <a:bodyPr/>
          <a:lstStyle/>
          <a:p>
            <a:fld id="{FDBE8CFC-1513-446D-8B65-185D686A47A9}" type="slidenum">
              <a:rPr lang="en-GB" smtClean="0">
                <a:solidFill>
                  <a:srgbClr val="323D43"/>
                </a:solidFill>
              </a:rPr>
              <a:pPr/>
              <a:t>36</a:t>
            </a:fld>
            <a:endParaRPr lang="en-GB" dirty="0">
              <a:solidFill>
                <a:srgbClr val="323D43"/>
              </a:solidFill>
            </a:endParaRPr>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6412"/>
            <a:ext cx="9144000" cy="4512313"/>
          </a:xfrm>
          <a:prstGeom prst="rect">
            <a:avLst/>
          </a:prstGeom>
        </p:spPr>
      </p:pic>
      <p:sp>
        <p:nvSpPr>
          <p:cNvPr id="3" name="Rectangle 2"/>
          <p:cNvSpPr/>
          <p:nvPr/>
        </p:nvSpPr>
        <p:spPr>
          <a:xfrm>
            <a:off x="2660327" y="6537325"/>
            <a:ext cx="3198311"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GB" dirty="0"/>
              <a:t>https://</a:t>
            </a:r>
            <a:r>
              <a:rPr lang="en-GB" dirty="0" err="1"/>
              <a:t>youtu.be</a:t>
            </a:r>
            <a:r>
              <a:rPr lang="en-GB" dirty="0"/>
              <a:t>/</a:t>
            </a:r>
            <a:r>
              <a:rPr lang="en-GB" dirty="0" err="1"/>
              <a:t>euwasyw-iNg</a:t>
            </a:r>
            <a:endParaRPr lang="en-GB" dirty="0"/>
          </a:p>
        </p:txBody>
      </p:sp>
    </p:spTree>
    <p:extLst>
      <p:ext uri="{BB962C8B-B14F-4D97-AF65-F5344CB8AC3E}">
        <p14:creationId xmlns:p14="http://schemas.microsoft.com/office/powerpoint/2010/main" val="8218671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Whistleblowers…</a:t>
            </a:r>
            <a:endParaRPr lang="en-US" dirty="0"/>
          </a:p>
        </p:txBody>
      </p:sp>
      <p:sp>
        <p:nvSpPr>
          <p:cNvPr id="12" name="Rectangle 11"/>
          <p:cNvSpPr/>
          <p:nvPr/>
        </p:nvSpPr>
        <p:spPr>
          <a:xfrm>
            <a:off x="0" y="3733800"/>
            <a:ext cx="6096000" cy="2123658"/>
          </a:xfrm>
          <a:prstGeom prst="rect">
            <a:avLst/>
          </a:prstGeom>
          <a:solidFill>
            <a:schemeClr val="tx1">
              <a:lumMod val="50000"/>
            </a:schemeClr>
          </a:solidFill>
        </p:spPr>
        <p:txBody>
          <a:bodyPr wrap="square">
            <a:spAutoFit/>
          </a:bodyPr>
          <a:lstStyle/>
          <a:p>
            <a:r>
              <a:rPr lang="en-US" sz="1200" dirty="0" smtClean="0">
                <a:solidFill>
                  <a:schemeClr val="accent3"/>
                </a:solidFill>
                <a:latin typeface="Arial"/>
              </a:rPr>
              <a:t>whistleblowing - the disclosure to the public or to authorities, usually by an employee, of wrongdoing in a company or government department </a:t>
            </a:r>
            <a:r>
              <a:rPr lang="en-US" sz="1200" dirty="0" smtClean="0">
                <a:solidFill>
                  <a:schemeClr val="accent3"/>
                </a:solidFill>
                <a:latin typeface="Arial"/>
                <a:hlinkClick r:id="rId2"/>
              </a:rPr>
              <a:t>en.wiktionary.org/wiki/whistleblowing</a:t>
            </a:r>
            <a:r>
              <a:rPr lang="en-US" sz="1200" dirty="0" smtClean="0">
                <a:solidFill>
                  <a:schemeClr val="accent3"/>
                </a:solidFill>
                <a:latin typeface="Arial"/>
              </a:rPr>
              <a:t/>
            </a:r>
            <a:br>
              <a:rPr lang="en-US" sz="1200" dirty="0" smtClean="0">
                <a:solidFill>
                  <a:schemeClr val="accent3"/>
                </a:solidFill>
                <a:latin typeface="Arial"/>
              </a:rPr>
            </a:br>
            <a:endParaRPr lang="en-US" sz="1200" dirty="0" smtClean="0">
              <a:solidFill>
                <a:schemeClr val="accent3"/>
              </a:solidFill>
              <a:latin typeface="Arial"/>
            </a:endParaRPr>
          </a:p>
          <a:p>
            <a:r>
              <a:rPr lang="en-US" sz="1200" dirty="0" smtClean="0">
                <a:solidFill>
                  <a:schemeClr val="accent3"/>
                </a:solidFill>
                <a:latin typeface="Arial"/>
              </a:rPr>
              <a:t>whistle blower - An employee who has inside knowledge of illegal activities occurring within his or her organization and reports these to the public. </a:t>
            </a:r>
            <a:r>
              <a:rPr lang="en-US" sz="1200" dirty="0" smtClean="0">
                <a:solidFill>
                  <a:schemeClr val="accent3"/>
                </a:solidFill>
                <a:latin typeface="Arial"/>
                <a:hlinkClick r:id="rId3"/>
              </a:rPr>
              <a:t>investor.lilly.com/glossary.cfm</a:t>
            </a:r>
            <a:r>
              <a:rPr lang="en-US" sz="1200" dirty="0" smtClean="0">
                <a:solidFill>
                  <a:schemeClr val="accent3"/>
                </a:solidFill>
                <a:latin typeface="Arial"/>
              </a:rPr>
              <a:t/>
            </a:r>
            <a:br>
              <a:rPr lang="en-US" sz="1200" dirty="0" smtClean="0">
                <a:solidFill>
                  <a:schemeClr val="accent3"/>
                </a:solidFill>
                <a:latin typeface="Arial"/>
              </a:rPr>
            </a:br>
            <a:endParaRPr lang="en-US" sz="1200" dirty="0" smtClean="0">
              <a:solidFill>
                <a:schemeClr val="accent3"/>
              </a:solidFill>
              <a:latin typeface="Arial"/>
            </a:endParaRPr>
          </a:p>
          <a:p>
            <a:r>
              <a:rPr lang="en-US" sz="1200" dirty="0" smtClean="0">
                <a:solidFill>
                  <a:schemeClr val="accent3"/>
                </a:solidFill>
                <a:latin typeface="Arial"/>
              </a:rPr>
              <a:t>Any person who makes a disclosure about improper conduct by public bodies and public officers under the Whistleblowers Protection Act 2001 </a:t>
            </a:r>
            <a:r>
              <a:rPr lang="en-US" sz="1200" dirty="0" smtClean="0">
                <a:solidFill>
                  <a:schemeClr val="accent3"/>
                </a:solidFill>
                <a:latin typeface="Arial"/>
                <a:hlinkClick r:id="rId4"/>
              </a:rPr>
              <a:t>www.ombudsman.vic.gov.au/www/default.asp</a:t>
            </a:r>
            <a:endParaRPr lang="en-US" sz="1200" dirty="0" smtClean="0">
              <a:solidFill>
                <a:schemeClr val="accent3"/>
              </a:solidFill>
              <a:latin typeface="Arial"/>
            </a:endParaRPr>
          </a:p>
        </p:txBody>
      </p:sp>
      <p:sp>
        <p:nvSpPr>
          <p:cNvPr id="13" name="Rectangle 12"/>
          <p:cNvSpPr/>
          <p:nvPr/>
        </p:nvSpPr>
        <p:spPr>
          <a:xfrm>
            <a:off x="0" y="1447800"/>
            <a:ext cx="9144000" cy="2322969"/>
          </a:xfrm>
          <a:prstGeom prst="rect">
            <a:avLst/>
          </a:prstGeom>
          <a:solidFill>
            <a:schemeClr val="tx1">
              <a:lumMod val="50000"/>
            </a:schemeClr>
          </a:solidFill>
        </p:spPr>
        <p:txBody>
          <a:bodyPr wrap="square">
            <a:spAutoFit/>
          </a:bodyPr>
          <a:lstStyle/>
          <a:p>
            <a:pPr>
              <a:buNone/>
            </a:pPr>
            <a:r>
              <a:rPr lang="en-US" sz="1400" dirty="0" smtClean="0">
                <a:solidFill>
                  <a:schemeClr val="accent3"/>
                </a:solidFill>
                <a:latin typeface="Arial"/>
              </a:rPr>
              <a:t>an informant who exposes wrongdoing within an organization in the hope of stopping it; "the law gives little protection to </a:t>
            </a:r>
            <a:r>
              <a:rPr lang="en-US" sz="1400" dirty="0" smtClean="0">
                <a:solidFill>
                  <a:schemeClr val="accent3"/>
                </a:solidFill>
                <a:latin typeface="Arial"/>
                <a:hlinkClick r:id="rId5"/>
              </a:rPr>
              <a:t>… wordnetweb.princeton.edu/perl/webwn</a:t>
            </a:r>
            <a:r>
              <a:rPr lang="en-US" sz="1400" dirty="0" smtClean="0">
                <a:solidFill>
                  <a:schemeClr val="accent3"/>
                </a:solidFill>
                <a:latin typeface="Arial"/>
              </a:rPr>
              <a:t/>
            </a:r>
            <a:br>
              <a:rPr lang="en-US" sz="1400" dirty="0" smtClean="0">
                <a:solidFill>
                  <a:schemeClr val="accent3"/>
                </a:solidFill>
                <a:latin typeface="Arial"/>
              </a:rPr>
            </a:br>
            <a:endParaRPr lang="en-US" sz="1400" dirty="0" smtClean="0">
              <a:solidFill>
                <a:schemeClr val="accent3"/>
              </a:solidFill>
              <a:latin typeface="Arial"/>
            </a:endParaRPr>
          </a:p>
          <a:p>
            <a:pPr>
              <a:buNone/>
            </a:pPr>
            <a:r>
              <a:rPr lang="en-US" sz="1400" dirty="0" smtClean="0">
                <a:solidFill>
                  <a:schemeClr val="accent3"/>
                </a:solidFill>
                <a:latin typeface="Arial"/>
              </a:rPr>
              <a:t>A whistleblower is a person who alleges misconduct. More complex definitions may be used, but the issue is that the whistleblower usually faces reprisal. </a:t>
            </a:r>
            <a:r>
              <a:rPr lang="en-US" sz="1400" dirty="0" smtClean="0">
                <a:solidFill>
                  <a:schemeClr val="accent3"/>
                </a:solidFill>
                <a:latin typeface="Arial"/>
                <a:hlinkClick r:id="rId6"/>
              </a:rPr>
              <a:t>…en.wikipedia.org/wiki/Whistleblower</a:t>
            </a:r>
            <a:r>
              <a:rPr lang="en-US" sz="1400" dirty="0" smtClean="0">
                <a:solidFill>
                  <a:schemeClr val="accent3"/>
                </a:solidFill>
                <a:latin typeface="Arial"/>
              </a:rPr>
              <a:t/>
            </a:r>
            <a:br>
              <a:rPr lang="en-US" sz="1400" dirty="0" smtClean="0">
                <a:solidFill>
                  <a:schemeClr val="accent3"/>
                </a:solidFill>
                <a:latin typeface="Arial"/>
              </a:rPr>
            </a:br>
            <a:endParaRPr lang="en-US" sz="1400" dirty="0" smtClean="0">
              <a:solidFill>
                <a:schemeClr val="accent3"/>
              </a:solidFill>
              <a:latin typeface="Arial"/>
            </a:endParaRPr>
          </a:p>
          <a:p>
            <a:pPr>
              <a:buNone/>
            </a:pPr>
            <a:r>
              <a:rPr lang="en-US" sz="1400" dirty="0" smtClean="0">
                <a:solidFill>
                  <a:schemeClr val="accent3"/>
                </a:solidFill>
                <a:latin typeface="Arial"/>
              </a:rPr>
              <a:t>whistle-blower - One who reports a problem or violation to the authorities; especially, an employee or former employee who reports a violation by an employer</a:t>
            </a:r>
            <a:br>
              <a:rPr lang="en-US" sz="1400" dirty="0" smtClean="0">
                <a:solidFill>
                  <a:schemeClr val="accent3"/>
                </a:solidFill>
                <a:latin typeface="Arial"/>
              </a:rPr>
            </a:br>
            <a:r>
              <a:rPr lang="en-US" sz="1400" dirty="0" smtClean="0">
                <a:solidFill>
                  <a:schemeClr val="accent3"/>
                </a:solidFill>
                <a:latin typeface="Arial"/>
                <a:hlinkClick r:id="rId7"/>
              </a:rPr>
              <a:t>en.wiktionary.org/wiki/whistle-blower</a:t>
            </a:r>
            <a:endParaRPr lang="en-US" sz="1400" dirty="0" smtClean="0">
              <a:solidFill>
                <a:schemeClr val="accent3"/>
              </a:solidFill>
              <a:latin typeface="Arial"/>
            </a:endParaRPr>
          </a:p>
          <a:p>
            <a:pPr>
              <a:buNone/>
            </a:pPr>
            <a:endParaRPr lang="en-US" sz="1400" dirty="0">
              <a:solidFill>
                <a:schemeClr val="accent3"/>
              </a:solidFill>
              <a:latin typeface="Arial"/>
            </a:endParaRPr>
          </a:p>
        </p:txBody>
      </p:sp>
      <p:pic>
        <p:nvPicPr>
          <p:cNvPr id="11" name="Picture 10" descr="whistele_1243588c.jpg"/>
          <p:cNvPicPr>
            <a:picLocks noChangeAspect="1"/>
          </p:cNvPicPr>
          <p:nvPr/>
        </p:nvPicPr>
        <p:blipFill>
          <a:blip r:embed="rId8"/>
          <a:stretch>
            <a:fillRect/>
          </a:stretch>
        </p:blipFill>
        <p:spPr>
          <a:xfrm>
            <a:off x="6060721" y="3429000"/>
            <a:ext cx="3083279" cy="1981200"/>
          </a:xfrm>
          <a:prstGeom prst="rect">
            <a:avLst/>
          </a:prstGeom>
        </p:spPr>
      </p:pic>
      <p:sp>
        <p:nvSpPr>
          <p:cNvPr id="8" name="Rectangle 7"/>
          <p:cNvSpPr/>
          <p:nvPr/>
        </p:nvSpPr>
        <p:spPr>
          <a:xfrm>
            <a:off x="6019800" y="5257800"/>
            <a:ext cx="3124200" cy="609600"/>
          </a:xfrm>
          <a:prstGeom prst="rect">
            <a:avLst/>
          </a:prstGeom>
          <a:solidFill>
            <a:schemeClr val="tx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10"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4"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37</a:t>
            </a:fld>
            <a:endParaRPr kumimoji="0" lang="en-US" dirty="0"/>
          </a:p>
        </p:txBody>
      </p:sp>
    </p:spTree>
    <p:extLst>
      <p:ext uri="{BB962C8B-B14F-4D97-AF65-F5344CB8AC3E}">
        <p14:creationId xmlns:p14="http://schemas.microsoft.com/office/powerpoint/2010/main" val="869216026"/>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Whistleblowing rights</a:t>
            </a:r>
            <a:endParaRPr lang="en-US" dirty="0"/>
          </a:p>
        </p:txBody>
      </p:sp>
      <p:sp>
        <p:nvSpPr>
          <p:cNvPr id="8" name="Date Placeholder 3"/>
          <p:cNvSpPr>
            <a:spLocks noGrp="1"/>
          </p:cNvSpPr>
          <p:nvPr>
            <p:ph type="dt" sz="half" idx="10"/>
          </p:nvPr>
        </p:nvSpPr>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p:txBody>
          <a:bodyPr/>
          <a:lstStyle/>
          <a:p>
            <a:fld id="{6294C92D-0306-4E69-9CD3-20855E849650}" type="slidenum">
              <a:rPr kumimoji="0" lang="en-US" smtClean="0"/>
              <a:t>38</a:t>
            </a:fld>
            <a:endParaRPr kumimoji="0" lang="en-US" dirty="0"/>
          </a:p>
        </p:txBody>
      </p:sp>
      <p:pic>
        <p:nvPicPr>
          <p:cNvPr id="5" name="Picture 4" descr="Picture 54.png">
            <a:hlinkClick r:id="rId3"/>
          </p:cNvPr>
          <p:cNvPicPr>
            <a:picLocks noChangeAspect="1"/>
          </p:cNvPicPr>
          <p:nvPr/>
        </p:nvPicPr>
        <p:blipFill>
          <a:blip r:embed="rId4"/>
          <a:stretch>
            <a:fillRect/>
          </a:stretch>
        </p:blipFill>
        <p:spPr>
          <a:xfrm>
            <a:off x="931652" y="1499144"/>
            <a:ext cx="8126911" cy="4063456"/>
          </a:xfrm>
          <a:prstGeom prst="rect">
            <a:avLst/>
          </a:prstGeom>
        </p:spPr>
      </p:pic>
      <p:sp>
        <p:nvSpPr>
          <p:cNvPr id="6" name="Rectangle 5">
            <a:hlinkClick r:id="rId3"/>
          </p:cNvPr>
          <p:cNvSpPr/>
          <p:nvPr/>
        </p:nvSpPr>
        <p:spPr>
          <a:xfrm>
            <a:off x="676564" y="5638800"/>
            <a:ext cx="846743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1800" dirty="0" smtClean="0"/>
              <a:t>http://www.direct.gov.uk/en/Employment/ResolvingWorkplaceDisputes/Whistleblowingintheworkplace/DG_175821</a:t>
            </a:r>
            <a:endParaRPr lang="en-US" sz="1800" dirty="0"/>
          </a:p>
        </p:txBody>
      </p:sp>
    </p:spTree>
    <p:extLst>
      <p:ext uri="{BB962C8B-B14F-4D97-AF65-F5344CB8AC3E}">
        <p14:creationId xmlns:p14="http://schemas.microsoft.com/office/powerpoint/2010/main" val="4051089331"/>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Edward Snowden</a:t>
            </a:r>
            <a:endParaRPr lang="en-GB" dirty="0"/>
          </a:p>
        </p:txBody>
      </p:sp>
      <p:sp>
        <p:nvSpPr>
          <p:cNvPr id="3" name="Slide Number Placeholder 2"/>
          <p:cNvSpPr>
            <a:spLocks noGrp="1"/>
          </p:cNvSpPr>
          <p:nvPr>
            <p:ph type="sldNum" sz="quarter" idx="12"/>
          </p:nvPr>
        </p:nvSpPr>
        <p:spPr/>
        <p:txBody>
          <a:bodyPr/>
          <a:lstStyle/>
          <a:p>
            <a:fld id="{DDE2B00E-0011-4642-9C0D-3293ED573B49}" type="slidenum">
              <a:rPr lang="en-GB" smtClean="0">
                <a:solidFill>
                  <a:srgbClr val="323D43"/>
                </a:solidFill>
              </a:rPr>
              <a:pPr/>
              <a:t>39</a:t>
            </a:fld>
            <a:endParaRPr lang="en-GB" dirty="0">
              <a:solidFill>
                <a:srgbClr val="323D43"/>
              </a:solidFill>
            </a:endParaRPr>
          </a:p>
        </p:txBody>
      </p:sp>
      <p:pic>
        <p:nvPicPr>
          <p:cNvPr id="4" name="Picture 3">
            <a:hlinkClick r:id="rId2" invalidUrl="https://www.dropbox.com/s/mqmkem4wohvye0s/Screenshot 2017-12-11 08.47.20.png?dl=0"/>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2256"/>
            <a:ext cx="9144000" cy="4165068"/>
          </a:xfrm>
          <a:prstGeom prst="rect">
            <a:avLst/>
          </a:prstGeom>
        </p:spPr>
      </p:pic>
      <p:sp>
        <p:nvSpPr>
          <p:cNvPr id="6" name="Rectangle 5">
            <a:hlinkClick r:id="rId4"/>
          </p:cNvPr>
          <p:cNvSpPr/>
          <p:nvPr/>
        </p:nvSpPr>
        <p:spPr>
          <a:xfrm>
            <a:off x="2539583" y="6527576"/>
            <a:ext cx="3300904"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GB" dirty="0"/>
              <a:t>https://</a:t>
            </a:r>
            <a:r>
              <a:rPr lang="en-GB" dirty="0" err="1"/>
              <a:t>youtu.be</a:t>
            </a:r>
            <a:r>
              <a:rPr lang="en-GB" dirty="0"/>
              <a:t>/-5sakGkmHh8</a:t>
            </a:r>
          </a:p>
        </p:txBody>
      </p:sp>
    </p:spTree>
    <p:extLst>
      <p:ext uri="{BB962C8B-B14F-4D97-AF65-F5344CB8AC3E}">
        <p14:creationId xmlns:p14="http://schemas.microsoft.com/office/powerpoint/2010/main" val="14304858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noProof="0" dirty="0" smtClean="0"/>
              <a:t>Reminder: </a:t>
            </a:r>
            <a:br>
              <a:rPr lang="en-GB" noProof="0" dirty="0" smtClean="0"/>
            </a:br>
            <a:r>
              <a:rPr lang="en-GB" noProof="0" dirty="0" smtClean="0"/>
              <a:t>You are not learning to be a lawyer</a:t>
            </a:r>
            <a:endParaRPr lang="en-GB" noProof="0" dirty="0"/>
          </a:p>
        </p:txBody>
      </p:sp>
      <p:sp>
        <p:nvSpPr>
          <p:cNvPr id="3" name="Content Placeholder 2"/>
          <p:cNvSpPr>
            <a:spLocks noGrp="1"/>
          </p:cNvSpPr>
          <p:nvPr>
            <p:ph sz="half" idx="1"/>
          </p:nvPr>
        </p:nvSpPr>
        <p:spPr>
          <a:xfrm>
            <a:off x="323850" y="2062523"/>
            <a:ext cx="4171950" cy="4114800"/>
          </a:xfrm>
        </p:spPr>
        <p:txBody>
          <a:bodyPr/>
          <a:lstStyle/>
          <a:p>
            <a:pPr marL="82296" indent="0">
              <a:buNone/>
            </a:pPr>
            <a:r>
              <a:rPr lang="en-GB" sz="2400" noProof="0" dirty="0" smtClean="0"/>
              <a:t>But with this module</a:t>
            </a:r>
          </a:p>
          <a:p>
            <a:r>
              <a:rPr lang="en-GB" sz="2400" noProof="0" dirty="0" smtClean="0"/>
              <a:t>Develop legal awareness</a:t>
            </a:r>
          </a:p>
          <a:p>
            <a:r>
              <a:rPr lang="en-GB" sz="2400" dirty="0" smtClean="0"/>
              <a:t>Think </a:t>
            </a:r>
            <a:r>
              <a:rPr lang="en-GB" sz="2400" noProof="0" dirty="0" smtClean="0"/>
              <a:t>about </a:t>
            </a:r>
            <a:r>
              <a:rPr lang="en-GB" sz="2400" dirty="0" smtClean="0"/>
              <a:t>your</a:t>
            </a:r>
          </a:p>
          <a:p>
            <a:pPr lvl="1"/>
            <a:r>
              <a:rPr lang="en-GB" noProof="0" dirty="0" smtClean="0"/>
              <a:t>rights</a:t>
            </a:r>
          </a:p>
          <a:p>
            <a:pPr lvl="1"/>
            <a:r>
              <a:rPr lang="en-GB" sz="2400" noProof="0" dirty="0" smtClean="0"/>
              <a:t>responsibilities</a:t>
            </a:r>
            <a:endParaRPr lang="en-GB" sz="2400" noProof="0" dirty="0"/>
          </a:p>
        </p:txBody>
      </p:sp>
      <p:sp>
        <p:nvSpPr>
          <p:cNvPr id="4" name="Content Placeholder 3"/>
          <p:cNvSpPr>
            <a:spLocks noGrp="1"/>
          </p:cNvSpPr>
          <p:nvPr>
            <p:ph sz="half" idx="2"/>
          </p:nvPr>
        </p:nvSpPr>
        <p:spPr>
          <a:xfrm>
            <a:off x="4356340" y="2062522"/>
            <a:ext cx="4463810" cy="4346903"/>
          </a:xfrm>
        </p:spPr>
        <p:style>
          <a:lnRef idx="1">
            <a:schemeClr val="accent1"/>
          </a:lnRef>
          <a:fillRef idx="2">
            <a:schemeClr val="accent1"/>
          </a:fillRef>
          <a:effectRef idx="1">
            <a:schemeClr val="accent1"/>
          </a:effectRef>
          <a:fontRef idx="minor">
            <a:schemeClr val="dk1"/>
          </a:fontRef>
        </p:style>
        <p:txBody>
          <a:bodyPr/>
          <a:lstStyle/>
          <a:p>
            <a:pPr marL="82296" indent="0">
              <a:buNone/>
            </a:pPr>
            <a:r>
              <a:rPr lang="en-GB" sz="2400" noProof="0" dirty="0" smtClean="0">
                <a:solidFill>
                  <a:schemeClr val="accent1"/>
                </a:solidFill>
              </a:rPr>
              <a:t>Law in the workplace</a:t>
            </a:r>
          </a:p>
          <a:p>
            <a:r>
              <a:rPr lang="en-GB" sz="2400" noProof="0" dirty="0" smtClean="0"/>
              <a:t>Contracted to/retained by an employer</a:t>
            </a:r>
          </a:p>
          <a:p>
            <a:r>
              <a:rPr lang="en-GB" sz="2400" noProof="0" dirty="0" smtClean="0"/>
              <a:t>Employed in an organisation/business</a:t>
            </a:r>
          </a:p>
          <a:p>
            <a:pPr marL="82296" indent="0">
              <a:buNone/>
            </a:pPr>
            <a:r>
              <a:rPr lang="en-GB" sz="2400" noProof="0" dirty="0" smtClean="0"/>
              <a:t>Membership benefit</a:t>
            </a:r>
          </a:p>
          <a:p>
            <a:r>
              <a:rPr lang="en-GB" sz="2400" noProof="0" dirty="0" smtClean="0"/>
              <a:t>Professional bodies</a:t>
            </a:r>
          </a:p>
          <a:p>
            <a:r>
              <a:rPr lang="en-GB" sz="2400" noProof="0" dirty="0" smtClean="0"/>
              <a:t>Trades Unions</a:t>
            </a:r>
          </a:p>
        </p:txBody>
      </p:sp>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4</a:t>
            </a:fld>
            <a:endParaRPr kumimoji="0" lang="en-US" dirty="0"/>
          </a:p>
        </p:txBody>
      </p:sp>
    </p:spTree>
    <p:extLst>
      <p:ext uri="{BB962C8B-B14F-4D97-AF65-F5344CB8AC3E}">
        <p14:creationId xmlns:p14="http://schemas.microsoft.com/office/powerpoint/2010/main" val="7242347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 Interest Disclosure Act 1998</a:t>
            </a:r>
            <a:endParaRPr lang="en-GB" dirty="0"/>
          </a:p>
        </p:txBody>
      </p:sp>
      <p:pic>
        <p:nvPicPr>
          <p:cNvPr id="6" name="Content Placeholder 5" descr="Picture 71.png">
            <a:hlinkClick r:id="rId2"/>
          </p:cNvPr>
          <p:cNvPicPr>
            <a:picLocks noGrp="1" noChangeAspect="1"/>
          </p:cNvPicPr>
          <p:nvPr>
            <p:ph idx="1"/>
          </p:nvPr>
        </p:nvPicPr>
        <p:blipFill>
          <a:blip r:embed="rId3"/>
          <a:stretch>
            <a:fillRect/>
          </a:stretch>
        </p:blipFill>
        <p:spPr>
          <a:xfrm>
            <a:off x="1490655" y="1557338"/>
            <a:ext cx="6162689" cy="4114800"/>
          </a:xfrm>
        </p:spPr>
      </p:pic>
      <p:sp>
        <p:nvSpPr>
          <p:cNvPr id="7" name="Rectangle 6">
            <a:hlinkClick r:id="rId2"/>
          </p:cNvPr>
          <p:cNvSpPr/>
          <p:nvPr/>
        </p:nvSpPr>
        <p:spPr>
          <a:xfrm>
            <a:off x="0" y="5791200"/>
            <a:ext cx="9144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smtClean="0"/>
              <a:t>http://www.legislation.gov.uk/ukpga/1998/23/contents</a:t>
            </a:r>
            <a:endParaRPr lang="en-GB" dirty="0"/>
          </a:p>
        </p:txBody>
      </p:sp>
      <p:sp>
        <p:nvSpPr>
          <p:cNvPr id="8"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40</a:t>
            </a:fld>
            <a:endParaRPr kumimoji="0" lang="en-US" dirty="0"/>
          </a:p>
        </p:txBody>
      </p:sp>
    </p:spTree>
    <p:extLst>
      <p:ext uri="{BB962C8B-B14F-4D97-AF65-F5344CB8AC3E}">
        <p14:creationId xmlns:p14="http://schemas.microsoft.com/office/powerpoint/2010/main" val="2241823916"/>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Employment Tribunals</a:t>
            </a:r>
            <a:endParaRPr lang="en-GB" dirty="0"/>
          </a:p>
        </p:txBody>
      </p:sp>
      <p:pic>
        <p:nvPicPr>
          <p:cNvPr id="6" name="Content Placeholder 5" descr="Picture 75.png">
            <a:hlinkClick r:id="rId2"/>
          </p:cNvPr>
          <p:cNvPicPr>
            <a:picLocks noGrp="1" noChangeAspect="1"/>
          </p:cNvPicPr>
          <p:nvPr>
            <p:ph idx="1"/>
          </p:nvPr>
        </p:nvPicPr>
        <p:blipFill>
          <a:blip r:embed="rId3"/>
          <a:stretch>
            <a:fillRect/>
          </a:stretch>
        </p:blipFill>
        <p:spPr>
          <a:xfrm>
            <a:off x="2043113" y="1557338"/>
            <a:ext cx="5057774" cy="4114800"/>
          </a:xfrm>
        </p:spPr>
      </p:pic>
      <p:sp>
        <p:nvSpPr>
          <p:cNvPr id="7" name="Rectangle 6">
            <a:hlinkClick r:id="rId2"/>
          </p:cNvPr>
          <p:cNvSpPr/>
          <p:nvPr/>
        </p:nvSpPr>
        <p:spPr>
          <a:xfrm>
            <a:off x="599143" y="5788960"/>
            <a:ext cx="8104909"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a:t>https://</a:t>
            </a:r>
            <a:r>
              <a:rPr lang="en-US" dirty="0" err="1"/>
              <a:t>www.gov.uk</a:t>
            </a:r>
            <a:r>
              <a:rPr lang="en-US" dirty="0"/>
              <a:t>/employment-tribunals</a:t>
            </a:r>
            <a:endParaRPr lang="en-GB" dirty="0"/>
          </a:p>
        </p:txBody>
      </p:sp>
      <p:sp>
        <p:nvSpPr>
          <p:cNvPr id="8"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41</a:t>
            </a:fld>
            <a:endParaRPr kumimoji="0" lang="en-US" dirty="0"/>
          </a:p>
        </p:txBody>
      </p:sp>
    </p:spTree>
    <p:extLst>
      <p:ext uri="{BB962C8B-B14F-4D97-AF65-F5344CB8AC3E}">
        <p14:creationId xmlns:p14="http://schemas.microsoft.com/office/powerpoint/2010/main" val="3149165801"/>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Arbitration and Conciliation</a:t>
            </a:r>
            <a:endParaRPr lang="en-GB" dirty="0"/>
          </a:p>
        </p:txBody>
      </p:sp>
      <p:pic>
        <p:nvPicPr>
          <p:cNvPr id="9" name="Content Placeholder 8" descr="Picture 76.png"/>
          <p:cNvPicPr>
            <a:picLocks noGrp="1" noChangeAspect="1"/>
          </p:cNvPicPr>
          <p:nvPr>
            <p:ph idx="1"/>
          </p:nvPr>
        </p:nvPicPr>
        <p:blipFill>
          <a:blip r:embed="rId2"/>
          <a:stretch>
            <a:fillRect/>
          </a:stretch>
        </p:blipFill>
        <p:spPr>
          <a:xfrm>
            <a:off x="1361010" y="1700213"/>
            <a:ext cx="6421980" cy="4114800"/>
          </a:xfrm>
        </p:spPr>
      </p:pic>
      <p:sp>
        <p:nvSpPr>
          <p:cNvPr id="7" name="Rectangle 6">
            <a:hlinkClick r:id="rId3"/>
          </p:cNvPr>
          <p:cNvSpPr/>
          <p:nvPr/>
        </p:nvSpPr>
        <p:spPr>
          <a:xfrm>
            <a:off x="0" y="5791200"/>
            <a:ext cx="9144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smtClean="0"/>
              <a:t>http://www.acas.org.uk/</a:t>
            </a:r>
            <a:endParaRPr lang="en-GB" dirty="0"/>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42</a:t>
            </a:fld>
            <a:endParaRPr kumimoji="0" lang="en-US" dirty="0"/>
          </a:p>
        </p:txBody>
      </p:sp>
    </p:spTree>
    <p:extLst>
      <p:ext uri="{BB962C8B-B14F-4D97-AF65-F5344CB8AC3E}">
        <p14:creationId xmlns:p14="http://schemas.microsoft.com/office/powerpoint/2010/main" val="3397815282"/>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ACAS before you go to tribunal</a:t>
            </a:r>
            <a:endParaRPr lang="en-GB" dirty="0"/>
          </a:p>
        </p:txBody>
      </p:sp>
      <p:sp>
        <p:nvSpPr>
          <p:cNvPr id="3" name="Content Placeholder 2"/>
          <p:cNvSpPr>
            <a:spLocks noGrp="1"/>
          </p:cNvSpPr>
          <p:nvPr>
            <p:ph idx="1"/>
          </p:nvPr>
        </p:nvSpPr>
        <p:spPr/>
        <p:txBody>
          <a:bodyPr/>
          <a:lstStyle/>
          <a:p>
            <a:r>
              <a:rPr lang="en-GB" dirty="0" smtClean="0"/>
              <a:t>Early conciliation necessary before tribunal</a:t>
            </a:r>
          </a:p>
          <a:p>
            <a:r>
              <a:rPr lang="en-GB" dirty="0" smtClean="0"/>
              <a:t>Formal notification </a:t>
            </a:r>
            <a:r>
              <a:rPr lang="mr-IN" dirty="0" smtClean="0"/>
              <a:t>–</a:t>
            </a:r>
            <a:r>
              <a:rPr lang="en-GB" dirty="0" smtClean="0"/>
              <a:t> via a form</a:t>
            </a:r>
          </a:p>
          <a:p>
            <a:r>
              <a:rPr lang="en-GB" dirty="0" smtClean="0"/>
              <a:t>Free service via impartial conciliator</a:t>
            </a:r>
          </a:p>
          <a:p>
            <a:r>
              <a:rPr lang="en-GB" dirty="0" smtClean="0"/>
              <a:t>Aims for rapid turn round</a:t>
            </a:r>
          </a:p>
          <a:p>
            <a:r>
              <a:rPr lang="en-GB" dirty="0" smtClean="0"/>
              <a:t>Can make a legally binding agreement</a:t>
            </a:r>
          </a:p>
          <a:p>
            <a:r>
              <a:rPr lang="en-GB" dirty="0" smtClean="0"/>
              <a:t>Or reference from ACAS to go to tribunal</a:t>
            </a:r>
          </a:p>
          <a:p>
            <a:r>
              <a:rPr lang="en-GB" dirty="0" smtClean="0"/>
              <a:t>Time limit </a:t>
            </a:r>
            <a:r>
              <a:rPr lang="mr-IN" dirty="0" smtClean="0"/>
              <a:t>–</a:t>
            </a:r>
            <a:r>
              <a:rPr lang="en-GB" dirty="0" smtClean="0"/>
              <a:t> 3-6 months after early conciliation</a:t>
            </a:r>
          </a:p>
          <a:p>
            <a:endParaRPr lang="en-GB" dirty="0" smtClean="0"/>
          </a:p>
        </p:txBody>
      </p:sp>
      <p:sp>
        <p:nvSpPr>
          <p:cNvPr id="4" name="Slide Number Placeholder 3"/>
          <p:cNvSpPr>
            <a:spLocks noGrp="1"/>
          </p:cNvSpPr>
          <p:nvPr>
            <p:ph type="sldNum" sz="quarter" idx="12"/>
          </p:nvPr>
        </p:nvSpPr>
        <p:spPr/>
        <p:txBody>
          <a:bodyPr/>
          <a:lstStyle/>
          <a:p>
            <a:fld id="{6CB76B4D-260D-4EC1-9A8A-CDDCEAC88FCA}" type="slidenum">
              <a:rPr lang="en-GB" smtClean="0">
                <a:solidFill>
                  <a:srgbClr val="323D43"/>
                </a:solidFill>
              </a:rPr>
              <a:pPr/>
              <a:t>43</a:t>
            </a:fld>
            <a:endParaRPr lang="en-GB" dirty="0">
              <a:solidFill>
                <a:srgbClr val="323D43"/>
              </a:solidFill>
            </a:endParaRPr>
          </a:p>
        </p:txBody>
      </p:sp>
    </p:spTree>
    <p:extLst>
      <p:ext uri="{BB962C8B-B14F-4D97-AF65-F5344CB8AC3E}">
        <p14:creationId xmlns:p14="http://schemas.microsoft.com/office/powerpoint/2010/main" val="6939889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hlinkClick r:id="rId2"/>
              </a:rPr>
              <a:t>Procedures for employment tribunals</a:t>
            </a:r>
            <a:endParaRPr lang="en-GB" dirty="0">
              <a:hlinkClick r:id="rId2"/>
            </a:endParaRPr>
          </a:p>
        </p:txBody>
      </p:sp>
      <p:pic>
        <p:nvPicPr>
          <p:cNvPr id="5" name="Content Placeholder 4">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6181" y="1700213"/>
            <a:ext cx="7791638" cy="4114800"/>
          </a:xfrm>
        </p:spPr>
      </p:pic>
      <p:sp>
        <p:nvSpPr>
          <p:cNvPr id="4" name="Slide Number Placeholder 3"/>
          <p:cNvSpPr>
            <a:spLocks noGrp="1"/>
          </p:cNvSpPr>
          <p:nvPr>
            <p:ph type="sldNum" sz="quarter" idx="12"/>
          </p:nvPr>
        </p:nvSpPr>
        <p:spPr/>
        <p:txBody>
          <a:bodyPr/>
          <a:lstStyle/>
          <a:p>
            <a:fld id="{6CB76B4D-260D-4EC1-9A8A-CDDCEAC88FCA}" type="slidenum">
              <a:rPr lang="en-GB" smtClean="0">
                <a:solidFill>
                  <a:srgbClr val="323D43"/>
                </a:solidFill>
              </a:rPr>
              <a:pPr/>
              <a:t>44</a:t>
            </a:fld>
            <a:endParaRPr lang="en-GB" dirty="0">
              <a:solidFill>
                <a:srgbClr val="323D43"/>
              </a:solidFill>
            </a:endParaRPr>
          </a:p>
        </p:txBody>
      </p:sp>
      <p:sp>
        <p:nvSpPr>
          <p:cNvPr id="6" name="Rectangle 5">
            <a:hlinkClick r:id="rId2"/>
          </p:cNvPr>
          <p:cNvSpPr/>
          <p:nvPr/>
        </p:nvSpPr>
        <p:spPr>
          <a:xfrm>
            <a:off x="2711954" y="6396593"/>
            <a:ext cx="3326552" cy="369332"/>
          </a:xfrm>
          <a:prstGeom prst="rect">
            <a:avLst/>
          </a:prstGeom>
        </p:spPr>
        <p:txBody>
          <a:bodyPr wrap="none">
            <a:spAutoFit/>
          </a:bodyPr>
          <a:lstStyle/>
          <a:p>
            <a:r>
              <a:rPr lang="en-GB" dirty="0"/>
              <a:t>https://</a:t>
            </a:r>
            <a:r>
              <a:rPr lang="en-GB" dirty="0" err="1"/>
              <a:t>youtu.be</a:t>
            </a:r>
            <a:r>
              <a:rPr lang="en-GB" dirty="0"/>
              <a:t>/ooNvhVZP_8g</a:t>
            </a:r>
          </a:p>
        </p:txBody>
      </p:sp>
    </p:spTree>
    <p:extLst>
      <p:ext uri="{BB962C8B-B14F-4D97-AF65-F5344CB8AC3E}">
        <p14:creationId xmlns:p14="http://schemas.microsoft.com/office/powerpoint/2010/main" val="15192196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Tribunals can consider….</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05232972"/>
              </p:ext>
            </p:extLst>
          </p:nvPr>
        </p:nvGraphicFramePr>
        <p:xfrm>
          <a:off x="323850" y="1700213"/>
          <a:ext cx="8496300" cy="4450080"/>
        </p:xfrm>
        <a:graphic>
          <a:graphicData uri="http://schemas.openxmlformats.org/drawingml/2006/table">
            <a:tbl>
              <a:tblPr firstRow="1" bandRow="1">
                <a:tableStyleId>{5C22544A-7EE6-4342-B048-85BDC9FD1C3A}</a:tableStyleId>
              </a:tblPr>
              <a:tblGrid>
                <a:gridCol w="4248150"/>
                <a:gridCol w="4248150"/>
              </a:tblGrid>
              <a:tr h="370840">
                <a:tc>
                  <a:txBody>
                    <a:bodyPr/>
                    <a:lstStyle/>
                    <a:p>
                      <a:pPr algn="ctr">
                        <a:spcAft>
                          <a:spcPts val="0"/>
                        </a:spcAft>
                      </a:pPr>
                      <a:endParaRPr lang="en-GB" sz="1000" dirty="0">
                        <a:latin typeface="Times New Roman"/>
                        <a:ea typeface="Cambria"/>
                        <a:cs typeface="Times New Roman"/>
                      </a:endParaRPr>
                    </a:p>
                  </a:txBody>
                  <a:tcPr marL="9702" marR="9702" marT="9525" marB="9525" anchor="ctr"/>
                </a:tc>
                <a:tc>
                  <a:txBody>
                    <a:bodyPr/>
                    <a:lstStyle/>
                    <a:p>
                      <a:pPr>
                        <a:spcAft>
                          <a:spcPts val="0"/>
                        </a:spcAft>
                      </a:pPr>
                      <a:endParaRPr lang="en-GB" sz="1000" dirty="0">
                        <a:latin typeface="Times New Roman"/>
                        <a:ea typeface="Cambria"/>
                        <a:cs typeface="Times New Roman"/>
                      </a:endParaRPr>
                    </a:p>
                  </a:txBody>
                  <a:tcPr marL="9702" marR="9702" marT="9525" marB="9525" anchor="ctr"/>
                </a:tc>
              </a:tr>
              <a:tr h="370840">
                <a:tc>
                  <a:txBody>
                    <a:bodyPr/>
                    <a:lstStyle/>
                    <a:p>
                      <a:pPr algn="ctr">
                        <a:spcAft>
                          <a:spcPts val="0"/>
                        </a:spcAft>
                      </a:pPr>
                      <a:r>
                        <a:rPr lang="en-GB" sz="1000" b="1" dirty="0">
                          <a:latin typeface="Arial"/>
                          <a:ea typeface="Cambria"/>
                          <a:cs typeface="Arial"/>
                        </a:rPr>
                        <a:t>CEC 1975</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Colleges of Education (Compensation) Regulations 1975 </a:t>
                      </a:r>
                    </a:p>
                  </a:txBody>
                  <a:tcPr marL="9702" marR="9702" marT="9525" marB="9525" anchor="ctr"/>
                </a:tc>
              </a:tr>
              <a:tr h="370840">
                <a:tc>
                  <a:txBody>
                    <a:bodyPr/>
                    <a:lstStyle/>
                    <a:p>
                      <a:pPr algn="ctr">
                        <a:spcAft>
                          <a:spcPts val="0"/>
                        </a:spcAft>
                      </a:pPr>
                      <a:r>
                        <a:rPr lang="en-GB" sz="1000" b="1" dirty="0">
                          <a:latin typeface="Arial"/>
                          <a:ea typeface="Cambria"/>
                          <a:cs typeface="Arial"/>
                        </a:rPr>
                        <a:t>COMAH 1999</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Control of Major Accident Hazards Regulations 1999 </a:t>
                      </a:r>
                    </a:p>
                  </a:txBody>
                  <a:tcPr marL="9702" marR="9702" marT="9525" marB="9525" anchor="ctr"/>
                </a:tc>
              </a:tr>
              <a:tr h="370840">
                <a:tc>
                  <a:txBody>
                    <a:bodyPr/>
                    <a:lstStyle/>
                    <a:p>
                      <a:pPr algn="ctr">
                        <a:spcAft>
                          <a:spcPts val="0"/>
                        </a:spcAft>
                      </a:pPr>
                      <a:r>
                        <a:rPr lang="en-GB" sz="1000" b="1" dirty="0">
                          <a:latin typeface="Arial"/>
                          <a:ea typeface="Cambria"/>
                          <a:cs typeface="Arial"/>
                        </a:rPr>
                        <a:t>DCOA 1994</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Deregulation and Contracting Out Act 1994 </a:t>
                      </a:r>
                    </a:p>
                  </a:txBody>
                  <a:tcPr marL="9702" marR="9702" marT="9525" marB="9525" anchor="ctr"/>
                </a:tc>
              </a:tr>
              <a:tr h="370840">
                <a:tc>
                  <a:txBody>
                    <a:bodyPr/>
                    <a:lstStyle/>
                    <a:p>
                      <a:pPr algn="ctr">
                        <a:spcAft>
                          <a:spcPts val="0"/>
                        </a:spcAft>
                      </a:pPr>
                      <a:r>
                        <a:rPr lang="en-GB" sz="1000" b="1" dirty="0">
                          <a:latin typeface="Arial"/>
                          <a:ea typeface="Cambria"/>
                          <a:cs typeface="Arial"/>
                        </a:rPr>
                        <a:t>DDA 1995</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Disability Discrimination Act 1995 </a:t>
                      </a:r>
                    </a:p>
                  </a:txBody>
                  <a:tcPr marL="9702" marR="9702" marT="9525" marB="9525" anchor="ctr"/>
                </a:tc>
              </a:tr>
              <a:tr h="370840">
                <a:tc>
                  <a:txBody>
                    <a:bodyPr/>
                    <a:lstStyle/>
                    <a:p>
                      <a:pPr algn="ctr">
                        <a:spcAft>
                          <a:spcPts val="0"/>
                        </a:spcAft>
                      </a:pPr>
                      <a:r>
                        <a:rPr lang="en-GB" sz="1000" b="1" dirty="0">
                          <a:latin typeface="Arial"/>
                          <a:ea typeface="Cambria"/>
                          <a:cs typeface="Arial"/>
                        </a:rPr>
                        <a:t>DRC 1999</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Disability Rights Commission Act 1999 </a:t>
                      </a:r>
                    </a:p>
                  </a:txBody>
                  <a:tcPr marL="9702" marR="9702" marT="9525" marB="9525" anchor="ctr"/>
                </a:tc>
              </a:tr>
              <a:tr h="370840">
                <a:tc>
                  <a:txBody>
                    <a:bodyPr/>
                    <a:lstStyle/>
                    <a:p>
                      <a:pPr algn="ctr">
                        <a:spcAft>
                          <a:spcPts val="0"/>
                        </a:spcAft>
                      </a:pPr>
                      <a:r>
                        <a:rPr lang="en-GB" sz="1000" b="1" dirty="0">
                          <a:latin typeface="Arial"/>
                          <a:ea typeface="Cambria"/>
                          <a:cs typeface="Arial"/>
                        </a:rPr>
                        <a:t>EE(Age) Regs 2006</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Employment Equality (Age) Regulations 2006</a:t>
                      </a:r>
                    </a:p>
                  </a:txBody>
                  <a:tcPr marL="9702" marR="9702" marT="9525" marB="9525" anchor="ctr"/>
                </a:tc>
              </a:tr>
              <a:tr h="370840">
                <a:tc>
                  <a:txBody>
                    <a:bodyPr/>
                    <a:lstStyle/>
                    <a:p>
                      <a:pPr algn="ctr">
                        <a:spcAft>
                          <a:spcPts val="0"/>
                        </a:spcAft>
                      </a:pPr>
                      <a:r>
                        <a:rPr lang="en-GB" sz="1000" b="1" dirty="0">
                          <a:latin typeface="Arial"/>
                          <a:ea typeface="Cambria"/>
                          <a:cs typeface="Arial"/>
                        </a:rPr>
                        <a:t>EE (Religion or Belief) Regs 2003</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Employment Equality (Religion or Belief) Regulations 2003 </a:t>
                      </a:r>
                    </a:p>
                  </a:txBody>
                  <a:tcPr marL="9702" marR="9702" marT="9525" marB="9525" anchor="ctr"/>
                </a:tc>
              </a:tr>
              <a:tr h="370840">
                <a:tc>
                  <a:txBody>
                    <a:bodyPr/>
                    <a:lstStyle/>
                    <a:p>
                      <a:pPr algn="ctr">
                        <a:spcAft>
                          <a:spcPts val="0"/>
                        </a:spcAft>
                      </a:pPr>
                      <a:r>
                        <a:rPr lang="en-GB" sz="1000" b="1" dirty="0">
                          <a:latin typeface="Arial"/>
                          <a:ea typeface="Cambria"/>
                          <a:cs typeface="Arial"/>
                        </a:rPr>
                        <a:t>EE (Sexual Orientation) Regs 2003</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Employment Equality (Sexual Orientation) Regulations 2003 </a:t>
                      </a:r>
                    </a:p>
                  </a:txBody>
                  <a:tcPr marL="9702" marR="9702" marT="9525" marB="9525" anchor="ctr"/>
                </a:tc>
              </a:tr>
              <a:tr h="370840">
                <a:tc>
                  <a:txBody>
                    <a:bodyPr/>
                    <a:lstStyle/>
                    <a:p>
                      <a:pPr algn="ctr">
                        <a:spcAft>
                          <a:spcPts val="0"/>
                        </a:spcAft>
                      </a:pPr>
                      <a:r>
                        <a:rPr lang="en-GB" sz="1000" b="1" dirty="0">
                          <a:latin typeface="Arial"/>
                          <a:ea typeface="Cambria"/>
                          <a:cs typeface="Arial"/>
                        </a:rPr>
                        <a:t>EPA 1970</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Equal Pay Act 1970</a:t>
                      </a:r>
                    </a:p>
                  </a:txBody>
                  <a:tcPr marL="9702" marR="9702" marT="9525" marB="9525" anchor="ctr"/>
                </a:tc>
              </a:tr>
              <a:tr h="370840">
                <a:tc>
                  <a:txBody>
                    <a:bodyPr/>
                    <a:lstStyle/>
                    <a:p>
                      <a:pPr algn="ctr">
                        <a:spcAft>
                          <a:spcPts val="0"/>
                        </a:spcAft>
                      </a:pPr>
                      <a:r>
                        <a:rPr lang="en-GB" sz="1000" b="1" dirty="0">
                          <a:latin typeface="Arial"/>
                          <a:ea typeface="Cambria"/>
                          <a:cs typeface="Arial"/>
                        </a:rPr>
                        <a:t>ERA 1996</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Employment Rights Act 1996 </a:t>
                      </a:r>
                    </a:p>
                  </a:txBody>
                  <a:tcPr marL="9702" marR="9702" marT="9525" marB="9525" anchor="ctr"/>
                </a:tc>
              </a:tr>
              <a:tr h="370840">
                <a:tc>
                  <a:txBody>
                    <a:bodyPr/>
                    <a:lstStyle/>
                    <a:p>
                      <a:pPr algn="ctr">
                        <a:spcAft>
                          <a:spcPts val="0"/>
                        </a:spcAft>
                      </a:pPr>
                      <a:r>
                        <a:rPr lang="en-GB" sz="1000" b="1" dirty="0">
                          <a:latin typeface="Arial"/>
                          <a:ea typeface="Cambria"/>
                          <a:cs typeface="Arial"/>
                        </a:rPr>
                        <a:t>ERelA1999</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Employment Relations Act 1999 </a:t>
                      </a:r>
                    </a:p>
                  </a:txBody>
                  <a:tcPr marL="9702" marR="9702" marT="9525" marB="9525" anchor="ctr"/>
                </a:tc>
              </a:tr>
            </a:tbl>
          </a:graphicData>
        </a:graphic>
      </p:graphicFrame>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45</a:t>
            </a:fld>
            <a:endParaRPr kumimoji="0" lang="en-US" dirty="0"/>
          </a:p>
        </p:txBody>
      </p:sp>
    </p:spTree>
    <p:extLst>
      <p:ext uri="{BB962C8B-B14F-4D97-AF65-F5344CB8AC3E}">
        <p14:creationId xmlns:p14="http://schemas.microsoft.com/office/powerpoint/2010/main" val="1635171300"/>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Tribunals can consider….</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00426214"/>
              </p:ext>
            </p:extLst>
          </p:nvPr>
        </p:nvGraphicFramePr>
        <p:xfrm>
          <a:off x="323850" y="1501015"/>
          <a:ext cx="8496300" cy="4820920"/>
        </p:xfrm>
        <a:graphic>
          <a:graphicData uri="http://schemas.openxmlformats.org/drawingml/2006/table">
            <a:tbl>
              <a:tblPr firstRow="1" bandRow="1">
                <a:tableStyleId>{5C22544A-7EE6-4342-B048-85BDC9FD1C3A}</a:tableStyleId>
              </a:tblPr>
              <a:tblGrid>
                <a:gridCol w="4248150"/>
                <a:gridCol w="4248150"/>
              </a:tblGrid>
              <a:tr h="370840">
                <a:tc>
                  <a:txBody>
                    <a:bodyPr/>
                    <a:lstStyle/>
                    <a:p>
                      <a:pPr algn="ctr">
                        <a:spcAft>
                          <a:spcPts val="0"/>
                        </a:spcAft>
                      </a:pPr>
                      <a:endParaRPr lang="en-GB" sz="1000" dirty="0">
                        <a:latin typeface="Times New Roman"/>
                        <a:ea typeface="Cambria"/>
                        <a:cs typeface="Times New Roman"/>
                      </a:endParaRPr>
                    </a:p>
                  </a:txBody>
                  <a:tcPr marL="9702" marR="9702" marT="9525" marB="9525" anchor="ctr"/>
                </a:tc>
                <a:tc>
                  <a:txBody>
                    <a:bodyPr/>
                    <a:lstStyle/>
                    <a:p>
                      <a:pPr>
                        <a:spcAft>
                          <a:spcPts val="0"/>
                        </a:spcAft>
                      </a:pPr>
                      <a:endParaRPr lang="en-GB" sz="1000" dirty="0">
                        <a:latin typeface="Times New Roman"/>
                        <a:ea typeface="Cambria"/>
                        <a:cs typeface="Times New Roman"/>
                      </a:endParaRPr>
                    </a:p>
                  </a:txBody>
                  <a:tcPr marL="9702" marR="9702" marT="9525" marB="9525" anchor="ctr"/>
                </a:tc>
              </a:tr>
              <a:tr h="370840">
                <a:tc>
                  <a:txBody>
                    <a:bodyPr/>
                    <a:lstStyle/>
                    <a:p>
                      <a:pPr algn="ctr">
                        <a:spcAft>
                          <a:spcPts val="0"/>
                        </a:spcAft>
                      </a:pPr>
                      <a:r>
                        <a:rPr lang="en-GB" sz="1000" b="1" dirty="0">
                          <a:latin typeface="Arial"/>
                          <a:ea typeface="Cambria"/>
                          <a:cs typeface="Arial"/>
                        </a:rPr>
                        <a:t>ETA 1996</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Employment (Industrial) Tribunals Act 1996 </a:t>
                      </a:r>
                    </a:p>
                  </a:txBody>
                  <a:tcPr marL="9702" marR="9702" marT="9525" marB="9525" anchor="ctr"/>
                </a:tc>
              </a:tr>
              <a:tr h="370840">
                <a:tc>
                  <a:txBody>
                    <a:bodyPr/>
                    <a:lstStyle/>
                    <a:p>
                      <a:pPr algn="ctr">
                        <a:spcAft>
                          <a:spcPts val="0"/>
                        </a:spcAft>
                      </a:pPr>
                      <a:r>
                        <a:rPr lang="en-GB" sz="1000" b="1" dirty="0">
                          <a:latin typeface="Arial"/>
                          <a:ea typeface="Cambria"/>
                          <a:cs typeface="Arial"/>
                        </a:rPr>
                        <a:t>FTE 2002</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Fixed Term Employees (Prevention of Less Favourable Treatment) Regulations 2002 </a:t>
                      </a:r>
                    </a:p>
                  </a:txBody>
                  <a:tcPr marL="9702" marR="9702" marT="9525" marB="9525" anchor="ctr"/>
                </a:tc>
              </a:tr>
              <a:tr h="370840">
                <a:tc>
                  <a:txBody>
                    <a:bodyPr/>
                    <a:lstStyle/>
                    <a:p>
                      <a:pPr algn="ctr">
                        <a:spcAft>
                          <a:spcPts val="0"/>
                        </a:spcAft>
                      </a:pPr>
                      <a:r>
                        <a:rPr lang="en-GB" sz="1000" b="1" dirty="0">
                          <a:latin typeface="Arial"/>
                          <a:ea typeface="Cambria"/>
                          <a:cs typeface="Arial"/>
                        </a:rPr>
                        <a:t>FWR 2002</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Flexible Working (Procedural Requirements) Regulations 2002 and Flexible Working (</a:t>
                      </a:r>
                      <a:r>
                        <a:rPr lang="en-GB" sz="1000" dirty="0" smtClean="0">
                          <a:latin typeface="Arial"/>
                          <a:ea typeface="Cambria"/>
                          <a:cs typeface="Arial"/>
                        </a:rPr>
                        <a:t>Eligibility</a:t>
                      </a:r>
                      <a:r>
                        <a:rPr lang="en-GB" sz="1000" dirty="0">
                          <a:latin typeface="Arial"/>
                          <a:ea typeface="Cambria"/>
                          <a:cs typeface="Arial"/>
                        </a:rPr>
                        <a:t>, Complaints and </a:t>
                      </a:r>
                      <a:r>
                        <a:rPr lang="en-GB" sz="1000" dirty="0" smtClean="0">
                          <a:latin typeface="Arial"/>
                          <a:ea typeface="Cambria"/>
                          <a:cs typeface="Arial"/>
                        </a:rPr>
                        <a:t>Remedy) </a:t>
                      </a:r>
                      <a:r>
                        <a:rPr lang="en-GB" sz="1000" dirty="0">
                          <a:latin typeface="Arial"/>
                          <a:ea typeface="Cambria"/>
                          <a:cs typeface="Arial"/>
                        </a:rPr>
                        <a:t>Regulations 2002 </a:t>
                      </a:r>
                    </a:p>
                  </a:txBody>
                  <a:tcPr marL="9702" marR="9702" marT="9525" marB="9525" anchor="ctr"/>
                </a:tc>
              </a:tr>
              <a:tr h="370840">
                <a:tc>
                  <a:txBody>
                    <a:bodyPr/>
                    <a:lstStyle/>
                    <a:p>
                      <a:pPr algn="ctr">
                        <a:spcAft>
                          <a:spcPts val="0"/>
                        </a:spcAft>
                      </a:pPr>
                      <a:r>
                        <a:rPr lang="en-GB" sz="1000" b="1" dirty="0">
                          <a:latin typeface="Arial"/>
                          <a:ea typeface="Cambria"/>
                          <a:cs typeface="Arial"/>
                        </a:rPr>
                        <a:t>HSCE 1996</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Health and Safety Consultation with Employee Regulations 1996 </a:t>
                      </a:r>
                    </a:p>
                  </a:txBody>
                  <a:tcPr marL="9702" marR="9702" marT="9525" marB="9525" anchor="ctr"/>
                </a:tc>
              </a:tr>
              <a:tr h="370840">
                <a:tc>
                  <a:txBody>
                    <a:bodyPr/>
                    <a:lstStyle/>
                    <a:p>
                      <a:pPr algn="ctr">
                        <a:spcAft>
                          <a:spcPts val="0"/>
                        </a:spcAft>
                      </a:pPr>
                      <a:r>
                        <a:rPr lang="en-GB" sz="1000" b="1" dirty="0">
                          <a:latin typeface="Arial"/>
                          <a:ea typeface="Cambria"/>
                          <a:cs typeface="Arial"/>
                        </a:rPr>
                        <a:t>HSWA 1974</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Health and Safety at Work Act 1974 </a:t>
                      </a:r>
                    </a:p>
                  </a:txBody>
                  <a:tcPr marL="9702" marR="9702" marT="9525" marB="9525" anchor="ctr"/>
                </a:tc>
              </a:tr>
              <a:tr h="370840">
                <a:tc>
                  <a:txBody>
                    <a:bodyPr/>
                    <a:lstStyle/>
                    <a:p>
                      <a:pPr algn="ctr">
                        <a:spcAft>
                          <a:spcPts val="0"/>
                        </a:spcAft>
                      </a:pPr>
                      <a:r>
                        <a:rPr lang="en-GB" sz="1000" b="1" dirty="0">
                          <a:latin typeface="Arial"/>
                          <a:ea typeface="Cambria"/>
                          <a:cs typeface="Arial"/>
                        </a:rPr>
                        <a:t>MPL 1999</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Maternity and Parental Leave Regulations 1999 </a:t>
                      </a:r>
                    </a:p>
                  </a:txBody>
                  <a:tcPr marL="9702" marR="9702" marT="9525" marB="9525" anchor="ctr"/>
                </a:tc>
              </a:tr>
              <a:tr h="370840">
                <a:tc>
                  <a:txBody>
                    <a:bodyPr/>
                    <a:lstStyle/>
                    <a:p>
                      <a:pPr algn="ctr">
                        <a:spcAft>
                          <a:spcPts val="0"/>
                        </a:spcAft>
                      </a:pPr>
                      <a:r>
                        <a:rPr lang="en-GB" sz="1000" b="1" dirty="0">
                          <a:latin typeface="Arial"/>
                          <a:ea typeface="Cambria"/>
                          <a:cs typeface="Arial"/>
                        </a:rPr>
                        <a:t>MPL 2002</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Maternity and Parental Leave (Amendment) Regulations 2002 </a:t>
                      </a:r>
                    </a:p>
                  </a:txBody>
                  <a:tcPr marL="9702" marR="9702" marT="9525" marB="9525" anchor="ctr"/>
                </a:tc>
              </a:tr>
              <a:tr h="370840">
                <a:tc>
                  <a:txBody>
                    <a:bodyPr/>
                    <a:lstStyle/>
                    <a:p>
                      <a:pPr algn="ctr">
                        <a:spcAft>
                          <a:spcPts val="0"/>
                        </a:spcAft>
                      </a:pPr>
                      <a:r>
                        <a:rPr lang="en-GB" sz="1000" b="1" dirty="0">
                          <a:latin typeface="Arial"/>
                          <a:ea typeface="Cambria"/>
                          <a:cs typeface="Arial"/>
                        </a:rPr>
                        <a:t>NESE 1994</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Notification of Existing Substances (Enforcement) Regulations 1994 </a:t>
                      </a:r>
                    </a:p>
                  </a:txBody>
                  <a:tcPr marL="9702" marR="9702" marT="9525" marB="9525" anchor="ctr"/>
                </a:tc>
              </a:tr>
              <a:tr h="370840">
                <a:tc>
                  <a:txBody>
                    <a:bodyPr/>
                    <a:lstStyle/>
                    <a:p>
                      <a:pPr algn="ctr">
                        <a:spcAft>
                          <a:spcPts val="0"/>
                        </a:spcAft>
                      </a:pPr>
                      <a:r>
                        <a:rPr lang="en-GB" sz="1000" b="1" dirty="0">
                          <a:latin typeface="Arial"/>
                          <a:ea typeface="Cambria"/>
                          <a:cs typeface="Arial"/>
                        </a:rPr>
                        <a:t>NMWA 1998</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National Minimum Wage Act 1998 </a:t>
                      </a:r>
                    </a:p>
                  </a:txBody>
                  <a:tcPr marL="9702" marR="9702" marT="9525" marB="9525" anchor="ctr"/>
                </a:tc>
              </a:tr>
              <a:tr h="370840">
                <a:tc>
                  <a:txBody>
                    <a:bodyPr/>
                    <a:lstStyle/>
                    <a:p>
                      <a:pPr algn="ctr">
                        <a:spcAft>
                          <a:spcPts val="0"/>
                        </a:spcAft>
                      </a:pPr>
                      <a:r>
                        <a:rPr lang="en-GB" sz="1000" b="1" dirty="0">
                          <a:latin typeface="Arial"/>
                          <a:ea typeface="Cambria"/>
                          <a:cs typeface="Arial"/>
                        </a:rPr>
                        <a:t>PAL 2002</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Paternity and Adoption Leave Regulations 2002 </a:t>
                      </a:r>
                    </a:p>
                  </a:txBody>
                  <a:tcPr marL="9702" marR="9702" marT="9525" marB="9525" anchor="ctr"/>
                </a:tc>
              </a:tr>
              <a:tr h="370840">
                <a:tc>
                  <a:txBody>
                    <a:bodyPr/>
                    <a:lstStyle/>
                    <a:p>
                      <a:pPr algn="ctr">
                        <a:spcAft>
                          <a:spcPts val="0"/>
                        </a:spcAft>
                      </a:pPr>
                      <a:r>
                        <a:rPr lang="en-GB" sz="1000" b="1" dirty="0">
                          <a:latin typeface="Arial"/>
                          <a:ea typeface="Cambria"/>
                          <a:cs typeface="Arial"/>
                        </a:rPr>
                        <a:t>PIDA 1998</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Public Interest Disclosure Act 1998 </a:t>
                      </a:r>
                    </a:p>
                  </a:txBody>
                  <a:tcPr marL="9702" marR="9702" marT="9525" marB="9525" anchor="ctr"/>
                </a:tc>
              </a:tr>
              <a:tr h="370840">
                <a:tc>
                  <a:txBody>
                    <a:bodyPr/>
                    <a:lstStyle/>
                    <a:p>
                      <a:pPr algn="ctr">
                        <a:spcAft>
                          <a:spcPts val="0"/>
                        </a:spcAft>
                      </a:pPr>
                      <a:r>
                        <a:rPr lang="en-GB" sz="1000" b="1" dirty="0">
                          <a:latin typeface="Arial"/>
                          <a:ea typeface="Cambria"/>
                          <a:cs typeface="Arial"/>
                        </a:rPr>
                        <a:t>PTW 2000</a:t>
                      </a:r>
                      <a:endParaRPr lang="en-GB" sz="1000" dirty="0">
                        <a:latin typeface="Arial"/>
                        <a:ea typeface="Cambria"/>
                        <a:cs typeface="Arial"/>
                      </a:endParaRPr>
                    </a:p>
                  </a:txBody>
                  <a:tcPr marL="9702" marR="9702" marT="9525" marB="9525" anchor="ctr"/>
                </a:tc>
                <a:tc>
                  <a:txBody>
                    <a:bodyPr/>
                    <a:lstStyle/>
                    <a:p>
                      <a:pPr>
                        <a:spcAft>
                          <a:spcPts val="0"/>
                        </a:spcAft>
                      </a:pPr>
                      <a:r>
                        <a:rPr lang="en-GB" sz="1000" dirty="0">
                          <a:latin typeface="Arial"/>
                          <a:ea typeface="Cambria"/>
                          <a:cs typeface="Arial"/>
                        </a:rPr>
                        <a:t>Part Time Worker (Prevention of Less Favourable Treatment) Regulations 2000 </a:t>
                      </a:r>
                    </a:p>
                  </a:txBody>
                  <a:tcPr marL="9702" marR="9702" marT="9525" marB="9525" anchor="ctr"/>
                </a:tc>
              </a:tr>
            </a:tbl>
          </a:graphicData>
        </a:graphic>
      </p:graphicFrame>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46</a:t>
            </a:fld>
            <a:endParaRPr kumimoji="0" lang="en-US" dirty="0"/>
          </a:p>
        </p:txBody>
      </p:sp>
    </p:spTree>
    <p:extLst>
      <p:ext uri="{BB962C8B-B14F-4D97-AF65-F5344CB8AC3E}">
        <p14:creationId xmlns:p14="http://schemas.microsoft.com/office/powerpoint/2010/main" val="2683483758"/>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Tribunals can consider….</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1595552"/>
              </p:ext>
            </p:extLst>
          </p:nvPr>
        </p:nvGraphicFramePr>
        <p:xfrm>
          <a:off x="323850" y="1700213"/>
          <a:ext cx="8496300" cy="4450080"/>
        </p:xfrm>
        <a:graphic>
          <a:graphicData uri="http://schemas.openxmlformats.org/drawingml/2006/table">
            <a:tbl>
              <a:tblPr firstRow="1" bandRow="1">
                <a:tableStyleId>{5C22544A-7EE6-4342-B048-85BDC9FD1C3A}</a:tableStyleId>
              </a:tblPr>
              <a:tblGrid>
                <a:gridCol w="4248150"/>
                <a:gridCol w="4248150"/>
              </a:tblGrid>
              <a:tr h="370840">
                <a:tc>
                  <a:txBody>
                    <a:bodyPr/>
                    <a:lstStyle/>
                    <a:p>
                      <a:pPr algn="ctr">
                        <a:spcAft>
                          <a:spcPts val="0"/>
                        </a:spcAft>
                      </a:pPr>
                      <a:endParaRPr lang="en-GB" sz="1000" dirty="0">
                        <a:latin typeface="Times New Roman"/>
                        <a:ea typeface="Cambria"/>
                        <a:cs typeface="Times New Roman"/>
                      </a:endParaRPr>
                    </a:p>
                  </a:txBody>
                  <a:tcPr marL="9702" marR="9702" marT="9525" marB="9525" anchor="ctr"/>
                </a:tc>
                <a:tc>
                  <a:txBody>
                    <a:bodyPr/>
                    <a:lstStyle/>
                    <a:p>
                      <a:pPr>
                        <a:spcAft>
                          <a:spcPts val="0"/>
                        </a:spcAft>
                      </a:pPr>
                      <a:endParaRPr lang="en-GB" sz="1000" dirty="0">
                        <a:latin typeface="Times New Roman"/>
                        <a:ea typeface="Cambria"/>
                        <a:cs typeface="Times New Roman"/>
                      </a:endParaRPr>
                    </a:p>
                  </a:txBody>
                  <a:tcPr marL="9702" marR="9702" marT="9525" marB="9525" anchor="ctr"/>
                </a:tc>
              </a:tr>
              <a:tr h="370840">
                <a:tc>
                  <a:txBody>
                    <a:bodyPr/>
                    <a:lstStyle/>
                    <a:p>
                      <a:pPr algn="ctr">
                        <a:spcAft>
                          <a:spcPts val="0"/>
                        </a:spcAft>
                      </a:pPr>
                      <a:r>
                        <a:rPr lang="en-GB" sz="1000" b="1" dirty="0">
                          <a:latin typeface="+mn-lt"/>
                          <a:ea typeface="Cambria"/>
                          <a:cs typeface="Times New Roman"/>
                        </a:rPr>
                        <a:t>RRA 1976</a:t>
                      </a:r>
                      <a:endParaRPr lang="en-GB" sz="1000" dirty="0">
                        <a:latin typeface="+mn-lt"/>
                        <a:ea typeface="Cambria"/>
                        <a:cs typeface="Times New Roman"/>
                      </a:endParaRPr>
                    </a:p>
                  </a:txBody>
                  <a:tcPr marL="9702" marR="9702" marT="9525" marB="9525" anchor="ctr"/>
                </a:tc>
                <a:tc>
                  <a:txBody>
                    <a:bodyPr/>
                    <a:lstStyle/>
                    <a:p>
                      <a:pPr>
                        <a:spcAft>
                          <a:spcPts val="0"/>
                        </a:spcAft>
                      </a:pPr>
                      <a:r>
                        <a:rPr lang="en-GB" sz="1000" dirty="0">
                          <a:latin typeface="+mn-lt"/>
                          <a:ea typeface="Cambria"/>
                          <a:cs typeface="Times New Roman"/>
                        </a:rPr>
                        <a:t>Race Relations Act 1976 </a:t>
                      </a:r>
                    </a:p>
                  </a:txBody>
                  <a:tcPr marL="9702" marR="9702" marT="9525" marB="9525" anchor="ctr"/>
                </a:tc>
              </a:tr>
              <a:tr h="370840">
                <a:tc>
                  <a:txBody>
                    <a:bodyPr/>
                    <a:lstStyle/>
                    <a:p>
                      <a:pPr algn="ctr">
                        <a:spcAft>
                          <a:spcPts val="0"/>
                        </a:spcAft>
                      </a:pPr>
                      <a:r>
                        <a:rPr lang="en-GB" sz="1000" b="1" dirty="0">
                          <a:latin typeface="+mn-lt"/>
                          <a:ea typeface="Cambria"/>
                          <a:cs typeface="Times New Roman"/>
                        </a:rPr>
                        <a:t>SDA 1975</a:t>
                      </a:r>
                      <a:endParaRPr lang="en-GB" sz="1000" dirty="0">
                        <a:latin typeface="+mn-lt"/>
                        <a:ea typeface="Cambria"/>
                        <a:cs typeface="Times New Roman"/>
                      </a:endParaRPr>
                    </a:p>
                  </a:txBody>
                  <a:tcPr marL="9702" marR="9702" marT="9525" marB="9525" anchor="ctr"/>
                </a:tc>
                <a:tc>
                  <a:txBody>
                    <a:bodyPr/>
                    <a:lstStyle/>
                    <a:p>
                      <a:pPr>
                        <a:spcAft>
                          <a:spcPts val="0"/>
                        </a:spcAft>
                      </a:pPr>
                      <a:r>
                        <a:rPr lang="en-GB" sz="1000" dirty="0">
                          <a:latin typeface="+mn-lt"/>
                          <a:ea typeface="Cambria"/>
                          <a:cs typeface="Times New Roman"/>
                        </a:rPr>
                        <a:t>Sex Discrimination Act 1975 </a:t>
                      </a:r>
                    </a:p>
                  </a:txBody>
                  <a:tcPr marL="9702" marR="9702" marT="9525" marB="9525" anchor="ctr"/>
                </a:tc>
              </a:tr>
              <a:tr h="370840">
                <a:tc>
                  <a:txBody>
                    <a:bodyPr/>
                    <a:lstStyle/>
                    <a:p>
                      <a:pPr algn="ctr">
                        <a:spcAft>
                          <a:spcPts val="0"/>
                        </a:spcAft>
                      </a:pPr>
                      <a:r>
                        <a:rPr lang="en-GB" sz="1000" b="1" dirty="0">
                          <a:latin typeface="+mn-lt"/>
                          <a:ea typeface="Cambria"/>
                          <a:cs typeface="Times New Roman"/>
                        </a:rPr>
                        <a:t>SRSC 1977</a:t>
                      </a:r>
                      <a:endParaRPr lang="en-GB" sz="1000" dirty="0">
                        <a:latin typeface="+mn-lt"/>
                        <a:ea typeface="Cambria"/>
                        <a:cs typeface="Times New Roman"/>
                      </a:endParaRPr>
                    </a:p>
                  </a:txBody>
                  <a:tcPr marL="9702" marR="9702" marT="9525" marB="9525" anchor="ctr"/>
                </a:tc>
                <a:tc>
                  <a:txBody>
                    <a:bodyPr/>
                    <a:lstStyle/>
                    <a:p>
                      <a:pPr>
                        <a:spcAft>
                          <a:spcPts val="0"/>
                        </a:spcAft>
                      </a:pPr>
                      <a:r>
                        <a:rPr lang="en-GB" sz="1000" dirty="0">
                          <a:latin typeface="+mn-lt"/>
                          <a:ea typeface="Cambria"/>
                          <a:cs typeface="Times New Roman"/>
                        </a:rPr>
                        <a:t>Safety Representatives and Safety Committees Regulations 1977 </a:t>
                      </a:r>
                    </a:p>
                  </a:txBody>
                  <a:tcPr marL="9702" marR="9702" marT="9525" marB="9525" anchor="ctr"/>
                </a:tc>
              </a:tr>
              <a:tr h="370840">
                <a:tc>
                  <a:txBody>
                    <a:bodyPr/>
                    <a:lstStyle/>
                    <a:p>
                      <a:pPr algn="ctr">
                        <a:spcAft>
                          <a:spcPts val="0"/>
                        </a:spcAft>
                      </a:pPr>
                      <a:r>
                        <a:rPr lang="en-GB" sz="1000" b="1" dirty="0">
                          <a:latin typeface="+mn-lt"/>
                          <a:ea typeface="Cambria"/>
                          <a:cs typeface="Times New Roman"/>
                        </a:rPr>
                        <a:t>SSPA 1975</a:t>
                      </a:r>
                      <a:endParaRPr lang="en-GB" sz="1000" dirty="0">
                        <a:latin typeface="+mn-lt"/>
                        <a:ea typeface="Cambria"/>
                        <a:cs typeface="Times New Roman"/>
                      </a:endParaRPr>
                    </a:p>
                  </a:txBody>
                  <a:tcPr marL="9702" marR="9702" marT="9525" marB="9525" anchor="ctr"/>
                </a:tc>
                <a:tc>
                  <a:txBody>
                    <a:bodyPr/>
                    <a:lstStyle/>
                    <a:p>
                      <a:pPr>
                        <a:spcAft>
                          <a:spcPts val="0"/>
                        </a:spcAft>
                      </a:pPr>
                      <a:r>
                        <a:rPr lang="en-GB" sz="1000" dirty="0">
                          <a:latin typeface="+mn-lt"/>
                          <a:ea typeface="Cambria"/>
                          <a:cs typeface="Times New Roman"/>
                        </a:rPr>
                        <a:t>Social Security Pensions Act 1975 </a:t>
                      </a:r>
                    </a:p>
                  </a:txBody>
                  <a:tcPr marL="9702" marR="9702" marT="9525" marB="9525" anchor="ctr"/>
                </a:tc>
              </a:tr>
              <a:tr h="370840">
                <a:tc>
                  <a:txBody>
                    <a:bodyPr/>
                    <a:lstStyle/>
                    <a:p>
                      <a:pPr algn="ctr">
                        <a:spcAft>
                          <a:spcPts val="0"/>
                        </a:spcAft>
                      </a:pPr>
                      <a:r>
                        <a:rPr lang="en-GB" sz="1000" b="1" dirty="0">
                          <a:latin typeface="+mn-lt"/>
                          <a:ea typeface="Cambria"/>
                          <a:cs typeface="Times New Roman"/>
                        </a:rPr>
                        <a:t>STA 1994</a:t>
                      </a:r>
                      <a:endParaRPr lang="en-GB" sz="1000" dirty="0">
                        <a:latin typeface="+mn-lt"/>
                        <a:ea typeface="Cambria"/>
                        <a:cs typeface="Times New Roman"/>
                      </a:endParaRPr>
                    </a:p>
                  </a:txBody>
                  <a:tcPr marL="9702" marR="9702" marT="9525" marB="9525" anchor="ctr"/>
                </a:tc>
                <a:tc>
                  <a:txBody>
                    <a:bodyPr/>
                    <a:lstStyle/>
                    <a:p>
                      <a:pPr>
                        <a:spcAft>
                          <a:spcPts val="0"/>
                        </a:spcAft>
                      </a:pPr>
                      <a:r>
                        <a:rPr lang="en-GB" sz="1000" dirty="0">
                          <a:latin typeface="+mn-lt"/>
                          <a:ea typeface="Cambria"/>
                          <a:cs typeface="Times New Roman"/>
                        </a:rPr>
                        <a:t>Sunday Trading Act 1994 </a:t>
                      </a:r>
                    </a:p>
                  </a:txBody>
                  <a:tcPr marL="9702" marR="9702" marT="9525" marB="9525" anchor="ctr"/>
                </a:tc>
              </a:tr>
              <a:tr h="370840">
                <a:tc>
                  <a:txBody>
                    <a:bodyPr/>
                    <a:lstStyle/>
                    <a:p>
                      <a:pPr algn="ctr">
                        <a:spcAft>
                          <a:spcPts val="0"/>
                        </a:spcAft>
                      </a:pPr>
                      <a:r>
                        <a:rPr lang="en-GB" sz="1000" b="1" dirty="0">
                          <a:latin typeface="+mn-lt"/>
                          <a:ea typeface="Cambria"/>
                          <a:cs typeface="Times New Roman"/>
                        </a:rPr>
                        <a:t>TCA 2002</a:t>
                      </a:r>
                      <a:endParaRPr lang="en-GB" sz="1000" dirty="0">
                        <a:latin typeface="+mn-lt"/>
                        <a:ea typeface="Cambria"/>
                        <a:cs typeface="Times New Roman"/>
                      </a:endParaRPr>
                    </a:p>
                  </a:txBody>
                  <a:tcPr marL="9702" marR="9702" marT="9525" marB="9525" anchor="ctr"/>
                </a:tc>
                <a:tc>
                  <a:txBody>
                    <a:bodyPr/>
                    <a:lstStyle/>
                    <a:p>
                      <a:pPr>
                        <a:spcAft>
                          <a:spcPts val="0"/>
                        </a:spcAft>
                      </a:pPr>
                      <a:r>
                        <a:rPr lang="en-GB" sz="1000" dirty="0">
                          <a:latin typeface="+mn-lt"/>
                          <a:ea typeface="Cambria"/>
                          <a:cs typeface="Times New Roman"/>
                        </a:rPr>
                        <a:t>Tax Credits Act 2002 </a:t>
                      </a:r>
                    </a:p>
                  </a:txBody>
                  <a:tcPr marL="9702" marR="9702" marT="9525" marB="9525" anchor="ctr"/>
                </a:tc>
              </a:tr>
              <a:tr h="370840">
                <a:tc>
                  <a:txBody>
                    <a:bodyPr/>
                    <a:lstStyle/>
                    <a:p>
                      <a:pPr algn="ctr">
                        <a:spcAft>
                          <a:spcPts val="0"/>
                        </a:spcAft>
                      </a:pPr>
                      <a:r>
                        <a:rPr lang="en-GB" sz="1000" b="1" dirty="0">
                          <a:latin typeface="+mn-lt"/>
                          <a:ea typeface="Cambria"/>
                          <a:cs typeface="Times New Roman"/>
                        </a:rPr>
                        <a:t>TULR(C) 1992</a:t>
                      </a:r>
                      <a:endParaRPr lang="en-GB" sz="1000" dirty="0">
                        <a:latin typeface="+mn-lt"/>
                        <a:ea typeface="Cambria"/>
                        <a:cs typeface="Times New Roman"/>
                      </a:endParaRPr>
                    </a:p>
                  </a:txBody>
                  <a:tcPr marL="9702" marR="9702" marT="9525" marB="9525" anchor="ctr"/>
                </a:tc>
                <a:tc>
                  <a:txBody>
                    <a:bodyPr/>
                    <a:lstStyle/>
                    <a:p>
                      <a:pPr>
                        <a:spcAft>
                          <a:spcPts val="0"/>
                        </a:spcAft>
                      </a:pPr>
                      <a:r>
                        <a:rPr lang="en-GB" sz="1000" dirty="0">
                          <a:latin typeface="+mn-lt"/>
                          <a:ea typeface="Cambria"/>
                          <a:cs typeface="Times New Roman"/>
                        </a:rPr>
                        <a:t>Trade Union and Labour Relations (Consolidation) Act 1992 </a:t>
                      </a:r>
                    </a:p>
                  </a:txBody>
                  <a:tcPr marL="9702" marR="9702" marT="9525" marB="9525" anchor="ctr"/>
                </a:tc>
              </a:tr>
              <a:tr h="370840">
                <a:tc>
                  <a:txBody>
                    <a:bodyPr/>
                    <a:lstStyle/>
                    <a:p>
                      <a:pPr algn="ctr">
                        <a:spcAft>
                          <a:spcPts val="0"/>
                        </a:spcAft>
                      </a:pPr>
                      <a:r>
                        <a:rPr lang="en-GB" sz="1000" b="1" dirty="0">
                          <a:latin typeface="+mn-lt"/>
                          <a:ea typeface="Cambria"/>
                          <a:cs typeface="Times New Roman"/>
                        </a:rPr>
                        <a:t>TUPE 1981</a:t>
                      </a:r>
                      <a:endParaRPr lang="en-GB" sz="1000" dirty="0">
                        <a:latin typeface="+mn-lt"/>
                        <a:ea typeface="Cambria"/>
                        <a:cs typeface="Times New Roman"/>
                      </a:endParaRPr>
                    </a:p>
                  </a:txBody>
                  <a:tcPr marL="9702" marR="9702" marT="9525" marB="9525" anchor="ctr"/>
                </a:tc>
                <a:tc>
                  <a:txBody>
                    <a:bodyPr/>
                    <a:lstStyle/>
                    <a:p>
                      <a:pPr>
                        <a:spcAft>
                          <a:spcPts val="0"/>
                        </a:spcAft>
                      </a:pPr>
                      <a:r>
                        <a:rPr lang="en-GB" sz="1000" dirty="0">
                          <a:latin typeface="+mn-lt"/>
                          <a:ea typeface="Cambria"/>
                          <a:cs typeface="Times New Roman"/>
                        </a:rPr>
                        <a:t>Transfer of Undertakings (Protection of Employment) Regulations 1981 </a:t>
                      </a:r>
                    </a:p>
                  </a:txBody>
                  <a:tcPr marL="9702" marR="9702" marT="9525" marB="9525" anchor="ctr"/>
                </a:tc>
              </a:tr>
              <a:tr h="370840">
                <a:tc>
                  <a:txBody>
                    <a:bodyPr/>
                    <a:lstStyle/>
                    <a:p>
                      <a:pPr algn="ctr">
                        <a:spcAft>
                          <a:spcPts val="0"/>
                        </a:spcAft>
                      </a:pPr>
                      <a:r>
                        <a:rPr lang="en-GB" sz="1000" b="1" dirty="0">
                          <a:latin typeface="+mn-lt"/>
                          <a:ea typeface="Cambria"/>
                          <a:cs typeface="Times New Roman"/>
                        </a:rPr>
                        <a:t>TURER 1993</a:t>
                      </a:r>
                      <a:endParaRPr lang="en-GB" sz="1000" dirty="0">
                        <a:latin typeface="+mn-lt"/>
                        <a:ea typeface="Cambria"/>
                        <a:cs typeface="Times New Roman"/>
                      </a:endParaRPr>
                    </a:p>
                  </a:txBody>
                  <a:tcPr marL="9702" marR="9702" marT="9525" marB="9525" anchor="ctr"/>
                </a:tc>
                <a:tc>
                  <a:txBody>
                    <a:bodyPr/>
                    <a:lstStyle/>
                    <a:p>
                      <a:pPr>
                        <a:spcAft>
                          <a:spcPts val="0"/>
                        </a:spcAft>
                      </a:pPr>
                      <a:r>
                        <a:rPr lang="en-GB" sz="1000" dirty="0">
                          <a:latin typeface="+mn-lt"/>
                          <a:ea typeface="Cambria"/>
                          <a:cs typeface="Times New Roman"/>
                        </a:rPr>
                        <a:t>Trade Union Reform and Employment Rights Act 1993 </a:t>
                      </a:r>
                    </a:p>
                  </a:txBody>
                  <a:tcPr marL="9702" marR="9702" marT="9525" marB="9525" anchor="ctr"/>
                </a:tc>
              </a:tr>
              <a:tr h="370840">
                <a:tc>
                  <a:txBody>
                    <a:bodyPr/>
                    <a:lstStyle/>
                    <a:p>
                      <a:pPr algn="ctr">
                        <a:spcAft>
                          <a:spcPts val="0"/>
                        </a:spcAft>
                      </a:pPr>
                      <a:r>
                        <a:rPr lang="en-GB" sz="1000" b="1" dirty="0">
                          <a:latin typeface="+mn-lt"/>
                          <a:ea typeface="Cambria"/>
                          <a:cs typeface="Times New Roman"/>
                        </a:rPr>
                        <a:t>WTR 1998</a:t>
                      </a:r>
                      <a:endParaRPr lang="en-GB" sz="1000" dirty="0">
                        <a:latin typeface="+mn-lt"/>
                        <a:ea typeface="Cambria"/>
                        <a:cs typeface="Times New Roman"/>
                      </a:endParaRPr>
                    </a:p>
                  </a:txBody>
                  <a:tcPr marL="9702" marR="9702" marT="9525" marB="9525" anchor="ctr"/>
                </a:tc>
                <a:tc>
                  <a:txBody>
                    <a:bodyPr/>
                    <a:lstStyle/>
                    <a:p>
                      <a:pPr>
                        <a:spcAft>
                          <a:spcPts val="0"/>
                        </a:spcAft>
                      </a:pPr>
                      <a:r>
                        <a:rPr lang="en-GB" sz="1000" dirty="0">
                          <a:latin typeface="+mn-lt"/>
                          <a:ea typeface="Cambria"/>
                          <a:cs typeface="Times New Roman"/>
                        </a:rPr>
                        <a:t>Working Time Regulations 1998</a:t>
                      </a:r>
                    </a:p>
                  </a:txBody>
                  <a:tcPr marL="9702" marR="9702" marT="9525" marB="9525" anchor="ctr"/>
                </a:tc>
              </a:tr>
              <a:tr h="370840">
                <a:tc>
                  <a:txBody>
                    <a:bodyPr/>
                    <a:lstStyle/>
                    <a:p>
                      <a:pPr algn="ctr">
                        <a:spcAft>
                          <a:spcPts val="0"/>
                        </a:spcAft>
                      </a:pPr>
                      <a:r>
                        <a:rPr lang="en-GB" sz="1000" b="1" dirty="0">
                          <a:latin typeface="+mn-lt"/>
                          <a:ea typeface="Cambria"/>
                          <a:cs typeface="Times New Roman"/>
                        </a:rPr>
                        <a:t>RT (WT) R 2005</a:t>
                      </a:r>
                      <a:endParaRPr lang="en-GB" sz="1000" dirty="0">
                        <a:latin typeface="+mn-lt"/>
                        <a:ea typeface="Cambria"/>
                        <a:cs typeface="Times New Roman"/>
                      </a:endParaRPr>
                    </a:p>
                  </a:txBody>
                  <a:tcPr marL="9702" marR="9702" marT="9525" marB="9525" anchor="ctr"/>
                </a:tc>
                <a:tc>
                  <a:txBody>
                    <a:bodyPr/>
                    <a:lstStyle/>
                    <a:p>
                      <a:pPr>
                        <a:spcAft>
                          <a:spcPts val="0"/>
                        </a:spcAft>
                      </a:pPr>
                      <a:r>
                        <a:rPr lang="en-GB" sz="1000" dirty="0">
                          <a:latin typeface="+mn-lt"/>
                          <a:ea typeface="Cambria"/>
                          <a:cs typeface="Times New Roman"/>
                        </a:rPr>
                        <a:t>Road Transport (Working Time) Regulations 2005</a:t>
                      </a:r>
                    </a:p>
                  </a:txBody>
                  <a:tcPr marL="9702" marR="9702" marT="9525" marB="9525" anchor="ctr"/>
                </a:tc>
              </a:tr>
            </a:tbl>
          </a:graphicData>
        </a:graphic>
      </p:graphicFrame>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47</a:t>
            </a:fld>
            <a:endParaRPr kumimoji="0" lang="en-US" dirty="0"/>
          </a:p>
        </p:txBody>
      </p:sp>
    </p:spTree>
    <p:extLst>
      <p:ext uri="{BB962C8B-B14F-4D97-AF65-F5344CB8AC3E}">
        <p14:creationId xmlns:p14="http://schemas.microsoft.com/office/powerpoint/2010/main" val="417945233"/>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974984"/>
            <a:ext cx="7772400" cy="1362075"/>
          </a:xfrm>
        </p:spPr>
        <p:txBody>
          <a:bodyPr/>
          <a:lstStyle/>
          <a:p>
            <a:r>
              <a:rPr lang="en-GB" dirty="0" smtClean="0"/>
              <a:t>Health and Safety at work</a:t>
            </a:r>
            <a:endParaRPr lang="en-GB" dirty="0"/>
          </a:p>
        </p:txBody>
      </p:sp>
      <p:sp>
        <p:nvSpPr>
          <p:cNvPr id="6" name="Text Placeholder 5"/>
          <p:cNvSpPr>
            <a:spLocks noGrp="1"/>
          </p:cNvSpPr>
          <p:nvPr>
            <p:ph type="body" idx="1"/>
          </p:nvPr>
        </p:nvSpPr>
        <p:spPr>
          <a:xfrm>
            <a:off x="722313" y="1474797"/>
            <a:ext cx="7772400" cy="1500187"/>
          </a:xfrm>
        </p:spPr>
        <p:txBody>
          <a:bodyPr/>
          <a:lstStyle/>
          <a:p>
            <a:r>
              <a:rPr lang="en-GB" dirty="0" smtClean="0"/>
              <a:t>Another important topic area</a:t>
            </a:r>
            <a:endParaRPr lang="en-GB" dirty="0"/>
          </a:p>
        </p:txBody>
      </p:sp>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48</a:t>
            </a:fld>
            <a:endParaRPr kumimoji="0" lang="en-US" dirty="0"/>
          </a:p>
        </p:txBody>
      </p:sp>
    </p:spTree>
    <p:extLst>
      <p:ext uri="{BB962C8B-B14F-4D97-AF65-F5344CB8AC3E}">
        <p14:creationId xmlns:p14="http://schemas.microsoft.com/office/powerpoint/2010/main" val="34486404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Health and Safety Executive</a:t>
            </a:r>
            <a:endParaRPr lang="en-GB" dirty="0"/>
          </a:p>
        </p:txBody>
      </p:sp>
      <p:pic>
        <p:nvPicPr>
          <p:cNvPr id="7" name="Content Placeholder 6" descr="Picture 70.png">
            <a:hlinkClick r:id="rId3"/>
          </p:cNvPr>
          <p:cNvPicPr>
            <a:picLocks noGrp="1" noChangeAspect="1"/>
          </p:cNvPicPr>
          <p:nvPr>
            <p:ph idx="1"/>
          </p:nvPr>
        </p:nvPicPr>
        <p:blipFill>
          <a:blip r:embed="rId4"/>
          <a:stretch>
            <a:fillRect/>
          </a:stretch>
        </p:blipFill>
        <p:spPr>
          <a:xfrm>
            <a:off x="1120877" y="1557338"/>
            <a:ext cx="6902245" cy="4114800"/>
          </a:xfrm>
        </p:spPr>
      </p:pic>
      <p:sp>
        <p:nvSpPr>
          <p:cNvPr id="8" name="Rectangle 7">
            <a:hlinkClick r:id="rId3"/>
          </p:cNvPr>
          <p:cNvSpPr/>
          <p:nvPr/>
        </p:nvSpPr>
        <p:spPr>
          <a:xfrm>
            <a:off x="0" y="5715000"/>
            <a:ext cx="9144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smtClean="0"/>
              <a:t>http://www.hse.gov.uk/</a:t>
            </a:r>
            <a:endParaRPr lang="en-GB" dirty="0"/>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49</a:t>
            </a:fld>
            <a:endParaRPr kumimoji="0" lang="en-US" dirty="0"/>
          </a:p>
        </p:txBody>
      </p:sp>
    </p:spTree>
    <p:extLst>
      <p:ext uri="{BB962C8B-B14F-4D97-AF65-F5344CB8AC3E}">
        <p14:creationId xmlns:p14="http://schemas.microsoft.com/office/powerpoint/2010/main" val="1452423518"/>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smtClean="0"/>
              <a:t>Consider</a:t>
            </a:r>
            <a:r>
              <a:rPr lang="en-GB" noProof="0" dirty="0" smtClean="0"/>
              <a:t> the extent of the area</a:t>
            </a:r>
            <a:endParaRPr lang="en-GB" noProof="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539284112"/>
              </p:ext>
            </p:extLst>
          </p:nvPr>
        </p:nvGraphicFramePr>
        <p:xfrm>
          <a:off x="323850" y="1700213"/>
          <a:ext cx="84963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5</a:t>
            </a:fld>
            <a:endParaRPr kumimoji="0" lang="en-US" dirty="0"/>
          </a:p>
        </p:txBody>
      </p:sp>
    </p:spTree>
    <p:extLst>
      <p:ext uri="{BB962C8B-B14F-4D97-AF65-F5344CB8AC3E}">
        <p14:creationId xmlns:p14="http://schemas.microsoft.com/office/powerpoint/2010/main" val="41066948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Look after! yourself</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9348" y="1700213"/>
            <a:ext cx="6545303" cy="4114800"/>
          </a:xfrm>
        </p:spPr>
      </p:pic>
      <p:sp>
        <p:nvSpPr>
          <p:cNvPr id="4" name="Slide Number Placeholder 3"/>
          <p:cNvSpPr>
            <a:spLocks noGrp="1"/>
          </p:cNvSpPr>
          <p:nvPr>
            <p:ph type="sldNum" sz="quarter" idx="12"/>
          </p:nvPr>
        </p:nvSpPr>
        <p:spPr/>
        <p:txBody>
          <a:bodyPr/>
          <a:lstStyle/>
          <a:p>
            <a:fld id="{6CB76B4D-260D-4EC1-9A8A-CDDCEAC88FCA}" type="slidenum">
              <a:rPr lang="en-GB" smtClean="0">
                <a:solidFill>
                  <a:srgbClr val="323D43"/>
                </a:solidFill>
              </a:rPr>
              <a:pPr/>
              <a:t>50</a:t>
            </a:fld>
            <a:endParaRPr lang="en-GB" dirty="0">
              <a:solidFill>
                <a:srgbClr val="323D43"/>
              </a:solidFill>
            </a:endParaRPr>
          </a:p>
        </p:txBody>
      </p:sp>
      <p:sp>
        <p:nvSpPr>
          <p:cNvPr id="6" name="Rectangle 5">
            <a:hlinkClick r:id="rId3"/>
          </p:cNvPr>
          <p:cNvSpPr/>
          <p:nvPr/>
        </p:nvSpPr>
        <p:spPr>
          <a:xfrm>
            <a:off x="2934371" y="6124059"/>
            <a:ext cx="3275256"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GB" dirty="0"/>
              <a:t>https://</a:t>
            </a:r>
            <a:r>
              <a:rPr lang="en-GB" dirty="0" err="1"/>
              <a:t>youtu.be</a:t>
            </a:r>
            <a:r>
              <a:rPr lang="en-GB" dirty="0"/>
              <a:t>/</a:t>
            </a:r>
            <a:r>
              <a:rPr lang="en-GB" dirty="0" err="1"/>
              <a:t>PcsoeDpUSrs</a:t>
            </a:r>
            <a:endParaRPr lang="en-GB" dirty="0"/>
          </a:p>
        </p:txBody>
      </p:sp>
    </p:spTree>
    <p:extLst>
      <p:ext uri="{BB962C8B-B14F-4D97-AF65-F5344CB8AC3E}">
        <p14:creationId xmlns:p14="http://schemas.microsoft.com/office/powerpoint/2010/main" val="9393075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Health and Safety</a:t>
            </a:r>
            <a:endParaRPr lang="en-GB" dirty="0"/>
          </a:p>
        </p:txBody>
      </p:sp>
      <p:sp>
        <p:nvSpPr>
          <p:cNvPr id="3" name="Content Placeholder 2"/>
          <p:cNvSpPr>
            <a:spLocks noGrp="1"/>
          </p:cNvSpPr>
          <p:nvPr>
            <p:ph sz="half" idx="1"/>
          </p:nvPr>
        </p:nvSpPr>
        <p:spPr/>
        <p:txBody>
          <a:bodyPr>
            <a:normAutofit/>
          </a:bodyPr>
          <a:lstStyle/>
          <a:p>
            <a:pPr marL="82296" indent="0">
              <a:buNone/>
            </a:pPr>
            <a:r>
              <a:rPr lang="en-GB" dirty="0" smtClean="0"/>
              <a:t>General Environment</a:t>
            </a:r>
          </a:p>
          <a:p>
            <a:r>
              <a:rPr lang="en-GB" dirty="0"/>
              <a:t>The Health and Safety at Work Act 1974</a:t>
            </a:r>
            <a:endParaRPr lang="en-GB" dirty="0" smtClean="0"/>
          </a:p>
          <a:p>
            <a:pPr marL="82296" indent="0">
              <a:buNone/>
            </a:pPr>
            <a:endParaRPr lang="en-GB" dirty="0" smtClean="0"/>
          </a:p>
          <a:p>
            <a:endParaRPr lang="en-GB" dirty="0"/>
          </a:p>
        </p:txBody>
      </p:sp>
      <p:sp>
        <p:nvSpPr>
          <p:cNvPr id="4" name="Content Placeholder 3"/>
          <p:cNvSpPr>
            <a:spLocks noGrp="1"/>
          </p:cNvSpPr>
          <p:nvPr>
            <p:ph sz="half" idx="2"/>
          </p:nvPr>
        </p:nvSpPr>
        <p:spPr>
          <a:ln>
            <a:solidFill>
              <a:srgbClr val="FFFF00"/>
            </a:solidFill>
          </a:ln>
        </p:spPr>
        <p:txBody>
          <a:bodyPr>
            <a:normAutofit/>
          </a:bodyPr>
          <a:lstStyle/>
          <a:p>
            <a:pPr marL="82296" indent="0">
              <a:buNone/>
            </a:pPr>
            <a:r>
              <a:rPr lang="en-GB" dirty="0" smtClean="0"/>
              <a:t>Computer Specific Environment</a:t>
            </a:r>
          </a:p>
          <a:p>
            <a:r>
              <a:rPr lang="en-GB" dirty="0"/>
              <a:t>The Health and Safety (DSE) Regulations 1992</a:t>
            </a:r>
            <a:endParaRPr lang="en-GB" dirty="0" smtClean="0"/>
          </a:p>
        </p:txBody>
      </p:sp>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51</a:t>
            </a:fld>
            <a:endParaRPr kumimoji="0" lang="en-US" dirty="0"/>
          </a:p>
        </p:txBody>
      </p:sp>
    </p:spTree>
    <p:extLst>
      <p:ext uri="{BB962C8B-B14F-4D97-AF65-F5344CB8AC3E}">
        <p14:creationId xmlns:p14="http://schemas.microsoft.com/office/powerpoint/2010/main" val="7334927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IT workplace/Green IT</a:t>
            </a:r>
            <a:endParaRPr lang="en-GB" dirty="0"/>
          </a:p>
        </p:txBody>
      </p:sp>
      <p:pic>
        <p:nvPicPr>
          <p:cNvPr id="6" name="Content Placeholder 5" descr="Screenshot 2014-04-28 01.22.14.png"/>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04937" y="2290763"/>
            <a:ext cx="2009775" cy="2933700"/>
          </a:xfrm>
        </p:spPr>
      </p:pic>
      <p:sp>
        <p:nvSpPr>
          <p:cNvPr id="4" name="内容占位符 3"/>
          <p:cNvSpPr>
            <a:spLocks noGrp="1"/>
          </p:cNvSpPr>
          <p:nvPr>
            <p:ph sz="half" idx="2"/>
          </p:nvPr>
        </p:nvSpPr>
        <p:spPr/>
        <p:txBody>
          <a:bodyPr/>
          <a:lstStyle/>
          <a:p>
            <a:endParaRPr lang="zh-CN" altLang="en-US"/>
          </a:p>
        </p:txBody>
      </p:sp>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52</a:t>
            </a:fld>
            <a:endParaRPr kumimoji="0" lang="en-US" dirty="0"/>
          </a:p>
        </p:txBody>
      </p:sp>
    </p:spTree>
    <p:extLst>
      <p:ext uri="{BB962C8B-B14F-4D97-AF65-F5344CB8AC3E}">
        <p14:creationId xmlns:p14="http://schemas.microsoft.com/office/powerpoint/2010/main" val="38266886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European directive</a:t>
            </a:r>
            <a:endParaRPr lang="en-GB" dirty="0"/>
          </a:p>
        </p:txBody>
      </p:sp>
      <p:sp>
        <p:nvSpPr>
          <p:cNvPr id="6" name="Content Placeholder 5"/>
          <p:cNvSpPr>
            <a:spLocks noGrp="1"/>
          </p:cNvSpPr>
          <p:nvPr>
            <p:ph idx="1"/>
          </p:nvPr>
        </p:nvSpPr>
        <p:spPr/>
        <p:txBody>
          <a:bodyPr/>
          <a:lstStyle/>
          <a:p>
            <a:r>
              <a:rPr lang="en-GB" dirty="0" smtClean="0"/>
              <a:t>Waste electrical and electronic equipment recycling</a:t>
            </a:r>
            <a:endParaRPr lang="en-GB" dirty="0"/>
          </a:p>
        </p:txBody>
      </p:sp>
      <p:pic>
        <p:nvPicPr>
          <p:cNvPr id="10" name="Picture 9" descr="Screenshot 2014-04-28 01.23.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304" y="3084750"/>
            <a:ext cx="8093364" cy="1856966"/>
          </a:xfrm>
          <a:prstGeom prst="rect">
            <a:avLst/>
          </a:prstGeom>
        </p:spPr>
      </p:pic>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53</a:t>
            </a:fld>
            <a:endParaRPr kumimoji="0" lang="en-US" dirty="0"/>
          </a:p>
        </p:txBody>
      </p:sp>
    </p:spTree>
    <p:extLst>
      <p:ext uri="{BB962C8B-B14F-4D97-AF65-F5344CB8AC3E}">
        <p14:creationId xmlns:p14="http://schemas.microsoft.com/office/powerpoint/2010/main" val="15129910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legislation</a:t>
            </a:r>
            <a:endParaRPr lang="en-GB" dirty="0"/>
          </a:p>
        </p:txBody>
      </p:sp>
      <p:pic>
        <p:nvPicPr>
          <p:cNvPr id="8" name="Content Placeholder 7" descr="Screenshot 2014-04-28 01.11.10.png"/>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375769" y="1700213"/>
            <a:ext cx="4392462" cy="4114800"/>
          </a:xfrm>
        </p:spPr>
      </p:pic>
      <p:sp>
        <p:nvSpPr>
          <p:cNvPr id="9" name="Rectangle 8">
            <a:hlinkClick r:id="rId3"/>
          </p:cNvPr>
          <p:cNvSpPr/>
          <p:nvPr/>
        </p:nvSpPr>
        <p:spPr>
          <a:xfrm>
            <a:off x="539793" y="5760530"/>
            <a:ext cx="811645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GB" dirty="0">
                <a:hlinkClick r:id="rId3"/>
              </a:rPr>
              <a:t>http://www.hse.gov.uk/waste/waste-electrical.htm</a:t>
            </a:r>
            <a:endParaRPr lang="en-GB" dirty="0"/>
          </a:p>
        </p:txBody>
      </p:sp>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10"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1"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54</a:t>
            </a:fld>
            <a:endParaRPr kumimoji="0" lang="en-US" dirty="0"/>
          </a:p>
        </p:txBody>
      </p:sp>
    </p:spTree>
    <p:extLst>
      <p:ext uri="{BB962C8B-B14F-4D97-AF65-F5344CB8AC3E}">
        <p14:creationId xmlns:p14="http://schemas.microsoft.com/office/powerpoint/2010/main" val="165577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Customising</a:t>
            </a:r>
            <a:r>
              <a:rPr lang="en-US" dirty="0" smtClean="0"/>
              <a:t> the workplace</a:t>
            </a:r>
            <a:endParaRPr lang="en-US" dirty="0"/>
          </a:p>
        </p:txBody>
      </p:sp>
      <p:pic>
        <p:nvPicPr>
          <p:cNvPr id="6" name="Content Placeholder 5" descr="240px-Computer_Workstation_Variables.jpg"/>
          <p:cNvPicPr>
            <a:picLocks noGrp="1" noChangeAspect="1"/>
          </p:cNvPicPr>
          <p:nvPr>
            <p:ph idx="1"/>
          </p:nvPr>
        </p:nvPicPr>
        <p:blipFill>
          <a:blip r:embed="rId2"/>
          <a:stretch>
            <a:fillRect/>
          </a:stretch>
        </p:blipFill>
        <p:spPr>
          <a:xfrm>
            <a:off x="3204199" y="1700213"/>
            <a:ext cx="2735601" cy="4114800"/>
          </a:xfrm>
        </p:spPr>
      </p:pic>
      <p:sp>
        <p:nvSpPr>
          <p:cNvPr id="7" name="TextBox 6"/>
          <p:cNvSpPr txBox="1"/>
          <p:nvPr/>
        </p:nvSpPr>
        <p:spPr>
          <a:xfrm>
            <a:off x="6781800" y="2133600"/>
            <a:ext cx="1752600" cy="30469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Sadly I was unable to obtain any images of male computer workers!</a:t>
            </a:r>
            <a:endParaRPr lang="en-US" dirty="0"/>
          </a:p>
        </p:txBody>
      </p:sp>
      <p:sp>
        <p:nvSpPr>
          <p:cNvPr id="8"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55</a:t>
            </a:fld>
            <a:endParaRPr kumimoji="0" lang="en-US" dirty="0"/>
          </a:p>
        </p:txBody>
      </p:sp>
    </p:spTree>
    <p:extLst>
      <p:ext uri="{BB962C8B-B14F-4D97-AF65-F5344CB8AC3E}">
        <p14:creationId xmlns:p14="http://schemas.microsoft.com/office/powerpoint/2010/main" val="1016440847"/>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your environment</a:t>
            </a:r>
            <a:endParaRPr lang="en-US" dirty="0"/>
          </a:p>
        </p:txBody>
      </p:sp>
      <p:pic>
        <p:nvPicPr>
          <p:cNvPr id="6" name="Content Placeholder 5" descr="LTErgoDiagrm.jpg"/>
          <p:cNvPicPr>
            <a:picLocks noGrp="1" noChangeAspect="1"/>
          </p:cNvPicPr>
          <p:nvPr>
            <p:ph idx="1"/>
          </p:nvPr>
        </p:nvPicPr>
        <p:blipFill>
          <a:blip r:embed="rId2"/>
          <a:stretch>
            <a:fillRect/>
          </a:stretch>
        </p:blipFill>
        <p:spPr>
          <a:xfrm>
            <a:off x="2151529" y="1700213"/>
            <a:ext cx="4840941" cy="4114800"/>
          </a:xfrm>
        </p:spPr>
      </p:pic>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56</a:t>
            </a:fld>
            <a:endParaRPr kumimoji="0" lang="en-US" dirty="0"/>
          </a:p>
        </p:txBody>
      </p:sp>
    </p:spTree>
    <p:extLst>
      <p:ext uri="{BB962C8B-B14F-4D97-AF65-F5344CB8AC3E}">
        <p14:creationId xmlns:p14="http://schemas.microsoft.com/office/powerpoint/2010/main" val="2373485861"/>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862846"/>
            <a:ext cx="7772400" cy="1362075"/>
          </a:xfrm>
        </p:spPr>
        <p:txBody>
          <a:bodyPr/>
          <a:lstStyle/>
          <a:p>
            <a:r>
              <a:rPr lang="en-GB" dirty="0" smtClean="0"/>
              <a:t>Agencies and interest groups</a:t>
            </a:r>
            <a:endParaRPr lang="en-GB" dirty="0"/>
          </a:p>
        </p:txBody>
      </p:sp>
      <p:sp>
        <p:nvSpPr>
          <p:cNvPr id="3" name="文本占位符 2"/>
          <p:cNvSpPr>
            <a:spLocks noGrp="1"/>
          </p:cNvSpPr>
          <p:nvPr>
            <p:ph type="body" idx="1"/>
          </p:nvPr>
        </p:nvSpPr>
        <p:spPr>
          <a:xfrm>
            <a:off x="722313" y="1362659"/>
            <a:ext cx="7772400" cy="1500187"/>
          </a:xfrm>
        </p:spPr>
        <p:txBody>
          <a:bodyPr/>
          <a:lstStyle/>
          <a:p>
            <a:endParaRPr lang="zh-CN" altLang="en-US"/>
          </a:p>
        </p:txBody>
      </p:sp>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57</a:t>
            </a:fld>
            <a:endParaRPr kumimoji="0" lang="en-US" dirty="0"/>
          </a:p>
        </p:txBody>
      </p:sp>
    </p:spTree>
    <p:extLst>
      <p:ext uri="{BB962C8B-B14F-4D97-AF65-F5344CB8AC3E}">
        <p14:creationId xmlns:p14="http://schemas.microsoft.com/office/powerpoint/2010/main" val="1446316763"/>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Such as…</a:t>
            </a:r>
            <a:endParaRPr lang="en-GB" dirty="0"/>
          </a:p>
        </p:txBody>
      </p:sp>
      <p:sp>
        <p:nvSpPr>
          <p:cNvPr id="7" name="Content Placeholder 6"/>
          <p:cNvSpPr>
            <a:spLocks noGrp="1"/>
          </p:cNvSpPr>
          <p:nvPr>
            <p:ph idx="1"/>
          </p:nvPr>
        </p:nvSpPr>
        <p:spPr/>
        <p:txBody>
          <a:bodyPr>
            <a:normAutofit fontScale="85000" lnSpcReduction="20000"/>
          </a:bodyPr>
          <a:lstStyle/>
          <a:p>
            <a:r>
              <a:rPr lang="en-GB" dirty="0" smtClean="0"/>
              <a:t>Government agencies</a:t>
            </a:r>
          </a:p>
          <a:p>
            <a:r>
              <a:rPr lang="en-GB" dirty="0" smtClean="0"/>
              <a:t>Charities and action groups</a:t>
            </a:r>
          </a:p>
          <a:p>
            <a:r>
              <a:rPr lang="en-GB" dirty="0" smtClean="0"/>
              <a:t>Professional bodies</a:t>
            </a:r>
          </a:p>
          <a:p>
            <a:r>
              <a:rPr lang="en-GB" dirty="0" smtClean="0"/>
              <a:t>Trades Unions</a:t>
            </a:r>
          </a:p>
          <a:p>
            <a:endParaRPr lang="en-GB" dirty="0" smtClean="0"/>
          </a:p>
          <a:p>
            <a:r>
              <a:rPr lang="en-GB" dirty="0" smtClean="0"/>
              <a:t>The next few slides give some examples, you need to familiarise yourself with these sources</a:t>
            </a:r>
          </a:p>
          <a:p>
            <a:r>
              <a:rPr lang="en-GB" dirty="0" smtClean="0"/>
              <a:t>Opportunities</a:t>
            </a:r>
          </a:p>
          <a:p>
            <a:pPr lvl="1"/>
            <a:r>
              <a:rPr lang="en-GB" dirty="0" smtClean="0"/>
              <a:t>Revision for the stage test</a:t>
            </a:r>
          </a:p>
          <a:p>
            <a:pPr lvl="1"/>
            <a:r>
              <a:rPr lang="en-GB" dirty="0" smtClean="0"/>
              <a:t>Preparation for the case study</a:t>
            </a:r>
            <a:endParaRPr lang="en-GB" dirty="0"/>
          </a:p>
        </p:txBody>
      </p:sp>
      <p:sp>
        <p:nvSpPr>
          <p:cNvPr id="8"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58</a:t>
            </a:fld>
            <a:endParaRPr kumimoji="0" lang="en-US" dirty="0"/>
          </a:p>
        </p:txBody>
      </p:sp>
    </p:spTree>
    <p:extLst>
      <p:ext uri="{BB962C8B-B14F-4D97-AF65-F5344CB8AC3E}">
        <p14:creationId xmlns:p14="http://schemas.microsoft.com/office/powerpoint/2010/main" val="600601588"/>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888724"/>
            <a:ext cx="7772400" cy="1362075"/>
          </a:xfrm>
        </p:spPr>
        <p:txBody>
          <a:bodyPr/>
          <a:lstStyle/>
          <a:p>
            <a:r>
              <a:rPr lang="en-GB" dirty="0" smtClean="0"/>
              <a:t>Also useful sources of information</a:t>
            </a:r>
            <a:endParaRPr lang="en-GB" dirty="0"/>
          </a:p>
        </p:txBody>
      </p:sp>
      <p:sp>
        <p:nvSpPr>
          <p:cNvPr id="6" name="Text Placeholder 5"/>
          <p:cNvSpPr>
            <a:spLocks noGrp="1"/>
          </p:cNvSpPr>
          <p:nvPr>
            <p:ph type="body" idx="1"/>
          </p:nvPr>
        </p:nvSpPr>
        <p:spPr>
          <a:xfrm>
            <a:off x="722313" y="1388537"/>
            <a:ext cx="7772400" cy="1500187"/>
          </a:xfrm>
        </p:spPr>
        <p:txBody>
          <a:bodyPr/>
          <a:lstStyle/>
          <a:p>
            <a:r>
              <a:rPr lang="en-GB" dirty="0" smtClean="0"/>
              <a:t>Be aware of agencies</a:t>
            </a:r>
            <a:endParaRPr lang="en-GB" dirty="0"/>
          </a:p>
        </p:txBody>
      </p:sp>
      <p:sp>
        <p:nvSpPr>
          <p:cNvPr id="7" name="Rectangle 6"/>
          <p:cNvSpPr/>
          <p:nvPr/>
        </p:nvSpPr>
        <p:spPr>
          <a:xfrm>
            <a:off x="722313" y="4250799"/>
            <a:ext cx="343724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GB" dirty="0" smtClean="0"/>
              <a:t>Which can be useful for revision</a:t>
            </a:r>
            <a:endParaRPr lang="en-GB" dirty="0"/>
          </a:p>
        </p:txBody>
      </p:sp>
      <p:sp>
        <p:nvSpPr>
          <p:cNvPr id="8"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59</a:t>
            </a:fld>
            <a:endParaRPr kumimoji="0" lang="en-US" dirty="0"/>
          </a:p>
        </p:txBody>
      </p:sp>
    </p:spTree>
    <p:extLst>
      <p:ext uri="{BB962C8B-B14F-4D97-AF65-F5344CB8AC3E}">
        <p14:creationId xmlns:p14="http://schemas.microsoft.com/office/powerpoint/2010/main" val="9210376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r>
              <a:rPr lang="en-GB" sz="2000" b="1" noProof="0" dirty="0" smtClean="0">
                <a:latin typeface="+mn-lt"/>
              </a:rPr>
              <a:t>Possible extent of professional and legal issues in the workplace</a:t>
            </a:r>
            <a:endParaRPr lang="en-GB" sz="2000" b="1" noProof="0" dirty="0">
              <a:latin typeface="+mn-lt"/>
            </a:endParaRPr>
          </a:p>
        </p:txBody>
      </p:sp>
      <p:sp>
        <p:nvSpPr>
          <p:cNvPr id="26629" name="Text Box 4"/>
          <p:cNvSpPr txBox="1">
            <a:spLocks noChangeArrowheads="1"/>
          </p:cNvSpPr>
          <p:nvPr/>
        </p:nvSpPr>
        <p:spPr bwMode="auto">
          <a:xfrm>
            <a:off x="866247" y="5194092"/>
            <a:ext cx="1058303" cy="437043"/>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400" b="1" dirty="0">
                <a:solidFill>
                  <a:schemeClr val="accent2"/>
                </a:solidFill>
              </a:rPr>
              <a:t>data </a:t>
            </a:r>
            <a:br>
              <a:rPr lang="en-US" sz="1400" b="1" dirty="0">
                <a:solidFill>
                  <a:schemeClr val="accent2"/>
                </a:solidFill>
              </a:rPr>
            </a:br>
            <a:r>
              <a:rPr lang="en-US" sz="1400" b="1" dirty="0">
                <a:solidFill>
                  <a:schemeClr val="accent2"/>
                </a:solidFill>
              </a:rPr>
              <a:t>protection</a:t>
            </a:r>
          </a:p>
        </p:txBody>
      </p:sp>
      <p:sp>
        <p:nvSpPr>
          <p:cNvPr id="26630" name="Text Box 5"/>
          <p:cNvSpPr txBox="1">
            <a:spLocks noChangeArrowheads="1"/>
          </p:cNvSpPr>
          <p:nvPr/>
        </p:nvSpPr>
        <p:spPr bwMode="auto">
          <a:xfrm>
            <a:off x="6739518" y="5314839"/>
            <a:ext cx="700833" cy="30777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r>
              <a:rPr lang="en-US" sz="1400" b="1" dirty="0">
                <a:solidFill>
                  <a:schemeClr val="accent2"/>
                </a:solidFill>
              </a:rPr>
              <a:t>ethics</a:t>
            </a:r>
          </a:p>
        </p:txBody>
      </p:sp>
      <p:sp>
        <p:nvSpPr>
          <p:cNvPr id="26632" name="Text Box 7"/>
          <p:cNvSpPr txBox="1">
            <a:spLocks noChangeArrowheads="1"/>
          </p:cNvSpPr>
          <p:nvPr/>
        </p:nvSpPr>
        <p:spPr bwMode="auto">
          <a:xfrm>
            <a:off x="7955148" y="2363619"/>
            <a:ext cx="771365" cy="52322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r>
              <a:rPr lang="en-US" sz="1400" b="1" dirty="0">
                <a:solidFill>
                  <a:schemeClr val="accent2"/>
                </a:solidFill>
              </a:rPr>
              <a:t>open </a:t>
            </a:r>
            <a:br>
              <a:rPr lang="en-US" sz="1400" b="1" dirty="0">
                <a:solidFill>
                  <a:schemeClr val="accent2"/>
                </a:solidFill>
              </a:rPr>
            </a:br>
            <a:r>
              <a:rPr lang="en-US" sz="1400" b="1" dirty="0">
                <a:solidFill>
                  <a:schemeClr val="accent2"/>
                </a:solidFill>
              </a:rPr>
              <a:t>source</a:t>
            </a:r>
          </a:p>
        </p:txBody>
      </p:sp>
      <p:sp>
        <p:nvSpPr>
          <p:cNvPr id="26633" name="Text Box 8"/>
          <p:cNvSpPr txBox="1">
            <a:spLocks noChangeArrowheads="1"/>
          </p:cNvSpPr>
          <p:nvPr/>
        </p:nvSpPr>
        <p:spPr bwMode="auto">
          <a:xfrm>
            <a:off x="7511970" y="5198477"/>
            <a:ext cx="1287532" cy="307777"/>
          </a:xfrm>
          <a:prstGeom prst="rect">
            <a:avLst/>
          </a:prstGeom>
          <a:noFill/>
          <a:ln w="9525">
            <a:noFill/>
            <a:miter lim="800000"/>
            <a:headEnd/>
            <a:tailEnd/>
          </a:ln>
        </p:spPr>
        <p:txBody>
          <a:bodyPr wrap="none">
            <a:prstTxWarp prst="textNoShape">
              <a:avLst/>
            </a:prstTxWarp>
            <a:spAutoFit/>
          </a:bodyPr>
          <a:lstStyle/>
          <a:p>
            <a:r>
              <a:rPr lang="en-US" sz="1400" b="1" dirty="0">
                <a:solidFill>
                  <a:schemeClr val="accent2"/>
                </a:solidFill>
              </a:rPr>
              <a:t>pornography</a:t>
            </a:r>
          </a:p>
        </p:txBody>
      </p:sp>
      <p:sp>
        <p:nvSpPr>
          <p:cNvPr id="26634" name="Text Box 9"/>
          <p:cNvSpPr txBox="1">
            <a:spLocks noChangeArrowheads="1"/>
          </p:cNvSpPr>
          <p:nvPr/>
        </p:nvSpPr>
        <p:spPr bwMode="auto">
          <a:xfrm>
            <a:off x="2202307" y="5171301"/>
            <a:ext cx="859531" cy="307777"/>
          </a:xfrm>
          <a:prstGeom prst="rect">
            <a:avLst/>
          </a:prstGeom>
          <a:noFill/>
          <a:ln w="9525">
            <a:noFill/>
            <a:miter lim="800000"/>
            <a:headEnd/>
            <a:tailEnd/>
          </a:ln>
        </p:spPr>
        <p:txBody>
          <a:bodyPr wrap="none">
            <a:prstTxWarp prst="textNoShape">
              <a:avLst/>
            </a:prstTxWarp>
            <a:spAutoFit/>
          </a:bodyPr>
          <a:lstStyle/>
          <a:p>
            <a:r>
              <a:rPr lang="en-US" sz="1400" b="1" dirty="0">
                <a:solidFill>
                  <a:schemeClr val="accent2"/>
                </a:solidFill>
              </a:rPr>
              <a:t>hacking</a:t>
            </a:r>
          </a:p>
        </p:txBody>
      </p:sp>
      <p:sp>
        <p:nvSpPr>
          <p:cNvPr id="26635" name="Text Box 10"/>
          <p:cNvSpPr txBox="1">
            <a:spLocks noChangeArrowheads="1"/>
          </p:cNvSpPr>
          <p:nvPr/>
        </p:nvSpPr>
        <p:spPr bwMode="auto">
          <a:xfrm>
            <a:off x="5815631" y="5145562"/>
            <a:ext cx="772969" cy="30777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r>
              <a:rPr lang="en-US" sz="1400" b="1" dirty="0">
                <a:solidFill>
                  <a:schemeClr val="accent2"/>
                </a:solidFill>
              </a:rPr>
              <a:t>morals</a:t>
            </a:r>
          </a:p>
        </p:txBody>
      </p:sp>
      <p:sp>
        <p:nvSpPr>
          <p:cNvPr id="26637" name="Text Box 12"/>
          <p:cNvSpPr txBox="1">
            <a:spLocks noChangeArrowheads="1"/>
          </p:cNvSpPr>
          <p:nvPr/>
        </p:nvSpPr>
        <p:spPr bwMode="auto">
          <a:xfrm>
            <a:off x="2891732" y="5504358"/>
            <a:ext cx="811441" cy="307777"/>
          </a:xfrm>
          <a:prstGeom prst="rect">
            <a:avLst/>
          </a:prstGeom>
          <a:noFill/>
          <a:ln w="9525">
            <a:noFill/>
            <a:miter lim="800000"/>
            <a:headEnd/>
            <a:tailEnd/>
          </a:ln>
        </p:spPr>
        <p:txBody>
          <a:bodyPr wrap="none">
            <a:prstTxWarp prst="textNoShape">
              <a:avLst/>
            </a:prstTxWarp>
            <a:spAutoFit/>
          </a:bodyPr>
          <a:lstStyle/>
          <a:p>
            <a:r>
              <a:rPr lang="en-US" sz="1400" b="1" dirty="0">
                <a:solidFill>
                  <a:schemeClr val="accent2"/>
                </a:solidFill>
              </a:rPr>
              <a:t>privacy</a:t>
            </a:r>
          </a:p>
        </p:txBody>
      </p:sp>
      <p:sp>
        <p:nvSpPr>
          <p:cNvPr id="26638" name="Text Box 13"/>
          <p:cNvSpPr txBox="1">
            <a:spLocks noChangeArrowheads="1"/>
          </p:cNvSpPr>
          <p:nvPr/>
        </p:nvSpPr>
        <p:spPr bwMode="auto">
          <a:xfrm>
            <a:off x="2863325" y="4494616"/>
            <a:ext cx="631904" cy="43704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pPr>
              <a:lnSpc>
                <a:spcPct val="80000"/>
              </a:lnSpc>
            </a:pPr>
            <a:r>
              <a:rPr lang="en-US" sz="1400" b="1" dirty="0">
                <a:solidFill>
                  <a:schemeClr val="accent2"/>
                </a:solidFill>
              </a:rPr>
              <a:t>civic </a:t>
            </a:r>
            <a:br>
              <a:rPr lang="en-US" sz="1400" b="1" dirty="0">
                <a:solidFill>
                  <a:schemeClr val="accent2"/>
                </a:solidFill>
              </a:rPr>
            </a:br>
            <a:r>
              <a:rPr lang="en-US" sz="1400" b="1" dirty="0">
                <a:solidFill>
                  <a:schemeClr val="accent2"/>
                </a:solidFill>
              </a:rPr>
              <a:t>duty</a:t>
            </a:r>
          </a:p>
        </p:txBody>
      </p:sp>
      <p:sp>
        <p:nvSpPr>
          <p:cNvPr id="26639" name="Text Box 14"/>
          <p:cNvSpPr txBox="1">
            <a:spLocks noChangeArrowheads="1"/>
          </p:cNvSpPr>
          <p:nvPr/>
        </p:nvSpPr>
        <p:spPr bwMode="auto">
          <a:xfrm>
            <a:off x="2114402" y="2208994"/>
            <a:ext cx="611065" cy="523220"/>
          </a:xfrm>
          <a:prstGeom prst="rect">
            <a:avLst/>
          </a:prstGeom>
          <a:noFill/>
          <a:ln w="9525">
            <a:noFill/>
            <a:miter lim="800000"/>
            <a:headEnd/>
            <a:tailEnd/>
          </a:ln>
        </p:spPr>
        <p:txBody>
          <a:bodyPr wrap="none">
            <a:prstTxWarp prst="textNoShape">
              <a:avLst/>
            </a:prstTxWarp>
            <a:spAutoFit/>
          </a:bodyPr>
          <a:lstStyle/>
          <a:p>
            <a:r>
              <a:rPr lang="en-US" sz="1400" b="1" dirty="0">
                <a:solidFill>
                  <a:schemeClr val="accent2"/>
                </a:solidFill>
              </a:rPr>
              <a:t>open</a:t>
            </a:r>
            <a:br>
              <a:rPr lang="en-US" sz="1400" b="1" dirty="0">
                <a:solidFill>
                  <a:schemeClr val="accent2"/>
                </a:solidFill>
              </a:rPr>
            </a:br>
            <a:r>
              <a:rPr lang="en-US" sz="1400" b="1" dirty="0">
                <a:solidFill>
                  <a:schemeClr val="accent2"/>
                </a:solidFill>
              </a:rPr>
              <a:t>data</a:t>
            </a:r>
          </a:p>
        </p:txBody>
      </p:sp>
      <p:sp>
        <p:nvSpPr>
          <p:cNvPr id="26640" name="Text Box 15"/>
          <p:cNvSpPr txBox="1">
            <a:spLocks noChangeArrowheads="1"/>
          </p:cNvSpPr>
          <p:nvPr/>
        </p:nvSpPr>
        <p:spPr bwMode="auto">
          <a:xfrm>
            <a:off x="7608150" y="5694881"/>
            <a:ext cx="1272569" cy="30777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r>
              <a:rPr lang="en-US" sz="1400" b="1" dirty="0">
                <a:solidFill>
                  <a:schemeClr val="accent2"/>
                </a:solidFill>
              </a:rPr>
              <a:t>copyright</a:t>
            </a:r>
          </a:p>
        </p:txBody>
      </p:sp>
      <p:sp>
        <p:nvSpPr>
          <p:cNvPr id="26641" name="Text Box 16"/>
          <p:cNvSpPr txBox="1">
            <a:spLocks noChangeArrowheads="1"/>
          </p:cNvSpPr>
          <p:nvPr/>
        </p:nvSpPr>
        <p:spPr bwMode="auto">
          <a:xfrm>
            <a:off x="6470120" y="3013478"/>
            <a:ext cx="870751" cy="307777"/>
          </a:xfrm>
          <a:prstGeom prst="rect">
            <a:avLst/>
          </a:prstGeom>
          <a:noFill/>
          <a:ln w="9525">
            <a:noFill/>
            <a:miter lim="800000"/>
            <a:headEnd/>
            <a:tailEnd/>
          </a:ln>
        </p:spPr>
        <p:txBody>
          <a:bodyPr wrap="none">
            <a:prstTxWarp prst="textNoShape">
              <a:avLst/>
            </a:prstTxWarp>
            <a:spAutoFit/>
          </a:bodyPr>
          <a:lstStyle/>
          <a:p>
            <a:r>
              <a:rPr lang="en-US" sz="1400" b="1" dirty="0">
                <a:solidFill>
                  <a:schemeClr val="accent2"/>
                </a:solidFill>
              </a:rPr>
              <a:t>security</a:t>
            </a:r>
          </a:p>
        </p:txBody>
      </p:sp>
      <p:sp>
        <p:nvSpPr>
          <p:cNvPr id="26642" name="Text Box 17"/>
          <p:cNvSpPr txBox="1">
            <a:spLocks noChangeArrowheads="1"/>
          </p:cNvSpPr>
          <p:nvPr/>
        </p:nvSpPr>
        <p:spPr bwMode="auto">
          <a:xfrm>
            <a:off x="753339" y="5707102"/>
            <a:ext cx="1718409" cy="30777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r>
              <a:rPr lang="en-US" sz="1400" b="1" dirty="0">
                <a:solidFill>
                  <a:schemeClr val="accent2"/>
                </a:solidFill>
              </a:rPr>
              <a:t>discrimination</a:t>
            </a:r>
          </a:p>
        </p:txBody>
      </p:sp>
      <p:sp>
        <p:nvSpPr>
          <p:cNvPr id="26643" name="Text Box 18"/>
          <p:cNvSpPr txBox="1">
            <a:spLocks noChangeArrowheads="1"/>
          </p:cNvSpPr>
          <p:nvPr/>
        </p:nvSpPr>
        <p:spPr bwMode="auto">
          <a:xfrm>
            <a:off x="2371284" y="2992686"/>
            <a:ext cx="859531" cy="30777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r>
              <a:rPr lang="en-US" sz="1400" b="1" dirty="0">
                <a:solidFill>
                  <a:schemeClr val="accent2"/>
                </a:solidFill>
              </a:rPr>
              <a:t>equality</a:t>
            </a:r>
          </a:p>
        </p:txBody>
      </p:sp>
      <p:sp>
        <p:nvSpPr>
          <p:cNvPr id="26644" name="Text Box 19"/>
          <p:cNvSpPr txBox="1">
            <a:spLocks noChangeArrowheads="1"/>
          </p:cNvSpPr>
          <p:nvPr/>
        </p:nvSpPr>
        <p:spPr bwMode="auto">
          <a:xfrm>
            <a:off x="4277306" y="4741863"/>
            <a:ext cx="542136" cy="307777"/>
          </a:xfrm>
          <a:prstGeom prst="rect">
            <a:avLst/>
          </a:prstGeom>
          <a:noFill/>
          <a:ln w="9525">
            <a:noFill/>
            <a:miter lim="800000"/>
            <a:headEnd/>
            <a:tailEnd/>
          </a:ln>
        </p:spPr>
        <p:txBody>
          <a:bodyPr wrap="none">
            <a:prstTxWarp prst="textNoShape">
              <a:avLst/>
            </a:prstTxWarp>
            <a:spAutoFit/>
          </a:bodyPr>
          <a:lstStyle/>
          <a:p>
            <a:r>
              <a:rPr lang="en-US" sz="1400" b="1" dirty="0">
                <a:solidFill>
                  <a:schemeClr val="accent2"/>
                </a:solidFill>
              </a:rPr>
              <a:t>libel</a:t>
            </a:r>
          </a:p>
        </p:txBody>
      </p:sp>
      <p:sp>
        <p:nvSpPr>
          <p:cNvPr id="26645" name="Text Box 20"/>
          <p:cNvSpPr txBox="1">
            <a:spLocks noChangeArrowheads="1"/>
          </p:cNvSpPr>
          <p:nvPr/>
        </p:nvSpPr>
        <p:spPr bwMode="auto">
          <a:xfrm>
            <a:off x="7372931" y="3234740"/>
            <a:ext cx="1607691" cy="307777"/>
          </a:xfrm>
          <a:prstGeom prst="rect">
            <a:avLst/>
          </a:prstGeom>
          <a:noFill/>
          <a:ln w="9525">
            <a:noFill/>
            <a:miter lim="800000"/>
            <a:headEnd/>
            <a:tailEnd/>
          </a:ln>
        </p:spPr>
        <p:txBody>
          <a:bodyPr wrap="square">
            <a:prstTxWarp prst="textNoShape">
              <a:avLst/>
            </a:prstTxWarp>
            <a:spAutoFit/>
          </a:bodyPr>
          <a:lstStyle/>
          <a:p>
            <a:r>
              <a:rPr lang="en-US" sz="1400" b="1" dirty="0">
                <a:solidFill>
                  <a:schemeClr val="accent2"/>
                </a:solidFill>
              </a:rPr>
              <a:t>defamation</a:t>
            </a:r>
          </a:p>
        </p:txBody>
      </p:sp>
      <p:sp>
        <p:nvSpPr>
          <p:cNvPr id="26646" name="Text Box 21"/>
          <p:cNvSpPr txBox="1">
            <a:spLocks noChangeArrowheads="1"/>
          </p:cNvSpPr>
          <p:nvPr/>
        </p:nvSpPr>
        <p:spPr bwMode="auto">
          <a:xfrm>
            <a:off x="3271831" y="5996590"/>
            <a:ext cx="1772922" cy="30777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r>
              <a:rPr lang="en-US" sz="1400" b="1" dirty="0">
                <a:solidFill>
                  <a:schemeClr val="accent2"/>
                </a:solidFill>
              </a:rPr>
              <a:t>responsibility</a:t>
            </a:r>
          </a:p>
        </p:txBody>
      </p:sp>
      <p:sp>
        <p:nvSpPr>
          <p:cNvPr id="26647" name="Text Box 22"/>
          <p:cNvSpPr txBox="1">
            <a:spLocks noChangeArrowheads="1"/>
          </p:cNvSpPr>
          <p:nvPr/>
        </p:nvSpPr>
        <p:spPr bwMode="auto">
          <a:xfrm>
            <a:off x="1970325" y="1318786"/>
            <a:ext cx="1031051" cy="52322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r>
              <a:rPr lang="en-US" sz="1400" b="1" dirty="0">
                <a:solidFill>
                  <a:schemeClr val="accent2"/>
                </a:solidFill>
              </a:rPr>
              <a:t>creative</a:t>
            </a:r>
            <a:br>
              <a:rPr lang="en-US" sz="1400" b="1" dirty="0">
                <a:solidFill>
                  <a:schemeClr val="accent2"/>
                </a:solidFill>
              </a:rPr>
            </a:br>
            <a:r>
              <a:rPr lang="en-US" sz="1400" b="1" dirty="0">
                <a:solidFill>
                  <a:schemeClr val="accent2"/>
                </a:solidFill>
              </a:rPr>
              <a:t>commons</a:t>
            </a:r>
          </a:p>
        </p:txBody>
      </p:sp>
      <p:sp>
        <p:nvSpPr>
          <p:cNvPr id="26648" name="Text Box 23"/>
          <p:cNvSpPr txBox="1">
            <a:spLocks noChangeArrowheads="1"/>
          </p:cNvSpPr>
          <p:nvPr/>
        </p:nvSpPr>
        <p:spPr bwMode="auto">
          <a:xfrm>
            <a:off x="6341325" y="2471050"/>
            <a:ext cx="1474948" cy="30777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r>
              <a:rPr lang="en-US" sz="1400" b="1" dirty="0">
                <a:solidFill>
                  <a:schemeClr val="accent2"/>
                </a:solidFill>
              </a:rPr>
              <a:t>accessibility</a:t>
            </a:r>
          </a:p>
        </p:txBody>
      </p:sp>
      <p:sp>
        <p:nvSpPr>
          <p:cNvPr id="26650" name="Text Box 25"/>
          <p:cNvSpPr txBox="1">
            <a:spLocks noChangeArrowheads="1"/>
          </p:cNvSpPr>
          <p:nvPr/>
        </p:nvSpPr>
        <p:spPr bwMode="auto">
          <a:xfrm>
            <a:off x="924527" y="2082604"/>
            <a:ext cx="1022265" cy="43704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lnSpc>
                <a:spcPct val="80000"/>
              </a:lnSpc>
            </a:pPr>
            <a:r>
              <a:rPr lang="en-US" sz="1400" b="1" dirty="0">
                <a:solidFill>
                  <a:schemeClr val="accent2"/>
                </a:solidFill>
              </a:rPr>
              <a:t>code of</a:t>
            </a:r>
            <a:br>
              <a:rPr lang="en-US" sz="1400" b="1" dirty="0">
                <a:solidFill>
                  <a:schemeClr val="accent2"/>
                </a:solidFill>
              </a:rPr>
            </a:br>
            <a:r>
              <a:rPr lang="en-US" sz="1400" b="1" dirty="0">
                <a:solidFill>
                  <a:schemeClr val="accent2"/>
                </a:solidFill>
              </a:rPr>
              <a:t>conduct</a:t>
            </a:r>
          </a:p>
        </p:txBody>
      </p:sp>
      <p:sp>
        <p:nvSpPr>
          <p:cNvPr id="26651" name="Text Box 26"/>
          <p:cNvSpPr txBox="1">
            <a:spLocks noChangeArrowheads="1"/>
          </p:cNvSpPr>
          <p:nvPr/>
        </p:nvSpPr>
        <p:spPr bwMode="auto">
          <a:xfrm>
            <a:off x="5016923" y="1967621"/>
            <a:ext cx="1168910" cy="609398"/>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400" b="1" dirty="0">
                <a:solidFill>
                  <a:schemeClr val="accent2"/>
                </a:solidFill>
              </a:rPr>
              <a:t>freedom </a:t>
            </a:r>
            <a:br>
              <a:rPr lang="en-US" sz="1400" b="1" dirty="0">
                <a:solidFill>
                  <a:schemeClr val="accent2"/>
                </a:solidFill>
              </a:rPr>
            </a:br>
            <a:r>
              <a:rPr lang="en-US" sz="1400" b="1" dirty="0">
                <a:solidFill>
                  <a:schemeClr val="accent2"/>
                </a:solidFill>
              </a:rPr>
              <a:t>of </a:t>
            </a:r>
            <a:br>
              <a:rPr lang="en-US" sz="1400" b="1" dirty="0">
                <a:solidFill>
                  <a:schemeClr val="accent2"/>
                </a:solidFill>
              </a:rPr>
            </a:br>
            <a:r>
              <a:rPr lang="en-US" sz="1400" b="1" dirty="0">
                <a:solidFill>
                  <a:schemeClr val="accent2"/>
                </a:solidFill>
              </a:rPr>
              <a:t>information</a:t>
            </a:r>
          </a:p>
        </p:txBody>
      </p:sp>
      <p:sp>
        <p:nvSpPr>
          <p:cNvPr id="26652" name="Text Box 27"/>
          <p:cNvSpPr txBox="1">
            <a:spLocks noChangeArrowheads="1"/>
          </p:cNvSpPr>
          <p:nvPr/>
        </p:nvSpPr>
        <p:spPr bwMode="auto">
          <a:xfrm>
            <a:off x="2600534" y="3649143"/>
            <a:ext cx="1000595" cy="523220"/>
          </a:xfrm>
          <a:prstGeom prst="rect">
            <a:avLst/>
          </a:prstGeom>
          <a:noFill/>
          <a:ln w="9525">
            <a:noFill/>
            <a:miter lim="800000"/>
            <a:headEnd/>
            <a:tailEnd/>
          </a:ln>
        </p:spPr>
        <p:txBody>
          <a:bodyPr wrap="none">
            <a:prstTxWarp prst="textNoShape">
              <a:avLst/>
            </a:prstTxWarp>
            <a:spAutoFit/>
          </a:bodyPr>
          <a:lstStyle/>
          <a:p>
            <a:pPr algn="ctr"/>
            <a:r>
              <a:rPr lang="en-US" sz="1400" b="1" dirty="0">
                <a:solidFill>
                  <a:schemeClr val="accent2"/>
                </a:solidFill>
              </a:rPr>
              <a:t>academic</a:t>
            </a:r>
            <a:br>
              <a:rPr lang="en-US" sz="1400" b="1" dirty="0">
                <a:solidFill>
                  <a:schemeClr val="accent2"/>
                </a:solidFill>
              </a:rPr>
            </a:br>
            <a:r>
              <a:rPr lang="en-US" sz="1400" b="1" dirty="0">
                <a:solidFill>
                  <a:schemeClr val="accent2"/>
                </a:solidFill>
              </a:rPr>
              <a:t>ethics</a:t>
            </a:r>
          </a:p>
        </p:txBody>
      </p:sp>
      <p:sp>
        <p:nvSpPr>
          <p:cNvPr id="26653" name="Text Box 28"/>
          <p:cNvSpPr txBox="1">
            <a:spLocks noChangeArrowheads="1"/>
          </p:cNvSpPr>
          <p:nvPr/>
        </p:nvSpPr>
        <p:spPr bwMode="auto">
          <a:xfrm>
            <a:off x="6775635" y="3818747"/>
            <a:ext cx="1247457" cy="43704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pPr algn="ctr">
              <a:lnSpc>
                <a:spcPct val="80000"/>
              </a:lnSpc>
            </a:pPr>
            <a:r>
              <a:rPr lang="en-US" sz="1400" b="1" dirty="0">
                <a:solidFill>
                  <a:schemeClr val="accent2"/>
                </a:solidFill>
              </a:rPr>
              <a:t>professional</a:t>
            </a:r>
            <a:br>
              <a:rPr lang="en-US" sz="1400" b="1" dirty="0">
                <a:solidFill>
                  <a:schemeClr val="accent2"/>
                </a:solidFill>
              </a:rPr>
            </a:br>
            <a:r>
              <a:rPr lang="en-US" sz="1400" b="1" dirty="0">
                <a:solidFill>
                  <a:schemeClr val="accent2"/>
                </a:solidFill>
              </a:rPr>
              <a:t>bodies</a:t>
            </a:r>
          </a:p>
        </p:txBody>
      </p:sp>
      <p:sp>
        <p:nvSpPr>
          <p:cNvPr id="26654" name="Text Box 29"/>
          <p:cNvSpPr txBox="1">
            <a:spLocks noChangeArrowheads="1"/>
          </p:cNvSpPr>
          <p:nvPr/>
        </p:nvSpPr>
        <p:spPr bwMode="auto">
          <a:xfrm>
            <a:off x="5081308" y="4911140"/>
            <a:ext cx="710451" cy="437043"/>
          </a:xfrm>
          <a:prstGeom prst="rect">
            <a:avLst/>
          </a:prstGeom>
          <a:noFill/>
          <a:ln w="9525">
            <a:noFill/>
            <a:miter lim="800000"/>
            <a:headEnd/>
            <a:tailEnd/>
          </a:ln>
        </p:spPr>
        <p:txBody>
          <a:bodyPr wrap="none">
            <a:prstTxWarp prst="textNoShape">
              <a:avLst/>
            </a:prstTxWarp>
            <a:spAutoFit/>
          </a:bodyPr>
          <a:lstStyle/>
          <a:p>
            <a:pPr>
              <a:lnSpc>
                <a:spcPct val="80000"/>
              </a:lnSpc>
            </a:pPr>
            <a:r>
              <a:rPr lang="en-US" sz="1400" b="1" dirty="0">
                <a:solidFill>
                  <a:schemeClr val="accent2"/>
                </a:solidFill>
              </a:rPr>
              <a:t>digital</a:t>
            </a:r>
            <a:br>
              <a:rPr lang="en-US" sz="1400" b="1" dirty="0">
                <a:solidFill>
                  <a:schemeClr val="accent2"/>
                </a:solidFill>
              </a:rPr>
            </a:br>
            <a:r>
              <a:rPr lang="en-US" sz="1400" b="1" dirty="0">
                <a:solidFill>
                  <a:schemeClr val="accent2"/>
                </a:solidFill>
              </a:rPr>
              <a:t>divide</a:t>
            </a:r>
          </a:p>
        </p:txBody>
      </p:sp>
      <p:sp>
        <p:nvSpPr>
          <p:cNvPr id="26655" name="Text Box 30"/>
          <p:cNvSpPr txBox="1">
            <a:spLocks noChangeArrowheads="1"/>
          </p:cNvSpPr>
          <p:nvPr/>
        </p:nvSpPr>
        <p:spPr bwMode="auto">
          <a:xfrm>
            <a:off x="3560952" y="4002931"/>
            <a:ext cx="1627704" cy="30777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lgn="ctr"/>
            <a:r>
              <a:rPr lang="en-US" sz="1400" b="1" dirty="0">
                <a:solidFill>
                  <a:schemeClr val="accent2"/>
                </a:solidFill>
              </a:rPr>
              <a:t>outsourcing</a:t>
            </a:r>
          </a:p>
        </p:txBody>
      </p:sp>
      <p:sp>
        <p:nvSpPr>
          <p:cNvPr id="26656" name="Text Box 31"/>
          <p:cNvSpPr txBox="1">
            <a:spLocks noChangeArrowheads="1"/>
          </p:cNvSpPr>
          <p:nvPr/>
        </p:nvSpPr>
        <p:spPr bwMode="auto">
          <a:xfrm>
            <a:off x="3503055" y="2807600"/>
            <a:ext cx="1285929" cy="307777"/>
          </a:xfrm>
          <a:prstGeom prst="rect">
            <a:avLst/>
          </a:prstGeom>
          <a:noFill/>
          <a:ln w="9525">
            <a:noFill/>
            <a:miter lim="800000"/>
            <a:headEnd/>
            <a:tailEnd/>
          </a:ln>
        </p:spPr>
        <p:txBody>
          <a:bodyPr wrap="none">
            <a:prstTxWarp prst="textNoShape">
              <a:avLst/>
            </a:prstTxWarp>
            <a:spAutoFit/>
          </a:bodyPr>
          <a:lstStyle/>
          <a:p>
            <a:r>
              <a:rPr lang="en-GB" sz="1400" b="1" dirty="0" smtClean="0">
                <a:solidFill>
                  <a:schemeClr val="accent2"/>
                </a:solidFill>
              </a:rPr>
              <a:t>globalisation</a:t>
            </a:r>
            <a:endParaRPr lang="en-GB" sz="1400" b="1" dirty="0">
              <a:solidFill>
                <a:schemeClr val="accent2"/>
              </a:solidFill>
            </a:endParaRPr>
          </a:p>
        </p:txBody>
      </p:sp>
      <p:sp>
        <p:nvSpPr>
          <p:cNvPr id="26657" name="Text Box 32"/>
          <p:cNvSpPr txBox="1">
            <a:spLocks noChangeArrowheads="1"/>
          </p:cNvSpPr>
          <p:nvPr/>
        </p:nvSpPr>
        <p:spPr bwMode="auto">
          <a:xfrm>
            <a:off x="1747417" y="4419752"/>
            <a:ext cx="800219" cy="437043"/>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400" b="1" dirty="0">
                <a:solidFill>
                  <a:schemeClr val="accent2"/>
                </a:solidFill>
              </a:rPr>
              <a:t>free </a:t>
            </a:r>
            <a:br>
              <a:rPr lang="en-US" sz="1400" b="1" dirty="0">
                <a:solidFill>
                  <a:schemeClr val="accent2"/>
                </a:solidFill>
              </a:rPr>
            </a:br>
            <a:r>
              <a:rPr lang="en-US" sz="1400" b="1" dirty="0">
                <a:solidFill>
                  <a:schemeClr val="accent2"/>
                </a:solidFill>
              </a:rPr>
              <a:t>speech</a:t>
            </a:r>
          </a:p>
        </p:txBody>
      </p:sp>
      <p:sp>
        <p:nvSpPr>
          <p:cNvPr id="26658" name="Text Box 33"/>
          <p:cNvSpPr txBox="1">
            <a:spLocks noChangeArrowheads="1"/>
          </p:cNvSpPr>
          <p:nvPr/>
        </p:nvSpPr>
        <p:spPr bwMode="auto">
          <a:xfrm>
            <a:off x="493566" y="1409068"/>
            <a:ext cx="1117614" cy="43704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pPr algn="ctr">
              <a:lnSpc>
                <a:spcPct val="80000"/>
              </a:lnSpc>
            </a:pPr>
            <a:r>
              <a:rPr lang="en-US" sz="1400" b="1" dirty="0">
                <a:solidFill>
                  <a:schemeClr val="accent2"/>
                </a:solidFill>
              </a:rPr>
              <a:t>intellectual</a:t>
            </a:r>
            <a:br>
              <a:rPr lang="en-US" sz="1400" b="1" dirty="0">
                <a:solidFill>
                  <a:schemeClr val="accent2"/>
                </a:solidFill>
              </a:rPr>
            </a:br>
            <a:r>
              <a:rPr lang="en-US" sz="1400" b="1" dirty="0">
                <a:solidFill>
                  <a:schemeClr val="accent2"/>
                </a:solidFill>
              </a:rPr>
              <a:t>property</a:t>
            </a:r>
          </a:p>
        </p:txBody>
      </p:sp>
      <p:sp>
        <p:nvSpPr>
          <p:cNvPr id="26659" name="Text Box 34"/>
          <p:cNvSpPr txBox="1">
            <a:spLocks noChangeArrowheads="1"/>
          </p:cNvSpPr>
          <p:nvPr/>
        </p:nvSpPr>
        <p:spPr bwMode="auto">
          <a:xfrm>
            <a:off x="8019266" y="1714500"/>
            <a:ext cx="671979" cy="43704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pPr algn="ctr">
              <a:lnSpc>
                <a:spcPct val="80000"/>
              </a:lnSpc>
            </a:pPr>
            <a:r>
              <a:rPr lang="en-US" sz="1400" b="1" dirty="0">
                <a:solidFill>
                  <a:schemeClr val="accent2"/>
                </a:solidFill>
              </a:rPr>
              <a:t>green</a:t>
            </a:r>
            <a:br>
              <a:rPr lang="en-US" sz="1400" b="1" dirty="0">
                <a:solidFill>
                  <a:schemeClr val="accent2"/>
                </a:solidFill>
              </a:rPr>
            </a:br>
            <a:r>
              <a:rPr lang="en-US" sz="1400" b="1" dirty="0">
                <a:solidFill>
                  <a:schemeClr val="accent2"/>
                </a:solidFill>
              </a:rPr>
              <a:t>ICT</a:t>
            </a:r>
          </a:p>
        </p:txBody>
      </p:sp>
      <p:sp>
        <p:nvSpPr>
          <p:cNvPr id="26660" name="Text Box 35"/>
          <p:cNvSpPr txBox="1">
            <a:spLocks noChangeArrowheads="1"/>
          </p:cNvSpPr>
          <p:nvPr/>
        </p:nvSpPr>
        <p:spPr bwMode="auto">
          <a:xfrm>
            <a:off x="5249914" y="1252835"/>
            <a:ext cx="1241045"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dirty="0">
                <a:solidFill>
                  <a:schemeClr val="accent2"/>
                </a:solidFill>
              </a:rPr>
              <a:t>e-commerce</a:t>
            </a:r>
          </a:p>
        </p:txBody>
      </p:sp>
      <p:sp>
        <p:nvSpPr>
          <p:cNvPr id="26661" name="Text Box 37"/>
          <p:cNvSpPr txBox="1">
            <a:spLocks noChangeArrowheads="1"/>
          </p:cNvSpPr>
          <p:nvPr/>
        </p:nvSpPr>
        <p:spPr bwMode="auto">
          <a:xfrm>
            <a:off x="5387735" y="2718025"/>
            <a:ext cx="790601" cy="437043"/>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400" b="1" dirty="0">
                <a:solidFill>
                  <a:schemeClr val="accent2"/>
                </a:solidFill>
              </a:rPr>
              <a:t>digital</a:t>
            </a:r>
            <a:br>
              <a:rPr lang="en-US" sz="1400" b="1" dirty="0">
                <a:solidFill>
                  <a:schemeClr val="accent2"/>
                </a:solidFill>
              </a:rPr>
            </a:br>
            <a:r>
              <a:rPr lang="en-US" sz="1400" b="1" dirty="0">
                <a:solidFill>
                  <a:schemeClr val="accent2"/>
                </a:solidFill>
              </a:rPr>
              <a:t>futures</a:t>
            </a:r>
          </a:p>
        </p:txBody>
      </p:sp>
      <p:sp>
        <p:nvSpPr>
          <p:cNvPr id="26662" name="Text Box 38"/>
          <p:cNvSpPr txBox="1">
            <a:spLocks noChangeArrowheads="1"/>
          </p:cNvSpPr>
          <p:nvPr/>
        </p:nvSpPr>
        <p:spPr bwMode="auto">
          <a:xfrm>
            <a:off x="6178061" y="6031431"/>
            <a:ext cx="1538689" cy="30777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lgn="ctr"/>
            <a:r>
              <a:rPr lang="en-GB" sz="1400" b="1" dirty="0" smtClean="0">
                <a:solidFill>
                  <a:schemeClr val="accent2"/>
                </a:solidFill>
              </a:rPr>
              <a:t>localisation</a:t>
            </a:r>
            <a:endParaRPr lang="en-GB" sz="1400" b="1" dirty="0">
              <a:solidFill>
                <a:schemeClr val="accent2"/>
              </a:solidFill>
            </a:endParaRPr>
          </a:p>
        </p:txBody>
      </p:sp>
      <p:sp>
        <p:nvSpPr>
          <p:cNvPr id="26663" name="Text Box 39"/>
          <p:cNvSpPr txBox="1">
            <a:spLocks noChangeArrowheads="1"/>
          </p:cNvSpPr>
          <p:nvPr/>
        </p:nvSpPr>
        <p:spPr bwMode="auto">
          <a:xfrm>
            <a:off x="438112" y="4437164"/>
            <a:ext cx="710451" cy="54790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pPr algn="ctr">
              <a:lnSpc>
                <a:spcPct val="70000"/>
              </a:lnSpc>
            </a:pPr>
            <a:r>
              <a:rPr lang="en-US" sz="1400" b="1" dirty="0">
                <a:solidFill>
                  <a:schemeClr val="accent2"/>
                </a:solidFill>
              </a:rPr>
              <a:t>health</a:t>
            </a:r>
            <a:br>
              <a:rPr lang="en-US" sz="1400" b="1" dirty="0">
                <a:solidFill>
                  <a:schemeClr val="accent2"/>
                </a:solidFill>
              </a:rPr>
            </a:br>
            <a:r>
              <a:rPr lang="en-US" sz="1400" b="1" dirty="0">
                <a:solidFill>
                  <a:schemeClr val="accent2"/>
                </a:solidFill>
              </a:rPr>
              <a:t>and</a:t>
            </a:r>
            <a:br>
              <a:rPr lang="en-US" sz="1400" b="1" dirty="0">
                <a:solidFill>
                  <a:schemeClr val="accent2"/>
                </a:solidFill>
              </a:rPr>
            </a:br>
            <a:r>
              <a:rPr lang="en-US" sz="1400" b="1" dirty="0">
                <a:solidFill>
                  <a:schemeClr val="accent2"/>
                </a:solidFill>
              </a:rPr>
              <a:t>safety</a:t>
            </a:r>
          </a:p>
        </p:txBody>
      </p:sp>
      <p:sp>
        <p:nvSpPr>
          <p:cNvPr id="26664" name="Text Box 40"/>
          <p:cNvSpPr txBox="1">
            <a:spLocks noChangeArrowheads="1"/>
          </p:cNvSpPr>
          <p:nvPr/>
        </p:nvSpPr>
        <p:spPr bwMode="auto">
          <a:xfrm>
            <a:off x="6191031" y="1604066"/>
            <a:ext cx="1258678" cy="30777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pPr algn="ctr"/>
            <a:r>
              <a:rPr lang="en-US" sz="1400" b="1" dirty="0">
                <a:solidFill>
                  <a:schemeClr val="accent2"/>
                </a:solidFill>
              </a:rPr>
              <a:t>environment</a:t>
            </a:r>
          </a:p>
        </p:txBody>
      </p:sp>
      <p:sp>
        <p:nvSpPr>
          <p:cNvPr id="26665" name="Text Box 41"/>
          <p:cNvSpPr txBox="1">
            <a:spLocks noChangeArrowheads="1"/>
          </p:cNvSpPr>
          <p:nvPr/>
        </p:nvSpPr>
        <p:spPr bwMode="auto">
          <a:xfrm>
            <a:off x="5477459" y="4065994"/>
            <a:ext cx="1149674" cy="52322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pPr algn="ctr"/>
            <a:r>
              <a:rPr lang="en-US" sz="1400" b="1" dirty="0">
                <a:solidFill>
                  <a:schemeClr val="accent2"/>
                </a:solidFill>
              </a:rPr>
              <a:t>social</a:t>
            </a:r>
            <a:br>
              <a:rPr lang="en-US" sz="1400" b="1" dirty="0">
                <a:solidFill>
                  <a:schemeClr val="accent2"/>
                </a:solidFill>
              </a:rPr>
            </a:br>
            <a:r>
              <a:rPr lang="en-US" sz="1400" b="1" dirty="0">
                <a:solidFill>
                  <a:schemeClr val="accent2"/>
                </a:solidFill>
              </a:rPr>
              <a:t>enterprises</a:t>
            </a:r>
          </a:p>
        </p:txBody>
      </p:sp>
      <p:sp>
        <p:nvSpPr>
          <p:cNvPr id="26667" name="Text Box 43"/>
          <p:cNvSpPr txBox="1">
            <a:spLocks noChangeArrowheads="1"/>
          </p:cNvSpPr>
          <p:nvPr/>
        </p:nvSpPr>
        <p:spPr bwMode="auto">
          <a:xfrm>
            <a:off x="3345718" y="1597607"/>
            <a:ext cx="2093813" cy="30777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lgn="ctr"/>
            <a:r>
              <a:rPr lang="en-US" sz="1400" b="1" dirty="0">
                <a:solidFill>
                  <a:schemeClr val="accent2"/>
                </a:solidFill>
              </a:rPr>
              <a:t>professionalism</a:t>
            </a:r>
          </a:p>
        </p:txBody>
      </p:sp>
      <p:sp>
        <p:nvSpPr>
          <p:cNvPr id="26668" name="Text Box 44"/>
          <p:cNvSpPr txBox="1">
            <a:spLocks noChangeArrowheads="1"/>
          </p:cNvSpPr>
          <p:nvPr/>
        </p:nvSpPr>
        <p:spPr bwMode="auto">
          <a:xfrm>
            <a:off x="7071426" y="4553353"/>
            <a:ext cx="1835759" cy="43704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pPr algn="ctr">
              <a:lnSpc>
                <a:spcPct val="80000"/>
              </a:lnSpc>
            </a:pPr>
            <a:r>
              <a:rPr lang="en-US" sz="1400" b="1" dirty="0">
                <a:solidFill>
                  <a:schemeClr val="accent2"/>
                </a:solidFill>
              </a:rPr>
              <a:t>digital</a:t>
            </a:r>
            <a:br>
              <a:rPr lang="en-US" sz="1400" b="1" dirty="0">
                <a:solidFill>
                  <a:schemeClr val="accent2"/>
                </a:solidFill>
              </a:rPr>
            </a:br>
            <a:r>
              <a:rPr lang="en-US" sz="1400" b="1" dirty="0">
                <a:solidFill>
                  <a:schemeClr val="accent2"/>
                </a:solidFill>
              </a:rPr>
              <a:t>rights management</a:t>
            </a:r>
          </a:p>
        </p:txBody>
      </p:sp>
      <p:sp>
        <p:nvSpPr>
          <p:cNvPr id="26669" name="Text Box 45"/>
          <p:cNvSpPr txBox="1">
            <a:spLocks noChangeArrowheads="1"/>
          </p:cNvSpPr>
          <p:nvPr/>
        </p:nvSpPr>
        <p:spPr bwMode="auto">
          <a:xfrm>
            <a:off x="3397831" y="5029200"/>
            <a:ext cx="1218603" cy="307777"/>
          </a:xfrm>
          <a:prstGeom prst="rect">
            <a:avLst/>
          </a:prstGeom>
          <a:noFill/>
          <a:ln w="9525">
            <a:noFill/>
            <a:miter lim="800000"/>
            <a:headEnd/>
            <a:tailEnd/>
          </a:ln>
        </p:spPr>
        <p:txBody>
          <a:bodyPr wrap="none">
            <a:prstTxWarp prst="textNoShape">
              <a:avLst/>
            </a:prstTxWarp>
            <a:spAutoFit/>
          </a:bodyPr>
          <a:lstStyle/>
          <a:p>
            <a:r>
              <a:rPr lang="en-US" sz="1400" b="1" dirty="0">
                <a:solidFill>
                  <a:schemeClr val="accent2"/>
                </a:solidFill>
              </a:rPr>
              <a:t>surveillance</a:t>
            </a:r>
          </a:p>
        </p:txBody>
      </p:sp>
      <p:sp>
        <p:nvSpPr>
          <p:cNvPr id="26670" name="Text Box 46"/>
          <p:cNvSpPr txBox="1">
            <a:spLocks noChangeArrowheads="1"/>
          </p:cNvSpPr>
          <p:nvPr/>
        </p:nvSpPr>
        <p:spPr bwMode="auto">
          <a:xfrm>
            <a:off x="4979484" y="5714379"/>
            <a:ext cx="1138453" cy="307777"/>
          </a:xfrm>
          <a:prstGeom prst="rect">
            <a:avLst/>
          </a:prstGeom>
          <a:noFill/>
          <a:ln w="9525">
            <a:noFill/>
            <a:miter lim="800000"/>
            <a:headEnd/>
            <a:tailEnd/>
          </a:ln>
        </p:spPr>
        <p:txBody>
          <a:bodyPr wrap="none">
            <a:prstTxWarp prst="textNoShape">
              <a:avLst/>
            </a:prstTxWarp>
            <a:spAutoFit/>
          </a:bodyPr>
          <a:lstStyle/>
          <a:p>
            <a:r>
              <a:rPr lang="en-US" sz="1400" b="1" dirty="0">
                <a:solidFill>
                  <a:schemeClr val="accent2"/>
                </a:solidFill>
              </a:rPr>
              <a:t>censorship</a:t>
            </a:r>
          </a:p>
        </p:txBody>
      </p:sp>
      <p:sp>
        <p:nvSpPr>
          <p:cNvPr id="26671" name="Text Box 47"/>
          <p:cNvSpPr txBox="1">
            <a:spLocks noChangeArrowheads="1"/>
          </p:cNvSpPr>
          <p:nvPr/>
        </p:nvSpPr>
        <p:spPr bwMode="auto">
          <a:xfrm>
            <a:off x="1417039" y="3602531"/>
            <a:ext cx="1000595" cy="437043"/>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n-US" sz="1400" b="1" dirty="0">
                <a:solidFill>
                  <a:schemeClr val="accent2"/>
                </a:solidFill>
              </a:rPr>
              <a:t>computer</a:t>
            </a:r>
            <a:br>
              <a:rPr lang="en-US" sz="1400" b="1" dirty="0">
                <a:solidFill>
                  <a:schemeClr val="accent2"/>
                </a:solidFill>
              </a:rPr>
            </a:br>
            <a:r>
              <a:rPr lang="en-US" sz="1400" b="1" dirty="0">
                <a:solidFill>
                  <a:schemeClr val="accent2"/>
                </a:solidFill>
              </a:rPr>
              <a:t>crime</a:t>
            </a:r>
          </a:p>
        </p:txBody>
      </p:sp>
      <p:sp>
        <p:nvSpPr>
          <p:cNvPr id="26672" name="Text Box 49"/>
          <p:cNvSpPr txBox="1">
            <a:spLocks noChangeArrowheads="1"/>
          </p:cNvSpPr>
          <p:nvPr/>
        </p:nvSpPr>
        <p:spPr bwMode="auto">
          <a:xfrm>
            <a:off x="3104170" y="2300449"/>
            <a:ext cx="1367683"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dirty="0">
                <a:solidFill>
                  <a:schemeClr val="accent2"/>
                </a:solidFill>
              </a:rPr>
              <a:t>e-government</a:t>
            </a:r>
          </a:p>
        </p:txBody>
      </p:sp>
      <p:sp>
        <p:nvSpPr>
          <p:cNvPr id="26673" name="Text Box 50"/>
          <p:cNvSpPr txBox="1">
            <a:spLocks noChangeArrowheads="1"/>
          </p:cNvSpPr>
          <p:nvPr/>
        </p:nvSpPr>
        <p:spPr bwMode="auto">
          <a:xfrm>
            <a:off x="268138" y="3455663"/>
            <a:ext cx="830677" cy="523220"/>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dirty="0" smtClean="0">
                <a:solidFill>
                  <a:schemeClr val="accent2"/>
                </a:solidFill>
              </a:rPr>
              <a:t>File</a:t>
            </a:r>
            <a:br>
              <a:rPr lang="en-US" sz="1400" b="1" dirty="0" smtClean="0">
                <a:solidFill>
                  <a:schemeClr val="accent2"/>
                </a:solidFill>
              </a:rPr>
            </a:br>
            <a:r>
              <a:rPr lang="en-US" sz="1400" b="1" dirty="0" smtClean="0">
                <a:solidFill>
                  <a:schemeClr val="accent2"/>
                </a:solidFill>
              </a:rPr>
              <a:t>sharing</a:t>
            </a:r>
            <a:endParaRPr lang="en-US" sz="1400" b="1" dirty="0">
              <a:solidFill>
                <a:schemeClr val="accent2"/>
              </a:solidFill>
            </a:endParaRPr>
          </a:p>
        </p:txBody>
      </p:sp>
      <p:sp>
        <p:nvSpPr>
          <p:cNvPr id="26674" name="Text Box 51"/>
          <p:cNvSpPr txBox="1">
            <a:spLocks noChangeArrowheads="1"/>
          </p:cNvSpPr>
          <p:nvPr/>
        </p:nvSpPr>
        <p:spPr bwMode="auto">
          <a:xfrm>
            <a:off x="5458974" y="3404017"/>
            <a:ext cx="1058303" cy="26468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pPr algn="ctr">
              <a:lnSpc>
                <a:spcPct val="80000"/>
              </a:lnSpc>
            </a:pPr>
            <a:r>
              <a:rPr lang="en-US" sz="1400" b="1" dirty="0">
                <a:solidFill>
                  <a:schemeClr val="accent2"/>
                </a:solidFill>
              </a:rPr>
              <a:t>inclusivity</a:t>
            </a:r>
          </a:p>
        </p:txBody>
      </p:sp>
      <p:sp>
        <p:nvSpPr>
          <p:cNvPr id="26675" name="Text Box 52"/>
          <p:cNvSpPr txBox="1">
            <a:spLocks noChangeArrowheads="1"/>
          </p:cNvSpPr>
          <p:nvPr/>
        </p:nvSpPr>
        <p:spPr bwMode="auto">
          <a:xfrm>
            <a:off x="514298" y="2766231"/>
            <a:ext cx="1239443" cy="43704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pPr algn="ctr">
              <a:lnSpc>
                <a:spcPct val="80000"/>
              </a:lnSpc>
            </a:pPr>
            <a:r>
              <a:rPr lang="en-US" sz="1400" b="1" dirty="0">
                <a:solidFill>
                  <a:schemeClr val="accent2"/>
                </a:solidFill>
              </a:rPr>
              <a:t>employment</a:t>
            </a:r>
            <a:br>
              <a:rPr lang="en-US" sz="1400" b="1" dirty="0">
                <a:solidFill>
                  <a:schemeClr val="accent2"/>
                </a:solidFill>
              </a:rPr>
            </a:br>
            <a:r>
              <a:rPr lang="en-US" sz="1400" b="1" dirty="0">
                <a:solidFill>
                  <a:schemeClr val="accent2"/>
                </a:solidFill>
              </a:rPr>
              <a:t>rights</a:t>
            </a:r>
          </a:p>
        </p:txBody>
      </p:sp>
      <p:sp>
        <p:nvSpPr>
          <p:cNvPr id="51" name="Text Box 14"/>
          <p:cNvSpPr txBox="1">
            <a:spLocks noChangeArrowheads="1"/>
          </p:cNvSpPr>
          <p:nvPr/>
        </p:nvSpPr>
        <p:spPr bwMode="auto">
          <a:xfrm>
            <a:off x="8137942" y="3770807"/>
            <a:ext cx="700834" cy="523220"/>
          </a:xfrm>
          <a:prstGeom prst="rect">
            <a:avLst/>
          </a:prstGeom>
          <a:noFill/>
          <a:ln w="9525">
            <a:noFill/>
            <a:miter lim="800000"/>
            <a:headEnd/>
            <a:tailEnd/>
          </a:ln>
        </p:spPr>
        <p:txBody>
          <a:bodyPr wrap="none">
            <a:prstTxWarp prst="textNoShape">
              <a:avLst/>
            </a:prstTxWarp>
            <a:spAutoFit/>
          </a:bodyPr>
          <a:lstStyle/>
          <a:p>
            <a:pPr algn="ctr"/>
            <a:r>
              <a:rPr lang="en-US" sz="1400" b="1" dirty="0" smtClean="0">
                <a:solidFill>
                  <a:schemeClr val="accent2"/>
                </a:solidFill>
              </a:rPr>
              <a:t>linked</a:t>
            </a:r>
            <a:r>
              <a:rPr lang="en-US" sz="1400" b="1" dirty="0">
                <a:solidFill>
                  <a:schemeClr val="accent2"/>
                </a:solidFill>
              </a:rPr>
              <a:t/>
            </a:r>
            <a:br>
              <a:rPr lang="en-US" sz="1400" b="1" dirty="0">
                <a:solidFill>
                  <a:schemeClr val="accent2"/>
                </a:solidFill>
              </a:rPr>
            </a:br>
            <a:r>
              <a:rPr lang="en-US" sz="1400" b="1" dirty="0">
                <a:solidFill>
                  <a:schemeClr val="accent2"/>
                </a:solidFill>
              </a:rPr>
              <a:t>data</a:t>
            </a:r>
          </a:p>
        </p:txBody>
      </p:sp>
      <p:sp>
        <p:nvSpPr>
          <p:cNvPr id="54" name="Date Placeholder 3"/>
          <p:cNvSpPr>
            <a:spLocks noGrp="1"/>
          </p:cNvSpPr>
          <p:nvPr>
            <p:ph type="dt" sz="half" idx="10"/>
          </p:nvPr>
        </p:nvSpPr>
        <p:spPr>
          <a:xfrm>
            <a:off x="6178061" y="6374423"/>
            <a:ext cx="1905000" cy="331177"/>
          </a:xfrm>
        </p:spPr>
        <p:txBody>
          <a:bodyPr/>
          <a:lstStyle/>
          <a:p>
            <a:fld id="{40404A0D-F5F5-7F48-8F00-41F560546E28}" type="datetime1">
              <a:rPr lang="en-GB" b="1" smtClean="0">
                <a:latin typeface="+mn-lt"/>
              </a:rPr>
              <a:t>11/12/2017</a:t>
            </a:fld>
            <a:endParaRPr lang="en-US" b="1" dirty="0">
              <a:latin typeface="+mn-lt"/>
            </a:endParaRPr>
          </a:p>
        </p:txBody>
      </p:sp>
      <p:sp>
        <p:nvSpPr>
          <p:cNvPr id="55" name="Footer Placeholder 4"/>
          <p:cNvSpPr>
            <a:spLocks noGrp="1"/>
          </p:cNvSpPr>
          <p:nvPr>
            <p:ph type="ftr" sz="quarter" idx="11"/>
          </p:nvPr>
        </p:nvSpPr>
        <p:spPr>
          <a:xfrm>
            <a:off x="150074" y="6442353"/>
            <a:ext cx="3593435" cy="457200"/>
          </a:xfrm>
        </p:spPr>
        <p:txBody>
          <a:bodyPr/>
          <a:lstStyle/>
          <a:p>
            <a:r>
              <a:rPr kumimoji="0" lang="en-US" b="1" dirty="0" smtClean="0">
                <a:latin typeface="+mn-lt"/>
              </a:rPr>
              <a:t>Dr Su White saw@ecs.soton.ac.uk     http://www.edshare.soton.ac.uk/15567/</a:t>
            </a:r>
            <a:endParaRPr kumimoji="0" lang="en-US" b="1" dirty="0">
              <a:latin typeface="+mn-lt"/>
            </a:endParaRPr>
          </a:p>
        </p:txBody>
      </p:sp>
      <p:sp>
        <p:nvSpPr>
          <p:cNvPr id="56"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b="1" smtClean="0">
                <a:latin typeface="+mn-lt"/>
              </a:rPr>
              <a:t>6</a:t>
            </a:fld>
            <a:endParaRPr kumimoji="0" lang="en-US" b="1" dirty="0">
              <a:latin typeface="+mn-lt"/>
            </a:endParaRPr>
          </a:p>
        </p:txBody>
      </p:sp>
    </p:spTree>
    <p:extLst>
      <p:ext uri="{BB962C8B-B14F-4D97-AF65-F5344CB8AC3E}">
        <p14:creationId xmlns:p14="http://schemas.microsoft.com/office/powerpoint/2010/main" val="27897086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Public Concern at Work</a:t>
            </a:r>
            <a:endParaRPr lang="en-GB" dirty="0"/>
          </a:p>
        </p:txBody>
      </p:sp>
      <p:pic>
        <p:nvPicPr>
          <p:cNvPr id="6" name="Content Placeholder 5" descr="Picture 65.png">
            <a:hlinkClick r:id="rId2"/>
          </p:cNvPr>
          <p:cNvPicPr>
            <a:picLocks noGrp="1" noChangeAspect="1"/>
          </p:cNvPicPr>
          <p:nvPr>
            <p:ph idx="1"/>
          </p:nvPr>
        </p:nvPicPr>
        <p:blipFill>
          <a:blip r:embed="rId3"/>
          <a:stretch>
            <a:fillRect/>
          </a:stretch>
        </p:blipFill>
        <p:spPr>
          <a:xfrm>
            <a:off x="1666307" y="1700213"/>
            <a:ext cx="5811386" cy="4114800"/>
          </a:xfrm>
        </p:spPr>
      </p:pic>
      <p:sp>
        <p:nvSpPr>
          <p:cNvPr id="7" name="Rectangle 6"/>
          <p:cNvSpPr/>
          <p:nvPr/>
        </p:nvSpPr>
        <p:spPr>
          <a:xfrm>
            <a:off x="0" y="5791200"/>
            <a:ext cx="9144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smtClean="0"/>
              <a:t>http://www.pcaw</a:t>
            </a:r>
            <a:r>
              <a:rPr lang="en-US" dirty="0" smtClean="0">
                <a:hlinkClick r:id="rId2"/>
              </a:rPr>
              <a:t>.</a:t>
            </a:r>
            <a:r>
              <a:rPr lang="en-US" dirty="0" smtClean="0"/>
              <a:t>co.uk/</a:t>
            </a:r>
            <a:endParaRPr lang="en-GB" dirty="0"/>
          </a:p>
        </p:txBody>
      </p:sp>
      <p:sp>
        <p:nvSpPr>
          <p:cNvPr id="8"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60</a:t>
            </a:fld>
            <a:endParaRPr kumimoji="0" lang="en-US" dirty="0"/>
          </a:p>
        </p:txBody>
      </p:sp>
    </p:spTree>
    <p:extLst>
      <p:ext uri="{BB962C8B-B14F-4D97-AF65-F5344CB8AC3E}">
        <p14:creationId xmlns:p14="http://schemas.microsoft.com/office/powerpoint/2010/main" val="832829522"/>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Equality and Human Rights Commission</a:t>
            </a:r>
            <a:endParaRPr lang="en-GB" dirty="0"/>
          </a:p>
        </p:txBody>
      </p:sp>
      <p:pic>
        <p:nvPicPr>
          <p:cNvPr id="6" name="Content Placeholder 5" descr="Picture 77.png">
            <a:hlinkClick r:id="rId2"/>
          </p:cNvPr>
          <p:cNvPicPr>
            <a:picLocks noGrp="1" noChangeAspect="1"/>
          </p:cNvPicPr>
          <p:nvPr>
            <p:ph idx="1"/>
          </p:nvPr>
        </p:nvPicPr>
        <p:blipFill>
          <a:blip r:embed="rId3"/>
          <a:stretch>
            <a:fillRect/>
          </a:stretch>
        </p:blipFill>
        <p:spPr>
          <a:xfrm>
            <a:off x="1414572" y="1557338"/>
            <a:ext cx="6314855" cy="4114800"/>
          </a:xfrm>
        </p:spPr>
      </p:pic>
      <p:sp>
        <p:nvSpPr>
          <p:cNvPr id="7" name="Rectangle 6">
            <a:hlinkClick r:id="rId2"/>
          </p:cNvPr>
          <p:cNvSpPr/>
          <p:nvPr/>
        </p:nvSpPr>
        <p:spPr>
          <a:xfrm>
            <a:off x="0" y="5715000"/>
            <a:ext cx="9144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smtClean="0"/>
              <a:t>http://www.equalityhumanrights.com/</a:t>
            </a:r>
            <a:endParaRPr lang="en-GB" dirty="0"/>
          </a:p>
        </p:txBody>
      </p:sp>
      <p:sp>
        <p:nvSpPr>
          <p:cNvPr id="8"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61</a:t>
            </a:fld>
            <a:endParaRPr kumimoji="0" lang="en-US" dirty="0"/>
          </a:p>
        </p:txBody>
      </p:sp>
    </p:spTree>
    <p:extLst>
      <p:ext uri="{BB962C8B-B14F-4D97-AF65-F5344CB8AC3E}">
        <p14:creationId xmlns:p14="http://schemas.microsoft.com/office/powerpoint/2010/main" val="2020505349"/>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Public Concern at Work</a:t>
            </a:r>
            <a:endParaRPr lang="en-GB" dirty="0"/>
          </a:p>
        </p:txBody>
      </p:sp>
      <p:pic>
        <p:nvPicPr>
          <p:cNvPr id="6" name="Content Placeholder 5" descr="Picture 65.png">
            <a:hlinkClick r:id="rId2"/>
          </p:cNvPr>
          <p:cNvPicPr>
            <a:picLocks noGrp="1" noChangeAspect="1"/>
          </p:cNvPicPr>
          <p:nvPr>
            <p:ph idx="1"/>
          </p:nvPr>
        </p:nvPicPr>
        <p:blipFill>
          <a:blip r:embed="rId3"/>
          <a:stretch>
            <a:fillRect/>
          </a:stretch>
        </p:blipFill>
        <p:spPr>
          <a:xfrm>
            <a:off x="1666307" y="1700213"/>
            <a:ext cx="5811386" cy="4114800"/>
          </a:xfrm>
        </p:spPr>
      </p:pic>
      <p:sp>
        <p:nvSpPr>
          <p:cNvPr id="7" name="Rectangle 6"/>
          <p:cNvSpPr/>
          <p:nvPr/>
        </p:nvSpPr>
        <p:spPr>
          <a:xfrm>
            <a:off x="0" y="5791200"/>
            <a:ext cx="9144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smtClean="0"/>
              <a:t>http://www.pcaw</a:t>
            </a:r>
            <a:r>
              <a:rPr lang="en-US" dirty="0" smtClean="0">
                <a:hlinkClick r:id="rId2"/>
              </a:rPr>
              <a:t>.</a:t>
            </a:r>
            <a:r>
              <a:rPr lang="en-US" dirty="0" smtClean="0"/>
              <a:t>co.uk/</a:t>
            </a:r>
            <a:endParaRPr lang="en-GB" dirty="0"/>
          </a:p>
        </p:txBody>
      </p:sp>
      <p:sp>
        <p:nvSpPr>
          <p:cNvPr id="8"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62</a:t>
            </a:fld>
            <a:endParaRPr kumimoji="0" lang="en-US" dirty="0"/>
          </a:p>
        </p:txBody>
      </p:sp>
    </p:spTree>
    <p:extLst>
      <p:ext uri="{BB962C8B-B14F-4D97-AF65-F5344CB8AC3E}">
        <p14:creationId xmlns:p14="http://schemas.microsoft.com/office/powerpoint/2010/main" val="2772782973"/>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Trades Unions</a:t>
            </a:r>
            <a:endParaRPr lang="en-GB" dirty="0"/>
          </a:p>
        </p:txBody>
      </p:sp>
      <p:sp>
        <p:nvSpPr>
          <p:cNvPr id="3" name="Content Placeholder 2"/>
          <p:cNvSpPr>
            <a:spLocks noGrp="1"/>
          </p:cNvSpPr>
          <p:nvPr>
            <p:ph idx="1"/>
          </p:nvPr>
        </p:nvSpPr>
        <p:spPr/>
        <p:txBody>
          <a:bodyPr/>
          <a:lstStyle/>
          <a:p>
            <a:r>
              <a:rPr lang="en-GB" dirty="0" smtClean="0"/>
              <a:t>May be active in your workplace</a:t>
            </a:r>
          </a:p>
          <a:p>
            <a:r>
              <a:rPr lang="en-GB" dirty="0" smtClean="0"/>
              <a:t>There may be some kind of local workers group</a:t>
            </a:r>
          </a:p>
          <a:p>
            <a:r>
              <a:rPr lang="en-GB" dirty="0" smtClean="0"/>
              <a:t>May not be usual in your workplace</a:t>
            </a:r>
          </a:p>
          <a:p>
            <a:r>
              <a:rPr lang="en-GB" dirty="0" smtClean="0"/>
              <a:t>Like professional bodies they require a subscription</a:t>
            </a:r>
          </a:p>
          <a:p>
            <a:pPr lvl="1"/>
            <a:r>
              <a:rPr lang="en-GB" dirty="0" smtClean="0"/>
              <a:t>They also are afforded some (limited) recognition in workplace law</a:t>
            </a:r>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63</a:t>
            </a:fld>
            <a:endParaRPr kumimoji="0" lang="en-US" dirty="0"/>
          </a:p>
        </p:txBody>
      </p:sp>
    </p:spTree>
    <p:extLst>
      <p:ext uri="{BB962C8B-B14F-4D97-AF65-F5344CB8AC3E}">
        <p14:creationId xmlns:p14="http://schemas.microsoft.com/office/powerpoint/2010/main" val="3673947709"/>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TUC</a:t>
            </a:r>
            <a:endParaRPr lang="en-GB" dirty="0"/>
          </a:p>
        </p:txBody>
      </p:sp>
      <p:pic>
        <p:nvPicPr>
          <p:cNvPr id="6" name="Content Placeholder 5" descr="Picture 64.png">
            <a:hlinkClick r:id="rId2"/>
          </p:cNvPr>
          <p:cNvPicPr>
            <a:picLocks noGrp="1" noChangeAspect="1"/>
          </p:cNvPicPr>
          <p:nvPr>
            <p:ph idx="1"/>
          </p:nvPr>
        </p:nvPicPr>
        <p:blipFill>
          <a:blip r:embed="rId3"/>
          <a:stretch>
            <a:fillRect/>
          </a:stretch>
        </p:blipFill>
        <p:spPr>
          <a:xfrm>
            <a:off x="1360190" y="1371600"/>
            <a:ext cx="6423620" cy="4114800"/>
          </a:xfrm>
        </p:spPr>
      </p:pic>
      <p:sp>
        <p:nvSpPr>
          <p:cNvPr id="7" name="Rectangle 6">
            <a:hlinkClick r:id="rId2"/>
          </p:cNvPr>
          <p:cNvSpPr/>
          <p:nvPr/>
        </p:nvSpPr>
        <p:spPr>
          <a:xfrm>
            <a:off x="228600" y="5486400"/>
            <a:ext cx="89154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smtClean="0">
                <a:latin typeface="Futura (Body)"/>
                <a:cs typeface="Futura (Body)"/>
              </a:rPr>
              <a:t>http://bit.ly/tucrights</a:t>
            </a:r>
          </a:p>
        </p:txBody>
      </p:sp>
      <p:sp>
        <p:nvSpPr>
          <p:cNvPr id="8"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64</a:t>
            </a:fld>
            <a:endParaRPr kumimoji="0" lang="en-US" dirty="0"/>
          </a:p>
        </p:txBody>
      </p:sp>
    </p:spTree>
    <p:extLst>
      <p:ext uri="{BB962C8B-B14F-4D97-AF65-F5344CB8AC3E}">
        <p14:creationId xmlns:p14="http://schemas.microsoft.com/office/powerpoint/2010/main" val="2768460651"/>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Worksmart (TUC)</a:t>
            </a:r>
            <a:endParaRPr lang="en-US" dirty="0"/>
          </a:p>
        </p:txBody>
      </p:sp>
      <p:pic>
        <p:nvPicPr>
          <p:cNvPr id="6" name="Content Placeholder 5" descr="Screen Shot 2011-11-28 at 13.28.27.png"/>
          <p:cNvPicPr>
            <a:picLocks noGrp="1" noChangeAspect="1"/>
          </p:cNvPicPr>
          <p:nvPr>
            <p:ph idx="1"/>
          </p:nvPr>
        </p:nvPicPr>
        <p:blipFill>
          <a:blip r:embed="rId2"/>
          <a:stretch>
            <a:fillRect/>
          </a:stretch>
        </p:blipFill>
        <p:spPr>
          <a:xfrm>
            <a:off x="1648139" y="1700213"/>
            <a:ext cx="5847722" cy="4114800"/>
          </a:xfrm>
        </p:spPr>
      </p:pic>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65</a:t>
            </a:fld>
            <a:endParaRPr kumimoji="0" lang="en-US" dirty="0"/>
          </a:p>
        </p:txBody>
      </p:sp>
    </p:spTree>
    <p:extLst>
      <p:ext uri="{BB962C8B-B14F-4D97-AF65-F5344CB8AC3E}">
        <p14:creationId xmlns:p14="http://schemas.microsoft.com/office/powerpoint/2010/main" val="3617041300"/>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Employment Issues</a:t>
            </a:r>
            <a:endParaRPr lang="en-GB" dirty="0"/>
          </a:p>
        </p:txBody>
      </p:sp>
      <p:pic>
        <p:nvPicPr>
          <p:cNvPr id="6" name="Content Placeholder 5" descr="Picture 73.png"/>
          <p:cNvPicPr>
            <a:picLocks noGrp="1" noChangeAspect="1"/>
          </p:cNvPicPr>
          <p:nvPr>
            <p:ph idx="1"/>
          </p:nvPr>
        </p:nvPicPr>
        <p:blipFill>
          <a:blip r:embed="rId3"/>
          <a:stretch>
            <a:fillRect/>
          </a:stretch>
        </p:blipFill>
        <p:spPr>
          <a:xfrm>
            <a:off x="2132849" y="1700213"/>
            <a:ext cx="4878301" cy="4114800"/>
          </a:xfrm>
        </p:spPr>
      </p:pic>
      <p:pic>
        <p:nvPicPr>
          <p:cNvPr id="7" name="Picture 6" descr="Picture 74.png"/>
          <p:cNvPicPr>
            <a:picLocks noChangeAspect="1"/>
          </p:cNvPicPr>
          <p:nvPr/>
        </p:nvPicPr>
        <p:blipFill>
          <a:blip r:embed="rId4"/>
          <a:stretch>
            <a:fillRect/>
          </a:stretch>
        </p:blipFill>
        <p:spPr>
          <a:xfrm rot="20421251">
            <a:off x="4214131" y="3398784"/>
            <a:ext cx="5060518" cy="1467086"/>
          </a:xfrm>
          <a:prstGeom prst="rect">
            <a:avLst/>
          </a:prstGeom>
        </p:spPr>
      </p:pic>
      <p:sp>
        <p:nvSpPr>
          <p:cNvPr id="8"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66</a:t>
            </a:fld>
            <a:endParaRPr kumimoji="0" lang="en-US" dirty="0"/>
          </a:p>
        </p:txBody>
      </p:sp>
    </p:spTree>
    <p:extLst>
      <p:ext uri="{BB962C8B-B14F-4D97-AF65-F5344CB8AC3E}">
        <p14:creationId xmlns:p14="http://schemas.microsoft.com/office/powerpoint/2010/main" val="3890692553"/>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Arbitration and Conciliation</a:t>
            </a:r>
            <a:endParaRPr lang="en-GB" dirty="0"/>
          </a:p>
        </p:txBody>
      </p:sp>
      <p:pic>
        <p:nvPicPr>
          <p:cNvPr id="9" name="Content Placeholder 8" descr="Picture 76.png"/>
          <p:cNvPicPr>
            <a:picLocks noGrp="1" noChangeAspect="1"/>
          </p:cNvPicPr>
          <p:nvPr>
            <p:ph idx="1"/>
          </p:nvPr>
        </p:nvPicPr>
        <p:blipFill>
          <a:blip r:embed="rId2"/>
          <a:stretch>
            <a:fillRect/>
          </a:stretch>
        </p:blipFill>
        <p:spPr>
          <a:xfrm>
            <a:off x="1361010" y="1700213"/>
            <a:ext cx="6421980" cy="4114800"/>
          </a:xfrm>
        </p:spPr>
      </p:pic>
      <p:sp>
        <p:nvSpPr>
          <p:cNvPr id="7" name="Rectangle 6">
            <a:hlinkClick r:id="rId3"/>
          </p:cNvPr>
          <p:cNvSpPr/>
          <p:nvPr/>
        </p:nvSpPr>
        <p:spPr>
          <a:xfrm>
            <a:off x="0" y="5791200"/>
            <a:ext cx="9144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smtClean="0"/>
              <a:t>http://www.acas.org.uk/</a:t>
            </a:r>
            <a:endParaRPr lang="en-GB" dirty="0"/>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67</a:t>
            </a:fld>
            <a:endParaRPr kumimoji="0" lang="en-US" dirty="0"/>
          </a:p>
        </p:txBody>
      </p:sp>
    </p:spTree>
    <p:extLst>
      <p:ext uri="{BB962C8B-B14F-4D97-AF65-F5344CB8AC3E}">
        <p14:creationId xmlns:p14="http://schemas.microsoft.com/office/powerpoint/2010/main" val="2073516365"/>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BCS </a:t>
            </a:r>
            <a:r>
              <a:rPr lang="mr-IN" dirty="0" smtClean="0"/>
              <a:t>–</a:t>
            </a:r>
            <a:r>
              <a:rPr lang="en-GB" dirty="0" smtClean="0"/>
              <a:t> professional body</a:t>
            </a:r>
            <a:endParaRPr lang="en-GB" dirty="0"/>
          </a:p>
        </p:txBody>
      </p:sp>
      <p:sp>
        <p:nvSpPr>
          <p:cNvPr id="6" name="Text Placeholder 5"/>
          <p:cNvSpPr>
            <a:spLocks noGrp="1"/>
          </p:cNvSpPr>
          <p:nvPr>
            <p:ph type="body" idx="1"/>
          </p:nvPr>
        </p:nvSpPr>
        <p:spPr/>
        <p:txBody>
          <a:bodyPr/>
          <a:lstStyle/>
          <a:p>
            <a:r>
              <a:rPr lang="en-GB" dirty="0" smtClean="0"/>
              <a:t>Your degree is BCS accredited</a:t>
            </a:r>
            <a:endParaRPr lang="en-GB" dirty="0"/>
          </a:p>
        </p:txBody>
      </p:sp>
      <p:sp>
        <p:nvSpPr>
          <p:cNvPr id="4" name="Slide Number Placeholder 3"/>
          <p:cNvSpPr>
            <a:spLocks noGrp="1"/>
          </p:cNvSpPr>
          <p:nvPr>
            <p:ph type="sldNum" sz="quarter" idx="12"/>
          </p:nvPr>
        </p:nvSpPr>
        <p:spPr/>
        <p:txBody>
          <a:bodyPr/>
          <a:lstStyle/>
          <a:p>
            <a:fld id="{6CB76B4D-260D-4EC1-9A8A-CDDCEAC88FCA}" type="slidenum">
              <a:rPr lang="en-GB" smtClean="0">
                <a:solidFill>
                  <a:srgbClr val="323D43"/>
                </a:solidFill>
              </a:rPr>
              <a:pPr/>
              <a:t>68</a:t>
            </a:fld>
            <a:endParaRPr lang="en-GB" dirty="0">
              <a:solidFill>
                <a:srgbClr val="323D43"/>
              </a:solidFill>
            </a:endParaRPr>
          </a:p>
        </p:txBody>
      </p:sp>
    </p:spTree>
    <p:extLst>
      <p:ext uri="{BB962C8B-B14F-4D97-AF65-F5344CB8AC3E}">
        <p14:creationId xmlns:p14="http://schemas.microsoft.com/office/powerpoint/2010/main" val="33110195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buNone/>
            </a:pPr>
            <a:r>
              <a:rPr lang="en-US" dirty="0" smtClean="0"/>
              <a:t>Professional Bodies</a:t>
            </a:r>
            <a:endParaRPr lang="en-US" dirty="0"/>
          </a:p>
        </p:txBody>
      </p:sp>
      <p:sp>
        <p:nvSpPr>
          <p:cNvPr id="3" name="Content Placeholder 2"/>
          <p:cNvSpPr>
            <a:spLocks noGrp="1"/>
          </p:cNvSpPr>
          <p:nvPr>
            <p:ph idx="1"/>
          </p:nvPr>
        </p:nvSpPr>
        <p:spPr/>
        <p:txBody>
          <a:bodyPr/>
          <a:lstStyle/>
          <a:p>
            <a:pPr>
              <a:buNone/>
            </a:pPr>
            <a:r>
              <a:rPr lang="en-US" dirty="0" smtClean="0"/>
              <a:t>Professional Bodies – and codes of conduct</a:t>
            </a:r>
          </a:p>
          <a:p>
            <a:pPr>
              <a:buNone/>
            </a:pPr>
            <a:r>
              <a:rPr lang="en-US" dirty="0" smtClean="0"/>
              <a:t> - we covered codes of conduct and good practice</a:t>
            </a:r>
          </a:p>
          <a:p>
            <a:pPr>
              <a:buNone/>
            </a:pPr>
            <a:endParaRPr lang="en-US" dirty="0" smtClean="0"/>
          </a:p>
          <a:p>
            <a:pPr>
              <a:buNone/>
            </a:pPr>
            <a:endParaRPr lang="en-US" dirty="0" smtClean="0"/>
          </a:p>
          <a:p>
            <a:pPr>
              <a:buNone/>
            </a:pPr>
            <a:r>
              <a:rPr lang="en-US" dirty="0" smtClean="0"/>
              <a:t>But they also usually offer the services of their legal departments</a:t>
            </a:r>
          </a:p>
          <a:p>
            <a:pPr>
              <a:buNone/>
            </a:pPr>
            <a:endParaRPr lang="en-US" dirty="0" smtClean="0"/>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69</a:t>
            </a:fld>
            <a:endParaRPr kumimoji="0" lang="en-US" dirty="0"/>
          </a:p>
        </p:txBody>
      </p:sp>
    </p:spTree>
    <p:extLst>
      <p:ext uri="{BB962C8B-B14F-4D97-AF65-F5344CB8AC3E}">
        <p14:creationId xmlns:p14="http://schemas.microsoft.com/office/powerpoint/2010/main" val="209747805"/>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5"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6"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7</a:t>
            </a:fld>
            <a:endParaRPr kumimoji="0" lang="en-US" dirty="0"/>
          </a:p>
        </p:txBody>
      </p:sp>
      <p:grpSp>
        <p:nvGrpSpPr>
          <p:cNvPr id="3" name="Group 2"/>
          <p:cNvGrpSpPr/>
          <p:nvPr/>
        </p:nvGrpSpPr>
        <p:grpSpPr>
          <a:xfrm>
            <a:off x="428548" y="827012"/>
            <a:ext cx="8353502" cy="5887577"/>
            <a:chOff x="428548" y="827012"/>
            <a:chExt cx="8353502" cy="5887577"/>
          </a:xfrm>
        </p:grpSpPr>
        <p:pic>
          <p:nvPicPr>
            <p:cNvPr id="7" name="Picture 6" descr="Screenshot 2014-03-09 14.49.28.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8548" y="827012"/>
              <a:ext cx="8353502" cy="5887577"/>
            </a:xfrm>
            <a:prstGeom prst="rect">
              <a:avLst/>
            </a:prstGeom>
          </p:spPr>
        </p:pic>
        <p:sp>
          <p:nvSpPr>
            <p:cNvPr id="2" name="Rectangle 1"/>
            <p:cNvSpPr/>
            <p:nvPr/>
          </p:nvSpPr>
          <p:spPr>
            <a:xfrm>
              <a:off x="3472405" y="4328932"/>
              <a:ext cx="2314937" cy="2045491"/>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eaLnBrk="1" hangingPunct="1"/>
              <a:endParaRPr lang="en-GB" sz="2400" b="1" dirty="0"/>
            </a:p>
          </p:txBody>
        </p:sp>
      </p:grpSp>
    </p:spTree>
    <p:extLst>
      <p:ext uri="{BB962C8B-B14F-4D97-AF65-F5344CB8AC3E}">
        <p14:creationId xmlns:p14="http://schemas.microsoft.com/office/powerpoint/2010/main" val="8238407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BCS Legal</a:t>
            </a:r>
            <a:endParaRPr lang="en-US" dirty="0"/>
          </a:p>
        </p:txBody>
      </p:sp>
      <p:pic>
        <p:nvPicPr>
          <p:cNvPr id="6" name="Content Placeholder 5" descr="Screen Shot 2011-11-28 at 13.45.14.png"/>
          <p:cNvPicPr>
            <a:picLocks noGrp="1" noChangeAspect="1"/>
          </p:cNvPicPr>
          <p:nvPr>
            <p:ph idx="1"/>
          </p:nvPr>
        </p:nvPicPr>
        <p:blipFill>
          <a:blip r:embed="rId2"/>
          <a:stretch>
            <a:fillRect/>
          </a:stretch>
        </p:blipFill>
        <p:spPr>
          <a:xfrm>
            <a:off x="1922484" y="1557338"/>
            <a:ext cx="5299032" cy="4114800"/>
          </a:xfrm>
        </p:spPr>
      </p:pic>
      <p:sp>
        <p:nvSpPr>
          <p:cNvPr id="7" name="Rectangle 6"/>
          <p:cNvSpPr/>
          <p:nvPr/>
        </p:nvSpPr>
        <p:spPr>
          <a:xfrm>
            <a:off x="0" y="5803504"/>
            <a:ext cx="9144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800" dirty="0" smtClean="0">
                <a:hlinkClick r:id="rId3"/>
              </a:rPr>
              <a:t>http://www.bcs.org/category/9234</a:t>
            </a:r>
            <a:endParaRPr lang="en-US" sz="1800" dirty="0"/>
          </a:p>
        </p:txBody>
      </p:sp>
      <p:sp>
        <p:nvSpPr>
          <p:cNvPr id="8"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70</a:t>
            </a:fld>
            <a:endParaRPr kumimoji="0" lang="en-US" dirty="0"/>
          </a:p>
        </p:txBody>
      </p:sp>
    </p:spTree>
    <p:extLst>
      <p:ext uri="{BB962C8B-B14F-4D97-AF65-F5344CB8AC3E}">
        <p14:creationId xmlns:p14="http://schemas.microsoft.com/office/powerpoint/2010/main" val="3456701110"/>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BCS - legal</a:t>
            </a:r>
            <a:endParaRPr lang="en-GB" dirty="0"/>
          </a:p>
        </p:txBody>
      </p:sp>
      <p:sp>
        <p:nvSpPr>
          <p:cNvPr id="3" name="Content Placeholder 2"/>
          <p:cNvSpPr>
            <a:spLocks noGrp="1"/>
          </p:cNvSpPr>
          <p:nvPr>
            <p:ph idx="1"/>
          </p:nvPr>
        </p:nvSpPr>
        <p:spPr/>
        <p:txBody>
          <a:bodyPr>
            <a:normAutofit/>
          </a:bodyPr>
          <a:lstStyle/>
          <a:p>
            <a:pPr>
              <a:spcAft>
                <a:spcPts val="3000"/>
              </a:spcAft>
              <a:buNone/>
            </a:pPr>
            <a:r>
              <a:rPr lang="en-GB" dirty="0" smtClean="0"/>
              <a:t>“</a:t>
            </a:r>
            <a:r>
              <a:rPr lang="en-US" sz="2000" b="1" dirty="0" smtClean="0"/>
              <a:t>Enhanced Free Legal Helpline (Chartered, Professional and all Fellow grades), Free Online Legal service (not Affiliates) and Employment Disputes Service (Fellows only)</a:t>
            </a:r>
            <a:br>
              <a:rPr lang="en-US" sz="2000" b="1" dirty="0" smtClean="0"/>
            </a:br>
            <a:r>
              <a:rPr lang="en-US" sz="2000" b="1" dirty="0" smtClean="0"/>
              <a:t/>
            </a:r>
            <a:br>
              <a:rPr lang="en-US" sz="2000" b="1" dirty="0" smtClean="0"/>
            </a:br>
            <a:r>
              <a:rPr lang="en-US" sz="1600" dirty="0" smtClean="0"/>
              <a:t>The legal helpline… provides personal and business legal advice on subjects including Family, Employment, Consumer and Property Law. </a:t>
            </a:r>
          </a:p>
          <a:p>
            <a:pPr>
              <a:spcAft>
                <a:spcPts val="3000"/>
              </a:spcAft>
              <a:buNone/>
            </a:pPr>
            <a:r>
              <a:rPr lang="en-US" sz="1600" dirty="0" smtClean="0"/>
              <a:t>	Online Legal service, from Law Express, provides a virtual personal and business legal support system whenever you need it. </a:t>
            </a:r>
          </a:p>
          <a:p>
            <a:pPr>
              <a:spcAft>
                <a:spcPts val="3000"/>
              </a:spcAft>
              <a:buNone/>
            </a:pPr>
            <a:r>
              <a:rPr lang="en-US" sz="1600" dirty="0" smtClean="0"/>
              <a:t>	BCS Fellows involved in computing and related areas have an additional service - If you become involved in a dispute arising from your contract of employment (not contractors), DAS will find and pay for a lawyer to represent you at an Employment Tribunal or Civil Court.</a:t>
            </a:r>
            <a:endParaRPr lang="en-GB" sz="1600" dirty="0"/>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71</a:t>
            </a:fld>
            <a:endParaRPr kumimoji="0" lang="en-US" dirty="0"/>
          </a:p>
        </p:txBody>
      </p:sp>
    </p:spTree>
    <p:extLst>
      <p:ext uri="{BB962C8B-B14F-4D97-AF65-F5344CB8AC3E}">
        <p14:creationId xmlns:p14="http://schemas.microsoft.com/office/powerpoint/2010/main" val="2865205101"/>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Professional Indemnity Insurance</a:t>
            </a:r>
            <a:endParaRPr lang="en-GB" sz="4000" dirty="0"/>
          </a:p>
        </p:txBody>
      </p:sp>
      <p:sp>
        <p:nvSpPr>
          <p:cNvPr id="3" name="Content Placeholder 2"/>
          <p:cNvSpPr>
            <a:spLocks noGrp="1"/>
          </p:cNvSpPr>
          <p:nvPr>
            <p:ph idx="1"/>
          </p:nvPr>
        </p:nvSpPr>
        <p:spPr/>
        <p:txBody>
          <a:bodyPr>
            <a:normAutofit fontScale="92500" lnSpcReduction="20000"/>
          </a:bodyPr>
          <a:lstStyle/>
          <a:p>
            <a:r>
              <a:rPr lang="en-US" dirty="0" smtClean="0"/>
              <a:t>protects against financially crippling/reputation-damaging claims by dissatisfied clients. </a:t>
            </a:r>
          </a:p>
          <a:p>
            <a:pPr>
              <a:buNone/>
            </a:pPr>
            <a:endParaRPr lang="en-US" dirty="0" smtClean="0"/>
          </a:p>
          <a:p>
            <a:pPr lvl="1">
              <a:spcAft>
                <a:spcPts val="1800"/>
              </a:spcAft>
            </a:pPr>
            <a:r>
              <a:rPr lang="en-US" b="1" dirty="0" smtClean="0"/>
              <a:t>Negligence</a:t>
            </a:r>
            <a:r>
              <a:rPr lang="en-US" dirty="0" smtClean="0"/>
              <a:t>: or breach of duty of care </a:t>
            </a:r>
          </a:p>
          <a:p>
            <a:pPr lvl="1">
              <a:spcAft>
                <a:spcPts val="1800"/>
              </a:spcAft>
            </a:pPr>
            <a:r>
              <a:rPr lang="en-US" b="1" dirty="0" smtClean="0"/>
              <a:t>Intellectual property</a:t>
            </a:r>
            <a:r>
              <a:rPr lang="en-US" dirty="0" smtClean="0"/>
              <a:t>: unintentionally infringing on others’ copyrights, trademarks, broadcasting rights, any act of passing off </a:t>
            </a:r>
          </a:p>
          <a:p>
            <a:pPr lvl="1">
              <a:spcAft>
                <a:spcPts val="1800"/>
              </a:spcAft>
            </a:pPr>
            <a:r>
              <a:rPr lang="en-US" b="1" dirty="0" smtClean="0"/>
              <a:t>Loss of documents/data</a:t>
            </a:r>
            <a:r>
              <a:rPr lang="en-US" dirty="0" smtClean="0"/>
              <a:t>: damaged, lost or stolen data and documents belonging to your clients </a:t>
            </a:r>
          </a:p>
          <a:p>
            <a:pPr lvl="1">
              <a:spcAft>
                <a:spcPts val="1800"/>
              </a:spcAft>
            </a:pPr>
            <a:r>
              <a:rPr lang="en-US" b="1" dirty="0" smtClean="0"/>
              <a:t>Dishonesty</a:t>
            </a:r>
            <a:r>
              <a:rPr lang="en-US" dirty="0" smtClean="0"/>
              <a:t>: liability arising from the theft of your clients’ money </a:t>
            </a:r>
          </a:p>
        </p:txBody>
      </p:sp>
      <p:sp>
        <p:nvSpPr>
          <p:cNvPr id="8"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72</a:t>
            </a:fld>
            <a:endParaRPr kumimoji="0" lang="en-US" dirty="0"/>
          </a:p>
        </p:txBody>
      </p:sp>
    </p:spTree>
    <p:extLst>
      <p:ext uri="{BB962C8B-B14F-4D97-AF65-F5344CB8AC3E}">
        <p14:creationId xmlns:p14="http://schemas.microsoft.com/office/powerpoint/2010/main" val="1377708270"/>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4000" dirty="0" smtClean="0"/>
              <a:t>CIPD – already shown </a:t>
            </a:r>
            <a:endParaRPr lang="en-GB" sz="4000" dirty="0"/>
          </a:p>
        </p:txBody>
      </p:sp>
      <p:pic>
        <p:nvPicPr>
          <p:cNvPr id="7" name="Content Placeholder 6" descr="Picture 69.png">
            <a:hlinkClick r:id="rId2"/>
          </p:cNvPr>
          <p:cNvPicPr>
            <a:picLocks noGrp="1" noChangeAspect="1"/>
          </p:cNvPicPr>
          <p:nvPr>
            <p:ph idx="1"/>
          </p:nvPr>
        </p:nvPicPr>
        <p:blipFill>
          <a:blip r:embed="rId3"/>
          <a:stretch>
            <a:fillRect/>
          </a:stretch>
        </p:blipFill>
        <p:spPr>
          <a:xfrm>
            <a:off x="1743480" y="1557338"/>
            <a:ext cx="5657039" cy="4114800"/>
          </a:xfrm>
        </p:spPr>
      </p:pic>
      <p:sp>
        <p:nvSpPr>
          <p:cNvPr id="8" name="Rectangle 7">
            <a:hlinkClick r:id="rId2"/>
          </p:cNvPr>
          <p:cNvSpPr/>
          <p:nvPr/>
        </p:nvSpPr>
        <p:spPr>
          <a:xfrm>
            <a:off x="0" y="5672138"/>
            <a:ext cx="9144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smtClean="0"/>
              <a:t>http://www.cipd.co.uk</a:t>
            </a:r>
            <a:endParaRPr lang="en-GB" dirty="0"/>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9"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73</a:t>
            </a:fld>
            <a:endParaRPr kumimoji="0" lang="en-US" dirty="0"/>
          </a:p>
        </p:txBody>
      </p:sp>
    </p:spTree>
    <p:extLst>
      <p:ext uri="{BB962C8B-B14F-4D97-AF65-F5344CB8AC3E}">
        <p14:creationId xmlns:p14="http://schemas.microsoft.com/office/powerpoint/2010/main" val="3843669740"/>
      </p:ext>
    </p:extLst>
  </p:cSld>
  <p:clrMapOvr>
    <a:masterClrMapping/>
  </p:clrMapOvr>
  <mc:AlternateContent xmlns:mc="http://schemas.openxmlformats.org/markup-compatibility/2006" xmlns:mp="http://schemas.microsoft.com/office/mac/powerpoint/2008/main">
    <mc:Choice Requires="mp">
      <p:transition spd="slow">
        <p14:prism xmlns:p14="http://schemas.microsoft.com/office/powerpoint/2010/main"/>
      </p:transition>
    </mc:Choice>
    <mc:Fallback xmlns="">
      <p:transition spd="slow">
        <p:cover/>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3026740"/>
            <a:ext cx="7772400" cy="1362075"/>
          </a:xfrm>
        </p:spPr>
        <p:txBody>
          <a:bodyPr/>
          <a:lstStyle/>
          <a:p>
            <a:r>
              <a:rPr lang="en-GB" dirty="0" smtClean="0"/>
              <a:t>Copyright and IP</a:t>
            </a:r>
            <a:endParaRPr lang="en-GB" dirty="0"/>
          </a:p>
        </p:txBody>
      </p:sp>
      <p:sp>
        <p:nvSpPr>
          <p:cNvPr id="2" name="文本占位符 1"/>
          <p:cNvSpPr>
            <a:spLocks noGrp="1"/>
          </p:cNvSpPr>
          <p:nvPr>
            <p:ph type="body" idx="1"/>
          </p:nvPr>
        </p:nvSpPr>
        <p:spPr>
          <a:xfrm>
            <a:off x="722313" y="1526553"/>
            <a:ext cx="7772400" cy="1500187"/>
          </a:xfrm>
        </p:spPr>
        <p:txBody>
          <a:bodyPr/>
          <a:lstStyle/>
          <a:p>
            <a:endParaRPr lang="zh-CN" altLang="en-US"/>
          </a:p>
        </p:txBody>
      </p:sp>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74</a:t>
            </a:fld>
            <a:endParaRPr kumimoji="0" lang="en-US" dirty="0"/>
          </a:p>
        </p:txBody>
      </p:sp>
    </p:spTree>
    <p:extLst>
      <p:ext uri="{BB962C8B-B14F-4D97-AF65-F5344CB8AC3E}">
        <p14:creationId xmlns:p14="http://schemas.microsoft.com/office/powerpoint/2010/main" val="31321890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Notes</a:t>
            </a:r>
            <a:endParaRPr lang="en-GB" dirty="0"/>
          </a:p>
        </p:txBody>
      </p:sp>
      <p:sp>
        <p:nvSpPr>
          <p:cNvPr id="3" name="Content Placeholder 2"/>
          <p:cNvSpPr>
            <a:spLocks noGrp="1"/>
          </p:cNvSpPr>
          <p:nvPr>
            <p:ph idx="1"/>
          </p:nvPr>
        </p:nvSpPr>
        <p:spPr/>
        <p:txBody>
          <a:bodyPr/>
          <a:lstStyle/>
          <a:p>
            <a:pPr marL="596646" indent="-514350">
              <a:buFont typeface="+mj-lt"/>
              <a:buAutoNum type="arabicPeriod"/>
            </a:pPr>
            <a:r>
              <a:rPr lang="en-GB" dirty="0" smtClean="0"/>
              <a:t>Copyright and IP</a:t>
            </a:r>
          </a:p>
          <a:p>
            <a:pPr marL="870966" lvl="1" indent="-514350"/>
            <a:r>
              <a:rPr lang="en-GB" dirty="0" smtClean="0"/>
              <a:t>Notes and links on legislation</a:t>
            </a:r>
          </a:p>
          <a:p>
            <a:pPr marL="596646" indent="-514350">
              <a:buFont typeface="+mj-lt"/>
              <a:buAutoNum type="arabicPeriod"/>
            </a:pPr>
            <a:r>
              <a:rPr lang="en-GB" dirty="0" smtClean="0"/>
              <a:t>Awareness issues</a:t>
            </a:r>
          </a:p>
          <a:p>
            <a:pPr marL="870966" lvl="1" indent="-514350"/>
            <a:r>
              <a:rPr lang="en-GB" dirty="0" smtClean="0"/>
              <a:t>Things you might find useful when applying for work</a:t>
            </a:r>
          </a:p>
          <a:p>
            <a:pPr marL="596646" indent="-514350">
              <a:buFont typeface="+mj-lt"/>
              <a:buAutoNum type="arabicPeriod"/>
            </a:pPr>
            <a:endParaRPr lang="en-GB" dirty="0"/>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75</a:t>
            </a:fld>
            <a:endParaRPr kumimoji="0" lang="en-US" dirty="0"/>
          </a:p>
        </p:txBody>
      </p:sp>
    </p:spTree>
    <p:extLst>
      <p:ext uri="{BB962C8B-B14F-4D97-AF65-F5344CB8AC3E}">
        <p14:creationId xmlns:p14="http://schemas.microsoft.com/office/powerpoint/2010/main" val="32412730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Tasks: Other key areas</a:t>
            </a:r>
            <a:endParaRPr lang="en-GB" dirty="0"/>
          </a:p>
        </p:txBody>
      </p:sp>
      <p:sp>
        <p:nvSpPr>
          <p:cNvPr id="3" name="Content Placeholder 2"/>
          <p:cNvSpPr>
            <a:spLocks noGrp="1"/>
          </p:cNvSpPr>
          <p:nvPr>
            <p:ph idx="1"/>
          </p:nvPr>
        </p:nvSpPr>
        <p:spPr/>
        <p:txBody>
          <a:bodyPr/>
          <a:lstStyle/>
          <a:p>
            <a:pPr marL="82296" indent="0">
              <a:buNone/>
            </a:pPr>
            <a:r>
              <a:rPr lang="en-GB" dirty="0"/>
              <a:t>Copyright Design and Patents </a:t>
            </a:r>
            <a:r>
              <a:rPr lang="en-GB" dirty="0" smtClean="0"/>
              <a:t>Act</a:t>
            </a:r>
          </a:p>
          <a:p>
            <a:pPr marL="82296" indent="0">
              <a:buNone/>
            </a:pPr>
            <a:r>
              <a:rPr lang="en-GB" dirty="0" smtClean="0"/>
              <a:t>Review the slides, make notes </a:t>
            </a:r>
            <a:endParaRPr lang="en-GB" dirty="0"/>
          </a:p>
          <a:p>
            <a:r>
              <a:rPr lang="en-GB" dirty="0"/>
              <a:t>Related slides – rights and ownership online </a:t>
            </a:r>
            <a:br>
              <a:rPr lang="en-GB" dirty="0"/>
            </a:br>
            <a:r>
              <a:rPr lang="en-GB" dirty="0">
                <a:hlinkClick r:id="rId2"/>
              </a:rPr>
              <a:t>http://www.edshare.soton.ac.uk/9939/</a:t>
            </a:r>
            <a:endParaRPr lang="en-GB" dirty="0"/>
          </a:p>
          <a:p>
            <a:r>
              <a:rPr lang="en-GB" dirty="0" smtClean="0"/>
              <a:t>And now incorporated into the slides below</a:t>
            </a:r>
            <a:endParaRPr lang="en-GB" dirty="0"/>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76</a:t>
            </a:fld>
            <a:endParaRPr kumimoji="0" lang="en-US" dirty="0"/>
          </a:p>
        </p:txBody>
      </p:sp>
    </p:spTree>
    <p:extLst>
      <p:ext uri="{BB962C8B-B14F-4D97-AF65-F5344CB8AC3E}">
        <p14:creationId xmlns:p14="http://schemas.microsoft.com/office/powerpoint/2010/main" val="8772179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Acknowledgements</a:t>
            </a:r>
            <a:endParaRPr lang="en-GB" dirty="0"/>
          </a:p>
        </p:txBody>
      </p:sp>
      <p:sp>
        <p:nvSpPr>
          <p:cNvPr id="3" name="Content Placeholder 2"/>
          <p:cNvSpPr>
            <a:spLocks noGrp="1"/>
          </p:cNvSpPr>
          <p:nvPr>
            <p:ph idx="1"/>
          </p:nvPr>
        </p:nvSpPr>
        <p:spPr/>
        <p:txBody>
          <a:bodyPr/>
          <a:lstStyle/>
          <a:p>
            <a:r>
              <a:rPr lang="en-GB" dirty="0" smtClean="0"/>
              <a:t>Sarosh Kahn and Laura German provided some of the basic material for this set, along with some structure.</a:t>
            </a:r>
          </a:p>
          <a:p>
            <a:r>
              <a:rPr lang="en-GB" dirty="0" smtClean="0"/>
              <a:t>Those slides have been modified and various additions and alterations made</a:t>
            </a:r>
            <a:endParaRPr lang="en-GB" dirty="0"/>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77</a:t>
            </a:fld>
            <a:endParaRPr kumimoji="0" lang="en-US" dirty="0"/>
          </a:p>
        </p:txBody>
      </p:sp>
    </p:spTree>
    <p:extLst>
      <p:ext uri="{BB962C8B-B14F-4D97-AF65-F5344CB8AC3E}">
        <p14:creationId xmlns:p14="http://schemas.microsoft.com/office/powerpoint/2010/main" val="8767179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Intellectual Property</a:t>
            </a:r>
            <a:endParaRPr lang="en-GB" dirty="0"/>
          </a:p>
        </p:txBody>
      </p:sp>
      <p:pic>
        <p:nvPicPr>
          <p:cNvPr id="4" name="Content Placeholder 3" descr="Screen Shot 2012-11-26 at 01.41.02.png"/>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656799" y="1700213"/>
            <a:ext cx="7830402" cy="4114800"/>
          </a:xfrm>
        </p:spPr>
      </p:pic>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78</a:t>
            </a:fld>
            <a:endParaRPr kumimoji="0" lang="en-US" dirty="0"/>
          </a:p>
        </p:txBody>
      </p:sp>
    </p:spTree>
    <p:extLst>
      <p:ext uri="{BB962C8B-B14F-4D97-AF65-F5344CB8AC3E}">
        <p14:creationId xmlns:p14="http://schemas.microsoft.com/office/powerpoint/2010/main" val="30439929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a:t>Copyright, Designs and Patents Act 1988</a:t>
            </a:r>
          </a:p>
        </p:txBody>
      </p:sp>
      <p:sp>
        <p:nvSpPr>
          <p:cNvPr id="3" name="Content Placeholder 2"/>
          <p:cNvSpPr>
            <a:spLocks noGrp="1"/>
          </p:cNvSpPr>
          <p:nvPr>
            <p:ph idx="1"/>
          </p:nvPr>
        </p:nvSpPr>
        <p:spPr/>
        <p:txBody>
          <a:bodyPr>
            <a:normAutofit fontScale="92500"/>
          </a:bodyPr>
          <a:lstStyle/>
          <a:p>
            <a:r>
              <a:rPr lang="en-GB" dirty="0" smtClean="0"/>
              <a:t>The Copyright, Designs and Patents Act 1988 is the current UK copyright law. This act gives the creators of literary, dramatic, musical and artistic works the right to control how their material may be used. </a:t>
            </a:r>
          </a:p>
          <a:p>
            <a:r>
              <a:rPr lang="en-GB" dirty="0" smtClean="0"/>
              <a:t>The Act details what types of work can be protected and the rights that a person has. </a:t>
            </a:r>
          </a:p>
          <a:p>
            <a:r>
              <a:rPr lang="en-GB" dirty="0" smtClean="0"/>
              <a:t>This Act is an extension to the previous copyright laws covered by the Copyright Act 1956, to encompass a larger scope of work. </a:t>
            </a:r>
          </a:p>
          <a:p>
            <a:r>
              <a:rPr lang="en-GB" dirty="0" smtClean="0"/>
              <a:t>Since 1988 the Act has had several amendments made to it.</a:t>
            </a:r>
          </a:p>
          <a:p>
            <a:endParaRPr lang="en-GB" dirty="0"/>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79</a:t>
            </a:fld>
            <a:endParaRPr kumimoji="0" lang="en-US" dirty="0"/>
          </a:p>
        </p:txBody>
      </p:sp>
    </p:spTree>
    <p:extLst>
      <p:ext uri="{BB962C8B-B14F-4D97-AF65-F5344CB8AC3E}">
        <p14:creationId xmlns:p14="http://schemas.microsoft.com/office/powerpoint/2010/main" val="14656547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22313" y="3276894"/>
            <a:ext cx="7772400" cy="1362075"/>
          </a:xfrm>
        </p:spPr>
        <p:txBody>
          <a:bodyPr/>
          <a:lstStyle/>
          <a:p>
            <a:r>
              <a:rPr lang="en-GB" dirty="0" smtClean="0"/>
              <a:t>Workplace Issues</a:t>
            </a:r>
            <a:endParaRPr lang="en-GB" dirty="0"/>
          </a:p>
        </p:txBody>
      </p:sp>
      <p:sp>
        <p:nvSpPr>
          <p:cNvPr id="9" name="Text Placeholder 8"/>
          <p:cNvSpPr>
            <a:spLocks noGrp="1"/>
          </p:cNvSpPr>
          <p:nvPr>
            <p:ph type="body" idx="1"/>
          </p:nvPr>
        </p:nvSpPr>
        <p:spPr>
          <a:xfrm>
            <a:off x="722313" y="1776707"/>
            <a:ext cx="7772400" cy="1500187"/>
          </a:xfrm>
        </p:spPr>
        <p:txBody>
          <a:bodyPr/>
          <a:lstStyle/>
          <a:p>
            <a:r>
              <a:rPr lang="en-GB" dirty="0" smtClean="0"/>
              <a:t>These slides are the content of this week’s material</a:t>
            </a:r>
            <a:endParaRPr lang="en-GB" dirty="0"/>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0"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8</a:t>
            </a:fld>
            <a:endParaRPr kumimoji="0" lang="en-US" dirty="0"/>
          </a:p>
        </p:txBody>
      </p:sp>
    </p:spTree>
    <p:extLst>
      <p:ext uri="{BB962C8B-B14F-4D97-AF65-F5344CB8AC3E}">
        <p14:creationId xmlns:p14="http://schemas.microsoft.com/office/powerpoint/2010/main" val="25715812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What is copyright?</a:t>
            </a:r>
            <a:endParaRPr lang="en-GB" dirty="0"/>
          </a:p>
        </p:txBody>
      </p:sp>
      <p:sp>
        <p:nvSpPr>
          <p:cNvPr id="2" name="Content Placeholder 1"/>
          <p:cNvSpPr>
            <a:spLocks noGrp="1"/>
          </p:cNvSpPr>
          <p:nvPr>
            <p:ph idx="1"/>
          </p:nvPr>
        </p:nvSpPr>
        <p:spPr/>
        <p:txBody>
          <a:bodyPr>
            <a:normAutofit fontScale="85000" lnSpcReduction="20000"/>
          </a:bodyPr>
          <a:lstStyle/>
          <a:p>
            <a:r>
              <a:rPr lang="en-GB" dirty="0" smtClean="0"/>
              <a:t>Copyright, unlike patents or trademarking is an automatic legal process which comes into effect as soon as a product or piece of work is created.</a:t>
            </a:r>
          </a:p>
          <a:p>
            <a:endParaRPr lang="en-GB" dirty="0" smtClean="0"/>
          </a:p>
          <a:p>
            <a:r>
              <a:rPr lang="en-GB" dirty="0" smtClean="0"/>
              <a:t>To qualify, said product or piece of work must be original and 'exhibit a degree of labour, skill or judgement.'</a:t>
            </a:r>
          </a:p>
          <a:p>
            <a:endParaRPr lang="en-GB" dirty="0" smtClean="0"/>
          </a:p>
          <a:p>
            <a:r>
              <a:rPr lang="en-GB" dirty="0" smtClean="0"/>
              <a:t>It is interesting to note that copyright comes into effect UPON PUBLICATION of the work, so if someone steals your idea and gets it published before you, you would be in breach of copyrighted work. (Copyright does not protect intangible things such as ideas, and there is no way to prove something ownership of something intangible).</a:t>
            </a:r>
            <a:endParaRPr lang="en-GB" dirty="0"/>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80</a:t>
            </a:fld>
            <a:endParaRPr kumimoji="0" lang="en-US" dirty="0"/>
          </a:p>
        </p:txBody>
      </p:sp>
    </p:spTree>
    <p:extLst>
      <p:ext uri="{BB962C8B-B14F-4D97-AF65-F5344CB8AC3E}">
        <p14:creationId xmlns:p14="http://schemas.microsoft.com/office/powerpoint/2010/main" val="35912304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eaLnBrk="1" hangingPunct="1"/>
            <a:r>
              <a:rPr lang="en-GB" dirty="0" smtClean="0"/>
              <a:t>What is copyright?</a:t>
            </a:r>
          </a:p>
        </p:txBody>
      </p:sp>
      <p:sp>
        <p:nvSpPr>
          <p:cNvPr id="5" name="Content Placeholder 2"/>
          <p:cNvSpPr>
            <a:spLocks noGrp="1"/>
          </p:cNvSpPr>
          <p:nvPr>
            <p:ph idx="1"/>
          </p:nvPr>
        </p:nvSpPr>
        <p:spPr/>
        <p:txBody>
          <a:bodyPr rtlCol="0">
            <a:normAutofit fontScale="92500" lnSpcReduction="10000"/>
          </a:bodyPr>
          <a:lstStyle/>
          <a:p>
            <a:pPr eaLnBrk="1" fontAlgn="auto" hangingPunct="1">
              <a:spcAft>
                <a:spcPts val="0"/>
              </a:spcAft>
              <a:buFont typeface="Arial" pitchFamily="34" charset="0"/>
              <a:buChar char="•"/>
              <a:defRPr/>
            </a:pPr>
            <a:r>
              <a:rPr lang="en-GB" dirty="0" smtClean="0"/>
              <a:t>Copyright is a law that gives the author of certain types of work exclusive rights for a period of time. </a:t>
            </a:r>
          </a:p>
          <a:p>
            <a:pPr eaLnBrk="1" fontAlgn="auto" hangingPunct="1">
              <a:spcAft>
                <a:spcPts val="0"/>
              </a:spcAft>
              <a:buFont typeface="Arial" pitchFamily="34" charset="0"/>
              <a:buChar char="•"/>
              <a:defRPr/>
            </a:pPr>
            <a:endParaRPr lang="en-GB" dirty="0" smtClean="0"/>
          </a:p>
          <a:p>
            <a:pPr eaLnBrk="1" fontAlgn="auto" hangingPunct="1">
              <a:spcAft>
                <a:spcPts val="0"/>
              </a:spcAft>
              <a:buFont typeface="Arial" pitchFamily="34" charset="0"/>
              <a:buChar char="•"/>
              <a:defRPr/>
            </a:pPr>
            <a:r>
              <a:rPr lang="en-GB" dirty="0" smtClean="0"/>
              <a:t>It automatically covers your work, no need for registration</a:t>
            </a:r>
          </a:p>
          <a:p>
            <a:pPr eaLnBrk="1" fontAlgn="auto" hangingPunct="1">
              <a:spcAft>
                <a:spcPts val="0"/>
              </a:spcAft>
              <a:buFont typeface="Arial" pitchFamily="34" charset="0"/>
              <a:buChar char="•"/>
              <a:defRPr/>
            </a:pPr>
            <a:endParaRPr lang="en-GB" dirty="0" smtClean="0"/>
          </a:p>
          <a:p>
            <a:pPr eaLnBrk="1" fontAlgn="auto" hangingPunct="1">
              <a:spcAft>
                <a:spcPts val="0"/>
              </a:spcAft>
              <a:buFont typeface="Arial" pitchFamily="34" charset="0"/>
              <a:buChar char="•"/>
              <a:defRPr/>
            </a:pPr>
            <a:r>
              <a:rPr lang="en-GB" dirty="0" smtClean="0"/>
              <a:t>Copyright belongs to its author, but it can be sold or licensed to anyone.</a:t>
            </a:r>
          </a:p>
          <a:p>
            <a:pPr lvl="1">
              <a:buFont typeface="Arial" pitchFamily="34" charset="0"/>
              <a:buChar char="•"/>
              <a:defRPr/>
            </a:pPr>
            <a:r>
              <a:rPr lang="en-GB" dirty="0" smtClean="0"/>
              <a:t>Once sold, the owner looses all rights</a:t>
            </a:r>
          </a:p>
          <a:p>
            <a:pPr lvl="1">
              <a:buFont typeface="Arial" pitchFamily="34" charset="0"/>
              <a:buChar char="•"/>
              <a:defRPr/>
            </a:pPr>
            <a:r>
              <a:rPr lang="en-GB" dirty="0" smtClean="0"/>
              <a:t>Licensing gives certain rights to the licensees, even though the copyright is still the property of the owner. </a:t>
            </a:r>
          </a:p>
          <a:p>
            <a:pPr lvl="1">
              <a:buFont typeface="Arial" pitchFamily="34" charset="0"/>
              <a:buChar char="•"/>
              <a:defRPr/>
            </a:pPr>
            <a:r>
              <a:rPr lang="en-GB" dirty="0" smtClean="0"/>
              <a:t>Licensees can also grant licenses to other people. Licences can be granted forever or for some fixed period.</a:t>
            </a:r>
          </a:p>
          <a:p>
            <a:pPr eaLnBrk="1" fontAlgn="auto" hangingPunct="1">
              <a:spcAft>
                <a:spcPts val="0"/>
              </a:spcAft>
              <a:buFont typeface="Arial" pitchFamily="34" charset="0"/>
              <a:buChar char="•"/>
              <a:defRPr/>
            </a:pPr>
            <a:endParaRPr lang="en-GB" dirty="0" smtClean="0"/>
          </a:p>
          <a:p>
            <a:pPr eaLnBrk="1" fontAlgn="auto" hangingPunct="1">
              <a:spcAft>
                <a:spcPts val="0"/>
              </a:spcAft>
              <a:buFont typeface="Arial" pitchFamily="34" charset="0"/>
              <a:buChar char="•"/>
              <a:defRPr/>
            </a:pPr>
            <a:endParaRPr lang="en-GB" dirty="0" smtClean="0"/>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81</a:t>
            </a:fld>
            <a:endParaRPr kumimoji="0" lang="en-US" dirty="0"/>
          </a:p>
        </p:txBody>
      </p:sp>
    </p:spTree>
    <p:extLst>
      <p:ext uri="{BB962C8B-B14F-4D97-AF65-F5344CB8AC3E}">
        <p14:creationId xmlns:p14="http://schemas.microsoft.com/office/powerpoint/2010/main" val="30060747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eg406\AppData\Local\Microsoft\Windows\Temporary Internet Files\Content.IE5\HJV9WJL2\MP900448290[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60073" y="1861826"/>
            <a:ext cx="907290" cy="13649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2915816" y="2336045"/>
            <a:ext cx="3239291" cy="649288"/>
          </a:xfrm>
        </p:spPr>
        <p:txBody>
          <a:bodyPr>
            <a:noAutofit/>
          </a:bodyPr>
          <a:lstStyle/>
          <a:p>
            <a:r>
              <a:rPr lang="en-GB" sz="3600" dirty="0" smtClean="0">
                <a:effectLst/>
                <a:latin typeface="Georgia" pitchFamily="18" charset="0"/>
              </a:rPr>
              <a:t>Copyright Law</a:t>
            </a:r>
            <a:endParaRPr lang="en-GB" sz="3600" dirty="0">
              <a:effectLst/>
              <a:latin typeface="Georgia" pitchFamily="18" charset="0"/>
            </a:endParaRPr>
          </a:p>
        </p:txBody>
      </p:sp>
      <p:sp>
        <p:nvSpPr>
          <p:cNvPr id="3" name="Content Placeholder 2"/>
          <p:cNvSpPr>
            <a:spLocks noGrp="1"/>
          </p:cNvSpPr>
          <p:nvPr>
            <p:ph idx="1"/>
          </p:nvPr>
        </p:nvSpPr>
        <p:spPr>
          <a:xfrm>
            <a:off x="1529566" y="2876904"/>
            <a:ext cx="5904334" cy="1776232"/>
          </a:xfrm>
        </p:spPr>
        <p:txBody>
          <a:bodyPr>
            <a:normAutofit/>
          </a:bodyPr>
          <a:lstStyle/>
          <a:p>
            <a:pPr marL="0" indent="0" algn="ctr">
              <a:buNone/>
            </a:pPr>
            <a:r>
              <a:rPr lang="en-GB" sz="2000" dirty="0" smtClean="0">
                <a:effectLst/>
                <a:latin typeface="Georgia" pitchFamily="18" charset="0"/>
              </a:rPr>
              <a:t>The Copyright, Designs and Patents Act 1988 section 1(1) states that copyright subsists in accordance with Part one of the Act in eight categories of works. </a:t>
            </a:r>
          </a:p>
          <a:p>
            <a:pPr marL="0" indent="0">
              <a:buNone/>
            </a:pPr>
            <a:endParaRPr lang="en-GB" sz="2200" dirty="0" smtClean="0">
              <a:latin typeface="Georgia" pitchFamily="18" charset="0"/>
            </a:endParaRPr>
          </a:p>
          <a:p>
            <a:pPr marL="0" indent="0">
              <a:buNone/>
            </a:pPr>
            <a:endParaRPr lang="en-GB" dirty="0">
              <a:latin typeface="Georgia" pitchFamily="18" charset="0"/>
            </a:endParaRPr>
          </a:p>
        </p:txBody>
      </p:sp>
      <p:pic>
        <p:nvPicPr>
          <p:cNvPr id="1027" name="Picture 3" descr="C:\Users\leg406\AppData\Local\Microsoft\Windows\Temporary Internet Files\Content.IE5\QANZBKCP\MC900023604[1].wm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049" y="2277987"/>
            <a:ext cx="817240" cy="81724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leg406\AppData\Local\Microsoft\Windows\Temporary Internet Files\Content.IE5\HJV9WJL2\MC900338882[1].wm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54386" y="359095"/>
            <a:ext cx="946402" cy="106611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9" name="Picture 5" descr="C:\Users\leg406\AppData\Local\Microsoft\Windows\Temporary Internet Files\Content.IE5\9BG8LTY5\MP900438700[1].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28184" y="446077"/>
            <a:ext cx="1336323" cy="89215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30" name="Picture 6" descr="C:\Users\leg406\AppData\Local\Microsoft\Windows\Temporary Internet Files\Content.IE5\HJV9WJL2\MP900401195[1].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692195" y="2463569"/>
            <a:ext cx="1170130" cy="93610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31" name="Picture 7" descr="C:\Users\leg406\AppData\Local\Microsoft\Windows\Temporary Internet Files\Content.IE5\9BG8LTY5\MC900440402[1].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791807" y="5184205"/>
            <a:ext cx="894150" cy="8941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C:\Users\leg406\AppData\Local\Microsoft\Windows\Temporary Internet Files\Content.IE5\9BG8LTY5\MC900434778[1].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343710" y="5148069"/>
            <a:ext cx="1126976" cy="1126976"/>
          </a:xfrm>
          <a:prstGeom prst="rect">
            <a:avLst/>
          </a:prstGeom>
          <a:noFill/>
          <a:extLst>
            <a:ext uri="{909E8E84-426E-40dd-AFC4-6F175D3DCCD1}">
              <a14:hiddenFill xmlns:a14="http://schemas.microsoft.com/office/drawing/2010/main" xmlns="">
                <a:solidFill>
                  <a:srgbClr val="FFFFFF"/>
                </a:solidFill>
              </a14:hiddenFill>
            </a:ext>
          </a:extLst>
        </p:spPr>
      </p:pic>
      <p:pic>
        <p:nvPicPr>
          <p:cNvPr id="1033" name="Picture 9" descr="C:\Users\leg406\AppData\Local\Microsoft\Windows\Temporary Internet Files\Content.IE5\QANZBKCP\MC900383888[1].wmf"/>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02925" y="5097927"/>
            <a:ext cx="1045300" cy="104267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34" name="Picture 10" descr="C:\Users\leg406\AppData\Local\Microsoft\Windows\Temporary Internet Files\Content.IE5\HJV9WJL2\MP900444004[1].jp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040444" y="5230047"/>
            <a:ext cx="1941955" cy="1292349"/>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Content Placeholder 2"/>
          <p:cNvSpPr txBox="1">
            <a:spLocks/>
          </p:cNvSpPr>
          <p:nvPr/>
        </p:nvSpPr>
        <p:spPr>
          <a:xfrm>
            <a:off x="76049" y="998933"/>
            <a:ext cx="1380728" cy="1012441"/>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smtClean="0">
                <a:solidFill>
                  <a:prstClr val="black"/>
                </a:solidFill>
                <a:latin typeface="Georgia" pitchFamily="18" charset="0"/>
              </a:rPr>
              <a:t>Original Literary Works</a:t>
            </a:r>
            <a:endParaRPr lang="en-GB" dirty="0">
              <a:solidFill>
                <a:prstClr val="black"/>
              </a:solidFill>
              <a:latin typeface="Georgia" pitchFamily="18" charset="0"/>
            </a:endParaRPr>
          </a:p>
        </p:txBody>
      </p:sp>
      <p:sp>
        <p:nvSpPr>
          <p:cNvPr id="14" name="Content Placeholder 2"/>
          <p:cNvSpPr txBox="1">
            <a:spLocks/>
          </p:cNvSpPr>
          <p:nvPr/>
        </p:nvSpPr>
        <p:spPr>
          <a:xfrm>
            <a:off x="37883" y="3095227"/>
            <a:ext cx="1795744" cy="6088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200" dirty="0" smtClean="0">
                <a:solidFill>
                  <a:prstClr val="black"/>
                </a:solidFill>
                <a:latin typeface="Georgia" pitchFamily="18" charset="0"/>
              </a:rPr>
              <a:t>Computer Programs/Databases</a:t>
            </a:r>
            <a:endParaRPr lang="en-GB" sz="1200" dirty="0">
              <a:solidFill>
                <a:prstClr val="black"/>
              </a:solidFill>
              <a:latin typeface="Georgia" pitchFamily="18" charset="0"/>
            </a:endParaRPr>
          </a:p>
        </p:txBody>
      </p:sp>
      <p:sp>
        <p:nvSpPr>
          <p:cNvPr id="15" name="Content Placeholder 2"/>
          <p:cNvSpPr txBox="1">
            <a:spLocks/>
          </p:cNvSpPr>
          <p:nvPr/>
        </p:nvSpPr>
        <p:spPr>
          <a:xfrm>
            <a:off x="1957766" y="446077"/>
            <a:ext cx="1728191" cy="110571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smtClean="0">
                <a:solidFill>
                  <a:prstClr val="black"/>
                </a:solidFill>
                <a:latin typeface="Georgia" pitchFamily="18" charset="0"/>
              </a:rPr>
              <a:t>Original Dramatic</a:t>
            </a:r>
          </a:p>
          <a:p>
            <a:pPr marL="0" indent="0" algn="ctr">
              <a:buFont typeface="Arial" pitchFamily="34" charset="0"/>
              <a:buNone/>
            </a:pPr>
            <a:r>
              <a:rPr lang="en-GB" dirty="0" smtClean="0">
                <a:solidFill>
                  <a:prstClr val="black"/>
                </a:solidFill>
                <a:latin typeface="Georgia" pitchFamily="18" charset="0"/>
              </a:rPr>
              <a:t>Works</a:t>
            </a:r>
            <a:endParaRPr lang="en-GB" dirty="0">
              <a:solidFill>
                <a:prstClr val="black"/>
              </a:solidFill>
              <a:latin typeface="Georgia" pitchFamily="18" charset="0"/>
            </a:endParaRPr>
          </a:p>
        </p:txBody>
      </p:sp>
      <p:sp>
        <p:nvSpPr>
          <p:cNvPr id="16" name="Content Placeholder 2"/>
          <p:cNvSpPr txBox="1">
            <a:spLocks/>
          </p:cNvSpPr>
          <p:nvPr/>
        </p:nvSpPr>
        <p:spPr>
          <a:xfrm>
            <a:off x="4782719" y="446077"/>
            <a:ext cx="1728191" cy="110571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smtClean="0">
                <a:solidFill>
                  <a:prstClr val="black"/>
                </a:solidFill>
                <a:latin typeface="Georgia" pitchFamily="18" charset="0"/>
              </a:rPr>
              <a:t>Original Musical</a:t>
            </a:r>
          </a:p>
          <a:p>
            <a:pPr marL="0" indent="0" algn="ctr">
              <a:buFont typeface="Arial" pitchFamily="34" charset="0"/>
              <a:buNone/>
            </a:pPr>
            <a:r>
              <a:rPr lang="en-GB" dirty="0" smtClean="0">
                <a:solidFill>
                  <a:prstClr val="black"/>
                </a:solidFill>
                <a:latin typeface="Georgia" pitchFamily="18" charset="0"/>
              </a:rPr>
              <a:t>Works</a:t>
            </a:r>
            <a:endParaRPr lang="en-GB" dirty="0">
              <a:solidFill>
                <a:prstClr val="black"/>
              </a:solidFill>
              <a:latin typeface="Georgia" pitchFamily="18" charset="0"/>
            </a:endParaRPr>
          </a:p>
        </p:txBody>
      </p:sp>
      <p:sp>
        <p:nvSpPr>
          <p:cNvPr id="17" name="Content Placeholder 2"/>
          <p:cNvSpPr txBox="1">
            <a:spLocks/>
          </p:cNvSpPr>
          <p:nvPr/>
        </p:nvSpPr>
        <p:spPr>
          <a:xfrm>
            <a:off x="7223564" y="1341172"/>
            <a:ext cx="1728191" cy="110571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smtClean="0">
                <a:solidFill>
                  <a:prstClr val="black"/>
                </a:solidFill>
                <a:latin typeface="Georgia" pitchFamily="18" charset="0"/>
              </a:rPr>
              <a:t>Original Artistic</a:t>
            </a:r>
          </a:p>
          <a:p>
            <a:pPr marL="0" indent="0" algn="ctr">
              <a:buFont typeface="Arial" pitchFamily="34" charset="0"/>
              <a:buNone/>
            </a:pPr>
            <a:r>
              <a:rPr lang="en-GB" dirty="0" smtClean="0">
                <a:solidFill>
                  <a:prstClr val="black"/>
                </a:solidFill>
                <a:latin typeface="Georgia" pitchFamily="18" charset="0"/>
              </a:rPr>
              <a:t>Works</a:t>
            </a:r>
            <a:endParaRPr lang="en-GB" dirty="0">
              <a:solidFill>
                <a:prstClr val="black"/>
              </a:solidFill>
              <a:latin typeface="Georgia" pitchFamily="18" charset="0"/>
            </a:endParaRPr>
          </a:p>
        </p:txBody>
      </p:sp>
      <p:sp>
        <p:nvSpPr>
          <p:cNvPr id="18" name="Content Placeholder 2"/>
          <p:cNvSpPr txBox="1">
            <a:spLocks/>
          </p:cNvSpPr>
          <p:nvPr/>
        </p:nvSpPr>
        <p:spPr>
          <a:xfrm>
            <a:off x="3674555" y="4797152"/>
            <a:ext cx="1173686" cy="63766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smtClean="0">
                <a:solidFill>
                  <a:prstClr val="black"/>
                </a:solidFill>
                <a:latin typeface="Georgia" pitchFamily="18" charset="0"/>
              </a:rPr>
              <a:t>Films</a:t>
            </a:r>
            <a:endParaRPr lang="en-GB" dirty="0">
              <a:solidFill>
                <a:prstClr val="black"/>
              </a:solidFill>
              <a:latin typeface="Georgia" pitchFamily="18" charset="0"/>
            </a:endParaRPr>
          </a:p>
        </p:txBody>
      </p:sp>
      <p:sp>
        <p:nvSpPr>
          <p:cNvPr id="19" name="Content Placeholder 2"/>
          <p:cNvSpPr txBox="1">
            <a:spLocks/>
          </p:cNvSpPr>
          <p:nvPr/>
        </p:nvSpPr>
        <p:spPr>
          <a:xfrm>
            <a:off x="1792182" y="5720521"/>
            <a:ext cx="1613575" cy="715668"/>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smtClean="0">
                <a:solidFill>
                  <a:prstClr val="black"/>
                </a:solidFill>
                <a:latin typeface="Georgia" pitchFamily="18" charset="0"/>
              </a:rPr>
              <a:t>Sound Recordings</a:t>
            </a:r>
            <a:endParaRPr lang="en-GB" dirty="0">
              <a:solidFill>
                <a:prstClr val="black"/>
              </a:solidFill>
              <a:latin typeface="Georgia" pitchFamily="18" charset="0"/>
            </a:endParaRPr>
          </a:p>
        </p:txBody>
      </p:sp>
      <p:sp>
        <p:nvSpPr>
          <p:cNvPr id="20" name="Content Placeholder 2"/>
          <p:cNvSpPr txBox="1">
            <a:spLocks/>
          </p:cNvSpPr>
          <p:nvPr/>
        </p:nvSpPr>
        <p:spPr>
          <a:xfrm>
            <a:off x="307679" y="4835002"/>
            <a:ext cx="1831724" cy="715668"/>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smtClean="0">
                <a:solidFill>
                  <a:prstClr val="black"/>
                </a:solidFill>
                <a:latin typeface="Georgia" pitchFamily="18" charset="0"/>
              </a:rPr>
              <a:t>Broadcasts</a:t>
            </a:r>
            <a:endParaRPr lang="en-GB" dirty="0">
              <a:solidFill>
                <a:prstClr val="black"/>
              </a:solidFill>
              <a:latin typeface="Georgia" pitchFamily="18" charset="0"/>
            </a:endParaRPr>
          </a:p>
        </p:txBody>
      </p:sp>
      <p:sp>
        <p:nvSpPr>
          <p:cNvPr id="21" name="Content Placeholder 2"/>
          <p:cNvSpPr txBox="1">
            <a:spLocks/>
          </p:cNvSpPr>
          <p:nvPr/>
        </p:nvSpPr>
        <p:spPr>
          <a:xfrm>
            <a:off x="6739749" y="4431148"/>
            <a:ext cx="2401472" cy="807708"/>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smtClean="0">
                <a:solidFill>
                  <a:prstClr val="black"/>
                </a:solidFill>
                <a:latin typeface="Georgia" pitchFamily="18" charset="0"/>
              </a:rPr>
              <a:t>The Typographical Arrangement of Published Editions</a:t>
            </a:r>
            <a:endParaRPr lang="en-GB" dirty="0">
              <a:solidFill>
                <a:prstClr val="black"/>
              </a:solidFill>
              <a:latin typeface="Georgia" pitchFamily="18" charset="0"/>
            </a:endParaRPr>
          </a:p>
        </p:txBody>
      </p:sp>
      <p:cxnSp>
        <p:nvCxnSpPr>
          <p:cNvPr id="5" name="Straight Arrow Connector 4"/>
          <p:cNvCxnSpPr/>
          <p:nvPr/>
        </p:nvCxnSpPr>
        <p:spPr>
          <a:xfrm>
            <a:off x="6799048" y="339967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739749" y="2011374"/>
            <a:ext cx="824758" cy="6752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724128" y="1505153"/>
            <a:ext cx="144016" cy="10391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915816" y="1551789"/>
            <a:ext cx="489941" cy="992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456777" y="1701286"/>
            <a:ext cx="1335030" cy="8430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833627" y="3704118"/>
            <a:ext cx="506125" cy="9490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059832" y="4653136"/>
            <a:ext cx="179050" cy="5769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004048" y="4431148"/>
            <a:ext cx="72008" cy="6667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32"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33"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82</a:t>
            </a:fld>
            <a:endParaRPr kumimoji="0" lang="en-US" dirty="0"/>
          </a:p>
        </p:txBody>
      </p:sp>
    </p:spTree>
    <p:extLst>
      <p:ext uri="{BB962C8B-B14F-4D97-AF65-F5344CB8AC3E}">
        <p14:creationId xmlns:p14="http://schemas.microsoft.com/office/powerpoint/2010/main" val="829102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735" y="2880252"/>
            <a:ext cx="8496300" cy="649288"/>
          </a:xfrm>
        </p:spPr>
        <p:txBody>
          <a:bodyPr>
            <a:normAutofit/>
          </a:bodyPr>
          <a:lstStyle/>
          <a:p>
            <a:r>
              <a:rPr lang="en-GB" dirty="0" smtClean="0">
                <a:effectLst>
                  <a:glow rad="228600">
                    <a:schemeClr val="accent4">
                      <a:satMod val="175000"/>
                      <a:alpha val="40000"/>
                    </a:schemeClr>
                  </a:glow>
                </a:effectLst>
                <a:latin typeface="Georgia" pitchFamily="18" charset="0"/>
              </a:rPr>
              <a:t>Exclusive Rights of the Copyright Holder</a:t>
            </a:r>
            <a:endParaRPr lang="en-GB" dirty="0">
              <a:effectLst>
                <a:glow rad="228600">
                  <a:schemeClr val="accent4">
                    <a:satMod val="175000"/>
                    <a:alpha val="40000"/>
                  </a:schemeClr>
                </a:glow>
              </a:effectLst>
              <a:latin typeface="Georgia" pitchFamily="18" charset="0"/>
            </a:endParaRPr>
          </a:p>
        </p:txBody>
      </p:sp>
      <p:sp>
        <p:nvSpPr>
          <p:cNvPr id="3" name="Content Placeholder 2"/>
          <p:cNvSpPr>
            <a:spLocks noGrp="1"/>
          </p:cNvSpPr>
          <p:nvPr>
            <p:ph idx="1"/>
          </p:nvPr>
        </p:nvSpPr>
        <p:spPr>
          <a:xfrm>
            <a:off x="645120" y="3516330"/>
            <a:ext cx="8206172" cy="546698"/>
          </a:xfrm>
        </p:spPr>
        <p:txBody>
          <a:bodyPr>
            <a:normAutofit/>
          </a:bodyPr>
          <a:lstStyle/>
          <a:p>
            <a:pPr marL="0" indent="0">
              <a:buNone/>
            </a:pPr>
            <a:r>
              <a:rPr lang="en-GB" sz="2400" dirty="0" smtClean="0">
                <a:latin typeface="Georgia" pitchFamily="18" charset="0"/>
              </a:rPr>
              <a:t>The Copyright, Designs and Patents Act 1988, Section 16. </a:t>
            </a:r>
            <a:endParaRPr lang="en-GB" sz="2400" dirty="0">
              <a:latin typeface="Georgia" pitchFamily="18" charset="0"/>
            </a:endParaRPr>
          </a:p>
        </p:txBody>
      </p:sp>
      <p:sp>
        <p:nvSpPr>
          <p:cNvPr id="4" name="Content Placeholder 2"/>
          <p:cNvSpPr txBox="1">
            <a:spLocks/>
          </p:cNvSpPr>
          <p:nvPr/>
        </p:nvSpPr>
        <p:spPr>
          <a:xfrm>
            <a:off x="611560" y="689322"/>
            <a:ext cx="1380728" cy="1012441"/>
          </a:xfrm>
          <a:prstGeom prst="rect">
            <a:avLst/>
          </a:prstGeom>
          <a:scene3d>
            <a:camera prst="isometricOffAxis1Right"/>
            <a:lightRig rig="threePt" dir="t"/>
          </a:scene3d>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smtClean="0">
                <a:solidFill>
                  <a:prstClr val="black"/>
                </a:solidFill>
                <a:latin typeface="Georgia" pitchFamily="18" charset="0"/>
              </a:rPr>
              <a:t>To Copy the Work</a:t>
            </a:r>
            <a:endParaRPr lang="en-GB" dirty="0">
              <a:solidFill>
                <a:prstClr val="black"/>
              </a:solidFill>
              <a:latin typeface="Georgia" pitchFamily="18" charset="0"/>
            </a:endParaRPr>
          </a:p>
        </p:txBody>
      </p:sp>
      <p:sp>
        <p:nvSpPr>
          <p:cNvPr id="5" name="Content Placeholder 2"/>
          <p:cNvSpPr txBox="1">
            <a:spLocks/>
          </p:cNvSpPr>
          <p:nvPr/>
        </p:nvSpPr>
        <p:spPr>
          <a:xfrm>
            <a:off x="1619672" y="1489136"/>
            <a:ext cx="1584176" cy="1164841"/>
          </a:xfrm>
          <a:prstGeom prst="rect">
            <a:avLst/>
          </a:prstGeom>
          <a:scene3d>
            <a:camera prst="isometricOffAxis2Left"/>
            <a:lightRig rig="threePt" dir="t"/>
          </a:scene3d>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smtClean="0">
                <a:solidFill>
                  <a:prstClr val="black"/>
                </a:solidFill>
                <a:latin typeface="Georgia" pitchFamily="18" charset="0"/>
              </a:rPr>
              <a:t>To Issue Copies to the Public</a:t>
            </a:r>
            <a:endParaRPr lang="en-GB" dirty="0">
              <a:solidFill>
                <a:prstClr val="black"/>
              </a:solidFill>
              <a:latin typeface="Georgia" pitchFamily="18" charset="0"/>
            </a:endParaRPr>
          </a:p>
        </p:txBody>
      </p:sp>
      <p:sp>
        <p:nvSpPr>
          <p:cNvPr id="6" name="Content Placeholder 2"/>
          <p:cNvSpPr txBox="1">
            <a:spLocks/>
          </p:cNvSpPr>
          <p:nvPr/>
        </p:nvSpPr>
        <p:spPr>
          <a:xfrm>
            <a:off x="3068593" y="956316"/>
            <a:ext cx="1361799" cy="1051848"/>
          </a:xfrm>
          <a:prstGeom prst="rect">
            <a:avLst/>
          </a:prstGeom>
          <a:scene3d>
            <a:camera prst="perspectiveLeft"/>
            <a:lightRig rig="threePt" dir="t"/>
          </a:scene3d>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smtClean="0">
                <a:solidFill>
                  <a:prstClr val="black"/>
                </a:solidFill>
                <a:latin typeface="Georgia" pitchFamily="18" charset="0"/>
              </a:rPr>
              <a:t>To Rent or Lend the Work to the Public</a:t>
            </a:r>
            <a:endParaRPr lang="en-GB" dirty="0">
              <a:solidFill>
                <a:prstClr val="black"/>
              </a:solidFill>
              <a:latin typeface="Georgia" pitchFamily="18" charset="0"/>
            </a:endParaRPr>
          </a:p>
        </p:txBody>
      </p:sp>
      <p:sp>
        <p:nvSpPr>
          <p:cNvPr id="7" name="Content Placeholder 2"/>
          <p:cNvSpPr txBox="1">
            <a:spLocks/>
          </p:cNvSpPr>
          <p:nvPr/>
        </p:nvSpPr>
        <p:spPr>
          <a:xfrm>
            <a:off x="4430391" y="1195542"/>
            <a:ext cx="1361799" cy="1051848"/>
          </a:xfrm>
          <a:prstGeom prst="rect">
            <a:avLst/>
          </a:prstGeom>
          <a:scene3d>
            <a:camera prst="isometricOffAxis1Right"/>
            <a:lightRig rig="threePt" dir="t"/>
          </a:scene3d>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smtClean="0">
                <a:solidFill>
                  <a:prstClr val="black"/>
                </a:solidFill>
                <a:latin typeface="Georgia" pitchFamily="18" charset="0"/>
              </a:rPr>
              <a:t>To Perform, Show or Play the Work in Public</a:t>
            </a:r>
            <a:endParaRPr lang="en-GB" dirty="0">
              <a:solidFill>
                <a:prstClr val="black"/>
              </a:solidFill>
              <a:latin typeface="Georgia" pitchFamily="18" charset="0"/>
            </a:endParaRPr>
          </a:p>
        </p:txBody>
      </p:sp>
      <p:sp>
        <p:nvSpPr>
          <p:cNvPr id="8" name="Content Placeholder 2"/>
          <p:cNvSpPr txBox="1">
            <a:spLocks/>
          </p:cNvSpPr>
          <p:nvPr/>
        </p:nvSpPr>
        <p:spPr>
          <a:xfrm>
            <a:off x="5440489" y="813781"/>
            <a:ext cx="1872208" cy="927389"/>
          </a:xfrm>
          <a:prstGeom prst="rect">
            <a:avLst/>
          </a:prstGeom>
          <a:scene3d>
            <a:camera prst="isometricOffAxis2Left"/>
            <a:lightRig rig="threePt" dir="t"/>
          </a:scene3d>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smtClean="0">
                <a:solidFill>
                  <a:prstClr val="black"/>
                </a:solidFill>
                <a:latin typeface="Georgia" pitchFamily="18" charset="0"/>
              </a:rPr>
              <a:t>To Communicate the Work to the Public</a:t>
            </a:r>
            <a:endParaRPr lang="en-GB" dirty="0">
              <a:solidFill>
                <a:prstClr val="black"/>
              </a:solidFill>
              <a:latin typeface="Georgia" pitchFamily="18" charset="0"/>
            </a:endParaRPr>
          </a:p>
        </p:txBody>
      </p:sp>
      <p:sp>
        <p:nvSpPr>
          <p:cNvPr id="10" name="Up Arrow 9"/>
          <p:cNvSpPr/>
          <p:nvPr/>
        </p:nvSpPr>
        <p:spPr>
          <a:xfrm>
            <a:off x="1043608" y="1741170"/>
            <a:ext cx="360040" cy="91280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 name="Up Arrow 10"/>
          <p:cNvSpPr/>
          <p:nvPr/>
        </p:nvSpPr>
        <p:spPr>
          <a:xfrm>
            <a:off x="2000719" y="2347789"/>
            <a:ext cx="360040" cy="3831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Up Arrow 12"/>
          <p:cNvSpPr/>
          <p:nvPr/>
        </p:nvSpPr>
        <p:spPr>
          <a:xfrm>
            <a:off x="3604317" y="1919157"/>
            <a:ext cx="360040" cy="7348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 name="Up Arrow 13"/>
          <p:cNvSpPr/>
          <p:nvPr/>
        </p:nvSpPr>
        <p:spPr>
          <a:xfrm>
            <a:off x="4644008" y="2028006"/>
            <a:ext cx="360040" cy="7092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Up Arrow 14"/>
          <p:cNvSpPr/>
          <p:nvPr/>
        </p:nvSpPr>
        <p:spPr>
          <a:xfrm>
            <a:off x="5802262" y="1277476"/>
            <a:ext cx="360040" cy="14597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Content Placeholder 2"/>
          <p:cNvSpPr txBox="1">
            <a:spLocks/>
          </p:cNvSpPr>
          <p:nvPr/>
        </p:nvSpPr>
        <p:spPr>
          <a:xfrm>
            <a:off x="7092280" y="1070878"/>
            <a:ext cx="1766091" cy="1276911"/>
          </a:xfrm>
          <a:prstGeom prst="rect">
            <a:avLst/>
          </a:prstGeom>
          <a:scene3d>
            <a:camera prst="isometricOffAxis1Right"/>
            <a:lightRig rig="threePt" dir="t"/>
          </a:scene3d>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smtClean="0">
                <a:solidFill>
                  <a:prstClr val="black"/>
                </a:solidFill>
                <a:latin typeface="Georgia" pitchFamily="18" charset="0"/>
              </a:rPr>
              <a:t>To Make an Adaptation of the Work or do any of the Above in Relation to an Adaptation</a:t>
            </a:r>
            <a:endParaRPr lang="en-GB" dirty="0">
              <a:solidFill>
                <a:prstClr val="black"/>
              </a:solidFill>
              <a:latin typeface="Georgia" pitchFamily="18" charset="0"/>
            </a:endParaRPr>
          </a:p>
        </p:txBody>
      </p:sp>
      <p:sp>
        <p:nvSpPr>
          <p:cNvPr id="17" name="Up Arrow 16"/>
          <p:cNvSpPr/>
          <p:nvPr/>
        </p:nvSpPr>
        <p:spPr>
          <a:xfrm>
            <a:off x="7605377" y="2308594"/>
            <a:ext cx="360040" cy="3831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TextBox 19"/>
          <p:cNvSpPr txBox="1"/>
          <p:nvPr/>
        </p:nvSpPr>
        <p:spPr>
          <a:xfrm>
            <a:off x="594198" y="4797152"/>
            <a:ext cx="7672386" cy="1200329"/>
          </a:xfrm>
          <a:prstGeom prst="rect">
            <a:avLst/>
          </a:prstGeom>
          <a:noFill/>
        </p:spPr>
        <p:txBody>
          <a:bodyPr wrap="square" rtlCol="0">
            <a:spAutoFit/>
          </a:bodyPr>
          <a:lstStyle/>
          <a:p>
            <a:r>
              <a:rPr lang="en-GB" sz="2400" b="1" dirty="0" smtClean="0">
                <a:solidFill>
                  <a:prstClr val="black"/>
                </a:solidFill>
                <a:latin typeface="Bradley Hand ITC" pitchFamily="66" charset="0"/>
              </a:rPr>
              <a:t>On the Web we are all used to hearing about widespread copyright infringement, particularly of music and films  … But piracy is not new!</a:t>
            </a:r>
          </a:p>
        </p:txBody>
      </p:sp>
      <p:pic>
        <p:nvPicPr>
          <p:cNvPr id="3074" name="Picture 2" descr="C:\Users\leg406\AppData\Local\Microsoft\Windows\Temporary Internet Files\Content.IE5\QANZBKCP\MP900423699[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240115" y="5589240"/>
            <a:ext cx="1903884" cy="126876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21"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22"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83</a:t>
            </a:fld>
            <a:endParaRPr kumimoji="0" lang="en-US" dirty="0"/>
          </a:p>
        </p:txBody>
      </p:sp>
    </p:spTree>
    <p:extLst>
      <p:ext uri="{BB962C8B-B14F-4D97-AF65-F5344CB8AC3E}">
        <p14:creationId xmlns:p14="http://schemas.microsoft.com/office/powerpoint/2010/main" val="22693557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Copyright Law</a:t>
            </a:r>
            <a:endParaRPr lang="en-GB" dirty="0"/>
          </a:p>
        </p:txBody>
      </p:sp>
      <p:sp>
        <p:nvSpPr>
          <p:cNvPr id="2" name="Content Placeholder 1"/>
          <p:cNvSpPr>
            <a:spLocks noGrp="1"/>
          </p:cNvSpPr>
          <p:nvPr>
            <p:ph idx="1"/>
          </p:nvPr>
        </p:nvSpPr>
        <p:spPr/>
        <p:txBody>
          <a:bodyPr>
            <a:normAutofit fontScale="92500" lnSpcReduction="20000"/>
          </a:bodyPr>
          <a:lstStyle/>
          <a:p>
            <a:r>
              <a:rPr lang="en-GB" dirty="0" smtClean="0"/>
              <a:t>Under official government legislation:</a:t>
            </a:r>
          </a:p>
          <a:p>
            <a:endParaRPr lang="en-GB" dirty="0" smtClean="0"/>
          </a:p>
          <a:p>
            <a:pPr lvl="1"/>
            <a:r>
              <a:rPr lang="en-GB" dirty="0" smtClean="0"/>
              <a:t>"Where a literary, dramatic, musical or artistic work [or a film,] is made by an employee in the course of his employment, his employer is the first owner of any copyright in the work subject to any agreement to the contrary."</a:t>
            </a:r>
          </a:p>
          <a:p>
            <a:endParaRPr lang="en-GB" dirty="0" smtClean="0"/>
          </a:p>
          <a:p>
            <a:r>
              <a:rPr lang="en-GB" dirty="0" smtClean="0"/>
              <a:t>THIS INCLUDES SOFTWARE. This is very important for people with a future career in the IT industry, as if you create an original program under the instructions of your employer, you have NO claim in regard to the copyright of the work. This can, however, be re-negotiated before you start your employment.</a:t>
            </a:r>
            <a:endParaRPr lang="en-GB" dirty="0"/>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84</a:t>
            </a:fld>
            <a:endParaRPr kumimoji="0" lang="en-US" dirty="0"/>
          </a:p>
        </p:txBody>
      </p:sp>
    </p:spTree>
    <p:extLst>
      <p:ext uri="{BB962C8B-B14F-4D97-AF65-F5344CB8AC3E}">
        <p14:creationId xmlns:p14="http://schemas.microsoft.com/office/powerpoint/2010/main" val="20508937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Software copyright</a:t>
            </a:r>
            <a:endParaRPr lang="en-GB" dirty="0"/>
          </a:p>
        </p:txBody>
      </p:sp>
      <p:sp>
        <p:nvSpPr>
          <p:cNvPr id="2" name="Content Placeholder 1"/>
          <p:cNvSpPr>
            <a:spLocks noGrp="1"/>
          </p:cNvSpPr>
          <p:nvPr>
            <p:ph idx="1"/>
          </p:nvPr>
        </p:nvSpPr>
        <p:spPr/>
        <p:txBody>
          <a:bodyPr>
            <a:normAutofit fontScale="85000" lnSpcReduction="20000"/>
          </a:bodyPr>
          <a:lstStyle/>
          <a:p>
            <a:r>
              <a:rPr lang="en-GB" dirty="0" smtClean="0"/>
              <a:t>UK copyright law was amended in 1992 to include computer programs under the category of literacy work.</a:t>
            </a:r>
          </a:p>
          <a:p>
            <a:endParaRPr lang="en-GB" dirty="0" smtClean="0"/>
          </a:p>
          <a:p>
            <a:r>
              <a:rPr lang="en-GB" dirty="0" smtClean="0"/>
              <a:t>Although there is no formal definition of what constitutes as a computer program, the following are covered under UK law:</a:t>
            </a:r>
          </a:p>
          <a:p>
            <a:endParaRPr lang="en-GB" dirty="0" smtClean="0"/>
          </a:p>
          <a:p>
            <a:pPr lvl="1"/>
            <a:r>
              <a:rPr lang="en-GB" dirty="0" smtClean="0"/>
              <a:t>Source code</a:t>
            </a:r>
          </a:p>
          <a:p>
            <a:pPr lvl="1"/>
            <a:r>
              <a:rPr lang="en-GB" dirty="0" smtClean="0"/>
              <a:t>Machine code</a:t>
            </a:r>
          </a:p>
          <a:p>
            <a:pPr lvl="1"/>
            <a:r>
              <a:rPr lang="en-GB" dirty="0" smtClean="0"/>
              <a:t>Firmware</a:t>
            </a:r>
          </a:p>
          <a:p>
            <a:pPr lvl="1"/>
            <a:r>
              <a:rPr lang="en-GB" dirty="0" smtClean="0"/>
              <a:t>Design materials</a:t>
            </a:r>
          </a:p>
          <a:p>
            <a:pPr lvl="1"/>
            <a:r>
              <a:rPr lang="en-GB" dirty="0" smtClean="0"/>
              <a:t>Functional specification</a:t>
            </a:r>
            <a:endParaRPr lang="en-GB" dirty="0"/>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85</a:t>
            </a:fld>
            <a:endParaRPr kumimoji="0" lang="en-US" dirty="0"/>
          </a:p>
        </p:txBody>
      </p:sp>
    </p:spTree>
    <p:extLst>
      <p:ext uri="{BB962C8B-B14F-4D97-AF65-F5344CB8AC3E}">
        <p14:creationId xmlns:p14="http://schemas.microsoft.com/office/powerpoint/2010/main" val="29456421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Software copyright</a:t>
            </a:r>
            <a:endParaRPr lang="en-GB" dirty="0"/>
          </a:p>
        </p:txBody>
      </p:sp>
      <p:sp>
        <p:nvSpPr>
          <p:cNvPr id="2" name="Content Placeholder 1"/>
          <p:cNvSpPr>
            <a:spLocks noGrp="1"/>
          </p:cNvSpPr>
          <p:nvPr>
            <p:ph idx="1"/>
          </p:nvPr>
        </p:nvSpPr>
        <p:spPr/>
        <p:txBody>
          <a:bodyPr>
            <a:normAutofit fontScale="77500" lnSpcReduction="20000"/>
          </a:bodyPr>
          <a:lstStyle/>
          <a:p>
            <a:r>
              <a:rPr lang="en-GB" dirty="0" smtClean="0"/>
              <a:t>A license to use a program is implied in the normal contract of sale, if no express provision is otherwise made.</a:t>
            </a:r>
          </a:p>
          <a:p>
            <a:endParaRPr lang="en-GB" dirty="0" smtClean="0"/>
          </a:p>
          <a:p>
            <a:r>
              <a:rPr lang="en-GB" dirty="0" smtClean="0"/>
              <a:t>Stature promises certain acts with regards to computer software as a basic right, which cannot be overwritten by any agreement, and includes:</a:t>
            </a:r>
          </a:p>
          <a:p>
            <a:endParaRPr lang="en-GB" dirty="0" smtClean="0"/>
          </a:p>
          <a:p>
            <a:pPr lvl="1"/>
            <a:r>
              <a:rPr lang="en-GB" dirty="0" smtClean="0"/>
              <a:t>Back-up of licensed software</a:t>
            </a:r>
          </a:p>
          <a:p>
            <a:pPr lvl="1"/>
            <a:r>
              <a:rPr lang="en-GB" dirty="0" smtClean="0"/>
              <a:t>Decompiling software (reversing the process of compiling)</a:t>
            </a:r>
          </a:p>
          <a:p>
            <a:pPr lvl="1"/>
            <a:r>
              <a:rPr lang="en-GB" dirty="0" smtClean="0"/>
              <a:t>Observing and testing software to determines idea, principles and functionality</a:t>
            </a:r>
          </a:p>
          <a:p>
            <a:pPr lvl="1"/>
            <a:r>
              <a:rPr lang="en-GB" dirty="0" smtClean="0"/>
              <a:t>Editing software for the purpose of bug fixing</a:t>
            </a:r>
            <a:endParaRPr lang="en-GB" dirty="0"/>
          </a:p>
        </p:txBody>
      </p:sp>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86</a:t>
            </a:fld>
            <a:endParaRPr kumimoji="0" lang="en-US" dirty="0"/>
          </a:p>
        </p:txBody>
      </p:sp>
    </p:spTree>
    <p:extLst>
      <p:ext uri="{BB962C8B-B14F-4D97-AF65-F5344CB8AC3E}">
        <p14:creationId xmlns:p14="http://schemas.microsoft.com/office/powerpoint/2010/main" val="39149140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lvl="0"/>
            <a:r>
              <a:rPr lang="en-GB" altLang="zh-CN" sz="3600" kern="1200" dirty="0">
                <a:solidFill>
                  <a:schemeClr val="tx1"/>
                </a:solidFill>
              </a:rPr>
              <a:t>Copyright Infringement</a:t>
            </a:r>
            <a:br>
              <a:rPr lang="en-GB" altLang="zh-CN" sz="3600" kern="1200" dirty="0">
                <a:solidFill>
                  <a:schemeClr val="tx1"/>
                </a:solidFill>
              </a:rPr>
            </a:br>
            <a:endParaRPr lang="zh-CN" altLang="en-US" dirty="0"/>
          </a:p>
        </p:txBody>
      </p:sp>
      <p:sp>
        <p:nvSpPr>
          <p:cNvPr id="9" name="Content Placeholder 8"/>
          <p:cNvSpPr>
            <a:spLocks noGrp="1"/>
          </p:cNvSpPr>
          <p:nvPr>
            <p:ph idx="1"/>
          </p:nvPr>
        </p:nvSpPr>
        <p:spPr/>
        <p:txBody>
          <a:bodyPr>
            <a:normAutofit fontScale="92500" lnSpcReduction="10000"/>
          </a:bodyPr>
          <a:lstStyle/>
          <a:p>
            <a:pPr>
              <a:buNone/>
            </a:pPr>
            <a:r>
              <a:rPr lang="en-GB" dirty="0" smtClean="0"/>
              <a:t>Copyright can be infringed in two ways:</a:t>
            </a:r>
            <a:br>
              <a:rPr lang="en-GB" dirty="0" smtClean="0"/>
            </a:br>
            <a:endParaRPr lang="en-GB" dirty="0" smtClean="0"/>
          </a:p>
          <a:p>
            <a:r>
              <a:rPr lang="en-GB" dirty="0" smtClean="0"/>
              <a:t>Primary Infringement</a:t>
            </a:r>
          </a:p>
          <a:p>
            <a:pPr lvl="1"/>
            <a:r>
              <a:rPr lang="en-GB" dirty="0" smtClean="0"/>
              <a:t>Anyone who performs an exclusive right of the owner, without permission.</a:t>
            </a:r>
          </a:p>
          <a:p>
            <a:pPr lvl="1"/>
            <a:endParaRPr lang="en-GB" dirty="0" smtClean="0"/>
          </a:p>
          <a:p>
            <a:r>
              <a:rPr lang="en-GB" dirty="0" smtClean="0"/>
              <a:t>Secondary Infringement</a:t>
            </a:r>
          </a:p>
          <a:p>
            <a:pPr lvl="1"/>
            <a:r>
              <a:rPr lang="en-GB" dirty="0" smtClean="0"/>
              <a:t>Possessing, spreading or making copies</a:t>
            </a:r>
          </a:p>
          <a:p>
            <a:pPr lvl="1"/>
            <a:r>
              <a:rPr lang="en-GB" dirty="0" smtClean="0"/>
              <a:t>Willingly permitting people to make copies</a:t>
            </a:r>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87</a:t>
            </a:fld>
            <a:endParaRPr kumimoji="0" lang="en-US" dirty="0"/>
          </a:p>
        </p:txBody>
      </p:sp>
    </p:spTree>
    <p:extLst>
      <p:ext uri="{BB962C8B-B14F-4D97-AF65-F5344CB8AC3E}">
        <p14:creationId xmlns:p14="http://schemas.microsoft.com/office/powerpoint/2010/main" val="39705584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051720" y="827338"/>
            <a:ext cx="4968552" cy="7560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smtClean="0">
                <a:solidFill>
                  <a:prstClr val="black"/>
                </a:solidFill>
                <a:effectLst/>
                <a:latin typeface="+mj-lt"/>
              </a:rPr>
              <a:t>Copyright Infringement</a:t>
            </a:r>
            <a:endParaRPr lang="en-GB" dirty="0">
              <a:solidFill>
                <a:prstClr val="black"/>
              </a:solidFill>
              <a:effectLst/>
              <a:latin typeface="+mj-lt"/>
            </a:endParaRPr>
          </a:p>
        </p:txBody>
      </p:sp>
      <p:sp>
        <p:nvSpPr>
          <p:cNvPr id="5" name="Content Placeholder 2"/>
          <p:cNvSpPr txBox="1">
            <a:spLocks/>
          </p:cNvSpPr>
          <p:nvPr/>
        </p:nvSpPr>
        <p:spPr>
          <a:xfrm>
            <a:off x="1235424" y="1583422"/>
            <a:ext cx="6552728"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sz="1600" dirty="0" smtClean="0">
                <a:solidFill>
                  <a:prstClr val="black"/>
                </a:solidFill>
              </a:rPr>
              <a:t>CDPA 1988, s.16(2): “Copyright in a work is infringed by a person who without the licence of the copyright owner does, or authorises another to do, any of the acts restricted by the copyright.”</a:t>
            </a:r>
            <a:endParaRPr lang="en-GB" sz="1600" dirty="0">
              <a:solidFill>
                <a:prstClr val="black"/>
              </a:solidFill>
            </a:endParaRPr>
          </a:p>
        </p:txBody>
      </p:sp>
      <p:sp>
        <p:nvSpPr>
          <p:cNvPr id="8" name="TextBox 7"/>
          <p:cNvSpPr txBox="1"/>
          <p:nvPr/>
        </p:nvSpPr>
        <p:spPr>
          <a:xfrm>
            <a:off x="4527470" y="2408607"/>
            <a:ext cx="3816424" cy="2739211"/>
          </a:xfrm>
          <a:prstGeom prst="rect">
            <a:avLst/>
          </a:prstGeom>
          <a:noFill/>
        </p:spPr>
        <p:txBody>
          <a:bodyPr wrap="square" rtlCol="0">
            <a:spAutoFit/>
          </a:bodyPr>
          <a:lstStyle/>
          <a:p>
            <a:pPr algn="ctr"/>
            <a:r>
              <a:rPr lang="en-GB" dirty="0" smtClean="0">
                <a:solidFill>
                  <a:prstClr val="black"/>
                </a:solidFill>
              </a:rPr>
              <a:t>Online Proclamations:</a:t>
            </a:r>
          </a:p>
          <a:p>
            <a:pPr algn="ctr"/>
            <a:r>
              <a:rPr lang="en-GB" dirty="0" smtClean="0">
                <a:solidFill>
                  <a:prstClr val="black"/>
                </a:solidFill>
              </a:rPr>
              <a:t> </a:t>
            </a:r>
          </a:p>
          <a:p>
            <a:pPr algn="ctr"/>
            <a:r>
              <a:rPr lang="en-GB" sz="2400" b="1" dirty="0" smtClean="0">
                <a:solidFill>
                  <a:prstClr val="black"/>
                </a:solidFill>
              </a:rPr>
              <a:t>“I don’t own the rights to this – all credit goes to the author </a:t>
            </a:r>
            <a:r>
              <a:rPr lang="en-GB" sz="2400" b="1" dirty="0" smtClean="0">
                <a:solidFill>
                  <a:prstClr val="black"/>
                </a:solidFill>
                <a:sym typeface="Wingdings" pitchFamily="2" charset="2"/>
              </a:rPr>
              <a:t>!!!!</a:t>
            </a:r>
            <a:r>
              <a:rPr lang="en-GB" sz="2400" b="1" dirty="0" smtClean="0">
                <a:solidFill>
                  <a:prstClr val="black"/>
                </a:solidFill>
              </a:rPr>
              <a:t>”  </a:t>
            </a:r>
          </a:p>
          <a:p>
            <a:pPr algn="ctr"/>
            <a:r>
              <a:rPr lang="en-GB" sz="1600" dirty="0" smtClean="0">
                <a:solidFill>
                  <a:prstClr val="black"/>
                </a:solidFill>
              </a:rPr>
              <a:t>- </a:t>
            </a:r>
            <a:r>
              <a:rPr lang="en-GB" sz="3200" dirty="0" smtClean="0">
                <a:solidFill>
                  <a:prstClr val="black"/>
                </a:solidFill>
              </a:rPr>
              <a:t>That’s nice, but it’s still infringement!</a:t>
            </a:r>
            <a:endParaRPr lang="en-GB" sz="4400" dirty="0" smtClean="0">
              <a:solidFill>
                <a:prstClr val="black"/>
              </a:solidFill>
            </a:endParaRPr>
          </a:p>
        </p:txBody>
      </p:sp>
      <p:sp>
        <p:nvSpPr>
          <p:cNvPr id="9" name="Content Placeholder 2"/>
          <p:cNvSpPr txBox="1">
            <a:spLocks/>
          </p:cNvSpPr>
          <p:nvPr/>
        </p:nvSpPr>
        <p:spPr>
          <a:xfrm>
            <a:off x="2461312" y="5292995"/>
            <a:ext cx="3930907" cy="7560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smtClean="0">
                <a:solidFill>
                  <a:prstClr val="black"/>
                </a:solidFill>
                <a:effectLst>
                  <a:glow rad="228600">
                    <a:srgbClr val="00B0F0">
                      <a:alpha val="40000"/>
                    </a:srgbClr>
                  </a:glow>
                </a:effectLst>
                <a:latin typeface="Georgia" pitchFamily="18" charset="0"/>
              </a:rPr>
              <a:t>Permitted Acts</a:t>
            </a:r>
            <a:endParaRPr lang="en-GB" dirty="0">
              <a:solidFill>
                <a:prstClr val="black"/>
              </a:solidFill>
              <a:effectLst>
                <a:glow rad="228600">
                  <a:srgbClr val="00B0F0">
                    <a:alpha val="40000"/>
                  </a:srgbClr>
                </a:glow>
              </a:effectLst>
              <a:latin typeface="Georgia" pitchFamily="18" charset="0"/>
            </a:endParaRPr>
          </a:p>
        </p:txBody>
      </p:sp>
      <p:pic>
        <p:nvPicPr>
          <p:cNvPr id="2051" name="Picture 3" descr="C:\Users\leg406\AppData\Local\Microsoft\Windows\Temporary Internet Files\Content.IE5\HJV9WJL2\MP900390594[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03648" y="2728189"/>
            <a:ext cx="2808312" cy="2003263"/>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12"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3"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88</a:t>
            </a:fld>
            <a:endParaRPr kumimoji="0" lang="en-US" dirty="0"/>
          </a:p>
        </p:txBody>
      </p:sp>
    </p:spTree>
    <p:extLst>
      <p:ext uri="{BB962C8B-B14F-4D97-AF65-F5344CB8AC3E}">
        <p14:creationId xmlns:p14="http://schemas.microsoft.com/office/powerpoint/2010/main" val="41927495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The UK Copyright Service website</a:t>
            </a:r>
            <a:endParaRPr lang="en-GB" dirty="0"/>
          </a:p>
        </p:txBody>
      </p:sp>
      <p:pic>
        <p:nvPicPr>
          <p:cNvPr id="4" name="Content Placeholder 3" descr="Screen Shot 2012-11-26 at 00.24.42.png"/>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23850" y="1842356"/>
            <a:ext cx="8496300" cy="3830513"/>
          </a:xfrm>
        </p:spPr>
      </p:pic>
      <p:sp>
        <p:nvSpPr>
          <p:cNvPr id="6" name="Rectangle 5"/>
          <p:cNvSpPr/>
          <p:nvPr/>
        </p:nvSpPr>
        <p:spPr>
          <a:xfrm>
            <a:off x="0" y="5735350"/>
            <a:ext cx="914400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GB" sz="2000" b="1" dirty="0" smtClean="0"/>
              <a:t>http://www.copyrightservice.co.uk</a:t>
            </a:r>
            <a:endParaRPr lang="en-GB" sz="2000" b="1" dirty="0"/>
          </a:p>
        </p:txBody>
      </p:sp>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89</a:t>
            </a:fld>
            <a:endParaRPr kumimoji="0" lang="en-US" dirty="0"/>
          </a:p>
        </p:txBody>
      </p:sp>
    </p:spTree>
    <p:extLst>
      <p:ext uri="{BB962C8B-B14F-4D97-AF65-F5344CB8AC3E}">
        <p14:creationId xmlns:p14="http://schemas.microsoft.com/office/powerpoint/2010/main" val="15401138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GB" dirty="0" smtClean="0"/>
              <a:t>Overview:</a:t>
            </a:r>
            <a:endParaRPr lang="en-GB"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461908648"/>
              </p:ext>
            </p:extLst>
          </p:nvPr>
        </p:nvGraphicFramePr>
        <p:xfrm>
          <a:off x="323850" y="1700213"/>
          <a:ext cx="84963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9</a:t>
            </a:fld>
            <a:endParaRPr kumimoji="0" lang="en-US" dirty="0"/>
          </a:p>
        </p:txBody>
      </p:sp>
    </p:spTree>
    <p:extLst>
      <p:ext uri="{BB962C8B-B14F-4D97-AF65-F5344CB8AC3E}">
        <p14:creationId xmlns:p14="http://schemas.microsoft.com/office/powerpoint/2010/main" val="33184122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effectLst/>
              </a:rPr>
              <a:t>“The </a:t>
            </a:r>
            <a:r>
              <a:rPr lang="en-GB" dirty="0">
                <a:effectLst/>
              </a:rPr>
              <a:t>Honest Musician's Fear of Accidental </a:t>
            </a:r>
            <a:r>
              <a:rPr lang="en-GB" dirty="0" smtClean="0">
                <a:effectLst/>
              </a:rPr>
              <a:t>Plagiarism”</a:t>
            </a:r>
            <a:endParaRPr lang="en-GB" dirty="0">
              <a:effectLst/>
            </a:endParaRPr>
          </a:p>
        </p:txBody>
      </p:sp>
      <p:sp>
        <p:nvSpPr>
          <p:cNvPr id="3" name="Content Placeholder 2"/>
          <p:cNvSpPr>
            <a:spLocks noGrp="1"/>
          </p:cNvSpPr>
          <p:nvPr>
            <p:ph idx="1"/>
          </p:nvPr>
        </p:nvSpPr>
        <p:spPr>
          <a:xfrm>
            <a:off x="323850" y="2028017"/>
            <a:ext cx="6912446" cy="3820693"/>
          </a:xfrm>
        </p:spPr>
        <p:txBody>
          <a:bodyPr>
            <a:normAutofit fontScale="85000" lnSpcReduction="10000"/>
          </a:bodyPr>
          <a:lstStyle/>
          <a:p>
            <a:pPr marL="0" indent="0">
              <a:buNone/>
            </a:pPr>
            <a:r>
              <a:rPr lang="en-GB" dirty="0" smtClean="0">
                <a:latin typeface="Georgia" pitchFamily="18" charset="0"/>
              </a:rPr>
              <a:t>Available on BBC iPlayer </a:t>
            </a:r>
            <a:r>
              <a:rPr lang="en-GB" sz="2000" dirty="0" smtClean="0">
                <a:latin typeface="Georgia" pitchFamily="18" charset="0"/>
                <a:hlinkClick r:id="rId2"/>
              </a:rPr>
              <a:t>http</a:t>
            </a:r>
            <a:r>
              <a:rPr lang="en-GB" sz="2000" dirty="0">
                <a:latin typeface="Georgia" pitchFamily="18" charset="0"/>
                <a:hlinkClick r:id="rId2"/>
              </a:rPr>
              <a:t>://</a:t>
            </a:r>
            <a:r>
              <a:rPr lang="en-GB" sz="2000" dirty="0" smtClean="0">
                <a:latin typeface="Georgia" pitchFamily="18" charset="0"/>
                <a:hlinkClick r:id="rId2"/>
              </a:rPr>
              <a:t>www.bbc.co.uk/programmes/b00xw21s</a:t>
            </a:r>
            <a:endParaRPr lang="en-GB" sz="2000" dirty="0" smtClean="0">
              <a:latin typeface="Georgia" pitchFamily="18" charset="0"/>
            </a:endParaRPr>
          </a:p>
          <a:p>
            <a:endParaRPr lang="en-GB" sz="2400" dirty="0">
              <a:latin typeface="Georgia" pitchFamily="18" charset="0"/>
            </a:endParaRPr>
          </a:p>
          <a:p>
            <a:pPr marL="0" indent="0">
              <a:buNone/>
            </a:pPr>
            <a:r>
              <a:rPr lang="en-GB" sz="1800" dirty="0" smtClean="0">
                <a:latin typeface="Georgia" pitchFamily="18" charset="0"/>
              </a:rPr>
              <a:t>“</a:t>
            </a:r>
            <a:r>
              <a:rPr lang="en-GB" sz="1800" dirty="0">
                <a:latin typeface="Georgia" pitchFamily="18" charset="0"/>
              </a:rPr>
              <a:t>As Noel Gallagher put it rather bluntly when confronted about his musical influences: </a:t>
            </a:r>
            <a:r>
              <a:rPr lang="en-GB" sz="2000" dirty="0">
                <a:latin typeface="Georgia" pitchFamily="18" charset="0"/>
              </a:rPr>
              <a:t>"</a:t>
            </a:r>
            <a:r>
              <a:rPr lang="en-GB" sz="2000" b="1" dirty="0">
                <a:latin typeface="Bradley Hand ITC" pitchFamily="66" charset="0"/>
              </a:rPr>
              <a:t>There's twelve notes in a scale and 36 chords and that's the end of it. All the configurations have been done before</a:t>
            </a:r>
            <a:r>
              <a:rPr lang="en-GB" sz="2000" dirty="0" smtClean="0">
                <a:latin typeface="Georgia" pitchFamily="18" charset="0"/>
              </a:rPr>
              <a:t>.”</a:t>
            </a:r>
          </a:p>
          <a:p>
            <a:pPr marL="0" indent="0">
              <a:buNone/>
            </a:pPr>
            <a:endParaRPr lang="en-GB" sz="1800" dirty="0">
              <a:latin typeface="Georgia" pitchFamily="18" charset="0"/>
            </a:endParaRPr>
          </a:p>
          <a:p>
            <a:pPr marL="0" indent="0">
              <a:buNone/>
            </a:pPr>
            <a:r>
              <a:rPr lang="en-GB" sz="1800" dirty="0">
                <a:latin typeface="Georgia" pitchFamily="18" charset="0"/>
              </a:rPr>
              <a:t>Singer and songwriter Guy </a:t>
            </a:r>
            <a:r>
              <a:rPr lang="en-GB" sz="1800" dirty="0" smtClean="0">
                <a:latin typeface="Georgia" pitchFamily="18" charset="0"/>
              </a:rPr>
              <a:t>Garvey [from Elbow], </a:t>
            </a:r>
            <a:r>
              <a:rPr lang="en-GB" sz="1800" dirty="0">
                <a:latin typeface="Georgia" pitchFamily="18" charset="0"/>
              </a:rPr>
              <a:t>with the help of fellow songwriters Sir Tim Rice, Paul Heaton and John </a:t>
            </a:r>
            <a:r>
              <a:rPr lang="en-GB" sz="1800" dirty="0" smtClean="0">
                <a:latin typeface="Georgia" pitchFamily="18" charset="0"/>
              </a:rPr>
              <a:t>Barnwell, </a:t>
            </a:r>
            <a:r>
              <a:rPr lang="en-GB" sz="1800" dirty="0">
                <a:latin typeface="Georgia" pitchFamily="18" charset="0"/>
              </a:rPr>
              <a:t>explores the legal pitfalls that can befall the honest musician and how to avoid them</a:t>
            </a:r>
            <a:r>
              <a:rPr lang="en-GB" sz="1400" dirty="0" smtClean="0">
                <a:latin typeface="Georgia" pitchFamily="18" charset="0"/>
              </a:rPr>
              <a:t>.</a:t>
            </a:r>
            <a:r>
              <a:rPr lang="en-GB" sz="2000" dirty="0" smtClean="0">
                <a:latin typeface="Georgia" pitchFamily="18" charset="0"/>
              </a:rPr>
              <a:t>”</a:t>
            </a:r>
          </a:p>
          <a:p>
            <a:pPr marL="0" indent="0">
              <a:buNone/>
            </a:pPr>
            <a:r>
              <a:rPr lang="en-GB" sz="1400" dirty="0" smtClean="0">
                <a:latin typeface="Georgia" pitchFamily="18" charset="0"/>
              </a:rPr>
              <a:t> (- BBC </a:t>
            </a:r>
            <a:r>
              <a:rPr lang="en-GB" sz="1400" dirty="0" smtClean="0">
                <a:latin typeface="Georgia" pitchFamily="18" charset="0"/>
                <a:hlinkClick r:id="rId2"/>
              </a:rPr>
              <a:t>http</a:t>
            </a:r>
            <a:r>
              <a:rPr lang="en-GB" sz="1400" dirty="0">
                <a:latin typeface="Georgia" pitchFamily="18" charset="0"/>
                <a:hlinkClick r:id="rId2"/>
              </a:rPr>
              <a:t>://</a:t>
            </a:r>
            <a:r>
              <a:rPr lang="en-GB" sz="1400" dirty="0" smtClean="0">
                <a:latin typeface="Georgia" pitchFamily="18" charset="0"/>
                <a:hlinkClick r:id="rId2"/>
              </a:rPr>
              <a:t>www.bbc.co.uk/programmes/b00xw21s</a:t>
            </a:r>
            <a:r>
              <a:rPr lang="en-GB" sz="1400" dirty="0" smtClean="0">
                <a:latin typeface="Georgia" pitchFamily="18" charset="0"/>
              </a:rPr>
              <a:t>.)</a:t>
            </a:r>
            <a:endParaRPr lang="en-GB" sz="1800" dirty="0">
              <a:latin typeface="Georgia" pitchFamily="18" charset="0"/>
            </a:endParaRPr>
          </a:p>
          <a:p>
            <a:endParaRPr lang="en-GB" dirty="0"/>
          </a:p>
        </p:txBody>
      </p:sp>
      <p:pic>
        <p:nvPicPr>
          <p:cNvPr id="1026" name="Picture 2" descr="C:\Users\Laura\AppData\Local\Microsoft\Windows\Temporary Internet Files\Content.IE5\18M4WP97\MC900389164[1].wm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36296" y="1633059"/>
            <a:ext cx="1080120" cy="127104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90</a:t>
            </a:fld>
            <a:endParaRPr kumimoji="0" lang="en-US" dirty="0"/>
          </a:p>
        </p:txBody>
      </p:sp>
    </p:spTree>
    <p:extLst>
      <p:ext uri="{BB962C8B-B14F-4D97-AF65-F5344CB8AC3E}">
        <p14:creationId xmlns:p14="http://schemas.microsoft.com/office/powerpoint/2010/main" val="10510413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Still available – thank you BBC!</a:t>
            </a:r>
            <a:endParaRPr lang="en-GB" dirty="0"/>
          </a:p>
        </p:txBody>
      </p:sp>
      <p:pic>
        <p:nvPicPr>
          <p:cNvPr id="4" name="Content Placeholder 3" descr="Screen Shot 2012-11-26 at 00.10.52.png"/>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181966" y="1700213"/>
            <a:ext cx="6780068" cy="4114800"/>
          </a:xfrm>
        </p:spPr>
      </p:pic>
      <p:sp>
        <p:nvSpPr>
          <p:cNvPr id="5" name="Rectangle 4"/>
          <p:cNvSpPr/>
          <p:nvPr/>
        </p:nvSpPr>
        <p:spPr>
          <a:xfrm>
            <a:off x="1" y="5830185"/>
            <a:ext cx="914399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GB" dirty="0" smtClean="0"/>
              <a:t>http://www.bbc.co.uk/programmes/b00xw21s</a:t>
            </a:r>
            <a:endParaRPr lang="en-GB" dirty="0"/>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91</a:t>
            </a:fld>
            <a:endParaRPr kumimoji="0" lang="en-US" dirty="0"/>
          </a:p>
        </p:txBody>
      </p:sp>
    </p:spTree>
    <p:extLst>
      <p:ext uri="{BB962C8B-B14F-4D97-AF65-F5344CB8AC3E}">
        <p14:creationId xmlns:p14="http://schemas.microsoft.com/office/powerpoint/2010/main" val="11800670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018114"/>
            <a:ext cx="7772400" cy="1362075"/>
          </a:xfrm>
        </p:spPr>
        <p:txBody>
          <a:bodyPr/>
          <a:lstStyle/>
          <a:p>
            <a:r>
              <a:rPr lang="en-GB" dirty="0" smtClean="0"/>
              <a:t>Solutions?</a:t>
            </a:r>
            <a:endParaRPr lang="en-GB" dirty="0"/>
          </a:p>
        </p:txBody>
      </p:sp>
      <p:sp>
        <p:nvSpPr>
          <p:cNvPr id="5" name="文本占位符 4"/>
          <p:cNvSpPr>
            <a:spLocks noGrp="1"/>
          </p:cNvSpPr>
          <p:nvPr>
            <p:ph type="body" idx="1"/>
          </p:nvPr>
        </p:nvSpPr>
        <p:spPr>
          <a:xfrm>
            <a:off x="722313" y="1517927"/>
            <a:ext cx="7772400" cy="1500187"/>
          </a:xfrm>
        </p:spPr>
        <p:txBody>
          <a:bodyPr/>
          <a:lstStyle/>
          <a:p>
            <a:endParaRPr lang="zh-CN" altLang="en-US"/>
          </a:p>
        </p:txBody>
      </p:sp>
      <p:sp>
        <p:nvSpPr>
          <p:cNvPr id="6"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7"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8"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92</a:t>
            </a:fld>
            <a:endParaRPr kumimoji="0" lang="en-US" dirty="0"/>
          </a:p>
        </p:txBody>
      </p:sp>
    </p:spTree>
    <p:extLst>
      <p:ext uri="{BB962C8B-B14F-4D97-AF65-F5344CB8AC3E}">
        <p14:creationId xmlns:p14="http://schemas.microsoft.com/office/powerpoint/2010/main" val="21860186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rPr>
              <a:t>Creative Commons</a:t>
            </a:r>
            <a:endParaRPr lang="en-GB" dirty="0">
              <a:effectLst/>
            </a:endParaRPr>
          </a:p>
        </p:txBody>
      </p:sp>
      <p:sp>
        <p:nvSpPr>
          <p:cNvPr id="3" name="Content Placeholder 2"/>
          <p:cNvSpPr>
            <a:spLocks noGrp="1"/>
          </p:cNvSpPr>
          <p:nvPr>
            <p:ph idx="1"/>
          </p:nvPr>
        </p:nvSpPr>
        <p:spPr/>
        <p:txBody>
          <a:bodyPr/>
          <a:lstStyle/>
          <a:p>
            <a:pPr marL="0" indent="0" algn="ctr">
              <a:buNone/>
            </a:pPr>
            <a:r>
              <a:rPr lang="en-GB" dirty="0" smtClean="0"/>
              <a:t>“Share, Remix, Reuse – Legally”</a:t>
            </a:r>
          </a:p>
          <a:p>
            <a:pPr marL="0" indent="0" algn="ctr">
              <a:buNone/>
            </a:pPr>
            <a:r>
              <a:rPr lang="en-GB" sz="1400" dirty="0" smtClean="0"/>
              <a:t>(</a:t>
            </a:r>
            <a:r>
              <a:rPr lang="en-GB" sz="1400" dirty="0" smtClean="0">
                <a:hlinkClick r:id="rId2"/>
              </a:rPr>
              <a:t>http://www.creativecommons.org.uk/</a:t>
            </a:r>
            <a:r>
              <a:rPr lang="en-GB" sz="1400" dirty="0" smtClean="0"/>
              <a:t> )</a:t>
            </a:r>
          </a:p>
          <a:p>
            <a:endParaRPr lang="en-GB" sz="2400" dirty="0" smtClean="0"/>
          </a:p>
          <a:p>
            <a:r>
              <a:rPr lang="en-GB" sz="2400" dirty="0" smtClean="0"/>
              <a:t>Creative Commons licensing is not an alternative to copyright law, but is compliant with the law!</a:t>
            </a:r>
            <a:r>
              <a:rPr lang="en-GB" sz="1400" dirty="0" smtClean="0"/>
              <a:t>  </a:t>
            </a:r>
            <a:r>
              <a:rPr lang="en-GB" dirty="0" smtClean="0"/>
              <a:t>            </a:t>
            </a:r>
            <a:endParaRPr lang="en-GB" dirty="0"/>
          </a:p>
        </p:txBody>
      </p:sp>
      <p:pic>
        <p:nvPicPr>
          <p:cNvPr id="4098" name="Picture 2" descr="C:\Users\leg406\AppData\Local\Microsoft\Windows\Temporary Internet Files\Content.IE5\2SXYGR0I\MC900389276[1].wm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94364" y="4178332"/>
            <a:ext cx="1727302" cy="1831543"/>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C:\Users\leg406\AppData\Local\Microsoft\Windows\Temporary Internet Files\Content.IE5\QANZBKCP\MM900185588[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30468" y="4951402"/>
            <a:ext cx="1716919" cy="104141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93</a:t>
            </a:fld>
            <a:endParaRPr kumimoji="0" lang="en-US" dirty="0"/>
          </a:p>
        </p:txBody>
      </p:sp>
    </p:spTree>
    <p:extLst>
      <p:ext uri="{BB962C8B-B14F-4D97-AF65-F5344CB8AC3E}">
        <p14:creationId xmlns:p14="http://schemas.microsoft.com/office/powerpoint/2010/main" val="37414366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hlinkClick r:id="rId2"/>
              </a:rPr>
              <a:t>http://www.creativecommons.org/licenses/</a:t>
            </a:r>
            <a:endParaRPr lang="en-GB" sz="3200" dirty="0"/>
          </a:p>
        </p:txBody>
      </p:sp>
      <p:pic>
        <p:nvPicPr>
          <p:cNvPr id="4" name="Content Placeholder 3" descr="Screen Shot 2012-11-26 at 01.18.57.png"/>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118382" y="1700213"/>
            <a:ext cx="6907236" cy="4114800"/>
          </a:xfrm>
        </p:spPr>
      </p:pic>
      <p:sp>
        <p:nvSpPr>
          <p:cNvPr id="5"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6"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7"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94</a:t>
            </a:fld>
            <a:endParaRPr kumimoji="0" lang="en-US" dirty="0"/>
          </a:p>
        </p:txBody>
      </p:sp>
    </p:spTree>
    <p:extLst>
      <p:ext uri="{BB962C8B-B14F-4D97-AF65-F5344CB8AC3E}">
        <p14:creationId xmlns:p14="http://schemas.microsoft.com/office/powerpoint/2010/main" val="163233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28596" y="436150"/>
            <a:ext cx="8229600" cy="1143000"/>
          </a:xfrm>
          <a:prstGeom prst="rect">
            <a:avLst/>
          </a:prstGeom>
        </p:spPr>
        <p:txBody>
          <a:bodyPr vert="horz" lIns="45720" rIns="4572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600" b="0" i="0" u="none" strike="noStrike" kern="1200" cap="none" spc="0" normalizeH="0" baseline="0" noProof="0" dirty="0" smtClean="0">
                <a:ln>
                  <a:noFill/>
                </a:ln>
                <a:solidFill>
                  <a:schemeClr val="tx1"/>
                </a:solidFill>
                <a:effectLst/>
                <a:uLnTx/>
                <a:uFillTx/>
                <a:latin typeface="+mj-lt"/>
                <a:ea typeface="+mj-ea"/>
                <a:cs typeface="+mj-cs"/>
              </a:rPr>
              <a:t>Creative Commons</a:t>
            </a:r>
            <a:endParaRPr kumimoji="0" lang="en-US" sz="4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3"/>
          <p:cNvSpPr txBox="1">
            <a:spLocks noChangeArrowheads="1"/>
          </p:cNvSpPr>
          <p:nvPr/>
        </p:nvSpPr>
        <p:spPr>
          <a:xfrm>
            <a:off x="428596" y="1357298"/>
            <a:ext cx="8229600" cy="4525963"/>
          </a:xfrm>
          <a:prstGeom prst="rect">
            <a:avLst/>
          </a:prstGeom>
        </p:spPr>
        <p:txBody>
          <a:bodyPr vert="horz">
            <a:normAutofit/>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GB" sz="2400" b="0" i="0" u="none" strike="noStrike" kern="1200" cap="none" spc="0" normalizeH="0" baseline="0" noProof="0" dirty="0" smtClean="0">
                <a:ln>
                  <a:noFill/>
                </a:ln>
                <a:solidFill>
                  <a:schemeClr val="tx1"/>
                </a:solidFill>
                <a:effectLst/>
                <a:uLnTx/>
                <a:uFillTx/>
                <a:latin typeface="+mn-lt"/>
                <a:ea typeface="+mn-ea"/>
                <a:cs typeface="+mn-cs"/>
              </a:rPr>
              <a:t>What is it?</a:t>
            </a:r>
          </a:p>
          <a:p>
            <a:pPr marL="722376" marR="0" lvl="1" indent="-274320" algn="l" defTabSz="914400" rtl="0" eaLnBrk="1" fontAlgn="auto" latinLnBrk="0" hangingPunct="1">
              <a:lnSpc>
                <a:spcPct val="100000"/>
              </a:lnSpc>
              <a:spcBef>
                <a:spcPct val="20000"/>
              </a:spcBef>
              <a:spcAft>
                <a:spcPts val="0"/>
              </a:spcAft>
              <a:buClr>
                <a:schemeClr val="accent1"/>
              </a:buClr>
              <a:buSzPct val="90000"/>
              <a:buFont typeface="Wingdings 2"/>
              <a:buChar char=""/>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A non-profit organisation devoted to “expanding the range of creative works available for others to build upon legally and share”.</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GB" sz="2400" b="0" i="0" u="none" strike="noStrike" kern="1200" cap="none" spc="0" normalizeH="0" baseline="0" noProof="0" dirty="0" smtClean="0">
                <a:ln>
                  <a:noFill/>
                </a:ln>
                <a:solidFill>
                  <a:schemeClr val="tx1"/>
                </a:solidFill>
                <a:effectLst/>
                <a:uLnTx/>
                <a:uFillTx/>
                <a:latin typeface="+mn-lt"/>
                <a:ea typeface="+mn-ea"/>
                <a:cs typeface="+mn-cs"/>
              </a:rPr>
              <a:t>What does it do?</a:t>
            </a:r>
          </a:p>
          <a:p>
            <a:pPr marL="722376" marR="0" lvl="1" indent="-274320" algn="l" defTabSz="914400" rtl="0" eaLnBrk="1" fontAlgn="auto" latinLnBrk="0" hangingPunct="1">
              <a:lnSpc>
                <a:spcPct val="100000"/>
              </a:lnSpc>
              <a:spcBef>
                <a:spcPct val="20000"/>
              </a:spcBef>
              <a:spcAft>
                <a:spcPts val="0"/>
              </a:spcAft>
              <a:buClr>
                <a:schemeClr val="accent1"/>
              </a:buClr>
              <a:buSzPct val="90000"/>
              <a:buFont typeface="Wingdings 2"/>
              <a:buChar char=""/>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The organisation has released a number of copyright-licences known as “Creative Commons licences” for free public use.</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GB" sz="2400" b="0" i="0" u="none" strike="noStrike" kern="1200" cap="none" spc="0" normalizeH="0" baseline="0" noProof="0" dirty="0" smtClean="0">
                <a:ln>
                  <a:noFill/>
                </a:ln>
                <a:solidFill>
                  <a:schemeClr val="tx1"/>
                </a:solidFill>
                <a:effectLst/>
                <a:uLnTx/>
                <a:uFillTx/>
                <a:latin typeface="+mn-lt"/>
                <a:ea typeface="+mn-ea"/>
                <a:cs typeface="+mn-cs"/>
              </a:rPr>
              <a:t>Who uses these licences?</a:t>
            </a:r>
          </a:p>
          <a:p>
            <a:pPr marL="722376" marR="0" lvl="1" indent="-274320" algn="l" defTabSz="914400" rtl="0" eaLnBrk="1" fontAlgn="auto" latinLnBrk="0" hangingPunct="1">
              <a:lnSpc>
                <a:spcPct val="100000"/>
              </a:lnSpc>
              <a:spcBef>
                <a:spcPct val="20000"/>
              </a:spcBef>
              <a:spcAft>
                <a:spcPts val="0"/>
              </a:spcAft>
              <a:buClr>
                <a:schemeClr val="accent1"/>
              </a:buClr>
              <a:buSzPct val="90000"/>
              <a:buFont typeface="Wingdings 2"/>
              <a:buChar char=""/>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Wikipedia is the most well known user.</a:t>
            </a:r>
          </a:p>
          <a:p>
            <a:pPr marL="722376" marR="0" lvl="1" indent="-274320" algn="l" defTabSz="914400" rtl="0" eaLnBrk="1" fontAlgn="auto" latinLnBrk="0" hangingPunct="1">
              <a:lnSpc>
                <a:spcPct val="100000"/>
              </a:lnSpc>
              <a:spcBef>
                <a:spcPct val="20000"/>
              </a:spcBef>
              <a:spcAft>
                <a:spcPts val="0"/>
              </a:spcAft>
              <a:buClr>
                <a:schemeClr val="accent1"/>
              </a:buClr>
              <a:buSzPct val="90000"/>
              <a:buFont typeface="Wingdings 2"/>
              <a:buChar char=""/>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Flickr, DeviantArt, xkcd and even Nine Inch Nails are also all users of Creative Commons licences.</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95</a:t>
            </a:fld>
            <a:endParaRPr kumimoji="0" lang="en-US" dirty="0"/>
          </a:p>
        </p:txBody>
      </p:sp>
    </p:spTree>
    <p:extLst>
      <p:ext uri="{BB962C8B-B14F-4D97-AF65-F5344CB8AC3E}">
        <p14:creationId xmlns:p14="http://schemas.microsoft.com/office/powerpoint/2010/main" val="31741468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idx="4294967295"/>
          </p:nvPr>
        </p:nvSpPr>
        <p:spPr>
          <a:xfrm>
            <a:off x="276045" y="835355"/>
            <a:ext cx="8229600" cy="760532"/>
          </a:xfrm>
        </p:spPr>
        <p:txBody>
          <a:bodyPr/>
          <a:lstStyle/>
          <a:p>
            <a:r>
              <a:rPr lang="en-GB" dirty="0"/>
              <a:t>The Licences</a:t>
            </a:r>
            <a:endParaRPr lang="en-US" dirty="0"/>
          </a:p>
        </p:txBody>
      </p:sp>
      <p:sp>
        <p:nvSpPr>
          <p:cNvPr id="5" name="Rectangle 3"/>
          <p:cNvSpPr txBox="1">
            <a:spLocks noChangeArrowheads="1"/>
          </p:cNvSpPr>
          <p:nvPr/>
        </p:nvSpPr>
        <p:spPr>
          <a:xfrm>
            <a:off x="457200" y="1600200"/>
            <a:ext cx="8229600" cy="4525963"/>
          </a:xfrm>
          <a:prstGeom prst="rect">
            <a:avLst/>
          </a:prstGeom>
        </p:spPr>
        <p:txBody>
          <a:bodyPr vert="horz">
            <a:normAutofit/>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GB" sz="2400" b="0" i="0" u="none" strike="noStrike" kern="1200" cap="none" spc="0" normalizeH="0" baseline="0" noProof="0" dirty="0" smtClean="0">
                <a:ln>
                  <a:noFill/>
                </a:ln>
                <a:solidFill>
                  <a:schemeClr val="tx1"/>
                </a:solidFill>
                <a:effectLst/>
                <a:uLnTx/>
                <a:uFillTx/>
                <a:latin typeface="+mn-lt"/>
                <a:ea typeface="+mn-ea"/>
                <a:cs typeface="+mn-cs"/>
              </a:rPr>
              <a:t>There are 4 original licenses:</a:t>
            </a:r>
          </a:p>
          <a:p>
            <a:pPr marL="448056" marR="0" lvl="1" algn="l" defTabSz="914400" rtl="0" eaLnBrk="1" fontAlgn="auto" latinLnBrk="0" hangingPunct="1">
              <a:lnSpc>
                <a:spcPct val="100000"/>
              </a:lnSpc>
              <a:spcBef>
                <a:spcPct val="20000"/>
              </a:spcBef>
              <a:spcAft>
                <a:spcPts val="0"/>
              </a:spcAft>
              <a:buClr>
                <a:schemeClr val="accent1"/>
              </a:buClr>
              <a:buSzPct val="90000"/>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1" i="0" u="none" strike="noStrike" kern="1200" cap="none" spc="0" normalizeH="0" baseline="0" noProof="0" dirty="0" smtClean="0">
                <a:ln>
                  <a:noFill/>
                </a:ln>
                <a:solidFill>
                  <a:schemeClr val="tx1"/>
                </a:solidFill>
                <a:effectLst/>
                <a:uLnTx/>
                <a:uFillTx/>
                <a:latin typeface="+mn-lt"/>
                <a:ea typeface="+mn-ea"/>
                <a:cs typeface="+mn-cs"/>
              </a:rPr>
              <a:t>Attribution (by)</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You let others copy, distribute, display, and perform your copyrighted work - and derivative works based upon it — but only if they give credit the way you request.”</a:t>
            </a:r>
          </a:p>
          <a:p>
            <a:pPr marL="448056" marR="0" lvl="1" algn="l" defTabSz="914400" rtl="0" eaLnBrk="1" fontAlgn="auto" latinLnBrk="0" hangingPunct="1">
              <a:lnSpc>
                <a:spcPct val="100000"/>
              </a:lnSpc>
              <a:spcBef>
                <a:spcPct val="20000"/>
              </a:spcBef>
              <a:spcAft>
                <a:spcPts val="0"/>
              </a:spcAft>
              <a:buClr>
                <a:schemeClr val="accent1"/>
              </a:buClr>
              <a:buSzPct val="90000"/>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1" i="0" u="none" strike="noStrike" kern="1200" cap="none" spc="0" normalizeH="0" baseline="0" noProof="0" dirty="0" smtClean="0">
                <a:ln>
                  <a:noFill/>
                </a:ln>
                <a:solidFill>
                  <a:schemeClr val="tx1"/>
                </a:solidFill>
                <a:effectLst/>
                <a:uLnTx/>
                <a:uFillTx/>
                <a:latin typeface="+mn-lt"/>
                <a:ea typeface="+mn-ea"/>
                <a:cs typeface="+mn-cs"/>
              </a:rPr>
              <a:t>NonCommerial (nc)</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You let others copy, distribute, display, and perform your work - and derivative works based upon it - but for noncommercial purposes only. “</a:t>
            </a:r>
          </a:p>
          <a:p>
            <a:pPr marL="448056" marR="0" lvl="1" algn="l" defTabSz="914400" rtl="0" eaLnBrk="1" fontAlgn="auto" latinLnBrk="0" hangingPunct="1">
              <a:lnSpc>
                <a:spcPct val="100000"/>
              </a:lnSpc>
              <a:spcBef>
                <a:spcPct val="20000"/>
              </a:spcBef>
              <a:spcAft>
                <a:spcPts val="0"/>
              </a:spcAft>
              <a:buClr>
                <a:schemeClr val="accent1"/>
              </a:buClr>
              <a:buSzPct val="90000"/>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1" i="0" u="none" strike="noStrike" kern="1200" cap="none" spc="0" normalizeH="0" baseline="0" noProof="0" dirty="0" smtClean="0">
                <a:ln>
                  <a:noFill/>
                </a:ln>
                <a:solidFill>
                  <a:schemeClr val="tx1"/>
                </a:solidFill>
                <a:effectLst/>
                <a:uLnTx/>
                <a:uFillTx/>
                <a:latin typeface="+mn-lt"/>
                <a:ea typeface="+mn-ea"/>
                <a:cs typeface="+mn-cs"/>
              </a:rPr>
              <a:t>ShareAlike (sa)</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You allow others to distribute derivative works only under a license identical to the license that governs your work.”</a:t>
            </a:r>
          </a:p>
          <a:p>
            <a:pPr marL="448056" marR="0" lvl="1" algn="l" defTabSz="914400" rtl="0" eaLnBrk="1" fontAlgn="auto" latinLnBrk="0" hangingPunct="1">
              <a:lnSpc>
                <a:spcPct val="100000"/>
              </a:lnSpc>
              <a:spcBef>
                <a:spcPct val="20000"/>
              </a:spcBef>
              <a:spcAft>
                <a:spcPts val="0"/>
              </a:spcAft>
              <a:buClr>
                <a:schemeClr val="accent1"/>
              </a:buClr>
              <a:buSzPct val="90000"/>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1" i="0" u="none" strike="noStrike" kern="1200" cap="none" spc="0" normalizeH="0" baseline="0" noProof="0" dirty="0" smtClean="0">
                <a:ln>
                  <a:noFill/>
                </a:ln>
                <a:solidFill>
                  <a:schemeClr val="tx1"/>
                </a:solidFill>
                <a:effectLst/>
                <a:uLnTx/>
                <a:uFillTx/>
                <a:latin typeface="+mn-lt"/>
                <a:ea typeface="+mn-ea"/>
                <a:cs typeface="+mn-cs"/>
              </a:rPr>
              <a:t>No Derivatives (nd)</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You let others copy, distribute, display, and perform only verbatim copies of your work, not derivative works based upon it.” </a:t>
            </a: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a:p>
            <a:pPr marL="790956" marR="0" lvl="1" indent="-342900" algn="l" defTabSz="914400" rtl="0" eaLnBrk="1" fontAlgn="auto" latinLnBrk="0" hangingPunct="1">
              <a:lnSpc>
                <a:spcPct val="100000"/>
              </a:lnSpc>
              <a:spcBef>
                <a:spcPct val="20000"/>
              </a:spcBef>
              <a:spcAft>
                <a:spcPts val="0"/>
              </a:spcAft>
              <a:buClr>
                <a:schemeClr val="accent1"/>
              </a:buClr>
              <a:buSzPct val="90000"/>
              <a:buFont typeface="Arial"/>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Attribution"/>
          <p:cNvPicPr>
            <a:picLocks noChangeAspect="1" noChangeArrowheads="1"/>
          </p:cNvPicPr>
          <p:nvPr/>
        </p:nvPicPr>
        <p:blipFill>
          <a:blip r:embed="rId2" cstate="print"/>
          <a:srcRect/>
          <a:stretch>
            <a:fillRect/>
          </a:stretch>
        </p:blipFill>
        <p:spPr bwMode="auto">
          <a:xfrm>
            <a:off x="457200" y="2060575"/>
            <a:ext cx="381000" cy="381000"/>
          </a:xfrm>
          <a:prstGeom prst="rect">
            <a:avLst/>
          </a:prstGeom>
          <a:noFill/>
        </p:spPr>
      </p:pic>
      <p:pic>
        <p:nvPicPr>
          <p:cNvPr id="7" name="Picture 8" descr="40px-Cc-nc"/>
          <p:cNvPicPr>
            <a:picLocks noChangeAspect="1" noChangeArrowheads="1"/>
          </p:cNvPicPr>
          <p:nvPr/>
        </p:nvPicPr>
        <p:blipFill>
          <a:blip r:embed="rId3" cstate="print"/>
          <a:srcRect/>
          <a:stretch>
            <a:fillRect/>
          </a:stretch>
        </p:blipFill>
        <p:spPr bwMode="auto">
          <a:xfrm>
            <a:off x="457200" y="2997200"/>
            <a:ext cx="381000" cy="381000"/>
          </a:xfrm>
          <a:prstGeom prst="rect">
            <a:avLst/>
          </a:prstGeom>
          <a:noFill/>
        </p:spPr>
      </p:pic>
      <p:pic>
        <p:nvPicPr>
          <p:cNvPr id="8" name="Picture 9" descr="40px-Cc-sa"/>
          <p:cNvPicPr>
            <a:picLocks noChangeAspect="1" noChangeArrowheads="1"/>
          </p:cNvPicPr>
          <p:nvPr/>
        </p:nvPicPr>
        <p:blipFill>
          <a:blip r:embed="rId4" cstate="print"/>
          <a:srcRect/>
          <a:stretch>
            <a:fillRect/>
          </a:stretch>
        </p:blipFill>
        <p:spPr bwMode="auto">
          <a:xfrm>
            <a:off x="457200" y="4005263"/>
            <a:ext cx="381000" cy="381000"/>
          </a:xfrm>
          <a:prstGeom prst="rect">
            <a:avLst/>
          </a:prstGeom>
          <a:noFill/>
        </p:spPr>
      </p:pic>
      <p:pic>
        <p:nvPicPr>
          <p:cNvPr id="9" name="Picture 10" descr="40px-Cc-nd"/>
          <p:cNvPicPr>
            <a:picLocks noChangeAspect="1" noChangeArrowheads="1"/>
          </p:cNvPicPr>
          <p:nvPr/>
        </p:nvPicPr>
        <p:blipFill>
          <a:blip r:embed="rId5" cstate="print"/>
          <a:srcRect/>
          <a:stretch>
            <a:fillRect/>
          </a:stretch>
        </p:blipFill>
        <p:spPr bwMode="auto">
          <a:xfrm>
            <a:off x="457200" y="4751388"/>
            <a:ext cx="381000" cy="381000"/>
          </a:xfrm>
          <a:prstGeom prst="rect">
            <a:avLst/>
          </a:prstGeom>
          <a:noFill/>
        </p:spPr>
      </p:pic>
      <p:sp>
        <p:nvSpPr>
          <p:cNvPr id="10"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11"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12"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96</a:t>
            </a:fld>
            <a:endParaRPr kumimoji="0" lang="en-US" dirty="0"/>
          </a:p>
        </p:txBody>
      </p:sp>
    </p:spTree>
    <p:extLst>
      <p:ext uri="{BB962C8B-B14F-4D97-AF65-F5344CB8AC3E}">
        <p14:creationId xmlns:p14="http://schemas.microsoft.com/office/powerpoint/2010/main" val="38161422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GB" dirty="0"/>
              <a:t>Combination </a:t>
            </a:r>
            <a:r>
              <a:rPr lang="en-GB" dirty="0" smtClean="0"/>
              <a:t>Licenses</a:t>
            </a:r>
            <a:endParaRPr lang="en-GB" dirty="0"/>
          </a:p>
        </p:txBody>
      </p:sp>
      <p:sp>
        <p:nvSpPr>
          <p:cNvPr id="3" name="Content Placeholder 2"/>
          <p:cNvSpPr>
            <a:spLocks noGrp="1"/>
          </p:cNvSpPr>
          <p:nvPr>
            <p:ph idx="1"/>
          </p:nvPr>
        </p:nvSpPr>
        <p:spPr/>
        <p:txBody>
          <a:bodyPr/>
          <a:lstStyle/>
          <a:p>
            <a:pPr marL="609600" lvl="0" indent="-609600" defTabSz="914400">
              <a:buClr>
                <a:schemeClr val="accent1"/>
              </a:buClr>
              <a:buSzPct val="80000"/>
              <a:buFont typeface="Wingdings 2"/>
              <a:buChar char=""/>
              <a:defRPr/>
            </a:pPr>
            <a:r>
              <a:rPr lang="en-GB" sz="2000" dirty="0"/>
              <a:t>These licences can be combined to create different licenses:</a:t>
            </a:r>
          </a:p>
          <a:p>
            <a:pPr marL="609600" lvl="0" indent="-609600" defTabSz="914400">
              <a:buClr>
                <a:schemeClr val="accent1"/>
              </a:buClr>
              <a:buSzPct val="80000"/>
              <a:buFont typeface="Wingdings 2"/>
              <a:buChar char=""/>
              <a:defRPr/>
            </a:pPr>
            <a:r>
              <a:rPr lang="en-GB" sz="2000" dirty="0"/>
              <a:t>Since NoDerivatives and ShareAlike licenses are mutually exclusive, that means there are 11 valid licenses.</a:t>
            </a:r>
          </a:p>
          <a:p>
            <a:pPr marL="609600" lvl="0" indent="-609600" defTabSz="914400">
              <a:buClr>
                <a:schemeClr val="accent1"/>
              </a:buClr>
              <a:buSzPct val="80000"/>
              <a:buFont typeface="Wingdings 2"/>
              <a:buChar char=""/>
              <a:defRPr/>
            </a:pPr>
            <a:r>
              <a:rPr lang="en-GB" sz="2000" dirty="0"/>
              <a:t>CC found that 98% of users wanted Attribution, so they restricted it to six main licenses</a:t>
            </a:r>
            <a:r>
              <a:rPr lang="en-GB" sz="2000" dirty="0" smtClean="0"/>
              <a:t>:</a:t>
            </a:r>
            <a:endParaRPr lang="en-GB" sz="2000" dirty="0"/>
          </a:p>
        </p:txBody>
      </p:sp>
      <p:sp>
        <p:nvSpPr>
          <p:cNvPr id="4" name="Rectangle 2"/>
          <p:cNvSpPr txBox="1">
            <a:spLocks noChangeArrowheads="1"/>
          </p:cNvSpPr>
          <p:nvPr/>
        </p:nvSpPr>
        <p:spPr>
          <a:xfrm>
            <a:off x="457200" y="274638"/>
            <a:ext cx="8229600" cy="1143000"/>
          </a:xfrm>
          <a:prstGeom prst="rect">
            <a:avLst/>
          </a:prstGeom>
        </p:spPr>
        <p:txBody>
          <a:bodyPr vert="horz" lIns="45720" rIns="4572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3"/>
          <p:cNvSpPr txBox="1">
            <a:spLocks noChangeArrowheads="1"/>
          </p:cNvSpPr>
          <p:nvPr/>
        </p:nvSpPr>
        <p:spPr>
          <a:xfrm>
            <a:off x="457200" y="1412875"/>
            <a:ext cx="8229600" cy="4713288"/>
          </a:xfrm>
          <a:prstGeom prst="rect">
            <a:avLst/>
          </a:prstGeom>
        </p:spPr>
        <p:txBody>
          <a:bodyPr vert="horz">
            <a:normAutofit/>
          </a:bodyPr>
          <a:lstStyle/>
          <a:p>
            <a:pPr marR="0" lvl="1" algn="l" defTabSz="914400" rtl="0" eaLnBrk="1" fontAlgn="auto" latinLnBrk="0" hangingPunct="1">
              <a:lnSpc>
                <a:spcPct val="100000"/>
              </a:lnSpc>
              <a:spcBef>
                <a:spcPct val="20000"/>
              </a:spcBef>
              <a:spcAft>
                <a:spcPts val="0"/>
              </a:spcAft>
              <a:buClr>
                <a:schemeClr val="accent1"/>
              </a:buClr>
              <a:buSzPct val="90000"/>
              <a:tabLst/>
              <a:defRPr/>
            </a:pP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a:p>
            <a:pPr marL="609600" marR="0" lvl="0" indent="-609600"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97</a:t>
            </a:fld>
            <a:endParaRPr kumimoji="0" lang="en-US" dirty="0"/>
          </a:p>
        </p:txBody>
      </p:sp>
    </p:spTree>
    <p:extLst>
      <p:ext uri="{BB962C8B-B14F-4D97-AF65-F5344CB8AC3E}">
        <p14:creationId xmlns:p14="http://schemas.microsoft.com/office/powerpoint/2010/main" val="27072735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GB" dirty="0"/>
              <a:t>What can they apply to</a:t>
            </a:r>
            <a:r>
              <a:rPr lang="en-GB" dirty="0" smtClean="0"/>
              <a:t>?</a:t>
            </a:r>
            <a:endParaRPr lang="en-GB" dirty="0"/>
          </a:p>
        </p:txBody>
      </p:sp>
      <p:sp>
        <p:nvSpPr>
          <p:cNvPr id="3" name="Content Placeholder 2"/>
          <p:cNvSpPr>
            <a:spLocks noGrp="1"/>
          </p:cNvSpPr>
          <p:nvPr>
            <p:ph idx="1"/>
          </p:nvPr>
        </p:nvSpPr>
        <p:spPr/>
        <p:txBody>
          <a:bodyPr>
            <a:normAutofit/>
          </a:bodyPr>
          <a:lstStyle/>
          <a:p>
            <a:pPr marL="420624" lvl="0" indent="-384048" defTabSz="914400">
              <a:buClr>
                <a:schemeClr val="accent1"/>
              </a:buClr>
              <a:buSzPct val="80000"/>
              <a:buFont typeface="Wingdings 2"/>
              <a:buChar char=""/>
              <a:defRPr/>
            </a:pPr>
            <a:r>
              <a:rPr lang="en-GB" dirty="0"/>
              <a:t>A creative commons license can apply to anything that is protected by copyright law.</a:t>
            </a:r>
          </a:p>
          <a:p>
            <a:pPr marL="420624" lvl="0" indent="-384048" defTabSz="914400">
              <a:buClr>
                <a:schemeClr val="accent1"/>
              </a:buClr>
              <a:buSzPct val="80000"/>
              <a:buFont typeface="Wingdings 2"/>
              <a:buChar char=""/>
              <a:defRPr/>
            </a:pPr>
            <a:r>
              <a:rPr lang="en-GB" dirty="0"/>
              <a:t>Therefore a CC license can be applied to books, websites, blogs, photographs, films, videos, songs and any other audio and visual recordings, for example.</a:t>
            </a:r>
          </a:p>
          <a:p>
            <a:pPr marL="420624" lvl="0" indent="-384048" defTabSz="914400">
              <a:buClr>
                <a:schemeClr val="accent1"/>
              </a:buClr>
              <a:buSzPct val="80000"/>
              <a:buFont typeface="Wingdings 2"/>
              <a:buChar char=""/>
              <a:defRPr/>
            </a:pPr>
            <a:r>
              <a:rPr lang="en-GB" dirty="0"/>
              <a:t>The licenses </a:t>
            </a:r>
            <a:r>
              <a:rPr lang="en-GB" i="1" dirty="0"/>
              <a:t>can</a:t>
            </a:r>
            <a:r>
              <a:rPr lang="en-GB" dirty="0"/>
              <a:t> theoretically be applied to Software or source code, but this is not recommended by CC since the licenses were not designed to apply to them</a:t>
            </a:r>
            <a:r>
              <a:rPr lang="en-GB" dirty="0" smtClean="0"/>
              <a:t>.</a:t>
            </a:r>
            <a:endParaRPr lang="en-US" dirty="0"/>
          </a:p>
        </p:txBody>
      </p:sp>
      <p:sp>
        <p:nvSpPr>
          <p:cNvPr id="4" name="Rectangle 2"/>
          <p:cNvSpPr txBox="1">
            <a:spLocks noChangeArrowheads="1"/>
          </p:cNvSpPr>
          <p:nvPr/>
        </p:nvSpPr>
        <p:spPr>
          <a:xfrm>
            <a:off x="457200" y="274638"/>
            <a:ext cx="8229600" cy="1143000"/>
          </a:xfrm>
          <a:prstGeom prst="rect">
            <a:avLst/>
          </a:prstGeom>
        </p:spPr>
        <p:txBody>
          <a:bodyPr vert="horz" lIns="45720" rIns="4572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3"/>
          <p:cNvSpPr txBox="1">
            <a:spLocks noChangeArrowheads="1"/>
          </p:cNvSpPr>
          <p:nvPr/>
        </p:nvSpPr>
        <p:spPr>
          <a:xfrm>
            <a:off x="457200" y="1600200"/>
            <a:ext cx="8229600" cy="4525963"/>
          </a:xfrm>
          <a:prstGeom prst="rect">
            <a:avLst/>
          </a:prstGeom>
        </p:spPr>
        <p:txBody>
          <a:bodyPr vert="horz">
            <a:normAutofit/>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98</a:t>
            </a:fld>
            <a:endParaRPr kumimoji="0" lang="en-US" dirty="0"/>
          </a:p>
        </p:txBody>
      </p:sp>
    </p:spTree>
    <p:extLst>
      <p:ext uri="{BB962C8B-B14F-4D97-AF65-F5344CB8AC3E}">
        <p14:creationId xmlns:p14="http://schemas.microsoft.com/office/powerpoint/2010/main" val="38927217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GB" dirty="0"/>
              <a:t>What can they apply to</a:t>
            </a:r>
            <a:r>
              <a:rPr lang="en-GB" dirty="0" smtClean="0"/>
              <a:t>?</a:t>
            </a:r>
            <a:endParaRPr lang="en-GB" dirty="0"/>
          </a:p>
        </p:txBody>
      </p:sp>
      <p:sp>
        <p:nvSpPr>
          <p:cNvPr id="3" name="Content Placeholder 2"/>
          <p:cNvSpPr>
            <a:spLocks noGrp="1"/>
          </p:cNvSpPr>
          <p:nvPr>
            <p:ph idx="1"/>
          </p:nvPr>
        </p:nvSpPr>
        <p:spPr/>
        <p:txBody>
          <a:bodyPr>
            <a:normAutofit/>
          </a:bodyPr>
          <a:lstStyle/>
          <a:p>
            <a:pPr marL="420624" lvl="0" indent="-384048" defTabSz="914400">
              <a:buClr>
                <a:schemeClr val="accent1"/>
              </a:buClr>
              <a:buSzPct val="80000"/>
              <a:buFont typeface="Wingdings 2"/>
              <a:buChar char=""/>
              <a:defRPr/>
            </a:pPr>
            <a:r>
              <a:rPr lang="en-GB" dirty="0"/>
              <a:t>A creative commons license can apply to anything that is protected by copyright law.</a:t>
            </a:r>
          </a:p>
          <a:p>
            <a:pPr marL="420624" lvl="0" indent="-384048" defTabSz="914400">
              <a:buClr>
                <a:schemeClr val="accent1"/>
              </a:buClr>
              <a:buSzPct val="80000"/>
              <a:buFont typeface="Wingdings 2"/>
              <a:buChar char=""/>
              <a:defRPr/>
            </a:pPr>
            <a:r>
              <a:rPr lang="en-GB" dirty="0"/>
              <a:t>Therefore a CC license can be applied to books, websites, blogs, photographs, films, videos, songs and any other audio and visual recordings, for example.</a:t>
            </a:r>
          </a:p>
          <a:p>
            <a:pPr marL="420624" lvl="0" indent="-384048" defTabSz="914400">
              <a:buClr>
                <a:schemeClr val="accent1"/>
              </a:buClr>
              <a:buSzPct val="80000"/>
              <a:buFont typeface="Wingdings 2"/>
              <a:buChar char=""/>
              <a:defRPr/>
            </a:pPr>
            <a:r>
              <a:rPr lang="en-GB" dirty="0"/>
              <a:t>The licenses </a:t>
            </a:r>
            <a:r>
              <a:rPr lang="en-GB" i="1" dirty="0"/>
              <a:t>can</a:t>
            </a:r>
            <a:r>
              <a:rPr lang="en-GB" dirty="0"/>
              <a:t> theoretically be applied to Software or source code, but this is not recommended by CC since the licenses were not designed to apply to them.</a:t>
            </a:r>
            <a:endParaRPr lang="en-US" dirty="0"/>
          </a:p>
          <a:p>
            <a:pPr marL="0" indent="0">
              <a:buNone/>
            </a:pPr>
            <a:endParaRPr lang="en-GB" dirty="0"/>
          </a:p>
        </p:txBody>
      </p:sp>
      <p:sp>
        <p:nvSpPr>
          <p:cNvPr id="4" name="Rectangle 2"/>
          <p:cNvSpPr txBox="1">
            <a:spLocks noChangeArrowheads="1"/>
          </p:cNvSpPr>
          <p:nvPr/>
        </p:nvSpPr>
        <p:spPr>
          <a:xfrm>
            <a:off x="457200" y="274638"/>
            <a:ext cx="8229600" cy="1143000"/>
          </a:xfrm>
          <a:prstGeom prst="rect">
            <a:avLst/>
          </a:prstGeom>
        </p:spPr>
        <p:txBody>
          <a:bodyPr vert="horz" lIns="45720" rIns="4572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3"/>
          <p:cNvSpPr txBox="1">
            <a:spLocks noChangeArrowheads="1"/>
          </p:cNvSpPr>
          <p:nvPr/>
        </p:nvSpPr>
        <p:spPr>
          <a:xfrm>
            <a:off x="457200" y="1600200"/>
            <a:ext cx="8229600" cy="4525963"/>
          </a:xfrm>
          <a:prstGeom prst="rect">
            <a:avLst/>
          </a:prstGeom>
        </p:spPr>
        <p:txBody>
          <a:bodyPr vert="horz">
            <a:normAutofit/>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Date Placeholder 3"/>
          <p:cNvSpPr>
            <a:spLocks noGrp="1"/>
          </p:cNvSpPr>
          <p:nvPr>
            <p:ph type="dt" sz="half" idx="10"/>
          </p:nvPr>
        </p:nvSpPr>
        <p:spPr>
          <a:xfrm>
            <a:off x="6178061" y="6374423"/>
            <a:ext cx="1905000" cy="331177"/>
          </a:xfrm>
        </p:spPr>
        <p:txBody>
          <a:bodyPr/>
          <a:lstStyle/>
          <a:p>
            <a:fld id="{40404A0D-F5F5-7F48-8F00-41F560546E28}" type="datetime1">
              <a:rPr lang="en-GB" smtClean="0"/>
              <a:t>11/12/2017</a:t>
            </a:fld>
            <a:endParaRPr lang="en-US" dirty="0"/>
          </a:p>
        </p:txBody>
      </p:sp>
      <p:sp>
        <p:nvSpPr>
          <p:cNvPr id="8" name="Footer Placeholder 4"/>
          <p:cNvSpPr>
            <a:spLocks noGrp="1"/>
          </p:cNvSpPr>
          <p:nvPr>
            <p:ph type="ftr" sz="quarter" idx="11"/>
          </p:nvPr>
        </p:nvSpPr>
        <p:spPr>
          <a:xfrm>
            <a:off x="316524" y="6248400"/>
            <a:ext cx="3323492" cy="457200"/>
          </a:xfrm>
        </p:spPr>
        <p:txBody>
          <a:bodyPr/>
          <a:lstStyle/>
          <a:p>
            <a:r>
              <a:rPr kumimoji="0" lang="en-US" dirty="0" smtClean="0"/>
              <a:t>Dr Su White saw@ecs.soton.ac.uk     http://www.edshare.soton.ac.uk/15567/</a:t>
            </a:r>
            <a:endParaRPr kumimoji="0" lang="en-US" dirty="0"/>
          </a:p>
        </p:txBody>
      </p:sp>
      <p:sp>
        <p:nvSpPr>
          <p:cNvPr id="9" name="Slide Number Placeholder 5"/>
          <p:cNvSpPr>
            <a:spLocks noGrp="1"/>
          </p:cNvSpPr>
          <p:nvPr>
            <p:ph type="sldNum" sz="quarter" idx="12"/>
          </p:nvPr>
        </p:nvSpPr>
        <p:spPr>
          <a:xfrm>
            <a:off x="6877050" y="6308725"/>
            <a:ext cx="1905000" cy="457200"/>
          </a:xfrm>
        </p:spPr>
        <p:txBody>
          <a:bodyPr/>
          <a:lstStyle/>
          <a:p>
            <a:fld id="{6294C92D-0306-4E69-9CD3-20855E849650}" type="slidenum">
              <a:rPr kumimoji="0" lang="en-US" smtClean="0"/>
              <a:t>99</a:t>
            </a:fld>
            <a:endParaRPr kumimoji="0" lang="en-US" dirty="0"/>
          </a:p>
        </p:txBody>
      </p:sp>
    </p:spTree>
    <p:extLst>
      <p:ext uri="{BB962C8B-B14F-4D97-AF65-F5344CB8AC3E}">
        <p14:creationId xmlns:p14="http://schemas.microsoft.com/office/powerpoint/2010/main" val="29978720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owards a classification framework for social machines">
  <a:themeElements>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ctr" eaLnBrk="1" hangingPunct="1">
          <a:defRPr sz="2400" b="1" dirty="0"/>
        </a:defPPr>
      </a:lstStyle>
      <a:style>
        <a:lnRef idx="2">
          <a:schemeClr val="accent2">
            <a:shade val="50000"/>
          </a:schemeClr>
        </a:lnRef>
        <a:fillRef idx="1">
          <a:schemeClr val="accent2"/>
        </a:fillRef>
        <a:effectRef idx="0">
          <a:schemeClr val="accent2"/>
        </a:effectRef>
        <a:fontRef idx="minor">
          <a:schemeClr val="lt1"/>
        </a:fontRef>
      </a: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lnDef>
  </a:objectDefaults>
  <a:extraClrSchemeLst>
    <a:extraClrScheme>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Solstice.thmx</Template>
  <TotalTime>3971</TotalTime>
  <Words>6068</Words>
  <Application>Microsoft Macintosh PowerPoint</Application>
  <PresentationFormat>On-screen Show (4:3)</PresentationFormat>
  <Paragraphs>1132</Paragraphs>
  <Slides>128</Slides>
  <Notes>17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128</vt:i4>
      </vt:variant>
    </vt:vector>
  </HeadingPairs>
  <TitlesOfParts>
    <vt:vector size="142" baseType="lpstr">
      <vt:lpstr>Bradley Hand ITC</vt:lpstr>
      <vt:lpstr>Calibri</vt:lpstr>
      <vt:lpstr>Cambria</vt:lpstr>
      <vt:lpstr>Futura (Body)</vt:lpstr>
      <vt:lpstr>Georgia</vt:lpstr>
      <vt:lpstr>Lucida Sans</vt:lpstr>
      <vt:lpstr>ＭＳ Ｐゴシック</vt:lpstr>
      <vt:lpstr>Times New Roman</vt:lpstr>
      <vt:lpstr>Wingdings</vt:lpstr>
      <vt:lpstr>Wingdings 2</vt:lpstr>
      <vt:lpstr>宋体</vt:lpstr>
      <vt:lpstr>黑体</vt:lpstr>
      <vt:lpstr>Arial</vt:lpstr>
      <vt:lpstr>Towards a classification framework for social machines</vt:lpstr>
      <vt:lpstr>Legal, Ethical and Professional Perspectives (LEPP)  - Workplace, copyright and Ethics </vt:lpstr>
      <vt:lpstr>Workplace Perspectives</vt:lpstr>
      <vt:lpstr>What is important…</vt:lpstr>
      <vt:lpstr>Reminder:  You are not learning to be a lawyer</vt:lpstr>
      <vt:lpstr>Consider the extent of the area</vt:lpstr>
      <vt:lpstr>Possible extent of professional and legal issues in the workplace</vt:lpstr>
      <vt:lpstr>PowerPoint Presentation</vt:lpstr>
      <vt:lpstr>Workplace Issues</vt:lpstr>
      <vt:lpstr>Overview:</vt:lpstr>
      <vt:lpstr>Key legal areas</vt:lpstr>
      <vt:lpstr>Workplace specific Areas</vt:lpstr>
      <vt:lpstr>Broad Scope</vt:lpstr>
      <vt:lpstr>Can include…</vt:lpstr>
      <vt:lpstr>Employment….</vt:lpstr>
      <vt:lpstr>Find out for yourself</vt:lpstr>
      <vt:lpstr>TAKING A  Workplace perspective</vt:lpstr>
      <vt:lpstr>Why do we have equality legislation?</vt:lpstr>
      <vt:lpstr>Why we might want equality</vt:lpstr>
      <vt:lpstr>Business case</vt:lpstr>
      <vt:lpstr>Important enough to make it a focus</vt:lpstr>
      <vt:lpstr>RSA Video</vt:lpstr>
      <vt:lpstr>So why to we need legislation?</vt:lpstr>
      <vt:lpstr>The Equality Act 2010</vt:lpstr>
      <vt:lpstr>Key areas of the Equality Act 2010</vt:lpstr>
      <vt:lpstr>Extent of the legislation</vt:lpstr>
      <vt:lpstr>What can you do?</vt:lpstr>
      <vt:lpstr>Follow up reading</vt:lpstr>
      <vt:lpstr>Find out about the workplace</vt:lpstr>
      <vt:lpstr>Who were the pioneers?</vt:lpstr>
      <vt:lpstr>Don’t just look back, keep up and look forward!</vt:lpstr>
      <vt:lpstr>Harassment </vt:lpstr>
      <vt:lpstr>How to deal with harassment?</vt:lpstr>
      <vt:lpstr>Dignity at work policy</vt:lpstr>
      <vt:lpstr>Chartered Institute of Personnel and Development </vt:lpstr>
      <vt:lpstr>We have the right to speak out and Question</vt:lpstr>
      <vt:lpstr>Video - Whistleblowing</vt:lpstr>
      <vt:lpstr>Whistleblowers…</vt:lpstr>
      <vt:lpstr>Whistleblowing rights</vt:lpstr>
      <vt:lpstr>Edward Snowden</vt:lpstr>
      <vt:lpstr>Public Interest Disclosure Act 1998</vt:lpstr>
      <vt:lpstr>Employment Tribunals</vt:lpstr>
      <vt:lpstr>Arbitration and Conciliation</vt:lpstr>
      <vt:lpstr>Use ACAS before you go to tribunal</vt:lpstr>
      <vt:lpstr>Procedures for employment tribunals</vt:lpstr>
      <vt:lpstr>Tribunals can consider….</vt:lpstr>
      <vt:lpstr>Tribunals can consider….</vt:lpstr>
      <vt:lpstr>Tribunals can consider….</vt:lpstr>
      <vt:lpstr>Health and Safety at work</vt:lpstr>
      <vt:lpstr>Health and Safety Executive</vt:lpstr>
      <vt:lpstr>Look after! yourself</vt:lpstr>
      <vt:lpstr>Health and Safety</vt:lpstr>
      <vt:lpstr>The IT workplace/Green IT</vt:lpstr>
      <vt:lpstr>European directive</vt:lpstr>
      <vt:lpstr>The legislation</vt:lpstr>
      <vt:lpstr>Customising the workplace</vt:lpstr>
      <vt:lpstr>Managing your environment</vt:lpstr>
      <vt:lpstr>Agencies and interest groups</vt:lpstr>
      <vt:lpstr>Such as…</vt:lpstr>
      <vt:lpstr>Also useful sources of information</vt:lpstr>
      <vt:lpstr>Public Concern at Work</vt:lpstr>
      <vt:lpstr>Equality and Human Rights Commission</vt:lpstr>
      <vt:lpstr>Public Concern at Work</vt:lpstr>
      <vt:lpstr>Trades Unions</vt:lpstr>
      <vt:lpstr>TUC</vt:lpstr>
      <vt:lpstr>Worksmart (TUC)</vt:lpstr>
      <vt:lpstr>Employment Issues</vt:lpstr>
      <vt:lpstr>Arbitration and Conciliation</vt:lpstr>
      <vt:lpstr>BCS – professional body</vt:lpstr>
      <vt:lpstr>Professional Bodies</vt:lpstr>
      <vt:lpstr>BCS Legal</vt:lpstr>
      <vt:lpstr>BCS - legal</vt:lpstr>
      <vt:lpstr>Professional Indemnity Insurance</vt:lpstr>
      <vt:lpstr>CIPD – already shown </vt:lpstr>
      <vt:lpstr>Copyright and IP</vt:lpstr>
      <vt:lpstr>Notes</vt:lpstr>
      <vt:lpstr>Tasks: Other key areas</vt:lpstr>
      <vt:lpstr>Acknowledgements</vt:lpstr>
      <vt:lpstr>Intellectual Property</vt:lpstr>
      <vt:lpstr>Copyright, Designs and Patents Act 1988</vt:lpstr>
      <vt:lpstr>What is copyright?</vt:lpstr>
      <vt:lpstr>What is copyright?</vt:lpstr>
      <vt:lpstr>Copyright Law</vt:lpstr>
      <vt:lpstr>Exclusive Rights of the Copyright Holder</vt:lpstr>
      <vt:lpstr>Copyright Law</vt:lpstr>
      <vt:lpstr>Software copyright</vt:lpstr>
      <vt:lpstr>Software copyright</vt:lpstr>
      <vt:lpstr>Copyright Infringement </vt:lpstr>
      <vt:lpstr>PowerPoint Presentation</vt:lpstr>
      <vt:lpstr>The UK Copyright Service website</vt:lpstr>
      <vt:lpstr>“The Honest Musician's Fear of Accidental Plagiarism”</vt:lpstr>
      <vt:lpstr>Still available – thank you BBC!</vt:lpstr>
      <vt:lpstr>Solutions?</vt:lpstr>
      <vt:lpstr>Creative Commons</vt:lpstr>
      <vt:lpstr>http://www.creativecommons.org/licenses/</vt:lpstr>
      <vt:lpstr>PowerPoint Presentation</vt:lpstr>
      <vt:lpstr>The Licences</vt:lpstr>
      <vt:lpstr>Combination Licenses</vt:lpstr>
      <vt:lpstr>What can they apply to?</vt:lpstr>
      <vt:lpstr>What can they apply to?</vt:lpstr>
      <vt:lpstr>http://bit.ly/JISC-CCguide</vt:lpstr>
      <vt:lpstr>Mixter</vt:lpstr>
      <vt:lpstr>http://www.behold.cc</vt:lpstr>
      <vt:lpstr>Patents</vt:lpstr>
      <vt:lpstr>What is a patent?</vt:lpstr>
      <vt:lpstr>Patents</vt:lpstr>
      <vt:lpstr>A brief history of patents</vt:lpstr>
      <vt:lpstr>What can be patented? </vt:lpstr>
      <vt:lpstr>What cannot be patented? </vt:lpstr>
      <vt:lpstr>Patents</vt:lpstr>
      <vt:lpstr>Patents do not </vt:lpstr>
      <vt:lpstr>Patent Infringement</vt:lpstr>
      <vt:lpstr>Perspectives</vt:lpstr>
      <vt:lpstr>Licences</vt:lpstr>
      <vt:lpstr>‘Hans Rosling’s New Insights on Poverty’</vt:lpstr>
      <vt:lpstr>Criminality</vt:lpstr>
      <vt:lpstr>Further Info</vt:lpstr>
      <vt:lpstr>Thinking about questions</vt:lpstr>
      <vt:lpstr>Freedom of Information Act</vt:lpstr>
      <vt:lpstr>Privacy</vt:lpstr>
      <vt:lpstr>Software Copyright</vt:lpstr>
      <vt:lpstr>Purchase use and disposal</vt:lpstr>
      <vt:lpstr>Copyright</vt:lpstr>
      <vt:lpstr>Thinking Task </vt:lpstr>
      <vt:lpstr>awareness issues</vt:lpstr>
      <vt:lpstr>Employment….</vt:lpstr>
      <vt:lpstr>Sources of information…</vt:lpstr>
      <vt:lpstr>Self Employment</vt:lpstr>
      <vt:lpstr>Income Tax</vt:lpstr>
    </vt:vector>
  </TitlesOfParts>
  <Company>University of Southampton</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COMP1205</dc:title>
  <dc:creator>Su White</dc:creator>
  <cp:lastModifiedBy>Su White</cp:lastModifiedBy>
  <cp:revision>175</cp:revision>
  <cp:lastPrinted>2017-12-04T17:04:09Z</cp:lastPrinted>
  <dcterms:created xsi:type="dcterms:W3CDTF">2014-03-09T11:41:28Z</dcterms:created>
  <dcterms:modified xsi:type="dcterms:W3CDTF">2017-12-11T09:44:34Z</dcterms:modified>
</cp:coreProperties>
</file>