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5"/>
  </p:notesMasterIdLst>
  <p:sldIdLst>
    <p:sldId id="256" r:id="rId2"/>
    <p:sldId id="299" r:id="rId3"/>
    <p:sldId id="300" r:id="rId4"/>
    <p:sldId id="328" r:id="rId5"/>
    <p:sldId id="327" r:id="rId6"/>
    <p:sldId id="341" r:id="rId7"/>
    <p:sldId id="302" r:id="rId8"/>
    <p:sldId id="324" r:id="rId9"/>
    <p:sldId id="333" r:id="rId10"/>
    <p:sldId id="340" r:id="rId11"/>
    <p:sldId id="303" r:id="rId12"/>
    <p:sldId id="325" r:id="rId13"/>
    <p:sldId id="322" r:id="rId14"/>
    <p:sldId id="326" r:id="rId15"/>
    <p:sldId id="316" r:id="rId16"/>
    <p:sldId id="315" r:id="rId17"/>
    <p:sldId id="318" r:id="rId18"/>
    <p:sldId id="323" r:id="rId19"/>
    <p:sldId id="307" r:id="rId20"/>
    <p:sldId id="329" r:id="rId21"/>
    <p:sldId id="330" r:id="rId22"/>
    <p:sldId id="332" r:id="rId23"/>
    <p:sldId id="336" r:id="rId24"/>
    <p:sldId id="313" r:id="rId25"/>
    <p:sldId id="312" r:id="rId26"/>
    <p:sldId id="348" r:id="rId27"/>
    <p:sldId id="311" r:id="rId28"/>
    <p:sldId id="310" r:id="rId29"/>
    <p:sldId id="304" r:id="rId30"/>
    <p:sldId id="349" r:id="rId31"/>
    <p:sldId id="350" r:id="rId32"/>
    <p:sldId id="338" r:id="rId33"/>
    <p:sldId id="339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8B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94"/>
    <p:restoredTop sz="73443" autoAdjust="0"/>
  </p:normalViewPr>
  <p:slideViewPr>
    <p:cSldViewPr snapToGrid="0" snapToObjects="1" showGuides="1">
      <p:cViewPr>
        <p:scale>
          <a:sx n="140" d="100"/>
          <a:sy n="140" d="100"/>
        </p:scale>
        <p:origin x="-600" y="320"/>
      </p:cViewPr>
      <p:guideLst>
        <p:guide orient="horz" pos="2160"/>
        <p:guide pos="13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07/12/17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9840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9178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707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0450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4682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6250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882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6250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9264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7516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269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9951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4093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6410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2666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5863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4169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6516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7638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1909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7794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785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908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320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424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872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20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0559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723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3005050"/>
            <a:ext cx="8496300" cy="3160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video.netcinema.com/6Y7B23V" TargetMode="External"/><Relationship Id="rId4" Type="http://schemas.openxmlformats.org/officeDocument/2006/relationships/hyperlink" Target="http://KingCDN.com/NetC6Y7B23V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Content Caches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COMP3220/6218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Heather </a:t>
            </a:r>
            <a:r>
              <a:rPr lang="en-GB" dirty="0" smtClean="0"/>
              <a:t>Packer </a:t>
            </a:r>
            <a:r>
              <a:rPr lang="mr-IN" dirty="0" smtClean="0"/>
              <a:t>–</a:t>
            </a:r>
            <a:r>
              <a:rPr lang="en-GB" dirty="0" smtClean="0"/>
              <a:t> hp3@ecs.soton.ac.uk</a:t>
            </a:r>
            <a:endParaRPr lang="en-GB" dirty="0"/>
          </a:p>
          <a:p>
            <a:r>
              <a:rPr lang="en-GB" dirty="0" smtClean="0"/>
              <a:t>30/10/17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007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Tracking and Caches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Browser caches can also be used for tracking you</a:t>
            </a:r>
          </a:p>
          <a:p>
            <a:r>
              <a:rPr lang="en-US" dirty="0"/>
              <a:t>It is possible to track you cross-site and across browser restarts, even if you disable or clear cookies and LSO-</a:t>
            </a:r>
            <a:r>
              <a:rPr lang="en-US" dirty="0" smtClean="0"/>
              <a:t>cookies (flash cookies).</a:t>
            </a:r>
          </a:p>
          <a:p>
            <a:r>
              <a:rPr lang="en-US" dirty="0" smtClean="0"/>
              <a:t>Browsers </a:t>
            </a:r>
            <a:r>
              <a:rPr lang="en-US" dirty="0"/>
              <a:t>cache content based on the expiration headers provided by the </a:t>
            </a:r>
            <a:r>
              <a:rPr lang="en-US" dirty="0" smtClean="0"/>
              <a:t>server 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web application can include unique content in a page, and then use JavaScript to check if the content is cached or not in order to identify a user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It is difficult to defend against unless you routinely (e.g. on closing the browser) delete all content. </a:t>
            </a:r>
          </a:p>
        </p:txBody>
      </p:sp>
    </p:spTree>
    <p:extLst>
      <p:ext uri="{BB962C8B-B14F-4D97-AF65-F5344CB8AC3E}">
        <p14:creationId xmlns:p14="http://schemas.microsoft.com/office/powerpoint/2010/main" val="3718064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Proxy Cache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Cache located close to the clients (hosted by University or Internet Service Provider)</a:t>
            </a:r>
            <a:endParaRPr lang="en-US" dirty="0"/>
          </a:p>
          <a:p>
            <a:pPr lvl="1"/>
            <a:r>
              <a:rPr lang="en-US" dirty="0" smtClean="0"/>
              <a:t>Decrease bandwidth usage</a:t>
            </a:r>
          </a:p>
          <a:p>
            <a:pPr lvl="1"/>
            <a:r>
              <a:rPr lang="en-US" dirty="0" smtClean="0"/>
              <a:t>Decreases network latency</a:t>
            </a:r>
          </a:p>
          <a:p>
            <a:r>
              <a:rPr lang="en-US" dirty="0" smtClean="0"/>
              <a:t>Scale provides the main advantage: many users within the ISP may all be asking for the same web pages</a:t>
            </a:r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Proxy Cache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Cloud 4"/>
          <p:cNvSpPr/>
          <p:nvPr/>
        </p:nvSpPr>
        <p:spPr bwMode="auto">
          <a:xfrm>
            <a:off x="3147787" y="1433300"/>
            <a:ext cx="2666054" cy="2154116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663974" y="1960768"/>
            <a:ext cx="822960" cy="82296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7067400" y="1960768"/>
            <a:ext cx="822960" cy="82296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24" name="Curved Connector 23"/>
          <p:cNvCxnSpPr/>
          <p:nvPr/>
        </p:nvCxnSpPr>
        <p:spPr bwMode="auto">
          <a:xfrm rot="16200000" flipV="1">
            <a:off x="2767631" y="2131283"/>
            <a:ext cx="1511602" cy="2072993"/>
          </a:xfrm>
          <a:prstGeom prst="curvedConnector2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Curved Connector 32"/>
          <p:cNvCxnSpPr>
            <a:stCxn id="11" idx="1"/>
          </p:cNvCxnSpPr>
          <p:nvPr/>
        </p:nvCxnSpPr>
        <p:spPr bwMode="auto">
          <a:xfrm rot="10800000" flipV="1">
            <a:off x="4559928" y="2372247"/>
            <a:ext cx="2507472" cy="1551333"/>
          </a:xfrm>
          <a:prstGeom prst="curvedConnector2">
            <a:avLst/>
          </a:prstGeom>
          <a:solidFill>
            <a:schemeClr val="accent1"/>
          </a:solidFill>
          <a:ln w="571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endCxn id="11" idx="2"/>
          </p:cNvCxnSpPr>
          <p:nvPr/>
        </p:nvCxnSpPr>
        <p:spPr bwMode="auto">
          <a:xfrm flipV="1">
            <a:off x="7478880" y="2783728"/>
            <a:ext cx="0" cy="76810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49" name="Group 48"/>
          <p:cNvGrpSpPr/>
          <p:nvPr/>
        </p:nvGrpSpPr>
        <p:grpSpPr>
          <a:xfrm>
            <a:off x="3841110" y="3943542"/>
            <a:ext cx="1843073" cy="1506341"/>
            <a:chOff x="1177174" y="3540802"/>
            <a:chExt cx="1843073" cy="1506341"/>
          </a:xfrm>
        </p:grpSpPr>
        <p:sp>
          <p:nvSpPr>
            <p:cNvPr id="50" name="Can 49"/>
            <p:cNvSpPr/>
            <p:nvPr/>
          </p:nvSpPr>
          <p:spPr bwMode="auto">
            <a:xfrm>
              <a:off x="1285542" y="3540802"/>
              <a:ext cx="1201392" cy="1106064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ln>
                  <a:solidFill>
                    <a:srgbClr val="000000"/>
                  </a:solidFill>
                </a:ln>
              </a:endParaRPr>
            </a:p>
          </p:txBody>
        </p:sp>
        <p:cxnSp>
          <p:nvCxnSpPr>
            <p:cNvPr id="51" name="Straight Arrow Connector 50"/>
            <p:cNvCxnSpPr>
              <a:stCxn id="53" idx="0"/>
              <a:endCxn id="50" idx="0"/>
            </p:cNvCxnSpPr>
            <p:nvPr/>
          </p:nvCxnSpPr>
          <p:spPr bwMode="auto">
            <a:xfrm flipV="1">
              <a:off x="1882919" y="3817318"/>
              <a:ext cx="3319" cy="36043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2" name="TextBox 51"/>
            <p:cNvSpPr txBox="1"/>
            <p:nvPr/>
          </p:nvSpPr>
          <p:spPr>
            <a:xfrm>
              <a:off x="1177174" y="4677811"/>
              <a:ext cx="18430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Proxy Cache</a:t>
              </a:r>
              <a:endParaRPr lang="en-US" dirty="0"/>
            </a:p>
          </p:txBody>
        </p:sp>
        <p:sp>
          <p:nvSpPr>
            <p:cNvPr id="53" name="Folded Corner 52"/>
            <p:cNvSpPr/>
            <p:nvPr/>
          </p:nvSpPr>
          <p:spPr bwMode="auto">
            <a:xfrm>
              <a:off x="1705890" y="4177751"/>
              <a:ext cx="354057" cy="354057"/>
            </a:xfrm>
            <a:prstGeom prst="foldedCorner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1409467" y="2896496"/>
            <a:ext cx="1936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Local Machine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7016191" y="1610821"/>
            <a:ext cx="1037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Server</a:t>
            </a:r>
            <a:endParaRPr lang="en-US" dirty="0"/>
          </a:p>
        </p:txBody>
      </p:sp>
      <p:grpSp>
        <p:nvGrpSpPr>
          <p:cNvPr id="56" name="Group 55"/>
          <p:cNvGrpSpPr/>
          <p:nvPr/>
        </p:nvGrpSpPr>
        <p:grpSpPr>
          <a:xfrm>
            <a:off x="6954297" y="3571141"/>
            <a:ext cx="1058741" cy="639596"/>
            <a:chOff x="6954297" y="3571141"/>
            <a:chExt cx="1058741" cy="639596"/>
          </a:xfrm>
        </p:grpSpPr>
        <p:sp>
          <p:nvSpPr>
            <p:cNvPr id="57" name="Folded Corner 56"/>
            <p:cNvSpPr/>
            <p:nvPr/>
          </p:nvSpPr>
          <p:spPr bwMode="auto">
            <a:xfrm>
              <a:off x="7294578" y="3571141"/>
              <a:ext cx="354057" cy="354057"/>
            </a:xfrm>
            <a:prstGeom prst="foldedCorner">
              <a:avLst/>
            </a:prstGeom>
            <a:solidFill>
              <a:srgbClr val="D5F4FF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954297" y="3841405"/>
              <a:ext cx="10587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resource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68887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Reverse Proxy Cache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Cache proxy located closer to the origin web server</a:t>
            </a:r>
          </a:p>
          <a:p>
            <a:r>
              <a:rPr lang="en-US" dirty="0" smtClean="0"/>
              <a:t>Usually deployed by a Web host</a:t>
            </a:r>
          </a:p>
          <a:p>
            <a:r>
              <a:rPr lang="en-US" dirty="0" smtClean="0"/>
              <a:t>Decreases load on the Web service (e.g. database)</a:t>
            </a:r>
          </a:p>
          <a:p>
            <a:r>
              <a:rPr lang="en-US" dirty="0" smtClean="0"/>
              <a:t>Several reverse proxy caches implemented together can for a Content Delivery Network</a:t>
            </a:r>
          </a:p>
        </p:txBody>
      </p:sp>
    </p:spTree>
    <p:extLst>
      <p:ext uri="{BB962C8B-B14F-4D97-AF65-F5344CB8AC3E}">
        <p14:creationId xmlns:p14="http://schemas.microsoft.com/office/powerpoint/2010/main" val="733763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Reverse Proxy Cache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Cloud 4"/>
          <p:cNvSpPr/>
          <p:nvPr/>
        </p:nvSpPr>
        <p:spPr bwMode="auto">
          <a:xfrm>
            <a:off x="3739428" y="1549288"/>
            <a:ext cx="1743488" cy="1743488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663974" y="1960768"/>
            <a:ext cx="822960" cy="82296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7408136" y="1960768"/>
            <a:ext cx="822960" cy="82296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19" name="Straight Arrow Connector 18"/>
          <p:cNvCxnSpPr>
            <a:stCxn id="11" idx="1"/>
          </p:cNvCxnSpPr>
          <p:nvPr/>
        </p:nvCxnSpPr>
        <p:spPr bwMode="auto">
          <a:xfrm flipH="1">
            <a:off x="6902535" y="2372248"/>
            <a:ext cx="505601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endCxn id="10" idx="3"/>
          </p:cNvCxnSpPr>
          <p:nvPr/>
        </p:nvCxnSpPr>
        <p:spPr bwMode="auto">
          <a:xfrm flipH="1">
            <a:off x="2486934" y="2372248"/>
            <a:ext cx="3251905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V="1">
            <a:off x="7819616" y="2783728"/>
            <a:ext cx="0" cy="76810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7" name="Group 26"/>
          <p:cNvGrpSpPr/>
          <p:nvPr/>
        </p:nvGrpSpPr>
        <p:grpSpPr>
          <a:xfrm>
            <a:off x="5513814" y="1852392"/>
            <a:ext cx="1843073" cy="1783340"/>
            <a:chOff x="1084246" y="3540802"/>
            <a:chExt cx="1843073" cy="1783340"/>
          </a:xfrm>
        </p:grpSpPr>
        <p:sp>
          <p:nvSpPr>
            <p:cNvPr id="28" name="Can 27"/>
            <p:cNvSpPr/>
            <p:nvPr/>
          </p:nvSpPr>
          <p:spPr bwMode="auto">
            <a:xfrm>
              <a:off x="1285542" y="3540802"/>
              <a:ext cx="1201392" cy="1106064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ln>
                  <a:solidFill>
                    <a:srgbClr val="000000"/>
                  </a:solidFill>
                </a:ln>
              </a:endParaRPr>
            </a:p>
          </p:txBody>
        </p:sp>
        <p:cxnSp>
          <p:nvCxnSpPr>
            <p:cNvPr id="29" name="Straight Arrow Connector 28"/>
            <p:cNvCxnSpPr>
              <a:stCxn id="31" idx="0"/>
              <a:endCxn id="28" idx="0"/>
            </p:cNvCxnSpPr>
            <p:nvPr/>
          </p:nvCxnSpPr>
          <p:spPr bwMode="auto">
            <a:xfrm flipV="1">
              <a:off x="1882919" y="3817318"/>
              <a:ext cx="3319" cy="36043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TextBox 29"/>
            <p:cNvSpPr txBox="1"/>
            <p:nvPr/>
          </p:nvSpPr>
          <p:spPr>
            <a:xfrm>
              <a:off x="1084246" y="4677811"/>
              <a:ext cx="18430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Reverse Proxy Cache</a:t>
              </a:r>
              <a:endParaRPr lang="en-US" dirty="0"/>
            </a:p>
          </p:txBody>
        </p:sp>
        <p:sp>
          <p:nvSpPr>
            <p:cNvPr id="31" name="Folded Corner 30"/>
            <p:cNvSpPr/>
            <p:nvPr/>
          </p:nvSpPr>
          <p:spPr bwMode="auto">
            <a:xfrm>
              <a:off x="1705890" y="4177751"/>
              <a:ext cx="354057" cy="354057"/>
            </a:xfrm>
            <a:prstGeom prst="foldedCorner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332027" y="2881006"/>
            <a:ext cx="1936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Local Machine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7356927" y="1610821"/>
            <a:ext cx="1037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Server</a:t>
            </a:r>
            <a:endParaRPr lang="en-US" dirty="0"/>
          </a:p>
        </p:txBody>
      </p:sp>
      <p:grpSp>
        <p:nvGrpSpPr>
          <p:cNvPr id="35" name="Group 34"/>
          <p:cNvGrpSpPr/>
          <p:nvPr/>
        </p:nvGrpSpPr>
        <p:grpSpPr>
          <a:xfrm>
            <a:off x="7295033" y="3571141"/>
            <a:ext cx="1058741" cy="639596"/>
            <a:chOff x="6954297" y="3571141"/>
            <a:chExt cx="1058741" cy="639596"/>
          </a:xfrm>
        </p:grpSpPr>
        <p:sp>
          <p:nvSpPr>
            <p:cNvPr id="36" name="Folded Corner 35"/>
            <p:cNvSpPr/>
            <p:nvPr/>
          </p:nvSpPr>
          <p:spPr bwMode="auto">
            <a:xfrm>
              <a:off x="7294578" y="3571141"/>
              <a:ext cx="354057" cy="354057"/>
            </a:xfrm>
            <a:prstGeom prst="foldedCorner">
              <a:avLst/>
            </a:prstGeom>
            <a:solidFill>
              <a:srgbClr val="D5F4FF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954297" y="3841405"/>
              <a:ext cx="10587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resource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35355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with Last-Modified Header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77536" y="2017290"/>
            <a:ext cx="4245096" cy="4469088"/>
          </a:xfrm>
        </p:spPr>
        <p:txBody>
          <a:bodyPr/>
          <a:lstStyle/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GET /HTTP/1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Host: comp3220.ecs.soton.ac.uk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Accept: */*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HTTP/1.1 200 OK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Date: Wed 15 Nov 2017 07:43:20 GMT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Connection: keep-alive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Content-Type: text/html; charset=UTF-8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Content-Length: 4003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rgbClr val="FF0000"/>
                </a:solidFill>
                <a:latin typeface="Andale Mono"/>
                <a:cs typeface="Andale Mono"/>
              </a:rPr>
              <a:t>Last-Modified: Tue 14 </a:t>
            </a:r>
            <a:r>
              <a:rPr lang="en-US" sz="1200" dirty="0">
                <a:solidFill>
                  <a:srgbClr val="FF0000"/>
                </a:solidFill>
                <a:latin typeface="Andale Mono"/>
                <a:cs typeface="Andale Mono"/>
              </a:rPr>
              <a:t>Nov 2017 </a:t>
            </a:r>
            <a:r>
              <a:rPr lang="en-US" sz="1200" dirty="0" smtClean="0">
                <a:solidFill>
                  <a:srgbClr val="FF0000"/>
                </a:solidFill>
                <a:latin typeface="Andale Mono"/>
                <a:cs typeface="Andale Mono"/>
              </a:rPr>
              <a:t>08:00:</a:t>
            </a:r>
            <a:r>
              <a:rPr lang="en-US" sz="1200" dirty="0">
                <a:solidFill>
                  <a:srgbClr val="FF0000"/>
                </a:solidFill>
                <a:latin typeface="Andale Mono"/>
                <a:cs typeface="Andale Mono"/>
              </a:rPr>
              <a:t>20 GMT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4631044" y="2076750"/>
            <a:ext cx="4458068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1200" dirty="0">
                <a:latin typeface="Andale Mono"/>
                <a:cs typeface="Andale Mono"/>
              </a:rPr>
              <a:t>GET /HTTP/</a:t>
            </a:r>
            <a:r>
              <a:rPr lang="en-US" sz="1200" dirty="0" smtClean="0">
                <a:latin typeface="Andale Mono"/>
                <a:cs typeface="Andale Mono"/>
              </a:rPr>
              <a:t>1</a:t>
            </a:r>
            <a:endParaRPr lang="en-US" sz="1200" dirty="0">
              <a:latin typeface="Andale Mono"/>
              <a:cs typeface="Andale Mono"/>
            </a:endParaRPr>
          </a:p>
          <a:p>
            <a:pPr marL="0" indent="0">
              <a:buNone/>
            </a:pPr>
            <a:r>
              <a:rPr lang="en-US" sz="1200" dirty="0">
                <a:latin typeface="Andale Mono"/>
                <a:cs typeface="Andale Mono"/>
              </a:rPr>
              <a:t>Host: comp3220.ecs.soton.ac.uk</a:t>
            </a:r>
          </a:p>
          <a:p>
            <a:pPr marL="0" indent="0">
              <a:buNone/>
            </a:pPr>
            <a:r>
              <a:rPr lang="en-US" sz="1200" dirty="0">
                <a:latin typeface="Andale Mono"/>
                <a:cs typeface="Andale Mono"/>
              </a:rPr>
              <a:t>Accept: */</a:t>
            </a:r>
            <a:r>
              <a:rPr lang="en-US" sz="1200" dirty="0" smtClean="0">
                <a:latin typeface="Andale Mono"/>
                <a:cs typeface="Andale Mono"/>
              </a:rPr>
              <a:t>*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If-Modified-Since: </a:t>
            </a:r>
            <a:r>
              <a:rPr lang="en-US" sz="1200" dirty="0" smtClean="0">
                <a:solidFill>
                  <a:srgbClr val="FF0000"/>
                </a:solidFill>
                <a:latin typeface="Andale Mono"/>
                <a:cs typeface="Andale Mono"/>
              </a:rPr>
              <a:t>Tue </a:t>
            </a:r>
            <a:r>
              <a:rPr lang="en-US" sz="1200" dirty="0">
                <a:solidFill>
                  <a:srgbClr val="FF0000"/>
                </a:solidFill>
                <a:latin typeface="Andale Mono"/>
                <a:cs typeface="Andale Mono"/>
              </a:rPr>
              <a:t>14 Nov 2017 08:00:20 GMT</a:t>
            </a:r>
          </a:p>
          <a:p>
            <a:pPr marL="0" indent="0">
              <a:buNone/>
            </a:pPr>
            <a:endParaRPr lang="en-US" sz="1200" dirty="0" smtClean="0">
              <a:latin typeface="Andale Mono"/>
              <a:cs typeface="Andale Mono"/>
            </a:endParaRP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HTTP</a:t>
            </a:r>
            <a:r>
              <a:rPr lang="en-US" sz="1200" dirty="0">
                <a:latin typeface="Andale Mono"/>
                <a:cs typeface="Andale Mono"/>
              </a:rPr>
              <a:t>/1.1 </a:t>
            </a:r>
            <a:r>
              <a:rPr lang="en-US" sz="1200" dirty="0" smtClean="0">
                <a:latin typeface="Andale Mono"/>
                <a:cs typeface="Andale Mono"/>
              </a:rPr>
              <a:t>304 Not Modified</a:t>
            </a:r>
          </a:p>
          <a:p>
            <a:pPr marL="0" indent="0">
              <a:buNone/>
            </a:pPr>
            <a:r>
              <a:rPr lang="en-US" sz="1200" dirty="0">
                <a:latin typeface="Andale Mono"/>
                <a:cs typeface="Andale Mono"/>
              </a:rPr>
              <a:t>Date: Wed 15 Nov 2017 07</a:t>
            </a:r>
            <a:r>
              <a:rPr lang="en-US" sz="1200" dirty="0" smtClean="0">
                <a:latin typeface="Andale Mono"/>
                <a:cs typeface="Andale Mono"/>
              </a:rPr>
              <a:t>:55:10 GMT</a:t>
            </a:r>
          </a:p>
          <a:p>
            <a:pPr marL="0" indent="0">
              <a:buNone/>
            </a:pPr>
            <a:r>
              <a:rPr lang="en-US" sz="1200" dirty="0">
                <a:latin typeface="Andale Mono"/>
                <a:cs typeface="Andale Mono"/>
              </a:rPr>
              <a:t>Connection: keep-alive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rgbClr val="FF0000"/>
                </a:solidFill>
                <a:latin typeface="Andale Mono"/>
                <a:cs typeface="Andale Mono"/>
              </a:rPr>
              <a:t>Last</a:t>
            </a:r>
            <a:r>
              <a:rPr lang="en-US" sz="1200" dirty="0">
                <a:solidFill>
                  <a:srgbClr val="FF0000"/>
                </a:solidFill>
                <a:latin typeface="Andale Mono"/>
                <a:cs typeface="Andale Mono"/>
              </a:rPr>
              <a:t>-Modified: Tue 14 Nov 2017 08:00:20 GMT</a:t>
            </a:r>
          </a:p>
          <a:p>
            <a:pPr marL="0" indent="0">
              <a:buNone/>
            </a:pPr>
            <a:r>
              <a:rPr lang="en-US" sz="1200" dirty="0" err="1" smtClean="0">
                <a:latin typeface="Andale Mono"/>
                <a:cs typeface="Andale Mono"/>
              </a:rPr>
              <a:t>Etag</a:t>
            </a:r>
            <a:r>
              <a:rPr lang="en-US" sz="1200" dirty="0" smtClean="0">
                <a:latin typeface="Andale Mono"/>
                <a:cs typeface="Andale Mono"/>
              </a:rPr>
              <a:t>: W/”f15-182e8c3024”</a:t>
            </a:r>
            <a:endParaRPr lang="en-US" sz="1200" dirty="0">
              <a:latin typeface="Andale Mono"/>
              <a:cs typeface="Andale Mono"/>
            </a:endParaRPr>
          </a:p>
          <a:p>
            <a:pPr marL="0" indent="0">
              <a:buNone/>
            </a:pPr>
            <a:endParaRPr lang="en-US" sz="1200" dirty="0">
              <a:latin typeface="Andale Mono"/>
              <a:cs typeface="Andale Mono"/>
            </a:endParaRPr>
          </a:p>
          <a:p>
            <a:pPr marL="0" indent="0">
              <a:buFont typeface="Arial"/>
              <a:buNone/>
            </a:pPr>
            <a:endParaRPr lang="en-US" dirty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234509" y="1551931"/>
            <a:ext cx="8585491" cy="961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dirty="0" smtClean="0"/>
              <a:t>GET                                                   Conditional GET</a:t>
            </a:r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4336770" y="1628030"/>
            <a:ext cx="1" cy="491780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659890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Caching Headers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Cache-Control flags</a:t>
            </a:r>
          </a:p>
          <a:p>
            <a:pPr lvl="1"/>
            <a:r>
              <a:rPr lang="en-US" dirty="0"/>
              <a:t>n</a:t>
            </a:r>
            <a:r>
              <a:rPr lang="en-US" dirty="0" smtClean="0"/>
              <a:t>o-store			- no-cache	</a:t>
            </a:r>
          </a:p>
          <a:p>
            <a:pPr lvl="1"/>
            <a:r>
              <a:rPr lang="en-US" dirty="0" smtClean="0"/>
              <a:t>max-age			- must-revalidate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roxy-revalidate		- no-transform</a:t>
            </a:r>
          </a:p>
          <a:p>
            <a:r>
              <a:rPr lang="en-US" dirty="0" smtClean="0"/>
              <a:t>Last-Modified</a:t>
            </a:r>
          </a:p>
          <a:p>
            <a:r>
              <a:rPr lang="en-US" dirty="0" err="1" smtClean="0"/>
              <a:t>Etag</a:t>
            </a:r>
            <a:r>
              <a:rPr lang="en-US" dirty="0" smtClean="0"/>
              <a:t> – used in validation</a:t>
            </a:r>
          </a:p>
          <a:p>
            <a:r>
              <a:rPr lang="en-US" dirty="0" smtClean="0"/>
              <a:t>Content-Length – can be used in caching policies</a:t>
            </a:r>
          </a:p>
        </p:txBody>
      </p:sp>
    </p:spTree>
    <p:extLst>
      <p:ext uri="{BB962C8B-B14F-4D97-AF65-F5344CB8AC3E}">
        <p14:creationId xmlns:p14="http://schemas.microsoft.com/office/powerpoint/2010/main" val="921015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 with Cache-Control Header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77536" y="2017290"/>
            <a:ext cx="4245096" cy="4469088"/>
          </a:xfrm>
        </p:spPr>
        <p:txBody>
          <a:bodyPr/>
          <a:lstStyle/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GET /HTTP/1,1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Host: comp3220.ecs.soton.ac.uk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Accept: */*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HTTP/1.1 200 OK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Date: Wed 15 Nov 2017 07:43:20 GMT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Connection: keep-alive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Content-Type: text/html; charset=UTF-8</a:t>
            </a:r>
          </a:p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Content-Length: 4003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rgbClr val="323D43"/>
                </a:solidFill>
                <a:latin typeface="Andale Mono"/>
                <a:cs typeface="Andale Mono"/>
              </a:rPr>
              <a:t>Last-Modified: Thurs </a:t>
            </a:r>
            <a:r>
              <a:rPr lang="en-US" sz="1200" dirty="0">
                <a:solidFill>
                  <a:srgbClr val="323D43"/>
                </a:solidFill>
                <a:latin typeface="Andale Mono"/>
                <a:cs typeface="Andale Mono"/>
              </a:rPr>
              <a:t>7</a:t>
            </a:r>
            <a:r>
              <a:rPr lang="en-US" sz="1200" dirty="0" smtClean="0">
                <a:solidFill>
                  <a:srgbClr val="323D43"/>
                </a:solidFill>
                <a:latin typeface="Andale Mono"/>
                <a:cs typeface="Andale Mono"/>
              </a:rPr>
              <a:t> Dec </a:t>
            </a:r>
            <a:r>
              <a:rPr lang="en-US" sz="1200" dirty="0">
                <a:solidFill>
                  <a:srgbClr val="323D43"/>
                </a:solidFill>
                <a:latin typeface="Andale Mono"/>
                <a:cs typeface="Andale Mono"/>
              </a:rPr>
              <a:t>2017 </a:t>
            </a:r>
            <a:r>
              <a:rPr lang="en-US" sz="1200" dirty="0" smtClean="0">
                <a:solidFill>
                  <a:srgbClr val="323D43"/>
                </a:solidFill>
                <a:latin typeface="Andale Mono"/>
                <a:cs typeface="Andale Mono"/>
              </a:rPr>
              <a:t>08:00:</a:t>
            </a:r>
            <a:r>
              <a:rPr lang="en-US" sz="1200" dirty="0">
                <a:solidFill>
                  <a:srgbClr val="323D43"/>
                </a:solidFill>
                <a:latin typeface="Andale Mono"/>
                <a:cs typeface="Andale Mono"/>
              </a:rPr>
              <a:t>20 </a:t>
            </a:r>
            <a:r>
              <a:rPr lang="en-US" sz="1200" dirty="0" smtClean="0">
                <a:solidFill>
                  <a:srgbClr val="323D43"/>
                </a:solidFill>
                <a:latin typeface="Andale Mono"/>
                <a:cs typeface="Andale Mono"/>
              </a:rPr>
              <a:t>GMT</a:t>
            </a:r>
          </a:p>
          <a:p>
            <a:pPr marL="0" indent="0">
              <a:buNone/>
            </a:pPr>
            <a:r>
              <a:rPr lang="en-US" sz="1200" dirty="0" smtClean="0">
                <a:solidFill>
                  <a:srgbClr val="FF0000"/>
                </a:solidFill>
                <a:latin typeface="Andale Mono"/>
                <a:cs typeface="Andale Mono"/>
              </a:rPr>
              <a:t>Cache-Control: max-age=86400</a:t>
            </a:r>
            <a:endParaRPr lang="en-US" sz="1200" dirty="0">
              <a:solidFill>
                <a:srgbClr val="FF0000"/>
              </a:solidFill>
              <a:latin typeface="Andale Mono"/>
              <a:cs typeface="Andale Mono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4631044" y="2076750"/>
            <a:ext cx="4458068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1200" dirty="0" smtClean="0">
                <a:latin typeface="Andale Mono"/>
                <a:cs typeface="Andale Mono"/>
              </a:rPr>
              <a:t>* No request sent *</a:t>
            </a:r>
            <a:endParaRPr lang="en-US" dirty="0"/>
          </a:p>
        </p:txBody>
      </p:sp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234509" y="1551931"/>
            <a:ext cx="8585491" cy="961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dirty="0" smtClean="0"/>
              <a:t>GET                                                   GET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736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Content Distributed Networks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4419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 Scenario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Stream video content to hundreds of thousands of simultaneous users</a:t>
            </a:r>
          </a:p>
          <a:p>
            <a:r>
              <a:rPr lang="en-US" dirty="0" smtClean="0"/>
              <a:t>You could use a single large “mega-server”</a:t>
            </a:r>
          </a:p>
          <a:p>
            <a:pPr lvl="1"/>
            <a:r>
              <a:rPr lang="en-US" dirty="0" smtClean="0"/>
              <a:t>Single point of failure</a:t>
            </a:r>
          </a:p>
          <a:p>
            <a:pPr lvl="1"/>
            <a:r>
              <a:rPr lang="en-US" dirty="0" smtClean="0"/>
              <a:t>Point of network congestion</a:t>
            </a:r>
          </a:p>
          <a:p>
            <a:pPr lvl="1"/>
            <a:r>
              <a:rPr lang="en-US" dirty="0" smtClean="0"/>
              <a:t>Long path to distant clients</a:t>
            </a:r>
          </a:p>
          <a:p>
            <a:pPr lvl="1"/>
            <a:r>
              <a:rPr lang="en-US" dirty="0" smtClean="0"/>
              <a:t>Multiple copies of video sent over outgoing link</a:t>
            </a:r>
            <a:endParaRPr lang="en-US" dirty="0"/>
          </a:p>
          <a:p>
            <a:r>
              <a:rPr lang="en-US" dirty="0" smtClean="0"/>
              <a:t>This solution </a:t>
            </a:r>
            <a:r>
              <a:rPr lang="en-US" b="1" dirty="0" smtClean="0"/>
              <a:t>doesn’t</a:t>
            </a:r>
            <a:r>
              <a:rPr lang="en-US" dirty="0" smtClean="0"/>
              <a:t> work in practice</a:t>
            </a:r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Slashdot effect</a:t>
            </a:r>
          </a:p>
          <a:p>
            <a:pPr lvl="1"/>
            <a:r>
              <a:rPr lang="en-US" dirty="0" smtClean="0"/>
              <a:t>“</a:t>
            </a:r>
            <a:r>
              <a:rPr lang="en-US" dirty="0" err="1" smtClean="0"/>
              <a:t>slashdotting</a:t>
            </a:r>
            <a:r>
              <a:rPr lang="en-US" dirty="0" smtClean="0"/>
              <a:t>” occurs when a popular website links to a smaller site, causing massive increase in traffic</a:t>
            </a:r>
          </a:p>
          <a:p>
            <a:pPr lvl="1"/>
            <a:r>
              <a:rPr lang="en-US" dirty="0" smtClean="0"/>
              <a:t>This overloads the smaller site causing it to slow down or temporarily become unavailable</a:t>
            </a:r>
          </a:p>
          <a:p>
            <a:pPr lvl="1"/>
            <a:r>
              <a:rPr lang="en-US" dirty="0" smtClean="0"/>
              <a:t>The name stems from the huge influx of web traffic that would result from the technology news site Slashdot linking to websites</a:t>
            </a:r>
            <a:endParaRPr lang="en-US" dirty="0"/>
          </a:p>
          <a:p>
            <a:pPr lvl="1"/>
            <a:r>
              <a:rPr lang="en-US" dirty="0" smtClean="0"/>
              <a:t>Somewhat like a </a:t>
            </a:r>
            <a:r>
              <a:rPr lang="en-US" dirty="0" err="1" smtClean="0"/>
              <a:t>DDoS</a:t>
            </a:r>
            <a:r>
              <a:rPr lang="en-US" dirty="0" smtClean="0"/>
              <a:t> effect</a:t>
            </a:r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Delivery Network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CDN a geographically distributed network of proxy servers (edge nodes)</a:t>
            </a:r>
          </a:p>
          <a:p>
            <a:r>
              <a:rPr lang="en-US" dirty="0" smtClean="0"/>
              <a:t>Hosts static content (such as images, CSS and JS)</a:t>
            </a:r>
          </a:p>
          <a:p>
            <a:r>
              <a:rPr lang="en-US" dirty="0" smtClean="0"/>
              <a:t>Data travels to user via the shortest path (reduced latency) </a:t>
            </a:r>
          </a:p>
        </p:txBody>
      </p:sp>
    </p:spTree>
    <p:extLst>
      <p:ext uri="{BB962C8B-B14F-4D97-AF65-F5344CB8AC3E}">
        <p14:creationId xmlns:p14="http://schemas.microsoft.com/office/powerpoint/2010/main" val="22795212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ankMap-World-noborders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" r="5489"/>
          <a:stretch/>
        </p:blipFill>
        <p:spPr>
          <a:xfrm>
            <a:off x="18000" y="2236575"/>
            <a:ext cx="9104400" cy="45632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853530"/>
            <a:ext cx="8496000" cy="649288"/>
          </a:xfrm>
        </p:spPr>
        <p:txBody>
          <a:bodyPr/>
          <a:lstStyle/>
          <a:p>
            <a:r>
              <a:rPr lang="en-US" dirty="0" smtClean="0"/>
              <a:t>CDN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67400" y="6332152"/>
            <a:ext cx="1752600" cy="3127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9" name="Picture 8" descr="Elliot_Grieves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707" y="5452328"/>
            <a:ext cx="369695" cy="369695"/>
          </a:xfrm>
          <a:prstGeom prst="rect">
            <a:avLst/>
          </a:prstGeom>
        </p:spPr>
      </p:pic>
      <p:pic>
        <p:nvPicPr>
          <p:cNvPr id="13" name="Picture 12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758" y="1630697"/>
            <a:ext cx="277321" cy="377629"/>
          </a:xfrm>
          <a:prstGeom prst="rect">
            <a:avLst/>
          </a:prstGeom>
        </p:spPr>
      </p:pic>
      <p:pic>
        <p:nvPicPr>
          <p:cNvPr id="15" name="Picture 14" descr="Map_pin_icon.svg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965" y="1630698"/>
            <a:ext cx="281760" cy="383617"/>
          </a:xfrm>
          <a:prstGeom prst="rect">
            <a:avLst/>
          </a:prstGeom>
        </p:spPr>
      </p:pic>
      <p:pic>
        <p:nvPicPr>
          <p:cNvPr id="16" name="Picture 15" descr="Map_pin_icon.svg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17" y="2913868"/>
            <a:ext cx="281760" cy="383617"/>
          </a:xfrm>
          <a:prstGeom prst="rect">
            <a:avLst/>
          </a:prstGeom>
        </p:spPr>
      </p:pic>
      <p:pic>
        <p:nvPicPr>
          <p:cNvPr id="17" name="Picture 16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958" y="5299327"/>
            <a:ext cx="277321" cy="377629"/>
          </a:xfrm>
          <a:prstGeom prst="rect">
            <a:avLst/>
          </a:prstGeom>
        </p:spPr>
      </p:pic>
      <p:pic>
        <p:nvPicPr>
          <p:cNvPr id="18" name="Picture 17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302" y="2697007"/>
            <a:ext cx="277321" cy="377629"/>
          </a:xfrm>
          <a:prstGeom prst="rect">
            <a:avLst/>
          </a:prstGeom>
        </p:spPr>
      </p:pic>
      <p:pic>
        <p:nvPicPr>
          <p:cNvPr id="19" name="Picture 18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854" y="3409547"/>
            <a:ext cx="277321" cy="377629"/>
          </a:xfrm>
          <a:prstGeom prst="rect">
            <a:avLst/>
          </a:prstGeom>
        </p:spPr>
      </p:pic>
      <p:pic>
        <p:nvPicPr>
          <p:cNvPr id="20" name="Picture 19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214" y="4927567"/>
            <a:ext cx="277321" cy="377629"/>
          </a:xfrm>
          <a:prstGeom prst="rect">
            <a:avLst/>
          </a:prstGeom>
        </p:spPr>
      </p:pic>
      <p:pic>
        <p:nvPicPr>
          <p:cNvPr id="21" name="Picture 20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990" y="2727987"/>
            <a:ext cx="277321" cy="377629"/>
          </a:xfrm>
          <a:prstGeom prst="rect">
            <a:avLst/>
          </a:prstGeom>
        </p:spPr>
      </p:pic>
      <p:pic>
        <p:nvPicPr>
          <p:cNvPr id="22" name="Picture 21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502" y="3967187"/>
            <a:ext cx="277321" cy="377629"/>
          </a:xfrm>
          <a:prstGeom prst="rect">
            <a:avLst/>
          </a:prstGeom>
        </p:spPr>
      </p:pic>
      <p:pic>
        <p:nvPicPr>
          <p:cNvPr id="23" name="Picture 22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06" y="4648747"/>
            <a:ext cx="277321" cy="377629"/>
          </a:xfrm>
          <a:prstGeom prst="rect">
            <a:avLst/>
          </a:prstGeom>
        </p:spPr>
      </p:pic>
      <p:pic>
        <p:nvPicPr>
          <p:cNvPr id="24" name="Picture 23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734" y="2666027"/>
            <a:ext cx="277321" cy="377629"/>
          </a:xfrm>
          <a:prstGeom prst="rect">
            <a:avLst/>
          </a:prstGeom>
        </p:spPr>
      </p:pic>
      <p:pic>
        <p:nvPicPr>
          <p:cNvPr id="25" name="Picture 24" descr="Map_pin_icon_green.svg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62" y="3394057"/>
            <a:ext cx="277321" cy="377629"/>
          </a:xfrm>
          <a:prstGeom prst="rect">
            <a:avLst/>
          </a:prstGeom>
        </p:spPr>
      </p:pic>
      <p:pic>
        <p:nvPicPr>
          <p:cNvPr id="27" name="Picture 26" descr="Elliot_Grieves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51" y="1623798"/>
            <a:ext cx="369695" cy="369695"/>
          </a:xfrm>
          <a:prstGeom prst="rect">
            <a:avLst/>
          </a:prstGeom>
        </p:spPr>
      </p:pic>
      <p:pic>
        <p:nvPicPr>
          <p:cNvPr id="28" name="Picture 27" descr="Elliot_Grieves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4899" y="3451618"/>
            <a:ext cx="369695" cy="369695"/>
          </a:xfrm>
          <a:prstGeom prst="rect">
            <a:avLst/>
          </a:prstGeom>
        </p:spPr>
      </p:pic>
      <p:pic>
        <p:nvPicPr>
          <p:cNvPr id="29" name="Picture 28" descr="Elliot_Grieves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075" y="3219268"/>
            <a:ext cx="369695" cy="369695"/>
          </a:xfrm>
          <a:prstGeom prst="rect">
            <a:avLst/>
          </a:prstGeom>
        </p:spPr>
      </p:pic>
      <p:cxnSp>
        <p:nvCxnSpPr>
          <p:cNvPr id="31" name="Straight Connector 30"/>
          <p:cNvCxnSpPr>
            <a:stCxn id="16" idx="3"/>
            <a:endCxn id="24" idx="1"/>
          </p:cNvCxnSpPr>
          <p:nvPr/>
        </p:nvCxnSpPr>
        <p:spPr bwMode="auto">
          <a:xfrm flipV="1">
            <a:off x="707277" y="2854842"/>
            <a:ext cx="405457" cy="250835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16" idx="2"/>
            <a:endCxn id="25" idx="1"/>
          </p:cNvCxnSpPr>
          <p:nvPr/>
        </p:nvCxnSpPr>
        <p:spPr bwMode="auto">
          <a:xfrm>
            <a:off x="566397" y="3297485"/>
            <a:ext cx="252065" cy="285387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>
            <a:off x="5439100" y="1828108"/>
            <a:ext cx="380523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>
            <a:off x="1061021" y="3676308"/>
            <a:ext cx="733185" cy="101890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>
            <a:endCxn id="19" idx="1"/>
          </p:cNvCxnSpPr>
          <p:nvPr/>
        </p:nvCxnSpPr>
        <p:spPr bwMode="auto">
          <a:xfrm>
            <a:off x="3926301" y="2886318"/>
            <a:ext cx="903553" cy="71204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/>
          <p:cNvCxnSpPr/>
          <p:nvPr/>
        </p:nvCxnSpPr>
        <p:spPr bwMode="auto">
          <a:xfrm flipV="1">
            <a:off x="5134365" y="3028166"/>
            <a:ext cx="779649" cy="40030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/>
          <p:nvPr/>
        </p:nvCxnSpPr>
        <p:spPr bwMode="auto">
          <a:xfrm flipV="1">
            <a:off x="4580583" y="3859193"/>
            <a:ext cx="308743" cy="97355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/>
          <p:cNvCxnSpPr/>
          <p:nvPr/>
        </p:nvCxnSpPr>
        <p:spPr bwMode="auto">
          <a:xfrm flipH="1" flipV="1">
            <a:off x="5119167" y="3655324"/>
            <a:ext cx="794847" cy="31186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/>
          <p:cNvCxnSpPr/>
          <p:nvPr/>
        </p:nvCxnSpPr>
        <p:spPr bwMode="auto">
          <a:xfrm flipH="1" flipV="1">
            <a:off x="6265278" y="4181983"/>
            <a:ext cx="1011680" cy="112321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/>
          <p:cNvCxnSpPr>
            <a:stCxn id="29" idx="0"/>
          </p:cNvCxnSpPr>
          <p:nvPr/>
        </p:nvCxnSpPr>
        <p:spPr bwMode="auto">
          <a:xfrm flipV="1">
            <a:off x="3605923" y="3110679"/>
            <a:ext cx="101396" cy="10858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/>
          <p:cNvCxnSpPr>
            <a:stCxn id="9" idx="0"/>
          </p:cNvCxnSpPr>
          <p:nvPr/>
        </p:nvCxnSpPr>
        <p:spPr bwMode="auto">
          <a:xfrm flipH="1" flipV="1">
            <a:off x="1975125" y="5054362"/>
            <a:ext cx="146430" cy="39796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/>
          <p:nvPr/>
        </p:nvCxnSpPr>
        <p:spPr bwMode="auto">
          <a:xfrm flipV="1">
            <a:off x="6259554" y="3787176"/>
            <a:ext cx="584369" cy="20164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Connector 67"/>
          <p:cNvCxnSpPr/>
          <p:nvPr/>
        </p:nvCxnSpPr>
        <p:spPr bwMode="auto">
          <a:xfrm>
            <a:off x="7200147" y="1828164"/>
            <a:ext cx="36969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Straight Connector 69"/>
          <p:cNvCxnSpPr/>
          <p:nvPr/>
        </p:nvCxnSpPr>
        <p:spPr bwMode="auto">
          <a:xfrm>
            <a:off x="1498640" y="2849746"/>
            <a:ext cx="1937923" cy="3314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E8B1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TextBox 80"/>
          <p:cNvSpPr txBox="1"/>
          <p:nvPr/>
        </p:nvSpPr>
        <p:spPr>
          <a:xfrm>
            <a:off x="708658" y="1626794"/>
            <a:ext cx="107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User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1989794" y="1608013"/>
            <a:ext cx="1541568" cy="375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Origin Server</a:t>
            </a:r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3863842" y="1623503"/>
            <a:ext cx="1541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Edge Server</a:t>
            </a:r>
            <a:endParaRPr lang="en-US" dirty="0"/>
          </a:p>
        </p:txBody>
      </p:sp>
      <p:sp>
        <p:nvSpPr>
          <p:cNvPr id="84" name="TextBox 83"/>
          <p:cNvSpPr txBox="1"/>
          <p:nvPr/>
        </p:nvSpPr>
        <p:spPr>
          <a:xfrm>
            <a:off x="5874802" y="1466103"/>
            <a:ext cx="154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CDN Connection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7653442" y="1448113"/>
            <a:ext cx="154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User</a:t>
            </a:r>
          </a:p>
          <a:p>
            <a:r>
              <a:rPr lang="en-US" dirty="0" smtClean="0"/>
              <a:t>Connection</a:t>
            </a:r>
            <a:endParaRPr lang="en-US" dirty="0"/>
          </a:p>
        </p:txBody>
      </p:sp>
      <p:cxnSp>
        <p:nvCxnSpPr>
          <p:cNvPr id="95" name="Straight Connector 94"/>
          <p:cNvCxnSpPr/>
          <p:nvPr/>
        </p:nvCxnSpPr>
        <p:spPr bwMode="auto">
          <a:xfrm>
            <a:off x="0" y="150281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9" name="Straight Connector 98"/>
          <p:cNvCxnSpPr/>
          <p:nvPr/>
        </p:nvCxnSpPr>
        <p:spPr bwMode="auto">
          <a:xfrm>
            <a:off x="-2480" y="2150898"/>
            <a:ext cx="9144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7214188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Straight Arrow Connector 74"/>
          <p:cNvCxnSpPr/>
          <p:nvPr/>
        </p:nvCxnSpPr>
        <p:spPr bwMode="auto">
          <a:xfrm>
            <a:off x="5717703" y="2434840"/>
            <a:ext cx="10311" cy="75044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91" y="900000"/>
            <a:ext cx="8496000" cy="649288"/>
          </a:xfrm>
        </p:spPr>
        <p:txBody>
          <a:bodyPr/>
          <a:lstStyle/>
          <a:p>
            <a:r>
              <a:rPr lang="en-US" dirty="0" smtClean="0"/>
              <a:t>CDN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176252" y="6316662"/>
            <a:ext cx="1752600" cy="3127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1289909" y="804407"/>
            <a:ext cx="7373312" cy="5918604"/>
            <a:chOff x="1187883" y="-2382314"/>
            <a:chExt cx="9111637" cy="7314033"/>
          </a:xfrm>
        </p:grpSpPr>
        <p:sp>
          <p:nvSpPr>
            <p:cNvPr id="5" name="Cloud 4"/>
            <p:cNvSpPr/>
            <p:nvPr/>
          </p:nvSpPr>
          <p:spPr bwMode="auto">
            <a:xfrm>
              <a:off x="1925576" y="-2382314"/>
              <a:ext cx="8373944" cy="7088484"/>
            </a:xfrm>
            <a:prstGeom prst="cloud">
              <a:avLst/>
            </a:prstGeom>
            <a:solidFill>
              <a:schemeClr val="bg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506243" y="4108758"/>
              <a:ext cx="822960" cy="822961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cxnSp>
          <p:nvCxnSpPr>
            <p:cNvPr id="23" name="Straight Arrow Connector 22"/>
            <p:cNvCxnSpPr>
              <a:stCxn id="67" idx="3"/>
              <a:endCxn id="10" idx="3"/>
            </p:cNvCxnSpPr>
            <p:nvPr/>
          </p:nvCxnSpPr>
          <p:spPr bwMode="auto">
            <a:xfrm flipH="1">
              <a:off x="3329203" y="3834675"/>
              <a:ext cx="1966561" cy="68556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3" name="TextBox 32"/>
            <p:cNvSpPr txBox="1"/>
            <p:nvPr/>
          </p:nvSpPr>
          <p:spPr>
            <a:xfrm>
              <a:off x="1187883" y="4121014"/>
              <a:ext cx="1936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Local Machine</a:t>
              </a:r>
              <a:endParaRPr lang="en-US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310357" y="3025616"/>
            <a:ext cx="1692001" cy="1413143"/>
            <a:chOff x="1084246" y="3540802"/>
            <a:chExt cx="1843073" cy="1539317"/>
          </a:xfrm>
        </p:grpSpPr>
        <p:sp>
          <p:nvSpPr>
            <p:cNvPr id="42" name="Can 41"/>
            <p:cNvSpPr/>
            <p:nvPr/>
          </p:nvSpPr>
          <p:spPr bwMode="auto">
            <a:xfrm>
              <a:off x="1285542" y="3540802"/>
              <a:ext cx="1201392" cy="1106064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ln>
                  <a:solidFill>
                    <a:srgbClr val="000000"/>
                  </a:solidFill>
                </a:ln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084246" y="4677811"/>
              <a:ext cx="1843073" cy="402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Edge Server</a:t>
              </a:r>
              <a:endParaRPr lang="en-US" dirty="0"/>
            </a:p>
          </p:txBody>
        </p:sp>
      </p:grpSp>
      <p:sp>
        <p:nvSpPr>
          <p:cNvPr id="50" name="Rectangle 49"/>
          <p:cNvSpPr/>
          <p:nvPr/>
        </p:nvSpPr>
        <p:spPr bwMode="auto">
          <a:xfrm>
            <a:off x="6777602" y="1504446"/>
            <a:ext cx="822960" cy="82296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51" name="Straight Arrow Connector 50"/>
          <p:cNvCxnSpPr>
            <a:stCxn id="50" idx="1"/>
          </p:cNvCxnSpPr>
          <p:nvPr/>
        </p:nvCxnSpPr>
        <p:spPr bwMode="auto">
          <a:xfrm flipH="1">
            <a:off x="5627690" y="1915926"/>
            <a:ext cx="1149912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53" name="Group 52"/>
          <p:cNvGrpSpPr/>
          <p:nvPr/>
        </p:nvGrpSpPr>
        <p:grpSpPr>
          <a:xfrm>
            <a:off x="4324119" y="1396070"/>
            <a:ext cx="1712838" cy="1506341"/>
            <a:chOff x="1084246" y="3540802"/>
            <a:chExt cx="1843073" cy="1506341"/>
          </a:xfrm>
        </p:grpSpPr>
        <p:sp>
          <p:nvSpPr>
            <p:cNvPr id="54" name="Can 53"/>
            <p:cNvSpPr/>
            <p:nvPr/>
          </p:nvSpPr>
          <p:spPr bwMode="auto">
            <a:xfrm>
              <a:off x="1285542" y="3540802"/>
              <a:ext cx="1201392" cy="1106064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ln>
                  <a:solidFill>
                    <a:srgbClr val="000000"/>
                  </a:solidFill>
                </a:ln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084246" y="4677811"/>
              <a:ext cx="18430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Edge Server</a:t>
              </a:r>
              <a:endParaRPr lang="en-US" dirty="0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6741881" y="875679"/>
            <a:ext cx="1037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Origin Server</a:t>
            </a:r>
            <a:endParaRPr lang="en-US" dirty="0"/>
          </a:p>
        </p:txBody>
      </p:sp>
      <p:grpSp>
        <p:nvGrpSpPr>
          <p:cNvPr id="66" name="Group 65"/>
          <p:cNvGrpSpPr/>
          <p:nvPr/>
        </p:nvGrpSpPr>
        <p:grpSpPr>
          <a:xfrm>
            <a:off x="4062627" y="4819867"/>
            <a:ext cx="1888186" cy="1413143"/>
            <a:chOff x="1285542" y="3540802"/>
            <a:chExt cx="2056777" cy="1539317"/>
          </a:xfrm>
        </p:grpSpPr>
        <p:sp>
          <p:nvSpPr>
            <p:cNvPr id="67" name="Can 66"/>
            <p:cNvSpPr/>
            <p:nvPr/>
          </p:nvSpPr>
          <p:spPr bwMode="auto">
            <a:xfrm>
              <a:off x="1285542" y="3540802"/>
              <a:ext cx="1201392" cy="1106064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ln>
                  <a:solidFill>
                    <a:srgbClr val="000000"/>
                  </a:solidFill>
                </a:ln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1499246" y="4677811"/>
              <a:ext cx="1843073" cy="402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Edge Server</a:t>
              </a:r>
              <a:endParaRPr lang="en-US" dirty="0"/>
            </a:p>
          </p:txBody>
        </p:sp>
      </p:grpSp>
      <p:sp>
        <p:nvSpPr>
          <p:cNvPr id="77" name="Rectangle 76"/>
          <p:cNvSpPr/>
          <p:nvPr/>
        </p:nvSpPr>
        <p:spPr bwMode="auto">
          <a:xfrm>
            <a:off x="1012450" y="3161605"/>
            <a:ext cx="665955" cy="66595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-54392" y="3171523"/>
            <a:ext cx="1566689" cy="298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Local Machine</a:t>
            </a:r>
            <a:endParaRPr lang="en-US" dirty="0"/>
          </a:p>
        </p:txBody>
      </p:sp>
      <p:cxnSp>
        <p:nvCxnSpPr>
          <p:cNvPr id="79" name="Straight Arrow Connector 78"/>
          <p:cNvCxnSpPr/>
          <p:nvPr/>
        </p:nvCxnSpPr>
        <p:spPr bwMode="auto">
          <a:xfrm flipH="1">
            <a:off x="1699476" y="3556850"/>
            <a:ext cx="795677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2" name="Straight Arrow Connector 81"/>
          <p:cNvCxnSpPr/>
          <p:nvPr/>
        </p:nvCxnSpPr>
        <p:spPr bwMode="auto">
          <a:xfrm flipH="1">
            <a:off x="3022720" y="5835270"/>
            <a:ext cx="1591355" cy="554766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/>
          <p:nvPr/>
        </p:nvCxnSpPr>
        <p:spPr bwMode="auto">
          <a:xfrm flipH="1">
            <a:off x="3345694" y="1959429"/>
            <a:ext cx="1144714" cy="107669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4" name="Can 83"/>
          <p:cNvSpPr/>
          <p:nvPr/>
        </p:nvSpPr>
        <p:spPr bwMode="auto">
          <a:xfrm>
            <a:off x="6600571" y="3927038"/>
            <a:ext cx="1102917" cy="1015403"/>
          </a:xfrm>
          <a:prstGeom prst="can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>
              <a:ln>
                <a:solidFill>
                  <a:srgbClr val="000000"/>
                </a:solidFill>
              </a:ln>
            </a:endParaRPr>
          </a:p>
        </p:txBody>
      </p:sp>
      <p:cxnSp>
        <p:nvCxnSpPr>
          <p:cNvPr id="88" name="Straight Arrow Connector 87"/>
          <p:cNvCxnSpPr/>
          <p:nvPr/>
        </p:nvCxnSpPr>
        <p:spPr bwMode="auto">
          <a:xfrm flipH="1">
            <a:off x="4614089" y="2186214"/>
            <a:ext cx="2163513" cy="263365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/>
          <p:nvPr/>
        </p:nvCxnSpPr>
        <p:spPr bwMode="auto">
          <a:xfrm flipH="1">
            <a:off x="7156777" y="2327406"/>
            <a:ext cx="1" cy="1599632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6506615" y="4954771"/>
            <a:ext cx="16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Edge Server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865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Commercial CDNs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Limelight Networks</a:t>
            </a:r>
          </a:p>
          <a:p>
            <a:r>
              <a:rPr lang="en-US" dirty="0" smtClean="0"/>
              <a:t>Level 3 Communications</a:t>
            </a:r>
          </a:p>
          <a:p>
            <a:r>
              <a:rPr lang="en-US" dirty="0" smtClean="0"/>
              <a:t>Akamai Technologies</a:t>
            </a:r>
          </a:p>
          <a:p>
            <a:r>
              <a:rPr lang="en-US" dirty="0" smtClean="0"/>
              <a:t>Amazon </a:t>
            </a:r>
            <a:r>
              <a:rPr lang="en-US" dirty="0" err="1" smtClean="0"/>
              <a:t>CloudFront</a:t>
            </a:r>
            <a:endParaRPr lang="en-US" dirty="0" smtClean="0"/>
          </a:p>
          <a:p>
            <a:r>
              <a:rPr lang="en-US" dirty="0" err="1" smtClean="0"/>
              <a:t>CloudFlare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0249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Motivational Scenario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Streaming video to 100,000+ simultaneous users</a:t>
            </a:r>
          </a:p>
          <a:p>
            <a:r>
              <a:rPr lang="en-US" dirty="0" smtClean="0"/>
              <a:t>Working Web solution: store/serve many copies of video at multiple geographically distributed sites (CDN)</a:t>
            </a:r>
          </a:p>
          <a:p>
            <a:r>
              <a:rPr lang="en-US" dirty="0" smtClean="0"/>
              <a:t>Two strategies:</a:t>
            </a:r>
          </a:p>
          <a:p>
            <a:pPr lvl="1"/>
            <a:r>
              <a:rPr lang="en-GB" dirty="0" smtClean="0"/>
              <a:t>Push CDN servers deep into many access networks</a:t>
            </a:r>
          </a:p>
          <a:p>
            <a:pPr lvl="2"/>
            <a:r>
              <a:rPr lang="en-GB" dirty="0" smtClean="0"/>
              <a:t>Close to users</a:t>
            </a:r>
          </a:p>
          <a:p>
            <a:pPr lvl="2"/>
            <a:r>
              <a:rPr lang="en-GB" dirty="0" smtClean="0"/>
              <a:t>Used by Akamai, 1700 locations</a:t>
            </a:r>
          </a:p>
          <a:p>
            <a:pPr lvl="1"/>
            <a:r>
              <a:rPr lang="en-GB" dirty="0" smtClean="0"/>
              <a:t>Place larger clusters at key points in the network near internet exchanges</a:t>
            </a:r>
          </a:p>
          <a:p>
            <a:pPr lvl="2"/>
            <a:r>
              <a:rPr lang="en-GB" dirty="0" smtClean="0"/>
              <a:t>Used by Limelight</a:t>
            </a:r>
          </a:p>
        </p:txBody>
      </p:sp>
    </p:spTree>
    <p:extLst>
      <p:ext uri="{BB962C8B-B14F-4D97-AF65-F5344CB8AC3E}">
        <p14:creationId xmlns:p14="http://schemas.microsoft.com/office/powerpoint/2010/main" val="37585311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2-01 at 13.39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906" y="2667002"/>
            <a:ext cx="4738167" cy="35650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CDN: simple content access scenario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client requests video from a service</a:t>
            </a:r>
          </a:p>
          <a:p>
            <a:pPr lvl="1"/>
            <a:r>
              <a:rPr lang="en-US" dirty="0" smtClean="0">
                <a:hlinkClick r:id="rId3"/>
              </a:rPr>
              <a:t>http://video.netcinema.com/6Y7B23V</a:t>
            </a:r>
            <a:endParaRPr lang="en-US" dirty="0" smtClean="0"/>
          </a:p>
          <a:p>
            <a:pPr lvl="1"/>
            <a:r>
              <a:rPr lang="en-US" dirty="0">
                <a:hlinkClick r:id="rId4"/>
              </a:rPr>
              <a:t>http:/</a:t>
            </a:r>
            <a:r>
              <a:rPr lang="en-US" dirty="0" smtClean="0">
                <a:hlinkClick r:id="rId4"/>
              </a:rPr>
              <a:t>/KingCDN.com/NetC6Y7B23V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4499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2-01 at 13.39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71" y="1419028"/>
            <a:ext cx="6565573" cy="49400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CDN: simple content access scenario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0916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CDN Cluster Selection Strategy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CDN DNS decides</a:t>
            </a:r>
          </a:p>
          <a:p>
            <a:pPr lvl="1"/>
            <a:r>
              <a:rPr lang="en-US" dirty="0" smtClean="0"/>
              <a:t>Pick CDN node geographically closest to client</a:t>
            </a:r>
          </a:p>
          <a:p>
            <a:pPr lvl="1"/>
            <a:r>
              <a:rPr lang="en-US" dirty="0" smtClean="0"/>
              <a:t>Pick CDN node with shortest delay</a:t>
            </a:r>
            <a:r>
              <a:rPr lang="en-US" dirty="0"/>
              <a:t> </a:t>
            </a:r>
            <a:r>
              <a:rPr lang="en-US" dirty="0" smtClean="0"/>
              <a:t>(min hops) to client (CDN nodes periodically ping access ISPs, report results to CDN DNS)</a:t>
            </a:r>
          </a:p>
          <a:p>
            <a:r>
              <a:rPr lang="en-US" dirty="0" smtClean="0"/>
              <a:t>Or let the Client decide – give client a list of several CDN servers</a:t>
            </a:r>
          </a:p>
        </p:txBody>
      </p:sp>
    </p:spTree>
    <p:extLst>
      <p:ext uri="{BB962C8B-B14F-4D97-AF65-F5344CB8AC3E}">
        <p14:creationId xmlns:p14="http://schemas.microsoft.com/office/powerpoint/2010/main" val="27280096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Netflix’s first Approach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Owned very little infrastructure, uses 3</a:t>
            </a:r>
            <a:r>
              <a:rPr lang="en-US" baseline="30000" dirty="0" smtClean="0"/>
              <a:t>rd</a:t>
            </a:r>
            <a:r>
              <a:rPr lang="en-US" dirty="0" smtClean="0"/>
              <a:t> party services</a:t>
            </a:r>
          </a:p>
          <a:p>
            <a:pPr lvl="1"/>
            <a:r>
              <a:rPr lang="en-US" dirty="0" smtClean="0"/>
              <a:t>Own registration, payment servers</a:t>
            </a:r>
          </a:p>
          <a:p>
            <a:pPr lvl="1"/>
            <a:r>
              <a:rPr lang="en-US" dirty="0" smtClean="0"/>
              <a:t>Amazon (3</a:t>
            </a:r>
            <a:r>
              <a:rPr lang="en-US" baseline="30000" dirty="0" smtClean="0"/>
              <a:t>rd</a:t>
            </a:r>
            <a:r>
              <a:rPr lang="en-US" dirty="0" smtClean="0"/>
              <a:t> party) cloud services</a:t>
            </a:r>
          </a:p>
          <a:p>
            <a:pPr lvl="2"/>
            <a:r>
              <a:rPr lang="en-US" dirty="0" smtClean="0"/>
              <a:t>Netflix uploads studio master to Amazon cloud</a:t>
            </a:r>
          </a:p>
          <a:p>
            <a:pPr lvl="2"/>
            <a:r>
              <a:rPr lang="en-US" dirty="0" smtClean="0"/>
              <a:t>Create multiple version of movie (different encodings) in cloud</a:t>
            </a:r>
          </a:p>
          <a:p>
            <a:pPr lvl="2"/>
            <a:r>
              <a:rPr lang="en-US" dirty="0" smtClean="0"/>
              <a:t>Upload versions from cloud to CDNs</a:t>
            </a:r>
          </a:p>
          <a:p>
            <a:pPr lvl="1"/>
            <a:r>
              <a:rPr lang="en-US" dirty="0" smtClean="0"/>
              <a:t>Three 3</a:t>
            </a:r>
            <a:r>
              <a:rPr lang="en-US" baseline="30000" dirty="0" smtClean="0"/>
              <a:t>rd</a:t>
            </a:r>
            <a:r>
              <a:rPr lang="en-US" dirty="0" smtClean="0"/>
              <a:t> party CDNs host/stream Netflix content: Akamai, Limelight, Level-3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8998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2-01 at 13.53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26" y="1646970"/>
            <a:ext cx="7692571" cy="49824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Study: Netflix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The temporary storage (caching) of frequently accessed data for rapid access</a:t>
            </a:r>
          </a:p>
          <a:p>
            <a:pPr lvl="1"/>
            <a:r>
              <a:rPr lang="en-US" dirty="0" smtClean="0"/>
              <a:t>Web documents</a:t>
            </a:r>
          </a:p>
          <a:p>
            <a:pPr lvl="1"/>
            <a:r>
              <a:rPr lang="en-US" dirty="0" smtClean="0"/>
              <a:t>HTML pages</a:t>
            </a:r>
          </a:p>
          <a:p>
            <a:pPr lvl="1"/>
            <a:r>
              <a:rPr lang="en-US" dirty="0" smtClean="0"/>
              <a:t>Images</a:t>
            </a:r>
          </a:p>
          <a:p>
            <a:r>
              <a:rPr lang="en-US" dirty="0" smtClean="0"/>
              <a:t>Caches can be located at various points in a network</a:t>
            </a:r>
          </a:p>
          <a:p>
            <a:pPr lvl="1"/>
            <a:r>
              <a:rPr lang="en-US" dirty="0" smtClean="0"/>
              <a:t>Reduces access time/latency for clients</a:t>
            </a:r>
          </a:p>
          <a:p>
            <a:pPr lvl="1"/>
            <a:r>
              <a:rPr lang="en-US" dirty="0" smtClean="0"/>
              <a:t>Reduces bandwidth usage across slower links</a:t>
            </a:r>
          </a:p>
          <a:p>
            <a:pPr lvl="1"/>
            <a:r>
              <a:rPr lang="en-US" dirty="0" smtClean="0"/>
              <a:t>Reduces load on a server</a:t>
            </a:r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DASH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555935"/>
            <a:ext cx="8496000" cy="4469088"/>
          </a:xfrm>
        </p:spPr>
        <p:txBody>
          <a:bodyPr/>
          <a:lstStyle/>
          <a:p>
            <a:r>
              <a:rPr lang="en-US" dirty="0" smtClean="0"/>
              <a:t>DASH - Dynamic Adaptive Streaming over HTTP</a:t>
            </a:r>
          </a:p>
          <a:p>
            <a:r>
              <a:rPr lang="en-US" dirty="0" smtClean="0"/>
              <a:t>Server</a:t>
            </a:r>
            <a:endParaRPr lang="en-US" dirty="0"/>
          </a:p>
          <a:p>
            <a:pPr lvl="1"/>
            <a:r>
              <a:rPr lang="en-US" dirty="0" smtClean="0"/>
              <a:t>Divides video files into multiple chucks</a:t>
            </a:r>
          </a:p>
          <a:p>
            <a:pPr lvl="1"/>
            <a:r>
              <a:rPr lang="en-US" dirty="0" smtClean="0"/>
              <a:t>Each chunk stored encoded at different bit rates</a:t>
            </a:r>
          </a:p>
          <a:p>
            <a:pPr lvl="1"/>
            <a:r>
              <a:rPr lang="en-US" dirty="0" smtClean="0"/>
              <a:t>Manifest file: provides URLs for different chunks</a:t>
            </a:r>
          </a:p>
          <a:p>
            <a:r>
              <a:rPr lang="en-US" dirty="0" smtClean="0"/>
              <a:t>Client</a:t>
            </a:r>
          </a:p>
          <a:p>
            <a:pPr lvl="1"/>
            <a:r>
              <a:rPr lang="en-US" dirty="0" smtClean="0"/>
              <a:t>Periodically measures server-to-client bandwidth</a:t>
            </a:r>
          </a:p>
          <a:p>
            <a:pPr lvl="1"/>
            <a:r>
              <a:rPr lang="en-US" dirty="0" smtClean="0"/>
              <a:t>Consulting manifest, requests one chunk at a time</a:t>
            </a:r>
          </a:p>
          <a:p>
            <a:pPr lvl="1"/>
            <a:r>
              <a:rPr lang="en-US" dirty="0" smtClean="0"/>
              <a:t>Chooses maximum coding rate sustainable given current bandwidth</a:t>
            </a:r>
          </a:p>
          <a:p>
            <a:pPr lvl="1"/>
            <a:r>
              <a:rPr lang="en-US" dirty="0" smtClean="0"/>
              <a:t>Can choose different coding rates at different points in time (depending on available bandwidth at time)</a:t>
            </a:r>
          </a:p>
        </p:txBody>
      </p:sp>
    </p:spTree>
    <p:extLst>
      <p:ext uri="{BB962C8B-B14F-4D97-AF65-F5344CB8AC3E}">
        <p14:creationId xmlns:p14="http://schemas.microsoft.com/office/powerpoint/2010/main" val="20308236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MPEG-DASH Adoption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MPEG DASH is independent, open and international standard, which has broad support from the industry</a:t>
            </a:r>
          </a:p>
          <a:p>
            <a:r>
              <a:rPr lang="en-US" dirty="0" smtClean="0"/>
              <a:t>HTML5 Media Source Extensions and </a:t>
            </a:r>
            <a:r>
              <a:rPr lang="en-US" dirty="0" err="1" smtClean="0"/>
              <a:t>HbbTV</a:t>
            </a:r>
            <a:r>
              <a:rPr lang="en-US" dirty="0" smtClean="0"/>
              <a:t> are MPEG-DASH enabled</a:t>
            </a:r>
          </a:p>
          <a:p>
            <a:r>
              <a:rPr lang="en-US" dirty="0" smtClean="0"/>
              <a:t>Heavy plugins like Silverlight and Flash perform poorly and cause security issues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983095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Netflix </a:t>
            </a:r>
            <a:r>
              <a:rPr lang="en-US" dirty="0" err="1" smtClean="0"/>
              <a:t>OpenConnect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</a:t>
            </a:r>
            <a:r>
              <a:rPr lang="en-US" dirty="0" err="1" smtClean="0"/>
              <a:t>optimised</a:t>
            </a:r>
            <a:r>
              <a:rPr lang="en-US" dirty="0" smtClean="0"/>
              <a:t> for delivery large files</a:t>
            </a:r>
          </a:p>
          <a:p>
            <a:r>
              <a:rPr lang="en-US" dirty="0" smtClean="0"/>
              <a:t>Data centers around the world</a:t>
            </a:r>
          </a:p>
          <a:p>
            <a:r>
              <a:rPr lang="en-US" dirty="0" smtClean="0"/>
              <a:t>Client Intelligence</a:t>
            </a:r>
          </a:p>
          <a:p>
            <a:pPr lvl="1"/>
            <a:r>
              <a:rPr lang="en-US" dirty="0" smtClean="0"/>
              <a:t>Calculates best edge server to use</a:t>
            </a:r>
          </a:p>
          <a:p>
            <a:pPr lvl="1"/>
            <a:r>
              <a:rPr lang="en-US" dirty="0" smtClean="0"/>
              <a:t>Continually probes the best way of receiving content (automatically switches between different CDNs and different bitrate levels)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1821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Caches</a:t>
            </a:r>
          </a:p>
          <a:p>
            <a:pPr lvl="1"/>
            <a:r>
              <a:rPr lang="en-US" dirty="0" smtClean="0"/>
              <a:t>Browser</a:t>
            </a:r>
          </a:p>
          <a:p>
            <a:pPr lvl="1"/>
            <a:r>
              <a:rPr lang="en-US" dirty="0" smtClean="0"/>
              <a:t>Proxy</a:t>
            </a:r>
          </a:p>
          <a:p>
            <a:pPr lvl="1"/>
            <a:r>
              <a:rPr lang="en-US" dirty="0" smtClean="0"/>
              <a:t>Reverse Proxy</a:t>
            </a:r>
          </a:p>
          <a:p>
            <a:r>
              <a:rPr lang="en-US" dirty="0" smtClean="0"/>
              <a:t>Cache Control Headers</a:t>
            </a:r>
          </a:p>
          <a:p>
            <a:r>
              <a:rPr lang="en-US" dirty="0" smtClean="0"/>
              <a:t>Content Delivery Networks</a:t>
            </a:r>
          </a:p>
          <a:p>
            <a:r>
              <a:rPr lang="en-US" dirty="0" smtClean="0"/>
              <a:t>CDNs in practice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896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be Cached?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3532627" cy="2939377"/>
          </a:xfrm>
        </p:spPr>
        <p:txBody>
          <a:bodyPr/>
          <a:lstStyle/>
          <a:p>
            <a:r>
              <a:rPr lang="en-US" dirty="0" smtClean="0"/>
              <a:t>Cache friendly:</a:t>
            </a:r>
          </a:p>
          <a:p>
            <a:pPr lvl="1"/>
            <a:r>
              <a:rPr lang="en-US" dirty="0" smtClean="0"/>
              <a:t>Logos and brand images</a:t>
            </a:r>
          </a:p>
          <a:p>
            <a:pPr lvl="1"/>
            <a:r>
              <a:rPr lang="en-US" dirty="0" smtClean="0"/>
              <a:t>Style sheets</a:t>
            </a:r>
          </a:p>
          <a:p>
            <a:pPr lvl="1"/>
            <a:r>
              <a:rPr lang="en-US" dirty="0" err="1" smtClean="0"/>
              <a:t>Javascript</a:t>
            </a:r>
            <a:r>
              <a:rPr lang="en-US" dirty="0" smtClean="0"/>
              <a:t> files, site and library </a:t>
            </a:r>
          </a:p>
          <a:p>
            <a:pPr lvl="1"/>
            <a:r>
              <a:rPr lang="en-US" dirty="0" smtClean="0"/>
              <a:t>Downloadable content</a:t>
            </a:r>
          </a:p>
          <a:p>
            <a:pPr lvl="1"/>
            <a:r>
              <a:rPr lang="en-US" dirty="0" smtClean="0"/>
              <a:t>Media files</a:t>
            </a:r>
          </a:p>
          <a:p>
            <a:pPr marL="360000" lvl="1" indent="0">
              <a:buNone/>
            </a:pPr>
            <a:endParaRPr lang="en-US" dirty="0" smtClean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 bwMode="auto">
          <a:xfrm>
            <a:off x="4673648" y="1689500"/>
            <a:ext cx="3532627" cy="311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dirty="0" smtClean="0"/>
              <a:t>Be careful caching:</a:t>
            </a:r>
          </a:p>
          <a:p>
            <a:pPr lvl="1"/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HTML pages</a:t>
            </a:r>
          </a:p>
          <a:p>
            <a:pPr lvl="1"/>
            <a:r>
              <a:rPr lang="en-US" dirty="0" smtClean="0"/>
              <a:t>Rotating images</a:t>
            </a:r>
          </a:p>
          <a:p>
            <a:pPr lvl="1"/>
            <a:r>
              <a:rPr lang="en-US" dirty="0" smtClean="0"/>
              <a:t>Frequently modified </a:t>
            </a:r>
            <a:r>
              <a:rPr lang="en-US" dirty="0" err="1" smtClean="0"/>
              <a:t>Javascript</a:t>
            </a:r>
            <a:r>
              <a:rPr lang="en-US" dirty="0" smtClean="0"/>
              <a:t> and CSS</a:t>
            </a:r>
          </a:p>
          <a:p>
            <a:pPr lvl="1"/>
            <a:r>
              <a:rPr lang="en-US" dirty="0" smtClean="0"/>
              <a:t>Content requested with authentication cookies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 bwMode="auto">
          <a:xfrm>
            <a:off x="1810848" y="4879217"/>
            <a:ext cx="5995292" cy="1529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81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08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350000" indent="-180000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Lucida Grande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dirty="0" smtClean="0"/>
              <a:t>Never cache</a:t>
            </a:r>
          </a:p>
          <a:p>
            <a:pPr lvl="1"/>
            <a:r>
              <a:rPr lang="en-US" dirty="0" smtClean="0"/>
              <a:t>Sensitive data</a:t>
            </a:r>
          </a:p>
          <a:p>
            <a:pPr lvl="1"/>
            <a:r>
              <a:rPr lang="en-US" dirty="0" smtClean="0"/>
              <a:t>User-specific data that frequently changes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521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Origin server </a:t>
            </a:r>
            <a:r>
              <a:rPr lang="en-US" dirty="0" smtClean="0"/>
              <a:t>– original location of content</a:t>
            </a:r>
          </a:p>
          <a:p>
            <a:r>
              <a:rPr lang="en-US" b="1" dirty="0" smtClean="0"/>
              <a:t>Hit</a:t>
            </a:r>
            <a:r>
              <a:rPr lang="en-US" dirty="0" smtClean="0"/>
              <a:t> – response in cache</a:t>
            </a:r>
          </a:p>
          <a:p>
            <a:r>
              <a:rPr lang="en-US" b="1" dirty="0" smtClean="0"/>
              <a:t>Miss</a:t>
            </a:r>
            <a:r>
              <a:rPr lang="en-US" dirty="0" smtClean="0"/>
              <a:t> – response is not in the cache</a:t>
            </a:r>
          </a:p>
          <a:p>
            <a:r>
              <a:rPr lang="en-US" b="1" dirty="0" smtClean="0"/>
              <a:t>Stale content</a:t>
            </a:r>
            <a:r>
              <a:rPr lang="en-US" dirty="0" smtClean="0"/>
              <a:t> – Expired response </a:t>
            </a:r>
          </a:p>
          <a:p>
            <a:r>
              <a:rPr lang="en-US" b="1" dirty="0" smtClean="0"/>
              <a:t>Cache hit ratio </a:t>
            </a:r>
            <a:r>
              <a:rPr lang="en-US" dirty="0" smtClean="0"/>
              <a:t>– </a:t>
            </a:r>
            <a:r>
              <a:rPr lang="en-US" dirty="0" err="1" smtClean="0"/>
              <a:t>hits:total</a:t>
            </a:r>
            <a:r>
              <a:rPr lang="en-US" dirty="0" smtClean="0"/>
              <a:t> requests</a:t>
            </a:r>
          </a:p>
          <a:p>
            <a:r>
              <a:rPr lang="en-US" b="1" dirty="0" smtClean="0"/>
              <a:t>Validation</a:t>
            </a:r>
            <a:r>
              <a:rPr lang="en-US" dirty="0" smtClean="0"/>
              <a:t> – Check that cached response is most recent version</a:t>
            </a:r>
          </a:p>
          <a:p>
            <a:r>
              <a:rPr lang="en-US" b="1" dirty="0" smtClean="0"/>
              <a:t>Invalidation</a:t>
            </a:r>
            <a:r>
              <a:rPr lang="en-US" dirty="0" smtClean="0"/>
              <a:t> – Removal of response before it expires, due to update on origin server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74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Web Caching Solutions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Browser Cache</a:t>
            </a:r>
          </a:p>
          <a:p>
            <a:r>
              <a:rPr lang="en-US" dirty="0" smtClean="0"/>
              <a:t>Proxy Cache</a:t>
            </a:r>
          </a:p>
          <a:p>
            <a:r>
              <a:rPr lang="en-US" dirty="0" smtClean="0"/>
              <a:t>Reverse Proxy Cache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238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Browser Cache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4469088"/>
          </a:xfrm>
        </p:spPr>
        <p:txBody>
          <a:bodyPr/>
          <a:lstStyle/>
          <a:p>
            <a:r>
              <a:rPr lang="en-US" dirty="0" smtClean="0"/>
              <a:t>Browsers maintain a small cache</a:t>
            </a:r>
          </a:p>
          <a:p>
            <a:r>
              <a:rPr lang="en-US" dirty="0" smtClean="0"/>
              <a:t>Stored locally</a:t>
            </a:r>
          </a:p>
          <a:p>
            <a:r>
              <a:rPr lang="en-US" dirty="0"/>
              <a:t>Cache for a </a:t>
            </a:r>
            <a:r>
              <a:rPr lang="en-US" dirty="0" smtClean="0"/>
              <a:t>single </a:t>
            </a:r>
            <a:r>
              <a:rPr lang="en-US" dirty="0"/>
              <a:t>user </a:t>
            </a:r>
            <a:r>
              <a:rPr lang="en-US" dirty="0" smtClean="0"/>
              <a:t>or application</a:t>
            </a:r>
          </a:p>
          <a:p>
            <a:r>
              <a:rPr lang="en-US" dirty="0" smtClean="0"/>
              <a:t>Browser sets a caching policy, deciding what data to cache</a:t>
            </a:r>
          </a:p>
          <a:p>
            <a:pPr lvl="1"/>
            <a:r>
              <a:rPr lang="en-US" dirty="0" smtClean="0"/>
              <a:t>User specific content</a:t>
            </a:r>
          </a:p>
          <a:p>
            <a:pPr lvl="1"/>
            <a:r>
              <a:rPr lang="en-US" dirty="0" smtClean="0"/>
              <a:t>Expensive content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4986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Browser Cache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Cloud 4"/>
          <p:cNvSpPr/>
          <p:nvPr/>
        </p:nvSpPr>
        <p:spPr bwMode="auto">
          <a:xfrm>
            <a:off x="3739428" y="1549288"/>
            <a:ext cx="1743488" cy="1743488"/>
          </a:xfrm>
          <a:prstGeom prst="cloud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663974" y="1960768"/>
            <a:ext cx="822960" cy="82296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7067400" y="1960768"/>
            <a:ext cx="822960" cy="82296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17" name="Straight Arrow Connector 16"/>
          <p:cNvCxnSpPr>
            <a:stCxn id="7" idx="1"/>
            <a:endCxn id="10" idx="2"/>
          </p:cNvCxnSpPr>
          <p:nvPr/>
        </p:nvCxnSpPr>
        <p:spPr bwMode="auto">
          <a:xfrm flipV="1">
            <a:off x="1886238" y="2783728"/>
            <a:ext cx="189216" cy="75707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11" idx="1"/>
            <a:endCxn id="10" idx="3"/>
          </p:cNvCxnSpPr>
          <p:nvPr/>
        </p:nvCxnSpPr>
        <p:spPr bwMode="auto">
          <a:xfrm flipH="1">
            <a:off x="2486934" y="2372248"/>
            <a:ext cx="4580466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endCxn id="11" idx="2"/>
          </p:cNvCxnSpPr>
          <p:nvPr/>
        </p:nvCxnSpPr>
        <p:spPr bwMode="auto">
          <a:xfrm flipV="1">
            <a:off x="7478880" y="2783728"/>
            <a:ext cx="0" cy="76810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66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49" name="Group 48"/>
          <p:cNvGrpSpPr/>
          <p:nvPr/>
        </p:nvGrpSpPr>
        <p:grpSpPr>
          <a:xfrm>
            <a:off x="1084246" y="3540802"/>
            <a:ext cx="1843073" cy="1506341"/>
            <a:chOff x="1084246" y="3540802"/>
            <a:chExt cx="1843073" cy="1506341"/>
          </a:xfrm>
        </p:grpSpPr>
        <p:sp>
          <p:nvSpPr>
            <p:cNvPr id="7" name="Can 6"/>
            <p:cNvSpPr/>
            <p:nvPr/>
          </p:nvSpPr>
          <p:spPr bwMode="auto">
            <a:xfrm>
              <a:off x="1285542" y="3540802"/>
              <a:ext cx="1201392" cy="1106064"/>
            </a:xfrm>
            <a:prstGeom prst="can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>
                <a:ln>
                  <a:solidFill>
                    <a:srgbClr val="000000"/>
                  </a:solidFill>
                </a:ln>
              </a:endParaRPr>
            </a:p>
          </p:txBody>
        </p:sp>
        <p:cxnSp>
          <p:nvCxnSpPr>
            <p:cNvPr id="21" name="Straight Arrow Connector 20"/>
            <p:cNvCxnSpPr>
              <a:stCxn id="18" idx="0"/>
              <a:endCxn id="7" idx="0"/>
            </p:cNvCxnSpPr>
            <p:nvPr/>
          </p:nvCxnSpPr>
          <p:spPr bwMode="auto">
            <a:xfrm flipV="1">
              <a:off x="1882919" y="3817318"/>
              <a:ext cx="3319" cy="36043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2" name="TextBox 31"/>
            <p:cNvSpPr txBox="1"/>
            <p:nvPr/>
          </p:nvSpPr>
          <p:spPr>
            <a:xfrm>
              <a:off x="1084246" y="4677811"/>
              <a:ext cx="18430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Browser Cache</a:t>
              </a:r>
              <a:endParaRPr lang="en-US" dirty="0"/>
            </a:p>
          </p:txBody>
        </p:sp>
        <p:sp>
          <p:nvSpPr>
            <p:cNvPr id="18" name="Folded Corner 17"/>
            <p:cNvSpPr/>
            <p:nvPr/>
          </p:nvSpPr>
          <p:spPr bwMode="auto">
            <a:xfrm>
              <a:off x="1705890" y="4177751"/>
              <a:ext cx="354057" cy="354057"/>
            </a:xfrm>
            <a:prstGeom prst="foldedCorner">
              <a:avLst/>
            </a:prstGeom>
            <a:solidFill>
              <a:schemeClr val="tx2">
                <a:lumMod val="10000"/>
                <a:lumOff val="90000"/>
              </a:schemeClr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1239099" y="1610826"/>
            <a:ext cx="1936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Local Machine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6662422" y="1610821"/>
            <a:ext cx="1803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Origin Server</a:t>
            </a:r>
            <a:endParaRPr lang="en-US" dirty="0"/>
          </a:p>
        </p:txBody>
      </p:sp>
      <p:grpSp>
        <p:nvGrpSpPr>
          <p:cNvPr id="55" name="Group 54"/>
          <p:cNvGrpSpPr/>
          <p:nvPr/>
        </p:nvGrpSpPr>
        <p:grpSpPr>
          <a:xfrm>
            <a:off x="6954297" y="3571141"/>
            <a:ext cx="1058741" cy="639596"/>
            <a:chOff x="6954297" y="3571141"/>
            <a:chExt cx="1058741" cy="639596"/>
          </a:xfrm>
        </p:grpSpPr>
        <p:sp>
          <p:nvSpPr>
            <p:cNvPr id="52" name="Folded Corner 51"/>
            <p:cNvSpPr/>
            <p:nvPr/>
          </p:nvSpPr>
          <p:spPr bwMode="auto">
            <a:xfrm>
              <a:off x="7294578" y="3571141"/>
              <a:ext cx="354057" cy="354057"/>
            </a:xfrm>
            <a:prstGeom prst="foldedCorner">
              <a:avLst/>
            </a:prstGeom>
            <a:solidFill>
              <a:srgbClr val="D5F4FF"/>
            </a:solidFill>
            <a:ln w="127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954297" y="3841405"/>
              <a:ext cx="10587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resource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99191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Browser Cache </a:t>
            </a:r>
            <a:r>
              <a:rPr lang="en-US" dirty="0" err="1" smtClean="0"/>
              <a:t>vs</a:t>
            </a:r>
            <a:r>
              <a:rPr lang="en-US" dirty="0" smtClean="0"/>
              <a:t> Cookies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9340293"/>
              </p:ext>
            </p:extLst>
          </p:nvPr>
        </p:nvGraphicFramePr>
        <p:xfrm>
          <a:off x="323850" y="1692275"/>
          <a:ext cx="8496300" cy="148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48150"/>
                <a:gridCol w="42481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Cache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Cookies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Stores</a:t>
                      </a:r>
                      <a:r>
                        <a:rPr lang="en-US" baseline="0" dirty="0" smtClean="0"/>
                        <a:t> files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Stores session info or </a:t>
                      </a:r>
                      <a:r>
                        <a:rPr lang="en-US" baseline="0" dirty="0" smtClean="0"/>
                        <a:t>tracking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Faster viewing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Preferences</a:t>
                      </a:r>
                      <a:r>
                        <a:rPr lang="en-US" baseline="0" dirty="0" smtClean="0"/>
                        <a:t> and targeting advertising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Stored locally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Stored locally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7537190"/>
      </p:ext>
    </p:extLst>
  </p:cSld>
  <p:clrMapOvr>
    <a:masterClrMapping/>
  </p:clrMapOvr>
</p:sld>
</file>

<file path=ppt/theme/theme1.xml><?xml version="1.0" encoding="utf-8"?>
<a:theme xmlns:a="http://schemas.openxmlformats.org/drawingml/2006/main" name="Search Engine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11 - CSS" id="{A9F95300-17D0-C845-92AA-829B010B7BE7}" vid="{A5DC916A-1AF4-684A-82FE-8F29E5F01F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Search Engines.potx</Template>
  <TotalTime>28379</TotalTime>
  <Words>1363</Words>
  <Application>Microsoft Macintosh PowerPoint</Application>
  <PresentationFormat>On-screen Show (4:3)</PresentationFormat>
  <Paragraphs>289</Paragraphs>
  <Slides>33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Search Engines</vt:lpstr>
      <vt:lpstr>Content Caches</vt:lpstr>
      <vt:lpstr>Motivation</vt:lpstr>
      <vt:lpstr>Cache</vt:lpstr>
      <vt:lpstr>What Can be Cached?</vt:lpstr>
      <vt:lpstr>Terminology</vt:lpstr>
      <vt:lpstr>Different Web Caching Solutions</vt:lpstr>
      <vt:lpstr>Browser Cache </vt:lpstr>
      <vt:lpstr>Browser Cache </vt:lpstr>
      <vt:lpstr>Browser Cache vs Cookies</vt:lpstr>
      <vt:lpstr>Tracking and Caches</vt:lpstr>
      <vt:lpstr>Proxy Cache </vt:lpstr>
      <vt:lpstr>Proxy Cache </vt:lpstr>
      <vt:lpstr>Reverse Proxy Cache </vt:lpstr>
      <vt:lpstr>Reverse Proxy Cache </vt:lpstr>
      <vt:lpstr>HTTP with Last-Modified Header</vt:lpstr>
      <vt:lpstr>Caching Headers</vt:lpstr>
      <vt:lpstr>HTTP with Cache-Control Header</vt:lpstr>
      <vt:lpstr>Content Distributed Networks</vt:lpstr>
      <vt:lpstr>Motivation Scenario</vt:lpstr>
      <vt:lpstr>Content Delivery Network</vt:lpstr>
      <vt:lpstr>CDN</vt:lpstr>
      <vt:lpstr>CDN</vt:lpstr>
      <vt:lpstr>Commercial CDNs</vt:lpstr>
      <vt:lpstr>Motivational Scenario</vt:lpstr>
      <vt:lpstr>CDN: simple content access scenario</vt:lpstr>
      <vt:lpstr>CDN: simple content access scenario</vt:lpstr>
      <vt:lpstr>CDN Cluster Selection Strategy</vt:lpstr>
      <vt:lpstr>Case Study: Netflix’s first Approach</vt:lpstr>
      <vt:lpstr>Case Study: Netflix</vt:lpstr>
      <vt:lpstr>DASH</vt:lpstr>
      <vt:lpstr>MPEG-DASH Adoption</vt:lpstr>
      <vt:lpstr>Netflix OpenConnect</vt:lpstr>
      <vt:lpstr>Summary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Cascading Stylesheets</dc:title>
  <dc:creator>Gibbins N.M.</dc:creator>
  <cp:lastModifiedBy>Heather Packer</cp:lastModifiedBy>
  <cp:revision>192</cp:revision>
  <dcterms:created xsi:type="dcterms:W3CDTF">2017-10-22T16:39:59Z</dcterms:created>
  <dcterms:modified xsi:type="dcterms:W3CDTF">2017-12-07T10:21:59Z</dcterms:modified>
</cp:coreProperties>
</file>