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2"/>
  </p:notesMasterIdLst>
  <p:sldIdLst>
    <p:sldId id="256" r:id="rId2"/>
    <p:sldId id="335" r:id="rId3"/>
    <p:sldId id="333" r:id="rId4"/>
    <p:sldId id="318" r:id="rId5"/>
    <p:sldId id="337" r:id="rId6"/>
    <p:sldId id="339" r:id="rId7"/>
    <p:sldId id="360" r:id="rId8"/>
    <p:sldId id="340" r:id="rId9"/>
    <p:sldId id="334" r:id="rId10"/>
    <p:sldId id="329" r:id="rId11"/>
    <p:sldId id="342" r:id="rId12"/>
    <p:sldId id="361" r:id="rId13"/>
    <p:sldId id="332" r:id="rId14"/>
    <p:sldId id="331" r:id="rId15"/>
    <p:sldId id="359" r:id="rId16"/>
    <p:sldId id="368" r:id="rId17"/>
    <p:sldId id="382" r:id="rId18"/>
    <p:sldId id="397" r:id="rId19"/>
    <p:sldId id="352" r:id="rId20"/>
    <p:sldId id="302" r:id="rId21"/>
    <p:sldId id="303" r:id="rId22"/>
    <p:sldId id="347" r:id="rId23"/>
    <p:sldId id="304" r:id="rId24"/>
    <p:sldId id="351" r:id="rId25"/>
    <p:sldId id="305" r:id="rId26"/>
    <p:sldId id="306" r:id="rId27"/>
    <p:sldId id="309" r:id="rId28"/>
    <p:sldId id="343" r:id="rId29"/>
    <p:sldId id="310" r:id="rId30"/>
    <p:sldId id="30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9766" autoAdjust="0"/>
    <p:restoredTop sz="79457" autoAdjust="0"/>
  </p:normalViewPr>
  <p:slideViewPr>
    <p:cSldViewPr snapToGrid="0" snapToObjects="1" showGuides="1">
      <p:cViewPr>
        <p:scale>
          <a:sx n="155" d="100"/>
          <a:sy n="155" d="100"/>
        </p:scale>
        <p:origin x="-104" y="-80"/>
      </p:cViewPr>
      <p:guideLst>
        <p:guide orient="horz" pos="2160"/>
        <p:guide pos="13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07/12/17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60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28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20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52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850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866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46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83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936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72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914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32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53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02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78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06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89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7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94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9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 Advertising and Cookies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COMP3220/6218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Heather </a:t>
            </a:r>
            <a:r>
              <a:rPr lang="en-GB" dirty="0" smtClean="0"/>
              <a:t>Packer </a:t>
            </a:r>
            <a:r>
              <a:rPr lang="mr-IN" dirty="0" smtClean="0"/>
              <a:t>–</a:t>
            </a:r>
            <a:r>
              <a:rPr lang="en-GB" dirty="0" smtClean="0"/>
              <a:t> hp3@ecs.soton.ac.uk</a:t>
            </a:r>
            <a:endParaRPr lang="en-GB" dirty="0"/>
          </a:p>
          <a:p>
            <a:r>
              <a:rPr lang="en-GB" dirty="0" smtClean="0"/>
              <a:t>27/11/17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Advertising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Banners, Videos, Rich Media, Overlays, Interstitials, Sponsorship</a:t>
            </a:r>
          </a:p>
          <a:p>
            <a:r>
              <a:rPr lang="en-US" dirty="0" smtClean="0"/>
              <a:t>Standardized Ad shapes with images / video</a:t>
            </a:r>
          </a:p>
          <a:p>
            <a:r>
              <a:rPr lang="en-US" dirty="0" smtClean="0"/>
              <a:t>Normally not related to content</a:t>
            </a:r>
          </a:p>
          <a:p>
            <a:r>
              <a:rPr lang="en-US" dirty="0" smtClean="0"/>
              <a:t>Retargeting</a:t>
            </a:r>
          </a:p>
          <a:p>
            <a:pPr lvl="1"/>
            <a:r>
              <a:rPr lang="en-US" dirty="0" smtClean="0"/>
              <a:t>Ad served to people who have already visited the advertiser’s website or are on a list of their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1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Search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Linked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Search Engines (SE) have huge audiences</a:t>
            </a:r>
          </a:p>
          <a:p>
            <a:r>
              <a:rPr lang="en-US" dirty="0" smtClean="0"/>
              <a:t>Advertisers can place ads against keyword searches</a:t>
            </a:r>
          </a:p>
          <a:p>
            <a:r>
              <a:rPr lang="en-US" dirty="0" smtClean="0"/>
              <a:t>SE can leverage their massive platform capabilities to action many such mappings at once</a:t>
            </a:r>
          </a:p>
          <a:p>
            <a:r>
              <a:rPr lang="en-GB" dirty="0"/>
              <a:t>Highly effective since it reaches people when they are interested in a </a:t>
            </a:r>
            <a:r>
              <a:rPr lang="en-GB" dirty="0" smtClean="0"/>
              <a:t>topic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Relevant, yet not obtrusive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October 2016: Google: 89.3%, Bing 4.36%</a:t>
            </a:r>
          </a:p>
          <a:p>
            <a:endParaRPr lang="en-GB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010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Search Linked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Ads - </a:t>
            </a:r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unna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33" y="1734822"/>
            <a:ext cx="6826290" cy="455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2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Auctions for </a:t>
            </a:r>
            <a:r>
              <a:rPr lang="en-US" dirty="0" err="1" smtClean="0"/>
              <a:t>AdWords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all ads whose keywords match the search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Ignore ads that are not eligible </a:t>
            </a:r>
            <a:r>
              <a:rPr lang="en-US" dirty="0" err="1" smtClean="0"/>
              <a:t>eg</a:t>
            </a:r>
            <a:r>
              <a:rPr lang="en-US" dirty="0" smtClean="0"/>
              <a:t> different country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Calculate Ad Rank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Only show ads with a sufficient Ad Rank; position also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2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Linked Ads </a:t>
            </a:r>
            <a:r>
              <a:rPr lang="en-GB" dirty="0" smtClean="0"/>
              <a:t>- AdSense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Ads are related to the page they are displayed on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They use a keyword </a:t>
            </a:r>
            <a:r>
              <a:rPr lang="en-GB" sz="2800" dirty="0"/>
              <a:t>matching engine </a:t>
            </a:r>
            <a:r>
              <a:rPr lang="en-GB" sz="2800" dirty="0" smtClean="0"/>
              <a:t>to match ads</a:t>
            </a:r>
            <a:endParaRPr lang="en-GB" sz="2800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Matching algorithm </a:t>
            </a:r>
            <a:r>
              <a:rPr lang="en-GB" sz="2800" dirty="0" smtClean="0"/>
              <a:t>have been tweaked </a:t>
            </a:r>
            <a:r>
              <a:rPr lang="en-GB" sz="2800" dirty="0"/>
              <a:t>to deal </a:t>
            </a:r>
            <a:r>
              <a:rPr lang="en-GB" sz="2800" dirty="0" smtClean="0"/>
              <a:t>with </a:t>
            </a:r>
            <a:r>
              <a:rPr lang="en-GB" sz="2800" dirty="0"/>
              <a:t>multiple </a:t>
            </a:r>
            <a:r>
              <a:rPr lang="en-GB" sz="2800" dirty="0" smtClean="0"/>
              <a:t>topics on a page</a:t>
            </a:r>
            <a:endParaRPr lang="en-GB" sz="2800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Auctions mechanisms cater for ad position on page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AdWords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AdSense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4976" y="1908860"/>
            <a:ext cx="4245096" cy="233528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AdWords</a:t>
            </a:r>
            <a:endParaRPr lang="en-US" dirty="0" smtClean="0"/>
          </a:p>
          <a:p>
            <a:r>
              <a:rPr lang="en-US" dirty="0" smtClean="0"/>
              <a:t>Ad </a:t>
            </a:r>
            <a:r>
              <a:rPr lang="en-US" dirty="0"/>
              <a:t>k</a:t>
            </a:r>
            <a:r>
              <a:rPr lang="en-US" dirty="0" smtClean="0"/>
              <a:t>eywords match search </a:t>
            </a:r>
            <a:r>
              <a:rPr lang="en-US" dirty="0" smtClean="0">
                <a:solidFill>
                  <a:schemeClr val="bg1"/>
                </a:solidFill>
              </a:rPr>
              <a:t>phantom text</a:t>
            </a:r>
          </a:p>
          <a:p>
            <a:r>
              <a:rPr lang="en-US" dirty="0" err="1" smtClean="0"/>
              <a:t>AdWords</a:t>
            </a:r>
            <a:r>
              <a:rPr lang="en-US" dirty="0" smtClean="0"/>
              <a:t> is on Google </a:t>
            </a:r>
            <a:r>
              <a:rPr lang="en-US" dirty="0"/>
              <a:t>S</a:t>
            </a:r>
            <a:r>
              <a:rPr lang="en-US" dirty="0" smtClean="0"/>
              <a:t>earch Engine </a:t>
            </a:r>
            <a:r>
              <a:rPr lang="en-US" dirty="0"/>
              <a:t>R</a:t>
            </a:r>
            <a:r>
              <a:rPr lang="en-US" dirty="0" smtClean="0"/>
              <a:t>esult </a:t>
            </a:r>
            <a:r>
              <a:rPr lang="en-US" dirty="0"/>
              <a:t>P</a:t>
            </a:r>
            <a:r>
              <a:rPr lang="en-US" dirty="0" smtClean="0"/>
              <a:t>age (SERP)</a:t>
            </a:r>
          </a:p>
          <a:p>
            <a:r>
              <a:rPr lang="en-US" dirty="0" smtClean="0"/>
              <a:t>Higher click through</a:t>
            </a:r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580720" y="1906361"/>
            <a:ext cx="4245096" cy="249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AdSense</a:t>
            </a:r>
          </a:p>
          <a:p>
            <a:r>
              <a:rPr lang="en-US" dirty="0" smtClean="0"/>
              <a:t>Ad keywords match page topic/s</a:t>
            </a:r>
          </a:p>
          <a:p>
            <a:r>
              <a:rPr lang="en-US" dirty="0" smtClean="0"/>
              <a:t>AdSense is shown on web pages</a:t>
            </a:r>
          </a:p>
          <a:p>
            <a:r>
              <a:rPr lang="en-US" dirty="0" smtClean="0"/>
              <a:t>Lower click through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324000" y="5266461"/>
            <a:ext cx="8496000" cy="132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1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8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0000" indent="-1800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Lucida Grande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Both </a:t>
            </a:r>
            <a:r>
              <a:rPr lang="en-US" dirty="0"/>
              <a:t>u</a:t>
            </a:r>
            <a:r>
              <a:rPr lang="en-US" dirty="0" smtClean="0"/>
              <a:t>se Auctions to select Ads to place on SERP or individual web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0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odecagon 49"/>
          <p:cNvSpPr/>
          <p:nvPr/>
        </p:nvSpPr>
        <p:spPr bwMode="auto">
          <a:xfrm>
            <a:off x="892917" y="2981171"/>
            <a:ext cx="1171677" cy="1147097"/>
          </a:xfrm>
          <a:prstGeom prst="dodecagon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accent2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Advertising Platforms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6161548" y="1983539"/>
            <a:ext cx="1294579" cy="1147097"/>
            <a:chOff x="6161548" y="1983539"/>
            <a:chExt cx="1294579" cy="1147097"/>
          </a:xfrm>
        </p:grpSpPr>
        <p:sp>
          <p:nvSpPr>
            <p:cNvPr id="76" name="Dodecagon 75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227530" y="2137227"/>
              <a:ext cx="1228597" cy="84394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Publisher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Content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Server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161548" y="3134861"/>
            <a:ext cx="1294579" cy="1147097"/>
            <a:chOff x="6161548" y="3134861"/>
            <a:chExt cx="1294579" cy="1147097"/>
          </a:xfrm>
        </p:grpSpPr>
        <p:sp>
          <p:nvSpPr>
            <p:cNvPr id="77" name="Dodecagon 76"/>
            <p:cNvSpPr/>
            <p:nvPr/>
          </p:nvSpPr>
          <p:spPr bwMode="auto">
            <a:xfrm>
              <a:off x="6161548" y="3134861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227530" y="3284323"/>
              <a:ext cx="1228597" cy="84394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Publisher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Server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9" name="Oval 8"/>
          <p:cNvSpPr/>
          <p:nvPr/>
        </p:nvSpPr>
        <p:spPr bwMode="auto">
          <a:xfrm>
            <a:off x="892917" y="3262585"/>
            <a:ext cx="1091765" cy="584269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Browser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1" name="Curved Connector 10"/>
          <p:cNvCxnSpPr>
            <a:stCxn id="50" idx="11"/>
          </p:cNvCxnSpPr>
          <p:nvPr/>
        </p:nvCxnSpPr>
        <p:spPr bwMode="auto">
          <a:xfrm rot="5400000" flipH="1" flipV="1">
            <a:off x="3600219" y="419843"/>
            <a:ext cx="596848" cy="4525809"/>
          </a:xfrm>
          <a:prstGeom prst="curvedConnector2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6161548" y="4281958"/>
            <a:ext cx="1171677" cy="1147097"/>
            <a:chOff x="6161548" y="4281958"/>
            <a:chExt cx="1171677" cy="1147097"/>
          </a:xfrm>
        </p:grpSpPr>
        <p:sp>
          <p:nvSpPr>
            <p:cNvPr id="85" name="Dodecagon 84"/>
            <p:cNvSpPr/>
            <p:nvPr/>
          </p:nvSpPr>
          <p:spPr bwMode="auto">
            <a:xfrm>
              <a:off x="6161548" y="4281958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298130" y="4466039"/>
              <a:ext cx="1035095" cy="843945"/>
            </a:xfrm>
            <a:prstGeom prst="ellipse">
              <a:avLst/>
            </a:prstGeom>
            <a:solidFill>
              <a:srgbClr val="800000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Agency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Server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9" name="Curved Connector 28"/>
          <p:cNvCxnSpPr>
            <a:endCxn id="50" idx="4"/>
          </p:cNvCxnSpPr>
          <p:nvPr/>
        </p:nvCxnSpPr>
        <p:spPr bwMode="auto">
          <a:xfrm rot="10800000">
            <a:off x="1635740" y="4128269"/>
            <a:ext cx="4378327" cy="880929"/>
          </a:xfrm>
          <a:prstGeom prst="curvedConnector2">
            <a:avLst/>
          </a:prstGeom>
          <a:solidFill>
            <a:schemeClr val="accent1"/>
          </a:solidFill>
          <a:ln w="28575" cap="rnd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76" idx="7"/>
            <a:endCxn id="50" idx="0"/>
          </p:cNvCxnSpPr>
          <p:nvPr/>
        </p:nvCxnSpPr>
        <p:spPr bwMode="auto">
          <a:xfrm flipH="1">
            <a:off x="1907611" y="2710777"/>
            <a:ext cx="4253937" cy="424084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7" idx="7"/>
            <a:endCxn id="50" idx="2"/>
          </p:cNvCxnSpPr>
          <p:nvPr/>
        </p:nvCxnSpPr>
        <p:spPr bwMode="auto">
          <a:xfrm flipH="1" flipV="1">
            <a:off x="2064594" y="3708409"/>
            <a:ext cx="4096954" cy="153690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50" idx="1"/>
            <a:endCxn id="77" idx="8"/>
          </p:cNvCxnSpPr>
          <p:nvPr/>
        </p:nvCxnSpPr>
        <p:spPr bwMode="auto">
          <a:xfrm>
            <a:off x="2064594" y="3401030"/>
            <a:ext cx="4096954" cy="153690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50" idx="3"/>
            <a:endCxn id="85" idx="8"/>
          </p:cNvCxnSpPr>
          <p:nvPr/>
        </p:nvCxnSpPr>
        <p:spPr bwMode="auto">
          <a:xfrm>
            <a:off x="1907611" y="3974578"/>
            <a:ext cx="4253937" cy="727239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3677090" y="2137227"/>
            <a:ext cx="283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814325" y="2611840"/>
            <a:ext cx="31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3899120" y="3108551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3896077" y="3425612"/>
            <a:ext cx="31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879877" y="3992767"/>
            <a:ext cx="31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3776213" y="4574509"/>
            <a:ext cx="31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2714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Advertising Platforms - Auction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0" name="Dodecagon 49"/>
          <p:cNvSpPr/>
          <p:nvPr/>
        </p:nvSpPr>
        <p:spPr bwMode="auto">
          <a:xfrm>
            <a:off x="319338" y="3099085"/>
            <a:ext cx="808858" cy="791889"/>
          </a:xfrm>
          <a:prstGeom prst="dodecagon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accent2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1347668" y="2229374"/>
            <a:ext cx="893705" cy="791889"/>
            <a:chOff x="6161546" y="1983540"/>
            <a:chExt cx="1294583" cy="1147097"/>
          </a:xfrm>
        </p:grpSpPr>
        <p:sp>
          <p:nvSpPr>
            <p:cNvPr id="76" name="Dodecagon 75"/>
            <p:cNvSpPr/>
            <p:nvPr/>
          </p:nvSpPr>
          <p:spPr bwMode="auto">
            <a:xfrm>
              <a:off x="6161546" y="1983540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227532" y="2137228"/>
              <a:ext cx="1228597" cy="843946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Publisher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Content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Server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494115" y="3099084"/>
            <a:ext cx="893705" cy="791889"/>
            <a:chOff x="6161546" y="3134862"/>
            <a:chExt cx="1294583" cy="1147098"/>
          </a:xfrm>
        </p:grpSpPr>
        <p:sp>
          <p:nvSpPr>
            <p:cNvPr id="77" name="Dodecagon 76"/>
            <p:cNvSpPr/>
            <p:nvPr/>
          </p:nvSpPr>
          <p:spPr bwMode="auto">
            <a:xfrm>
              <a:off x="6161546" y="3134862"/>
              <a:ext cx="1171677" cy="1147098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227532" y="3284323"/>
              <a:ext cx="1228597" cy="84394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Publisher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Server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9" name="Oval 8"/>
          <p:cNvSpPr/>
          <p:nvPr/>
        </p:nvSpPr>
        <p:spPr bwMode="auto">
          <a:xfrm>
            <a:off x="319338" y="3293357"/>
            <a:ext cx="753691" cy="403345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Browser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1" name="Curved Connector 10"/>
          <p:cNvCxnSpPr>
            <a:stCxn id="50" idx="11"/>
            <a:endCxn id="76" idx="8"/>
          </p:cNvCxnSpPr>
          <p:nvPr/>
        </p:nvCxnSpPr>
        <p:spPr bwMode="auto">
          <a:xfrm rot="5400000" flipH="1" flipV="1">
            <a:off x="799971" y="2551389"/>
            <a:ext cx="579864" cy="515528"/>
          </a:xfrm>
          <a:prstGeom prst="curvedConnector2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4703076" y="5524773"/>
            <a:ext cx="808861" cy="791889"/>
            <a:chOff x="6161546" y="4281959"/>
            <a:chExt cx="1171681" cy="1147098"/>
          </a:xfrm>
        </p:grpSpPr>
        <p:sp>
          <p:nvSpPr>
            <p:cNvPr id="85" name="Dodecagon 84"/>
            <p:cNvSpPr/>
            <p:nvPr/>
          </p:nvSpPr>
          <p:spPr bwMode="auto">
            <a:xfrm>
              <a:off x="6161546" y="4281959"/>
              <a:ext cx="1171676" cy="1147098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298132" y="4466039"/>
              <a:ext cx="1035095" cy="843945"/>
            </a:xfrm>
            <a:prstGeom prst="ellipse">
              <a:avLst/>
            </a:prstGeom>
            <a:solidFill>
              <a:srgbClr val="800000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Agency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Server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9" name="Curved Connector 28"/>
          <p:cNvCxnSpPr>
            <a:stCxn id="85" idx="7"/>
            <a:endCxn id="50" idx="4"/>
          </p:cNvCxnSpPr>
          <p:nvPr/>
        </p:nvCxnSpPr>
        <p:spPr bwMode="auto">
          <a:xfrm rot="10800000">
            <a:off x="832140" y="3890974"/>
            <a:ext cx="3870937" cy="2135842"/>
          </a:xfrm>
          <a:prstGeom prst="curvedConnector2">
            <a:avLst/>
          </a:prstGeom>
          <a:solidFill>
            <a:schemeClr val="accent1"/>
          </a:solidFill>
          <a:ln w="28575" cap="rnd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76" idx="7"/>
            <a:endCxn id="50" idx="0"/>
          </p:cNvCxnSpPr>
          <p:nvPr/>
        </p:nvCxnSpPr>
        <p:spPr bwMode="auto">
          <a:xfrm flipH="1">
            <a:off x="1019824" y="2731417"/>
            <a:ext cx="327843" cy="473767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7" idx="7"/>
            <a:endCxn id="50" idx="2"/>
          </p:cNvCxnSpPr>
          <p:nvPr/>
        </p:nvCxnSpPr>
        <p:spPr bwMode="auto">
          <a:xfrm flipH="1" flipV="1">
            <a:off x="1128196" y="3601128"/>
            <a:ext cx="365918" cy="1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50" idx="1"/>
            <a:endCxn id="77" idx="8"/>
          </p:cNvCxnSpPr>
          <p:nvPr/>
        </p:nvCxnSpPr>
        <p:spPr bwMode="auto">
          <a:xfrm>
            <a:off x="1128196" y="3388931"/>
            <a:ext cx="365918" cy="1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4034336" y="3355700"/>
            <a:ext cx="469602" cy="0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2865488" y="2938776"/>
            <a:ext cx="1145336" cy="950042"/>
            <a:chOff x="6012291" y="1983539"/>
            <a:chExt cx="1659082" cy="1376191"/>
          </a:xfrm>
        </p:grpSpPr>
        <p:sp>
          <p:nvSpPr>
            <p:cNvPr id="23" name="Dodecagon 22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012291" y="2137227"/>
              <a:ext cx="1659082" cy="122250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Supply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Side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Platform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65488" y="1997545"/>
            <a:ext cx="1161678" cy="791889"/>
            <a:chOff x="6000452" y="1983539"/>
            <a:chExt cx="1682756" cy="1147097"/>
          </a:xfrm>
        </p:grpSpPr>
        <p:sp>
          <p:nvSpPr>
            <p:cNvPr id="27" name="Dodecagon 26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000452" y="2137227"/>
              <a:ext cx="1682756" cy="84634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Data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Management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Platform</a:t>
              </a:r>
            </a:p>
          </p:txBody>
        </p:sp>
      </p:grpSp>
      <p:cxnSp>
        <p:nvCxnSpPr>
          <p:cNvPr id="45" name="Straight Arrow Connector 44"/>
          <p:cNvCxnSpPr/>
          <p:nvPr/>
        </p:nvCxnSpPr>
        <p:spPr bwMode="auto">
          <a:xfrm flipH="1" flipV="1">
            <a:off x="2404537" y="3594653"/>
            <a:ext cx="365918" cy="1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404537" y="3385734"/>
            <a:ext cx="365918" cy="1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503938" y="2976990"/>
            <a:ext cx="1008000" cy="10080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Exchange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464229" y="2963088"/>
            <a:ext cx="1145336" cy="950042"/>
            <a:chOff x="6012291" y="1983539"/>
            <a:chExt cx="1659082" cy="1376191"/>
          </a:xfrm>
        </p:grpSpPr>
        <p:sp>
          <p:nvSpPr>
            <p:cNvPr id="52" name="Dodecagon 51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6012291" y="2137227"/>
              <a:ext cx="1659082" cy="122250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Demand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Side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Platform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846806" y="3121241"/>
            <a:ext cx="808861" cy="791889"/>
            <a:chOff x="6161546" y="4281959"/>
            <a:chExt cx="1171681" cy="1147098"/>
          </a:xfrm>
        </p:grpSpPr>
        <p:sp>
          <p:nvSpPr>
            <p:cNvPr id="61" name="Dodecagon 60"/>
            <p:cNvSpPr/>
            <p:nvPr/>
          </p:nvSpPr>
          <p:spPr bwMode="auto">
            <a:xfrm>
              <a:off x="6161546" y="4281959"/>
              <a:ext cx="1171676" cy="1147098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6298132" y="4466039"/>
              <a:ext cx="1035095" cy="843945"/>
            </a:xfrm>
            <a:prstGeom prst="ellipse">
              <a:avLst/>
            </a:prstGeom>
            <a:solidFill>
              <a:srgbClr val="800000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Agency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98467" y="3977975"/>
            <a:ext cx="808861" cy="791889"/>
            <a:chOff x="6161546" y="4281959"/>
            <a:chExt cx="1171681" cy="1147098"/>
          </a:xfrm>
        </p:grpSpPr>
        <p:sp>
          <p:nvSpPr>
            <p:cNvPr id="64" name="Dodecagon 63"/>
            <p:cNvSpPr/>
            <p:nvPr/>
          </p:nvSpPr>
          <p:spPr bwMode="auto">
            <a:xfrm>
              <a:off x="6161546" y="4281959"/>
              <a:ext cx="1171676" cy="1147098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298132" y="4466039"/>
              <a:ext cx="1035095" cy="843945"/>
            </a:xfrm>
            <a:prstGeom prst="ellipse">
              <a:avLst/>
            </a:prstGeom>
            <a:solidFill>
              <a:srgbClr val="800000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Brand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464229" y="2393489"/>
            <a:ext cx="808859" cy="791889"/>
            <a:chOff x="6161548" y="1983539"/>
            <a:chExt cx="1171677" cy="1147097"/>
          </a:xfrm>
        </p:grpSpPr>
        <p:sp>
          <p:nvSpPr>
            <p:cNvPr id="67" name="Dodecagon 66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6365318" y="2137227"/>
              <a:ext cx="953028" cy="47019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DSP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83184" y="3984990"/>
            <a:ext cx="808859" cy="791889"/>
            <a:chOff x="6161548" y="1983539"/>
            <a:chExt cx="1171677" cy="1147097"/>
          </a:xfrm>
        </p:grpSpPr>
        <p:sp>
          <p:nvSpPr>
            <p:cNvPr id="70" name="Dodecagon 69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6365318" y="2137227"/>
              <a:ext cx="953028" cy="47019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DSP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200470" y="1755639"/>
            <a:ext cx="808859" cy="791889"/>
            <a:chOff x="6161548" y="1983539"/>
            <a:chExt cx="1171677" cy="1147097"/>
          </a:xfrm>
        </p:grpSpPr>
        <p:sp>
          <p:nvSpPr>
            <p:cNvPr id="73" name="Dodecagon 72"/>
            <p:cNvSpPr/>
            <p:nvPr/>
          </p:nvSpPr>
          <p:spPr bwMode="auto">
            <a:xfrm>
              <a:off x="6161548" y="1983539"/>
              <a:ext cx="1171677" cy="1147097"/>
            </a:xfrm>
            <a:prstGeom prst="dodecagon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accent2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6365318" y="2137227"/>
              <a:ext cx="953028" cy="47019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DSP</a:t>
              </a:r>
            </a:p>
          </p:txBody>
        </p:sp>
      </p:grpSp>
      <p:cxnSp>
        <p:nvCxnSpPr>
          <p:cNvPr id="78" name="Straight Arrow Connector 77"/>
          <p:cNvCxnSpPr>
            <a:stCxn id="50" idx="3"/>
            <a:endCxn id="85" idx="8"/>
          </p:cNvCxnSpPr>
          <p:nvPr/>
        </p:nvCxnSpPr>
        <p:spPr bwMode="auto">
          <a:xfrm>
            <a:off x="1019824" y="3784876"/>
            <a:ext cx="3683252" cy="2029743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Connector 19"/>
          <p:cNvCxnSpPr>
            <a:stCxn id="53" idx="6"/>
            <a:endCxn id="62" idx="2"/>
          </p:cNvCxnSpPr>
          <p:nvPr/>
        </p:nvCxnSpPr>
        <p:spPr bwMode="auto">
          <a:xfrm>
            <a:off x="7609565" y="3491158"/>
            <a:ext cx="331532" cy="484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endCxn id="65" idx="0"/>
          </p:cNvCxnSpPr>
          <p:nvPr/>
        </p:nvCxnSpPr>
        <p:spPr bwMode="auto">
          <a:xfrm>
            <a:off x="8448330" y="3792935"/>
            <a:ext cx="201713" cy="3121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flipH="1" flipV="1">
            <a:off x="4059952" y="3601129"/>
            <a:ext cx="365918" cy="1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5596026" y="3355700"/>
            <a:ext cx="745115" cy="0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H="1">
            <a:off x="5596027" y="3601131"/>
            <a:ext cx="745114" cy="0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V="1">
            <a:off x="5411134" y="2186330"/>
            <a:ext cx="930007" cy="655398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>
            <a:off x="5596027" y="2841728"/>
            <a:ext cx="803134" cy="363456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rgbClr val="800000">
                <a:alpha val="50000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endCxn id="67" idx="8"/>
          </p:cNvCxnSpPr>
          <p:nvPr/>
        </p:nvCxnSpPr>
        <p:spPr bwMode="auto">
          <a:xfrm flipV="1">
            <a:off x="5596026" y="2683335"/>
            <a:ext cx="868203" cy="415749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>
            <a:stCxn id="70" idx="8"/>
          </p:cNvCxnSpPr>
          <p:nvPr/>
        </p:nvCxnSpPr>
        <p:spPr bwMode="auto">
          <a:xfrm flipH="1" flipV="1">
            <a:off x="5604742" y="4002657"/>
            <a:ext cx="878442" cy="272179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rgbClr val="800000">
                <a:alpha val="50000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endCxn id="70" idx="9"/>
          </p:cNvCxnSpPr>
          <p:nvPr/>
        </p:nvCxnSpPr>
        <p:spPr bwMode="auto">
          <a:xfrm>
            <a:off x="5604742" y="3830930"/>
            <a:ext cx="986814" cy="260158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Connector 117"/>
          <p:cNvCxnSpPr>
            <a:stCxn id="28" idx="4"/>
            <a:endCxn id="25" idx="0"/>
          </p:cNvCxnSpPr>
          <p:nvPr/>
        </p:nvCxnSpPr>
        <p:spPr bwMode="auto">
          <a:xfrm flipH="1">
            <a:off x="3438156" y="2687911"/>
            <a:ext cx="8171" cy="3569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5411134" y="4786253"/>
            <a:ext cx="483582" cy="417463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Ex.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23" name="Straight Arrow Connector 122"/>
          <p:cNvCxnSpPr/>
          <p:nvPr/>
        </p:nvCxnSpPr>
        <p:spPr bwMode="auto">
          <a:xfrm>
            <a:off x="5130552" y="4080635"/>
            <a:ext cx="381382" cy="682628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4993410" y="4068098"/>
            <a:ext cx="352656" cy="695165"/>
          </a:xfrm>
          <a:prstGeom prst="straightConnector1">
            <a:avLst/>
          </a:prstGeom>
          <a:solidFill>
            <a:schemeClr val="accent1"/>
          </a:solidFill>
          <a:ln w="28575" cap="rnd" cmpd="sng" algn="ctr">
            <a:solidFill>
              <a:srgbClr val="800000">
                <a:alpha val="50000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Connector 125"/>
          <p:cNvCxnSpPr>
            <a:stCxn id="62" idx="3"/>
            <a:endCxn id="85" idx="1"/>
          </p:cNvCxnSpPr>
          <p:nvPr/>
        </p:nvCxnSpPr>
        <p:spPr bwMode="auto">
          <a:xfrm flipH="1">
            <a:off x="5511934" y="3745608"/>
            <a:ext cx="2533809" cy="20690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020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5817430"/>
            <a:ext cx="8496000" cy="556701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User’s browser                      Website Adds                 Ad server augmentation                  Advertiser Specific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40736" y="1559106"/>
            <a:ext cx="1276554" cy="10300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IP Address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 Agent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Cookies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1007" y="1559106"/>
            <a:ext cx="1304414" cy="25458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IP Address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 Agent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Cookies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Referring URL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Location URL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Site specific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information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03401" y="1559106"/>
            <a:ext cx="1458451" cy="39305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IP Address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 Agent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Cookies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Referring </a:t>
            </a: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URL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Location </a:t>
            </a: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URL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Site specific </a:t>
            </a:r>
            <a:endParaRPr lang="en-US" sz="1200" dirty="0" smtClean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information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Geo Location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Income Bracket</a:t>
            </a:r>
            <a:endParaRPr lang="en-US" sz="1200" b="1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Recent </a:t>
            </a:r>
            <a:r>
              <a:rPr lang="en-US" sz="1200" b="1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Behaviour</a:t>
            </a:r>
            <a:endParaRPr lang="en-US" sz="1200" b="1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 Type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948189" y="1559105"/>
            <a:ext cx="1458451" cy="42091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IP Address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 Agent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Cookies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Referring URL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Location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URL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Site specific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information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Geo Location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Income Bracket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Recent User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Behaviour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 Type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Advertiser Cookie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47806" y="1745226"/>
            <a:ext cx="999613" cy="20647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129161" y="4023032"/>
            <a:ext cx="0" cy="1474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547806" y="2408903"/>
            <a:ext cx="999613" cy="22696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654322" y="3023419"/>
            <a:ext cx="843935" cy="2163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7527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Cookies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84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Advertisers and Audience Templates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Advertisers</a:t>
            </a:r>
            <a:r>
              <a:rPr lang="en-US" dirty="0"/>
              <a:t> are </a:t>
            </a:r>
            <a:r>
              <a:rPr lang="en-US" dirty="0" smtClean="0"/>
              <a:t>people who want to sell a product</a:t>
            </a:r>
            <a:endParaRPr lang="en-US" dirty="0"/>
          </a:p>
          <a:p>
            <a:r>
              <a:rPr lang="en-US" dirty="0" smtClean="0"/>
              <a:t>They want to tell an </a:t>
            </a:r>
            <a:r>
              <a:rPr lang="en-US" b="1" dirty="0" smtClean="0"/>
              <a:t>audience</a:t>
            </a:r>
            <a:r>
              <a:rPr lang="en-US" dirty="0" smtClean="0"/>
              <a:t> about their product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audience </a:t>
            </a:r>
            <a:r>
              <a:rPr lang="en-US" b="1" dirty="0"/>
              <a:t>template </a:t>
            </a:r>
            <a:r>
              <a:rPr lang="en-US" dirty="0"/>
              <a:t>is </a:t>
            </a:r>
            <a:r>
              <a:rPr lang="en-US" dirty="0" smtClean="0"/>
              <a:t>a document that describes their who they think their audiences is:</a:t>
            </a:r>
            <a:endParaRPr lang="en-US" dirty="0"/>
          </a:p>
          <a:p>
            <a:pPr lvl="1"/>
            <a:r>
              <a:rPr lang="en-US" dirty="0" smtClean="0"/>
              <a:t>Socio</a:t>
            </a:r>
            <a:r>
              <a:rPr lang="en-US" dirty="0"/>
              <a:t>-economic grouping</a:t>
            </a:r>
          </a:p>
          <a:p>
            <a:pPr lvl="1"/>
            <a:r>
              <a:rPr lang="en-US" dirty="0" smtClean="0"/>
              <a:t>Income and </a:t>
            </a:r>
            <a:r>
              <a:rPr lang="en-US" dirty="0"/>
              <a:t>personal finances</a:t>
            </a:r>
          </a:p>
          <a:p>
            <a:pPr lvl="1"/>
            <a:r>
              <a:rPr lang="en-US" dirty="0"/>
              <a:t>Family status</a:t>
            </a:r>
          </a:p>
          <a:p>
            <a:pPr lvl="1"/>
            <a:r>
              <a:rPr lang="en-US" dirty="0"/>
              <a:t>Home </a:t>
            </a:r>
            <a:r>
              <a:rPr lang="en-US" dirty="0" smtClean="0"/>
              <a:t>ownership</a:t>
            </a:r>
            <a:endParaRPr lang="en-US" dirty="0"/>
          </a:p>
          <a:p>
            <a:pPr lvl="1"/>
            <a:r>
              <a:rPr lang="en-US" dirty="0"/>
              <a:t>Past purchasing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Location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7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Information that a site saves to your web browser</a:t>
            </a:r>
          </a:p>
          <a:p>
            <a:r>
              <a:rPr lang="en-US" dirty="0" smtClean="0"/>
              <a:t>Record your browsing activities</a:t>
            </a:r>
          </a:p>
          <a:p>
            <a:pPr lvl="1"/>
            <a:r>
              <a:rPr lang="en-US" dirty="0" smtClean="0"/>
              <a:t>Pages content you looked at</a:t>
            </a:r>
          </a:p>
          <a:p>
            <a:pPr lvl="1"/>
            <a:r>
              <a:rPr lang="en-US" dirty="0" smtClean="0"/>
              <a:t>When you visited</a:t>
            </a:r>
          </a:p>
          <a:p>
            <a:pPr lvl="1"/>
            <a:r>
              <a:rPr lang="en-US" dirty="0" smtClean="0"/>
              <a:t>What you searched</a:t>
            </a:r>
          </a:p>
          <a:p>
            <a:pPr lvl="1"/>
            <a:r>
              <a:rPr lang="en-US" dirty="0" smtClean="0"/>
              <a:t>You clicked on an ad</a:t>
            </a:r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and HTTP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Scope of the cookie (Domain and Path)</a:t>
            </a:r>
          </a:p>
          <a:p>
            <a:r>
              <a:rPr lang="en-US" dirty="0" smtClean="0"/>
              <a:t>HTTP Request Header </a:t>
            </a:r>
            <a:r>
              <a:rPr lang="mr-IN" dirty="0" smtClean="0"/>
              <a:t>–</a:t>
            </a:r>
            <a:r>
              <a:rPr lang="en-US" dirty="0" smtClean="0"/>
              <a:t> Browser sends cookies</a:t>
            </a:r>
          </a:p>
          <a:p>
            <a:pPr lvl="1"/>
            <a:r>
              <a:rPr lang="en-US" dirty="0" smtClean="0"/>
              <a:t>Cookie: name1=value1; name2=value2</a:t>
            </a:r>
          </a:p>
          <a:p>
            <a:r>
              <a:rPr lang="en-US" dirty="0" smtClean="0"/>
              <a:t>HTTP Response Header </a:t>
            </a:r>
            <a:r>
              <a:rPr lang="mr-IN" dirty="0" smtClean="0"/>
              <a:t>–</a:t>
            </a:r>
            <a:r>
              <a:rPr lang="en-US" dirty="0" smtClean="0"/>
              <a:t> Site sets cookies</a:t>
            </a:r>
          </a:p>
          <a:p>
            <a:pPr lvl="1"/>
            <a:r>
              <a:rPr lang="en-US" dirty="0" smtClean="0"/>
              <a:t>Set-Cookie: name1=value1</a:t>
            </a:r>
          </a:p>
          <a:p>
            <a:pPr lvl="1"/>
            <a:r>
              <a:rPr lang="en-US" dirty="0" smtClean="0"/>
              <a:t>Set-Cookie: name2=value2; Expires=Wed, 09 Jun 2021 10:18:14 GMT</a:t>
            </a:r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Party </a:t>
            </a:r>
            <a:r>
              <a:rPr lang="en-US" dirty="0" err="1" smtClean="0"/>
              <a:t>vs</a:t>
            </a:r>
            <a:r>
              <a:rPr lang="en-US" dirty="0" smtClean="0"/>
              <a:t> Third Party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First party cookies</a:t>
            </a:r>
          </a:p>
          <a:p>
            <a:pPr lvl="1"/>
            <a:r>
              <a:rPr lang="en-US" dirty="0" smtClean="0"/>
              <a:t>Placed by a site when you visit it</a:t>
            </a:r>
          </a:p>
          <a:p>
            <a:pPr lvl="1"/>
            <a:r>
              <a:rPr lang="en-US" dirty="0" smtClean="0"/>
              <a:t>Make your experience on the web more efficient</a:t>
            </a:r>
          </a:p>
          <a:p>
            <a:pPr lvl="1"/>
            <a:r>
              <a:rPr lang="en-US" dirty="0" smtClean="0"/>
              <a:t>For example</a:t>
            </a:r>
          </a:p>
          <a:p>
            <a:pPr lvl="2"/>
            <a:r>
              <a:rPr lang="en-US" dirty="0" smtClean="0"/>
              <a:t>Log-in name</a:t>
            </a:r>
          </a:p>
          <a:p>
            <a:pPr lvl="2"/>
            <a:r>
              <a:rPr lang="en-US" dirty="0" smtClean="0"/>
              <a:t>Session</a:t>
            </a:r>
          </a:p>
          <a:p>
            <a:pPr lvl="2"/>
            <a:r>
              <a:rPr lang="en-US" dirty="0" smtClean="0"/>
              <a:t>Preferences</a:t>
            </a:r>
          </a:p>
          <a:p>
            <a:pPr lvl="2"/>
            <a:r>
              <a:rPr lang="en-US" dirty="0" smtClean="0"/>
              <a:t>Game scores</a:t>
            </a:r>
          </a:p>
          <a:p>
            <a:pPr lvl="2"/>
            <a:r>
              <a:rPr lang="en-US" dirty="0" smtClean="0"/>
              <a:t>Items </a:t>
            </a:r>
            <a:r>
              <a:rPr lang="en-US" dirty="0"/>
              <a:t>in your shopping cart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305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Party </a:t>
            </a:r>
            <a:r>
              <a:rPr lang="en-US" dirty="0" err="1" smtClean="0"/>
              <a:t>vs</a:t>
            </a:r>
            <a:r>
              <a:rPr lang="en-US" dirty="0" smtClean="0"/>
              <a:t> Third Party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Third party cookies</a:t>
            </a:r>
          </a:p>
          <a:p>
            <a:pPr lvl="1"/>
            <a:r>
              <a:rPr lang="en-US" dirty="0" smtClean="0"/>
              <a:t>Placed by someone other than the site you are on </a:t>
            </a:r>
            <a:endParaRPr lang="en-US" dirty="0"/>
          </a:p>
          <a:p>
            <a:pPr lvl="1"/>
            <a:r>
              <a:rPr lang="en-US" dirty="0" smtClean="0"/>
              <a:t>Include an advertising network or a company that helps track website usage</a:t>
            </a:r>
            <a:endParaRPr lang="en-US" dirty="0"/>
          </a:p>
          <a:p>
            <a:pPr lvl="1"/>
            <a:r>
              <a:rPr lang="en-US" dirty="0" smtClean="0"/>
              <a:t>Usually attached to images and other webpage components</a:t>
            </a:r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 invisible 1x1 images</a:t>
            </a:r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</a:t>
            </a:r>
            <a:r>
              <a:rPr lang="en-US" dirty="0" err="1" smtClean="0"/>
              <a:t>vs</a:t>
            </a:r>
            <a:r>
              <a:rPr lang="en-US" dirty="0" smtClean="0"/>
              <a:t> Persistent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Transient Cookies</a:t>
            </a:r>
          </a:p>
          <a:p>
            <a:pPr lvl="1"/>
            <a:r>
              <a:rPr lang="en-US" dirty="0" smtClean="0"/>
              <a:t> help “</a:t>
            </a:r>
            <a:r>
              <a:rPr lang="en-US" dirty="0" err="1" smtClean="0"/>
              <a:t>sessionize</a:t>
            </a:r>
            <a:r>
              <a:rPr lang="en-US" dirty="0" smtClean="0"/>
              <a:t>” your experience on a website</a:t>
            </a:r>
          </a:p>
          <a:p>
            <a:pPr lvl="1"/>
            <a:r>
              <a:rPr lang="en-US" dirty="0" smtClean="0"/>
              <a:t>“set” when we visit the site, it disappears when we leave</a:t>
            </a:r>
          </a:p>
        </p:txBody>
      </p:sp>
    </p:spTree>
    <p:extLst>
      <p:ext uri="{BB962C8B-B14F-4D97-AF65-F5344CB8AC3E}">
        <p14:creationId xmlns:p14="http://schemas.microsoft.com/office/powerpoint/2010/main" val="3783088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</a:t>
            </a:r>
            <a:r>
              <a:rPr lang="en-US" dirty="0" err="1" smtClean="0"/>
              <a:t>vs</a:t>
            </a:r>
            <a:r>
              <a:rPr lang="en-US" dirty="0" smtClean="0"/>
              <a:t> Persistent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Persistent Cookies</a:t>
            </a:r>
          </a:p>
          <a:p>
            <a:pPr lvl="1"/>
            <a:r>
              <a:rPr lang="en-US" dirty="0" smtClean="0"/>
              <a:t>Set the first time we visit the website</a:t>
            </a:r>
          </a:p>
          <a:p>
            <a:pPr lvl="1"/>
            <a:r>
              <a:rPr lang="en-US" dirty="0" smtClean="0"/>
              <a:t>It will remain there for the duration that the website determines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Analytics cookies are typically 18 months</a:t>
            </a:r>
          </a:p>
          <a:p>
            <a:pPr lvl="2"/>
            <a:r>
              <a:rPr lang="en-US" dirty="0" smtClean="0"/>
              <a:t>Other can be 18 months to 18 years	</a:t>
            </a:r>
          </a:p>
          <a:p>
            <a:pPr lvl="1"/>
            <a:r>
              <a:rPr lang="en-US" dirty="0" smtClean="0"/>
              <a:t>Help identify a unique browser to our website, closest thing to tracking a person/unique visitor</a:t>
            </a:r>
          </a:p>
          <a:p>
            <a:pPr lvl="1"/>
            <a:r>
              <a:rPr lang="en-US" dirty="0" smtClean="0"/>
              <a:t>Can contain Personally Identifiable Information (PII) data</a:t>
            </a:r>
          </a:p>
          <a:p>
            <a:pPr lvl="2"/>
            <a:r>
              <a:rPr lang="en-US" dirty="0" smtClean="0"/>
              <a:t>Random string of numbers or letters that only the company who set the cookie can read</a:t>
            </a:r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agencies and analytics companies can track you across members of their network</a:t>
            </a:r>
          </a:p>
          <a:p>
            <a:pPr lvl="1"/>
            <a:r>
              <a:rPr lang="en-US" dirty="0"/>
              <a:t>May reconcile across multiple tracking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Understand your web-browsing activity in order to better profile you</a:t>
            </a:r>
          </a:p>
          <a:p>
            <a:r>
              <a:rPr lang="en-US" dirty="0" err="1" smtClean="0"/>
              <a:t>Evercookies</a:t>
            </a:r>
            <a:r>
              <a:rPr lang="en-US" dirty="0" smtClean="0"/>
              <a:t>, Device fingerprinting, Cross-device 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easier to blend into the crowd?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Use a system configuration that many others use</a:t>
            </a:r>
          </a:p>
          <a:p>
            <a:pPr lvl="1"/>
            <a:r>
              <a:rPr lang="en-US" dirty="0" smtClean="0"/>
              <a:t>Don’t install other fonts and browser plugins</a:t>
            </a:r>
          </a:p>
          <a:p>
            <a:r>
              <a:rPr lang="en-US" dirty="0" smtClean="0"/>
              <a:t>Clear your cache and cookie each time you close your browser</a:t>
            </a:r>
          </a:p>
          <a:p>
            <a:r>
              <a:rPr lang="en-US" dirty="0" smtClean="0"/>
              <a:t>Disable JavaScript and Flash</a:t>
            </a:r>
          </a:p>
          <a:p>
            <a:pPr lvl="1"/>
            <a:r>
              <a:rPr lang="en-US" dirty="0" smtClean="0"/>
              <a:t>Many websites will not function unless enabled</a:t>
            </a:r>
          </a:p>
          <a:p>
            <a:r>
              <a:rPr lang="en-US" dirty="0" smtClean="0"/>
              <a:t>Control which scripts are allowed to run</a:t>
            </a:r>
          </a:p>
          <a:p>
            <a:pPr lvl="1"/>
            <a:r>
              <a:rPr lang="en-US" dirty="0" smtClean="0"/>
              <a:t>Some website may not function when certain scripts are blocked</a:t>
            </a:r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Unique? </a:t>
            </a:r>
            <a:r>
              <a:rPr lang="en-US" dirty="0" err="1" smtClean="0"/>
              <a:t>amiunique.org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4" descr="Screen Shot 2017-11-28 at 07.53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96" y="1653971"/>
            <a:ext cx="7930019" cy="49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92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theft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Cookie store session data</a:t>
            </a:r>
          </a:p>
          <a:p>
            <a:r>
              <a:rPr lang="en-US" dirty="0" smtClean="0"/>
              <a:t>Cookies are usually store as plain text</a:t>
            </a:r>
          </a:p>
          <a:p>
            <a:r>
              <a:rPr lang="en-US" dirty="0" smtClean="0"/>
              <a:t>Use https</a:t>
            </a:r>
          </a:p>
          <a:p>
            <a:r>
              <a:rPr lang="en-US" dirty="0" smtClean="0"/>
              <a:t>Encrypt your </a:t>
            </a:r>
            <a:r>
              <a:rPr lang="en-US" smtClean="0"/>
              <a:t>hard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9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Advertising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Web Advertising delivers promotional marketing messages to audiences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It provides a new way for advertisers to reach their target audience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Improves efficiency with profiling customers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broadcast advertising methods</a:t>
            </a:r>
          </a:p>
          <a:p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4211" y="-774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7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Client server Web is private two-party communication</a:t>
            </a:r>
          </a:p>
          <a:p>
            <a:r>
              <a:rPr lang="en-US" dirty="0" smtClean="0"/>
              <a:t>But adverts are from a third party, on behalf of a fourth party, mediated by a fifth party</a:t>
            </a:r>
          </a:p>
          <a:p>
            <a:r>
              <a:rPr lang="en-US" dirty="0" smtClean="0"/>
              <a:t>Google try to occupy the whole service space themselves</a:t>
            </a:r>
          </a:p>
          <a:p>
            <a:r>
              <a:rPr lang="en-US" dirty="0" smtClean="0"/>
              <a:t>Everyone else has to piece it together with different specialist services (market ecology)</a:t>
            </a:r>
          </a:p>
          <a:p>
            <a:r>
              <a:rPr lang="en-US" smtClean="0"/>
              <a:t>Snooping </a:t>
            </a:r>
            <a:r>
              <a:rPr lang="en-US" dirty="0" smtClean="0"/>
              <a:t>to gain knowledge for the market to increase the value of transactions. Cookies!</a:t>
            </a:r>
          </a:p>
        </p:txBody>
      </p:sp>
    </p:spTree>
    <p:extLst>
      <p:ext uri="{BB962C8B-B14F-4D97-AF65-F5344CB8AC3E}">
        <p14:creationId xmlns:p14="http://schemas.microsoft.com/office/powerpoint/2010/main" val="2449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Banner </a:t>
            </a:r>
            <a:r>
              <a:rPr lang="mr-IN" dirty="0" smtClean="0"/>
              <a:t>–</a:t>
            </a:r>
            <a:r>
              <a:rPr lang="en-US" dirty="0" smtClean="0"/>
              <a:t> the available space to place adverts on a web page</a:t>
            </a:r>
          </a:p>
          <a:p>
            <a:r>
              <a:rPr lang="en-US" dirty="0" smtClean="0"/>
              <a:t>Impression </a:t>
            </a:r>
            <a:r>
              <a:rPr lang="mr-IN" dirty="0" smtClean="0"/>
              <a:t>–</a:t>
            </a:r>
            <a:r>
              <a:rPr lang="en-US" dirty="0" smtClean="0"/>
              <a:t> is an ad view</a:t>
            </a:r>
          </a:p>
          <a:p>
            <a:r>
              <a:rPr lang="en-US" dirty="0" smtClean="0"/>
              <a:t>Click through </a:t>
            </a:r>
            <a:r>
              <a:rPr lang="mr-IN" dirty="0" smtClean="0"/>
              <a:t>–</a:t>
            </a:r>
            <a:r>
              <a:rPr lang="en-US" dirty="0" smtClean="0"/>
              <a:t> is when a person clicks on the ad</a:t>
            </a:r>
          </a:p>
          <a:p>
            <a:r>
              <a:rPr lang="en-US" dirty="0" smtClean="0"/>
              <a:t>Click ratio </a:t>
            </a:r>
            <a:r>
              <a:rPr lang="mr-IN" dirty="0" smtClean="0"/>
              <a:t>–</a:t>
            </a:r>
            <a:r>
              <a:rPr lang="en-US" dirty="0" smtClean="0"/>
              <a:t> is the ratio of clicks </a:t>
            </a:r>
            <a:r>
              <a:rPr lang="en-US" dirty="0" err="1" smtClean="0"/>
              <a:t>vs</a:t>
            </a:r>
            <a:r>
              <a:rPr lang="en-US" dirty="0" smtClean="0"/>
              <a:t> views</a:t>
            </a:r>
          </a:p>
        </p:txBody>
      </p:sp>
    </p:spTree>
    <p:extLst>
      <p:ext uri="{BB962C8B-B14F-4D97-AF65-F5344CB8AC3E}">
        <p14:creationId xmlns:p14="http://schemas.microsoft.com/office/powerpoint/2010/main" val="74975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pecs-digital-roadbloc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926" y="3717475"/>
            <a:ext cx="4684372" cy="2710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Advertisements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1"/>
            <a:ext cx="8496000" cy="2830949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page may have multiple banners </a:t>
            </a:r>
            <a:r>
              <a:rPr lang="en-US" dirty="0" smtClean="0"/>
              <a:t>so more than one impression can be sold per page view</a:t>
            </a:r>
            <a:endParaRPr lang="en-US" dirty="0"/>
          </a:p>
          <a:p>
            <a:r>
              <a:rPr lang="en-US" dirty="0" smtClean="0"/>
              <a:t>Ads do not have a </a:t>
            </a:r>
            <a:r>
              <a:rPr lang="en-US" dirty="0" err="1" smtClean="0"/>
              <a:t>standardised</a:t>
            </a:r>
            <a:r>
              <a:rPr lang="en-US" dirty="0" smtClean="0"/>
              <a:t> placement, </a:t>
            </a:r>
            <a:r>
              <a:rPr lang="en-US" dirty="0"/>
              <a:t>but larger ones and ones in better positions </a:t>
            </a:r>
            <a:r>
              <a:rPr lang="en-US" dirty="0" smtClean="0"/>
              <a:t>typically cost more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7" name="Picture 6" descr="unnam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81" y="3776662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5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The web advertising industry is about matching audience viewing a particular site with an audience template and hence an advert</a:t>
            </a:r>
          </a:p>
          <a:p>
            <a:r>
              <a:rPr lang="en-US" dirty="0" smtClean="0"/>
              <a:t>Algorithmic Implementation</a:t>
            </a:r>
          </a:p>
          <a:p>
            <a:pPr lvl="1"/>
            <a:r>
              <a:rPr lang="en-US" dirty="0" smtClean="0"/>
              <a:t>Millions of impressions per second </a:t>
            </a:r>
          </a:p>
          <a:p>
            <a:r>
              <a:rPr lang="en-US" dirty="0" smtClean="0"/>
              <a:t>2 key problems</a:t>
            </a:r>
          </a:p>
          <a:p>
            <a:pPr lvl="1"/>
            <a:r>
              <a:rPr lang="en-US" dirty="0" smtClean="0"/>
              <a:t>Providing mappings that satisfies the audience template</a:t>
            </a:r>
          </a:p>
          <a:p>
            <a:pPr lvl="1"/>
            <a:r>
              <a:rPr lang="en-US" dirty="0" smtClean="0"/>
              <a:t>Action several mappings efficiently over time</a:t>
            </a:r>
          </a:p>
        </p:txBody>
      </p:sp>
    </p:spTree>
    <p:extLst>
      <p:ext uri="{BB962C8B-B14F-4D97-AF65-F5344CB8AC3E}">
        <p14:creationId xmlns:p14="http://schemas.microsoft.com/office/powerpoint/2010/main" val="271998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Models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CPM </a:t>
            </a:r>
            <a:r>
              <a:rPr lang="mr-IN" dirty="0" smtClean="0"/>
              <a:t>–</a:t>
            </a:r>
            <a:r>
              <a:rPr lang="en-US" dirty="0" smtClean="0"/>
              <a:t>Cost Per Mille (1,000 impressions) 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the ad is clicked is not taken into </a:t>
            </a:r>
            <a:r>
              <a:rPr lang="en-US" dirty="0" smtClean="0"/>
              <a:t>account.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time an ad is fetched, it is counted as one impression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CPC </a:t>
            </a:r>
            <a:r>
              <a:rPr lang="mr-IN" dirty="0" smtClean="0"/>
              <a:t>–</a:t>
            </a:r>
            <a:r>
              <a:rPr lang="en-US" dirty="0" smtClean="0"/>
              <a:t> Cost per</a:t>
            </a:r>
            <a:r>
              <a:rPr lang="en-US" dirty="0"/>
              <a:t> </a:t>
            </a:r>
            <a:r>
              <a:rPr lang="en-US" dirty="0" smtClean="0"/>
              <a:t>Click</a:t>
            </a:r>
          </a:p>
          <a:p>
            <a:pPr lvl="1"/>
            <a:r>
              <a:rPr lang="en-US" dirty="0" smtClean="0"/>
              <a:t> an advertiser pays a publisher when the ad is clicked</a:t>
            </a:r>
          </a:p>
          <a:p>
            <a:r>
              <a:rPr lang="en-US" dirty="0" smtClean="0"/>
              <a:t>CPA </a:t>
            </a:r>
            <a:r>
              <a:rPr lang="mr-IN" dirty="0" smtClean="0"/>
              <a:t>–</a:t>
            </a:r>
            <a:r>
              <a:rPr lang="en-US" dirty="0" smtClean="0"/>
              <a:t> Cost per Action</a:t>
            </a:r>
            <a:endParaRPr lang="en-US" dirty="0"/>
          </a:p>
          <a:p>
            <a:pPr lvl="1"/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Buying an item                  Conversions</a:t>
            </a:r>
          </a:p>
          <a:p>
            <a:pPr lvl="1"/>
            <a:r>
              <a:rPr lang="en-US" dirty="0" smtClean="0"/>
              <a:t>Request quote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3159650" y="4956659"/>
            <a:ext cx="340746" cy="1146227"/>
          </a:xfrm>
          <a:prstGeom prst="rightBrac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164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and Pricing of Advertisement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4469088"/>
          </a:xfrm>
        </p:spPr>
        <p:txBody>
          <a:bodyPr/>
          <a:lstStyle/>
          <a:p>
            <a:r>
              <a:rPr lang="en-US" dirty="0" smtClean="0"/>
              <a:t>Advertising spend for a given audience template is agreed in advance</a:t>
            </a:r>
          </a:p>
          <a:p>
            <a:r>
              <a:rPr lang="en-US" dirty="0" smtClean="0"/>
              <a:t>Metrics for return on this investment are unreliable</a:t>
            </a:r>
          </a:p>
          <a:p>
            <a:pPr lvl="1"/>
            <a:r>
              <a:rPr lang="en-US" dirty="0" smtClean="0"/>
              <a:t>Exposure models (demographic)</a:t>
            </a:r>
          </a:p>
          <a:p>
            <a:pPr lvl="1"/>
            <a:r>
              <a:rPr lang="en-US" dirty="0" smtClean="0"/>
              <a:t>Click through rates</a:t>
            </a:r>
          </a:p>
          <a:p>
            <a:pPr lvl="1"/>
            <a:r>
              <a:rPr lang="en-US" dirty="0" smtClean="0"/>
              <a:t>Actual purchases</a:t>
            </a:r>
          </a:p>
          <a:p>
            <a:pPr lvl="1"/>
            <a:r>
              <a:rPr lang="en-US" dirty="0" smtClean="0"/>
              <a:t>Cost for acquisition of a new customer</a:t>
            </a:r>
          </a:p>
          <a:p>
            <a:r>
              <a:rPr lang="en-US" dirty="0" smtClean="0"/>
              <a:t>Advertising companies compete to satisfy the audience template</a:t>
            </a:r>
          </a:p>
        </p:txBody>
      </p:sp>
    </p:spTree>
    <p:extLst>
      <p:ext uri="{BB962C8B-B14F-4D97-AF65-F5344CB8AC3E}">
        <p14:creationId xmlns:p14="http://schemas.microsoft.com/office/powerpoint/2010/main" val="38495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Display Advertising (Banners)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Search linked ads (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AdWords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Context linked ads (AdSense)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4211" y="-774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52118"/>
      </p:ext>
    </p:extLst>
  </p:cSld>
  <p:clrMapOvr>
    <a:masterClrMapping/>
  </p:clrMapOvr>
</p:sld>
</file>

<file path=ppt/theme/theme1.xml><?xml version="1.0" encoding="utf-8"?>
<a:theme xmlns:a="http://schemas.openxmlformats.org/drawingml/2006/main" name="Search Engine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Search Engines.potx</Template>
  <TotalTime>25312</TotalTime>
  <Words>1234</Words>
  <Application>Microsoft Macintosh PowerPoint</Application>
  <PresentationFormat>On-screen Show (4:3)</PresentationFormat>
  <Paragraphs>318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Search Engines</vt:lpstr>
      <vt:lpstr>Web Advertising and Cookies</vt:lpstr>
      <vt:lpstr>Advertisers and Audience Templates</vt:lpstr>
      <vt:lpstr>Web Advertising</vt:lpstr>
      <vt:lpstr>Terminology</vt:lpstr>
      <vt:lpstr>Online Advertisements </vt:lpstr>
      <vt:lpstr>Issues</vt:lpstr>
      <vt:lpstr>Cost Models</vt:lpstr>
      <vt:lpstr>Effectiveness and Pricing of Advertisement </vt:lpstr>
      <vt:lpstr>Delivery Methods</vt:lpstr>
      <vt:lpstr>Display Advertising</vt:lpstr>
      <vt:lpstr>Search Linked Ads</vt:lpstr>
      <vt:lpstr>Search Linked Ads - Google Adwords</vt:lpstr>
      <vt:lpstr>Auctions for AdWords</vt:lpstr>
      <vt:lpstr>Context Linked Ads - AdSense </vt:lpstr>
      <vt:lpstr>AdWords vs AdSense</vt:lpstr>
      <vt:lpstr>Display Advertising Platforms</vt:lpstr>
      <vt:lpstr>Display Advertising Platforms - Auction</vt:lpstr>
      <vt:lpstr>Third Party Information</vt:lpstr>
      <vt:lpstr>Cookies</vt:lpstr>
      <vt:lpstr>Browser Cookies</vt:lpstr>
      <vt:lpstr>Cookies and HTTP</vt:lpstr>
      <vt:lpstr>First Party vs Third Party Cookies</vt:lpstr>
      <vt:lpstr>First Party vs Third Party Cookies</vt:lpstr>
      <vt:lpstr>Transient vs Persistent Cookies</vt:lpstr>
      <vt:lpstr>Transient vs Persistent Cookies</vt:lpstr>
      <vt:lpstr>Tracking</vt:lpstr>
      <vt:lpstr>What makes it easier to blend into the crowd?</vt:lpstr>
      <vt:lpstr>Am I Unique? amiunique.org</vt:lpstr>
      <vt:lpstr>Cookie theft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Stylesheets</dc:title>
  <dc:creator>Gibbins N.M.</dc:creator>
  <cp:lastModifiedBy>Heather Packer</cp:lastModifiedBy>
  <cp:revision>180</cp:revision>
  <dcterms:created xsi:type="dcterms:W3CDTF">2017-10-22T16:39:59Z</dcterms:created>
  <dcterms:modified xsi:type="dcterms:W3CDTF">2017-12-07T09:31:28Z</dcterms:modified>
</cp:coreProperties>
</file>