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8"/>
  </p:notesMasterIdLst>
  <p:sldIdLst>
    <p:sldId id="256" r:id="rId2"/>
    <p:sldId id="341" r:id="rId3"/>
    <p:sldId id="340" r:id="rId4"/>
    <p:sldId id="342" r:id="rId5"/>
    <p:sldId id="312" r:id="rId6"/>
    <p:sldId id="327" r:id="rId7"/>
    <p:sldId id="259" r:id="rId8"/>
    <p:sldId id="315" r:id="rId9"/>
    <p:sldId id="316" r:id="rId10"/>
    <p:sldId id="329" r:id="rId11"/>
    <p:sldId id="317" r:id="rId12"/>
    <p:sldId id="322" r:id="rId13"/>
    <p:sldId id="331" r:id="rId14"/>
    <p:sldId id="291" r:id="rId15"/>
    <p:sldId id="334" r:id="rId16"/>
    <p:sldId id="311" r:id="rId17"/>
    <p:sldId id="295" r:id="rId18"/>
    <p:sldId id="313" r:id="rId19"/>
    <p:sldId id="294" r:id="rId20"/>
    <p:sldId id="300" r:id="rId21"/>
    <p:sldId id="299" r:id="rId22"/>
    <p:sldId id="301" r:id="rId23"/>
    <p:sldId id="330" r:id="rId24"/>
    <p:sldId id="333" r:id="rId25"/>
    <p:sldId id="335" r:id="rId26"/>
    <p:sldId id="337" r:id="rId27"/>
    <p:sldId id="332" r:id="rId28"/>
    <p:sldId id="343" r:id="rId29"/>
    <p:sldId id="344" r:id="rId30"/>
    <p:sldId id="288" r:id="rId31"/>
    <p:sldId id="338" r:id="rId32"/>
    <p:sldId id="267" r:id="rId33"/>
    <p:sldId id="307" r:id="rId34"/>
    <p:sldId id="306" r:id="rId35"/>
    <p:sldId id="302" r:id="rId36"/>
    <p:sldId id="33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49" autoAdjust="0"/>
    <p:restoredTop sz="73439" autoAdjust="0"/>
  </p:normalViewPr>
  <p:slideViewPr>
    <p:cSldViewPr snapToGrid="0" snapToObjects="1" showGuides="1">
      <p:cViewPr>
        <p:scale>
          <a:sx n="82" d="100"/>
          <a:sy n="82" d="100"/>
        </p:scale>
        <p:origin x="-2208" y="-912"/>
      </p:cViewPr>
      <p:guideLst>
        <p:guide orient="horz" pos="2160"/>
        <p:guide pos="1360"/>
      </p:guideLst>
    </p:cSldViewPr>
  </p:slideViewPr>
  <p:outlineViewPr>
    <p:cViewPr>
      <p:scale>
        <a:sx n="33" d="100"/>
        <a:sy n="33" d="100"/>
      </p:scale>
      <p:origin x="0" y="14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832"/>
    </p:cViewPr>
  </p:sorterViewPr>
  <p:notesViewPr>
    <p:cSldViewPr snapToGrid="0" snapToObjects="1">
      <p:cViewPr varScale="1">
        <p:scale>
          <a:sx n="155" d="100"/>
          <a:sy n="155" d="100"/>
        </p:scale>
        <p:origin x="-216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07/12/17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34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829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5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34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88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814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12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84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49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67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44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32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48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814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58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23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26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20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65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21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32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4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76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9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34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966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910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498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354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52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50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6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39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97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35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7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76700"/>
            <a:ext cx="8496300" cy="2112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68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3005050"/>
            <a:ext cx="8496300" cy="3160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 Search Engines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COMP3220/6218</a:t>
            </a:r>
          </a:p>
          <a:p>
            <a:r>
              <a:rPr lang="en-GB" dirty="0" smtClean="0"/>
              <a:t>Web Infrastructure/Architecture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Heather </a:t>
            </a:r>
            <a:r>
              <a:rPr lang="en-GB" dirty="0" smtClean="0"/>
              <a:t>Packer hp3@ecs.soton.ac.uk</a:t>
            </a:r>
            <a:endParaRPr lang="en-GB" dirty="0"/>
          </a:p>
          <a:p>
            <a:r>
              <a:rPr lang="en-GB" dirty="0" smtClean="0"/>
              <a:t>30/10/17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with overloading web servers</a:t>
            </a:r>
          </a:p>
          <a:p>
            <a:r>
              <a:rPr lang="en-US" dirty="0" smtClean="0"/>
              <a:t>Mechanisms for sites not wishing to be crawled</a:t>
            </a:r>
          </a:p>
          <a:p>
            <a:pPr lvl="1"/>
            <a:r>
              <a:rPr lang="en-US" dirty="0" err="1" smtClean="0"/>
              <a:t>Robots.txt</a:t>
            </a:r>
            <a:r>
              <a:rPr lang="en-US" dirty="0" smtClean="0"/>
              <a:t> can request that only part of a web page to be crawled</a:t>
            </a:r>
          </a:p>
          <a:p>
            <a:r>
              <a:rPr lang="en-US" dirty="0" smtClean="0"/>
              <a:t>Coordinating search</a:t>
            </a:r>
          </a:p>
          <a:p>
            <a:pPr lvl="1"/>
            <a:r>
              <a:rPr lang="en-US" dirty="0" smtClean="0"/>
              <a:t>Parallel crawling</a:t>
            </a:r>
          </a:p>
          <a:p>
            <a:pPr lvl="1"/>
            <a:r>
              <a:rPr lang="en-US" dirty="0" smtClean="0"/>
              <a:t>Which pages to request </a:t>
            </a:r>
            <a:r>
              <a:rPr lang="mr-IN" dirty="0" smtClean="0"/>
              <a:t>–</a:t>
            </a:r>
            <a:r>
              <a:rPr lang="en-GB" dirty="0"/>
              <a:t> </a:t>
            </a:r>
            <a:r>
              <a:rPr lang="en-GB" dirty="0" smtClean="0"/>
              <a:t>Selection policy,</a:t>
            </a:r>
            <a:r>
              <a:rPr lang="en-US" dirty="0" smtClean="0"/>
              <a:t> Revisit policy</a:t>
            </a:r>
          </a:p>
          <a:p>
            <a:r>
              <a:rPr lang="en-US" dirty="0"/>
              <a:t>Many modern web pages are dynamic pages / use JavaScript heavily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8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Engine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Query’s for search terms returning matches</a:t>
            </a:r>
          </a:p>
          <a:p>
            <a:r>
              <a:rPr lang="en-US" dirty="0" smtClean="0"/>
              <a:t>Matches are ranked using many features: </a:t>
            </a:r>
          </a:p>
          <a:p>
            <a:pPr lvl="1"/>
            <a:r>
              <a:rPr lang="en-US" dirty="0" smtClean="0"/>
              <a:t>How times does the page contain the keywords</a:t>
            </a:r>
          </a:p>
          <a:p>
            <a:pPr lvl="1"/>
            <a:r>
              <a:rPr lang="en-US" dirty="0" smtClean="0"/>
              <a:t>Do keywords appear in the title or </a:t>
            </a:r>
            <a:r>
              <a:rPr lang="en-US" dirty="0" err="1" smtClean="0"/>
              <a:t>url</a:t>
            </a:r>
            <a:endParaRPr lang="en-US" dirty="0"/>
          </a:p>
          <a:p>
            <a:pPr lvl="1"/>
            <a:r>
              <a:rPr lang="en-US" dirty="0" smtClean="0"/>
              <a:t>Does it contain synonyms for your keywords</a:t>
            </a:r>
          </a:p>
          <a:p>
            <a:pPr lvl="1"/>
            <a:r>
              <a:rPr lang="en-US" dirty="0" smtClean="0"/>
              <a:t>Is it from a quality source</a:t>
            </a:r>
          </a:p>
          <a:p>
            <a:pPr lvl="1"/>
            <a:r>
              <a:rPr lang="en-US" dirty="0" smtClean="0"/>
              <a:t>What is it’s importance</a:t>
            </a:r>
          </a:p>
          <a:p>
            <a:pPr lvl="1"/>
            <a:r>
              <a:rPr lang="en-US" dirty="0" smtClean="0"/>
              <a:t>How often a page is updated</a:t>
            </a:r>
          </a:p>
          <a:p>
            <a:pPr lvl="1"/>
            <a:r>
              <a:rPr lang="en-US" dirty="0" smtClean="0"/>
              <a:t>Freshness of information</a:t>
            </a:r>
          </a:p>
          <a:p>
            <a:pPr lvl="1"/>
            <a:r>
              <a:rPr lang="en-US" dirty="0" smtClean="0"/>
              <a:t>Page load time</a:t>
            </a:r>
          </a:p>
        </p:txBody>
      </p:sp>
    </p:spTree>
    <p:extLst>
      <p:ext uri="{BB962C8B-B14F-4D97-AF65-F5344CB8AC3E}">
        <p14:creationId xmlns:p14="http://schemas.microsoft.com/office/powerpoint/2010/main" val="402391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History of Search Engines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94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Search </a:t>
            </a:r>
            <a:r>
              <a:rPr lang="en-US" dirty="0"/>
              <a:t>E</a:t>
            </a:r>
            <a:r>
              <a:rPr lang="en-US" dirty="0" smtClean="0"/>
              <a:t>ngines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hyperlink structure</a:t>
            </a:r>
          </a:p>
          <a:p>
            <a:pPr lvl="1"/>
            <a:r>
              <a:rPr lang="en-US" dirty="0" smtClean="0"/>
              <a:t>Personal homepages with links</a:t>
            </a:r>
          </a:p>
          <a:p>
            <a:pPr lvl="1"/>
            <a:r>
              <a:rPr lang="en-US" dirty="0" smtClean="0"/>
              <a:t>Directories</a:t>
            </a:r>
          </a:p>
          <a:p>
            <a:r>
              <a:rPr lang="en-US" dirty="0" smtClean="0"/>
              <a:t>Word of mouth</a:t>
            </a:r>
          </a:p>
          <a:p>
            <a:pPr lvl="1"/>
            <a:r>
              <a:rPr lang="en-US" dirty="0" smtClean="0"/>
              <a:t>Email, forums, Usenet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0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90’</a:t>
            </a:r>
            <a:r>
              <a:rPr lang="en-US" dirty="0"/>
              <a:t>s </a:t>
            </a:r>
            <a:r>
              <a:rPr lang="mr-IN" dirty="0" smtClean="0"/>
              <a:t>–</a:t>
            </a:r>
            <a:r>
              <a:rPr lang="en-US" dirty="0" smtClean="0"/>
              <a:t> Hand </a:t>
            </a:r>
            <a:r>
              <a:rPr lang="en-US" dirty="0" err="1"/>
              <a:t>vs</a:t>
            </a:r>
            <a:r>
              <a:rPr lang="en-US" dirty="0"/>
              <a:t> Crawler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47904" y="5878305"/>
            <a:ext cx="8184973" cy="4646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904" y="6130782"/>
            <a:ext cx="831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1993                   1994                 1995                   1996                   1997                    1998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60169" y="1936181"/>
            <a:ext cx="1273731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June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Web Robot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Wandex</a:t>
            </a:r>
            <a:endParaRPr lang="en-US" sz="1200" baseline="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Meausres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size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0256" y="2909551"/>
            <a:ext cx="950551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Sept1993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List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32817" y="3867431"/>
            <a:ext cx="1242422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Oct/Nov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List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83819" y="4670411"/>
            <a:ext cx="966430" cy="96949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Dec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3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Crawler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Seraching</a:t>
            </a: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835669" y="2716171"/>
            <a:ext cx="876587" cy="4154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Jan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Altavista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68854" y="3627581"/>
            <a:ext cx="1236236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April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Yahoo!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871000" y="4356732"/>
            <a:ext cx="933394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Jul7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Lycos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090000" y="3457106"/>
            <a:ext cx="1236236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1995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LookSmart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714908" y="2558771"/>
            <a:ext cx="998591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Marh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1996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Larry Page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BackRub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729836" y="3506639"/>
            <a:ext cx="920519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May 1996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HotBot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286631" y="3023471"/>
            <a:ext cx="983913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April 1997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Ask Jeeves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477020" y="3274289"/>
            <a:ext cx="1235159" cy="4154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Jul/Sept 1998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MSN Search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466776" y="2621209"/>
            <a:ext cx="1250688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1998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Google 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419164" y="1549288"/>
            <a:ext cx="4400836" cy="4090619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51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 and Architectures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4354" y="1692000"/>
            <a:ext cx="3925646" cy="4469088"/>
          </a:xfrm>
        </p:spPr>
        <p:txBody>
          <a:bodyPr/>
          <a:lstStyle/>
          <a:p>
            <a:r>
              <a:rPr lang="en-US" dirty="0" smtClean="0"/>
              <a:t>Hand curated catalogues </a:t>
            </a:r>
          </a:p>
          <a:p>
            <a:r>
              <a:rPr lang="en-US" dirty="0" smtClean="0"/>
              <a:t>Crawlers and indexes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Centralised</a:t>
            </a:r>
            <a:r>
              <a:rPr lang="en-US" dirty="0" smtClean="0"/>
              <a:t> Search Engines</a:t>
            </a:r>
          </a:p>
          <a:p>
            <a:r>
              <a:rPr lang="en-US" dirty="0" smtClean="0"/>
              <a:t>Distributed Search Engines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47904" y="5878305"/>
            <a:ext cx="8184973" cy="4646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904" y="6130782"/>
            <a:ext cx="831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1993                   1994                 1995                   1996                   1997                    1998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60169" y="1936181"/>
            <a:ext cx="1273731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June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Web Robot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Wandex</a:t>
            </a:r>
            <a:endParaRPr lang="en-US" sz="1200" baseline="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Meausres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size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0256" y="2909551"/>
            <a:ext cx="950551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Sept1993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List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32817" y="3867431"/>
            <a:ext cx="1242422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Oct/Nov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List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3819" y="4670411"/>
            <a:ext cx="966430" cy="96949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Dec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3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Crawler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Seraching</a:t>
            </a: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835669" y="2716171"/>
            <a:ext cx="876587" cy="4154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Jan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Altavista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68854" y="3627581"/>
            <a:ext cx="1236236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April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Yahoo!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871000" y="4356732"/>
            <a:ext cx="933394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Jul7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Lycos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90000" y="3457106"/>
            <a:ext cx="1236236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1995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LookSmart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</p:txBody>
      </p:sp>
    </p:spTree>
    <p:extLst>
      <p:ext uri="{BB962C8B-B14F-4D97-AF65-F5344CB8AC3E}">
        <p14:creationId xmlns:p14="http://schemas.microsoft.com/office/powerpoint/2010/main" val="371839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yahoo-1995.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24" y="1611322"/>
            <a:ext cx="4728620" cy="45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Yellow Pages 1994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CI-9H23W8AAk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4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5050496" cy="4469088"/>
          </a:xfrm>
        </p:spPr>
        <p:txBody>
          <a:bodyPr/>
          <a:lstStyle/>
          <a:p>
            <a:r>
              <a:rPr lang="en-US" b="1" dirty="0" err="1" smtClean="0"/>
              <a:t>Wandex</a:t>
            </a:r>
            <a:r>
              <a:rPr lang="en-US" dirty="0" smtClean="0"/>
              <a:t> 1993 </a:t>
            </a:r>
            <a:r>
              <a:rPr lang="mr-IN" dirty="0" smtClean="0"/>
              <a:t>–</a:t>
            </a:r>
            <a:r>
              <a:rPr lang="en-US" dirty="0" smtClean="0"/>
              <a:t> size of the web</a:t>
            </a:r>
          </a:p>
          <a:p>
            <a:r>
              <a:rPr lang="en-US" dirty="0" smtClean="0"/>
              <a:t>Web Crawler Dec 1993 - indexer</a:t>
            </a:r>
          </a:p>
          <a:p>
            <a:r>
              <a:rPr lang="en-US" b="1" i="1" dirty="0" smtClean="0"/>
              <a:t>WebCrawler</a:t>
            </a:r>
            <a:r>
              <a:rPr lang="en-US" dirty="0" smtClean="0"/>
              <a:t> 1994 - indexed entire web page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toplogo_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31" y="1718358"/>
            <a:ext cx="2357200" cy="178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37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Websites June 1994 - Dec 1995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Screen Shot 2017-11-04 at 13.21.48.pn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7" y="1912141"/>
            <a:ext cx="8222291" cy="42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9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Query </a:t>
            </a:r>
            <a:r>
              <a:rPr lang="mr-IN" dirty="0" smtClean="0"/>
              <a:t>–</a:t>
            </a:r>
            <a:r>
              <a:rPr lang="en-US" dirty="0" smtClean="0"/>
              <a:t> Gene database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4" descr="Screen Shot 2017-11-22 at 00.40.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 r="102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6556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How to rank pages to give the best results</a:t>
            </a:r>
          </a:p>
          <a:p>
            <a:r>
              <a:rPr lang="en-US" dirty="0" smtClean="0"/>
              <a:t>Spamming</a:t>
            </a:r>
          </a:p>
          <a:p>
            <a:pPr lvl="1"/>
            <a:r>
              <a:rPr lang="en-US" dirty="0" smtClean="0"/>
              <a:t>Web searches </a:t>
            </a:r>
            <a:r>
              <a:rPr lang="en-US" dirty="0" err="1" smtClean="0"/>
              <a:t>favoured</a:t>
            </a:r>
            <a:r>
              <a:rPr lang="en-US" dirty="0" smtClean="0"/>
              <a:t> web pages with high keyword density</a:t>
            </a:r>
          </a:p>
          <a:p>
            <a:r>
              <a:rPr lang="en-US" dirty="0" smtClean="0"/>
              <a:t>Keywords</a:t>
            </a:r>
          </a:p>
          <a:p>
            <a:pPr lvl="1"/>
            <a:r>
              <a:rPr lang="en-US" dirty="0" smtClean="0"/>
              <a:t>Spelling mistakes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50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90’s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47904" y="5878305"/>
            <a:ext cx="8184973" cy="4646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904" y="6130782"/>
            <a:ext cx="831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1993                   1994                 1995                   1996                   1997                    1998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60169" y="1936181"/>
            <a:ext cx="1273731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June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Web Robot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Wandex</a:t>
            </a:r>
            <a:endParaRPr lang="en-US" sz="1200" baseline="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Meausres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size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0256" y="2909551"/>
            <a:ext cx="950551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Sept1993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List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32817" y="3867431"/>
            <a:ext cx="1242422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Oct/Nov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List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83819" y="4670411"/>
            <a:ext cx="966430" cy="96949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Dec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3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Crawler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Seraching</a:t>
            </a: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835669" y="2716171"/>
            <a:ext cx="876587" cy="4154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Jan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Altavista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68854" y="3627581"/>
            <a:ext cx="1236236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April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Yahoo!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871000" y="4356732"/>
            <a:ext cx="933394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Jul7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Lycos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090000" y="3457106"/>
            <a:ext cx="1236236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1995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LookSmart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714908" y="2558771"/>
            <a:ext cx="998591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Marh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1996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Larry Page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BackRub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729836" y="3506639"/>
            <a:ext cx="920519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May 1996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HotBot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286631" y="3023471"/>
            <a:ext cx="983913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April 1997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Ask Jeeves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477020" y="3274289"/>
            <a:ext cx="1235159" cy="4154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Jul/Sept 1998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MSN Search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466776" y="2621209"/>
            <a:ext cx="1250688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1998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Google 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8328" y="1564778"/>
            <a:ext cx="4400836" cy="4090619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507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BackRub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2990531" cy="4469088"/>
          </a:xfrm>
        </p:spPr>
        <p:txBody>
          <a:bodyPr/>
          <a:lstStyle/>
          <a:p>
            <a:r>
              <a:rPr lang="en-US" dirty="0" err="1" smtClean="0"/>
              <a:t>Utilised</a:t>
            </a:r>
            <a:r>
              <a:rPr lang="en-US" dirty="0" smtClean="0"/>
              <a:t> PageRank</a:t>
            </a:r>
          </a:p>
          <a:p>
            <a:pPr lvl="1"/>
            <a:r>
              <a:rPr lang="en-US" dirty="0" smtClean="0"/>
              <a:t>More advanced than previous indexing</a:t>
            </a:r>
          </a:p>
          <a:p>
            <a:r>
              <a:rPr lang="en-US" dirty="0" smtClean="0"/>
              <a:t>Used back links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1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45" y="1719308"/>
            <a:ext cx="4562862" cy="40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42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Assumes </a:t>
            </a:r>
            <a:r>
              <a:rPr lang="en-US" dirty="0" smtClean="0"/>
              <a:t>that more </a:t>
            </a:r>
            <a:r>
              <a:rPr lang="en-US" dirty="0"/>
              <a:t>important websites are likely to receive more links from other websites</a:t>
            </a:r>
            <a:endParaRPr lang="en-US" dirty="0" smtClean="0"/>
          </a:p>
          <a:p>
            <a:r>
              <a:rPr lang="en-US" dirty="0" smtClean="0"/>
              <a:t>Similar to a voting:</a:t>
            </a:r>
          </a:p>
          <a:p>
            <a:pPr lvl="1"/>
            <a:r>
              <a:rPr lang="en-US" dirty="0" smtClean="0"/>
              <a:t>where in links are votes</a:t>
            </a:r>
          </a:p>
          <a:p>
            <a:pPr lvl="1"/>
            <a:r>
              <a:rPr lang="en-US" dirty="0" smtClean="0"/>
              <a:t>the quality of a vote is determined by the number of votes (in links)</a:t>
            </a:r>
          </a:p>
          <a:p>
            <a:r>
              <a:rPr lang="en-US" dirty="0" smtClean="0"/>
              <a:t>Factors Considered:</a:t>
            </a:r>
          </a:p>
          <a:p>
            <a:pPr lvl="1"/>
            <a:r>
              <a:rPr lang="en-US" dirty="0" smtClean="0"/>
              <a:t>Number of in links</a:t>
            </a:r>
          </a:p>
          <a:p>
            <a:pPr lvl="1"/>
            <a:r>
              <a:rPr lang="en-US" dirty="0" smtClean="0"/>
              <a:t>Quality of in links</a:t>
            </a:r>
          </a:p>
          <a:p>
            <a:pPr lvl="1"/>
            <a:r>
              <a:rPr lang="en-US" dirty="0" smtClean="0"/>
              <a:t>Web page’s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45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1997-8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 descr="heres-the-orginal-google-search-page-from-1998-pretty-adorably-ret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06" y="1672870"/>
            <a:ext cx="6506029" cy="51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1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Adwords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google-adwords-exam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92" y="1596070"/>
            <a:ext cx="6299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17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9/11 it was apparent that search engines did not cater of time-sensitive queries</a:t>
            </a:r>
          </a:p>
          <a:p>
            <a:r>
              <a:rPr lang="en-US" dirty="0" smtClean="0"/>
              <a:t>This lead to Google developing Google News</a:t>
            </a:r>
          </a:p>
          <a:p>
            <a:r>
              <a:rPr lang="en-US" dirty="0" smtClean="0"/>
              <a:t>The freshness of search engine’s index became more important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06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1999, it took Google one month to crawl and build an index of about 50 million pages</a:t>
            </a:r>
            <a:r>
              <a:rPr lang="en-US" dirty="0" smtClean="0"/>
              <a:t>.*</a:t>
            </a:r>
            <a:endParaRPr lang="en-US" dirty="0"/>
          </a:p>
          <a:p>
            <a:r>
              <a:rPr lang="en-US" dirty="0"/>
              <a:t>In 2012, the same task was accomplished in less than one minute</a:t>
            </a:r>
            <a:r>
              <a:rPr lang="en-US" dirty="0" smtClean="0"/>
              <a:t>.*</a:t>
            </a:r>
            <a:endParaRPr lang="en-US" dirty="0"/>
          </a:p>
          <a:p>
            <a:r>
              <a:rPr lang="en-US" dirty="0"/>
              <a:t>16% to 20% of queries that get asked every day have never been asked before</a:t>
            </a:r>
            <a:r>
              <a:rPr lang="en-US" dirty="0" smtClean="0"/>
              <a:t>.*</a:t>
            </a: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*Mitchell</a:t>
            </a:r>
            <a:r>
              <a:rPr lang="en-US" sz="1600" dirty="0"/>
              <a:t>, Jon. "How Google Search Really Works." </a:t>
            </a:r>
            <a:r>
              <a:rPr lang="en-US" sz="1600" dirty="0" err="1"/>
              <a:t>Readwrite</a:t>
            </a:r>
            <a:r>
              <a:rPr lang="en-US" sz="1600" dirty="0"/>
              <a:t>. February 29,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3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Verticals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bid for content and market share, Search Engines develop other search verticals: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Travel</a:t>
            </a:r>
          </a:p>
          <a:p>
            <a:pPr lvl="1"/>
            <a:r>
              <a:rPr lang="en-US" dirty="0" smtClean="0"/>
              <a:t>Finance</a:t>
            </a:r>
          </a:p>
          <a:p>
            <a:pPr lvl="1"/>
            <a:r>
              <a:rPr lang="en-US" dirty="0" smtClean="0"/>
              <a:t>Shopping</a:t>
            </a:r>
          </a:p>
          <a:p>
            <a:pPr lvl="1"/>
            <a:r>
              <a:rPr lang="en-US" dirty="0" smtClean="0"/>
              <a:t>Scholar</a:t>
            </a:r>
          </a:p>
        </p:txBody>
      </p:sp>
    </p:spTree>
    <p:extLst>
      <p:ext uri="{BB962C8B-B14F-4D97-AF65-F5344CB8AC3E}">
        <p14:creationId xmlns:p14="http://schemas.microsoft.com/office/powerpoint/2010/main" val="1436457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2015 mobile accounted for more than half of all search</a:t>
            </a:r>
          </a:p>
          <a:p>
            <a:r>
              <a:rPr lang="en-US" dirty="0" smtClean="0"/>
              <a:t>Searches need to be context aware (location)</a:t>
            </a:r>
          </a:p>
          <a:p>
            <a:r>
              <a:rPr lang="en-US" dirty="0" smtClean="0"/>
              <a:t>Limited screen and bandwidth means relevancy is critical</a:t>
            </a:r>
          </a:p>
          <a:p>
            <a:r>
              <a:rPr lang="en-US" dirty="0" smtClean="0"/>
              <a:t>Boost mobile-friendly pages in ranking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7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Query </a:t>
            </a:r>
            <a:r>
              <a:rPr lang="mr-IN" dirty="0" smtClean="0"/>
              <a:t>–</a:t>
            </a:r>
            <a:r>
              <a:rPr lang="en-US" dirty="0" smtClean="0"/>
              <a:t> Directory of Science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 descr="Screen Shot 2017-11-22 at 00.36.4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" b="6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1879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a Search Engine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</a:p>
          <a:p>
            <a:r>
              <a:rPr lang="en-US" dirty="0" smtClean="0"/>
              <a:t>Images</a:t>
            </a:r>
          </a:p>
          <a:p>
            <a:r>
              <a:rPr lang="en-US" dirty="0" err="1" smtClean="0"/>
              <a:t>Infobox</a:t>
            </a:r>
            <a:r>
              <a:rPr lang="en-US" dirty="0" smtClean="0"/>
              <a:t> - structured information/queries</a:t>
            </a:r>
          </a:p>
          <a:p>
            <a:r>
              <a:rPr lang="en-US" dirty="0" smtClean="0"/>
              <a:t>Translation</a:t>
            </a:r>
          </a:p>
          <a:p>
            <a:r>
              <a:rPr lang="en-US" dirty="0"/>
              <a:t>M</a:t>
            </a:r>
            <a:r>
              <a:rPr lang="en-US" dirty="0" smtClean="0"/>
              <a:t>apping</a:t>
            </a:r>
          </a:p>
          <a:p>
            <a:r>
              <a:rPr lang="en-US" dirty="0" smtClean="0"/>
              <a:t>Voice commands</a:t>
            </a:r>
          </a:p>
          <a:p>
            <a:r>
              <a:rPr lang="en-US" dirty="0" smtClean="0"/>
              <a:t>Personal information </a:t>
            </a:r>
            <a:r>
              <a:rPr lang="en-US" dirty="0" err="1" smtClean="0"/>
              <a:t>eg</a:t>
            </a:r>
            <a:r>
              <a:rPr lang="en-US" dirty="0" smtClean="0"/>
              <a:t> search email, contacts, web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1472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Search Engines Issues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928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search engines have rules against:</a:t>
            </a:r>
          </a:p>
          <a:p>
            <a:pPr lvl="1"/>
            <a:r>
              <a:rPr lang="en-US" dirty="0" smtClean="0"/>
              <a:t>Invisible text</a:t>
            </a:r>
          </a:p>
          <a:p>
            <a:pPr lvl="1"/>
            <a:r>
              <a:rPr lang="en-US" dirty="0" smtClean="0"/>
              <a:t>Meta tag abuse</a:t>
            </a:r>
          </a:p>
          <a:p>
            <a:pPr lvl="1"/>
            <a:r>
              <a:rPr lang="en-US" dirty="0" smtClean="0"/>
              <a:t>Heavy repetition</a:t>
            </a:r>
          </a:p>
          <a:p>
            <a:pPr lvl="1"/>
            <a:r>
              <a:rPr lang="en-US" dirty="0" smtClean="0"/>
              <a:t>“domain spam”</a:t>
            </a:r>
          </a:p>
          <a:p>
            <a:pPr lvl="2"/>
            <a:r>
              <a:rPr lang="en-US" dirty="0" smtClean="0"/>
              <a:t>Overtly submission of “mirror” sites in an attempt to dominate the listings for particular terms</a:t>
            </a:r>
          </a:p>
        </p:txBody>
      </p:sp>
    </p:spTree>
    <p:extLst>
      <p:ext uri="{BB962C8B-B14F-4D97-AF65-F5344CB8AC3E}">
        <p14:creationId xmlns:p14="http://schemas.microsoft.com/office/powerpoint/2010/main" val="2641472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</a:t>
            </a:r>
            <a:r>
              <a:rPr lang="en-US" dirty="0" err="1" smtClean="0"/>
              <a:t>Optimisation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 industry exists trying to boost search ranking</a:t>
            </a:r>
          </a:p>
          <a:p>
            <a:pPr lvl="1"/>
            <a:r>
              <a:rPr lang="en-US" dirty="0" smtClean="0"/>
              <a:t>Often gaming search ranking algorithms</a:t>
            </a:r>
          </a:p>
          <a:p>
            <a:pPr lvl="1"/>
            <a:r>
              <a:rPr lang="en-US" dirty="0" smtClean="0"/>
              <a:t>Arms race between SEO and search engines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99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and other SEs are a Business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 record tracking information</a:t>
            </a:r>
          </a:p>
          <a:p>
            <a:pPr lvl="1"/>
            <a:r>
              <a:rPr lang="en-US" dirty="0"/>
              <a:t>Google saves every voice search</a:t>
            </a:r>
          </a:p>
          <a:p>
            <a:pPr lvl="1"/>
            <a:r>
              <a:rPr lang="en-US" dirty="0"/>
              <a:t>IP addresses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Saves your </a:t>
            </a:r>
            <a:r>
              <a:rPr lang="en-US" dirty="0" smtClean="0"/>
              <a:t>searches</a:t>
            </a:r>
          </a:p>
          <a:p>
            <a:r>
              <a:rPr lang="en-US" dirty="0" smtClean="0"/>
              <a:t>Google’s revenue is from adverts</a:t>
            </a:r>
          </a:p>
          <a:p>
            <a:pPr lvl="1"/>
            <a:r>
              <a:rPr lang="en-US" dirty="0" smtClean="0"/>
              <a:t>Improve their revenue with targeted advertising</a:t>
            </a:r>
            <a:endParaRPr lang="en-US" dirty="0"/>
          </a:p>
          <a:p>
            <a:r>
              <a:rPr lang="en-US" dirty="0" smtClean="0"/>
              <a:t>Google has a large research department</a:t>
            </a:r>
          </a:p>
          <a:p>
            <a:pPr lvl="1"/>
            <a:r>
              <a:rPr lang="en-US" dirty="0" smtClean="0"/>
              <a:t>Improve their technology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9561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 - Tracking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Oscobo</a:t>
            </a:r>
            <a:r>
              <a:rPr lang="en-US" dirty="0" smtClean="0"/>
              <a:t> – no cookies no tracking no </a:t>
            </a:r>
            <a:r>
              <a:rPr lang="en-US" dirty="0" err="1" smtClean="0"/>
              <a:t>ip</a:t>
            </a:r>
            <a:r>
              <a:rPr lang="en-US" dirty="0" smtClean="0"/>
              <a:t> address no location</a:t>
            </a:r>
          </a:p>
          <a:p>
            <a:r>
              <a:rPr lang="en-US" dirty="0" err="1" smtClean="0"/>
              <a:t>Hulbee</a:t>
            </a:r>
            <a:r>
              <a:rPr lang="en-US" dirty="0" smtClean="0"/>
              <a:t> – no </a:t>
            </a:r>
            <a:r>
              <a:rPr lang="en-US" dirty="0" err="1" smtClean="0"/>
              <a:t>ip</a:t>
            </a:r>
            <a:r>
              <a:rPr lang="en-US" dirty="0" smtClean="0"/>
              <a:t> address, no browser, no cookies</a:t>
            </a:r>
          </a:p>
          <a:p>
            <a:r>
              <a:rPr lang="en-US" dirty="0" err="1" smtClean="0"/>
              <a:t>MetaGer</a:t>
            </a:r>
            <a:r>
              <a:rPr lang="en-US" dirty="0" smtClean="0"/>
              <a:t> – no </a:t>
            </a:r>
            <a:r>
              <a:rPr lang="en-US" dirty="0" err="1" smtClean="0"/>
              <a:t>ip</a:t>
            </a:r>
            <a:r>
              <a:rPr lang="en-US" dirty="0" smtClean="0"/>
              <a:t> address, search info, no location no cookies, encrypted https, no sessions</a:t>
            </a:r>
          </a:p>
          <a:p>
            <a:r>
              <a:rPr lang="en-US" dirty="0" err="1" smtClean="0"/>
              <a:t>Startpage</a:t>
            </a:r>
            <a:r>
              <a:rPr lang="en-US" dirty="0" smtClean="0"/>
              <a:t> – send to </a:t>
            </a:r>
            <a:r>
              <a:rPr lang="en-US" dirty="0" err="1" smtClean="0"/>
              <a:t>google</a:t>
            </a:r>
            <a:r>
              <a:rPr lang="en-US" dirty="0" smtClean="0"/>
              <a:t>, and uses its </a:t>
            </a:r>
            <a:r>
              <a:rPr lang="en-US" dirty="0" err="1" smtClean="0"/>
              <a:t>ip</a:t>
            </a:r>
            <a:r>
              <a:rPr lang="en-US" dirty="0" smtClean="0"/>
              <a:t> address, no session</a:t>
            </a:r>
          </a:p>
          <a:p>
            <a:r>
              <a:rPr lang="en-US" dirty="0" err="1" smtClean="0"/>
              <a:t>Duckduckgo</a:t>
            </a:r>
            <a:r>
              <a:rPr lang="en-US" dirty="0" smtClean="0"/>
              <a:t> – no </a:t>
            </a:r>
            <a:r>
              <a:rPr lang="en-US" dirty="0" err="1" smtClean="0"/>
              <a:t>ip</a:t>
            </a:r>
            <a:r>
              <a:rPr lang="en-US" dirty="0" smtClean="0"/>
              <a:t>, search info, no location, no cookies, encrypted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37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types of queries can be answered on the web</a:t>
            </a:r>
          </a:p>
          <a:p>
            <a:r>
              <a:rPr lang="en-US" dirty="0" smtClean="0"/>
              <a:t>What search engines are</a:t>
            </a:r>
          </a:p>
          <a:p>
            <a:r>
              <a:rPr lang="en-US" dirty="0" smtClean="0"/>
              <a:t>Their basic framework:</a:t>
            </a:r>
          </a:p>
          <a:p>
            <a:pPr lvl="1"/>
            <a:r>
              <a:rPr lang="en-US" dirty="0" smtClean="0"/>
              <a:t>Web crawler</a:t>
            </a:r>
          </a:p>
          <a:p>
            <a:pPr lvl="1"/>
            <a:r>
              <a:rPr lang="en-US" dirty="0" smtClean="0"/>
              <a:t>Search index</a:t>
            </a:r>
          </a:p>
          <a:p>
            <a:pPr lvl="1"/>
            <a:r>
              <a:rPr lang="en-US" dirty="0" smtClean="0"/>
              <a:t>Query engine</a:t>
            </a:r>
          </a:p>
          <a:p>
            <a:pPr lvl="1"/>
            <a:r>
              <a:rPr lang="en-US" dirty="0" smtClean="0"/>
              <a:t>Interface</a:t>
            </a:r>
          </a:p>
          <a:p>
            <a:r>
              <a:rPr lang="en-US" dirty="0" smtClean="0"/>
              <a:t>The history of Search Engines</a:t>
            </a:r>
          </a:p>
          <a:p>
            <a:r>
              <a:rPr lang="en-US" dirty="0" smtClean="0"/>
              <a:t>Issues with Search Engines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4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Vague Query </a:t>
            </a:r>
            <a:r>
              <a:rPr lang="mr-IN" dirty="0" smtClean="0"/>
              <a:t>–</a:t>
            </a:r>
            <a:r>
              <a:rPr lang="en-US" dirty="0" smtClean="0"/>
              <a:t> Search Engine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Screen Shot 2017-11-22 at 00.42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395"/>
            <a:ext cx="91313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5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r>
              <a:rPr lang="en-US" dirty="0" smtClean="0"/>
              <a:t>Search Engines refer to huge databases of internet resources</a:t>
            </a:r>
          </a:p>
          <a:p>
            <a:r>
              <a:rPr lang="en-US" dirty="0" smtClean="0"/>
              <a:t>Users can search for information using keywords</a:t>
            </a:r>
          </a:p>
        </p:txBody>
      </p:sp>
      <p:pic>
        <p:nvPicPr>
          <p:cNvPr id="6" name="Picture 5" descr="SE-Images-561x3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21" y="2893938"/>
            <a:ext cx="5637803" cy="36077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648526" y="6025436"/>
            <a:ext cx="1982523" cy="6039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9" name="Picture 8" descr="272px-Google_2015_logo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37" y="6017178"/>
            <a:ext cx="1843187" cy="6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8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searching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sers </a:t>
            </a:r>
            <a:r>
              <a:rPr lang="en-US" dirty="0"/>
              <a:t>do not </a:t>
            </a:r>
            <a:r>
              <a:rPr lang="en-US" dirty="0" smtClean="0"/>
              <a:t>understand </a:t>
            </a:r>
            <a:r>
              <a:rPr lang="en-US" dirty="0"/>
              <a:t>how to provide a sequence of words for </a:t>
            </a:r>
            <a:r>
              <a:rPr lang="en-US" dirty="0" smtClean="0"/>
              <a:t>searches</a:t>
            </a:r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sers </a:t>
            </a:r>
            <a:r>
              <a:rPr lang="en-US" dirty="0"/>
              <a:t>may get unexpected answers because </a:t>
            </a:r>
            <a:r>
              <a:rPr lang="en-US" dirty="0" smtClean="0"/>
              <a:t>they are </a:t>
            </a:r>
            <a:r>
              <a:rPr lang="en-US" dirty="0"/>
              <a:t>not aware of the </a:t>
            </a:r>
            <a:r>
              <a:rPr lang="en-US" dirty="0" smtClean="0"/>
              <a:t>input requirement </a:t>
            </a:r>
            <a:r>
              <a:rPr lang="en-US" dirty="0"/>
              <a:t>of the search engine.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some search engines are </a:t>
            </a:r>
            <a:r>
              <a:rPr lang="en-US" dirty="0" smtClean="0"/>
              <a:t>case sensitive.</a:t>
            </a:r>
          </a:p>
          <a:p>
            <a:r>
              <a:rPr lang="en-US" dirty="0"/>
              <a:t>U</a:t>
            </a:r>
            <a:r>
              <a:rPr lang="en-US" dirty="0" smtClean="0"/>
              <a:t>sers </a:t>
            </a:r>
            <a:r>
              <a:rPr lang="en-US" dirty="0"/>
              <a:t>have problems understanding Boolean </a:t>
            </a:r>
            <a:r>
              <a:rPr lang="en-US" dirty="0" smtClean="0"/>
              <a:t>logic</a:t>
            </a:r>
            <a:endParaRPr lang="en-US" dirty="0"/>
          </a:p>
          <a:p>
            <a:r>
              <a:rPr lang="en-US" dirty="0" smtClean="0"/>
              <a:t>Around </a:t>
            </a:r>
            <a:r>
              <a:rPr lang="en-US" dirty="0"/>
              <a:t>85% of users only look at the first page of the result, so relevant </a:t>
            </a:r>
            <a:r>
              <a:rPr lang="en-US" dirty="0" smtClean="0"/>
              <a:t>answers might </a:t>
            </a:r>
            <a:r>
              <a:rPr lang="en-US" dirty="0"/>
              <a:t>be </a:t>
            </a:r>
            <a:r>
              <a:rPr lang="en-US" dirty="0" smtClean="0"/>
              <a:t>skipped.</a:t>
            </a:r>
          </a:p>
        </p:txBody>
      </p:sp>
    </p:spTree>
    <p:extLst>
      <p:ext uri="{BB962C8B-B14F-4D97-AF65-F5344CB8AC3E}">
        <p14:creationId xmlns:p14="http://schemas.microsoft.com/office/powerpoint/2010/main" val="356272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the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data with a high percentage of volatile data</a:t>
            </a:r>
          </a:p>
          <a:p>
            <a:r>
              <a:rPr lang="en-US" dirty="0" smtClean="0"/>
              <a:t>Large volume</a:t>
            </a:r>
          </a:p>
          <a:p>
            <a:pPr lvl="1"/>
            <a:r>
              <a:rPr lang="en-US" dirty="0" smtClean="0"/>
              <a:t>June 2000 Google full-text indexes of 560 million URLs</a:t>
            </a:r>
          </a:p>
          <a:p>
            <a:r>
              <a:rPr lang="en-US" dirty="0" smtClean="0"/>
              <a:t>Unstructured data gifs, </a:t>
            </a:r>
            <a:r>
              <a:rPr lang="en-US" dirty="0" err="1" smtClean="0"/>
              <a:t>pdf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Redundant data</a:t>
            </a:r>
            <a:endParaRPr lang="en-US" dirty="0"/>
          </a:p>
          <a:p>
            <a:pPr lvl="1"/>
            <a:r>
              <a:rPr lang="en-US" dirty="0" smtClean="0"/>
              <a:t>Mirrors (30% pages are near duplicates)</a:t>
            </a:r>
          </a:p>
          <a:p>
            <a:r>
              <a:rPr lang="en-US" dirty="0" smtClean="0"/>
              <a:t>Quality of data</a:t>
            </a:r>
          </a:p>
          <a:p>
            <a:pPr lvl="1"/>
            <a:r>
              <a:rPr lang="en-US" dirty="0" smtClean="0"/>
              <a:t>False, poorly written, invalid, misspelt</a:t>
            </a:r>
          </a:p>
          <a:p>
            <a:r>
              <a:rPr lang="en-US" dirty="0" smtClean="0"/>
              <a:t>Heterogeneous data – media, formats, languages, alphabets</a:t>
            </a:r>
          </a:p>
        </p:txBody>
      </p:sp>
    </p:spTree>
    <p:extLst>
      <p:ext uri="{BB962C8B-B14F-4D97-AF65-F5344CB8AC3E}">
        <p14:creationId xmlns:p14="http://schemas.microsoft.com/office/powerpoint/2010/main" val="164897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que_stick_figure_by_perfectmonsterr-d77s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" y="2556940"/>
            <a:ext cx="1640390" cy="1594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Framework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46091" y="1933719"/>
            <a:ext cx="2502683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Engine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85461" y="2597069"/>
            <a:ext cx="1870354" cy="1276737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36758" y="3020670"/>
            <a:ext cx="1706517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Interface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6" y="4368053"/>
            <a:ext cx="2342642" cy="23426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5742594" y="5102474"/>
            <a:ext cx="2364750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Crawler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619440" y="5362660"/>
            <a:ext cx="9138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2522098" y="2245985"/>
            <a:ext cx="1021177" cy="570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543982" y="2243492"/>
            <a:ext cx="706100" cy="573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067400" y="4027285"/>
            <a:ext cx="878181" cy="9138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053218" y="3237319"/>
            <a:ext cx="70610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6709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Crawler, spider</a:t>
            </a:r>
          </a:p>
          <a:p>
            <a:pPr lvl="1"/>
            <a:r>
              <a:rPr lang="en-US" dirty="0" smtClean="0"/>
              <a:t>Start at a webpage</a:t>
            </a:r>
          </a:p>
          <a:p>
            <a:pPr lvl="1"/>
            <a:r>
              <a:rPr lang="en-US" dirty="0" smtClean="0"/>
              <a:t>Follow the hyperlinks that webpage points to </a:t>
            </a:r>
          </a:p>
          <a:p>
            <a:pPr lvl="1"/>
            <a:r>
              <a:rPr lang="en-US" dirty="0" smtClean="0"/>
              <a:t>Then follows the links those webpages point to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Each page it visits it collects metadata about it</a:t>
            </a:r>
          </a:p>
          <a:p>
            <a:pPr lvl="2"/>
            <a:r>
              <a:rPr lang="en-US" dirty="0" smtClean="0"/>
              <a:t>Title		- Images</a:t>
            </a:r>
          </a:p>
          <a:p>
            <a:pPr lvl="2"/>
            <a:r>
              <a:rPr lang="en-US" dirty="0" smtClean="0"/>
              <a:t>Content		- URI</a:t>
            </a:r>
          </a:p>
          <a:p>
            <a:r>
              <a:rPr lang="en-US" dirty="0"/>
              <a:t>Stores a file for each resource, with its meta </a:t>
            </a:r>
            <a:r>
              <a:rPr lang="en-US" dirty="0" smtClean="0"/>
              <a:t>data in a search  index</a:t>
            </a:r>
          </a:p>
        </p:txBody>
      </p:sp>
    </p:spTree>
    <p:extLst>
      <p:ext uri="{BB962C8B-B14F-4D97-AF65-F5344CB8AC3E}">
        <p14:creationId xmlns:p14="http://schemas.microsoft.com/office/powerpoint/2010/main" val="2205582317"/>
      </p:ext>
    </p:extLst>
  </p:cSld>
  <p:clrMapOvr>
    <a:masterClrMapping/>
  </p:clrMapOvr>
</p:sld>
</file>

<file path=ppt/theme/theme1.xml><?xml version="1.0" encoding="utf-8"?>
<a:theme xmlns:a="http://schemas.openxmlformats.org/drawingml/2006/main" name="Search Engine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1 - CSS" id="{A9F95300-17D0-C845-92AA-829B010B7BE7}" vid="{A5DC916A-1AF4-684A-82FE-8F29E5F01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Search Engines.potx</Template>
  <TotalTime>13118</TotalTime>
  <Words>1226</Words>
  <Application>Microsoft Macintosh PowerPoint</Application>
  <PresentationFormat>On-screen Show (4:3)</PresentationFormat>
  <Paragraphs>355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Search Engines</vt:lpstr>
      <vt:lpstr>Web Search Engines</vt:lpstr>
      <vt:lpstr>Specific Query – Gene database</vt:lpstr>
      <vt:lpstr>Broad Query – Directory of Science</vt:lpstr>
      <vt:lpstr>Vague Query – Search Engine</vt:lpstr>
      <vt:lpstr>Search Engines</vt:lpstr>
      <vt:lpstr>Problems with searching</vt:lpstr>
      <vt:lpstr>Problem with the data</vt:lpstr>
      <vt:lpstr>Simple Framework</vt:lpstr>
      <vt:lpstr>Web Crawlers</vt:lpstr>
      <vt:lpstr>Web Crawlers</vt:lpstr>
      <vt:lpstr>Query Engine</vt:lpstr>
      <vt:lpstr>History of Search Engines</vt:lpstr>
      <vt:lpstr>Before Search Engines</vt:lpstr>
      <vt:lpstr>Timeline 90’s – Hand vs Crawler</vt:lpstr>
      <vt:lpstr>Web services and Architectures</vt:lpstr>
      <vt:lpstr>Yahoo!</vt:lpstr>
      <vt:lpstr>Internet Yellow Pages 1994</vt:lpstr>
      <vt:lpstr>Web Crawlers</vt:lpstr>
      <vt:lpstr>Number of Websites June 1994 - Dec 1995</vt:lpstr>
      <vt:lpstr>Search Engines Issues</vt:lpstr>
      <vt:lpstr>Timeline 90’s</vt:lpstr>
      <vt:lpstr>BackRub</vt:lpstr>
      <vt:lpstr>PageRank</vt:lpstr>
      <vt:lpstr>Google 1997-8</vt:lpstr>
      <vt:lpstr>Google Adwords 2000</vt:lpstr>
      <vt:lpstr>Relevancy</vt:lpstr>
      <vt:lpstr>Google 2012</vt:lpstr>
      <vt:lpstr>Search Verticals </vt:lpstr>
      <vt:lpstr>Mobile Search</vt:lpstr>
      <vt:lpstr>More than a Search Engine</vt:lpstr>
      <vt:lpstr>Search Engines Issues</vt:lpstr>
      <vt:lpstr>Spamming</vt:lpstr>
      <vt:lpstr>Search Engine Optimisation</vt:lpstr>
      <vt:lpstr>Google and other SEs are a Business </vt:lpstr>
      <vt:lpstr>Search Engines - Tracking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Cascading Stylesheets</dc:title>
  <dc:creator>Gibbins N.M.</dc:creator>
  <cp:lastModifiedBy>Heather Packer</cp:lastModifiedBy>
  <cp:revision>152</cp:revision>
  <dcterms:created xsi:type="dcterms:W3CDTF">2017-10-22T16:39:59Z</dcterms:created>
  <dcterms:modified xsi:type="dcterms:W3CDTF">2017-12-07T09:27:44Z</dcterms:modified>
</cp:coreProperties>
</file>