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78"/>
  </p:notesMasterIdLst>
  <p:handoutMasterIdLst>
    <p:handoutMasterId r:id="rId79"/>
  </p:handoutMasterIdLst>
  <p:sldIdLst>
    <p:sldId id="367" r:id="rId2"/>
    <p:sldId id="281" r:id="rId3"/>
    <p:sldId id="280" r:id="rId4"/>
    <p:sldId id="368" r:id="rId5"/>
    <p:sldId id="369" r:id="rId6"/>
    <p:sldId id="259" r:id="rId7"/>
    <p:sldId id="358" r:id="rId8"/>
    <p:sldId id="360" r:id="rId9"/>
    <p:sldId id="361" r:id="rId10"/>
    <p:sldId id="262" r:id="rId11"/>
    <p:sldId id="264" r:id="rId12"/>
    <p:sldId id="261" r:id="rId13"/>
    <p:sldId id="363" r:id="rId14"/>
    <p:sldId id="263" r:id="rId15"/>
    <p:sldId id="366" r:id="rId16"/>
    <p:sldId id="283" r:id="rId17"/>
    <p:sldId id="284" r:id="rId18"/>
    <p:sldId id="285" r:id="rId19"/>
    <p:sldId id="288" r:id="rId20"/>
    <p:sldId id="289" r:id="rId21"/>
    <p:sldId id="371"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53" r:id="rId37"/>
    <p:sldId id="308" r:id="rId38"/>
    <p:sldId id="309" r:id="rId39"/>
    <p:sldId id="310" r:id="rId40"/>
    <p:sldId id="311" r:id="rId41"/>
    <p:sldId id="312" r:id="rId42"/>
    <p:sldId id="313" r:id="rId43"/>
    <p:sldId id="314" r:id="rId44"/>
    <p:sldId id="315" r:id="rId45"/>
    <p:sldId id="317" r:id="rId46"/>
    <p:sldId id="318" r:id="rId47"/>
    <p:sldId id="319" r:id="rId48"/>
    <p:sldId id="320" r:id="rId49"/>
    <p:sldId id="321" r:id="rId50"/>
    <p:sldId id="322" r:id="rId51"/>
    <p:sldId id="323" r:id="rId52"/>
    <p:sldId id="325" r:id="rId53"/>
    <p:sldId id="326" r:id="rId54"/>
    <p:sldId id="327" r:id="rId55"/>
    <p:sldId id="328" r:id="rId56"/>
    <p:sldId id="329" r:id="rId57"/>
    <p:sldId id="330" r:id="rId58"/>
    <p:sldId id="331" r:id="rId59"/>
    <p:sldId id="332" r:id="rId60"/>
    <p:sldId id="333" r:id="rId61"/>
    <p:sldId id="334" r:id="rId62"/>
    <p:sldId id="335" r:id="rId63"/>
    <p:sldId id="336" r:id="rId64"/>
    <p:sldId id="337" r:id="rId65"/>
    <p:sldId id="372" r:id="rId66"/>
    <p:sldId id="338" r:id="rId67"/>
    <p:sldId id="339" r:id="rId68"/>
    <p:sldId id="340" r:id="rId69"/>
    <p:sldId id="341" r:id="rId70"/>
    <p:sldId id="342" r:id="rId71"/>
    <p:sldId id="343" r:id="rId72"/>
    <p:sldId id="345" r:id="rId73"/>
    <p:sldId id="346" r:id="rId74"/>
    <p:sldId id="373" r:id="rId75"/>
    <p:sldId id="374" r:id="rId76"/>
    <p:sldId id="271"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65" autoAdjust="0"/>
    <p:restoredTop sz="94631" autoAdjust="0"/>
  </p:normalViewPr>
  <p:slideViewPr>
    <p:cSldViewPr snapToGrid="0" snapToObjects="1">
      <p:cViewPr varScale="1">
        <p:scale>
          <a:sx n="101" d="100"/>
          <a:sy n="101" d="100"/>
        </p:scale>
        <p:origin x="1720"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73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presProps" Target="presProps.xml"/><Relationship Id="rId81" Type="http://schemas.openxmlformats.org/officeDocument/2006/relationships/viewProps" Target="viewProps.xml"/><Relationship Id="rId82" Type="http://schemas.openxmlformats.org/officeDocument/2006/relationships/theme" Target="theme/theme1.xml"/><Relationship Id="rId83"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notesMaster" Target="notesMasters/notesMaster1.xml"/><Relationship Id="rId79" Type="http://schemas.openxmlformats.org/officeDocument/2006/relationships/handoutMaster" Target="handoutMasters/handoutMaster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3168D4-180F-BA4D-A927-D493A337D336}" type="doc">
      <dgm:prSet loTypeId="urn:microsoft.com/office/officeart/2005/8/layout/venn1" loCatId="" qsTypeId="urn:microsoft.com/office/officeart/2005/8/quickstyle/3D3" qsCatId="3D" csTypeId="urn:microsoft.com/office/officeart/2005/8/colors/accent2_4" csCatId="accent2" phldr="1"/>
      <dgm:spPr/>
    </dgm:pt>
    <dgm:pt modelId="{B9361141-6F5B-BA4D-A772-37A491EFB11B}">
      <dgm:prSet phldrT="[Text]"/>
      <dgm:spPr/>
      <dgm:t>
        <a:bodyPr/>
        <a:lstStyle/>
        <a:p>
          <a:r>
            <a:rPr lang="en-GB" dirty="0" smtClean="0"/>
            <a:t>legal</a:t>
          </a:r>
          <a:endParaRPr lang="en-GB" dirty="0"/>
        </a:p>
      </dgm:t>
    </dgm:pt>
    <dgm:pt modelId="{34FB6D74-FCF4-8A4D-B2FB-C021A31EFD57}" type="parTrans" cxnId="{852CC5DD-FAE4-3247-B3B3-A8ABE1228359}">
      <dgm:prSet/>
      <dgm:spPr/>
      <dgm:t>
        <a:bodyPr/>
        <a:lstStyle/>
        <a:p>
          <a:endParaRPr lang="en-GB"/>
        </a:p>
      </dgm:t>
    </dgm:pt>
    <dgm:pt modelId="{ECD27140-03FB-E940-A9FB-DB22514C69D5}" type="sibTrans" cxnId="{852CC5DD-FAE4-3247-B3B3-A8ABE1228359}">
      <dgm:prSet/>
      <dgm:spPr/>
      <dgm:t>
        <a:bodyPr/>
        <a:lstStyle/>
        <a:p>
          <a:endParaRPr lang="en-GB"/>
        </a:p>
      </dgm:t>
    </dgm:pt>
    <dgm:pt modelId="{6B6E3157-579E-0D4D-8AE5-7925631141BB}">
      <dgm:prSet phldrT="[Text]"/>
      <dgm:spPr/>
      <dgm:t>
        <a:bodyPr/>
        <a:lstStyle/>
        <a:p>
          <a:r>
            <a:rPr lang="en-GB" dirty="0" smtClean="0"/>
            <a:t>ethical</a:t>
          </a:r>
          <a:endParaRPr lang="en-GB" dirty="0"/>
        </a:p>
      </dgm:t>
    </dgm:pt>
    <dgm:pt modelId="{695D4782-307D-E046-BB42-E2C04C04CD38}" type="parTrans" cxnId="{6B51C74C-86DB-A142-B532-0E2DACD84C30}">
      <dgm:prSet/>
      <dgm:spPr/>
      <dgm:t>
        <a:bodyPr/>
        <a:lstStyle/>
        <a:p>
          <a:endParaRPr lang="en-GB"/>
        </a:p>
      </dgm:t>
    </dgm:pt>
    <dgm:pt modelId="{A15C3D91-CE92-A248-9B04-9AF006B348E7}" type="sibTrans" cxnId="{6B51C74C-86DB-A142-B532-0E2DACD84C30}">
      <dgm:prSet/>
      <dgm:spPr/>
      <dgm:t>
        <a:bodyPr/>
        <a:lstStyle/>
        <a:p>
          <a:endParaRPr lang="en-GB"/>
        </a:p>
      </dgm:t>
    </dgm:pt>
    <dgm:pt modelId="{F24EEA41-6277-8441-AA93-BA6DF4A258A6}">
      <dgm:prSet phldrT="[Text]"/>
      <dgm:spPr/>
      <dgm:t>
        <a:bodyPr/>
        <a:lstStyle/>
        <a:p>
          <a:r>
            <a:rPr lang="en-GB" dirty="0" smtClean="0"/>
            <a:t>workplace</a:t>
          </a:r>
          <a:endParaRPr lang="en-GB" dirty="0"/>
        </a:p>
      </dgm:t>
    </dgm:pt>
    <dgm:pt modelId="{AD1E675B-89AC-7F44-980B-93556B639FC4}" type="parTrans" cxnId="{B27E25B9-A017-E547-AFD8-9D35F4029370}">
      <dgm:prSet/>
      <dgm:spPr/>
      <dgm:t>
        <a:bodyPr/>
        <a:lstStyle/>
        <a:p>
          <a:endParaRPr lang="en-GB"/>
        </a:p>
      </dgm:t>
    </dgm:pt>
    <dgm:pt modelId="{F7147F81-4B3E-A345-8989-3B81C2A37AF0}" type="sibTrans" cxnId="{B27E25B9-A017-E547-AFD8-9D35F4029370}">
      <dgm:prSet/>
      <dgm:spPr/>
      <dgm:t>
        <a:bodyPr/>
        <a:lstStyle/>
        <a:p>
          <a:endParaRPr lang="en-GB"/>
        </a:p>
      </dgm:t>
    </dgm:pt>
    <dgm:pt modelId="{819B1926-B116-9449-8488-1A0E4BFE7ACC}" type="pres">
      <dgm:prSet presAssocID="{4F3168D4-180F-BA4D-A927-D493A337D336}" presName="compositeShape" presStyleCnt="0">
        <dgm:presLayoutVars>
          <dgm:chMax val="7"/>
          <dgm:dir/>
          <dgm:resizeHandles val="exact"/>
        </dgm:presLayoutVars>
      </dgm:prSet>
      <dgm:spPr/>
    </dgm:pt>
    <dgm:pt modelId="{88D13877-12EA-EC4D-A2F0-36CECACC008E}" type="pres">
      <dgm:prSet presAssocID="{B9361141-6F5B-BA4D-A772-37A491EFB11B}" presName="circ1" presStyleLbl="vennNode1" presStyleIdx="0" presStyleCnt="3"/>
      <dgm:spPr/>
      <dgm:t>
        <a:bodyPr/>
        <a:lstStyle/>
        <a:p>
          <a:endParaRPr lang="en-GB"/>
        </a:p>
      </dgm:t>
    </dgm:pt>
    <dgm:pt modelId="{4E57C483-B1A5-BA43-819C-B2D07BCEE456}" type="pres">
      <dgm:prSet presAssocID="{B9361141-6F5B-BA4D-A772-37A491EFB11B}" presName="circ1Tx" presStyleLbl="revTx" presStyleIdx="0" presStyleCnt="0">
        <dgm:presLayoutVars>
          <dgm:chMax val="0"/>
          <dgm:chPref val="0"/>
          <dgm:bulletEnabled val="1"/>
        </dgm:presLayoutVars>
      </dgm:prSet>
      <dgm:spPr/>
      <dgm:t>
        <a:bodyPr/>
        <a:lstStyle/>
        <a:p>
          <a:endParaRPr lang="en-GB"/>
        </a:p>
      </dgm:t>
    </dgm:pt>
    <dgm:pt modelId="{AE7F2020-03D4-5142-8DB9-AA332AAF370B}" type="pres">
      <dgm:prSet presAssocID="{6B6E3157-579E-0D4D-8AE5-7925631141BB}" presName="circ2" presStyleLbl="vennNode1" presStyleIdx="1" presStyleCnt="3"/>
      <dgm:spPr/>
      <dgm:t>
        <a:bodyPr/>
        <a:lstStyle/>
        <a:p>
          <a:endParaRPr lang="en-GB"/>
        </a:p>
      </dgm:t>
    </dgm:pt>
    <dgm:pt modelId="{CDB59578-92FD-C24E-8717-C0599029708B}" type="pres">
      <dgm:prSet presAssocID="{6B6E3157-579E-0D4D-8AE5-7925631141BB}" presName="circ2Tx" presStyleLbl="revTx" presStyleIdx="0" presStyleCnt="0">
        <dgm:presLayoutVars>
          <dgm:chMax val="0"/>
          <dgm:chPref val="0"/>
          <dgm:bulletEnabled val="1"/>
        </dgm:presLayoutVars>
      </dgm:prSet>
      <dgm:spPr/>
      <dgm:t>
        <a:bodyPr/>
        <a:lstStyle/>
        <a:p>
          <a:endParaRPr lang="en-GB"/>
        </a:p>
      </dgm:t>
    </dgm:pt>
    <dgm:pt modelId="{C300C7B9-0888-974C-BD1E-57CDC1B4E62C}" type="pres">
      <dgm:prSet presAssocID="{F24EEA41-6277-8441-AA93-BA6DF4A258A6}" presName="circ3" presStyleLbl="vennNode1" presStyleIdx="2" presStyleCnt="3"/>
      <dgm:spPr/>
      <dgm:t>
        <a:bodyPr/>
        <a:lstStyle/>
        <a:p>
          <a:endParaRPr lang="en-GB"/>
        </a:p>
      </dgm:t>
    </dgm:pt>
    <dgm:pt modelId="{21522EFA-515C-2846-987C-2D8D20945295}" type="pres">
      <dgm:prSet presAssocID="{F24EEA41-6277-8441-AA93-BA6DF4A258A6}" presName="circ3Tx" presStyleLbl="revTx" presStyleIdx="0" presStyleCnt="0">
        <dgm:presLayoutVars>
          <dgm:chMax val="0"/>
          <dgm:chPref val="0"/>
          <dgm:bulletEnabled val="1"/>
        </dgm:presLayoutVars>
      </dgm:prSet>
      <dgm:spPr/>
      <dgm:t>
        <a:bodyPr/>
        <a:lstStyle/>
        <a:p>
          <a:endParaRPr lang="en-GB"/>
        </a:p>
      </dgm:t>
    </dgm:pt>
  </dgm:ptLst>
  <dgm:cxnLst>
    <dgm:cxn modelId="{5D3CA43B-BEE7-8446-B051-A2BE32577813}" type="presOf" srcId="{6B6E3157-579E-0D4D-8AE5-7925631141BB}" destId="{AE7F2020-03D4-5142-8DB9-AA332AAF370B}" srcOrd="0" destOrd="0" presId="urn:microsoft.com/office/officeart/2005/8/layout/venn1"/>
    <dgm:cxn modelId="{6B51C74C-86DB-A142-B532-0E2DACD84C30}" srcId="{4F3168D4-180F-BA4D-A927-D493A337D336}" destId="{6B6E3157-579E-0D4D-8AE5-7925631141BB}" srcOrd="1" destOrd="0" parTransId="{695D4782-307D-E046-BB42-E2C04C04CD38}" sibTransId="{A15C3D91-CE92-A248-9B04-9AF006B348E7}"/>
    <dgm:cxn modelId="{B27E25B9-A017-E547-AFD8-9D35F4029370}" srcId="{4F3168D4-180F-BA4D-A927-D493A337D336}" destId="{F24EEA41-6277-8441-AA93-BA6DF4A258A6}" srcOrd="2" destOrd="0" parTransId="{AD1E675B-89AC-7F44-980B-93556B639FC4}" sibTransId="{F7147F81-4B3E-A345-8989-3B81C2A37AF0}"/>
    <dgm:cxn modelId="{0A58D477-A37D-5C44-AD01-5A16BEFDEC4C}" type="presOf" srcId="{F24EEA41-6277-8441-AA93-BA6DF4A258A6}" destId="{C300C7B9-0888-974C-BD1E-57CDC1B4E62C}" srcOrd="0" destOrd="0" presId="urn:microsoft.com/office/officeart/2005/8/layout/venn1"/>
    <dgm:cxn modelId="{852CC5DD-FAE4-3247-B3B3-A8ABE1228359}" srcId="{4F3168D4-180F-BA4D-A927-D493A337D336}" destId="{B9361141-6F5B-BA4D-A772-37A491EFB11B}" srcOrd="0" destOrd="0" parTransId="{34FB6D74-FCF4-8A4D-B2FB-C021A31EFD57}" sibTransId="{ECD27140-03FB-E940-A9FB-DB22514C69D5}"/>
    <dgm:cxn modelId="{39219E92-560A-DD47-9BAB-34EE6D1EA836}" type="presOf" srcId="{B9361141-6F5B-BA4D-A772-37A491EFB11B}" destId="{88D13877-12EA-EC4D-A2F0-36CECACC008E}" srcOrd="0" destOrd="0" presId="urn:microsoft.com/office/officeart/2005/8/layout/venn1"/>
    <dgm:cxn modelId="{84BB5370-2E79-FC42-8217-435E1E6739D3}" type="presOf" srcId="{4F3168D4-180F-BA4D-A927-D493A337D336}" destId="{819B1926-B116-9449-8488-1A0E4BFE7ACC}" srcOrd="0" destOrd="0" presId="urn:microsoft.com/office/officeart/2005/8/layout/venn1"/>
    <dgm:cxn modelId="{3549378C-5E09-5D4F-A3B1-94DA24217165}" type="presOf" srcId="{6B6E3157-579E-0D4D-8AE5-7925631141BB}" destId="{CDB59578-92FD-C24E-8717-C0599029708B}" srcOrd="1" destOrd="0" presId="urn:microsoft.com/office/officeart/2005/8/layout/venn1"/>
    <dgm:cxn modelId="{2B4EEF44-B92D-6243-9364-FCC395681423}" type="presOf" srcId="{B9361141-6F5B-BA4D-A772-37A491EFB11B}" destId="{4E57C483-B1A5-BA43-819C-B2D07BCEE456}" srcOrd="1" destOrd="0" presId="urn:microsoft.com/office/officeart/2005/8/layout/venn1"/>
    <dgm:cxn modelId="{0F7436BF-98A4-B140-BB4D-2D2995F6DCF9}" type="presOf" srcId="{F24EEA41-6277-8441-AA93-BA6DF4A258A6}" destId="{21522EFA-515C-2846-987C-2D8D20945295}" srcOrd="1" destOrd="0" presId="urn:microsoft.com/office/officeart/2005/8/layout/venn1"/>
    <dgm:cxn modelId="{74524E6B-9DE6-4444-8922-678311B78F03}" type="presParOf" srcId="{819B1926-B116-9449-8488-1A0E4BFE7ACC}" destId="{88D13877-12EA-EC4D-A2F0-36CECACC008E}" srcOrd="0" destOrd="0" presId="urn:microsoft.com/office/officeart/2005/8/layout/venn1"/>
    <dgm:cxn modelId="{2BAE9EBF-4612-AC49-8400-C6836D9FCAA5}" type="presParOf" srcId="{819B1926-B116-9449-8488-1A0E4BFE7ACC}" destId="{4E57C483-B1A5-BA43-819C-B2D07BCEE456}" srcOrd="1" destOrd="0" presId="urn:microsoft.com/office/officeart/2005/8/layout/venn1"/>
    <dgm:cxn modelId="{8BE4974C-F5EE-0549-9356-6A098456F1C9}" type="presParOf" srcId="{819B1926-B116-9449-8488-1A0E4BFE7ACC}" destId="{AE7F2020-03D4-5142-8DB9-AA332AAF370B}" srcOrd="2" destOrd="0" presId="urn:microsoft.com/office/officeart/2005/8/layout/venn1"/>
    <dgm:cxn modelId="{47ECA2B7-608A-8A47-8E55-2EE9B4D9F9AF}" type="presParOf" srcId="{819B1926-B116-9449-8488-1A0E4BFE7ACC}" destId="{CDB59578-92FD-C24E-8717-C0599029708B}" srcOrd="3" destOrd="0" presId="urn:microsoft.com/office/officeart/2005/8/layout/venn1"/>
    <dgm:cxn modelId="{1D34D460-18DA-5745-B6D0-E590DB7110A0}" type="presParOf" srcId="{819B1926-B116-9449-8488-1A0E4BFE7ACC}" destId="{C300C7B9-0888-974C-BD1E-57CDC1B4E62C}" srcOrd="4" destOrd="0" presId="urn:microsoft.com/office/officeart/2005/8/layout/venn1"/>
    <dgm:cxn modelId="{3D8E6F5E-A591-094C-AB82-A8842B007964}" type="presParOf" srcId="{819B1926-B116-9449-8488-1A0E4BFE7ACC}" destId="{21522EFA-515C-2846-987C-2D8D20945295}"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F784C7-F190-A74C-881A-F4E096CA41F5}" type="doc">
      <dgm:prSet loTypeId="urn:microsoft.com/office/officeart/2005/8/layout/venn1" loCatId="" qsTypeId="urn:microsoft.com/office/officeart/2005/8/quickstyle/simple4" qsCatId="simple" csTypeId="urn:microsoft.com/office/officeart/2005/8/colors/accent2_2" csCatId="accent2" phldr="1"/>
      <dgm:spPr/>
    </dgm:pt>
    <dgm:pt modelId="{FACAEEA3-67E9-9440-A405-948E8F0BD77A}">
      <dgm:prSet phldrT="[Text]" custT="1"/>
      <dgm:spPr/>
      <dgm:t>
        <a:bodyPr/>
        <a:lstStyle/>
        <a:p>
          <a:r>
            <a:rPr lang="en-GB" sz="2800" dirty="0" smtClean="0"/>
            <a:t>Info</a:t>
          </a:r>
          <a:br>
            <a:rPr lang="en-GB" sz="2800" dirty="0" smtClean="0"/>
          </a:br>
          <a:r>
            <a:rPr lang="en-GB" sz="2800" dirty="0" smtClean="0"/>
            <a:t>Security</a:t>
          </a:r>
          <a:endParaRPr lang="en-GB" sz="2800" dirty="0"/>
        </a:p>
      </dgm:t>
    </dgm:pt>
    <dgm:pt modelId="{1D8C579E-96C4-3841-B4E3-9223EFFE3F24}" type="parTrans" cxnId="{20862621-DA38-4D46-8FC6-2EE26BAD53E7}">
      <dgm:prSet/>
      <dgm:spPr/>
      <dgm:t>
        <a:bodyPr/>
        <a:lstStyle/>
        <a:p>
          <a:endParaRPr lang="en-GB"/>
        </a:p>
      </dgm:t>
    </dgm:pt>
    <dgm:pt modelId="{6DB4F2E3-E3FD-124F-BC98-1785D69CB4F5}" type="sibTrans" cxnId="{20862621-DA38-4D46-8FC6-2EE26BAD53E7}">
      <dgm:prSet/>
      <dgm:spPr/>
      <dgm:t>
        <a:bodyPr/>
        <a:lstStyle/>
        <a:p>
          <a:endParaRPr lang="en-GB"/>
        </a:p>
      </dgm:t>
    </dgm:pt>
    <dgm:pt modelId="{588505B2-B49C-DB46-9A12-6707A7E044E7}">
      <dgm:prSet phldrT="[Text]" custT="1"/>
      <dgm:spPr/>
      <dgm:t>
        <a:bodyPr/>
        <a:lstStyle/>
        <a:p>
          <a:r>
            <a:rPr lang="en-GB" sz="2800" dirty="0" smtClean="0"/>
            <a:t>Data </a:t>
          </a:r>
          <a:br>
            <a:rPr lang="en-GB" sz="2800" dirty="0" smtClean="0"/>
          </a:br>
          <a:r>
            <a:rPr lang="en-GB" sz="2800" dirty="0" smtClean="0"/>
            <a:t>Privacy</a:t>
          </a:r>
          <a:endParaRPr lang="en-GB" sz="2800" dirty="0"/>
        </a:p>
      </dgm:t>
    </dgm:pt>
    <dgm:pt modelId="{4584FA5A-3792-6E4D-B3D1-3F4C537B60A2}" type="parTrans" cxnId="{2BA9F8BC-D5FA-BD46-950F-2D1BCF8DBBDA}">
      <dgm:prSet/>
      <dgm:spPr/>
      <dgm:t>
        <a:bodyPr/>
        <a:lstStyle/>
        <a:p>
          <a:endParaRPr lang="en-GB"/>
        </a:p>
      </dgm:t>
    </dgm:pt>
    <dgm:pt modelId="{7EBF84C5-5785-9C4E-8EB7-3664BA05CC3B}" type="sibTrans" cxnId="{2BA9F8BC-D5FA-BD46-950F-2D1BCF8DBBDA}">
      <dgm:prSet/>
      <dgm:spPr/>
      <dgm:t>
        <a:bodyPr/>
        <a:lstStyle/>
        <a:p>
          <a:endParaRPr lang="en-GB"/>
        </a:p>
      </dgm:t>
    </dgm:pt>
    <dgm:pt modelId="{CCB848A2-2A8D-F64E-8836-ABFC3CBEBED0}" type="pres">
      <dgm:prSet presAssocID="{1AF784C7-F190-A74C-881A-F4E096CA41F5}" presName="compositeShape" presStyleCnt="0">
        <dgm:presLayoutVars>
          <dgm:chMax val="7"/>
          <dgm:dir/>
          <dgm:resizeHandles val="exact"/>
        </dgm:presLayoutVars>
      </dgm:prSet>
      <dgm:spPr/>
    </dgm:pt>
    <dgm:pt modelId="{A21E823B-430F-6D4F-A358-4570BB9EA4D6}" type="pres">
      <dgm:prSet presAssocID="{FACAEEA3-67E9-9440-A405-948E8F0BD77A}" presName="circ1" presStyleLbl="vennNode1" presStyleIdx="0" presStyleCnt="2" custLinFactNeighborX="4162" custLinFactNeighborY="832"/>
      <dgm:spPr/>
      <dgm:t>
        <a:bodyPr/>
        <a:lstStyle/>
        <a:p>
          <a:endParaRPr lang="en-GB"/>
        </a:p>
      </dgm:t>
    </dgm:pt>
    <dgm:pt modelId="{504D964E-463D-3343-90A1-51E71B56DDE7}" type="pres">
      <dgm:prSet presAssocID="{FACAEEA3-67E9-9440-A405-948E8F0BD77A}" presName="circ1Tx" presStyleLbl="revTx" presStyleIdx="0" presStyleCnt="0">
        <dgm:presLayoutVars>
          <dgm:chMax val="0"/>
          <dgm:chPref val="0"/>
          <dgm:bulletEnabled val="1"/>
        </dgm:presLayoutVars>
      </dgm:prSet>
      <dgm:spPr/>
      <dgm:t>
        <a:bodyPr/>
        <a:lstStyle/>
        <a:p>
          <a:endParaRPr lang="en-GB"/>
        </a:p>
      </dgm:t>
    </dgm:pt>
    <dgm:pt modelId="{5D3D0218-7F80-A442-BBC7-D5C33EECFFCE}" type="pres">
      <dgm:prSet presAssocID="{588505B2-B49C-DB46-9A12-6707A7E044E7}" presName="circ2" presStyleLbl="vennNode1" presStyleIdx="1" presStyleCnt="2" custLinFactNeighborX="-11098" custLinFactNeighborY="-832"/>
      <dgm:spPr/>
      <dgm:t>
        <a:bodyPr/>
        <a:lstStyle/>
        <a:p>
          <a:endParaRPr lang="en-GB"/>
        </a:p>
      </dgm:t>
    </dgm:pt>
    <dgm:pt modelId="{0C8F178D-FE08-134F-94D0-7C9A56F2896C}" type="pres">
      <dgm:prSet presAssocID="{588505B2-B49C-DB46-9A12-6707A7E044E7}" presName="circ2Tx" presStyleLbl="revTx" presStyleIdx="0" presStyleCnt="0">
        <dgm:presLayoutVars>
          <dgm:chMax val="0"/>
          <dgm:chPref val="0"/>
          <dgm:bulletEnabled val="1"/>
        </dgm:presLayoutVars>
      </dgm:prSet>
      <dgm:spPr/>
      <dgm:t>
        <a:bodyPr/>
        <a:lstStyle/>
        <a:p>
          <a:endParaRPr lang="en-GB"/>
        </a:p>
      </dgm:t>
    </dgm:pt>
  </dgm:ptLst>
  <dgm:cxnLst>
    <dgm:cxn modelId="{2BA9F8BC-D5FA-BD46-950F-2D1BCF8DBBDA}" srcId="{1AF784C7-F190-A74C-881A-F4E096CA41F5}" destId="{588505B2-B49C-DB46-9A12-6707A7E044E7}" srcOrd="1" destOrd="0" parTransId="{4584FA5A-3792-6E4D-B3D1-3F4C537B60A2}" sibTransId="{7EBF84C5-5785-9C4E-8EB7-3664BA05CC3B}"/>
    <dgm:cxn modelId="{05BB2E52-6362-1B46-A9BE-A573E7108295}" type="presOf" srcId="{588505B2-B49C-DB46-9A12-6707A7E044E7}" destId="{5D3D0218-7F80-A442-BBC7-D5C33EECFFCE}" srcOrd="0" destOrd="0" presId="urn:microsoft.com/office/officeart/2005/8/layout/venn1"/>
    <dgm:cxn modelId="{20862621-DA38-4D46-8FC6-2EE26BAD53E7}" srcId="{1AF784C7-F190-A74C-881A-F4E096CA41F5}" destId="{FACAEEA3-67E9-9440-A405-948E8F0BD77A}" srcOrd="0" destOrd="0" parTransId="{1D8C579E-96C4-3841-B4E3-9223EFFE3F24}" sibTransId="{6DB4F2E3-E3FD-124F-BC98-1785D69CB4F5}"/>
    <dgm:cxn modelId="{29707F6F-5AE1-2B44-953A-7C1187807EA7}" type="presOf" srcId="{588505B2-B49C-DB46-9A12-6707A7E044E7}" destId="{0C8F178D-FE08-134F-94D0-7C9A56F2896C}" srcOrd="1" destOrd="0" presId="urn:microsoft.com/office/officeart/2005/8/layout/venn1"/>
    <dgm:cxn modelId="{D8AEF01B-200B-0D47-9337-937A32329718}" type="presOf" srcId="{FACAEEA3-67E9-9440-A405-948E8F0BD77A}" destId="{A21E823B-430F-6D4F-A358-4570BB9EA4D6}" srcOrd="0" destOrd="0" presId="urn:microsoft.com/office/officeart/2005/8/layout/venn1"/>
    <dgm:cxn modelId="{07020B2F-11AB-6949-8604-7BD3ADDB7C30}" type="presOf" srcId="{1AF784C7-F190-A74C-881A-F4E096CA41F5}" destId="{CCB848A2-2A8D-F64E-8836-ABFC3CBEBED0}" srcOrd="0" destOrd="0" presId="urn:microsoft.com/office/officeart/2005/8/layout/venn1"/>
    <dgm:cxn modelId="{46C44AB2-3666-6D46-A542-8163E935F03D}" type="presOf" srcId="{FACAEEA3-67E9-9440-A405-948E8F0BD77A}" destId="{504D964E-463D-3343-90A1-51E71B56DDE7}" srcOrd="1" destOrd="0" presId="urn:microsoft.com/office/officeart/2005/8/layout/venn1"/>
    <dgm:cxn modelId="{5215C219-0105-1D4A-A366-F080444CFA00}" type="presParOf" srcId="{CCB848A2-2A8D-F64E-8836-ABFC3CBEBED0}" destId="{A21E823B-430F-6D4F-A358-4570BB9EA4D6}" srcOrd="0" destOrd="0" presId="urn:microsoft.com/office/officeart/2005/8/layout/venn1"/>
    <dgm:cxn modelId="{B6C7FBE1-DCA9-F242-92F4-09F29A2B0452}" type="presParOf" srcId="{CCB848A2-2A8D-F64E-8836-ABFC3CBEBED0}" destId="{504D964E-463D-3343-90A1-51E71B56DDE7}" srcOrd="1" destOrd="0" presId="urn:microsoft.com/office/officeart/2005/8/layout/venn1"/>
    <dgm:cxn modelId="{7F5A5596-6D91-004E-8CF6-64532C3E6730}" type="presParOf" srcId="{CCB848A2-2A8D-F64E-8836-ABFC3CBEBED0}" destId="{5D3D0218-7F80-A442-BBC7-D5C33EECFFCE}" srcOrd="2" destOrd="0" presId="urn:microsoft.com/office/officeart/2005/8/layout/venn1"/>
    <dgm:cxn modelId="{3AC66169-8932-1948-9DB1-E494B6BCC9DA}" type="presParOf" srcId="{CCB848A2-2A8D-F64E-8836-ABFC3CBEBED0}" destId="{0C8F178D-FE08-134F-94D0-7C9A56F2896C}"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0BC51A-C020-514A-B6BD-D1E5A5F39818}" type="doc">
      <dgm:prSet loTypeId="urn:microsoft.com/office/officeart/2005/8/layout/list1" loCatId="" qsTypeId="urn:microsoft.com/office/officeart/2005/8/quickstyle/simple3" qsCatId="simple" csTypeId="urn:microsoft.com/office/officeart/2005/8/colors/accent2_2" csCatId="accent2" phldr="1"/>
      <dgm:spPr/>
      <dgm:t>
        <a:bodyPr/>
        <a:lstStyle/>
        <a:p>
          <a:endParaRPr lang="en-GB"/>
        </a:p>
      </dgm:t>
    </dgm:pt>
    <dgm:pt modelId="{BC869A64-1C38-E649-B847-F0BD3D913EF3}">
      <dgm:prSet phldrT="[Text]"/>
      <dgm:spPr/>
      <dgm:t>
        <a:bodyPr/>
        <a:lstStyle/>
        <a:p>
          <a:r>
            <a:rPr lang="en-GB" dirty="0" smtClean="0"/>
            <a:t>Statute law</a:t>
          </a:r>
          <a:endParaRPr lang="en-GB" dirty="0"/>
        </a:p>
      </dgm:t>
    </dgm:pt>
    <dgm:pt modelId="{A935C185-13EB-0E47-9A9D-775A72555D70}" type="parTrans" cxnId="{A4B941C2-AC44-F943-B998-4D90863FD684}">
      <dgm:prSet/>
      <dgm:spPr/>
      <dgm:t>
        <a:bodyPr/>
        <a:lstStyle/>
        <a:p>
          <a:endParaRPr lang="en-GB"/>
        </a:p>
      </dgm:t>
    </dgm:pt>
    <dgm:pt modelId="{F794DA4E-5CF0-5A4B-B489-2DB07ED3516A}" type="sibTrans" cxnId="{A4B941C2-AC44-F943-B998-4D90863FD684}">
      <dgm:prSet/>
      <dgm:spPr/>
      <dgm:t>
        <a:bodyPr/>
        <a:lstStyle/>
        <a:p>
          <a:endParaRPr lang="en-GB"/>
        </a:p>
      </dgm:t>
    </dgm:pt>
    <dgm:pt modelId="{BD3E1365-78CF-2443-A6CC-9F3FA4AA044A}">
      <dgm:prSet phldrT="[Text]"/>
      <dgm:spPr/>
      <dgm:t>
        <a:bodyPr/>
        <a:lstStyle/>
        <a:p>
          <a:r>
            <a:rPr lang="en-GB" dirty="0" smtClean="0"/>
            <a:t>Common law</a:t>
          </a:r>
          <a:endParaRPr lang="en-GB" dirty="0"/>
        </a:p>
      </dgm:t>
    </dgm:pt>
    <dgm:pt modelId="{B8CA6F91-4E69-7D4D-8C1C-8B8B70A984AA}" type="parTrans" cxnId="{C9F1A950-FD14-AC40-B002-584F6A2C17A8}">
      <dgm:prSet/>
      <dgm:spPr/>
      <dgm:t>
        <a:bodyPr/>
        <a:lstStyle/>
        <a:p>
          <a:endParaRPr lang="en-GB"/>
        </a:p>
      </dgm:t>
    </dgm:pt>
    <dgm:pt modelId="{30FE3341-2229-1F40-B82C-F344385AFBF2}" type="sibTrans" cxnId="{C9F1A950-FD14-AC40-B002-584F6A2C17A8}">
      <dgm:prSet/>
      <dgm:spPr/>
      <dgm:t>
        <a:bodyPr/>
        <a:lstStyle/>
        <a:p>
          <a:endParaRPr lang="en-GB"/>
        </a:p>
      </dgm:t>
    </dgm:pt>
    <dgm:pt modelId="{229CBF77-A77B-A04F-A1E2-CBD390EE5BEF}">
      <dgm:prSet phldrT="[Text]"/>
      <dgm:spPr/>
      <dgm:t>
        <a:bodyPr/>
        <a:lstStyle/>
        <a:p>
          <a:r>
            <a:rPr lang="en-GB" dirty="0" smtClean="0"/>
            <a:t>International law</a:t>
          </a:r>
          <a:endParaRPr lang="en-GB" dirty="0"/>
        </a:p>
      </dgm:t>
    </dgm:pt>
    <dgm:pt modelId="{89C42AE5-E790-DD40-A0B0-2E54B9597D43}" type="parTrans" cxnId="{22880900-F54F-DC4B-A567-ABB9B0EB3B60}">
      <dgm:prSet/>
      <dgm:spPr/>
      <dgm:t>
        <a:bodyPr/>
        <a:lstStyle/>
        <a:p>
          <a:endParaRPr lang="en-GB"/>
        </a:p>
      </dgm:t>
    </dgm:pt>
    <dgm:pt modelId="{92F60278-0961-114E-A7DF-333F02B462D3}" type="sibTrans" cxnId="{22880900-F54F-DC4B-A567-ABB9B0EB3B60}">
      <dgm:prSet/>
      <dgm:spPr/>
      <dgm:t>
        <a:bodyPr/>
        <a:lstStyle/>
        <a:p>
          <a:endParaRPr lang="en-GB"/>
        </a:p>
      </dgm:t>
    </dgm:pt>
    <dgm:pt modelId="{D55C478D-1135-2C4D-82C0-634076ED8FC0}" type="pres">
      <dgm:prSet presAssocID="{CD0BC51A-C020-514A-B6BD-D1E5A5F39818}" presName="linear" presStyleCnt="0">
        <dgm:presLayoutVars>
          <dgm:dir/>
          <dgm:animLvl val="lvl"/>
          <dgm:resizeHandles val="exact"/>
        </dgm:presLayoutVars>
      </dgm:prSet>
      <dgm:spPr/>
      <dgm:t>
        <a:bodyPr/>
        <a:lstStyle/>
        <a:p>
          <a:endParaRPr lang="en-GB"/>
        </a:p>
      </dgm:t>
    </dgm:pt>
    <dgm:pt modelId="{8054BB2D-5D67-6544-8300-4A3310F44C21}" type="pres">
      <dgm:prSet presAssocID="{BC869A64-1C38-E649-B847-F0BD3D913EF3}" presName="parentLin" presStyleCnt="0"/>
      <dgm:spPr/>
      <dgm:t>
        <a:bodyPr/>
        <a:lstStyle/>
        <a:p>
          <a:endParaRPr lang="en-US"/>
        </a:p>
      </dgm:t>
    </dgm:pt>
    <dgm:pt modelId="{8F399FDA-0186-B648-9056-A806AC1298B8}" type="pres">
      <dgm:prSet presAssocID="{BC869A64-1C38-E649-B847-F0BD3D913EF3}" presName="parentLeftMargin" presStyleLbl="node1" presStyleIdx="0" presStyleCnt="3"/>
      <dgm:spPr/>
      <dgm:t>
        <a:bodyPr/>
        <a:lstStyle/>
        <a:p>
          <a:endParaRPr lang="en-GB"/>
        </a:p>
      </dgm:t>
    </dgm:pt>
    <dgm:pt modelId="{DECDB06F-71FE-F14D-8789-61B18EECA5C3}" type="pres">
      <dgm:prSet presAssocID="{BC869A64-1C38-E649-B847-F0BD3D913EF3}" presName="parentText" presStyleLbl="node1" presStyleIdx="0" presStyleCnt="3">
        <dgm:presLayoutVars>
          <dgm:chMax val="0"/>
          <dgm:bulletEnabled val="1"/>
        </dgm:presLayoutVars>
      </dgm:prSet>
      <dgm:spPr/>
      <dgm:t>
        <a:bodyPr/>
        <a:lstStyle/>
        <a:p>
          <a:endParaRPr lang="en-GB"/>
        </a:p>
      </dgm:t>
    </dgm:pt>
    <dgm:pt modelId="{824068BB-2B33-9B47-A44C-626AF5758505}" type="pres">
      <dgm:prSet presAssocID="{BC869A64-1C38-E649-B847-F0BD3D913EF3}" presName="negativeSpace" presStyleCnt="0"/>
      <dgm:spPr/>
      <dgm:t>
        <a:bodyPr/>
        <a:lstStyle/>
        <a:p>
          <a:endParaRPr lang="en-US"/>
        </a:p>
      </dgm:t>
    </dgm:pt>
    <dgm:pt modelId="{7E2B7CF9-8AA1-F54B-B132-DBE3CED73D11}" type="pres">
      <dgm:prSet presAssocID="{BC869A64-1C38-E649-B847-F0BD3D913EF3}" presName="childText" presStyleLbl="conFgAcc1" presStyleIdx="0" presStyleCnt="3">
        <dgm:presLayoutVars>
          <dgm:bulletEnabled val="1"/>
        </dgm:presLayoutVars>
      </dgm:prSet>
      <dgm:spPr/>
      <dgm:t>
        <a:bodyPr/>
        <a:lstStyle/>
        <a:p>
          <a:endParaRPr lang="en-US"/>
        </a:p>
      </dgm:t>
    </dgm:pt>
    <dgm:pt modelId="{0B67289B-6E26-E74A-95CE-313B0713FA6C}" type="pres">
      <dgm:prSet presAssocID="{F794DA4E-5CF0-5A4B-B489-2DB07ED3516A}" presName="spaceBetweenRectangles" presStyleCnt="0"/>
      <dgm:spPr/>
      <dgm:t>
        <a:bodyPr/>
        <a:lstStyle/>
        <a:p>
          <a:endParaRPr lang="en-US"/>
        </a:p>
      </dgm:t>
    </dgm:pt>
    <dgm:pt modelId="{51A64E23-AA04-C34C-A49C-F309A54110E2}" type="pres">
      <dgm:prSet presAssocID="{BD3E1365-78CF-2443-A6CC-9F3FA4AA044A}" presName="parentLin" presStyleCnt="0"/>
      <dgm:spPr/>
      <dgm:t>
        <a:bodyPr/>
        <a:lstStyle/>
        <a:p>
          <a:endParaRPr lang="en-US"/>
        </a:p>
      </dgm:t>
    </dgm:pt>
    <dgm:pt modelId="{8C5BF09D-943D-AF4A-8D19-DF6F19556A61}" type="pres">
      <dgm:prSet presAssocID="{BD3E1365-78CF-2443-A6CC-9F3FA4AA044A}" presName="parentLeftMargin" presStyleLbl="node1" presStyleIdx="0" presStyleCnt="3"/>
      <dgm:spPr/>
      <dgm:t>
        <a:bodyPr/>
        <a:lstStyle/>
        <a:p>
          <a:endParaRPr lang="en-GB"/>
        </a:p>
      </dgm:t>
    </dgm:pt>
    <dgm:pt modelId="{687EFAA7-26BB-6B4A-B396-880A8ABBBAA3}" type="pres">
      <dgm:prSet presAssocID="{BD3E1365-78CF-2443-A6CC-9F3FA4AA044A}" presName="parentText" presStyleLbl="node1" presStyleIdx="1" presStyleCnt="3">
        <dgm:presLayoutVars>
          <dgm:chMax val="0"/>
          <dgm:bulletEnabled val="1"/>
        </dgm:presLayoutVars>
      </dgm:prSet>
      <dgm:spPr/>
      <dgm:t>
        <a:bodyPr/>
        <a:lstStyle/>
        <a:p>
          <a:endParaRPr lang="en-GB"/>
        </a:p>
      </dgm:t>
    </dgm:pt>
    <dgm:pt modelId="{C77FF4ED-B194-0B45-AC75-42D1937FF6F9}" type="pres">
      <dgm:prSet presAssocID="{BD3E1365-78CF-2443-A6CC-9F3FA4AA044A}" presName="negativeSpace" presStyleCnt="0"/>
      <dgm:spPr/>
      <dgm:t>
        <a:bodyPr/>
        <a:lstStyle/>
        <a:p>
          <a:endParaRPr lang="en-US"/>
        </a:p>
      </dgm:t>
    </dgm:pt>
    <dgm:pt modelId="{9BA05784-07D1-334B-B690-7DF35230095A}" type="pres">
      <dgm:prSet presAssocID="{BD3E1365-78CF-2443-A6CC-9F3FA4AA044A}" presName="childText" presStyleLbl="conFgAcc1" presStyleIdx="1" presStyleCnt="3">
        <dgm:presLayoutVars>
          <dgm:bulletEnabled val="1"/>
        </dgm:presLayoutVars>
      </dgm:prSet>
      <dgm:spPr/>
      <dgm:t>
        <a:bodyPr/>
        <a:lstStyle/>
        <a:p>
          <a:endParaRPr lang="en-US"/>
        </a:p>
      </dgm:t>
    </dgm:pt>
    <dgm:pt modelId="{548F2932-5AFA-4C49-9613-8D40FA506B57}" type="pres">
      <dgm:prSet presAssocID="{30FE3341-2229-1F40-B82C-F344385AFBF2}" presName="spaceBetweenRectangles" presStyleCnt="0"/>
      <dgm:spPr/>
      <dgm:t>
        <a:bodyPr/>
        <a:lstStyle/>
        <a:p>
          <a:endParaRPr lang="en-US"/>
        </a:p>
      </dgm:t>
    </dgm:pt>
    <dgm:pt modelId="{8E3BBD86-A24D-824A-84A6-5C1300EEB004}" type="pres">
      <dgm:prSet presAssocID="{229CBF77-A77B-A04F-A1E2-CBD390EE5BEF}" presName="parentLin" presStyleCnt="0"/>
      <dgm:spPr/>
      <dgm:t>
        <a:bodyPr/>
        <a:lstStyle/>
        <a:p>
          <a:endParaRPr lang="en-US"/>
        </a:p>
      </dgm:t>
    </dgm:pt>
    <dgm:pt modelId="{CC35D961-55C3-0942-8369-85D5099D25B9}" type="pres">
      <dgm:prSet presAssocID="{229CBF77-A77B-A04F-A1E2-CBD390EE5BEF}" presName="parentLeftMargin" presStyleLbl="node1" presStyleIdx="1" presStyleCnt="3"/>
      <dgm:spPr/>
      <dgm:t>
        <a:bodyPr/>
        <a:lstStyle/>
        <a:p>
          <a:endParaRPr lang="en-GB"/>
        </a:p>
      </dgm:t>
    </dgm:pt>
    <dgm:pt modelId="{D3F47FF8-0450-B344-AAEC-A51DD5E16C77}" type="pres">
      <dgm:prSet presAssocID="{229CBF77-A77B-A04F-A1E2-CBD390EE5BEF}" presName="parentText" presStyleLbl="node1" presStyleIdx="2" presStyleCnt="3">
        <dgm:presLayoutVars>
          <dgm:chMax val="0"/>
          <dgm:bulletEnabled val="1"/>
        </dgm:presLayoutVars>
      </dgm:prSet>
      <dgm:spPr/>
      <dgm:t>
        <a:bodyPr/>
        <a:lstStyle/>
        <a:p>
          <a:endParaRPr lang="en-GB"/>
        </a:p>
      </dgm:t>
    </dgm:pt>
    <dgm:pt modelId="{AC319757-876D-6944-AF6D-4398F84ED499}" type="pres">
      <dgm:prSet presAssocID="{229CBF77-A77B-A04F-A1E2-CBD390EE5BEF}" presName="negativeSpace" presStyleCnt="0"/>
      <dgm:spPr/>
      <dgm:t>
        <a:bodyPr/>
        <a:lstStyle/>
        <a:p>
          <a:endParaRPr lang="en-US"/>
        </a:p>
      </dgm:t>
    </dgm:pt>
    <dgm:pt modelId="{159BE80A-2B91-DC41-8297-34EF73F5DE25}" type="pres">
      <dgm:prSet presAssocID="{229CBF77-A77B-A04F-A1E2-CBD390EE5BEF}" presName="childText" presStyleLbl="conFgAcc1" presStyleIdx="2" presStyleCnt="3">
        <dgm:presLayoutVars>
          <dgm:bulletEnabled val="1"/>
        </dgm:presLayoutVars>
      </dgm:prSet>
      <dgm:spPr/>
      <dgm:t>
        <a:bodyPr/>
        <a:lstStyle/>
        <a:p>
          <a:endParaRPr lang="en-US"/>
        </a:p>
      </dgm:t>
    </dgm:pt>
  </dgm:ptLst>
  <dgm:cxnLst>
    <dgm:cxn modelId="{C9F1A950-FD14-AC40-B002-584F6A2C17A8}" srcId="{CD0BC51A-C020-514A-B6BD-D1E5A5F39818}" destId="{BD3E1365-78CF-2443-A6CC-9F3FA4AA044A}" srcOrd="1" destOrd="0" parTransId="{B8CA6F91-4E69-7D4D-8C1C-8B8B70A984AA}" sibTransId="{30FE3341-2229-1F40-B82C-F344385AFBF2}"/>
    <dgm:cxn modelId="{A4B941C2-AC44-F943-B998-4D90863FD684}" srcId="{CD0BC51A-C020-514A-B6BD-D1E5A5F39818}" destId="{BC869A64-1C38-E649-B847-F0BD3D913EF3}" srcOrd="0" destOrd="0" parTransId="{A935C185-13EB-0E47-9A9D-775A72555D70}" sibTransId="{F794DA4E-5CF0-5A4B-B489-2DB07ED3516A}"/>
    <dgm:cxn modelId="{AD533D72-47BB-4147-A33D-BF2D89936166}" type="presOf" srcId="{BD3E1365-78CF-2443-A6CC-9F3FA4AA044A}" destId="{687EFAA7-26BB-6B4A-B396-880A8ABBBAA3}" srcOrd="1" destOrd="0" presId="urn:microsoft.com/office/officeart/2005/8/layout/list1"/>
    <dgm:cxn modelId="{1B586149-1CE4-2F49-813F-FFC103404B19}" type="presOf" srcId="{BC869A64-1C38-E649-B847-F0BD3D913EF3}" destId="{8F399FDA-0186-B648-9056-A806AC1298B8}" srcOrd="0" destOrd="0" presId="urn:microsoft.com/office/officeart/2005/8/layout/list1"/>
    <dgm:cxn modelId="{E52E2BA5-9F27-C745-9BCA-4E962814699A}" type="presOf" srcId="{229CBF77-A77B-A04F-A1E2-CBD390EE5BEF}" destId="{CC35D961-55C3-0942-8369-85D5099D25B9}" srcOrd="0" destOrd="0" presId="urn:microsoft.com/office/officeart/2005/8/layout/list1"/>
    <dgm:cxn modelId="{32CE92C3-DEA6-9345-8E7D-787428C30C03}" type="presOf" srcId="{BC869A64-1C38-E649-B847-F0BD3D913EF3}" destId="{DECDB06F-71FE-F14D-8789-61B18EECA5C3}" srcOrd="1" destOrd="0" presId="urn:microsoft.com/office/officeart/2005/8/layout/list1"/>
    <dgm:cxn modelId="{D17DB0B7-95D7-EA44-81BC-B133CA936572}" type="presOf" srcId="{229CBF77-A77B-A04F-A1E2-CBD390EE5BEF}" destId="{D3F47FF8-0450-B344-AAEC-A51DD5E16C77}" srcOrd="1" destOrd="0" presId="urn:microsoft.com/office/officeart/2005/8/layout/list1"/>
    <dgm:cxn modelId="{22880900-F54F-DC4B-A567-ABB9B0EB3B60}" srcId="{CD0BC51A-C020-514A-B6BD-D1E5A5F39818}" destId="{229CBF77-A77B-A04F-A1E2-CBD390EE5BEF}" srcOrd="2" destOrd="0" parTransId="{89C42AE5-E790-DD40-A0B0-2E54B9597D43}" sibTransId="{92F60278-0961-114E-A7DF-333F02B462D3}"/>
    <dgm:cxn modelId="{25F91194-D47B-8848-BA94-F8CA77067679}" type="presOf" srcId="{BD3E1365-78CF-2443-A6CC-9F3FA4AA044A}" destId="{8C5BF09D-943D-AF4A-8D19-DF6F19556A61}" srcOrd="0" destOrd="0" presId="urn:microsoft.com/office/officeart/2005/8/layout/list1"/>
    <dgm:cxn modelId="{C69D8087-5525-A64F-A1D1-8EF13BEC1379}" type="presOf" srcId="{CD0BC51A-C020-514A-B6BD-D1E5A5F39818}" destId="{D55C478D-1135-2C4D-82C0-634076ED8FC0}" srcOrd="0" destOrd="0" presId="urn:microsoft.com/office/officeart/2005/8/layout/list1"/>
    <dgm:cxn modelId="{DA3264CE-C07F-8247-9B8A-072E89379277}" type="presParOf" srcId="{D55C478D-1135-2C4D-82C0-634076ED8FC0}" destId="{8054BB2D-5D67-6544-8300-4A3310F44C21}" srcOrd="0" destOrd="0" presId="urn:microsoft.com/office/officeart/2005/8/layout/list1"/>
    <dgm:cxn modelId="{4CD9500E-0ED0-4549-9C50-7B151F484ED2}" type="presParOf" srcId="{8054BB2D-5D67-6544-8300-4A3310F44C21}" destId="{8F399FDA-0186-B648-9056-A806AC1298B8}" srcOrd="0" destOrd="0" presId="urn:microsoft.com/office/officeart/2005/8/layout/list1"/>
    <dgm:cxn modelId="{494907B8-25F4-0541-857A-692BC112A234}" type="presParOf" srcId="{8054BB2D-5D67-6544-8300-4A3310F44C21}" destId="{DECDB06F-71FE-F14D-8789-61B18EECA5C3}" srcOrd="1" destOrd="0" presId="urn:microsoft.com/office/officeart/2005/8/layout/list1"/>
    <dgm:cxn modelId="{5CEE26E0-4502-D844-8C73-11A8AB5CC7B6}" type="presParOf" srcId="{D55C478D-1135-2C4D-82C0-634076ED8FC0}" destId="{824068BB-2B33-9B47-A44C-626AF5758505}" srcOrd="1" destOrd="0" presId="urn:microsoft.com/office/officeart/2005/8/layout/list1"/>
    <dgm:cxn modelId="{D215A887-ED15-A141-A42E-0CB432A941B7}" type="presParOf" srcId="{D55C478D-1135-2C4D-82C0-634076ED8FC0}" destId="{7E2B7CF9-8AA1-F54B-B132-DBE3CED73D11}" srcOrd="2" destOrd="0" presId="urn:microsoft.com/office/officeart/2005/8/layout/list1"/>
    <dgm:cxn modelId="{2A42D3BC-D401-8444-B6F0-B77C7F305CEE}" type="presParOf" srcId="{D55C478D-1135-2C4D-82C0-634076ED8FC0}" destId="{0B67289B-6E26-E74A-95CE-313B0713FA6C}" srcOrd="3" destOrd="0" presId="urn:microsoft.com/office/officeart/2005/8/layout/list1"/>
    <dgm:cxn modelId="{28BD3AF9-7865-B34B-B2B6-BB4F593244D5}" type="presParOf" srcId="{D55C478D-1135-2C4D-82C0-634076ED8FC0}" destId="{51A64E23-AA04-C34C-A49C-F309A54110E2}" srcOrd="4" destOrd="0" presId="urn:microsoft.com/office/officeart/2005/8/layout/list1"/>
    <dgm:cxn modelId="{64755466-E3A8-A047-8A46-C48C7AFF7FF2}" type="presParOf" srcId="{51A64E23-AA04-C34C-A49C-F309A54110E2}" destId="{8C5BF09D-943D-AF4A-8D19-DF6F19556A61}" srcOrd="0" destOrd="0" presId="urn:microsoft.com/office/officeart/2005/8/layout/list1"/>
    <dgm:cxn modelId="{55831953-00E2-F340-AE72-4DFEC77D048C}" type="presParOf" srcId="{51A64E23-AA04-C34C-A49C-F309A54110E2}" destId="{687EFAA7-26BB-6B4A-B396-880A8ABBBAA3}" srcOrd="1" destOrd="0" presId="urn:microsoft.com/office/officeart/2005/8/layout/list1"/>
    <dgm:cxn modelId="{EA5E0C36-4723-6D42-B5AA-0092E5503A7C}" type="presParOf" srcId="{D55C478D-1135-2C4D-82C0-634076ED8FC0}" destId="{C77FF4ED-B194-0B45-AC75-42D1937FF6F9}" srcOrd="5" destOrd="0" presId="urn:microsoft.com/office/officeart/2005/8/layout/list1"/>
    <dgm:cxn modelId="{19BFA2E2-937E-2B48-A348-FE4C54F24640}" type="presParOf" srcId="{D55C478D-1135-2C4D-82C0-634076ED8FC0}" destId="{9BA05784-07D1-334B-B690-7DF35230095A}" srcOrd="6" destOrd="0" presId="urn:microsoft.com/office/officeart/2005/8/layout/list1"/>
    <dgm:cxn modelId="{FA9B2624-B9BA-684F-983F-1F2786D0E9CB}" type="presParOf" srcId="{D55C478D-1135-2C4D-82C0-634076ED8FC0}" destId="{548F2932-5AFA-4C49-9613-8D40FA506B57}" srcOrd="7" destOrd="0" presId="urn:microsoft.com/office/officeart/2005/8/layout/list1"/>
    <dgm:cxn modelId="{E75A79EB-9969-024D-8AC0-A6668B7ABCCA}" type="presParOf" srcId="{D55C478D-1135-2C4D-82C0-634076ED8FC0}" destId="{8E3BBD86-A24D-824A-84A6-5C1300EEB004}" srcOrd="8" destOrd="0" presId="urn:microsoft.com/office/officeart/2005/8/layout/list1"/>
    <dgm:cxn modelId="{BB6FD101-B199-3743-90E3-DEC8D37F558A}" type="presParOf" srcId="{8E3BBD86-A24D-824A-84A6-5C1300EEB004}" destId="{CC35D961-55C3-0942-8369-85D5099D25B9}" srcOrd="0" destOrd="0" presId="urn:microsoft.com/office/officeart/2005/8/layout/list1"/>
    <dgm:cxn modelId="{386ABCDB-A68F-1F40-8C42-3185471825CE}" type="presParOf" srcId="{8E3BBD86-A24D-824A-84A6-5C1300EEB004}" destId="{D3F47FF8-0450-B344-AAEC-A51DD5E16C77}" srcOrd="1" destOrd="0" presId="urn:microsoft.com/office/officeart/2005/8/layout/list1"/>
    <dgm:cxn modelId="{C4BAF0F6-1EEB-0248-B3C5-91267667DDD9}" type="presParOf" srcId="{D55C478D-1135-2C4D-82C0-634076ED8FC0}" destId="{AC319757-876D-6944-AF6D-4398F84ED499}" srcOrd="9" destOrd="0" presId="urn:microsoft.com/office/officeart/2005/8/layout/list1"/>
    <dgm:cxn modelId="{09D4084C-4BDD-ED4E-B593-2029DE165497}" type="presParOf" srcId="{D55C478D-1135-2C4D-82C0-634076ED8FC0}" destId="{159BE80A-2B91-DC41-8297-34EF73F5DE2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13877-12EA-EC4D-A2F0-36CECACC008E}">
      <dsp:nvSpPr>
        <dsp:cNvPr id="0" name=""/>
        <dsp:cNvSpPr/>
      </dsp:nvSpPr>
      <dsp:spPr>
        <a:xfrm>
          <a:off x="3013709" y="51434"/>
          <a:ext cx="2468880" cy="2468880"/>
        </a:xfrm>
        <a:prstGeom prst="ellipse">
          <a:avLst/>
        </a:prstGeom>
        <a:solidFill>
          <a:schemeClr val="accent2">
            <a:shade val="80000"/>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GB" sz="2500" kern="1200" dirty="0" smtClean="0"/>
            <a:t>legal</a:t>
          </a:r>
          <a:endParaRPr lang="en-GB" sz="2500" kern="1200" dirty="0"/>
        </a:p>
      </dsp:txBody>
      <dsp:txXfrm>
        <a:off x="3342894" y="483488"/>
        <a:ext cx="1810512" cy="1110996"/>
      </dsp:txXfrm>
    </dsp:sp>
    <dsp:sp modelId="{AE7F2020-03D4-5142-8DB9-AA332AAF370B}">
      <dsp:nvSpPr>
        <dsp:cNvPr id="0" name=""/>
        <dsp:cNvSpPr/>
      </dsp:nvSpPr>
      <dsp:spPr>
        <a:xfrm>
          <a:off x="3904564" y="1594485"/>
          <a:ext cx="2468880" cy="2468880"/>
        </a:xfrm>
        <a:prstGeom prst="ellipse">
          <a:avLst/>
        </a:prstGeom>
        <a:solidFill>
          <a:schemeClr val="accent2">
            <a:shade val="80000"/>
            <a:alpha val="50000"/>
            <a:hueOff val="192744"/>
            <a:satOff val="-28740"/>
            <a:lumOff val="38021"/>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GB" sz="2500" kern="1200" dirty="0" smtClean="0"/>
            <a:t>ethical</a:t>
          </a:r>
          <a:endParaRPr lang="en-GB" sz="2500" kern="1200" dirty="0"/>
        </a:p>
      </dsp:txBody>
      <dsp:txXfrm>
        <a:off x="4659630" y="2232278"/>
        <a:ext cx="1481328" cy="1357884"/>
      </dsp:txXfrm>
    </dsp:sp>
    <dsp:sp modelId="{C300C7B9-0888-974C-BD1E-57CDC1B4E62C}">
      <dsp:nvSpPr>
        <dsp:cNvPr id="0" name=""/>
        <dsp:cNvSpPr/>
      </dsp:nvSpPr>
      <dsp:spPr>
        <a:xfrm>
          <a:off x="2122855" y="1594485"/>
          <a:ext cx="2468880" cy="2468880"/>
        </a:xfrm>
        <a:prstGeom prst="ellipse">
          <a:avLst/>
        </a:prstGeom>
        <a:solidFill>
          <a:schemeClr val="accent2">
            <a:shade val="80000"/>
            <a:alpha val="50000"/>
            <a:hueOff val="192744"/>
            <a:satOff val="-28740"/>
            <a:lumOff val="38021"/>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GB" sz="2500" kern="1200" dirty="0" smtClean="0"/>
            <a:t>workplace</a:t>
          </a:r>
          <a:endParaRPr lang="en-GB" sz="2500" kern="1200" dirty="0"/>
        </a:p>
      </dsp:txBody>
      <dsp:txXfrm>
        <a:off x="2355341" y="2232278"/>
        <a:ext cx="1481328" cy="13578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1E823B-430F-6D4F-A358-4570BB9EA4D6}">
      <dsp:nvSpPr>
        <dsp:cNvPr id="0" name=""/>
        <dsp:cNvSpPr/>
      </dsp:nvSpPr>
      <dsp:spPr>
        <a:xfrm>
          <a:off x="897524" y="22384"/>
          <a:ext cx="4092415" cy="4092415"/>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GB" sz="2800" kern="1200" dirty="0" smtClean="0"/>
            <a:t>Info</a:t>
          </a:r>
          <a:br>
            <a:rPr lang="en-GB" sz="2800" kern="1200" dirty="0" smtClean="0"/>
          </a:br>
          <a:r>
            <a:rPr lang="en-GB" sz="2800" kern="1200" dirty="0" smtClean="0"/>
            <a:t>Security</a:t>
          </a:r>
          <a:endParaRPr lang="en-GB" sz="2800" kern="1200" dirty="0"/>
        </a:p>
      </dsp:txBody>
      <dsp:txXfrm>
        <a:off x="1468987" y="504968"/>
        <a:ext cx="2359590" cy="3127248"/>
      </dsp:txXfrm>
    </dsp:sp>
    <dsp:sp modelId="{5D3D0218-7F80-A442-BBC7-D5C33EECFFCE}">
      <dsp:nvSpPr>
        <dsp:cNvPr id="0" name=""/>
        <dsp:cNvSpPr/>
      </dsp:nvSpPr>
      <dsp:spPr>
        <a:xfrm>
          <a:off x="3222510" y="0"/>
          <a:ext cx="4092415" cy="4092415"/>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GB" sz="2800" kern="1200" dirty="0" smtClean="0"/>
            <a:t>Data </a:t>
          </a:r>
          <a:br>
            <a:rPr lang="en-GB" sz="2800" kern="1200" dirty="0" smtClean="0"/>
          </a:br>
          <a:r>
            <a:rPr lang="en-GB" sz="2800" kern="1200" dirty="0" smtClean="0"/>
            <a:t>Privacy</a:t>
          </a:r>
          <a:endParaRPr lang="en-GB" sz="2800" kern="1200" dirty="0"/>
        </a:p>
      </dsp:txBody>
      <dsp:txXfrm>
        <a:off x="4383871" y="482583"/>
        <a:ext cx="2359590" cy="31272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B7CF9-8AA1-F54B-B132-DBE3CED73D11}">
      <dsp:nvSpPr>
        <dsp:cNvPr id="0" name=""/>
        <dsp:cNvSpPr/>
      </dsp:nvSpPr>
      <dsp:spPr>
        <a:xfrm>
          <a:off x="0" y="489419"/>
          <a:ext cx="8496300" cy="7812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ECDB06F-71FE-F14D-8789-61B18EECA5C3}">
      <dsp:nvSpPr>
        <dsp:cNvPr id="0" name=""/>
        <dsp:cNvSpPr/>
      </dsp:nvSpPr>
      <dsp:spPr>
        <a:xfrm>
          <a:off x="424815" y="31859"/>
          <a:ext cx="5947410" cy="91512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4798" tIns="0" rIns="224798" bIns="0" numCol="1" spcCol="1270" anchor="ctr" anchorCtr="0">
          <a:noAutofit/>
        </a:bodyPr>
        <a:lstStyle/>
        <a:p>
          <a:pPr lvl="0" algn="l" defTabSz="1377950">
            <a:lnSpc>
              <a:spcPct val="90000"/>
            </a:lnSpc>
            <a:spcBef>
              <a:spcPct val="0"/>
            </a:spcBef>
            <a:spcAft>
              <a:spcPct val="35000"/>
            </a:spcAft>
          </a:pPr>
          <a:r>
            <a:rPr lang="en-GB" sz="3100" kern="1200" dirty="0" smtClean="0"/>
            <a:t>Statute law</a:t>
          </a:r>
          <a:endParaRPr lang="en-GB" sz="3100" kern="1200" dirty="0"/>
        </a:p>
      </dsp:txBody>
      <dsp:txXfrm>
        <a:off x="469487" y="76531"/>
        <a:ext cx="5858066" cy="825776"/>
      </dsp:txXfrm>
    </dsp:sp>
    <dsp:sp modelId="{9BA05784-07D1-334B-B690-7DF35230095A}">
      <dsp:nvSpPr>
        <dsp:cNvPr id="0" name=""/>
        <dsp:cNvSpPr/>
      </dsp:nvSpPr>
      <dsp:spPr>
        <a:xfrm>
          <a:off x="0" y="1895579"/>
          <a:ext cx="8496300" cy="7812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87EFAA7-26BB-6B4A-B396-880A8ABBBAA3}">
      <dsp:nvSpPr>
        <dsp:cNvPr id="0" name=""/>
        <dsp:cNvSpPr/>
      </dsp:nvSpPr>
      <dsp:spPr>
        <a:xfrm>
          <a:off x="424815" y="1438019"/>
          <a:ext cx="5947410" cy="91512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4798" tIns="0" rIns="224798" bIns="0" numCol="1" spcCol="1270" anchor="ctr" anchorCtr="0">
          <a:noAutofit/>
        </a:bodyPr>
        <a:lstStyle/>
        <a:p>
          <a:pPr lvl="0" algn="l" defTabSz="1377950">
            <a:lnSpc>
              <a:spcPct val="90000"/>
            </a:lnSpc>
            <a:spcBef>
              <a:spcPct val="0"/>
            </a:spcBef>
            <a:spcAft>
              <a:spcPct val="35000"/>
            </a:spcAft>
          </a:pPr>
          <a:r>
            <a:rPr lang="en-GB" sz="3100" kern="1200" dirty="0" smtClean="0"/>
            <a:t>Common law</a:t>
          </a:r>
          <a:endParaRPr lang="en-GB" sz="3100" kern="1200" dirty="0"/>
        </a:p>
      </dsp:txBody>
      <dsp:txXfrm>
        <a:off x="469487" y="1482691"/>
        <a:ext cx="5858066" cy="825776"/>
      </dsp:txXfrm>
    </dsp:sp>
    <dsp:sp modelId="{159BE80A-2B91-DC41-8297-34EF73F5DE25}">
      <dsp:nvSpPr>
        <dsp:cNvPr id="0" name=""/>
        <dsp:cNvSpPr/>
      </dsp:nvSpPr>
      <dsp:spPr>
        <a:xfrm>
          <a:off x="0" y="3301740"/>
          <a:ext cx="8496300" cy="7812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3F47FF8-0450-B344-AAEC-A51DD5E16C77}">
      <dsp:nvSpPr>
        <dsp:cNvPr id="0" name=""/>
        <dsp:cNvSpPr/>
      </dsp:nvSpPr>
      <dsp:spPr>
        <a:xfrm>
          <a:off x="424815" y="2844180"/>
          <a:ext cx="5947410" cy="91512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4798" tIns="0" rIns="224798" bIns="0" numCol="1" spcCol="1270" anchor="ctr" anchorCtr="0">
          <a:noAutofit/>
        </a:bodyPr>
        <a:lstStyle/>
        <a:p>
          <a:pPr lvl="0" algn="l" defTabSz="1377950">
            <a:lnSpc>
              <a:spcPct val="90000"/>
            </a:lnSpc>
            <a:spcBef>
              <a:spcPct val="0"/>
            </a:spcBef>
            <a:spcAft>
              <a:spcPct val="35000"/>
            </a:spcAft>
          </a:pPr>
          <a:r>
            <a:rPr lang="en-GB" sz="3100" kern="1200" dirty="0" smtClean="0"/>
            <a:t>International law</a:t>
          </a:r>
          <a:endParaRPr lang="en-GB" sz="3100" kern="1200" dirty="0"/>
        </a:p>
      </dsp:txBody>
      <dsp:txXfrm>
        <a:off x="469487" y="2888852"/>
        <a:ext cx="5858066" cy="8257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08DBA55-1BD3-FA4D-B6A9-75F90FDC603C}" type="slidenum">
              <a:rPr lang="en-US" smtClean="0"/>
              <a:t>‹#›</a:t>
            </a:fld>
            <a:endParaRPr lang="en-US" dirty="0"/>
          </a:p>
        </p:txBody>
      </p:sp>
    </p:spTree>
    <p:extLst>
      <p:ext uri="{BB962C8B-B14F-4D97-AF65-F5344CB8AC3E}">
        <p14:creationId xmlns:p14="http://schemas.microsoft.com/office/powerpoint/2010/main" val="8979341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C9FB68-AD0A-334C-BF4E-EB19A7C78A7A}" type="datetimeFigureOut">
              <a:rPr lang="en-US" smtClean="0"/>
              <a:t>12/4/17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F63042-1380-F246-A631-4B65015646C9}" type="slidenum">
              <a:rPr lang="en-US" smtClean="0"/>
              <a:t>‹#›</a:t>
            </a:fld>
            <a:endParaRPr lang="en-US" dirty="0"/>
          </a:p>
        </p:txBody>
      </p:sp>
    </p:spTree>
    <p:extLst>
      <p:ext uri="{BB962C8B-B14F-4D97-AF65-F5344CB8AC3E}">
        <p14:creationId xmlns:p14="http://schemas.microsoft.com/office/powerpoint/2010/main" val="71478782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6F63042-1380-F246-A631-4B65015646C9}" type="slidenum">
              <a:rPr lang="en-US" smtClean="0"/>
              <a:t>1</a:t>
            </a:fld>
            <a:endParaRPr lang="en-US" dirty="0"/>
          </a:p>
        </p:txBody>
      </p:sp>
    </p:spTree>
    <p:extLst>
      <p:ext uri="{BB962C8B-B14F-4D97-AF65-F5344CB8AC3E}">
        <p14:creationId xmlns:p14="http://schemas.microsoft.com/office/powerpoint/2010/main" val="140261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pPr>
              <a:defRPr/>
            </a:pPr>
            <a:fld id="{E6DE1AFD-0D49-BF4E-BB9C-2DDAA0B1F214}" type="datetime1">
              <a:rPr lang="en-GB" smtClean="0"/>
              <a:pPr>
                <a:defRPr/>
              </a:pPr>
              <a:t>04/12/2017</a:t>
            </a:fld>
            <a:endParaRPr lang="en-GB" dirty="0"/>
          </a:p>
        </p:txBody>
      </p:sp>
      <p:sp>
        <p:nvSpPr>
          <p:cNvPr id="5" name="Footer Placeholder 4"/>
          <p:cNvSpPr>
            <a:spLocks noGrp="1"/>
          </p:cNvSpPr>
          <p:nvPr>
            <p:ph type="ftr" sz="quarter" idx="11"/>
          </p:nvPr>
        </p:nvSpPr>
        <p:spPr/>
        <p:txBody>
          <a:bodyPr/>
          <a:lstStyle/>
          <a:p>
            <a:pPr>
              <a:defRPr/>
            </a:pPr>
            <a:r>
              <a:rPr lang="en-GB" dirty="0" smtClean="0"/>
              <a:t>COMP3013 Multimedia Systems</a:t>
            </a:r>
            <a:endParaRPr lang="en-GB" dirty="0"/>
          </a:p>
        </p:txBody>
      </p:sp>
      <p:sp>
        <p:nvSpPr>
          <p:cNvPr id="6" name="Slide Number Placeholder 5"/>
          <p:cNvSpPr>
            <a:spLocks noGrp="1"/>
          </p:cNvSpPr>
          <p:nvPr>
            <p:ph type="sldNum" sz="quarter" idx="12"/>
          </p:nvPr>
        </p:nvSpPr>
        <p:spPr/>
        <p:txBody>
          <a:bodyPr/>
          <a:lstStyle/>
          <a:p>
            <a:pPr>
              <a:defRPr/>
            </a:pPr>
            <a:fld id="{91CA061A-18F9-C24D-B89F-60516388446C}" type="slidenum">
              <a:rPr lang="en-GB" smtClean="0"/>
              <a:pPr>
                <a:defRPr/>
              </a:pPr>
              <a:t>52</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Date Placeholder 3"/>
          <p:cNvSpPr>
            <a:spLocks noGrp="1"/>
          </p:cNvSpPr>
          <p:nvPr>
            <p:ph type="dt" idx="10"/>
          </p:nvPr>
        </p:nvSpPr>
        <p:spPr/>
        <p:txBody>
          <a:bodyPr/>
          <a:lstStyle/>
          <a:p>
            <a:pPr>
              <a:defRPr/>
            </a:pPr>
            <a:fld id="{E6DE1AFD-0D49-BF4E-BB9C-2DDAA0B1F214}" type="datetime1">
              <a:rPr lang="en-GB" smtClean="0"/>
              <a:pPr>
                <a:defRPr/>
              </a:pPr>
              <a:t>04/12/2017</a:t>
            </a:fld>
            <a:endParaRPr lang="en-GB" dirty="0"/>
          </a:p>
        </p:txBody>
      </p:sp>
      <p:sp>
        <p:nvSpPr>
          <p:cNvPr id="5" name="Footer Placeholder 4"/>
          <p:cNvSpPr>
            <a:spLocks noGrp="1"/>
          </p:cNvSpPr>
          <p:nvPr>
            <p:ph type="ftr" sz="quarter" idx="11"/>
          </p:nvPr>
        </p:nvSpPr>
        <p:spPr/>
        <p:txBody>
          <a:bodyPr/>
          <a:lstStyle/>
          <a:p>
            <a:pPr>
              <a:defRPr/>
            </a:pPr>
            <a:r>
              <a:rPr lang="en-GB" dirty="0" smtClean="0"/>
              <a:t>COMP3013 Multimedia Systems</a:t>
            </a:r>
            <a:endParaRPr lang="en-GB" dirty="0"/>
          </a:p>
        </p:txBody>
      </p:sp>
      <p:sp>
        <p:nvSpPr>
          <p:cNvPr id="6" name="Slide Number Placeholder 5"/>
          <p:cNvSpPr>
            <a:spLocks noGrp="1"/>
          </p:cNvSpPr>
          <p:nvPr>
            <p:ph type="sldNum" sz="quarter" idx="12"/>
          </p:nvPr>
        </p:nvSpPr>
        <p:spPr/>
        <p:txBody>
          <a:bodyPr/>
          <a:lstStyle/>
          <a:p>
            <a:pPr>
              <a:defRPr/>
            </a:pPr>
            <a:fld id="{91CA061A-18F9-C24D-B89F-60516388446C}" type="slidenum">
              <a:rPr lang="en-GB" smtClean="0"/>
              <a:pPr>
                <a:defRPr/>
              </a:pPr>
              <a:t>54</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F63042-1380-F246-A631-4B65015646C9}" type="slidenum">
              <a:rPr lang="en-US" smtClean="0"/>
              <a:t>68</a:t>
            </a:fld>
            <a:endParaRPr lang="en-US" dirty="0"/>
          </a:p>
        </p:txBody>
      </p:sp>
    </p:spTree>
    <p:extLst>
      <p:ext uri="{BB962C8B-B14F-4D97-AF65-F5344CB8AC3E}">
        <p14:creationId xmlns:p14="http://schemas.microsoft.com/office/powerpoint/2010/main" val="2837228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dt" sz="quarter" idx="1"/>
          </p:nvPr>
        </p:nvSpPr>
        <p:spPr>
          <a:noFill/>
        </p:spPr>
        <p:txBody>
          <a:bodyPr/>
          <a:lstStyle/>
          <a:p>
            <a:fld id="{48E7AB71-03E2-D64D-8473-EC68CDA5AC8E}" type="datetime6">
              <a:rPr lang="en-GB">
                <a:latin typeface="Times New Roman" pitchFamily="-110" charset="0"/>
              </a:rPr>
              <a:pPr/>
              <a:t>December 17</a:t>
            </a:fld>
            <a:endParaRPr lang="en-GB" dirty="0">
              <a:latin typeface="Times New Roman" pitchFamily="-110" charset="0"/>
            </a:endParaRPr>
          </a:p>
        </p:txBody>
      </p:sp>
      <p:sp>
        <p:nvSpPr>
          <p:cNvPr id="21507" name="Rectangle 6"/>
          <p:cNvSpPr>
            <a:spLocks noGrp="1" noChangeArrowheads="1"/>
          </p:cNvSpPr>
          <p:nvPr>
            <p:ph type="ftr" sz="quarter" idx="4"/>
          </p:nvPr>
        </p:nvSpPr>
        <p:spPr>
          <a:noFill/>
        </p:spPr>
        <p:txBody>
          <a:bodyPr/>
          <a:lstStyle/>
          <a:p>
            <a:r>
              <a:rPr lang="en-GB" dirty="0">
                <a:latin typeface="Times New Roman" pitchFamily="-110" charset="0"/>
              </a:rPr>
              <a:t>COMP3013 Multimedia Systems</a:t>
            </a:r>
          </a:p>
        </p:txBody>
      </p:sp>
      <p:sp>
        <p:nvSpPr>
          <p:cNvPr id="21508" name="Rectangle 7"/>
          <p:cNvSpPr>
            <a:spLocks noGrp="1" noChangeArrowheads="1"/>
          </p:cNvSpPr>
          <p:nvPr>
            <p:ph type="sldNum" sz="quarter" idx="5"/>
          </p:nvPr>
        </p:nvSpPr>
        <p:spPr>
          <a:noFill/>
        </p:spPr>
        <p:txBody>
          <a:bodyPr/>
          <a:lstStyle/>
          <a:p>
            <a:fld id="{25AEDEAA-7FBD-3B4D-A8D4-6D558059E20C}" type="slidenum">
              <a:rPr lang="en-GB">
                <a:latin typeface="Times New Roman" pitchFamily="-110" charset="0"/>
              </a:rPr>
              <a:pPr/>
              <a:t>3</a:t>
            </a:fld>
            <a:endParaRPr lang="en-GB" dirty="0">
              <a:latin typeface="Times New Roman" pitchFamily="-110" charset="0"/>
            </a:endParaRPr>
          </a:p>
        </p:txBody>
      </p:sp>
      <p:sp>
        <p:nvSpPr>
          <p:cNvPr id="21509" name="Rectangle 2"/>
          <p:cNvSpPr>
            <a:spLocks noGrp="1" noRot="1" noChangeAspect="1" noChangeArrowheads="1" noTextEdit="1"/>
          </p:cNvSpPr>
          <p:nvPr>
            <p:ph type="sldImg"/>
          </p:nvPr>
        </p:nvSpPr>
        <p:spPr>
          <a:ln/>
        </p:spPr>
      </p:sp>
      <p:sp>
        <p:nvSpPr>
          <p:cNvPr id="21510" name="Rectangle 3"/>
          <p:cNvSpPr>
            <a:spLocks noGrp="1" noChangeArrowheads="1"/>
          </p:cNvSpPr>
          <p:nvPr>
            <p:ph type="body" idx="1"/>
          </p:nvPr>
        </p:nvSpPr>
        <p:spPr>
          <a:noFill/>
          <a:ln/>
        </p:spPr>
        <p:txBody>
          <a:bodyPr/>
          <a:lstStyle/>
          <a:p>
            <a:pPr eaLnBrk="1" hangingPunct="1"/>
            <a:endParaRPr lang="en-US" dirty="0">
              <a:latin typeface="Times New Roman" pitchFamily="-110" charset="0"/>
              <a:ea typeface="ＭＳ Ｐゴシック" pitchFamily="-110" charset="-128"/>
              <a:cs typeface="ＭＳ Ｐゴシック" pitchFamily="-11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Need to have some hand outs here</a:t>
            </a:r>
          </a:p>
          <a:p>
            <a:r>
              <a:rPr lang="en-GB" dirty="0" smtClean="0"/>
              <a:t>The start</a:t>
            </a:r>
            <a:r>
              <a:rPr lang="en-GB" baseline="0" dirty="0" smtClean="0"/>
              <a:t> of a </a:t>
            </a:r>
            <a:r>
              <a:rPr lang="en-GB" baseline="0" dirty="0" err="1" smtClean="0"/>
              <a:t>mindmap</a:t>
            </a:r>
            <a:r>
              <a:rPr lang="en-GB" baseline="0" dirty="0" smtClean="0"/>
              <a:t>, other sets of resources</a:t>
            </a:r>
            <a:r>
              <a:rPr lang="is-IS" baseline="0" dirty="0" smtClean="0"/>
              <a:t>…</a:t>
            </a:r>
            <a:endParaRPr lang="en-GB" dirty="0"/>
          </a:p>
        </p:txBody>
      </p:sp>
      <p:sp>
        <p:nvSpPr>
          <p:cNvPr id="4" name="Slide Number Placeholder 3"/>
          <p:cNvSpPr>
            <a:spLocks noGrp="1"/>
          </p:cNvSpPr>
          <p:nvPr>
            <p:ph type="sldNum" sz="quarter" idx="10"/>
          </p:nvPr>
        </p:nvSpPr>
        <p:spPr/>
        <p:txBody>
          <a:bodyPr/>
          <a:lstStyle/>
          <a:p>
            <a:fld id="{A6F63042-1380-F246-A631-4B65015646C9}" type="slidenum">
              <a:rPr lang="en-US" smtClean="0"/>
              <a:t>8</a:t>
            </a:fld>
            <a:endParaRPr lang="en-US" dirty="0"/>
          </a:p>
        </p:txBody>
      </p:sp>
    </p:spTree>
    <p:extLst>
      <p:ext uri="{BB962C8B-B14F-4D97-AF65-F5344CB8AC3E}">
        <p14:creationId xmlns:p14="http://schemas.microsoft.com/office/powerpoint/2010/main" val="3384862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dt" sz="quarter" idx="1"/>
          </p:nvPr>
        </p:nvSpPr>
        <p:spPr>
          <a:noFill/>
        </p:spPr>
        <p:txBody>
          <a:bodyPr/>
          <a:lstStyle/>
          <a:p>
            <a:fld id="{48356330-ADC6-BB42-BF05-742A39267524}" type="datetime6">
              <a:rPr lang="en-GB">
                <a:latin typeface="Times New Roman" pitchFamily="-110" charset="0"/>
              </a:rPr>
              <a:pPr/>
              <a:t>December 17</a:t>
            </a:fld>
            <a:endParaRPr lang="en-GB" dirty="0">
              <a:latin typeface="Times New Roman" pitchFamily="-110" charset="0"/>
            </a:endParaRPr>
          </a:p>
        </p:txBody>
      </p:sp>
      <p:sp>
        <p:nvSpPr>
          <p:cNvPr id="27651" name="Rectangle 6"/>
          <p:cNvSpPr>
            <a:spLocks noGrp="1" noChangeArrowheads="1"/>
          </p:cNvSpPr>
          <p:nvPr>
            <p:ph type="ftr" sz="quarter" idx="4"/>
          </p:nvPr>
        </p:nvSpPr>
        <p:spPr>
          <a:noFill/>
        </p:spPr>
        <p:txBody>
          <a:bodyPr/>
          <a:lstStyle/>
          <a:p>
            <a:r>
              <a:rPr lang="en-GB" dirty="0">
                <a:latin typeface="Times New Roman" pitchFamily="-110" charset="0"/>
              </a:rPr>
              <a:t>COMP3013 Multimedia Systems</a:t>
            </a:r>
          </a:p>
        </p:txBody>
      </p:sp>
      <p:sp>
        <p:nvSpPr>
          <p:cNvPr id="27652" name="Rectangle 7"/>
          <p:cNvSpPr>
            <a:spLocks noGrp="1" noChangeArrowheads="1"/>
          </p:cNvSpPr>
          <p:nvPr>
            <p:ph type="sldNum" sz="quarter" idx="5"/>
          </p:nvPr>
        </p:nvSpPr>
        <p:spPr>
          <a:noFill/>
        </p:spPr>
        <p:txBody>
          <a:bodyPr/>
          <a:lstStyle/>
          <a:p>
            <a:fld id="{539EC1BF-5249-8145-A722-954750194AE7}" type="slidenum">
              <a:rPr lang="en-GB">
                <a:latin typeface="Times New Roman" pitchFamily="-110" charset="0"/>
              </a:rPr>
              <a:pPr/>
              <a:t>11</a:t>
            </a:fld>
            <a:endParaRPr lang="en-GB" dirty="0">
              <a:latin typeface="Times New Roman" pitchFamily="-110" charset="0"/>
            </a:endParaRPr>
          </a:p>
        </p:txBody>
      </p:sp>
      <p:sp>
        <p:nvSpPr>
          <p:cNvPr id="27653" name="Rectangle 2"/>
          <p:cNvSpPr>
            <a:spLocks noGrp="1" noRot="1" noChangeAspect="1" noChangeArrowheads="1" noTextEdit="1"/>
          </p:cNvSpPr>
          <p:nvPr>
            <p:ph type="sldImg"/>
          </p:nvPr>
        </p:nvSpPr>
        <p:spPr>
          <a:ln/>
        </p:spPr>
      </p:sp>
      <p:sp>
        <p:nvSpPr>
          <p:cNvPr id="27654" name="Rectangle 3"/>
          <p:cNvSpPr>
            <a:spLocks noGrp="1" noChangeArrowheads="1"/>
          </p:cNvSpPr>
          <p:nvPr>
            <p:ph type="body" idx="1"/>
          </p:nvPr>
        </p:nvSpPr>
        <p:spPr>
          <a:noFill/>
          <a:ln/>
        </p:spPr>
        <p:txBody>
          <a:bodyPr/>
          <a:lstStyle/>
          <a:p>
            <a:pPr eaLnBrk="1" hangingPunct="1"/>
            <a:r>
              <a:rPr lang="en-US" dirty="0" smtClean="0">
                <a:latin typeface="Times New Roman" pitchFamily="-110" charset="0"/>
                <a:ea typeface="ＭＳ Ｐゴシック" pitchFamily="-110" charset="-128"/>
                <a:cs typeface="ＭＳ Ｐゴシック" pitchFamily="-110" charset="-128"/>
              </a:rPr>
              <a:t>One copy print out for me</a:t>
            </a:r>
            <a:endParaRPr lang="en-US" dirty="0">
              <a:latin typeface="Times New Roman" pitchFamily="-110" charset="0"/>
              <a:ea typeface="ＭＳ Ｐゴシック" pitchFamily="-110" charset="-128"/>
              <a:cs typeface="ＭＳ Ｐゴシック" pitchFamily="-11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F63042-1380-F246-A631-4B65015646C9}" type="slidenum">
              <a:rPr lang="en-US" smtClean="0"/>
              <a:t>12</a:t>
            </a:fld>
            <a:endParaRPr lang="en-US" dirty="0"/>
          </a:p>
        </p:txBody>
      </p:sp>
    </p:spTree>
    <p:extLst>
      <p:ext uri="{BB962C8B-B14F-4D97-AF65-F5344CB8AC3E}">
        <p14:creationId xmlns:p14="http://schemas.microsoft.com/office/powerpoint/2010/main" val="1866779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F63042-1380-F246-A631-4B65015646C9}" type="slidenum">
              <a:rPr lang="en-US" smtClean="0"/>
              <a:t>28</a:t>
            </a:fld>
            <a:endParaRPr lang="en-US" dirty="0"/>
          </a:p>
        </p:txBody>
      </p:sp>
    </p:spTree>
    <p:extLst>
      <p:ext uri="{BB962C8B-B14F-4D97-AF65-F5344CB8AC3E}">
        <p14:creationId xmlns:p14="http://schemas.microsoft.com/office/powerpoint/2010/main" val="3247593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a:ln/>
        </p:spPr>
      </p:sp>
      <p:sp>
        <p:nvSpPr>
          <p:cNvPr id="30723" name="Notes Placeholder 2"/>
          <p:cNvSpPr>
            <a:spLocks noGrp="1"/>
          </p:cNvSpPr>
          <p:nvPr>
            <p:ph type="body" idx="1"/>
          </p:nvPr>
        </p:nvSpPr>
        <p:spPr>
          <a:noFill/>
          <a:ln/>
        </p:spPr>
        <p:txBody>
          <a:bodyPr/>
          <a:lstStyle/>
          <a:p>
            <a:pPr eaLnBrk="1" hangingPunct="1"/>
            <a:r>
              <a:rPr lang="en-US" dirty="0" smtClean="0">
                <a:latin typeface="Times New Roman" charset="0"/>
                <a:ea typeface="ＭＳ Ｐゴシック" charset="-128"/>
                <a:cs typeface="ＭＳ Ｐゴシック" charset="-128"/>
              </a:rPr>
              <a:t>According to the Data Protection Act (1998) "a person who (either alone or jointly or in common with other persons) determines the purposes for which and the manner in which any personal data are, or are to be, processed" is the definition of: A data subject A data processor </a:t>
            </a:r>
            <a:r>
              <a:rPr lang="en-US" b="1" dirty="0" smtClean="0">
                <a:latin typeface="Times New Roman" charset="0"/>
                <a:ea typeface="ＭＳ Ｐゴシック" charset="-128"/>
                <a:cs typeface="ＭＳ Ｐゴシック" charset="-128"/>
              </a:rPr>
              <a:t>A data controller</a:t>
            </a:r>
            <a:r>
              <a:rPr lang="en-US" dirty="0" smtClean="0">
                <a:latin typeface="Times New Roman" charset="0"/>
                <a:ea typeface="ＭＳ Ｐゴシック" charset="-128"/>
                <a:cs typeface="ＭＳ Ｐゴシック" charset="-128"/>
              </a:rPr>
              <a:t> The Data Protection Commissioner Which of the following rights does an individual NOT have under the Data Protection Act (1998)? The right to prevent data about the individual being used for direct marketing The right to have inaccurate data corrected or erased </a:t>
            </a:r>
            <a:r>
              <a:rPr lang="en-US" b="1" dirty="0" smtClean="0">
                <a:latin typeface="Times New Roman" charset="0"/>
                <a:ea typeface="ＭＳ Ｐゴシック" charset="-128"/>
                <a:cs typeface="ＭＳ Ｐゴシック" charset="-128"/>
              </a:rPr>
              <a:t>The right to prevent data about the individual being held</a:t>
            </a:r>
            <a:r>
              <a:rPr lang="en-US" dirty="0" smtClean="0">
                <a:latin typeface="Times New Roman" charset="0"/>
                <a:ea typeface="ＭＳ Ｐゴシック" charset="-128"/>
                <a:cs typeface="ＭＳ Ｐゴシック" charset="-128"/>
              </a:rPr>
              <a:t> The right to find out what data is being held about the individual </a:t>
            </a:r>
          </a:p>
        </p:txBody>
      </p:sp>
      <p:sp>
        <p:nvSpPr>
          <p:cNvPr id="30724" name="Date Placeholder 3"/>
          <p:cNvSpPr>
            <a:spLocks noGrp="1"/>
          </p:cNvSpPr>
          <p:nvPr>
            <p:ph type="dt" sz="quarter" idx="1"/>
          </p:nvPr>
        </p:nvSpPr>
        <p:spPr>
          <a:noFill/>
        </p:spPr>
        <p:txBody>
          <a:bodyPr/>
          <a:lstStyle/>
          <a:p>
            <a:fld id="{2992A633-A161-D944-A417-706737550E17}" type="datetime6">
              <a:rPr lang="en-GB" smtClean="0">
                <a:latin typeface="Times New Roman" charset="0"/>
              </a:rPr>
              <a:pPr/>
              <a:t>December 17</a:t>
            </a:fld>
            <a:endParaRPr lang="en-GB" dirty="0" smtClean="0">
              <a:latin typeface="Times New Roman" charset="0"/>
            </a:endParaRPr>
          </a:p>
        </p:txBody>
      </p:sp>
      <p:sp>
        <p:nvSpPr>
          <p:cNvPr id="30725" name="Footer Placeholder 4"/>
          <p:cNvSpPr>
            <a:spLocks noGrp="1"/>
          </p:cNvSpPr>
          <p:nvPr>
            <p:ph type="ftr" sz="quarter" idx="4"/>
          </p:nvPr>
        </p:nvSpPr>
        <p:spPr>
          <a:noFill/>
        </p:spPr>
        <p:txBody>
          <a:bodyPr/>
          <a:lstStyle/>
          <a:p>
            <a:r>
              <a:rPr lang="en-GB" dirty="0" smtClean="0">
                <a:latin typeface="Times New Roman" charset="0"/>
              </a:rPr>
              <a:t>COMP3013 Multimedia Systems</a:t>
            </a:r>
          </a:p>
        </p:txBody>
      </p:sp>
      <p:sp>
        <p:nvSpPr>
          <p:cNvPr id="30726" name="Slide Number Placeholder 5"/>
          <p:cNvSpPr>
            <a:spLocks noGrp="1"/>
          </p:cNvSpPr>
          <p:nvPr>
            <p:ph type="sldNum" sz="quarter" idx="5"/>
          </p:nvPr>
        </p:nvSpPr>
        <p:spPr>
          <a:noFill/>
        </p:spPr>
        <p:txBody>
          <a:bodyPr/>
          <a:lstStyle/>
          <a:p>
            <a:fld id="{117B8909-6E45-3241-8044-C8D73EC8C2BD}" type="slidenum">
              <a:rPr lang="en-GB" smtClean="0">
                <a:latin typeface="Times New Roman" charset="0"/>
              </a:rPr>
              <a:pPr/>
              <a:t>46</a:t>
            </a:fld>
            <a:endParaRPr lang="en-GB" dirty="0" smtClean="0">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pPr>
              <a:defRPr/>
            </a:pPr>
            <a:fld id="{E6DE1AFD-0D49-BF4E-BB9C-2DDAA0B1F214}" type="datetime1">
              <a:rPr lang="en-GB" smtClean="0"/>
              <a:pPr>
                <a:defRPr/>
              </a:pPr>
              <a:t>04/12/2017</a:t>
            </a:fld>
            <a:endParaRPr lang="en-GB" dirty="0"/>
          </a:p>
        </p:txBody>
      </p:sp>
      <p:sp>
        <p:nvSpPr>
          <p:cNvPr id="5" name="Footer Placeholder 4"/>
          <p:cNvSpPr>
            <a:spLocks noGrp="1"/>
          </p:cNvSpPr>
          <p:nvPr>
            <p:ph type="ftr" sz="quarter" idx="11"/>
          </p:nvPr>
        </p:nvSpPr>
        <p:spPr/>
        <p:txBody>
          <a:bodyPr/>
          <a:lstStyle/>
          <a:p>
            <a:pPr>
              <a:defRPr/>
            </a:pPr>
            <a:r>
              <a:rPr lang="en-GB" dirty="0" smtClean="0"/>
              <a:t>COMP3013 Multimedia Systems</a:t>
            </a:r>
            <a:endParaRPr lang="en-GB" dirty="0"/>
          </a:p>
        </p:txBody>
      </p:sp>
      <p:sp>
        <p:nvSpPr>
          <p:cNvPr id="6" name="Slide Number Placeholder 5"/>
          <p:cNvSpPr>
            <a:spLocks noGrp="1"/>
          </p:cNvSpPr>
          <p:nvPr>
            <p:ph type="sldNum" sz="quarter" idx="12"/>
          </p:nvPr>
        </p:nvSpPr>
        <p:spPr/>
        <p:txBody>
          <a:bodyPr/>
          <a:lstStyle/>
          <a:p>
            <a:pPr>
              <a:defRPr/>
            </a:pPr>
            <a:fld id="{91CA061A-18F9-C24D-B89F-60516388446C}" type="slidenum">
              <a:rPr lang="en-GB" smtClean="0"/>
              <a:pPr>
                <a:defRPr/>
              </a:pPr>
              <a:t>50</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p:txBody>
      </p:sp>
      <p:sp>
        <p:nvSpPr>
          <p:cNvPr id="4" name="Date Placeholder 3"/>
          <p:cNvSpPr>
            <a:spLocks noGrp="1"/>
          </p:cNvSpPr>
          <p:nvPr>
            <p:ph type="dt" idx="10"/>
          </p:nvPr>
        </p:nvSpPr>
        <p:spPr/>
        <p:txBody>
          <a:bodyPr/>
          <a:lstStyle/>
          <a:p>
            <a:pPr>
              <a:defRPr/>
            </a:pPr>
            <a:fld id="{E6DE1AFD-0D49-BF4E-BB9C-2DDAA0B1F214}" type="datetime1">
              <a:rPr lang="en-GB" smtClean="0"/>
              <a:pPr>
                <a:defRPr/>
              </a:pPr>
              <a:t>04/12/2017</a:t>
            </a:fld>
            <a:endParaRPr lang="en-GB" dirty="0"/>
          </a:p>
        </p:txBody>
      </p:sp>
      <p:sp>
        <p:nvSpPr>
          <p:cNvPr id="5" name="Footer Placeholder 4"/>
          <p:cNvSpPr>
            <a:spLocks noGrp="1"/>
          </p:cNvSpPr>
          <p:nvPr>
            <p:ph type="ftr" sz="quarter" idx="11"/>
          </p:nvPr>
        </p:nvSpPr>
        <p:spPr/>
        <p:txBody>
          <a:bodyPr/>
          <a:lstStyle/>
          <a:p>
            <a:pPr>
              <a:defRPr/>
            </a:pPr>
            <a:r>
              <a:rPr lang="en-GB" dirty="0" smtClean="0"/>
              <a:t>COMP3013 Multimedia Systems</a:t>
            </a:r>
            <a:endParaRPr lang="en-GB" dirty="0"/>
          </a:p>
        </p:txBody>
      </p:sp>
      <p:sp>
        <p:nvSpPr>
          <p:cNvPr id="6" name="Slide Number Placeholder 5"/>
          <p:cNvSpPr>
            <a:spLocks noGrp="1"/>
          </p:cNvSpPr>
          <p:nvPr>
            <p:ph type="sldNum" sz="quarter" idx="12"/>
          </p:nvPr>
        </p:nvSpPr>
        <p:spPr/>
        <p:txBody>
          <a:bodyPr/>
          <a:lstStyle/>
          <a:p>
            <a:pPr>
              <a:defRPr/>
            </a:pPr>
            <a:fld id="{91CA061A-18F9-C24D-B89F-60516388446C}" type="slidenum">
              <a:rPr lang="en-GB" smtClean="0"/>
              <a:pPr>
                <a:defRPr/>
              </a:pPr>
              <a:t>51</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79375" y="3200400"/>
            <a:ext cx="9223375" cy="3657600"/>
          </a:xfrm>
          <a:prstGeom prst="rect">
            <a:avLst/>
          </a:prstGeom>
          <a:gradFill rotWithShape="0">
            <a:gsLst>
              <a:gs pos="0">
                <a:srgbClr val="014359"/>
              </a:gs>
              <a:gs pos="100000">
                <a:srgbClr val="007275"/>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n-US" sz="1200">
              <a:solidFill>
                <a:srgbClr val="323D43"/>
              </a:solidFill>
              <a:latin typeface="Lucida Sans" pitchFamily="34" charset="0"/>
              <a:ea typeface="ＭＳ Ｐゴシック" pitchFamily="34" charset="-128"/>
            </a:endParaRPr>
          </a:p>
        </p:txBody>
      </p:sp>
      <p:sp>
        <p:nvSpPr>
          <p:cNvPr id="5" name="Rectangle 1032"/>
          <p:cNvSpPr>
            <a:spLocks noChangeArrowheads="1"/>
          </p:cNvSpPr>
          <p:nvPr/>
        </p:nvSpPr>
        <p:spPr bwMode="auto">
          <a:xfrm>
            <a:off x="-79375" y="0"/>
            <a:ext cx="9223375" cy="3276600"/>
          </a:xfrm>
          <a:prstGeom prst="rect">
            <a:avLst/>
          </a:prstGeom>
          <a:solidFill>
            <a:srgbClr val="01435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n-US" sz="2400">
              <a:solidFill>
                <a:srgbClr val="323D43"/>
              </a:solidFill>
              <a:ea typeface="ＭＳ Ｐゴシック" pitchFamily="34" charset="-128"/>
            </a:endParaRPr>
          </a:p>
        </p:txBody>
      </p:sp>
      <p:pic>
        <p:nvPicPr>
          <p:cNvPr id="6" name="Picture 1033" descr="white_logo"/>
          <p:cNvPicPr>
            <a:picLocks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51550" y="381000"/>
            <a:ext cx="2695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404813"/>
            <a:ext cx="21177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1026"/>
          <p:cNvSpPr>
            <a:spLocks noGrp="1" noChangeArrowheads="1"/>
          </p:cNvSpPr>
          <p:nvPr>
            <p:ph type="ctrTitle"/>
          </p:nvPr>
        </p:nvSpPr>
        <p:spPr>
          <a:xfrm>
            <a:off x="323850" y="1700213"/>
            <a:ext cx="8496300" cy="2160587"/>
          </a:xfrm>
        </p:spPr>
        <p:txBody>
          <a:bodyPr lIns="91440"/>
          <a:lstStyle>
            <a:lvl1pPr>
              <a:defRPr sz="7500">
                <a:solidFill>
                  <a:schemeClr val="bg1"/>
                </a:solidFill>
              </a:defRPr>
            </a:lvl1pPr>
          </a:lstStyle>
          <a:p>
            <a:pPr lvl="0"/>
            <a:r>
              <a:rPr lang="en-US" noProof="0" smtClean="0"/>
              <a:t>Click to edit Master title style</a:t>
            </a:r>
            <a:endParaRPr lang="en-GB" noProof="0" dirty="0" smtClean="0"/>
          </a:p>
        </p:txBody>
      </p:sp>
      <p:sp>
        <p:nvSpPr>
          <p:cNvPr id="10243" name="Rectangle 1027"/>
          <p:cNvSpPr>
            <a:spLocks noGrp="1" noChangeArrowheads="1"/>
          </p:cNvSpPr>
          <p:nvPr>
            <p:ph type="subTitle" idx="1"/>
          </p:nvPr>
        </p:nvSpPr>
        <p:spPr>
          <a:xfrm>
            <a:off x="323850" y="3933825"/>
            <a:ext cx="8496300" cy="1752600"/>
          </a:xfrm>
        </p:spPr>
        <p:txBody>
          <a:bodyPr lIns="91440"/>
          <a:lstStyle>
            <a:lvl1pPr marL="0" indent="0">
              <a:buFontTx/>
              <a:buNone/>
              <a:defRPr sz="3500">
                <a:solidFill>
                  <a:schemeClr val="accent1"/>
                </a:solidFill>
              </a:defRPr>
            </a:lvl1pPr>
          </a:lstStyle>
          <a:p>
            <a:pPr lvl="0"/>
            <a:r>
              <a:rPr lang="en-US" noProof="0" smtClean="0"/>
              <a:t>Click to edit Master subtitle style</a:t>
            </a:r>
            <a:endParaRPr lang="en-GB" noProof="0" smtClean="0"/>
          </a:p>
        </p:txBody>
      </p:sp>
      <p:sp>
        <p:nvSpPr>
          <p:cNvPr id="8" name="Rectangle 1030"/>
          <p:cNvSpPr>
            <a:spLocks noGrp="1" noChangeArrowheads="1"/>
          </p:cNvSpPr>
          <p:nvPr>
            <p:ph type="sldNum" sz="quarter" idx="10"/>
          </p:nvPr>
        </p:nvSpPr>
        <p:spPr>
          <a:xfrm>
            <a:off x="6553200" y="6245225"/>
            <a:ext cx="2133600" cy="476250"/>
          </a:xfrm>
        </p:spPr>
        <p:txBody>
          <a:bodyPr rIns="91440"/>
          <a:lstStyle>
            <a:lvl1pPr>
              <a:defRPr>
                <a:latin typeface="Arial" pitchFamily="34" charset="0"/>
              </a:defRPr>
            </a:lvl1pPr>
          </a:lstStyle>
          <a:p>
            <a:fld id="{C2F1A0CE-72EB-48E9-96A9-04B2B8798EFB}"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16923300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fld id="{DE95F3A2-0D31-4D14-98E0-03F3885A257C}"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5388689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49069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908050"/>
            <a:ext cx="6219825" cy="4906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fld id="{57114DF4-1C48-4A7E-8163-297DE0BAB4FF}"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26152493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23850" y="1700213"/>
            <a:ext cx="41719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8200" y="1700213"/>
            <a:ext cx="4171950" cy="4114800"/>
          </a:xfrm>
        </p:spPr>
        <p:txBody>
          <a:bodyPr/>
          <a:lstStyle/>
          <a:p>
            <a:pPr lvl="0"/>
            <a:r>
              <a:rPr lang="en-US" noProof="0" smtClean="0"/>
              <a:t>Click icon to add chart</a:t>
            </a:r>
            <a:endParaRPr lang="en-GB"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7" name="Rectangle 6"/>
          <p:cNvSpPr>
            <a:spLocks noGrp="1" noChangeArrowheads="1"/>
          </p:cNvSpPr>
          <p:nvPr>
            <p:ph type="sldNum" sz="quarter" idx="12"/>
          </p:nvPr>
        </p:nvSpPr>
        <p:spPr>
          <a:ln/>
        </p:spPr>
        <p:txBody>
          <a:bodyPr/>
          <a:lstStyle>
            <a:lvl1pPr>
              <a:defRPr/>
            </a:lvl1pPr>
          </a:lstStyle>
          <a:p>
            <a:fld id="{D4D4DFD6-A021-4359-A275-44DFEFEB2608}"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31406547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23850" y="1700213"/>
            <a:ext cx="8496300" cy="4114800"/>
          </a:xfrm>
        </p:spPr>
        <p:txBody>
          <a:bodyPr/>
          <a:lstStyle/>
          <a:p>
            <a:pPr lvl="0"/>
            <a:r>
              <a:rPr lang="en-US" noProof="0" smtClean="0"/>
              <a:t>Click icon to add table</a:t>
            </a:r>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fld id="{B8288F81-721D-49A1-96B0-2409602C5615}"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9961519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fld id="{6CB76B4D-260D-4EC1-9A8A-CDDCEAC88FCA}"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17834671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fld id="{FDBE8CFC-1513-446D-8B65-185D686A47A9}"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39591994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2385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7" name="Rectangle 6"/>
          <p:cNvSpPr>
            <a:spLocks noGrp="1" noChangeArrowheads="1"/>
          </p:cNvSpPr>
          <p:nvPr>
            <p:ph type="sldNum" sz="quarter" idx="12"/>
          </p:nvPr>
        </p:nvSpPr>
        <p:spPr>
          <a:ln/>
        </p:spPr>
        <p:txBody>
          <a:bodyPr/>
          <a:lstStyle>
            <a:lvl1pPr>
              <a:defRPr/>
            </a:lvl1pPr>
          </a:lstStyle>
          <a:p>
            <a:fld id="{C1AC07C0-4185-4980-AEF7-9C22F08CAECA}"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30070013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9" name="Rectangle 6"/>
          <p:cNvSpPr>
            <a:spLocks noGrp="1" noChangeArrowheads="1"/>
          </p:cNvSpPr>
          <p:nvPr>
            <p:ph type="sldNum" sz="quarter" idx="12"/>
          </p:nvPr>
        </p:nvSpPr>
        <p:spPr>
          <a:ln/>
        </p:spPr>
        <p:txBody>
          <a:bodyPr/>
          <a:lstStyle>
            <a:lvl1pPr>
              <a:defRPr/>
            </a:lvl1pPr>
          </a:lstStyle>
          <a:p>
            <a:fld id="{38E1722D-6095-4A0F-AA6A-268AC6244413}"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7708317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5" name="Rectangle 6"/>
          <p:cNvSpPr>
            <a:spLocks noGrp="1" noChangeArrowheads="1"/>
          </p:cNvSpPr>
          <p:nvPr>
            <p:ph type="sldNum" sz="quarter" idx="12"/>
          </p:nvPr>
        </p:nvSpPr>
        <p:spPr>
          <a:ln/>
        </p:spPr>
        <p:txBody>
          <a:bodyPr/>
          <a:lstStyle>
            <a:lvl1pPr>
              <a:defRPr/>
            </a:lvl1pPr>
          </a:lstStyle>
          <a:p>
            <a:fld id="{DDE2B00E-0011-4642-9C0D-3293ED573B49}"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785361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4" name="Rectangle 6"/>
          <p:cNvSpPr>
            <a:spLocks noGrp="1" noChangeArrowheads="1"/>
          </p:cNvSpPr>
          <p:nvPr>
            <p:ph type="sldNum" sz="quarter" idx="12"/>
          </p:nvPr>
        </p:nvSpPr>
        <p:spPr>
          <a:ln/>
        </p:spPr>
        <p:txBody>
          <a:bodyPr/>
          <a:lstStyle>
            <a:lvl1pPr>
              <a:defRPr/>
            </a:lvl1pPr>
          </a:lstStyle>
          <a:p>
            <a:fld id="{27D15771-4B72-48B8-A498-731C48849CAC}"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12860236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7" name="Rectangle 6"/>
          <p:cNvSpPr>
            <a:spLocks noGrp="1" noChangeArrowheads="1"/>
          </p:cNvSpPr>
          <p:nvPr>
            <p:ph type="sldNum" sz="quarter" idx="12"/>
          </p:nvPr>
        </p:nvSpPr>
        <p:spPr>
          <a:ln/>
        </p:spPr>
        <p:txBody>
          <a:bodyPr/>
          <a:lstStyle>
            <a:lvl1pPr>
              <a:defRPr/>
            </a:lvl1pPr>
          </a:lstStyle>
          <a:p>
            <a:fld id="{F5D34C8F-93B0-44B4-A239-723199B3E214}"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21351875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7" name="Rectangle 6"/>
          <p:cNvSpPr>
            <a:spLocks noGrp="1" noChangeArrowheads="1"/>
          </p:cNvSpPr>
          <p:nvPr>
            <p:ph type="sldNum" sz="quarter" idx="12"/>
          </p:nvPr>
        </p:nvSpPr>
        <p:spPr>
          <a:ln/>
        </p:spPr>
        <p:txBody>
          <a:bodyPr/>
          <a:lstStyle>
            <a:lvl1pPr>
              <a:defRPr/>
            </a:lvl1pPr>
          </a:lstStyle>
          <a:p>
            <a:fld id="{864D2518-1DC6-4F66-A1CD-6C73F7D0879A}"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17472103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6"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79375" y="0"/>
            <a:ext cx="9223375" cy="3810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n-US" sz="2400">
              <a:solidFill>
                <a:srgbClr val="323D43"/>
              </a:solidFill>
              <a:ea typeface="ＭＳ Ｐゴシック" pitchFamily="34" charset="-128"/>
            </a:endParaRPr>
          </a:p>
        </p:txBody>
      </p:sp>
      <p:sp>
        <p:nvSpPr>
          <p:cNvPr id="1027" name="Rectangle 9"/>
          <p:cNvSpPr>
            <a:spLocks noChangeArrowheads="1"/>
          </p:cNvSpPr>
          <p:nvPr/>
        </p:nvSpPr>
        <p:spPr bwMode="auto">
          <a:xfrm>
            <a:off x="-79375" y="3048000"/>
            <a:ext cx="9223375" cy="3810000"/>
          </a:xfrm>
          <a:prstGeom prst="rect">
            <a:avLst/>
          </a:prstGeom>
          <a:gradFill rotWithShape="0">
            <a:gsLst>
              <a:gs pos="0">
                <a:schemeClr val="bg1"/>
              </a:gs>
              <a:gs pos="100000">
                <a:srgbClr val="DCDED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n-US" sz="1200">
              <a:solidFill>
                <a:srgbClr val="323D43"/>
              </a:solidFill>
              <a:latin typeface="Lucida Sans" pitchFamily="34" charset="0"/>
              <a:ea typeface="ＭＳ Ｐゴシック" pitchFamily="34" charset="-128"/>
            </a:endParaRPr>
          </a:p>
        </p:txBody>
      </p:sp>
      <p:sp>
        <p:nvSpPr>
          <p:cNvPr id="1028" name="Rectangle 2"/>
          <p:cNvSpPr>
            <a:spLocks noGrp="1" noChangeArrowheads="1"/>
          </p:cNvSpPr>
          <p:nvPr>
            <p:ph type="title"/>
          </p:nvPr>
        </p:nvSpPr>
        <p:spPr bwMode="auto">
          <a:xfrm>
            <a:off x="323850" y="908050"/>
            <a:ext cx="8496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smtClean="0"/>
              <a:t>Click to edit Master title style</a:t>
            </a:r>
            <a:endParaRPr lang="en-GB" smtClean="0"/>
          </a:p>
        </p:txBody>
      </p:sp>
      <p:sp>
        <p:nvSpPr>
          <p:cNvPr id="1029" name="Rectangle 3"/>
          <p:cNvSpPr>
            <a:spLocks noGrp="1" noChangeArrowheads="1"/>
          </p:cNvSpPr>
          <p:nvPr>
            <p:ph type="body" idx="1"/>
          </p:nvPr>
        </p:nvSpPr>
        <p:spPr bwMode="auto">
          <a:xfrm>
            <a:off x="323850" y="1700213"/>
            <a:ext cx="84963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2" name="Rectangle 4"/>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l">
              <a:defRPr sz="1400">
                <a:latin typeface="Arial" charset="0"/>
                <a:ea typeface="ＭＳ Ｐゴシック" pitchFamily="16" charset="-128"/>
                <a:cs typeface="ＭＳ Ｐゴシック" pitchFamily="16" charset="-128"/>
              </a:defRPr>
            </a:lvl1pPr>
          </a:lstStyle>
          <a:p>
            <a:pPr eaLnBrk="0" fontAlgn="base" hangingPunct="0">
              <a:spcBef>
                <a:spcPct val="0"/>
              </a:spcBef>
              <a:spcAft>
                <a:spcPct val="0"/>
              </a:spcAft>
              <a:defRPr/>
            </a:pPr>
            <a:endParaRPr lang="en-US">
              <a:solidFill>
                <a:srgbClr val="323D43"/>
              </a:solidFill>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6" charset="-128"/>
                <a:cs typeface="ＭＳ Ｐゴシック" pitchFamily="16" charset="-128"/>
              </a:defRPr>
            </a:lvl1pPr>
          </a:lstStyle>
          <a:p>
            <a:pPr algn="ctr" eaLnBrk="0" fontAlgn="base" hangingPunct="0">
              <a:spcBef>
                <a:spcPct val="0"/>
              </a:spcBef>
              <a:spcAft>
                <a:spcPct val="0"/>
              </a:spcAft>
              <a:defRPr/>
            </a:pPr>
            <a:endParaRPr lang="en-US">
              <a:solidFill>
                <a:srgbClr val="323D43"/>
              </a:solidFill>
            </a:endParaRPr>
          </a:p>
        </p:txBody>
      </p:sp>
      <p:sp>
        <p:nvSpPr>
          <p:cNvPr id="1030" name="Rectangle 6"/>
          <p:cNvSpPr>
            <a:spLocks noGrp="1" noChangeArrowheads="1"/>
          </p:cNvSpPr>
          <p:nvPr>
            <p:ph type="sldNum" sz="quarter" idx="4"/>
          </p:nvPr>
        </p:nvSpPr>
        <p:spPr bwMode="auto">
          <a:xfrm>
            <a:off x="6877050" y="6308725"/>
            <a:ext cx="1905000" cy="457200"/>
          </a:xfrm>
          <a:prstGeom prst="rect">
            <a:avLst/>
          </a:prstGeom>
          <a:noFill/>
          <a:ln>
            <a:noFill/>
          </a:ln>
          <a:extLst/>
        </p:spPr>
        <p:txBody>
          <a:bodyPr vert="horz" wrap="square" lIns="91440" tIns="45720" rIns="0" bIns="45720" numCol="1" anchor="t" anchorCtr="0" compatLnSpc="1">
            <a:prstTxWarp prst="textNoShape">
              <a:avLst/>
            </a:prstTxWarp>
          </a:bodyPr>
          <a:lstStyle>
            <a:lvl1pPr algn="r">
              <a:defRPr sz="1400">
                <a:latin typeface="Georgia" pitchFamily="18" charset="0"/>
              </a:defRPr>
            </a:lvl1pPr>
          </a:lstStyle>
          <a:p>
            <a:pPr eaLnBrk="0" fontAlgn="base" hangingPunct="0">
              <a:spcBef>
                <a:spcPct val="0"/>
              </a:spcBef>
              <a:spcAft>
                <a:spcPct val="0"/>
              </a:spcAft>
            </a:pPr>
            <a:fld id="{7ECF242B-FCDD-416E-8A60-3FB34C287464}" type="slidenum">
              <a:rPr lang="en-GB">
                <a:solidFill>
                  <a:srgbClr val="323D43"/>
                </a:solidFill>
                <a:ea typeface="ＭＳ Ｐゴシック" pitchFamily="34" charset="-128"/>
              </a:rPr>
              <a:pPr eaLnBrk="0" fontAlgn="base" hangingPunct="0">
                <a:spcBef>
                  <a:spcPct val="0"/>
                </a:spcBef>
                <a:spcAft>
                  <a:spcPct val="0"/>
                </a:spcAft>
              </a:pPr>
              <a:t>‹#›</a:t>
            </a:fld>
            <a:endParaRPr lang="en-GB">
              <a:solidFill>
                <a:srgbClr val="323D43"/>
              </a:solidFill>
              <a:ea typeface="ＭＳ Ｐゴシック" pitchFamily="34" charset="-128"/>
            </a:endParaRPr>
          </a:p>
        </p:txBody>
      </p:sp>
      <p:pic>
        <p:nvPicPr>
          <p:cNvPr id="1033" name="Picture 7" descr="marine_blue _logo"/>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3"/>
          <p:cNvPicPr>
            <a:picLocks noChangeAspect="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323850" y="333375"/>
            <a:ext cx="1727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7647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hdr="0" ftr="0" dt="0"/>
  <p:txStyles>
    <p:titleStyle>
      <a:lvl1pPr algn="l" rtl="0" eaLnBrk="1" fontAlgn="base" hangingPunct="1">
        <a:spcBef>
          <a:spcPct val="0"/>
        </a:spcBef>
        <a:spcAft>
          <a:spcPct val="0"/>
        </a:spcAft>
        <a:defRPr sz="3500">
          <a:solidFill>
            <a:schemeClr val="tx2"/>
          </a:solidFill>
          <a:latin typeface="+mj-lt"/>
          <a:ea typeface="+mj-ea"/>
          <a:cs typeface="ＭＳ Ｐゴシック" pitchFamily="16" charset="-128"/>
        </a:defRPr>
      </a:lvl1pPr>
      <a:lvl2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2pPr>
      <a:lvl3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3pPr>
      <a:lvl4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4pPr>
      <a:lvl5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5pPr>
      <a:lvl6pPr marL="4572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6pPr>
      <a:lvl7pPr marL="9144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7pPr>
      <a:lvl8pPr marL="13716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8pPr>
      <a:lvl9pPr marL="18288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9pPr>
    </p:titleStyle>
    <p:bodyStyle>
      <a:lvl1pPr marL="342900" indent="-342900" algn="l" rtl="0" eaLnBrk="1" fontAlgn="base" hangingPunct="1">
        <a:spcBef>
          <a:spcPct val="0"/>
        </a:spcBef>
        <a:spcAft>
          <a:spcPct val="70000"/>
        </a:spcAft>
        <a:buChar char="•"/>
        <a:defRPr sz="2400">
          <a:solidFill>
            <a:schemeClr val="tx1"/>
          </a:solidFill>
          <a:latin typeface="+mn-lt"/>
          <a:ea typeface="+mn-ea"/>
          <a:cs typeface="ＭＳ Ｐゴシック" pitchFamily="16" charset="-128"/>
        </a:defRPr>
      </a:lvl1pPr>
      <a:lvl2pPr marL="811213" indent="-288925" algn="l" rtl="0" eaLnBrk="1" fontAlgn="base" hangingPunct="1">
        <a:lnSpc>
          <a:spcPct val="90000"/>
        </a:lnSpc>
        <a:spcBef>
          <a:spcPct val="0"/>
        </a:spcBef>
        <a:spcAft>
          <a:spcPct val="50000"/>
        </a:spcAft>
        <a:buChar char="–"/>
        <a:defRPr sz="2400">
          <a:solidFill>
            <a:schemeClr val="tx1"/>
          </a:solidFill>
          <a:latin typeface="+mn-lt"/>
          <a:ea typeface="+mn-ea"/>
          <a:cs typeface="ＭＳ Ｐゴシック" pitchFamily="16" charset="-128"/>
        </a:defRPr>
      </a:lvl2pPr>
      <a:lvl3pPr marL="1219200" indent="-228600" algn="l" rtl="0" eaLnBrk="1" fontAlgn="base" hangingPunct="1">
        <a:lnSpc>
          <a:spcPct val="90000"/>
        </a:lnSpc>
        <a:spcBef>
          <a:spcPct val="20000"/>
        </a:spcBef>
        <a:spcAft>
          <a:spcPct val="0"/>
        </a:spcAft>
        <a:buChar char="•"/>
        <a:defRPr sz="2400">
          <a:solidFill>
            <a:schemeClr val="tx1"/>
          </a:solidFill>
          <a:latin typeface="+mn-lt"/>
          <a:ea typeface="+mn-ea"/>
          <a:cs typeface="ＭＳ Ｐゴシック" pitchFamily="16" charset="-128"/>
        </a:defRPr>
      </a:lvl3pPr>
      <a:lvl4pPr marL="1627188" indent="-228600" algn="l" rtl="0" eaLnBrk="1" fontAlgn="base" hangingPunct="1">
        <a:lnSpc>
          <a:spcPct val="90000"/>
        </a:lnSpc>
        <a:spcBef>
          <a:spcPct val="20000"/>
        </a:spcBef>
        <a:spcAft>
          <a:spcPct val="0"/>
        </a:spcAft>
        <a:buChar char="–"/>
        <a:defRPr sz="2400">
          <a:solidFill>
            <a:schemeClr val="tx1"/>
          </a:solidFill>
          <a:latin typeface="+mn-lt"/>
          <a:ea typeface="+mn-ea"/>
          <a:cs typeface="ＭＳ Ｐゴシック" pitchFamily="16" charset="-128"/>
        </a:defRPr>
      </a:lvl4pPr>
      <a:lvl5pPr marL="2057400" indent="-228600" algn="l" rtl="0" eaLnBrk="1" fontAlgn="base" hangingPunct="1">
        <a:lnSpc>
          <a:spcPct val="90000"/>
        </a:lnSpc>
        <a:spcBef>
          <a:spcPct val="20000"/>
        </a:spcBef>
        <a:spcAft>
          <a:spcPct val="0"/>
        </a:spcAft>
        <a:buChar char="»"/>
        <a:defRPr sz="2400">
          <a:solidFill>
            <a:schemeClr val="tx1"/>
          </a:solidFill>
          <a:latin typeface="+mn-lt"/>
          <a:ea typeface="+mn-ea"/>
          <a:cs typeface="ＭＳ Ｐゴシック" pitchFamily="16" charset="-128"/>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ecure.ecs.soton.ac.uk/module/1617/COMP1205/33423/" TargetMode="External"/><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cps.gov.uk/legal/"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hyperlink" Target="http://www.harassmentlaw.co.uk/"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mendeley.com/groups/3137931/comp1205/papers/"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edshare.soton.ac.uk/10483/"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7.png"/></Relationships>
</file>

<file path=ppt/slides/_rels/slide52.xml.rels><?xml version="1.0" encoding="UTF-8" standalone="yes"?>
<Relationships xmlns="http://schemas.openxmlformats.org/package/2006/relationships"><Relationship Id="rId3" Type="http://schemas.openxmlformats.org/officeDocument/2006/relationships/hyperlink" Target="http://www.ico.gov.uk/" TargetMode="External"/><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hyperlink" Target="http://bit.ly/9DHj2c" TargetMode="External"/><Relationship Id="rId1" Type="http://schemas.openxmlformats.org/officeDocument/2006/relationships/slideLayout" Target="../slideLayouts/slideLayout2.xml"/><Relationship Id="rId2" Type="http://schemas.openxmlformats.org/officeDocument/2006/relationships/hyperlink" Target="http://www.youtube.com/watch?v=jrVRd78kEQ0&amp;feature=related"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hyperlink" Target="http://www.bcs.org/server.php?show=conMediaFile.13494" TargetMode="External"/><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hyperlink" Target="http://www.bcs.org/server.php?show=nav.8137"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hyperlink" Target="http://www.edshare.soton.ac.uk/9625"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7.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hyperlink" Target="http://youtu.be/wAe4358amJc" TargetMode="External"/><Relationship Id="rId4" Type="http://schemas.openxmlformats.org/officeDocument/2006/relationships/hyperlink" Target="http://youtu.be/CdYWoLC7TNI" TargetMode="External"/><Relationship Id="rId5" Type="http://schemas.openxmlformats.org/officeDocument/2006/relationships/hyperlink" Target="http://youtu.be/Tdff6UPzvDQ" TargetMode="External"/><Relationship Id="rId6" Type="http://schemas.openxmlformats.org/officeDocument/2006/relationships/hyperlink" Target="http://ico.org.uk/what_we_cover/legislation" TargetMode="External"/><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76.xml.rels><?xml version="1.0" encoding="UTF-8" standalone="yes"?>
<Relationships xmlns="http://schemas.openxmlformats.org/package/2006/relationships"><Relationship Id="rId3" Type="http://schemas.openxmlformats.org/officeDocument/2006/relationships/hyperlink" Target="https://youtu.be/njae5qGhxEw" TargetMode="External"/><Relationship Id="rId4" Type="http://schemas.openxmlformats.org/officeDocument/2006/relationships/hyperlink" Target="http://www.matthewsyed.co.uk/" TargetMode="External"/><Relationship Id="rId5" Type="http://schemas.openxmlformats.org/officeDocument/2006/relationships/hyperlink" Target="http://mindsetonline.com/" TargetMode="External"/><Relationship Id="rId1" Type="http://schemas.openxmlformats.org/officeDocument/2006/relationships/slideLayout" Target="../slideLayouts/slideLayout2.xml"/><Relationship Id="rId2" Type="http://schemas.openxmlformats.org/officeDocument/2006/relationships/hyperlink" Target="http://youtu.be/u6XAPnuFjJc"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850" y="1638669"/>
            <a:ext cx="8496300" cy="2160587"/>
          </a:xfrm>
        </p:spPr>
        <p:txBody>
          <a:bodyPr>
            <a:noAutofit/>
          </a:bodyPr>
          <a:lstStyle/>
          <a:p>
            <a:r>
              <a:rPr lang="en-US" altLang="zh-CN" sz="4400" dirty="0"/>
              <a:t>Legal, Ethical and Professional Perspectives (LEPP)</a:t>
            </a:r>
            <a:r>
              <a:rPr lang="en-US" altLang="zh-CN" sz="5400" dirty="0"/>
              <a:t/>
            </a:r>
            <a:br>
              <a:rPr lang="en-US" altLang="zh-CN" sz="5400" dirty="0"/>
            </a:br>
            <a:endParaRPr lang="en-GB" sz="5400" dirty="0"/>
          </a:p>
        </p:txBody>
      </p:sp>
      <p:sp>
        <p:nvSpPr>
          <p:cNvPr id="3" name="Subtitle 2"/>
          <p:cNvSpPr>
            <a:spLocks noGrp="1"/>
          </p:cNvSpPr>
          <p:nvPr>
            <p:ph type="subTitle" idx="1"/>
          </p:nvPr>
        </p:nvSpPr>
        <p:spPr>
          <a:xfrm>
            <a:off x="323850" y="3511809"/>
            <a:ext cx="8496300" cy="1752600"/>
          </a:xfrm>
        </p:spPr>
        <p:txBody>
          <a:bodyPr/>
          <a:lstStyle/>
          <a:p>
            <a:r>
              <a:rPr lang="en-GB" sz="2400" dirty="0" smtClean="0">
                <a:solidFill>
                  <a:schemeClr val="accent3"/>
                </a:solidFill>
              </a:rPr>
              <a:t>Dr Su White</a:t>
            </a:r>
          </a:p>
          <a:p>
            <a:endParaRPr lang="en-GB" sz="2400" dirty="0">
              <a:solidFill>
                <a:schemeClr val="accent3"/>
              </a:solidFill>
            </a:endParaRPr>
          </a:p>
          <a:p>
            <a:r>
              <a:rPr lang="en-GB" sz="2400" dirty="0"/>
              <a:t>Professional development (COMP1205)</a:t>
            </a:r>
            <a:endParaRPr lang="en-GB" sz="2400" dirty="0">
              <a:solidFill>
                <a:schemeClr val="accent3"/>
              </a:solidFill>
            </a:endParaRPr>
          </a:p>
        </p:txBody>
      </p:sp>
      <p:sp>
        <p:nvSpPr>
          <p:cNvPr id="4" name="AutoShape 2" descr="data:image/jpeg;base64,/9j/4AAQSkZJRgABAQAAAQABAAD/2wCEAAkGBxQSEBUUExQUFhUXGBoYFRYYFxkdGxYYHBscFxocHyAZKCggHB0mHhcYITIiJSosLi8uFyA4ODctNyotLiwBCgoKDAwNFAwPFCwcFBksLCs3KywsLCsrKysrLCsrKysrKys3KysrKysrKysrKysrKyssKysrKysrKysrKysrK//AABEIAFkBAQMBIgACEQEDEQH/xAAcAAEAAwADAQEAAAAAAAAAAAAABQYHAQQIAgP/xABGEAABAwIBBgsFBgUBCQEAAAABAAIDBBEFBgcSITGSExciQVFTYXGBsdEWMlSRoRQ0QlJycyM1YrLBMxUkJUNjgqLi8Aj/xAAWAQEBAQAAAAAAAAAAAAAAAAAAAQL/xAAYEQEBAQEBAAAAAAAAAAAAAAAAAREhQf/aAAwDAQACEQMRAD8A6eDYWzFIzWVhfLJK9xALzoxNvyWNA2ABd7i/oOpO+71TNp/LYu93mVaFEVfi/oOpO+71T2AoOpO871VnLgNZ1DnJ2BZ/lJnLZGSylaJCNshPIB7Le99ERM8X9D1J3neq54vqHqTvO9VmzMXxSvcREal+v3YWuAG5s8Su97E42eVwNX38Jr/uuqvV6Ob+g6k7zvVOL+g6n/zd6rOJMSxWgcOF+1R69kzXWPcX7R3FWnJ3Oa17gyraGE2tK33fEbW+BKCe4v6DqTvu9U4v6DqTvu9VZY5A4AtIIOsEG4I6QvtRFX4v6DqTvu9U4v6DqTvu9VaERVX4v6DqTvu9U4v6DqTvu9VaEQVfi/oOpO+71Ti/oOpO+71VoRBV+L+g6k77vVOL+g6k77vVWhEFX4v6DqTvu9V8vyDw9ouY7DpLyB9So3K/LsxPNPSDTmvol1rhp/K0D3nf/a184XmjxGutLW1HA6WvRfd7wP03DR3XVHcbklhRNhwZPRwuvzXZGQNAdfBav1u9V+jswEejYVz9LnJgFvlp3HzVexXIDFcJHDU8hnibrdwd9TecmM83dsQ6nuL+g6k7zvVOL+g6k77vVfjkVlqytAjeAycA3A919udvorcoKvxf0HUnfd6pxf0HUnfd6q0Igq/F/QdSd93qnF/QdSd93qrQiCr8X9B1J33eqcX9B1J33eqtCIKvxf0HUnfd6rrYpkrBSQyVFKZIJoml7Hse69xrsekHnCuKisqfuVR+27yQVDjyq/yMXCyhFVbpm0/lsXe7zKtAVXzafy2Lvd5lfGcjGTTUZDTaSU6DekCx0j4DV4qIpucHLB1Q809O7+ENTy3/AJp6B/T5q65t8zrdFtRiIuSAWU99Tee8ltp/p2dN1F5hsjWzyurZmXjiOjCCNTpNpdr2hurxPYvQJIsqr86elZG0MY1rGjY1oAA8Av1supDikL3aLZonOG1oe0keAN13EH5zQNe0te0OadocAQfmshziZnIpWumw9ojlFy6G/Ik/Tf3Hdmw9i1irxGKIgSSxsvs03tbf5lftFIHC7SCDzg3H0QeWMh8rH0Uv2efSEJdouDtsLthNjzdIWxgg7PA9I2gqp5/sjmttiELbXIZUAAazsa/v5j4L8c1uMmekMbzd8JDb85Ydbf8AI8FEsXNERRBERAREQFVM42PmkpSGG0sh0WkfhH4nfLV4q1rMcumfaMao6c+7eJtv1v1/Syqr7mVyDbTwMrZ23qJRpRhw/wBJh2HX+Nw19x71qkmw83aelfUbA0ADYBYeCyn/APRM7m0EIa5wBm12JF+SdtlVVzI3JTFIse4eUPazhHmaYvu2Rmuw28q922HNbsW8heI/tD/zO+ZXqjM1O5+CUrnuLjaQXJubCV4A8AAEGf56siRSvGJUl4+WOGa3Yx51NkHQCbAjZc9pUxkrjIq6SOb8RGi8dDxqPhz+K0fKygFRQ1MThcPiePGxI+tlhWZqoJhnZzNe1w8Rb/ClStFREUQREQEREBRWVP3Ko/bd5KVUVlT9yqP23eSo88IiKtN0zaj/AIbF3u8yqdnkqL1ELOZsZO8f/VXDNr/LYu93mVSc8EdqyM9MQ+hKJ637NnhzafCqVjeeMPPa5/KJ+ZWQZ6crqiorzQQOcI2FrCxuoyyuttI2jWABs2rbci5tPDqV2rXDHs/SF51y/jdQ5Qvle0kNqI6ht/xtBa/V4gjwRVrrcxUsdNwkNTpVLRpBltFrnD8LXXuD0E/RT2J41X4NgX+9yMfVPcI4HC7iwOBPKJ1OLQHEHu2q8VWXNAylNSamIx6NxZwLnHmaG7dLmsszzrY5Fi2DMqaTSc2CdvDNLXAsuwjosdbm6wba0FbyBzdSYyySqqKh7W6ZYHEaT5HAAuN3HYNK3eCrlkBkDieHYg4NmYaMHlaRNpWnoYDyXC519PSF95hsqacUBpZJWRyxve4NcQ3TY7laQvtsS4HosFbYM5NA+v8AsTZS6QkNY9oLmOefwhzb6x07O1BJ5dYcKjDaqI/ihfbsc1pc0/MBed80E9quRvM6PZ0kEEL0tlDOGUdQ9xsGwyEnsDCV5jzSxaVeT+WJ3+Ag2VERZZEREBERAWYZfPNPi9JU/hHBuJ/bfyvoQtPVay+wD7ZSEMF5WcqPtPO3xH1sqraIZQ5ocDcOFx3HWqnnMySbiVIGuldGIi6QWAOkQ06tapmZbOA10bMPq3aErOTC59xpj8hvsc3YL7QANq1jE9cEo/6bvIqq8b5P4eKiqhhJ0RJI1hcObSNrr1xkbk83D6OOla8vbHpWcQATpPc/m/UvL+RWFTtxGlc6GUATRkkxuAHKHYvXL3gAkkADaTzBBEZY4iKegqZnGwZE4+JFgPmQsNzN0xEM7+Zzw0dthr813M72W/8AtGVmH0P8RmmNNzdkrxsA6WN236R2Ky5NYSKSljhGstF3Hpcdbj81KlSaIiiCIiAiIgKKyp+5VH7bvJSqisqfuVR+27yVHnhERVpumbT+Wxd7vMqEzwYWXwxTtH+mSx/6XWsfmLf9y7GQWUFLFQRslniY8Xu0usRrJVpFRT10MjGvZLGQWv0Te1x9Dz+CiPvMBlKJ6F1I4/xKc8n+qJxuCO43Hy6VcMssiKXE2AVDTps9yRhs9t9o6COwrzcftOCYg18brOabtd+GWO+tp7DsI2jm5ivSWRWWVPiUOnC6zxbhIj7zCfMdBCqqJT5hKUPBfVTOaDraGtaT4rSsPyepoKX7LHEwQFpaYyLhwOp2lf3ieclSq5QZLieYijfIXRTzRN/JqeB3F2v53VkyJza0mGu4RmlJNs4V9rgc4aBqb5q6qCytyrp8OgMtQ+23QYNbpD0NH+dgQVXPllG2mw10AI4WpGg0c+hq0z3W1eKzXM7hpAmnI1G0be23KcR8wFW8WxGqxvEdI7XWaxv4YYwfIbSecrWYPs+H00cbnsjY2zQXG13bSe86yiVLIoX2roviod9Paui+Kh31BNIoX2roviod9Paui+Kh30E0ihfaui+Kh309q6L4qHfQTSKF9q6L4qHfT2soviod9BDZYZCtqncNCRFPtJ2NeRzm2x3aFG4bl7jOGAR1ERmjGoGRpOrZqkbtHfdWv2soviod9DlXRfEwbyCJOfiYiww9ml08I4j5aP8AlQmJ4/jOMfw7GGB20NBjZb+onlO7vord7TUHxFP8wv09rKL4qHfVHTyPyQiom6XvzEWdJbYOhoOweasqhvayi+Kh31x7V0XxUO+oJpFC+1lF8VDvp7V0XxUO+gmkUL7V0XxUO+ntXRfFQ76CaRQvtXRfFQ76e1dF8VDvoJpRWVP3Ko/bd5L8vaui+Kh31HZRZTUb6SZrKmJznRuAAdrJI1IMOREVUVhyMykdQz6Wsxu1SN6R0j+oKvLkIPQWKYbT4jTN0rPaReORp1tPSPQ9CyrEsBrcLm4WJ0gAPJmiJGr+oDZ3HUunkplZNRO5J0oieXGTq7x+U9y1rAsrqWrbZrw13PHJYHXzdDgoiCwDPtUxgNqoWTAbXs5Dj4e6T8lYuPym0fus+l0aTLfNfGIZG0Uxu+naD0sJaTu2B71GuzbUN/dkHZwjk011sez8TvBbSQMi6HvOm4dw9353VIpMLr8Wm4SR0j7+9NKTotHZ6NC1DD8iqGE3bTtcel9327tI2+i+scyspaNtnvBcPdjZYu+Q1NHfZDXOB4LT4bA4ggWF5ZXbTbyHYFkuXOUxrZ7tuIWao2nn6XHtOpcZV5YTVpseREDyYx5uP4j5KuEqq4REQEREBERAREQdnD6UyysibbSe4MbfULuNhf5rQX5lcQBsXUt+jhjf5aKpWSv36m/fj/vC2zL6rwuPGmGqdWtnHBEcHo8FYe7ex0u/Ugy7D83VZNUzUtomVELdJ0T32c9p1gssCHDWOfnC6GTWSFVXVLqeFgD2AmQvOi2PRNuUbG2vVZXvOdiFVh+PsrdJpBax0OjqBhA0XRuHSbuuT+a/YLVnGxuGiw59TSMLJsT0SX87QWDSPYdHo53EoMCxGkMMr4y5rixxaXMN2kg2NibXC6y5cuEBERAREQEREBERAREQfRC+V3cY+8TfuP8A7iukg5BTSXCIJahylq4f9OolA6NIkfJ1wpAZfV9rcOe/RZfyVZRMEvXZT1cwtJUSkdAdYHvDbXUSSuEQEREBERAREQEREBERB28LqjDNHKACY3teAefROlb6LSavPA2WXhZMMo3yi1pHcpwts1kX1LLOZcu2oJvKzKafEagzTkXtota3U1jRsAH1PepDKrLh9bR0tM6JrBTABrg4kus0NF77NQVUch2IOCuERAREQEREBERAQIiDmyLU0Q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endParaRPr lang="en-US" sz="1200">
              <a:solidFill>
                <a:srgbClr val="323D43"/>
              </a:solidFill>
              <a:latin typeface="Lucida Sans" pitchFamily="34" charset="0"/>
              <a:ea typeface="ＭＳ Ｐゴシック" pitchFamily="34" charset="-128"/>
            </a:endParaRPr>
          </a:p>
        </p:txBody>
      </p:sp>
      <p:sp>
        <p:nvSpPr>
          <p:cNvPr id="6" name="Rectangle 5">
            <a:hlinkClick r:id="rId3"/>
          </p:cNvPr>
          <p:cNvSpPr/>
          <p:nvPr/>
        </p:nvSpPr>
        <p:spPr>
          <a:xfrm>
            <a:off x="-82144" y="6387450"/>
            <a:ext cx="9226144" cy="27699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fontAlgn="base" hangingPunct="0">
              <a:spcBef>
                <a:spcPct val="0"/>
              </a:spcBef>
              <a:spcAft>
                <a:spcPct val="0"/>
              </a:spcAft>
            </a:pPr>
            <a:r>
              <a:rPr lang="en-GB" sz="1200" dirty="0" smtClean="0">
                <a:solidFill>
                  <a:srgbClr val="323D43"/>
                </a:solidFill>
              </a:rPr>
              <a:t>http</a:t>
            </a:r>
            <a:r>
              <a:rPr lang="en-GB" sz="1200" dirty="0">
                <a:solidFill>
                  <a:srgbClr val="323D43"/>
                </a:solidFill>
              </a:rPr>
              <a:t>://www.edshare.soton.ac.uk/15492/</a:t>
            </a:r>
          </a:p>
        </p:txBody>
      </p:sp>
      <p:pic>
        <p:nvPicPr>
          <p:cNvPr id="3075" name="Picture 3" descr="D:\work\201617\comp1205\c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2231" y="4602874"/>
            <a:ext cx="306705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4895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shot 2014-03-09 14.49.28.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6745" y="1147687"/>
            <a:ext cx="8101994" cy="5710313"/>
          </a:xfrm>
          <a:prstGeom prst="rect">
            <a:avLst/>
          </a:prstGeom>
        </p:spPr>
      </p:pic>
      <p:sp>
        <p:nvSpPr>
          <p:cNvPr id="4" name="Slide Number Placeholder 3"/>
          <p:cNvSpPr>
            <a:spLocks noGrp="1"/>
          </p:cNvSpPr>
          <p:nvPr>
            <p:ph type="sldNum" sz="quarter" idx="12"/>
          </p:nvPr>
        </p:nvSpPr>
        <p:spPr/>
        <p:txBody>
          <a:bodyPr/>
          <a:lstStyle/>
          <a:p>
            <a:fld id="{6294C92D-0306-4E69-9CD3-20855E849650}" type="slidenum">
              <a:rPr kumimoji="0" lang="en-US" smtClean="0"/>
              <a:t>10</a:t>
            </a:fld>
            <a:endParaRPr kumimoji="0" lang="en-US" dirty="0"/>
          </a:p>
        </p:txBody>
      </p:sp>
      <p:sp>
        <p:nvSpPr>
          <p:cNvPr id="8" name="Title 1"/>
          <p:cNvSpPr txBox="1">
            <a:spLocks/>
          </p:cNvSpPr>
          <p:nvPr/>
        </p:nvSpPr>
        <p:spPr>
          <a:xfrm>
            <a:off x="183384" y="325309"/>
            <a:ext cx="7498080" cy="1143000"/>
          </a:xfrm>
          <a:prstGeom prst="rect">
            <a:avLst/>
          </a:prstGeom>
        </p:spPr>
        <p:txBody>
          <a:bodyP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GB" sz="2800" dirty="0" smtClean="0">
                <a:solidFill>
                  <a:schemeClr val="accent1"/>
                </a:solidFill>
              </a:rPr>
              <a:t>Establish </a:t>
            </a:r>
            <a:r>
              <a:rPr lang="en-GB" sz="2800" dirty="0">
                <a:solidFill>
                  <a:schemeClr val="accent1"/>
                </a:solidFill>
              </a:rPr>
              <a:t>your own method </a:t>
            </a:r>
            <a:r>
              <a:rPr lang="en-GB" sz="2800" dirty="0" smtClean="0">
                <a:solidFill>
                  <a:schemeClr val="accent1"/>
                </a:solidFill>
              </a:rPr>
              <a:t/>
            </a:r>
            <a:br>
              <a:rPr lang="en-GB" sz="2800" dirty="0" smtClean="0">
                <a:solidFill>
                  <a:schemeClr val="accent1"/>
                </a:solidFill>
              </a:rPr>
            </a:br>
            <a:r>
              <a:rPr lang="en-GB" sz="2800" dirty="0" smtClean="0">
                <a:solidFill>
                  <a:schemeClr val="accent1"/>
                </a:solidFill>
              </a:rPr>
              <a:t>of </a:t>
            </a:r>
            <a:r>
              <a:rPr lang="en-GB" sz="2800" dirty="0">
                <a:solidFill>
                  <a:schemeClr val="accent1"/>
                </a:solidFill>
              </a:rPr>
              <a:t>organising the </a:t>
            </a:r>
            <a:r>
              <a:rPr lang="en-GB" sz="2800" dirty="0" smtClean="0">
                <a:solidFill>
                  <a:schemeClr val="accent1"/>
                </a:solidFill>
              </a:rPr>
              <a:t>topics e.g. </a:t>
            </a:r>
            <a:endParaRPr lang="en-GB" sz="2800" dirty="0">
              <a:solidFill>
                <a:schemeClr val="accent1"/>
              </a:solidFill>
            </a:endParaRPr>
          </a:p>
        </p:txBody>
      </p:sp>
      <p:sp>
        <p:nvSpPr>
          <p:cNvPr id="11" name="Date Placeholder 3"/>
          <p:cNvSpPr>
            <a:spLocks noGrp="1"/>
          </p:cNvSpPr>
          <p:nvPr>
            <p:ph type="dt" sz="half" idx="10"/>
          </p:nvPr>
        </p:nvSpPr>
        <p:spPr>
          <a:xfrm>
            <a:off x="6178061" y="6523887"/>
            <a:ext cx="1905000" cy="331177"/>
          </a:xfrm>
        </p:spPr>
        <p:txBody>
          <a:bodyPr/>
          <a:lstStyle/>
          <a:p>
            <a:fld id="{40404A0D-F5F5-7F48-8F00-41F560546E28}" type="datetime1">
              <a:rPr lang="en-GB" smtClean="0"/>
              <a:t>04/12/2017</a:t>
            </a:fld>
            <a:endParaRPr lang="en-US" dirty="0"/>
          </a:p>
        </p:txBody>
      </p:sp>
      <p:sp>
        <p:nvSpPr>
          <p:cNvPr id="12" name="Footer Placeholder 4"/>
          <p:cNvSpPr>
            <a:spLocks noGrp="1"/>
          </p:cNvSpPr>
          <p:nvPr>
            <p:ph type="ftr" sz="quarter" idx="11"/>
          </p:nvPr>
        </p:nvSpPr>
        <p:spPr>
          <a:xfrm>
            <a:off x="316524" y="6397864"/>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extLst>
      <p:ext uri="{BB962C8B-B14F-4D97-AF65-F5344CB8AC3E}">
        <p14:creationId xmlns:p14="http://schemas.microsoft.com/office/powerpoint/2010/main" val="8238407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lstStyle/>
          <a:p>
            <a:r>
              <a:rPr lang="en-US" sz="2000" dirty="0"/>
              <a:t>professional and legal issues might include</a:t>
            </a:r>
          </a:p>
        </p:txBody>
      </p:sp>
      <p:sp>
        <p:nvSpPr>
          <p:cNvPr id="4" name="Slide Number Placeholder 3"/>
          <p:cNvSpPr>
            <a:spLocks noGrp="1"/>
          </p:cNvSpPr>
          <p:nvPr>
            <p:ph type="sldNum" sz="quarter" idx="12"/>
          </p:nvPr>
        </p:nvSpPr>
        <p:spPr/>
        <p:txBody>
          <a:bodyPr/>
          <a:lstStyle/>
          <a:p>
            <a:fld id="{6294C92D-0306-4E69-9CD3-20855E849650}" type="slidenum">
              <a:rPr kumimoji="0" lang="en-US" smtClean="0"/>
              <a:t>11</a:t>
            </a:fld>
            <a:endParaRPr kumimoji="0" lang="en-US" dirty="0"/>
          </a:p>
        </p:txBody>
      </p:sp>
      <p:sp>
        <p:nvSpPr>
          <p:cNvPr id="26629" name="Text Box 4"/>
          <p:cNvSpPr txBox="1">
            <a:spLocks noChangeArrowheads="1"/>
          </p:cNvSpPr>
          <p:nvPr/>
        </p:nvSpPr>
        <p:spPr bwMode="auto">
          <a:xfrm>
            <a:off x="674047" y="4812983"/>
            <a:ext cx="1102786" cy="494494"/>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dirty="0">
                <a:solidFill>
                  <a:schemeClr val="accent2"/>
                </a:solidFill>
                <a:latin typeface="Futura" pitchFamily="-110" charset="0"/>
              </a:rPr>
              <a:t>data </a:t>
            </a:r>
            <a:br>
              <a:rPr lang="en-US" sz="1600" dirty="0">
                <a:solidFill>
                  <a:schemeClr val="accent2"/>
                </a:solidFill>
                <a:latin typeface="Futura" pitchFamily="-110" charset="0"/>
              </a:rPr>
            </a:br>
            <a:r>
              <a:rPr lang="en-US" sz="1600" dirty="0">
                <a:solidFill>
                  <a:schemeClr val="accent2"/>
                </a:solidFill>
                <a:latin typeface="Futura" pitchFamily="-110" charset="0"/>
              </a:rPr>
              <a:t>protection</a:t>
            </a:r>
          </a:p>
        </p:txBody>
      </p:sp>
      <p:sp>
        <p:nvSpPr>
          <p:cNvPr id="26630" name="Text Box 5"/>
          <p:cNvSpPr txBox="1">
            <a:spLocks noChangeArrowheads="1"/>
          </p:cNvSpPr>
          <p:nvPr/>
        </p:nvSpPr>
        <p:spPr bwMode="auto">
          <a:xfrm>
            <a:off x="6690093" y="5846755"/>
            <a:ext cx="720069" cy="338554"/>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2"/>
                </a:solidFill>
                <a:latin typeface="Futura" pitchFamily="-110" charset="0"/>
              </a:rPr>
              <a:t>ethics</a:t>
            </a:r>
          </a:p>
        </p:txBody>
      </p:sp>
      <p:sp>
        <p:nvSpPr>
          <p:cNvPr id="26632" name="Text Box 7"/>
          <p:cNvSpPr txBox="1">
            <a:spLocks noChangeArrowheads="1"/>
          </p:cNvSpPr>
          <p:nvPr/>
        </p:nvSpPr>
        <p:spPr bwMode="auto">
          <a:xfrm>
            <a:off x="5011637" y="1869977"/>
            <a:ext cx="800219" cy="584775"/>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2"/>
                </a:solidFill>
                <a:latin typeface="Futura" pitchFamily="-110" charset="0"/>
              </a:rPr>
              <a:t>open </a:t>
            </a:r>
            <a:br>
              <a:rPr lang="en-US" sz="1600" dirty="0">
                <a:solidFill>
                  <a:schemeClr val="accent2"/>
                </a:solidFill>
                <a:latin typeface="Futura" pitchFamily="-110" charset="0"/>
              </a:rPr>
            </a:br>
            <a:r>
              <a:rPr lang="en-US" sz="1600" dirty="0">
                <a:solidFill>
                  <a:schemeClr val="accent2"/>
                </a:solidFill>
                <a:latin typeface="Futura" pitchFamily="-110" charset="0"/>
              </a:rPr>
              <a:t>source</a:t>
            </a:r>
          </a:p>
        </p:txBody>
      </p:sp>
      <p:sp>
        <p:nvSpPr>
          <p:cNvPr id="26633" name="Text Box 8"/>
          <p:cNvSpPr txBox="1">
            <a:spLocks noChangeArrowheads="1"/>
          </p:cNvSpPr>
          <p:nvPr/>
        </p:nvSpPr>
        <p:spPr bwMode="auto">
          <a:xfrm>
            <a:off x="7252734" y="5154549"/>
            <a:ext cx="1335622" cy="338554"/>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2"/>
                </a:solidFill>
                <a:latin typeface="Futura" pitchFamily="-110" charset="0"/>
              </a:rPr>
              <a:t>pornography</a:t>
            </a:r>
          </a:p>
        </p:txBody>
      </p:sp>
      <p:sp>
        <p:nvSpPr>
          <p:cNvPr id="26634" name="Text Box 9"/>
          <p:cNvSpPr txBox="1">
            <a:spLocks noChangeArrowheads="1"/>
          </p:cNvSpPr>
          <p:nvPr/>
        </p:nvSpPr>
        <p:spPr bwMode="auto">
          <a:xfrm>
            <a:off x="1999243" y="5184988"/>
            <a:ext cx="898525" cy="336550"/>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2"/>
                </a:solidFill>
                <a:latin typeface="Futura" pitchFamily="-110" charset="0"/>
              </a:rPr>
              <a:t>hacking</a:t>
            </a:r>
          </a:p>
        </p:txBody>
      </p:sp>
      <p:sp>
        <p:nvSpPr>
          <p:cNvPr id="26635" name="Text Box 10"/>
          <p:cNvSpPr txBox="1">
            <a:spLocks noChangeArrowheads="1"/>
          </p:cNvSpPr>
          <p:nvPr/>
        </p:nvSpPr>
        <p:spPr bwMode="auto">
          <a:xfrm>
            <a:off x="5411222" y="6016032"/>
            <a:ext cx="815247" cy="338554"/>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2"/>
                </a:solidFill>
                <a:latin typeface="Futura" pitchFamily="-110" charset="0"/>
              </a:rPr>
              <a:t>morals</a:t>
            </a:r>
          </a:p>
        </p:txBody>
      </p:sp>
      <p:sp>
        <p:nvSpPr>
          <p:cNvPr id="26636" name="Text Box 11"/>
          <p:cNvSpPr txBox="1">
            <a:spLocks noChangeArrowheads="1"/>
          </p:cNvSpPr>
          <p:nvPr/>
        </p:nvSpPr>
        <p:spPr bwMode="auto">
          <a:xfrm>
            <a:off x="7566973" y="2381016"/>
            <a:ext cx="1321796" cy="494494"/>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dirty="0">
                <a:solidFill>
                  <a:schemeClr val="accent2"/>
                </a:solidFill>
                <a:latin typeface="Futura" pitchFamily="-110" charset="0"/>
              </a:rPr>
              <a:t>employment</a:t>
            </a:r>
            <a:br>
              <a:rPr lang="en-US" sz="1600" dirty="0">
                <a:solidFill>
                  <a:schemeClr val="accent2"/>
                </a:solidFill>
                <a:latin typeface="Futura" pitchFamily="-110" charset="0"/>
              </a:rPr>
            </a:br>
            <a:r>
              <a:rPr lang="en-US" sz="1600" dirty="0">
                <a:solidFill>
                  <a:schemeClr val="accent2"/>
                </a:solidFill>
                <a:latin typeface="Futura" pitchFamily="-110" charset="0"/>
              </a:rPr>
              <a:t>rights</a:t>
            </a:r>
          </a:p>
        </p:txBody>
      </p:sp>
      <p:sp>
        <p:nvSpPr>
          <p:cNvPr id="26637" name="Text Box 12"/>
          <p:cNvSpPr txBox="1">
            <a:spLocks noChangeArrowheads="1"/>
          </p:cNvSpPr>
          <p:nvPr/>
        </p:nvSpPr>
        <p:spPr bwMode="auto">
          <a:xfrm>
            <a:off x="2640383" y="5729481"/>
            <a:ext cx="863600" cy="336550"/>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2"/>
                </a:solidFill>
                <a:latin typeface="Futura" pitchFamily="-110" charset="0"/>
              </a:rPr>
              <a:t>privacy</a:t>
            </a:r>
          </a:p>
        </p:txBody>
      </p:sp>
      <p:sp>
        <p:nvSpPr>
          <p:cNvPr id="26638" name="Text Box 13"/>
          <p:cNvSpPr txBox="1">
            <a:spLocks noChangeArrowheads="1"/>
          </p:cNvSpPr>
          <p:nvPr/>
        </p:nvSpPr>
        <p:spPr bwMode="auto">
          <a:xfrm>
            <a:off x="3072183" y="4161507"/>
            <a:ext cx="639919" cy="486287"/>
          </a:xfrm>
          <a:prstGeom prst="rect">
            <a:avLst/>
          </a:prstGeom>
          <a:noFill/>
          <a:ln w="9525">
            <a:noFill/>
            <a:miter lim="800000"/>
            <a:headEnd/>
            <a:tailEnd/>
          </a:ln>
        </p:spPr>
        <p:txBody>
          <a:bodyPr wrap="none">
            <a:prstTxWarp prst="textNoShape">
              <a:avLst/>
            </a:prstTxWarp>
            <a:spAutoFit/>
          </a:bodyPr>
          <a:lstStyle/>
          <a:p>
            <a:pPr>
              <a:lnSpc>
                <a:spcPct val="80000"/>
              </a:lnSpc>
            </a:pPr>
            <a:r>
              <a:rPr lang="en-US" sz="1600" dirty="0">
                <a:solidFill>
                  <a:schemeClr val="accent2"/>
                </a:solidFill>
                <a:latin typeface="Futura" pitchFamily="-110" charset="0"/>
              </a:rPr>
              <a:t>civic </a:t>
            </a:r>
            <a:br>
              <a:rPr lang="en-US" sz="1600" dirty="0">
                <a:solidFill>
                  <a:schemeClr val="accent2"/>
                </a:solidFill>
                <a:latin typeface="Futura" pitchFamily="-110" charset="0"/>
              </a:rPr>
            </a:br>
            <a:r>
              <a:rPr lang="en-US" sz="1600" dirty="0">
                <a:solidFill>
                  <a:schemeClr val="accent2"/>
                </a:solidFill>
                <a:latin typeface="Futura" pitchFamily="-110" charset="0"/>
              </a:rPr>
              <a:t>duty</a:t>
            </a:r>
          </a:p>
        </p:txBody>
      </p:sp>
      <p:sp>
        <p:nvSpPr>
          <p:cNvPr id="26639" name="Text Box 14"/>
          <p:cNvSpPr txBox="1">
            <a:spLocks noChangeArrowheads="1"/>
          </p:cNvSpPr>
          <p:nvPr/>
        </p:nvSpPr>
        <p:spPr bwMode="auto">
          <a:xfrm>
            <a:off x="1929491" y="1968465"/>
            <a:ext cx="652463" cy="581025"/>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2"/>
                </a:solidFill>
                <a:latin typeface="Futura" pitchFamily="-110" charset="0"/>
              </a:rPr>
              <a:t>open</a:t>
            </a:r>
            <a:br>
              <a:rPr lang="en-US" sz="1600" dirty="0">
                <a:solidFill>
                  <a:schemeClr val="accent2"/>
                </a:solidFill>
                <a:latin typeface="Futura" pitchFamily="-110" charset="0"/>
              </a:rPr>
            </a:br>
            <a:r>
              <a:rPr lang="en-US" sz="1600" dirty="0">
                <a:solidFill>
                  <a:schemeClr val="accent2"/>
                </a:solidFill>
                <a:latin typeface="Futura" pitchFamily="-110" charset="0"/>
              </a:rPr>
              <a:t>data</a:t>
            </a:r>
          </a:p>
        </p:txBody>
      </p:sp>
      <p:sp>
        <p:nvSpPr>
          <p:cNvPr id="26640" name="Text Box 15"/>
          <p:cNvSpPr txBox="1">
            <a:spLocks noChangeArrowheads="1"/>
          </p:cNvSpPr>
          <p:nvPr/>
        </p:nvSpPr>
        <p:spPr bwMode="auto">
          <a:xfrm>
            <a:off x="7837844" y="5679482"/>
            <a:ext cx="1050925" cy="336550"/>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2"/>
                </a:solidFill>
                <a:latin typeface="Futura" pitchFamily="-110" charset="0"/>
              </a:rPr>
              <a:t>copyright</a:t>
            </a:r>
          </a:p>
        </p:txBody>
      </p:sp>
      <p:sp>
        <p:nvSpPr>
          <p:cNvPr id="26641" name="Text Box 16"/>
          <p:cNvSpPr txBox="1">
            <a:spLocks noChangeArrowheads="1"/>
          </p:cNvSpPr>
          <p:nvPr/>
        </p:nvSpPr>
        <p:spPr bwMode="auto">
          <a:xfrm>
            <a:off x="6151001" y="3176244"/>
            <a:ext cx="902811" cy="338554"/>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2"/>
                </a:solidFill>
                <a:latin typeface="Futura" pitchFamily="-110" charset="0"/>
              </a:rPr>
              <a:t>security</a:t>
            </a:r>
          </a:p>
        </p:txBody>
      </p:sp>
      <p:sp>
        <p:nvSpPr>
          <p:cNvPr id="26642" name="Text Box 17"/>
          <p:cNvSpPr txBox="1">
            <a:spLocks noChangeArrowheads="1"/>
          </p:cNvSpPr>
          <p:nvPr/>
        </p:nvSpPr>
        <p:spPr bwMode="auto">
          <a:xfrm>
            <a:off x="282013" y="5521538"/>
            <a:ext cx="1473180" cy="338554"/>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2"/>
                </a:solidFill>
                <a:latin typeface="Futura" pitchFamily="-110" charset="0"/>
              </a:rPr>
              <a:t>discrimination</a:t>
            </a:r>
          </a:p>
        </p:txBody>
      </p:sp>
      <p:sp>
        <p:nvSpPr>
          <p:cNvPr id="26643" name="Text Box 18"/>
          <p:cNvSpPr txBox="1">
            <a:spLocks noChangeArrowheads="1"/>
          </p:cNvSpPr>
          <p:nvPr/>
        </p:nvSpPr>
        <p:spPr bwMode="auto">
          <a:xfrm>
            <a:off x="128616" y="3184578"/>
            <a:ext cx="889987" cy="338554"/>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2"/>
                </a:solidFill>
                <a:latin typeface="Futura" pitchFamily="-110" charset="0"/>
              </a:rPr>
              <a:t>equality</a:t>
            </a:r>
          </a:p>
        </p:txBody>
      </p:sp>
      <p:sp>
        <p:nvSpPr>
          <p:cNvPr id="26644" name="Text Box 19"/>
          <p:cNvSpPr txBox="1">
            <a:spLocks noChangeArrowheads="1"/>
          </p:cNvSpPr>
          <p:nvPr/>
        </p:nvSpPr>
        <p:spPr bwMode="auto">
          <a:xfrm>
            <a:off x="4277306" y="4574815"/>
            <a:ext cx="546945" cy="338554"/>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2"/>
                </a:solidFill>
                <a:latin typeface="Futura" pitchFamily="-110" charset="0"/>
              </a:rPr>
              <a:t>libel</a:t>
            </a:r>
          </a:p>
        </p:txBody>
      </p:sp>
      <p:sp>
        <p:nvSpPr>
          <p:cNvPr id="26645" name="Text Box 20"/>
          <p:cNvSpPr txBox="1">
            <a:spLocks noChangeArrowheads="1"/>
          </p:cNvSpPr>
          <p:nvPr/>
        </p:nvSpPr>
        <p:spPr bwMode="auto">
          <a:xfrm>
            <a:off x="7542608" y="3110712"/>
            <a:ext cx="1239442" cy="338554"/>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2"/>
                </a:solidFill>
                <a:latin typeface="Futura" pitchFamily="-110" charset="0"/>
              </a:rPr>
              <a:t>defamation</a:t>
            </a:r>
          </a:p>
        </p:txBody>
      </p:sp>
      <p:sp>
        <p:nvSpPr>
          <p:cNvPr id="26646" name="Text Box 21"/>
          <p:cNvSpPr txBox="1">
            <a:spLocks noChangeArrowheads="1"/>
          </p:cNvSpPr>
          <p:nvPr/>
        </p:nvSpPr>
        <p:spPr bwMode="auto">
          <a:xfrm>
            <a:off x="3443532" y="5350197"/>
            <a:ext cx="1367682" cy="338554"/>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2"/>
                </a:solidFill>
                <a:latin typeface="Futura" pitchFamily="-110" charset="0"/>
              </a:rPr>
              <a:t>responsibility</a:t>
            </a:r>
          </a:p>
        </p:txBody>
      </p:sp>
      <p:sp>
        <p:nvSpPr>
          <p:cNvPr id="26647" name="Text Box 22"/>
          <p:cNvSpPr txBox="1">
            <a:spLocks noChangeArrowheads="1"/>
          </p:cNvSpPr>
          <p:nvPr/>
        </p:nvSpPr>
        <p:spPr bwMode="auto">
          <a:xfrm>
            <a:off x="2803594" y="1383690"/>
            <a:ext cx="1074333" cy="584775"/>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2"/>
                </a:solidFill>
                <a:latin typeface="Futura" pitchFamily="-110" charset="0"/>
              </a:rPr>
              <a:t>creative</a:t>
            </a:r>
            <a:br>
              <a:rPr lang="en-US" sz="1600" dirty="0">
                <a:solidFill>
                  <a:schemeClr val="accent2"/>
                </a:solidFill>
                <a:latin typeface="Futura" pitchFamily="-110" charset="0"/>
              </a:rPr>
            </a:br>
            <a:r>
              <a:rPr lang="en-US" sz="1600" dirty="0">
                <a:solidFill>
                  <a:schemeClr val="accent2"/>
                </a:solidFill>
                <a:latin typeface="Futura" pitchFamily="-110" charset="0"/>
              </a:rPr>
              <a:t>commons</a:t>
            </a:r>
          </a:p>
        </p:txBody>
      </p:sp>
      <p:sp>
        <p:nvSpPr>
          <p:cNvPr id="26648" name="Text Box 23"/>
          <p:cNvSpPr txBox="1">
            <a:spLocks noChangeArrowheads="1"/>
          </p:cNvSpPr>
          <p:nvPr/>
        </p:nvSpPr>
        <p:spPr bwMode="auto">
          <a:xfrm>
            <a:off x="6204266" y="2686906"/>
            <a:ext cx="1266825" cy="336550"/>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2"/>
                </a:solidFill>
                <a:latin typeface="Futura" pitchFamily="-110" charset="0"/>
              </a:rPr>
              <a:t>accessibility</a:t>
            </a:r>
          </a:p>
        </p:txBody>
      </p:sp>
      <p:sp>
        <p:nvSpPr>
          <p:cNvPr id="26650" name="Text Box 25"/>
          <p:cNvSpPr txBox="1">
            <a:spLocks noChangeArrowheads="1"/>
          </p:cNvSpPr>
          <p:nvPr/>
        </p:nvSpPr>
        <p:spPr bwMode="auto">
          <a:xfrm>
            <a:off x="222640" y="1908767"/>
            <a:ext cx="902811" cy="486287"/>
          </a:xfrm>
          <a:prstGeom prst="rect">
            <a:avLst/>
          </a:prstGeom>
          <a:noFill/>
          <a:ln w="9525">
            <a:noFill/>
            <a:miter lim="800000"/>
            <a:headEnd/>
            <a:tailEnd/>
          </a:ln>
        </p:spPr>
        <p:txBody>
          <a:bodyPr wrap="none">
            <a:prstTxWarp prst="textNoShape">
              <a:avLst/>
            </a:prstTxWarp>
            <a:spAutoFit/>
          </a:bodyPr>
          <a:lstStyle/>
          <a:p>
            <a:pPr>
              <a:lnSpc>
                <a:spcPct val="80000"/>
              </a:lnSpc>
            </a:pPr>
            <a:r>
              <a:rPr lang="en-US" sz="1600" dirty="0">
                <a:solidFill>
                  <a:schemeClr val="accent2"/>
                </a:solidFill>
                <a:latin typeface="Futura" pitchFamily="-110" charset="0"/>
              </a:rPr>
              <a:t>code of</a:t>
            </a:r>
            <a:br>
              <a:rPr lang="en-US" sz="1600" dirty="0">
                <a:solidFill>
                  <a:schemeClr val="accent2"/>
                </a:solidFill>
                <a:latin typeface="Futura" pitchFamily="-110" charset="0"/>
              </a:rPr>
            </a:br>
            <a:r>
              <a:rPr lang="en-US" sz="1600" dirty="0">
                <a:solidFill>
                  <a:schemeClr val="accent2"/>
                </a:solidFill>
                <a:latin typeface="Futura" pitchFamily="-110" charset="0"/>
              </a:rPr>
              <a:t>conduct</a:t>
            </a:r>
          </a:p>
        </p:txBody>
      </p:sp>
      <p:sp>
        <p:nvSpPr>
          <p:cNvPr id="26651" name="Text Box 26"/>
          <p:cNvSpPr txBox="1">
            <a:spLocks noChangeArrowheads="1"/>
          </p:cNvSpPr>
          <p:nvPr/>
        </p:nvSpPr>
        <p:spPr bwMode="auto">
          <a:xfrm>
            <a:off x="6053367" y="1676077"/>
            <a:ext cx="1199367" cy="683264"/>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dirty="0">
                <a:solidFill>
                  <a:schemeClr val="accent2"/>
                </a:solidFill>
                <a:latin typeface="Futura" pitchFamily="-110" charset="0"/>
              </a:rPr>
              <a:t>freedom </a:t>
            </a:r>
            <a:br>
              <a:rPr lang="en-US" sz="1600" dirty="0">
                <a:solidFill>
                  <a:schemeClr val="accent2"/>
                </a:solidFill>
                <a:latin typeface="Futura" pitchFamily="-110" charset="0"/>
              </a:rPr>
            </a:br>
            <a:r>
              <a:rPr lang="en-US" sz="1600" dirty="0">
                <a:solidFill>
                  <a:schemeClr val="accent2"/>
                </a:solidFill>
                <a:latin typeface="Futura" pitchFamily="-110" charset="0"/>
              </a:rPr>
              <a:t>of </a:t>
            </a:r>
            <a:br>
              <a:rPr lang="en-US" sz="1600" dirty="0">
                <a:solidFill>
                  <a:schemeClr val="accent2"/>
                </a:solidFill>
                <a:latin typeface="Futura" pitchFamily="-110" charset="0"/>
              </a:rPr>
            </a:br>
            <a:r>
              <a:rPr lang="en-US" sz="1600" dirty="0">
                <a:solidFill>
                  <a:schemeClr val="accent2"/>
                </a:solidFill>
                <a:latin typeface="Futura" pitchFamily="-110" charset="0"/>
              </a:rPr>
              <a:t>information</a:t>
            </a:r>
          </a:p>
        </p:txBody>
      </p:sp>
      <p:sp>
        <p:nvSpPr>
          <p:cNvPr id="26652" name="Text Box 27"/>
          <p:cNvSpPr txBox="1">
            <a:spLocks noChangeArrowheads="1"/>
          </p:cNvSpPr>
          <p:nvPr/>
        </p:nvSpPr>
        <p:spPr bwMode="auto">
          <a:xfrm>
            <a:off x="2367013" y="3523132"/>
            <a:ext cx="1061509" cy="584775"/>
          </a:xfrm>
          <a:prstGeom prst="rect">
            <a:avLst/>
          </a:prstGeom>
          <a:noFill/>
          <a:ln w="9525">
            <a:noFill/>
            <a:miter lim="800000"/>
            <a:headEnd/>
            <a:tailEnd/>
          </a:ln>
        </p:spPr>
        <p:txBody>
          <a:bodyPr wrap="none">
            <a:prstTxWarp prst="textNoShape">
              <a:avLst/>
            </a:prstTxWarp>
            <a:spAutoFit/>
          </a:bodyPr>
          <a:lstStyle/>
          <a:p>
            <a:pPr algn="ctr"/>
            <a:r>
              <a:rPr lang="en-US" sz="1600" dirty="0">
                <a:solidFill>
                  <a:schemeClr val="accent2"/>
                </a:solidFill>
                <a:latin typeface="Futura" pitchFamily="-110" charset="0"/>
              </a:rPr>
              <a:t>academic</a:t>
            </a:r>
            <a:br>
              <a:rPr lang="en-US" sz="1600" dirty="0">
                <a:solidFill>
                  <a:schemeClr val="accent2"/>
                </a:solidFill>
                <a:latin typeface="Futura" pitchFamily="-110" charset="0"/>
              </a:rPr>
            </a:br>
            <a:r>
              <a:rPr lang="en-US" sz="1600" dirty="0">
                <a:solidFill>
                  <a:schemeClr val="accent2"/>
                </a:solidFill>
                <a:latin typeface="Futura" pitchFamily="-110" charset="0"/>
              </a:rPr>
              <a:t>ethics</a:t>
            </a:r>
          </a:p>
        </p:txBody>
      </p:sp>
      <p:sp>
        <p:nvSpPr>
          <p:cNvPr id="26653" name="Text Box 28"/>
          <p:cNvSpPr txBox="1">
            <a:spLocks noChangeArrowheads="1"/>
          </p:cNvSpPr>
          <p:nvPr/>
        </p:nvSpPr>
        <p:spPr bwMode="auto">
          <a:xfrm>
            <a:off x="5647369" y="4150375"/>
            <a:ext cx="1319692" cy="494494"/>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dirty="0">
                <a:solidFill>
                  <a:schemeClr val="accent2"/>
                </a:solidFill>
                <a:latin typeface="Futura" pitchFamily="-110" charset="0"/>
              </a:rPr>
              <a:t>professional</a:t>
            </a:r>
            <a:br>
              <a:rPr lang="en-US" sz="1600" dirty="0">
                <a:solidFill>
                  <a:schemeClr val="accent2"/>
                </a:solidFill>
                <a:latin typeface="Futura" pitchFamily="-110" charset="0"/>
              </a:rPr>
            </a:br>
            <a:r>
              <a:rPr lang="en-US" sz="1600" dirty="0">
                <a:solidFill>
                  <a:schemeClr val="accent2"/>
                </a:solidFill>
                <a:latin typeface="Futura" pitchFamily="-110" charset="0"/>
              </a:rPr>
              <a:t>bodies</a:t>
            </a:r>
          </a:p>
        </p:txBody>
      </p:sp>
      <p:sp>
        <p:nvSpPr>
          <p:cNvPr id="26654" name="Text Box 29"/>
          <p:cNvSpPr txBox="1">
            <a:spLocks noChangeArrowheads="1"/>
          </p:cNvSpPr>
          <p:nvPr/>
        </p:nvSpPr>
        <p:spPr bwMode="auto">
          <a:xfrm>
            <a:off x="6094382" y="5309363"/>
            <a:ext cx="718466" cy="486287"/>
          </a:xfrm>
          <a:prstGeom prst="rect">
            <a:avLst/>
          </a:prstGeom>
          <a:noFill/>
          <a:ln w="9525">
            <a:noFill/>
            <a:miter lim="800000"/>
            <a:headEnd/>
            <a:tailEnd/>
          </a:ln>
        </p:spPr>
        <p:txBody>
          <a:bodyPr wrap="none">
            <a:prstTxWarp prst="textNoShape">
              <a:avLst/>
            </a:prstTxWarp>
            <a:spAutoFit/>
          </a:bodyPr>
          <a:lstStyle/>
          <a:p>
            <a:pPr>
              <a:lnSpc>
                <a:spcPct val="80000"/>
              </a:lnSpc>
            </a:pPr>
            <a:r>
              <a:rPr lang="en-US" sz="1600" dirty="0">
                <a:solidFill>
                  <a:schemeClr val="accent2"/>
                </a:solidFill>
                <a:latin typeface="Futura" pitchFamily="-110" charset="0"/>
              </a:rPr>
              <a:t>digital</a:t>
            </a:r>
            <a:br>
              <a:rPr lang="en-US" sz="1600" dirty="0">
                <a:solidFill>
                  <a:schemeClr val="accent2"/>
                </a:solidFill>
                <a:latin typeface="Futura" pitchFamily="-110" charset="0"/>
              </a:rPr>
            </a:br>
            <a:r>
              <a:rPr lang="en-US" sz="1600" dirty="0">
                <a:solidFill>
                  <a:schemeClr val="accent2"/>
                </a:solidFill>
                <a:latin typeface="Futura" pitchFamily="-110" charset="0"/>
              </a:rPr>
              <a:t>divide</a:t>
            </a:r>
          </a:p>
        </p:txBody>
      </p:sp>
      <p:sp>
        <p:nvSpPr>
          <p:cNvPr id="26655" name="Text Box 30"/>
          <p:cNvSpPr txBox="1">
            <a:spLocks noChangeArrowheads="1"/>
          </p:cNvSpPr>
          <p:nvPr/>
        </p:nvSpPr>
        <p:spPr bwMode="auto">
          <a:xfrm>
            <a:off x="3734884" y="3642952"/>
            <a:ext cx="1244600" cy="336550"/>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2"/>
                </a:solidFill>
                <a:latin typeface="Futura" pitchFamily="-110" charset="0"/>
              </a:rPr>
              <a:t>outsourcing</a:t>
            </a:r>
          </a:p>
        </p:txBody>
      </p:sp>
      <p:sp>
        <p:nvSpPr>
          <p:cNvPr id="26656" name="Text Box 31"/>
          <p:cNvSpPr txBox="1">
            <a:spLocks noChangeArrowheads="1"/>
          </p:cNvSpPr>
          <p:nvPr/>
        </p:nvSpPr>
        <p:spPr bwMode="auto">
          <a:xfrm>
            <a:off x="3541534" y="3015301"/>
            <a:ext cx="1321196" cy="338554"/>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2"/>
                </a:solidFill>
                <a:latin typeface="Futura" pitchFamily="-110" charset="0"/>
              </a:rPr>
              <a:t>globalisation</a:t>
            </a:r>
          </a:p>
        </p:txBody>
      </p:sp>
      <p:sp>
        <p:nvSpPr>
          <p:cNvPr id="26657" name="Text Box 32"/>
          <p:cNvSpPr txBox="1">
            <a:spLocks noChangeArrowheads="1"/>
          </p:cNvSpPr>
          <p:nvPr/>
        </p:nvSpPr>
        <p:spPr bwMode="auto">
          <a:xfrm>
            <a:off x="1829105" y="4481152"/>
            <a:ext cx="845103" cy="486287"/>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dirty="0">
                <a:solidFill>
                  <a:schemeClr val="accent2"/>
                </a:solidFill>
                <a:latin typeface="Futura" pitchFamily="-110" charset="0"/>
              </a:rPr>
              <a:t>free </a:t>
            </a:r>
            <a:br>
              <a:rPr lang="en-US" sz="1600" dirty="0">
                <a:solidFill>
                  <a:schemeClr val="accent2"/>
                </a:solidFill>
                <a:latin typeface="Futura" pitchFamily="-110" charset="0"/>
              </a:rPr>
            </a:br>
            <a:r>
              <a:rPr lang="en-US" sz="1600" dirty="0">
                <a:solidFill>
                  <a:schemeClr val="accent2"/>
                </a:solidFill>
                <a:latin typeface="Futura" pitchFamily="-110" charset="0"/>
              </a:rPr>
              <a:t>speech</a:t>
            </a:r>
          </a:p>
        </p:txBody>
      </p:sp>
      <p:sp>
        <p:nvSpPr>
          <p:cNvPr id="26658" name="Text Box 33"/>
          <p:cNvSpPr txBox="1">
            <a:spLocks noChangeArrowheads="1"/>
          </p:cNvSpPr>
          <p:nvPr/>
        </p:nvSpPr>
        <p:spPr bwMode="auto">
          <a:xfrm>
            <a:off x="1202453" y="1383690"/>
            <a:ext cx="1151277" cy="486287"/>
          </a:xfrm>
          <a:prstGeom prst="rect">
            <a:avLst/>
          </a:prstGeom>
          <a:noFill/>
          <a:ln w="9525">
            <a:noFill/>
            <a:miter lim="800000"/>
            <a:headEnd/>
            <a:tailEnd/>
          </a:ln>
        </p:spPr>
        <p:txBody>
          <a:bodyPr wrap="none">
            <a:prstTxWarp prst="textNoShape">
              <a:avLst/>
            </a:prstTxWarp>
            <a:spAutoFit/>
          </a:bodyPr>
          <a:lstStyle/>
          <a:p>
            <a:pPr>
              <a:lnSpc>
                <a:spcPct val="80000"/>
              </a:lnSpc>
            </a:pPr>
            <a:r>
              <a:rPr lang="en-US" sz="1600" dirty="0">
                <a:solidFill>
                  <a:schemeClr val="accent2"/>
                </a:solidFill>
                <a:latin typeface="Futura" pitchFamily="-110" charset="0"/>
              </a:rPr>
              <a:t>intellectual</a:t>
            </a:r>
            <a:br>
              <a:rPr lang="en-US" sz="1600" dirty="0">
                <a:solidFill>
                  <a:schemeClr val="accent2"/>
                </a:solidFill>
                <a:latin typeface="Futura" pitchFamily="-110" charset="0"/>
              </a:rPr>
            </a:br>
            <a:r>
              <a:rPr lang="en-US" sz="1600" dirty="0">
                <a:solidFill>
                  <a:schemeClr val="accent2"/>
                </a:solidFill>
                <a:latin typeface="Futura" pitchFamily="-110" charset="0"/>
              </a:rPr>
              <a:t>property</a:t>
            </a:r>
          </a:p>
        </p:txBody>
      </p:sp>
      <p:sp>
        <p:nvSpPr>
          <p:cNvPr id="26659" name="Text Box 34"/>
          <p:cNvSpPr txBox="1">
            <a:spLocks noChangeArrowheads="1"/>
          </p:cNvSpPr>
          <p:nvPr/>
        </p:nvSpPr>
        <p:spPr bwMode="auto">
          <a:xfrm>
            <a:off x="7867385" y="1557338"/>
            <a:ext cx="720971" cy="494494"/>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dirty="0">
                <a:solidFill>
                  <a:schemeClr val="accent2"/>
                </a:solidFill>
                <a:latin typeface="Futura" pitchFamily="-110" charset="0"/>
              </a:rPr>
              <a:t>green</a:t>
            </a:r>
            <a:br>
              <a:rPr lang="en-US" sz="1600" dirty="0">
                <a:solidFill>
                  <a:schemeClr val="accent2"/>
                </a:solidFill>
                <a:latin typeface="Futura" pitchFamily="-110" charset="0"/>
              </a:rPr>
            </a:br>
            <a:r>
              <a:rPr lang="en-US" sz="1600" dirty="0">
                <a:solidFill>
                  <a:schemeClr val="accent2"/>
                </a:solidFill>
                <a:latin typeface="Futura" pitchFamily="-110" charset="0"/>
              </a:rPr>
              <a:t>ICT</a:t>
            </a:r>
          </a:p>
        </p:txBody>
      </p:sp>
      <p:sp>
        <p:nvSpPr>
          <p:cNvPr id="26660" name="Text Box 35"/>
          <p:cNvSpPr txBox="1">
            <a:spLocks noChangeArrowheads="1"/>
          </p:cNvSpPr>
          <p:nvPr/>
        </p:nvSpPr>
        <p:spPr bwMode="auto">
          <a:xfrm>
            <a:off x="4085217" y="1388061"/>
            <a:ext cx="1326005" cy="338554"/>
          </a:xfrm>
          <a:prstGeom prst="rect">
            <a:avLst/>
          </a:prstGeom>
          <a:noFill/>
          <a:ln w="9525">
            <a:noFill/>
            <a:miter lim="800000"/>
            <a:headEnd/>
            <a:tailEnd/>
          </a:ln>
        </p:spPr>
        <p:txBody>
          <a:bodyPr wrap="none">
            <a:prstTxWarp prst="textNoShape">
              <a:avLst/>
            </a:prstTxWarp>
            <a:spAutoFit/>
          </a:bodyPr>
          <a:lstStyle/>
          <a:p>
            <a:pPr algn="ctr" eaLnBrk="0" hangingPunct="0"/>
            <a:r>
              <a:rPr lang="en-US" sz="1600" dirty="0">
                <a:solidFill>
                  <a:schemeClr val="accent2"/>
                </a:solidFill>
                <a:latin typeface="Futura" pitchFamily="-110" charset="0"/>
              </a:rPr>
              <a:t>e-commerce</a:t>
            </a:r>
          </a:p>
        </p:txBody>
      </p:sp>
      <p:sp>
        <p:nvSpPr>
          <p:cNvPr id="26661" name="Text Box 37"/>
          <p:cNvSpPr txBox="1">
            <a:spLocks noChangeArrowheads="1"/>
          </p:cNvSpPr>
          <p:nvPr/>
        </p:nvSpPr>
        <p:spPr bwMode="auto">
          <a:xfrm>
            <a:off x="5118797" y="2640350"/>
            <a:ext cx="840895" cy="494494"/>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dirty="0">
                <a:solidFill>
                  <a:schemeClr val="accent2"/>
                </a:solidFill>
                <a:latin typeface="Futura" pitchFamily="-110" charset="0"/>
              </a:rPr>
              <a:t>digital</a:t>
            </a:r>
            <a:br>
              <a:rPr lang="en-US" sz="1600" dirty="0">
                <a:solidFill>
                  <a:schemeClr val="accent2"/>
                </a:solidFill>
                <a:latin typeface="Futura" pitchFamily="-110" charset="0"/>
              </a:rPr>
            </a:br>
            <a:r>
              <a:rPr lang="en-US" sz="1600" dirty="0">
                <a:solidFill>
                  <a:schemeClr val="accent2"/>
                </a:solidFill>
                <a:latin typeface="Futura" pitchFamily="-110" charset="0"/>
              </a:rPr>
              <a:t>futures</a:t>
            </a:r>
          </a:p>
        </p:txBody>
      </p:sp>
      <p:sp>
        <p:nvSpPr>
          <p:cNvPr id="26662" name="Text Box 38"/>
          <p:cNvSpPr txBox="1">
            <a:spLocks noChangeArrowheads="1"/>
          </p:cNvSpPr>
          <p:nvPr/>
        </p:nvSpPr>
        <p:spPr bwMode="auto">
          <a:xfrm>
            <a:off x="3866249" y="4096304"/>
            <a:ext cx="1502435" cy="336550"/>
          </a:xfrm>
          <a:prstGeom prst="rect">
            <a:avLst/>
          </a:prstGeom>
          <a:noFill/>
          <a:ln w="9525">
            <a:noFill/>
            <a:miter lim="800000"/>
            <a:headEnd/>
            <a:tailEnd/>
          </a:ln>
        </p:spPr>
        <p:txBody>
          <a:bodyPr wrap="square">
            <a:prstTxWarp prst="textNoShape">
              <a:avLst/>
            </a:prstTxWarp>
            <a:spAutoFit/>
          </a:bodyPr>
          <a:lstStyle/>
          <a:p>
            <a:pPr algn="ctr"/>
            <a:r>
              <a:rPr lang="en-GB" sz="1600" dirty="0" smtClean="0">
                <a:solidFill>
                  <a:schemeClr val="accent2"/>
                </a:solidFill>
                <a:latin typeface="Futura" pitchFamily="-110" charset="0"/>
              </a:rPr>
              <a:t>localisation</a:t>
            </a:r>
            <a:endParaRPr lang="en-GB" sz="1600" dirty="0">
              <a:solidFill>
                <a:schemeClr val="accent2"/>
              </a:solidFill>
              <a:latin typeface="Futura" pitchFamily="-110" charset="0"/>
            </a:endParaRPr>
          </a:p>
        </p:txBody>
      </p:sp>
      <p:sp>
        <p:nvSpPr>
          <p:cNvPr id="26663" name="Text Box 39"/>
          <p:cNvSpPr txBox="1">
            <a:spLocks noChangeArrowheads="1"/>
          </p:cNvSpPr>
          <p:nvPr/>
        </p:nvSpPr>
        <p:spPr bwMode="auto">
          <a:xfrm>
            <a:off x="128616" y="4102374"/>
            <a:ext cx="742511" cy="609398"/>
          </a:xfrm>
          <a:prstGeom prst="rect">
            <a:avLst/>
          </a:prstGeom>
          <a:noFill/>
          <a:ln w="9525">
            <a:noFill/>
            <a:miter lim="800000"/>
            <a:headEnd/>
            <a:tailEnd/>
          </a:ln>
        </p:spPr>
        <p:txBody>
          <a:bodyPr wrap="none">
            <a:prstTxWarp prst="textNoShape">
              <a:avLst/>
            </a:prstTxWarp>
            <a:spAutoFit/>
          </a:bodyPr>
          <a:lstStyle/>
          <a:p>
            <a:pPr algn="ctr">
              <a:lnSpc>
                <a:spcPct val="70000"/>
              </a:lnSpc>
            </a:pPr>
            <a:r>
              <a:rPr lang="en-US" sz="1600" dirty="0">
                <a:solidFill>
                  <a:schemeClr val="accent2"/>
                </a:solidFill>
                <a:latin typeface="Futura" pitchFamily="-110" charset="0"/>
              </a:rPr>
              <a:t>health</a:t>
            </a:r>
            <a:br>
              <a:rPr lang="en-US" sz="1600" dirty="0">
                <a:solidFill>
                  <a:schemeClr val="accent2"/>
                </a:solidFill>
                <a:latin typeface="Futura" pitchFamily="-110" charset="0"/>
              </a:rPr>
            </a:br>
            <a:r>
              <a:rPr lang="en-US" sz="1600" dirty="0">
                <a:solidFill>
                  <a:schemeClr val="accent2"/>
                </a:solidFill>
                <a:latin typeface="Futura" pitchFamily="-110" charset="0"/>
              </a:rPr>
              <a:t>and</a:t>
            </a:r>
            <a:br>
              <a:rPr lang="en-US" sz="1600" dirty="0">
                <a:solidFill>
                  <a:schemeClr val="accent2"/>
                </a:solidFill>
                <a:latin typeface="Futura" pitchFamily="-110" charset="0"/>
              </a:rPr>
            </a:br>
            <a:r>
              <a:rPr lang="en-US" sz="1600" dirty="0">
                <a:solidFill>
                  <a:schemeClr val="accent2"/>
                </a:solidFill>
                <a:latin typeface="Futura" pitchFamily="-110" charset="0"/>
              </a:rPr>
              <a:t>safety</a:t>
            </a:r>
          </a:p>
        </p:txBody>
      </p:sp>
      <p:sp>
        <p:nvSpPr>
          <p:cNvPr id="26664" name="Text Box 40"/>
          <p:cNvSpPr txBox="1">
            <a:spLocks noChangeArrowheads="1"/>
          </p:cNvSpPr>
          <p:nvPr/>
        </p:nvSpPr>
        <p:spPr bwMode="auto">
          <a:xfrm>
            <a:off x="6837678" y="1045136"/>
            <a:ext cx="1346342" cy="338554"/>
          </a:xfrm>
          <a:prstGeom prst="rect">
            <a:avLst/>
          </a:prstGeom>
          <a:noFill/>
          <a:ln w="9525">
            <a:noFill/>
            <a:miter lim="800000"/>
            <a:headEnd/>
            <a:tailEnd/>
          </a:ln>
        </p:spPr>
        <p:txBody>
          <a:bodyPr wrap="none">
            <a:prstTxWarp prst="textNoShape">
              <a:avLst/>
            </a:prstTxWarp>
            <a:spAutoFit/>
          </a:bodyPr>
          <a:lstStyle/>
          <a:p>
            <a:pPr algn="ctr"/>
            <a:r>
              <a:rPr lang="en-US" sz="1600" dirty="0">
                <a:solidFill>
                  <a:schemeClr val="accent2"/>
                </a:solidFill>
                <a:latin typeface="Futura" pitchFamily="-110" charset="0"/>
              </a:rPr>
              <a:t>environment</a:t>
            </a:r>
          </a:p>
        </p:txBody>
      </p:sp>
      <p:sp>
        <p:nvSpPr>
          <p:cNvPr id="26665" name="Text Box 41"/>
          <p:cNvSpPr txBox="1">
            <a:spLocks noChangeArrowheads="1"/>
          </p:cNvSpPr>
          <p:nvPr/>
        </p:nvSpPr>
        <p:spPr bwMode="auto">
          <a:xfrm>
            <a:off x="4927489" y="4747468"/>
            <a:ext cx="1223512" cy="584776"/>
          </a:xfrm>
          <a:prstGeom prst="rect">
            <a:avLst/>
          </a:prstGeom>
          <a:noFill/>
          <a:ln w="9525">
            <a:noFill/>
            <a:miter lim="800000"/>
            <a:headEnd/>
            <a:tailEnd/>
          </a:ln>
        </p:spPr>
        <p:txBody>
          <a:bodyPr wrap="none">
            <a:prstTxWarp prst="textNoShape">
              <a:avLst/>
            </a:prstTxWarp>
            <a:spAutoFit/>
          </a:bodyPr>
          <a:lstStyle/>
          <a:p>
            <a:pPr algn="ctr"/>
            <a:r>
              <a:rPr lang="en-US" sz="1600" dirty="0">
                <a:solidFill>
                  <a:schemeClr val="accent2"/>
                </a:solidFill>
                <a:latin typeface="Futura" pitchFamily="-110" charset="0"/>
              </a:rPr>
              <a:t>social</a:t>
            </a:r>
            <a:br>
              <a:rPr lang="en-US" sz="1600" dirty="0">
                <a:solidFill>
                  <a:schemeClr val="accent2"/>
                </a:solidFill>
                <a:latin typeface="Futura" pitchFamily="-110" charset="0"/>
              </a:rPr>
            </a:br>
            <a:r>
              <a:rPr lang="en-US" sz="1600" dirty="0">
                <a:solidFill>
                  <a:schemeClr val="accent2"/>
                </a:solidFill>
                <a:latin typeface="Futura" pitchFamily="-110" charset="0"/>
              </a:rPr>
              <a:t>enterprises</a:t>
            </a:r>
          </a:p>
        </p:txBody>
      </p:sp>
      <p:sp>
        <p:nvSpPr>
          <p:cNvPr id="26667" name="Text Box 43"/>
          <p:cNvSpPr txBox="1">
            <a:spLocks noChangeArrowheads="1"/>
          </p:cNvSpPr>
          <p:nvPr/>
        </p:nvSpPr>
        <p:spPr bwMode="auto">
          <a:xfrm>
            <a:off x="3165916" y="2014048"/>
            <a:ext cx="1640293" cy="338554"/>
          </a:xfrm>
          <a:prstGeom prst="rect">
            <a:avLst/>
          </a:prstGeom>
          <a:noFill/>
          <a:ln w="9525">
            <a:noFill/>
            <a:miter lim="800000"/>
            <a:headEnd/>
            <a:tailEnd/>
          </a:ln>
        </p:spPr>
        <p:txBody>
          <a:bodyPr wrap="none">
            <a:prstTxWarp prst="textNoShape">
              <a:avLst/>
            </a:prstTxWarp>
            <a:spAutoFit/>
          </a:bodyPr>
          <a:lstStyle/>
          <a:p>
            <a:pPr algn="ctr"/>
            <a:r>
              <a:rPr lang="en-US" sz="1600" dirty="0">
                <a:solidFill>
                  <a:schemeClr val="accent2"/>
                </a:solidFill>
                <a:latin typeface="Futura" pitchFamily="-110" charset="0"/>
              </a:rPr>
              <a:t>professionalism</a:t>
            </a:r>
          </a:p>
        </p:txBody>
      </p:sp>
      <p:sp>
        <p:nvSpPr>
          <p:cNvPr id="26668" name="Text Box 44"/>
          <p:cNvSpPr txBox="1">
            <a:spLocks noChangeArrowheads="1"/>
          </p:cNvSpPr>
          <p:nvPr/>
        </p:nvSpPr>
        <p:spPr bwMode="auto">
          <a:xfrm>
            <a:off x="6893528" y="4432854"/>
            <a:ext cx="1982634" cy="494494"/>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dirty="0">
                <a:solidFill>
                  <a:schemeClr val="accent2"/>
                </a:solidFill>
                <a:latin typeface="Futura" pitchFamily="-110" charset="0"/>
              </a:rPr>
              <a:t>digital</a:t>
            </a:r>
            <a:br>
              <a:rPr lang="en-US" sz="1600" dirty="0">
                <a:solidFill>
                  <a:schemeClr val="accent2"/>
                </a:solidFill>
                <a:latin typeface="Futura" pitchFamily="-110" charset="0"/>
              </a:rPr>
            </a:br>
            <a:r>
              <a:rPr lang="en-US" sz="1600" dirty="0">
                <a:solidFill>
                  <a:schemeClr val="accent2"/>
                </a:solidFill>
                <a:latin typeface="Futura" pitchFamily="-110" charset="0"/>
              </a:rPr>
              <a:t>rights management</a:t>
            </a:r>
          </a:p>
        </p:txBody>
      </p:sp>
      <p:sp>
        <p:nvSpPr>
          <p:cNvPr id="26669" name="Text Box 45"/>
          <p:cNvSpPr txBox="1">
            <a:spLocks noChangeArrowheads="1"/>
          </p:cNvSpPr>
          <p:nvPr/>
        </p:nvSpPr>
        <p:spPr bwMode="auto">
          <a:xfrm>
            <a:off x="2897768" y="4862152"/>
            <a:ext cx="1287532" cy="338554"/>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2"/>
                </a:solidFill>
                <a:latin typeface="Futura" pitchFamily="-110" charset="0"/>
              </a:rPr>
              <a:t>surveillance</a:t>
            </a:r>
          </a:p>
        </p:txBody>
      </p:sp>
      <p:sp>
        <p:nvSpPr>
          <p:cNvPr id="26670" name="Text Box 46"/>
          <p:cNvSpPr txBox="1">
            <a:spLocks noChangeArrowheads="1"/>
          </p:cNvSpPr>
          <p:nvPr/>
        </p:nvSpPr>
        <p:spPr bwMode="auto">
          <a:xfrm>
            <a:off x="3926020" y="5795650"/>
            <a:ext cx="1175322" cy="338554"/>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2"/>
                </a:solidFill>
                <a:latin typeface="Futura" pitchFamily="-110" charset="0"/>
              </a:rPr>
              <a:t>censorship</a:t>
            </a:r>
          </a:p>
        </p:txBody>
      </p:sp>
      <p:sp>
        <p:nvSpPr>
          <p:cNvPr id="26671" name="Text Box 47"/>
          <p:cNvSpPr txBox="1">
            <a:spLocks noChangeArrowheads="1"/>
          </p:cNvSpPr>
          <p:nvPr/>
        </p:nvSpPr>
        <p:spPr bwMode="auto">
          <a:xfrm>
            <a:off x="1210458" y="3833452"/>
            <a:ext cx="1043876" cy="494494"/>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dirty="0">
                <a:solidFill>
                  <a:schemeClr val="accent2"/>
                </a:solidFill>
                <a:latin typeface="Futura" pitchFamily="-110" charset="0"/>
              </a:rPr>
              <a:t>computer</a:t>
            </a:r>
            <a:br>
              <a:rPr lang="en-US" sz="1600" dirty="0">
                <a:solidFill>
                  <a:schemeClr val="accent2"/>
                </a:solidFill>
                <a:latin typeface="Futura" pitchFamily="-110" charset="0"/>
              </a:rPr>
            </a:br>
            <a:r>
              <a:rPr lang="en-US" sz="1600" dirty="0">
                <a:solidFill>
                  <a:schemeClr val="accent2"/>
                </a:solidFill>
                <a:latin typeface="Futura" pitchFamily="-110" charset="0"/>
              </a:rPr>
              <a:t>crime</a:t>
            </a:r>
          </a:p>
        </p:txBody>
      </p:sp>
      <p:sp>
        <p:nvSpPr>
          <p:cNvPr id="26672" name="Text Box 49"/>
          <p:cNvSpPr txBox="1">
            <a:spLocks noChangeArrowheads="1"/>
          </p:cNvSpPr>
          <p:nvPr/>
        </p:nvSpPr>
        <p:spPr bwMode="auto">
          <a:xfrm>
            <a:off x="2322493" y="2607908"/>
            <a:ext cx="1446830" cy="338554"/>
          </a:xfrm>
          <a:prstGeom prst="rect">
            <a:avLst/>
          </a:prstGeom>
          <a:noFill/>
          <a:ln w="9525">
            <a:noFill/>
            <a:miter lim="800000"/>
            <a:headEnd/>
            <a:tailEnd/>
          </a:ln>
        </p:spPr>
        <p:txBody>
          <a:bodyPr wrap="none">
            <a:prstTxWarp prst="textNoShape">
              <a:avLst/>
            </a:prstTxWarp>
            <a:spAutoFit/>
          </a:bodyPr>
          <a:lstStyle/>
          <a:p>
            <a:pPr algn="ctr" eaLnBrk="0" hangingPunct="0"/>
            <a:r>
              <a:rPr lang="en-US" sz="1600" dirty="0">
                <a:solidFill>
                  <a:schemeClr val="accent2"/>
                </a:solidFill>
                <a:latin typeface="Futura" pitchFamily="-110" charset="0"/>
              </a:rPr>
              <a:t>e-government</a:t>
            </a:r>
          </a:p>
        </p:txBody>
      </p:sp>
      <p:sp>
        <p:nvSpPr>
          <p:cNvPr id="26673" name="Text Box 50"/>
          <p:cNvSpPr txBox="1">
            <a:spLocks noChangeArrowheads="1"/>
          </p:cNvSpPr>
          <p:nvPr/>
        </p:nvSpPr>
        <p:spPr bwMode="auto">
          <a:xfrm>
            <a:off x="1562666" y="3093677"/>
            <a:ext cx="1223412" cy="338554"/>
          </a:xfrm>
          <a:prstGeom prst="rect">
            <a:avLst/>
          </a:prstGeom>
          <a:noFill/>
          <a:ln w="9525">
            <a:noFill/>
            <a:miter lim="800000"/>
            <a:headEnd/>
            <a:tailEnd/>
          </a:ln>
        </p:spPr>
        <p:txBody>
          <a:bodyPr wrap="none">
            <a:prstTxWarp prst="textNoShape">
              <a:avLst/>
            </a:prstTxWarp>
            <a:spAutoFit/>
          </a:bodyPr>
          <a:lstStyle/>
          <a:p>
            <a:pPr algn="ctr" eaLnBrk="0" hangingPunct="0"/>
            <a:r>
              <a:rPr lang="en-US" sz="1600" dirty="0">
                <a:solidFill>
                  <a:schemeClr val="accent2"/>
                </a:solidFill>
                <a:latin typeface="Futura" pitchFamily="-110" charset="0"/>
              </a:rPr>
              <a:t>file-sharing</a:t>
            </a:r>
          </a:p>
        </p:txBody>
      </p:sp>
      <p:sp>
        <p:nvSpPr>
          <p:cNvPr id="26674" name="Text Box 51"/>
          <p:cNvSpPr txBox="1">
            <a:spLocks noChangeArrowheads="1"/>
          </p:cNvSpPr>
          <p:nvPr/>
        </p:nvSpPr>
        <p:spPr bwMode="auto">
          <a:xfrm>
            <a:off x="6471801" y="3684693"/>
            <a:ext cx="1095172" cy="297517"/>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dirty="0">
                <a:solidFill>
                  <a:schemeClr val="accent2"/>
                </a:solidFill>
                <a:latin typeface="Futura" pitchFamily="-110" charset="0"/>
              </a:rPr>
              <a:t>inclusivity</a:t>
            </a:r>
          </a:p>
        </p:txBody>
      </p:sp>
      <p:sp>
        <p:nvSpPr>
          <p:cNvPr id="26675" name="Text Box 52"/>
          <p:cNvSpPr txBox="1">
            <a:spLocks noChangeArrowheads="1"/>
          </p:cNvSpPr>
          <p:nvPr/>
        </p:nvSpPr>
        <p:spPr bwMode="auto">
          <a:xfrm>
            <a:off x="433397" y="2588239"/>
            <a:ext cx="1321796" cy="494494"/>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dirty="0">
                <a:solidFill>
                  <a:schemeClr val="accent2"/>
                </a:solidFill>
                <a:latin typeface="Futura" pitchFamily="-110" charset="0"/>
              </a:rPr>
              <a:t>employment</a:t>
            </a:r>
            <a:br>
              <a:rPr lang="en-US" sz="1600" dirty="0">
                <a:solidFill>
                  <a:schemeClr val="accent2"/>
                </a:solidFill>
                <a:latin typeface="Futura" pitchFamily="-110" charset="0"/>
              </a:rPr>
            </a:br>
            <a:r>
              <a:rPr lang="en-US" sz="1600" dirty="0">
                <a:solidFill>
                  <a:schemeClr val="accent2"/>
                </a:solidFill>
                <a:latin typeface="Futura" pitchFamily="-110" charset="0"/>
              </a:rPr>
              <a:t>rights</a:t>
            </a:r>
          </a:p>
        </p:txBody>
      </p:sp>
      <p:sp>
        <p:nvSpPr>
          <p:cNvPr id="50" name="Text Box 28"/>
          <p:cNvSpPr txBox="1">
            <a:spLocks noChangeArrowheads="1"/>
          </p:cNvSpPr>
          <p:nvPr/>
        </p:nvSpPr>
        <p:spPr bwMode="auto">
          <a:xfrm>
            <a:off x="4748220" y="3279989"/>
            <a:ext cx="1005404" cy="486287"/>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dirty="0">
                <a:solidFill>
                  <a:schemeClr val="accent2"/>
                </a:solidFill>
                <a:latin typeface="Futura" pitchFamily="-110" charset="0"/>
              </a:rPr>
              <a:t>s</a:t>
            </a:r>
            <a:r>
              <a:rPr lang="en-US" sz="1600" dirty="0" smtClean="0">
                <a:solidFill>
                  <a:schemeClr val="accent2"/>
                </a:solidFill>
                <a:latin typeface="Futura" pitchFamily="-110" charset="0"/>
              </a:rPr>
              <a:t>emantic</a:t>
            </a:r>
            <a:br>
              <a:rPr lang="en-US" sz="1600" dirty="0" smtClean="0">
                <a:solidFill>
                  <a:schemeClr val="accent2"/>
                </a:solidFill>
                <a:latin typeface="Futura" pitchFamily="-110" charset="0"/>
              </a:rPr>
            </a:br>
            <a:r>
              <a:rPr lang="en-US" sz="1600" dirty="0" smtClean="0">
                <a:solidFill>
                  <a:schemeClr val="accent2"/>
                </a:solidFill>
                <a:latin typeface="Futura" pitchFamily="-110" charset="0"/>
              </a:rPr>
              <a:t>web</a:t>
            </a:r>
            <a:endParaRPr lang="en-US" sz="1600" dirty="0">
              <a:solidFill>
                <a:schemeClr val="accent2"/>
              </a:solidFill>
              <a:latin typeface="Futura" pitchFamily="-110" charset="0"/>
            </a:endParaRPr>
          </a:p>
        </p:txBody>
      </p:sp>
      <p:sp>
        <p:nvSpPr>
          <p:cNvPr id="51" name="Text Box 14"/>
          <p:cNvSpPr txBox="1">
            <a:spLocks noChangeArrowheads="1"/>
          </p:cNvSpPr>
          <p:nvPr/>
        </p:nvSpPr>
        <p:spPr bwMode="auto">
          <a:xfrm>
            <a:off x="7957549" y="3642951"/>
            <a:ext cx="718466" cy="584775"/>
          </a:xfrm>
          <a:prstGeom prst="rect">
            <a:avLst/>
          </a:prstGeom>
          <a:noFill/>
          <a:ln w="9525">
            <a:noFill/>
            <a:miter lim="800000"/>
            <a:headEnd/>
            <a:tailEnd/>
          </a:ln>
        </p:spPr>
        <p:txBody>
          <a:bodyPr wrap="none">
            <a:prstTxWarp prst="textNoShape">
              <a:avLst/>
            </a:prstTxWarp>
            <a:spAutoFit/>
          </a:bodyPr>
          <a:lstStyle/>
          <a:p>
            <a:r>
              <a:rPr lang="en-US" sz="1600" dirty="0" smtClean="0">
                <a:solidFill>
                  <a:schemeClr val="accent2"/>
                </a:solidFill>
                <a:latin typeface="Futura" pitchFamily="-110" charset="0"/>
              </a:rPr>
              <a:t>linked</a:t>
            </a:r>
            <a:r>
              <a:rPr lang="en-US" sz="1600" dirty="0">
                <a:solidFill>
                  <a:schemeClr val="accent2"/>
                </a:solidFill>
                <a:latin typeface="Futura" pitchFamily="-110" charset="0"/>
              </a:rPr>
              <a:t/>
            </a:r>
            <a:br>
              <a:rPr lang="en-US" sz="1600" dirty="0">
                <a:solidFill>
                  <a:schemeClr val="accent2"/>
                </a:solidFill>
                <a:latin typeface="Futura" pitchFamily="-110" charset="0"/>
              </a:rPr>
            </a:br>
            <a:r>
              <a:rPr lang="en-US" sz="1600" dirty="0">
                <a:solidFill>
                  <a:schemeClr val="accent2"/>
                </a:solidFill>
                <a:latin typeface="Futura" pitchFamily="-110" charset="0"/>
              </a:rPr>
              <a:t>data</a:t>
            </a:r>
          </a:p>
        </p:txBody>
      </p:sp>
      <p:sp>
        <p:nvSpPr>
          <p:cNvPr id="54"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55"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extLst>
      <p:ext uri="{BB962C8B-B14F-4D97-AF65-F5344CB8AC3E}">
        <p14:creationId xmlns:p14="http://schemas.microsoft.com/office/powerpoint/2010/main" val="27897086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5495364"/>
            <a:ext cx="8229600" cy="639762"/>
          </a:xfrm>
        </p:spPr>
        <p:txBody>
          <a:bodyPr/>
          <a:lstStyle/>
          <a:p>
            <a:pPr algn="ctr"/>
            <a:r>
              <a:rPr lang="en-US" dirty="0" smtClean="0"/>
              <a:t>Legal &amp; professional</a:t>
            </a:r>
            <a:endParaRPr lang="en-US" dirty="0"/>
          </a:p>
        </p:txBody>
      </p:sp>
      <p:sp>
        <p:nvSpPr>
          <p:cNvPr id="3" name="Text Placeholder 2"/>
          <p:cNvSpPr>
            <a:spLocks noGrp="1"/>
          </p:cNvSpPr>
          <p:nvPr>
            <p:ph type="body" idx="1"/>
          </p:nvPr>
        </p:nvSpPr>
        <p:spPr>
          <a:xfrm>
            <a:off x="457200" y="943423"/>
            <a:ext cx="4040188" cy="639762"/>
          </a:xfrm>
        </p:spPr>
        <p:txBody>
          <a:bodyPr/>
          <a:lstStyle/>
          <a:p>
            <a:r>
              <a:rPr lang="en-US" dirty="0" smtClean="0"/>
              <a:t>Legal &amp; professional</a:t>
            </a:r>
            <a:endParaRPr lang="en-US" dirty="0"/>
          </a:p>
        </p:txBody>
      </p:sp>
      <p:sp>
        <p:nvSpPr>
          <p:cNvPr id="5" name="Content Placeholder 4"/>
          <p:cNvSpPr>
            <a:spLocks noGrp="1"/>
          </p:cNvSpPr>
          <p:nvPr>
            <p:ph sz="half" idx="2"/>
          </p:nvPr>
        </p:nvSpPr>
        <p:spPr>
          <a:xfrm>
            <a:off x="457200" y="1583185"/>
            <a:ext cx="4040188" cy="3951288"/>
          </a:xfrm>
        </p:spPr>
        <p:txBody>
          <a:bodyPr>
            <a:normAutofit fontScale="70000" lnSpcReduction="20000"/>
          </a:bodyPr>
          <a:lstStyle/>
          <a:p>
            <a:r>
              <a:rPr lang="en-US" dirty="0" smtClean="0"/>
              <a:t>Why does it matter?</a:t>
            </a:r>
          </a:p>
          <a:p>
            <a:pPr lvl="1"/>
            <a:r>
              <a:rPr lang="en-US" dirty="0" smtClean="0"/>
              <a:t>Your degree is accredited</a:t>
            </a:r>
          </a:p>
          <a:p>
            <a:pPr lvl="1"/>
            <a:r>
              <a:rPr lang="en-US" dirty="0" smtClean="0"/>
              <a:t>Employers expect awareness</a:t>
            </a:r>
          </a:p>
          <a:p>
            <a:pPr lvl="1"/>
            <a:r>
              <a:rPr lang="en-US" dirty="0" smtClean="0"/>
              <a:t>Choose the workplace which suits you</a:t>
            </a:r>
          </a:p>
          <a:p>
            <a:pPr lvl="1"/>
            <a:r>
              <a:rPr lang="en-US" dirty="0" smtClean="0"/>
              <a:t>Think forward</a:t>
            </a:r>
          </a:p>
          <a:p>
            <a:r>
              <a:rPr lang="en-US" dirty="0" smtClean="0"/>
              <a:t>NOTE</a:t>
            </a:r>
          </a:p>
          <a:p>
            <a:r>
              <a:rPr lang="en-US" dirty="0" smtClean="0"/>
              <a:t>You are </a:t>
            </a:r>
            <a:r>
              <a:rPr lang="en-US" u="sng" dirty="0" smtClean="0"/>
              <a:t>not expected </a:t>
            </a:r>
            <a:r>
              <a:rPr lang="en-US" dirty="0" smtClean="0"/>
              <a:t>to</a:t>
            </a:r>
          </a:p>
          <a:p>
            <a:pPr lvl="1"/>
            <a:r>
              <a:rPr lang="en-US" dirty="0" smtClean="0"/>
              <a:t> be a lawyer</a:t>
            </a:r>
          </a:p>
          <a:p>
            <a:r>
              <a:rPr lang="en-US" dirty="0" smtClean="0"/>
              <a:t>You </a:t>
            </a:r>
            <a:r>
              <a:rPr lang="en-US" u="sng" dirty="0" smtClean="0"/>
              <a:t>are expected </a:t>
            </a:r>
            <a:r>
              <a:rPr lang="en-US" dirty="0" smtClean="0"/>
              <a:t>to</a:t>
            </a:r>
          </a:p>
          <a:p>
            <a:pPr lvl="1"/>
            <a:r>
              <a:rPr lang="en-US" dirty="0" smtClean="0"/>
              <a:t> demonstrate and awareness of laws which impact on the workplace</a:t>
            </a:r>
          </a:p>
        </p:txBody>
      </p:sp>
      <p:sp>
        <p:nvSpPr>
          <p:cNvPr id="4" name="Text Placeholder 3"/>
          <p:cNvSpPr>
            <a:spLocks noGrp="1"/>
          </p:cNvSpPr>
          <p:nvPr>
            <p:ph type="body" sz="quarter" idx="3"/>
          </p:nvPr>
        </p:nvSpPr>
        <p:spPr>
          <a:xfrm>
            <a:off x="4645025" y="943423"/>
            <a:ext cx="4041775" cy="639762"/>
          </a:xfrm>
        </p:spPr>
        <p:txBody>
          <a:bodyPr/>
          <a:lstStyle/>
          <a:p>
            <a:r>
              <a:rPr lang="en-US" dirty="0" smtClean="0"/>
              <a:t>How you will know, </a:t>
            </a:r>
            <a:r>
              <a:rPr lang="en-US" dirty="0" smtClean="0"/>
              <a:t/>
            </a:r>
            <a:br>
              <a:rPr lang="en-US" dirty="0" smtClean="0"/>
            </a:br>
            <a:r>
              <a:rPr lang="en-US" dirty="0" smtClean="0"/>
              <a:t>how </a:t>
            </a:r>
            <a:r>
              <a:rPr lang="en-US" dirty="0" smtClean="0"/>
              <a:t>we will know</a:t>
            </a:r>
            <a:endParaRPr lang="en-US" dirty="0"/>
          </a:p>
        </p:txBody>
      </p:sp>
      <p:sp>
        <p:nvSpPr>
          <p:cNvPr id="6" name="Content Placeholder 5"/>
          <p:cNvSpPr>
            <a:spLocks noGrp="1"/>
          </p:cNvSpPr>
          <p:nvPr>
            <p:ph sz="quarter" idx="4"/>
          </p:nvPr>
        </p:nvSpPr>
        <p:spPr>
          <a:xfrm>
            <a:off x="4645025" y="1583185"/>
            <a:ext cx="4041775" cy="3951288"/>
          </a:xfrm>
        </p:spPr>
        <p:txBody>
          <a:bodyPr/>
          <a:lstStyle/>
          <a:p>
            <a:r>
              <a:rPr lang="en-US" dirty="0" smtClean="0"/>
              <a:t>Self check</a:t>
            </a:r>
          </a:p>
          <a:p>
            <a:pPr lvl="1"/>
            <a:r>
              <a:rPr lang="en-US" dirty="0" smtClean="0"/>
              <a:t>Confidence	</a:t>
            </a:r>
          </a:p>
          <a:p>
            <a:pPr lvl="1"/>
            <a:r>
              <a:rPr lang="en-US" dirty="0" smtClean="0"/>
              <a:t>I have reviewed the slides</a:t>
            </a:r>
          </a:p>
          <a:p>
            <a:pPr lvl="1"/>
            <a:r>
              <a:rPr lang="en-US" dirty="0" smtClean="0"/>
              <a:t>“I have watched the videos”</a:t>
            </a:r>
          </a:p>
          <a:p>
            <a:pPr lvl="1"/>
            <a:r>
              <a:rPr lang="en-US" dirty="0" smtClean="0"/>
              <a:t>“I have read the notes”</a:t>
            </a:r>
          </a:p>
          <a:p>
            <a:pPr lvl="1"/>
            <a:r>
              <a:rPr lang="en-US" dirty="0" smtClean="0"/>
              <a:t>“I have tackled the tasks”</a:t>
            </a:r>
          </a:p>
          <a:p>
            <a:pPr lvl="1"/>
            <a:r>
              <a:rPr lang="en-US" dirty="0" smtClean="0"/>
              <a:t>“I have worked out how it is relevant to my plans”</a:t>
            </a:r>
          </a:p>
        </p:txBody>
      </p:sp>
      <p:sp>
        <p:nvSpPr>
          <p:cNvPr id="9" name="Slide Number Placeholder 8"/>
          <p:cNvSpPr>
            <a:spLocks noGrp="1"/>
          </p:cNvSpPr>
          <p:nvPr>
            <p:ph type="sldNum" sz="quarter" idx="12"/>
          </p:nvPr>
        </p:nvSpPr>
        <p:spPr/>
        <p:txBody>
          <a:bodyPr/>
          <a:lstStyle/>
          <a:p>
            <a:fld id="{6294C92D-0306-4E69-9CD3-20855E849650}" type="slidenum">
              <a:rPr kumimoji="0" lang="en-US" smtClean="0"/>
              <a:t>12</a:t>
            </a:fld>
            <a:endParaRPr kumimoji="0" lang="en-US" dirty="0"/>
          </a:p>
        </p:txBody>
      </p:sp>
      <p:sp>
        <p:nvSpPr>
          <p:cNvPr id="10"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11"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extLst>
      <p:ext uri="{BB962C8B-B14F-4D97-AF65-F5344CB8AC3E}">
        <p14:creationId xmlns:p14="http://schemas.microsoft.com/office/powerpoint/2010/main" val="416706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3" y="2191238"/>
            <a:ext cx="7772400" cy="1362075"/>
          </a:xfrm>
        </p:spPr>
        <p:txBody>
          <a:bodyPr/>
          <a:lstStyle/>
          <a:p>
            <a:r>
              <a:rPr lang="en-GB" dirty="0" smtClean="0"/>
              <a:t>How to approach the topics</a:t>
            </a:r>
            <a:endParaRPr lang="en-GB" dirty="0"/>
          </a:p>
        </p:txBody>
      </p:sp>
      <p:sp>
        <p:nvSpPr>
          <p:cNvPr id="5" name="Slide Number Placeholder 4"/>
          <p:cNvSpPr>
            <a:spLocks noGrp="1"/>
          </p:cNvSpPr>
          <p:nvPr>
            <p:ph type="sldNum" sz="quarter" idx="12"/>
          </p:nvPr>
        </p:nvSpPr>
        <p:spPr/>
        <p:txBody>
          <a:bodyPr/>
          <a:lstStyle/>
          <a:p>
            <a:fld id="{6294C92D-0306-4E69-9CD3-20855E849650}" type="slidenum">
              <a:rPr kumimoji="0" lang="en-US" smtClean="0"/>
              <a:t>13</a:t>
            </a:fld>
            <a:endParaRPr kumimoji="0" lang="en-US" dirty="0"/>
          </a:p>
        </p:txBody>
      </p:sp>
      <p:sp>
        <p:nvSpPr>
          <p:cNvPr id="8"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9"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extLst>
      <p:ext uri="{BB962C8B-B14F-4D97-AF65-F5344CB8AC3E}">
        <p14:creationId xmlns:p14="http://schemas.microsoft.com/office/powerpoint/2010/main" val="17465035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Take ownership</a:t>
            </a:r>
            <a:endParaRPr lang="en-US" dirty="0"/>
          </a:p>
        </p:txBody>
      </p:sp>
      <p:sp>
        <p:nvSpPr>
          <p:cNvPr id="8" name="Content Placeholder 7"/>
          <p:cNvSpPr>
            <a:spLocks noGrp="1"/>
          </p:cNvSpPr>
          <p:nvPr>
            <p:ph idx="1"/>
          </p:nvPr>
        </p:nvSpPr>
        <p:spPr/>
        <p:txBody>
          <a:bodyPr/>
          <a:lstStyle/>
          <a:p>
            <a:r>
              <a:rPr lang="en-US" dirty="0" smtClean="0"/>
              <a:t>What do you want to do?</a:t>
            </a:r>
          </a:p>
          <a:p>
            <a:r>
              <a:rPr lang="en-US" dirty="0" smtClean="0"/>
              <a:t>What CS/IT areas really interest you?</a:t>
            </a:r>
          </a:p>
          <a:p>
            <a:r>
              <a:rPr lang="en-US" dirty="0" smtClean="0"/>
              <a:t>Identify the topics where you plan to be an expert</a:t>
            </a:r>
          </a:p>
          <a:p>
            <a:pPr lvl="1"/>
            <a:r>
              <a:rPr lang="en-US" dirty="0" smtClean="0"/>
              <a:t>This is a project for the whole of your degree</a:t>
            </a:r>
          </a:p>
          <a:p>
            <a:pPr lvl="1"/>
            <a:r>
              <a:rPr lang="en-US" dirty="0" smtClean="0"/>
              <a:t>Explore, discuss, share develop your curiosity</a:t>
            </a:r>
          </a:p>
          <a:p>
            <a:pPr lvl="1"/>
            <a:r>
              <a:rPr lang="en-US" dirty="0" smtClean="0"/>
              <a:t>If you can</a:t>
            </a:r>
            <a:r>
              <a:rPr lang="is-IS" dirty="0" smtClean="0"/>
              <a:t>…</a:t>
            </a:r>
            <a:endParaRPr lang="en-US" dirty="0"/>
          </a:p>
          <a:p>
            <a:pPr lvl="2"/>
            <a:r>
              <a:rPr lang="en-US" dirty="0" smtClean="0"/>
              <a:t>Prepare now for your final year project</a:t>
            </a:r>
          </a:p>
          <a:p>
            <a:pPr lvl="2"/>
            <a:r>
              <a:rPr lang="en-US" dirty="0" smtClean="0"/>
              <a:t>Prepare now to know about your dream job</a:t>
            </a:r>
          </a:p>
          <a:p>
            <a:endParaRPr lang="en-US" dirty="0"/>
          </a:p>
        </p:txBody>
      </p:sp>
      <p:sp>
        <p:nvSpPr>
          <p:cNvPr id="4" name="Slide Number Placeholder 3"/>
          <p:cNvSpPr>
            <a:spLocks noGrp="1"/>
          </p:cNvSpPr>
          <p:nvPr>
            <p:ph type="sldNum" sz="quarter" idx="12"/>
          </p:nvPr>
        </p:nvSpPr>
        <p:spPr/>
        <p:txBody>
          <a:bodyPr/>
          <a:lstStyle/>
          <a:p>
            <a:fld id="{6294C92D-0306-4E69-9CD3-20855E849650}" type="slidenum">
              <a:rPr kumimoji="0" lang="en-US" smtClean="0"/>
              <a:t>14</a:t>
            </a:fld>
            <a:endParaRPr kumimoji="0" lang="en-US" dirty="0"/>
          </a:p>
        </p:txBody>
      </p:sp>
      <p:sp>
        <p:nvSpPr>
          <p:cNvPr id="9"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10"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extLst>
      <p:ext uri="{BB962C8B-B14F-4D97-AF65-F5344CB8AC3E}">
        <p14:creationId xmlns:p14="http://schemas.microsoft.com/office/powerpoint/2010/main" val="29219957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Our focus</a:t>
            </a:r>
            <a:endParaRPr lang="en-GB" dirty="0"/>
          </a:p>
        </p:txBody>
      </p:sp>
      <p:sp>
        <p:nvSpPr>
          <p:cNvPr id="6" name="Content Placeholder 5"/>
          <p:cNvSpPr>
            <a:spLocks noGrp="1"/>
          </p:cNvSpPr>
          <p:nvPr>
            <p:ph sz="half" idx="1"/>
          </p:nvPr>
        </p:nvSpPr>
        <p:spPr/>
        <p:txBody>
          <a:bodyPr>
            <a:normAutofit/>
          </a:bodyPr>
          <a:lstStyle/>
          <a:p>
            <a:r>
              <a:rPr lang="en-GB" dirty="0" smtClean="0"/>
              <a:t>Legislation of which you must be aware:</a:t>
            </a:r>
          </a:p>
          <a:p>
            <a:pPr lvl="1"/>
            <a:r>
              <a:rPr lang="en-GB" dirty="0" smtClean="0"/>
              <a:t>Data and Information</a:t>
            </a:r>
          </a:p>
          <a:p>
            <a:pPr lvl="1"/>
            <a:r>
              <a:rPr lang="en-GB" dirty="0" smtClean="0"/>
              <a:t>Workplace</a:t>
            </a:r>
          </a:p>
          <a:p>
            <a:pPr lvl="1"/>
            <a:r>
              <a:rPr lang="en-GB" dirty="0" smtClean="0"/>
              <a:t>Intellectual property</a:t>
            </a:r>
          </a:p>
        </p:txBody>
      </p:sp>
      <p:sp>
        <p:nvSpPr>
          <p:cNvPr id="7" name="Content Placeholder 6"/>
          <p:cNvSpPr>
            <a:spLocks noGrp="1"/>
          </p:cNvSpPr>
          <p:nvPr>
            <p:ph sz="half" idx="2"/>
          </p:nvPr>
        </p:nvSpPr>
        <p:spPr/>
        <p:txBody>
          <a:bodyPr>
            <a:normAutofit/>
          </a:bodyPr>
          <a:lstStyle/>
          <a:p>
            <a:r>
              <a:rPr lang="en-GB" dirty="0"/>
              <a:t>Ethical frameworks:</a:t>
            </a:r>
          </a:p>
          <a:p>
            <a:pPr lvl="1"/>
            <a:r>
              <a:rPr lang="en-GB" dirty="0"/>
              <a:t>Understanding or developing your own framework</a:t>
            </a:r>
          </a:p>
          <a:p>
            <a:pPr lvl="1"/>
            <a:r>
              <a:rPr lang="en-GB" dirty="0"/>
              <a:t>Understanding external frameworks which might bind you</a:t>
            </a:r>
          </a:p>
          <a:p>
            <a:endParaRPr lang="en-GB" dirty="0"/>
          </a:p>
        </p:txBody>
      </p:sp>
      <p:sp>
        <p:nvSpPr>
          <p:cNvPr id="4" name="Slide Number Placeholder 3"/>
          <p:cNvSpPr>
            <a:spLocks noGrp="1"/>
          </p:cNvSpPr>
          <p:nvPr>
            <p:ph type="sldNum" sz="quarter" idx="12"/>
          </p:nvPr>
        </p:nvSpPr>
        <p:spPr/>
        <p:txBody>
          <a:bodyPr/>
          <a:lstStyle/>
          <a:p>
            <a:fld id="{6294C92D-0306-4E69-9CD3-20855E849650}" type="slidenum">
              <a:rPr kumimoji="0" lang="en-US" smtClean="0"/>
              <a:t>15</a:t>
            </a:fld>
            <a:endParaRPr kumimoji="0" lang="en-US" dirty="0"/>
          </a:p>
        </p:txBody>
      </p:sp>
      <p:sp>
        <p:nvSpPr>
          <p:cNvPr id="8" name="Rectangle 7"/>
          <p:cNvSpPr/>
          <p:nvPr/>
        </p:nvSpPr>
        <p:spPr>
          <a:xfrm>
            <a:off x="323850" y="4787668"/>
            <a:ext cx="81280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GB" dirty="0"/>
              <a:t>Your </a:t>
            </a:r>
            <a:r>
              <a:rPr lang="en-GB" dirty="0" smtClean="0"/>
              <a:t>task</a:t>
            </a:r>
          </a:p>
          <a:p>
            <a:pPr algn="ctr"/>
            <a:r>
              <a:rPr lang="en-GB" dirty="0" smtClean="0"/>
              <a:t>To </a:t>
            </a:r>
            <a:r>
              <a:rPr lang="en-GB" dirty="0"/>
              <a:t>integrate your understanding in a useful and meaningful way</a:t>
            </a:r>
          </a:p>
        </p:txBody>
      </p:sp>
      <p:sp>
        <p:nvSpPr>
          <p:cNvPr id="9"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10"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extLst>
      <p:ext uri="{BB962C8B-B14F-4D97-AF65-F5344CB8AC3E}">
        <p14:creationId xmlns:p14="http://schemas.microsoft.com/office/powerpoint/2010/main" val="18362888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0" dirty="0" smtClean="0"/>
              <a:t>You are not learning to be a lawyer</a:t>
            </a:r>
            <a:endParaRPr lang="en-GB" noProof="0" dirty="0"/>
          </a:p>
        </p:txBody>
      </p:sp>
      <p:sp>
        <p:nvSpPr>
          <p:cNvPr id="3" name="Content Placeholder 2"/>
          <p:cNvSpPr>
            <a:spLocks noGrp="1"/>
          </p:cNvSpPr>
          <p:nvPr>
            <p:ph sz="half" idx="1"/>
          </p:nvPr>
        </p:nvSpPr>
        <p:spPr/>
        <p:txBody>
          <a:bodyPr>
            <a:normAutofit fontScale="92500" lnSpcReduction="10000"/>
          </a:bodyPr>
          <a:lstStyle/>
          <a:p>
            <a:pPr marL="82296" indent="0">
              <a:buNone/>
            </a:pPr>
            <a:r>
              <a:rPr lang="en-GB" b="1" noProof="0" dirty="0" smtClean="0"/>
              <a:t>But</a:t>
            </a:r>
            <a:r>
              <a:rPr lang="en-GB" noProof="0" dirty="0" smtClean="0"/>
              <a:t> with this module</a:t>
            </a:r>
          </a:p>
          <a:p>
            <a:r>
              <a:rPr lang="en-GB" noProof="0" dirty="0" smtClean="0"/>
              <a:t>develop some legal awareness</a:t>
            </a:r>
          </a:p>
          <a:p>
            <a:r>
              <a:rPr lang="en-GB" noProof="0" dirty="0" smtClean="0"/>
              <a:t>think about your rights</a:t>
            </a:r>
          </a:p>
          <a:p>
            <a:r>
              <a:rPr lang="en-GB" noProof="0" dirty="0" smtClean="0"/>
              <a:t>think about your responsibilities</a:t>
            </a:r>
          </a:p>
          <a:p>
            <a:r>
              <a:rPr lang="en-GB" dirty="0" smtClean="0"/>
              <a:t>Identify your personal ethical perspectives</a:t>
            </a:r>
            <a:endParaRPr lang="en-GB" noProof="0" dirty="0"/>
          </a:p>
        </p:txBody>
      </p:sp>
      <p:sp>
        <p:nvSpPr>
          <p:cNvPr id="4" name="Content Placeholder 3"/>
          <p:cNvSpPr>
            <a:spLocks noGrp="1"/>
          </p:cNvSpPr>
          <p:nvPr>
            <p:ph sz="half" idx="2"/>
          </p:nvPr>
        </p:nvSpPr>
        <p:spPr/>
        <p:txBody>
          <a:bodyPr>
            <a:normAutofit fontScale="92500" lnSpcReduction="10000"/>
          </a:bodyPr>
          <a:lstStyle/>
          <a:p>
            <a:pPr marL="82296" indent="0">
              <a:buNone/>
            </a:pPr>
            <a:r>
              <a:rPr lang="en-US" dirty="0" smtClean="0"/>
              <a:t>Data</a:t>
            </a:r>
            <a:r>
              <a:rPr lang="en-US" dirty="0"/>
              <a:t>, </a:t>
            </a:r>
            <a:r>
              <a:rPr lang="en-US" dirty="0" smtClean="0"/>
              <a:t>information </a:t>
            </a:r>
            <a:r>
              <a:rPr lang="en-US" dirty="0"/>
              <a:t>and </a:t>
            </a:r>
            <a:r>
              <a:rPr lang="en-US" dirty="0" smtClean="0"/>
              <a:t>life </a:t>
            </a:r>
            <a:r>
              <a:rPr lang="en-US" dirty="0"/>
              <a:t>in a </a:t>
            </a:r>
            <a:r>
              <a:rPr lang="en-US" dirty="0" smtClean="0"/>
              <a:t>connected </a:t>
            </a:r>
            <a:r>
              <a:rPr lang="en-US" dirty="0"/>
              <a:t>w</a:t>
            </a:r>
            <a:r>
              <a:rPr lang="en-US" dirty="0" smtClean="0"/>
              <a:t>orld</a:t>
            </a:r>
            <a:r>
              <a:rPr lang="en-GB" dirty="0" smtClean="0"/>
              <a:t> </a:t>
            </a:r>
          </a:p>
          <a:p>
            <a:pPr marL="82296" indent="0">
              <a:buNone/>
            </a:pPr>
            <a:r>
              <a:rPr lang="en-GB" dirty="0" smtClean="0"/>
              <a:t>Workplace perspectives on data, information and life in a </a:t>
            </a:r>
            <a:r>
              <a:rPr lang="en-GB" dirty="0"/>
              <a:t>c</a:t>
            </a:r>
            <a:r>
              <a:rPr lang="en-GB" dirty="0" smtClean="0"/>
              <a:t>onnected world</a:t>
            </a:r>
          </a:p>
          <a:p>
            <a:pPr marL="82296" indent="0">
              <a:buNone/>
            </a:pPr>
            <a:endParaRPr lang="en-GB" noProof="0" dirty="0" smtClean="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16</a:t>
            </a:fld>
            <a:endParaRPr kumimoji="0" lang="en-US" dirty="0"/>
          </a:p>
        </p:txBody>
      </p:sp>
      <p:sp>
        <p:nvSpPr>
          <p:cNvPr id="8"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9"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extLst>
      <p:ext uri="{BB962C8B-B14F-4D97-AF65-F5344CB8AC3E}">
        <p14:creationId xmlns:p14="http://schemas.microsoft.com/office/powerpoint/2010/main" val="7242347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noProof="0" dirty="0" smtClean="0"/>
              <a:t>Understand the extent of the area</a:t>
            </a:r>
            <a:endParaRPr lang="en-GB" noProof="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167798648"/>
              </p:ext>
            </p:extLst>
          </p:nvPr>
        </p:nvGraphicFramePr>
        <p:xfrm>
          <a:off x="323850" y="1700213"/>
          <a:ext cx="84963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fld id="{6294C92D-0306-4E69-9CD3-20855E849650}" type="slidenum">
              <a:rPr kumimoji="0" lang="en-US" smtClean="0"/>
              <a:t>17</a:t>
            </a:fld>
            <a:endParaRPr kumimoji="0" lang="en-US" dirty="0"/>
          </a:p>
        </p:txBody>
      </p:sp>
      <p:sp>
        <p:nvSpPr>
          <p:cNvPr id="8"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10"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extLst>
      <p:ext uri="{BB962C8B-B14F-4D97-AF65-F5344CB8AC3E}">
        <p14:creationId xmlns:p14="http://schemas.microsoft.com/office/powerpoint/2010/main" val="41066948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a:t>
            </a:r>
            <a:r>
              <a:rPr lang="en-GB" noProof="0" dirty="0" smtClean="0"/>
              <a:t>xample: </a:t>
            </a:r>
            <a:r>
              <a:rPr lang="en-GB" dirty="0"/>
              <a:t>p</a:t>
            </a:r>
            <a:r>
              <a:rPr lang="en-GB" noProof="0" dirty="0" smtClean="0"/>
              <a:t>ower &amp; responsibility</a:t>
            </a:r>
            <a:endParaRPr lang="en-GB" noProof="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18822870"/>
              </p:ext>
            </p:extLst>
          </p:nvPr>
        </p:nvGraphicFramePr>
        <p:xfrm>
          <a:off x="323850" y="1700213"/>
          <a:ext cx="84963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fld id="{6294C92D-0306-4E69-9CD3-20855E849650}" type="slidenum">
              <a:rPr kumimoji="0" lang="en-US" smtClean="0"/>
              <a:t>18</a:t>
            </a:fld>
            <a:endParaRPr kumimoji="0" lang="en-US" dirty="0"/>
          </a:p>
        </p:txBody>
      </p:sp>
      <p:sp>
        <p:nvSpPr>
          <p:cNvPr id="8" name="TextBox 7"/>
          <p:cNvSpPr txBox="1"/>
          <p:nvPr/>
        </p:nvSpPr>
        <p:spPr>
          <a:xfrm>
            <a:off x="3948949" y="3352341"/>
            <a:ext cx="1011853" cy="646331"/>
          </a:xfrm>
          <a:prstGeom prst="rect">
            <a:avLst/>
          </a:prstGeom>
          <a:noFill/>
        </p:spPr>
        <p:txBody>
          <a:bodyPr wrap="none" rtlCol="0">
            <a:spAutoFit/>
          </a:bodyPr>
          <a:lstStyle/>
          <a:p>
            <a:pPr algn="ctr"/>
            <a:r>
              <a:rPr lang="en-GB" dirty="0"/>
              <a:t>c</a:t>
            </a:r>
            <a:r>
              <a:rPr lang="en-GB" dirty="0" smtClean="0"/>
              <a:t>ommon</a:t>
            </a:r>
            <a:br>
              <a:rPr lang="en-GB" dirty="0" smtClean="0"/>
            </a:br>
            <a:r>
              <a:rPr lang="en-GB" dirty="0" smtClean="0"/>
              <a:t>factors</a:t>
            </a:r>
            <a:endParaRPr lang="en-GB" dirty="0"/>
          </a:p>
        </p:txBody>
      </p:sp>
      <p:sp>
        <p:nvSpPr>
          <p:cNvPr id="3" name="TextBox 2"/>
          <p:cNvSpPr txBox="1"/>
          <p:nvPr/>
        </p:nvSpPr>
        <p:spPr>
          <a:xfrm>
            <a:off x="208953" y="5418667"/>
            <a:ext cx="8282718"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dirty="0" smtClean="0"/>
              <a:t>Find the sweet spot between your developing technical expertise</a:t>
            </a:r>
            <a:br>
              <a:rPr lang="en-GB" dirty="0" smtClean="0"/>
            </a:br>
            <a:r>
              <a:rPr lang="en-GB" dirty="0" smtClean="0"/>
              <a:t>and a reflection on the implications of your behaviours or approach</a:t>
            </a:r>
            <a:endParaRPr lang="en-GB" dirty="0"/>
          </a:p>
        </p:txBody>
      </p:sp>
      <p:sp>
        <p:nvSpPr>
          <p:cNvPr id="9"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10"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extLst>
      <p:ext uri="{BB962C8B-B14F-4D97-AF65-F5344CB8AC3E}">
        <p14:creationId xmlns:p14="http://schemas.microsoft.com/office/powerpoint/2010/main" val="37448635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3-05-14 at 10.04.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53" y="1332955"/>
            <a:ext cx="9319457" cy="5453935"/>
          </a:xfrm>
          <a:prstGeom prst="rect">
            <a:avLst/>
          </a:prstGeom>
        </p:spPr>
      </p:pic>
      <p:sp>
        <p:nvSpPr>
          <p:cNvPr id="2" name="Title 1"/>
          <p:cNvSpPr>
            <a:spLocks noGrp="1"/>
          </p:cNvSpPr>
          <p:nvPr>
            <p:ph type="title"/>
          </p:nvPr>
        </p:nvSpPr>
        <p:spPr/>
        <p:txBody>
          <a:bodyPr/>
          <a:lstStyle/>
          <a:p>
            <a:r>
              <a:rPr lang="en-GB" noProof="0" dirty="0" smtClean="0"/>
              <a:t>Legal areas</a:t>
            </a:r>
            <a:endParaRPr lang="en-GB" noProof="0"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19</a:t>
            </a:fld>
            <a:endParaRPr kumimoji="0" lang="en-US" dirty="0"/>
          </a:p>
        </p:txBody>
      </p:sp>
      <p:sp>
        <p:nvSpPr>
          <p:cNvPr id="3" name="Content Placeholder 2"/>
          <p:cNvSpPr>
            <a:spLocks noGrp="1"/>
          </p:cNvSpPr>
          <p:nvPr>
            <p:ph sz="half" idx="4294967295"/>
          </p:nvPr>
        </p:nvSpPr>
        <p:spPr>
          <a:xfrm>
            <a:off x="0" y="1131888"/>
            <a:ext cx="3657600" cy="5726112"/>
          </a:xfrm>
        </p:spPr>
        <p:txBody>
          <a:bodyPr>
            <a:normAutofit/>
          </a:bodyPr>
          <a:lstStyle/>
          <a:p>
            <a:pPr marL="342900" indent="-342900">
              <a:buAutoNum type="arabicParenR"/>
            </a:pPr>
            <a:endParaRPr lang="en-GB" sz="2000" dirty="0"/>
          </a:p>
          <a:p>
            <a:pPr marL="0" indent="0">
              <a:buNone/>
            </a:pPr>
            <a:endParaRPr lang="en-GB" sz="2000" noProof="0" dirty="0" smtClean="0"/>
          </a:p>
          <a:p>
            <a:pPr marL="0" indent="0">
              <a:buNone/>
            </a:pPr>
            <a:endParaRPr lang="en-GB" sz="2000" dirty="0"/>
          </a:p>
          <a:p>
            <a:pPr marL="0" indent="0">
              <a:buNone/>
            </a:pPr>
            <a:endParaRPr lang="en-GB" sz="2000" noProof="0" dirty="0" smtClean="0"/>
          </a:p>
          <a:p>
            <a:pPr marL="0" indent="0">
              <a:buNone/>
            </a:pPr>
            <a:endParaRPr lang="en-GB" sz="2000" dirty="0"/>
          </a:p>
          <a:p>
            <a:pPr marL="0" indent="0">
              <a:buNone/>
            </a:pPr>
            <a:endParaRPr lang="en-GB" sz="2000" noProof="0" dirty="0" smtClean="0"/>
          </a:p>
          <a:p>
            <a:pPr marL="0" indent="0">
              <a:buNone/>
            </a:pPr>
            <a:endParaRPr lang="en-GB" sz="2000" dirty="0"/>
          </a:p>
          <a:p>
            <a:pPr marL="0" indent="0">
              <a:buNone/>
            </a:pPr>
            <a:endParaRPr lang="en-GB" sz="2000" noProof="0" dirty="0" smtClean="0"/>
          </a:p>
          <a:p>
            <a:pPr marL="0" indent="0">
              <a:buNone/>
            </a:pPr>
            <a:endParaRPr lang="en-GB" sz="2000" dirty="0"/>
          </a:p>
          <a:p>
            <a:pPr marL="0" indent="0">
              <a:buNone/>
            </a:pPr>
            <a:endParaRPr lang="en-GB" sz="2000" noProof="0" dirty="0" smtClean="0"/>
          </a:p>
          <a:p>
            <a:endParaRPr lang="en-GB" noProof="0" dirty="0"/>
          </a:p>
        </p:txBody>
      </p:sp>
      <p:sp>
        <p:nvSpPr>
          <p:cNvPr id="8" name="Rectangle 7"/>
          <p:cNvSpPr/>
          <p:nvPr/>
        </p:nvSpPr>
        <p:spPr>
          <a:xfrm>
            <a:off x="6480504" y="1802252"/>
            <a:ext cx="2816352" cy="646331"/>
          </a:xfrm>
          <a:prstGeom prst="rect">
            <a:avLst/>
          </a:prstGeom>
        </p:spPr>
        <p:txBody>
          <a:bodyPr wrap="square">
            <a:spAutoFit/>
          </a:bodyPr>
          <a:lstStyle/>
          <a:p>
            <a:r>
              <a:rPr lang="en-GB" dirty="0" smtClean="0"/>
              <a:t>Workplace </a:t>
            </a:r>
            <a:r>
              <a:rPr lang="en-GB" dirty="0"/>
              <a:t>perspectives: </a:t>
            </a:r>
            <a:r>
              <a:rPr lang="en-GB" dirty="0" smtClean="0"/>
              <a:t/>
            </a:r>
            <a:br>
              <a:rPr lang="en-GB" dirty="0" smtClean="0"/>
            </a:br>
            <a:r>
              <a:rPr lang="en-GB" dirty="0" smtClean="0"/>
              <a:t>Rights </a:t>
            </a:r>
            <a:r>
              <a:rPr lang="en-GB" dirty="0"/>
              <a:t>and Responsibilities</a:t>
            </a:r>
          </a:p>
        </p:txBody>
      </p:sp>
      <p:sp>
        <p:nvSpPr>
          <p:cNvPr id="9" name="Rectangle 8"/>
          <p:cNvSpPr/>
          <p:nvPr/>
        </p:nvSpPr>
        <p:spPr>
          <a:xfrm>
            <a:off x="5373432" y="1009789"/>
            <a:ext cx="3770569" cy="646331"/>
          </a:xfrm>
          <a:prstGeom prst="rect">
            <a:avLst/>
          </a:prstGeom>
        </p:spPr>
        <p:txBody>
          <a:bodyPr wrap="square">
            <a:spAutoFit/>
          </a:bodyPr>
          <a:lstStyle/>
          <a:p>
            <a:r>
              <a:rPr lang="en-GB" dirty="0"/>
              <a:t>Information, Data and Living in a Connected </a:t>
            </a:r>
            <a:r>
              <a:rPr lang="en-GB" dirty="0" smtClean="0"/>
              <a:t> World</a:t>
            </a:r>
            <a:endParaRPr lang="en-GB" dirty="0"/>
          </a:p>
        </p:txBody>
      </p:sp>
      <p:sp>
        <p:nvSpPr>
          <p:cNvPr id="10"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11"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extLst>
      <p:ext uri="{BB962C8B-B14F-4D97-AF65-F5344CB8AC3E}">
        <p14:creationId xmlns:p14="http://schemas.microsoft.com/office/powerpoint/2010/main" val="13028947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1798149"/>
            <a:ext cx="7772400" cy="924047"/>
          </a:xfrm>
        </p:spPr>
        <p:txBody>
          <a:bodyPr/>
          <a:lstStyle/>
          <a:p>
            <a:r>
              <a:rPr lang="en-GB" dirty="0" smtClean="0"/>
              <a:t>Overview, Principles</a:t>
            </a:r>
            <a:endParaRPr lang="en-GB" dirty="0"/>
          </a:p>
        </p:txBody>
      </p:sp>
      <p:sp>
        <p:nvSpPr>
          <p:cNvPr id="8" name="Text Placeholder 7"/>
          <p:cNvSpPr>
            <a:spLocks noGrp="1"/>
          </p:cNvSpPr>
          <p:nvPr>
            <p:ph type="body" idx="1"/>
          </p:nvPr>
        </p:nvSpPr>
        <p:spPr>
          <a:xfrm>
            <a:off x="791308" y="1248508"/>
            <a:ext cx="7772400" cy="485531"/>
          </a:xfrm>
        </p:spPr>
        <p:txBody>
          <a:bodyPr/>
          <a:lstStyle/>
          <a:p>
            <a:r>
              <a:rPr lang="en-GB" dirty="0" smtClean="0"/>
              <a:t>guidance</a:t>
            </a:r>
            <a:endParaRPr lang="en-GB" dirty="0"/>
          </a:p>
        </p:txBody>
      </p:sp>
      <p:sp>
        <p:nvSpPr>
          <p:cNvPr id="4"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5"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2</a:t>
            </a:fld>
            <a:endParaRPr kumimoji="0" lang="en-US"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824413" y="2722196"/>
            <a:ext cx="3633787" cy="290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39196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Key topics for legislation</a:t>
            </a:r>
            <a:endParaRPr lang="en-GB" noProof="0" dirty="0"/>
          </a:p>
        </p:txBody>
      </p:sp>
      <p:sp>
        <p:nvSpPr>
          <p:cNvPr id="3" name="Content Placeholder 2"/>
          <p:cNvSpPr>
            <a:spLocks noGrp="1"/>
          </p:cNvSpPr>
          <p:nvPr>
            <p:ph sz="half" idx="1"/>
          </p:nvPr>
        </p:nvSpPr>
        <p:spPr/>
        <p:txBody>
          <a:bodyPr/>
          <a:lstStyle/>
          <a:p>
            <a:r>
              <a:rPr lang="en-GB" sz="2400" noProof="0" dirty="0" smtClean="0"/>
              <a:t>Privacy</a:t>
            </a:r>
          </a:p>
          <a:p>
            <a:r>
              <a:rPr lang="en-GB" sz="2400" noProof="0" dirty="0" smtClean="0"/>
              <a:t>Security</a:t>
            </a:r>
          </a:p>
          <a:p>
            <a:r>
              <a:rPr lang="en-GB" sz="2400" noProof="0" dirty="0" smtClean="0"/>
              <a:t>Slander, Libel and Defamation</a:t>
            </a:r>
          </a:p>
          <a:p>
            <a:r>
              <a:rPr lang="en-GB" sz="2400" noProof="0" dirty="0" smtClean="0"/>
              <a:t>Digital rights and ownership</a:t>
            </a:r>
          </a:p>
          <a:p>
            <a:r>
              <a:rPr lang="en-GB" sz="2400" dirty="0" smtClean="0"/>
              <a:t>Intellectual Property</a:t>
            </a:r>
            <a:endParaRPr lang="en-GB" sz="2400" noProof="0" dirty="0" smtClean="0"/>
          </a:p>
          <a:p>
            <a:endParaRPr lang="en-GB" sz="2400" noProof="0" dirty="0"/>
          </a:p>
        </p:txBody>
      </p:sp>
      <p:sp>
        <p:nvSpPr>
          <p:cNvPr id="7" name="Content Placeholder 6"/>
          <p:cNvSpPr>
            <a:spLocks noGrp="1"/>
          </p:cNvSpPr>
          <p:nvPr>
            <p:ph sz="half" idx="2"/>
          </p:nvPr>
        </p:nvSpPr>
        <p:spPr/>
        <p:txBody>
          <a:bodyPr/>
          <a:lstStyle/>
          <a:p>
            <a:pPr marL="82296" indent="0">
              <a:buNone/>
            </a:pPr>
            <a:r>
              <a:rPr lang="en-GB" sz="2400" noProof="0" dirty="0" smtClean="0"/>
              <a:t>Possible Perspectives</a:t>
            </a:r>
          </a:p>
          <a:p>
            <a:r>
              <a:rPr lang="en-GB" sz="2400" noProof="0" dirty="0" smtClean="0"/>
              <a:t>As an individual professional</a:t>
            </a:r>
          </a:p>
          <a:p>
            <a:r>
              <a:rPr lang="en-GB" sz="2400" noProof="0" dirty="0" smtClean="0"/>
              <a:t>As an employee</a:t>
            </a:r>
          </a:p>
          <a:p>
            <a:r>
              <a:rPr lang="en-GB" sz="2400" noProof="0" dirty="0" smtClean="0"/>
              <a:t>As an individual</a:t>
            </a:r>
          </a:p>
          <a:p>
            <a:r>
              <a:rPr lang="en-GB" sz="2400" noProof="0" dirty="0" smtClean="0"/>
              <a:t>As a citizen</a:t>
            </a:r>
          </a:p>
          <a:p>
            <a:endParaRPr lang="en-GB" sz="2400" noProof="0"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20</a:t>
            </a:fld>
            <a:endParaRPr kumimoji="0" lang="en-US" dirty="0"/>
          </a:p>
        </p:txBody>
      </p:sp>
      <p:sp>
        <p:nvSpPr>
          <p:cNvPr id="8" name="TextBox 7"/>
          <p:cNvSpPr txBox="1"/>
          <p:nvPr/>
        </p:nvSpPr>
        <p:spPr>
          <a:xfrm>
            <a:off x="1169377" y="5365369"/>
            <a:ext cx="6913683" cy="646331"/>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dirty="0" smtClean="0"/>
              <a:t>You may have personal ethical views</a:t>
            </a:r>
            <a:br>
              <a:rPr lang="en-US" dirty="0" smtClean="0"/>
            </a:br>
            <a:r>
              <a:rPr lang="en-US" dirty="0" smtClean="0"/>
              <a:t> or have accepted/committed to to legal and ethical responsibilities</a:t>
            </a:r>
            <a:endParaRPr lang="en-US" dirty="0"/>
          </a:p>
        </p:txBody>
      </p:sp>
      <p:sp>
        <p:nvSpPr>
          <p:cNvPr id="9"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10"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extLst>
      <p:ext uri="{BB962C8B-B14F-4D97-AF65-F5344CB8AC3E}">
        <p14:creationId xmlns:p14="http://schemas.microsoft.com/office/powerpoint/2010/main" val="16117665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 </a:t>
            </a:r>
            <a:r>
              <a:rPr lang="mr-IN" dirty="0" smtClean="0"/>
              <a:t>–</a:t>
            </a:r>
            <a:r>
              <a:rPr lang="en-US" dirty="0" smtClean="0"/>
              <a:t> read, watch, discuss, understand</a:t>
            </a:r>
            <a:endParaRPr lang="en-US" dirty="0"/>
          </a:p>
        </p:txBody>
      </p:sp>
      <p:sp>
        <p:nvSpPr>
          <p:cNvPr id="3" name="Content Placeholder 2"/>
          <p:cNvSpPr>
            <a:spLocks noGrp="1"/>
          </p:cNvSpPr>
          <p:nvPr>
            <p:ph sz="half" idx="1"/>
          </p:nvPr>
        </p:nvSpPr>
        <p:spPr/>
        <p:txBody>
          <a:bodyPr/>
          <a:lstStyle/>
          <a:p>
            <a:r>
              <a:rPr lang="en-US" dirty="0" smtClean="0"/>
              <a:t>Types of law in the UK</a:t>
            </a:r>
          </a:p>
          <a:p>
            <a:r>
              <a:rPr lang="en-US" dirty="0" smtClean="0"/>
              <a:t>IT professional perspective</a:t>
            </a:r>
          </a:p>
          <a:p>
            <a:r>
              <a:rPr lang="en-US" dirty="0" smtClean="0"/>
              <a:t>Online communications and legislation</a:t>
            </a:r>
            <a:endParaRPr lang="en-US" dirty="0"/>
          </a:p>
        </p:txBody>
      </p:sp>
      <p:sp>
        <p:nvSpPr>
          <p:cNvPr id="4" name="Content Placeholder 3"/>
          <p:cNvSpPr>
            <a:spLocks noGrp="1"/>
          </p:cNvSpPr>
          <p:nvPr>
            <p:ph sz="half" idx="2"/>
          </p:nvPr>
        </p:nvSpPr>
        <p:spPr/>
        <p:txBody>
          <a:bodyPr/>
          <a:lstStyle/>
          <a:p>
            <a:r>
              <a:rPr lang="en-US" dirty="0" smtClean="0"/>
              <a:t>Data Protection</a:t>
            </a:r>
          </a:p>
          <a:p>
            <a:r>
              <a:rPr lang="en-US" dirty="0" smtClean="0"/>
              <a:t>A model for self study</a:t>
            </a:r>
          </a:p>
          <a:p>
            <a:r>
              <a:rPr lang="en-US" dirty="0" smtClean="0"/>
              <a:t>Specific Tasks</a:t>
            </a:r>
          </a:p>
        </p:txBody>
      </p:sp>
      <p:sp>
        <p:nvSpPr>
          <p:cNvPr id="5" name="Slide Number Placeholder 4"/>
          <p:cNvSpPr>
            <a:spLocks noGrp="1"/>
          </p:cNvSpPr>
          <p:nvPr>
            <p:ph type="sldNum" sz="quarter" idx="12"/>
          </p:nvPr>
        </p:nvSpPr>
        <p:spPr/>
        <p:txBody>
          <a:bodyPr/>
          <a:lstStyle/>
          <a:p>
            <a:fld id="{C1AC07C0-4185-4980-AEF7-9C22F08CAECA}" type="slidenum">
              <a:rPr lang="en-GB" smtClean="0">
                <a:solidFill>
                  <a:srgbClr val="323D43"/>
                </a:solidFill>
              </a:rPr>
              <a:pPr/>
              <a:t>21</a:t>
            </a:fld>
            <a:endParaRPr lang="en-GB">
              <a:solidFill>
                <a:srgbClr val="323D43"/>
              </a:solidFill>
            </a:endParaRPr>
          </a:p>
        </p:txBody>
      </p:sp>
      <p:sp>
        <p:nvSpPr>
          <p:cNvPr id="6" name="Rectangle 5"/>
          <p:cNvSpPr/>
          <p:nvPr/>
        </p:nvSpPr>
        <p:spPr>
          <a:xfrm>
            <a:off x="-104078" y="5288725"/>
            <a:ext cx="9248077" cy="369332"/>
          </a:xfrm>
          <a:prstGeom prst="rect">
            <a:avLst/>
          </a:prstGeom>
        </p:spPr>
        <p:txBody>
          <a:bodyPr wrap="square">
            <a:spAutoFit/>
          </a:bodyPr>
          <a:lstStyle/>
          <a:p>
            <a:pPr algn="ctr"/>
            <a:r>
              <a:rPr lang="en-US" dirty="0"/>
              <a:t>Method is relevant to your group </a:t>
            </a:r>
            <a:r>
              <a:rPr lang="en-US" dirty="0" smtClean="0"/>
              <a:t>research and will be relevant </a:t>
            </a:r>
            <a:r>
              <a:rPr lang="en-US" smtClean="0"/>
              <a:t>to your technical reports</a:t>
            </a:r>
            <a:endParaRPr lang="en-US" dirty="0"/>
          </a:p>
        </p:txBody>
      </p:sp>
    </p:spTree>
    <p:extLst>
      <p:ext uri="{BB962C8B-B14F-4D97-AF65-F5344CB8AC3E}">
        <p14:creationId xmlns:p14="http://schemas.microsoft.com/office/powerpoint/2010/main" val="3754348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22313" y="3079308"/>
            <a:ext cx="7772400" cy="1362075"/>
          </a:xfrm>
        </p:spPr>
        <p:txBody>
          <a:bodyPr/>
          <a:lstStyle/>
          <a:p>
            <a:r>
              <a:rPr lang="en-GB" dirty="0" smtClean="0"/>
              <a:t>Types of law in the UK</a:t>
            </a:r>
            <a:endParaRPr lang="en-GB" dirty="0"/>
          </a:p>
        </p:txBody>
      </p:sp>
      <p:sp>
        <p:nvSpPr>
          <p:cNvPr id="9" name="Text Placeholder 8"/>
          <p:cNvSpPr>
            <a:spLocks noGrp="1"/>
          </p:cNvSpPr>
          <p:nvPr>
            <p:ph type="body" idx="1"/>
          </p:nvPr>
        </p:nvSpPr>
        <p:spPr>
          <a:xfrm>
            <a:off x="722313" y="1579121"/>
            <a:ext cx="7772400" cy="1500187"/>
          </a:xfrm>
        </p:spPr>
        <p:txBody>
          <a:bodyPr/>
          <a:lstStyle/>
          <a:p>
            <a:r>
              <a:rPr lang="en-GB" dirty="0" smtClean="0"/>
              <a:t>Part of the big picture</a:t>
            </a:r>
            <a:endParaRPr lang="en-GB"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22</a:t>
            </a:fld>
            <a:endParaRPr kumimoji="0" lang="en-US" dirty="0"/>
          </a:p>
        </p:txBody>
      </p:sp>
      <p:sp>
        <p:nvSpPr>
          <p:cNvPr id="10"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11"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extLst>
      <p:ext uri="{BB962C8B-B14F-4D97-AF65-F5344CB8AC3E}">
        <p14:creationId xmlns:p14="http://schemas.microsoft.com/office/powerpoint/2010/main" val="25715812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GB" dirty="0" smtClean="0"/>
              <a:t>Overview: Types of law in the UK</a:t>
            </a:r>
            <a:endParaRPr lang="en-GB"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475850506"/>
              </p:ext>
            </p:extLst>
          </p:nvPr>
        </p:nvGraphicFramePr>
        <p:xfrm>
          <a:off x="323850" y="1700213"/>
          <a:ext cx="84963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12"/>
          </p:nvPr>
        </p:nvSpPr>
        <p:spPr/>
        <p:txBody>
          <a:bodyPr/>
          <a:lstStyle/>
          <a:p>
            <a:fld id="{6294C92D-0306-4E69-9CD3-20855E849650}" type="slidenum">
              <a:rPr kumimoji="0" lang="en-US" smtClean="0"/>
              <a:t>23</a:t>
            </a:fld>
            <a:endParaRPr kumimoji="0" lang="en-US" dirty="0"/>
          </a:p>
        </p:txBody>
      </p:sp>
      <p:sp>
        <p:nvSpPr>
          <p:cNvPr id="9"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11"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extLst>
      <p:ext uri="{BB962C8B-B14F-4D97-AF65-F5344CB8AC3E}">
        <p14:creationId xmlns:p14="http://schemas.microsoft.com/office/powerpoint/2010/main" val="33184122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UK: Statute Law</a:t>
            </a:r>
            <a:endParaRPr lang="en-GB" noProof="0" dirty="0"/>
          </a:p>
        </p:txBody>
      </p:sp>
      <p:sp>
        <p:nvSpPr>
          <p:cNvPr id="3" name="Content Placeholder 2"/>
          <p:cNvSpPr>
            <a:spLocks noGrp="1"/>
          </p:cNvSpPr>
          <p:nvPr>
            <p:ph sz="half" idx="1"/>
          </p:nvPr>
        </p:nvSpPr>
        <p:spPr/>
        <p:txBody>
          <a:bodyPr/>
          <a:lstStyle/>
          <a:p>
            <a:pPr marL="82296" indent="0">
              <a:buNone/>
            </a:pPr>
            <a:r>
              <a:rPr lang="en-GB" sz="2400" dirty="0"/>
              <a:t>Statute law</a:t>
            </a:r>
          </a:p>
          <a:p>
            <a:r>
              <a:rPr lang="en-GB" sz="2400" dirty="0"/>
              <a:t>Made by government</a:t>
            </a:r>
          </a:p>
          <a:p>
            <a:r>
              <a:rPr lang="en-GB" sz="2400" dirty="0" smtClean="0"/>
              <a:t>legislation.gov.uk</a:t>
            </a:r>
          </a:p>
          <a:p>
            <a:r>
              <a:rPr lang="en-GB" sz="2400" dirty="0" smtClean="0"/>
              <a:t>Context</a:t>
            </a:r>
          </a:p>
          <a:p>
            <a:pPr lvl="1"/>
            <a:r>
              <a:rPr lang="en-GB" sz="2000" dirty="0" smtClean="0"/>
              <a:t>UK does not have a constitution</a:t>
            </a:r>
          </a:p>
          <a:p>
            <a:r>
              <a:rPr lang="en-GB" sz="2400" dirty="0" smtClean="0"/>
              <a:t>Constraints</a:t>
            </a:r>
          </a:p>
          <a:p>
            <a:pPr lvl="1"/>
            <a:r>
              <a:rPr lang="en-GB" sz="2000" dirty="0" smtClean="0"/>
              <a:t>International treaties</a:t>
            </a:r>
          </a:p>
          <a:p>
            <a:pPr lvl="1"/>
            <a:r>
              <a:rPr lang="en-GB" sz="2000" dirty="0" smtClean="0"/>
              <a:t>EU law</a:t>
            </a:r>
            <a:endParaRPr lang="en-GB" sz="2000" dirty="0"/>
          </a:p>
        </p:txBody>
      </p:sp>
      <p:sp>
        <p:nvSpPr>
          <p:cNvPr id="4" name="Content Placeholder 3"/>
          <p:cNvSpPr>
            <a:spLocks noGrp="1"/>
          </p:cNvSpPr>
          <p:nvPr>
            <p:ph sz="half" idx="2"/>
          </p:nvPr>
        </p:nvSpPr>
        <p:spPr/>
        <p:txBody>
          <a:bodyPr/>
          <a:lstStyle/>
          <a:p>
            <a:pPr marL="82296" indent="0">
              <a:buNone/>
            </a:pPr>
            <a:r>
              <a:rPr lang="en-GB" sz="2400" noProof="0" dirty="0" smtClean="0"/>
              <a:t>Acts of Parliament</a:t>
            </a:r>
          </a:p>
          <a:p>
            <a:r>
              <a:rPr lang="en-GB" sz="2400" dirty="0" smtClean="0"/>
              <a:t>Debated</a:t>
            </a:r>
          </a:p>
          <a:p>
            <a:pPr lvl="1"/>
            <a:r>
              <a:rPr lang="en-GB" sz="2000" noProof="0" dirty="0" smtClean="0"/>
              <a:t>House of Commons</a:t>
            </a:r>
          </a:p>
          <a:p>
            <a:pPr lvl="1"/>
            <a:r>
              <a:rPr lang="en-GB" sz="2000" dirty="0" smtClean="0"/>
              <a:t>House of Lords</a:t>
            </a:r>
          </a:p>
          <a:p>
            <a:r>
              <a:rPr lang="en-GB" sz="2400" dirty="0" smtClean="0"/>
              <a:t>Enacted</a:t>
            </a:r>
          </a:p>
          <a:p>
            <a:pPr lvl="1"/>
            <a:r>
              <a:rPr lang="en-GB" sz="2000" noProof="0" dirty="0" smtClean="0"/>
              <a:t>Royal Consent</a:t>
            </a:r>
            <a:endParaRPr lang="en-GB" sz="2000" noProof="0"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24</a:t>
            </a:fld>
            <a:endParaRPr kumimoji="0" lang="en-US" dirty="0"/>
          </a:p>
        </p:txBody>
      </p:sp>
      <p:sp>
        <p:nvSpPr>
          <p:cNvPr id="8"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9"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extLst>
      <p:ext uri="{BB962C8B-B14F-4D97-AF65-F5344CB8AC3E}">
        <p14:creationId xmlns:p14="http://schemas.microsoft.com/office/powerpoint/2010/main" val="24695424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Statutes are made by parliament</a:t>
            </a:r>
            <a:endParaRPr lang="en-GB" dirty="0"/>
          </a:p>
        </p:txBody>
      </p:sp>
      <p:pic>
        <p:nvPicPr>
          <p:cNvPr id="10" name="Content Placeholder 9" descr="W9Statutes.png"/>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537566" y="1700213"/>
            <a:ext cx="5482234" cy="4114800"/>
          </a:xfrm>
        </p:spPr>
      </p:pic>
      <p:sp>
        <p:nvSpPr>
          <p:cNvPr id="7" name="Slide Number Placeholder 6"/>
          <p:cNvSpPr>
            <a:spLocks noGrp="1"/>
          </p:cNvSpPr>
          <p:nvPr>
            <p:ph type="sldNum" sz="quarter" idx="12"/>
          </p:nvPr>
        </p:nvSpPr>
        <p:spPr/>
        <p:txBody>
          <a:bodyPr/>
          <a:lstStyle/>
          <a:p>
            <a:fld id="{6294C92D-0306-4E69-9CD3-20855E849650}" type="slidenum">
              <a:rPr kumimoji="0" lang="en-US" smtClean="0"/>
              <a:t>25</a:t>
            </a:fld>
            <a:endParaRPr kumimoji="0" lang="en-US" dirty="0"/>
          </a:p>
        </p:txBody>
      </p:sp>
      <p:sp>
        <p:nvSpPr>
          <p:cNvPr id="11" name="TextBox 10"/>
          <p:cNvSpPr txBox="1"/>
          <p:nvPr/>
        </p:nvSpPr>
        <p:spPr>
          <a:xfrm>
            <a:off x="5114636" y="4214091"/>
            <a:ext cx="3609056" cy="369332"/>
          </a:xfrm>
          <a:prstGeom prst="rect">
            <a:avLst/>
          </a:prstGeom>
          <a:noFill/>
        </p:spPr>
        <p:txBody>
          <a:bodyPr wrap="none" rtlCol="0">
            <a:spAutoFit/>
          </a:bodyPr>
          <a:lstStyle/>
          <a:p>
            <a:r>
              <a:rPr lang="en-GB" dirty="0" smtClean="0"/>
              <a:t>Example Digital Economies Act 2010 </a:t>
            </a:r>
            <a:endParaRPr lang="en-GB" dirty="0"/>
          </a:p>
        </p:txBody>
      </p:sp>
      <p:sp>
        <p:nvSpPr>
          <p:cNvPr id="9"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12"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extLst>
      <p:ext uri="{BB962C8B-B14F-4D97-AF65-F5344CB8AC3E}">
        <p14:creationId xmlns:p14="http://schemas.microsoft.com/office/powerpoint/2010/main" val="31473004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UK: Common Law aka Case Law</a:t>
            </a:r>
            <a:endParaRPr lang="en-GB" dirty="0"/>
          </a:p>
        </p:txBody>
      </p:sp>
      <p:sp>
        <p:nvSpPr>
          <p:cNvPr id="3" name="Content Placeholder 2"/>
          <p:cNvSpPr>
            <a:spLocks noGrp="1"/>
          </p:cNvSpPr>
          <p:nvPr>
            <p:ph sz="half" idx="1"/>
          </p:nvPr>
        </p:nvSpPr>
        <p:spPr/>
        <p:txBody>
          <a:bodyPr/>
          <a:lstStyle/>
          <a:p>
            <a:pPr marL="82296" indent="0">
              <a:buNone/>
            </a:pPr>
            <a:r>
              <a:rPr lang="en-GB" sz="2400" dirty="0" smtClean="0"/>
              <a:t>Common Law</a:t>
            </a:r>
          </a:p>
          <a:p>
            <a:r>
              <a:rPr lang="en-GB" sz="2400" dirty="0" smtClean="0"/>
              <a:t>Precedent of cases</a:t>
            </a:r>
          </a:p>
          <a:p>
            <a:r>
              <a:rPr lang="en-GB" sz="2400" dirty="0" smtClean="0"/>
              <a:t>Made by judges</a:t>
            </a:r>
          </a:p>
          <a:p>
            <a:r>
              <a:rPr lang="en-GB" sz="2400" dirty="0" smtClean="0"/>
              <a:t>Judgments and interpretation of statute law</a:t>
            </a:r>
          </a:p>
          <a:p>
            <a:endParaRPr lang="en-GB" sz="2400" dirty="0"/>
          </a:p>
        </p:txBody>
      </p:sp>
      <p:sp>
        <p:nvSpPr>
          <p:cNvPr id="4" name="Content Placeholder 3"/>
          <p:cNvSpPr>
            <a:spLocks noGrp="1"/>
          </p:cNvSpPr>
          <p:nvPr>
            <p:ph sz="half" idx="2"/>
          </p:nvPr>
        </p:nvSpPr>
        <p:spPr/>
        <p:txBody>
          <a:bodyPr/>
          <a:lstStyle/>
          <a:p>
            <a:pPr marL="82296" indent="0">
              <a:buNone/>
            </a:pPr>
            <a:r>
              <a:rPr lang="en-GB" sz="2400" dirty="0" smtClean="0"/>
              <a:t>Historical roots</a:t>
            </a:r>
          </a:p>
          <a:p>
            <a:r>
              <a:rPr lang="en-GB" sz="2400" dirty="0" smtClean="0"/>
              <a:t>In addition to what is covered by statute</a:t>
            </a:r>
          </a:p>
          <a:p>
            <a:r>
              <a:rPr lang="en-GB" sz="2400" dirty="0" smtClean="0"/>
              <a:t>Judges rôle</a:t>
            </a:r>
          </a:p>
          <a:p>
            <a:pPr lvl="1"/>
            <a:r>
              <a:rPr lang="en-GB" sz="2000" dirty="0" smtClean="0"/>
              <a:t>Interpret statutes</a:t>
            </a:r>
          </a:p>
          <a:p>
            <a:pPr lvl="1"/>
            <a:r>
              <a:rPr lang="en-GB" sz="2000" dirty="0" smtClean="0"/>
              <a:t>Follow precedent</a:t>
            </a:r>
          </a:p>
          <a:p>
            <a:pPr lvl="1"/>
            <a:r>
              <a:rPr lang="en-GB" sz="2000" dirty="0" smtClean="0"/>
              <a:t>Rule on ‘points of law’</a:t>
            </a:r>
          </a:p>
          <a:p>
            <a:pPr lvl="1"/>
            <a:r>
              <a:rPr lang="en-GB" sz="2000" dirty="0" smtClean="0"/>
              <a:t>Cannot create new areas of law</a:t>
            </a:r>
            <a:endParaRPr lang="en-GB" sz="2000"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26</a:t>
            </a:fld>
            <a:endParaRPr kumimoji="0" lang="en-US" dirty="0"/>
          </a:p>
        </p:txBody>
      </p:sp>
      <p:sp>
        <p:nvSpPr>
          <p:cNvPr id="8"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9"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extLst>
      <p:ext uri="{BB962C8B-B14F-4D97-AF65-F5344CB8AC3E}">
        <p14:creationId xmlns:p14="http://schemas.microsoft.com/office/powerpoint/2010/main" val="12320659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Common law examples</a:t>
            </a:r>
            <a:endParaRPr lang="en-GB" dirty="0"/>
          </a:p>
        </p:txBody>
      </p:sp>
      <p:sp>
        <p:nvSpPr>
          <p:cNvPr id="3" name="Content Placeholder 2"/>
          <p:cNvSpPr>
            <a:spLocks noGrp="1"/>
          </p:cNvSpPr>
          <p:nvPr>
            <p:ph sz="half" idx="1"/>
          </p:nvPr>
        </p:nvSpPr>
        <p:spPr/>
        <p:txBody>
          <a:bodyPr>
            <a:normAutofit lnSpcReduction="10000"/>
          </a:bodyPr>
          <a:lstStyle/>
          <a:p>
            <a:pPr marL="82296" indent="0">
              <a:buNone/>
            </a:pPr>
            <a:r>
              <a:rPr lang="en-GB" dirty="0" smtClean="0"/>
              <a:t>Where no statute exists</a:t>
            </a:r>
          </a:p>
          <a:p>
            <a:r>
              <a:rPr lang="en-GB" dirty="0" smtClean="0"/>
              <a:t>Confidentiality</a:t>
            </a:r>
          </a:p>
          <a:p>
            <a:pPr lvl="1"/>
            <a:r>
              <a:rPr lang="en-GB" dirty="0" smtClean="0"/>
              <a:t>Employees have duty of confidentiality to their employers</a:t>
            </a:r>
          </a:p>
          <a:p>
            <a:pPr lvl="1"/>
            <a:r>
              <a:rPr lang="en-GB" dirty="0" smtClean="0"/>
              <a:t>Extends beyond end of employment</a:t>
            </a:r>
          </a:p>
          <a:p>
            <a:r>
              <a:rPr lang="en-GB" dirty="0" smtClean="0"/>
              <a:t>Precedent established in previous court cases</a:t>
            </a:r>
            <a:endParaRPr lang="en-GB" dirty="0"/>
          </a:p>
        </p:txBody>
      </p:sp>
      <p:pic>
        <p:nvPicPr>
          <p:cNvPr id="8" name="Content Placeholder 7" descr="W9CommonLawTH2329title.jpg"/>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5515336" y="1700213"/>
            <a:ext cx="2437677" cy="4114800"/>
          </a:xfrm>
        </p:spPr>
      </p:pic>
      <p:sp>
        <p:nvSpPr>
          <p:cNvPr id="7" name="Slide Number Placeholder 6"/>
          <p:cNvSpPr>
            <a:spLocks noGrp="1"/>
          </p:cNvSpPr>
          <p:nvPr>
            <p:ph type="sldNum" sz="quarter" idx="12"/>
          </p:nvPr>
        </p:nvSpPr>
        <p:spPr/>
        <p:txBody>
          <a:bodyPr/>
          <a:lstStyle/>
          <a:p>
            <a:fld id="{6294C92D-0306-4E69-9CD3-20855E849650}" type="slidenum">
              <a:rPr kumimoji="0" lang="en-US" smtClean="0"/>
              <a:t>27</a:t>
            </a:fld>
            <a:endParaRPr kumimoji="0" lang="en-US" dirty="0"/>
          </a:p>
        </p:txBody>
      </p:sp>
      <p:sp>
        <p:nvSpPr>
          <p:cNvPr id="9"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10"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extLst>
      <p:ext uri="{BB962C8B-B14F-4D97-AF65-F5344CB8AC3E}">
        <p14:creationId xmlns:p14="http://schemas.microsoft.com/office/powerpoint/2010/main" val="7225320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International law: treaties</a:t>
            </a:r>
            <a:endParaRPr lang="en-GB" dirty="0"/>
          </a:p>
        </p:txBody>
      </p:sp>
      <p:sp>
        <p:nvSpPr>
          <p:cNvPr id="3" name="Content Placeholder 2"/>
          <p:cNvSpPr>
            <a:spLocks noGrp="1"/>
          </p:cNvSpPr>
          <p:nvPr>
            <p:ph sz="half" idx="1"/>
          </p:nvPr>
        </p:nvSpPr>
        <p:spPr/>
        <p:txBody>
          <a:bodyPr/>
          <a:lstStyle/>
          <a:p>
            <a:r>
              <a:rPr lang="en-GB" dirty="0" smtClean="0"/>
              <a:t>Government treaties</a:t>
            </a:r>
          </a:p>
          <a:p>
            <a:r>
              <a:rPr lang="en-GB" dirty="0" smtClean="0"/>
              <a:t>For example, trademarks, IP</a:t>
            </a:r>
          </a:p>
          <a:p>
            <a:pPr marL="82296" indent="0">
              <a:buNone/>
            </a:pPr>
            <a:endParaRPr lang="en-GB" dirty="0"/>
          </a:p>
        </p:txBody>
      </p:sp>
      <p:pic>
        <p:nvPicPr>
          <p:cNvPr id="8" name="Content Placeholder 7" descr="W9Treaties.png"/>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5019384" y="1700213"/>
            <a:ext cx="3429582" cy="4114800"/>
          </a:xfrm>
        </p:spPr>
      </p:pic>
      <p:sp>
        <p:nvSpPr>
          <p:cNvPr id="7" name="Slide Number Placeholder 6"/>
          <p:cNvSpPr>
            <a:spLocks noGrp="1"/>
          </p:cNvSpPr>
          <p:nvPr>
            <p:ph type="sldNum" sz="quarter" idx="12"/>
          </p:nvPr>
        </p:nvSpPr>
        <p:spPr/>
        <p:txBody>
          <a:bodyPr/>
          <a:lstStyle/>
          <a:p>
            <a:fld id="{6294C92D-0306-4E69-9CD3-20855E849650}" type="slidenum">
              <a:rPr kumimoji="0" lang="en-US" smtClean="0"/>
              <a:t>28</a:t>
            </a:fld>
            <a:endParaRPr kumimoji="0" lang="en-US" dirty="0"/>
          </a:p>
        </p:txBody>
      </p:sp>
      <p:sp>
        <p:nvSpPr>
          <p:cNvPr id="9"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10"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extLst>
      <p:ext uri="{BB962C8B-B14F-4D97-AF65-F5344CB8AC3E}">
        <p14:creationId xmlns:p14="http://schemas.microsoft.com/office/powerpoint/2010/main" val="41678293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European Legislation</a:t>
            </a:r>
            <a:endParaRPr lang="en-GB" dirty="0"/>
          </a:p>
        </p:txBody>
      </p:sp>
      <p:sp>
        <p:nvSpPr>
          <p:cNvPr id="3" name="Content Placeholder 2"/>
          <p:cNvSpPr>
            <a:spLocks noGrp="1"/>
          </p:cNvSpPr>
          <p:nvPr>
            <p:ph sz="half" idx="1"/>
          </p:nvPr>
        </p:nvSpPr>
        <p:spPr/>
        <p:txBody>
          <a:bodyPr>
            <a:normAutofit fontScale="70000" lnSpcReduction="20000"/>
          </a:bodyPr>
          <a:lstStyle/>
          <a:p>
            <a:r>
              <a:rPr lang="en-GB" dirty="0" smtClean="0"/>
              <a:t>Directives</a:t>
            </a:r>
          </a:p>
          <a:p>
            <a:r>
              <a:rPr lang="en-GB" dirty="0" smtClean="0"/>
              <a:t>Instruments</a:t>
            </a:r>
          </a:p>
          <a:p>
            <a:r>
              <a:rPr lang="en-GB" dirty="0" smtClean="0"/>
              <a:t>Regulations</a:t>
            </a:r>
          </a:p>
          <a:p>
            <a:pPr marL="82296" indent="0">
              <a:buNone/>
            </a:pPr>
            <a:r>
              <a:rPr lang="en-GB" dirty="0" smtClean="0"/>
              <a:t>Directives</a:t>
            </a:r>
          </a:p>
          <a:p>
            <a:r>
              <a:rPr lang="en-GB" dirty="0" smtClean="0"/>
              <a:t>Member states must update laws</a:t>
            </a:r>
          </a:p>
          <a:p>
            <a:r>
              <a:rPr lang="en-GB" dirty="0" smtClean="0"/>
              <a:t>Specifies outcome, not implementation</a:t>
            </a:r>
          </a:p>
          <a:p>
            <a:r>
              <a:rPr lang="en-GB" dirty="0" smtClean="0"/>
              <a:t>Can be implemented in parts</a:t>
            </a:r>
          </a:p>
          <a:p>
            <a:endParaRPr lang="en-GB" dirty="0" smtClean="0"/>
          </a:p>
          <a:p>
            <a:endParaRPr lang="en-GB" dirty="0"/>
          </a:p>
        </p:txBody>
      </p:sp>
      <p:sp>
        <p:nvSpPr>
          <p:cNvPr id="4" name="Content Placeholder 3"/>
          <p:cNvSpPr>
            <a:spLocks noGrp="1"/>
          </p:cNvSpPr>
          <p:nvPr>
            <p:ph sz="half" idx="2"/>
          </p:nvPr>
        </p:nvSpPr>
        <p:spPr/>
        <p:txBody>
          <a:bodyPr>
            <a:normAutofit fontScale="70000" lnSpcReduction="20000"/>
          </a:bodyPr>
          <a:lstStyle/>
          <a:p>
            <a:pPr marL="82296" indent="0">
              <a:buNone/>
            </a:pPr>
            <a:r>
              <a:rPr lang="en-GB" dirty="0" smtClean="0"/>
              <a:t>Example areas</a:t>
            </a:r>
          </a:p>
          <a:p>
            <a:r>
              <a:rPr lang="en-GB" dirty="0" smtClean="0"/>
              <a:t>Modernisation of professional qualifications</a:t>
            </a:r>
          </a:p>
          <a:p>
            <a:r>
              <a:rPr lang="en-GB" dirty="0" smtClean="0"/>
              <a:t>Restriction of hazardous substances</a:t>
            </a:r>
          </a:p>
          <a:p>
            <a:r>
              <a:rPr lang="en-GB" dirty="0" smtClean="0"/>
              <a:t>Energy efficiency/green IT</a:t>
            </a:r>
          </a:p>
          <a:p>
            <a:r>
              <a:rPr lang="en-GB" dirty="0" smtClean="0"/>
              <a:t>Packaging and packaging waste</a:t>
            </a:r>
          </a:p>
          <a:p>
            <a:pPr marL="82296" indent="0">
              <a:buNone/>
            </a:pPr>
            <a:endParaRPr lang="en-GB" dirty="0" smtClean="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29</a:t>
            </a:fld>
            <a:endParaRPr kumimoji="0" lang="en-US" dirty="0"/>
          </a:p>
        </p:txBody>
      </p:sp>
      <p:sp>
        <p:nvSpPr>
          <p:cNvPr id="8"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9"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extLst>
      <p:ext uri="{BB962C8B-B14F-4D97-AF65-F5344CB8AC3E}">
        <p14:creationId xmlns:p14="http://schemas.microsoft.com/office/powerpoint/2010/main" val="37898472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r>
              <a:rPr lang="en-US" dirty="0" smtClean="0"/>
              <a:t>High Level Objectives</a:t>
            </a:r>
            <a:endParaRPr lang="en-US" dirty="0"/>
          </a:p>
        </p:txBody>
      </p:sp>
      <p:sp>
        <p:nvSpPr>
          <p:cNvPr id="20485" name="Rectangle 3"/>
          <p:cNvSpPr>
            <a:spLocks noGrp="1" noChangeArrowheads="1"/>
          </p:cNvSpPr>
          <p:nvPr>
            <p:ph sz="half" idx="1"/>
          </p:nvPr>
        </p:nvSpPr>
        <p:spPr>
          <a:xfrm>
            <a:off x="323850" y="2198077"/>
            <a:ext cx="4171950" cy="3616936"/>
          </a:xfrm>
        </p:spPr>
        <p:txBody>
          <a:bodyPr>
            <a:normAutofit/>
          </a:bodyPr>
          <a:lstStyle/>
          <a:p>
            <a:pPr>
              <a:lnSpc>
                <a:spcPct val="90000"/>
              </a:lnSpc>
              <a:spcAft>
                <a:spcPts val="3000"/>
              </a:spcAft>
            </a:pPr>
            <a:r>
              <a:rPr lang="en-US" sz="2000" dirty="0" smtClean="0"/>
              <a:t>To </a:t>
            </a:r>
            <a:r>
              <a:rPr lang="en-US" sz="2000" dirty="0"/>
              <a:t>produce the best informed most widely educated </a:t>
            </a:r>
            <a:r>
              <a:rPr lang="en-US" sz="2000" dirty="0" smtClean="0"/>
              <a:t/>
            </a:r>
            <a:br>
              <a:rPr lang="en-US" sz="2000" dirty="0" smtClean="0"/>
            </a:br>
            <a:r>
              <a:rPr lang="en-US" sz="2000" dirty="0" smtClean="0"/>
              <a:t>CS </a:t>
            </a:r>
            <a:r>
              <a:rPr lang="en-US" sz="2000" dirty="0"/>
              <a:t>and IT </a:t>
            </a:r>
            <a:r>
              <a:rPr lang="en-US" sz="2000" dirty="0" smtClean="0"/>
              <a:t>graduates</a:t>
            </a:r>
            <a:br>
              <a:rPr lang="en-US" sz="2000" dirty="0" smtClean="0"/>
            </a:br>
            <a:r>
              <a:rPr lang="en-US" sz="2000" dirty="0" smtClean="0"/>
              <a:t>in </a:t>
            </a:r>
            <a:r>
              <a:rPr lang="en-US" sz="2000" dirty="0"/>
              <a:t>the country!</a:t>
            </a:r>
          </a:p>
          <a:p>
            <a:pPr>
              <a:lnSpc>
                <a:spcPct val="90000"/>
              </a:lnSpc>
              <a:spcAft>
                <a:spcPts val="3000"/>
              </a:spcAft>
            </a:pPr>
            <a:r>
              <a:rPr lang="en-US" sz="2000" dirty="0" smtClean="0"/>
              <a:t>To help you learn how to argue and express yourselves with informed insight </a:t>
            </a:r>
            <a:br>
              <a:rPr lang="en-US" sz="2000" dirty="0" smtClean="0"/>
            </a:br>
            <a:r>
              <a:rPr lang="en-US" sz="2000" dirty="0" smtClean="0"/>
              <a:t>on current legal, ethical and professional</a:t>
            </a:r>
          </a:p>
        </p:txBody>
      </p:sp>
      <p:sp>
        <p:nvSpPr>
          <p:cNvPr id="20486" name="Rectangle 4"/>
          <p:cNvSpPr>
            <a:spLocks noGrp="1" noChangeArrowheads="1"/>
          </p:cNvSpPr>
          <p:nvPr>
            <p:ph sz="half" idx="2"/>
          </p:nvPr>
        </p:nvSpPr>
        <p:spPr>
          <a:xfrm>
            <a:off x="4648200" y="2110153"/>
            <a:ext cx="4171950" cy="3071813"/>
          </a:xfrm>
        </p:spPr>
        <p:txBody>
          <a:bodyPr/>
          <a:lstStyle/>
          <a:p>
            <a:r>
              <a:rPr lang="en-US" sz="2000" dirty="0" smtClean="0"/>
              <a:t>To </a:t>
            </a:r>
            <a:r>
              <a:rPr lang="en-US" sz="2000" dirty="0"/>
              <a:t>help you better understand </a:t>
            </a:r>
            <a:r>
              <a:rPr lang="en-US" sz="2000" dirty="0" smtClean="0"/>
              <a:t/>
            </a:r>
            <a:br>
              <a:rPr lang="en-US" sz="2000" dirty="0" smtClean="0"/>
            </a:br>
            <a:r>
              <a:rPr lang="en-US" sz="2000" dirty="0" smtClean="0"/>
              <a:t>how </a:t>
            </a:r>
            <a:r>
              <a:rPr lang="en-US" sz="2000" dirty="0"/>
              <a:t>you address ‘fuzzy’ tasks which complement your technical skills</a:t>
            </a:r>
          </a:p>
          <a:p>
            <a:endParaRPr lang="en-US" sz="2000" dirty="0" smtClean="0"/>
          </a:p>
          <a:p>
            <a:r>
              <a:rPr lang="en-US" sz="2000" dirty="0" smtClean="0"/>
              <a:t>Make it a worthwhile use of your time</a:t>
            </a:r>
            <a:br>
              <a:rPr lang="en-US" sz="2000" dirty="0" smtClean="0"/>
            </a:br>
            <a:r>
              <a:rPr lang="en-US" sz="2000" dirty="0" smtClean="0"/>
              <a:t>(for you </a:t>
            </a:r>
            <a:r>
              <a:rPr lang="en-US" sz="2000" dirty="0"/>
              <a:t>and me!)</a:t>
            </a:r>
          </a:p>
        </p:txBody>
      </p:sp>
      <p:sp>
        <p:nvSpPr>
          <p:cNvPr id="4" name="Slide Number Placeholder 3"/>
          <p:cNvSpPr>
            <a:spLocks noGrp="1"/>
          </p:cNvSpPr>
          <p:nvPr>
            <p:ph type="sldNum" sz="quarter" idx="12"/>
          </p:nvPr>
        </p:nvSpPr>
        <p:spPr/>
        <p:txBody>
          <a:bodyPr/>
          <a:lstStyle/>
          <a:p>
            <a:fld id="{6294C92D-0306-4E69-9CD3-20855E849650}" type="slidenum">
              <a:rPr kumimoji="0" lang="en-US" smtClean="0"/>
              <a:t>3</a:t>
            </a:fld>
            <a:endParaRPr kumimoji="0" lang="en-US" dirty="0"/>
          </a:p>
        </p:txBody>
      </p:sp>
      <p:sp>
        <p:nvSpPr>
          <p:cNvPr id="5" name="Rectangle 4"/>
          <p:cNvSpPr/>
          <p:nvPr/>
        </p:nvSpPr>
        <p:spPr>
          <a:xfrm>
            <a:off x="411687" y="5246512"/>
            <a:ext cx="8168226" cy="5909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ct val="90000"/>
              </a:lnSpc>
              <a:spcAft>
                <a:spcPts val="3000"/>
              </a:spcAft>
            </a:pPr>
            <a:r>
              <a:rPr lang="en-US" b="1" dirty="0"/>
              <a:t>Give you an informed </a:t>
            </a:r>
            <a:r>
              <a:rPr lang="en-US" b="1" dirty="0" smtClean="0"/>
              <a:t>perspective overall </a:t>
            </a:r>
            <a:r>
              <a:rPr lang="mr-IN" b="1" dirty="0" smtClean="0"/>
              <a:t>–</a:t>
            </a:r>
            <a:r>
              <a:rPr lang="en-US" b="1" dirty="0" smtClean="0"/>
              <a:t> and specifically for</a:t>
            </a:r>
            <a:br>
              <a:rPr lang="en-US" b="1" dirty="0" smtClean="0"/>
            </a:br>
            <a:r>
              <a:rPr lang="en-US" b="1" dirty="0" smtClean="0"/>
              <a:t>for your group presentations and your individual </a:t>
            </a:r>
            <a:r>
              <a:rPr lang="en-US" b="1" dirty="0"/>
              <a:t>Technical Reports</a:t>
            </a:r>
          </a:p>
        </p:txBody>
      </p:sp>
      <p:sp>
        <p:nvSpPr>
          <p:cNvPr id="6" name="Rectangle 5"/>
          <p:cNvSpPr/>
          <p:nvPr/>
        </p:nvSpPr>
        <p:spPr>
          <a:xfrm>
            <a:off x="483405" y="1543848"/>
            <a:ext cx="8168226" cy="487313"/>
          </a:xfrm>
          <a:prstGeom prst="rect">
            <a:avLst/>
          </a:prstGeom>
        </p:spPr>
        <p:txBody>
          <a:bodyPr wrap="square">
            <a:spAutoFit/>
          </a:bodyPr>
          <a:lstStyle/>
          <a:p>
            <a:pPr algn="ctr">
              <a:lnSpc>
                <a:spcPct val="90000"/>
              </a:lnSpc>
              <a:spcAft>
                <a:spcPts val="3000"/>
              </a:spcAft>
            </a:pPr>
            <a:r>
              <a:rPr lang="en-US" sz="2800" b="1" dirty="0" smtClean="0"/>
              <a:t>Why we are here</a:t>
            </a:r>
            <a:endParaRPr lang="en-US" sz="2800" b="1" dirty="0"/>
          </a:p>
        </p:txBody>
      </p:sp>
      <p:sp>
        <p:nvSpPr>
          <p:cNvPr id="10"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11"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extLst>
      <p:ext uri="{BB962C8B-B14F-4D97-AF65-F5344CB8AC3E}">
        <p14:creationId xmlns:p14="http://schemas.microsoft.com/office/powerpoint/2010/main" val="35789099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Focus: criminal vs. civil</a:t>
            </a:r>
            <a:endParaRPr lang="en-GB" dirty="0"/>
          </a:p>
        </p:txBody>
      </p:sp>
      <p:sp>
        <p:nvSpPr>
          <p:cNvPr id="3" name="Content Placeholder 2"/>
          <p:cNvSpPr>
            <a:spLocks noGrp="1"/>
          </p:cNvSpPr>
          <p:nvPr>
            <p:ph sz="half" idx="1"/>
          </p:nvPr>
        </p:nvSpPr>
        <p:spPr/>
        <p:txBody>
          <a:bodyPr/>
          <a:lstStyle/>
          <a:p>
            <a:pPr marL="82296" indent="0">
              <a:buNone/>
            </a:pPr>
            <a:r>
              <a:rPr lang="en-GB" sz="2400" dirty="0" smtClean="0"/>
              <a:t>Criminal law</a:t>
            </a:r>
          </a:p>
          <a:p>
            <a:r>
              <a:rPr lang="en-GB" sz="2400" dirty="0" smtClean="0"/>
              <a:t>Behaviour forbidden/outlawed by state</a:t>
            </a:r>
          </a:p>
          <a:p>
            <a:r>
              <a:rPr lang="en-GB" sz="2400" dirty="0" smtClean="0"/>
              <a:t>In case law it can be identified as</a:t>
            </a:r>
            <a:endParaRPr lang="en-GB" sz="2400" i="1" dirty="0">
              <a:latin typeface="+mj-lt"/>
              <a:cs typeface="Apple Chancery"/>
            </a:endParaRPr>
          </a:p>
        </p:txBody>
      </p:sp>
      <p:sp>
        <p:nvSpPr>
          <p:cNvPr id="4" name="Content Placeholder 3"/>
          <p:cNvSpPr>
            <a:spLocks noGrp="1"/>
          </p:cNvSpPr>
          <p:nvPr>
            <p:ph sz="half" idx="2"/>
          </p:nvPr>
        </p:nvSpPr>
        <p:spPr/>
        <p:txBody>
          <a:bodyPr/>
          <a:lstStyle/>
          <a:p>
            <a:pPr marL="82296" indent="0">
              <a:buNone/>
            </a:pPr>
            <a:r>
              <a:rPr lang="en-GB" sz="2400" dirty="0" smtClean="0"/>
              <a:t>Civil law</a:t>
            </a:r>
          </a:p>
          <a:p>
            <a:r>
              <a:rPr lang="en-GB" sz="2400" dirty="0" smtClean="0"/>
              <a:t>Rights &amp; obligations</a:t>
            </a:r>
          </a:p>
          <a:p>
            <a:r>
              <a:rPr lang="en-GB" sz="2400" dirty="0" smtClean="0"/>
              <a:t>Business contracts</a:t>
            </a:r>
          </a:p>
          <a:p>
            <a:r>
              <a:rPr lang="en-GB" sz="2400" dirty="0" smtClean="0"/>
              <a:t>Implied contracts</a:t>
            </a:r>
          </a:p>
          <a:p>
            <a:r>
              <a:rPr lang="en-GB" sz="2400" dirty="0" smtClean="0"/>
              <a:t>Product liability</a:t>
            </a:r>
          </a:p>
          <a:p>
            <a:r>
              <a:rPr lang="en-GB" sz="2400" dirty="0" smtClean="0"/>
              <a:t>Vicarious liability</a:t>
            </a:r>
          </a:p>
          <a:p>
            <a:pPr lvl="1"/>
            <a:r>
              <a:rPr lang="en-GB" sz="2000" dirty="0" smtClean="0"/>
              <a:t>Employers may be liable for acts by employees e.g. slander, defamation, libel</a:t>
            </a:r>
            <a:endParaRPr lang="en-GB" sz="2000"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30</a:t>
            </a:fld>
            <a:endParaRPr kumimoji="0" lang="en-US" dirty="0"/>
          </a:p>
        </p:txBody>
      </p:sp>
      <p:sp>
        <p:nvSpPr>
          <p:cNvPr id="8" name="Rectangle 7"/>
          <p:cNvSpPr/>
          <p:nvPr/>
        </p:nvSpPr>
        <p:spPr>
          <a:xfrm>
            <a:off x="602708" y="4109177"/>
            <a:ext cx="3167855" cy="584775"/>
          </a:xfrm>
          <a:prstGeom prst="rect">
            <a:avLst/>
          </a:prstGeom>
        </p:spPr>
        <p:txBody>
          <a:bodyPr wrap="none">
            <a:spAutoFit/>
          </a:bodyPr>
          <a:lstStyle/>
          <a:p>
            <a:r>
              <a:rPr lang="en-US" sz="3200" b="1" i="1" dirty="0" smtClean="0">
                <a:latin typeface="Arial" panose="020B0604020202020204" pitchFamily="34" charset="0"/>
                <a:cs typeface="Arial" panose="020B0604020202020204" pitchFamily="34" charset="0"/>
              </a:rPr>
              <a:t>R versus xxxxx</a:t>
            </a:r>
            <a:endParaRPr lang="en-US" sz="3200" b="1" i="1" dirty="0">
              <a:latin typeface="Arial" panose="020B0604020202020204" pitchFamily="34" charset="0"/>
              <a:cs typeface="Arial" panose="020B0604020202020204" pitchFamily="34" charset="0"/>
            </a:endParaRPr>
          </a:p>
        </p:txBody>
      </p:sp>
      <p:sp>
        <p:nvSpPr>
          <p:cNvPr id="9"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10"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extLst>
      <p:ext uri="{BB962C8B-B14F-4D97-AF65-F5344CB8AC3E}">
        <p14:creationId xmlns:p14="http://schemas.microsoft.com/office/powerpoint/2010/main" val="20256668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Civil and criminal law can both be relevant</a:t>
            </a:r>
            <a:endParaRPr lang="en-GB" dirty="0"/>
          </a:p>
        </p:txBody>
      </p:sp>
      <p:sp>
        <p:nvSpPr>
          <p:cNvPr id="3" name="Content Placeholder 2"/>
          <p:cNvSpPr>
            <a:spLocks noGrp="1"/>
          </p:cNvSpPr>
          <p:nvPr>
            <p:ph sz="half" idx="1"/>
          </p:nvPr>
        </p:nvSpPr>
        <p:spPr/>
        <p:txBody>
          <a:bodyPr/>
          <a:lstStyle/>
          <a:p>
            <a:pPr marL="82296" indent="0">
              <a:buNone/>
            </a:pPr>
            <a:r>
              <a:rPr lang="en-GB" dirty="0" smtClean="0"/>
              <a:t>Historically information was not regarded as property</a:t>
            </a:r>
          </a:p>
          <a:p>
            <a:pPr marL="82296" indent="0">
              <a:buNone/>
            </a:pPr>
            <a:r>
              <a:rPr lang="en-GB" dirty="0" smtClean="0"/>
              <a:t>But…</a:t>
            </a:r>
          </a:p>
          <a:p>
            <a:pPr marL="82296" indent="0">
              <a:buNone/>
            </a:pPr>
            <a:r>
              <a:rPr lang="en-GB" dirty="0" smtClean="0"/>
              <a:t>Scanning a book and publishing it on the internet?</a:t>
            </a:r>
          </a:p>
          <a:p>
            <a:pPr marL="82296" indent="0">
              <a:buNone/>
            </a:pPr>
            <a:endParaRPr lang="en-GB" dirty="0"/>
          </a:p>
        </p:txBody>
      </p:sp>
      <p:sp>
        <p:nvSpPr>
          <p:cNvPr id="4" name="Content Placeholder 3"/>
          <p:cNvSpPr>
            <a:spLocks noGrp="1"/>
          </p:cNvSpPr>
          <p:nvPr>
            <p:ph sz="half" idx="2"/>
          </p:nvPr>
        </p:nvSpPr>
        <p:spPr/>
        <p:txBody>
          <a:bodyPr/>
          <a:lstStyle/>
          <a:p>
            <a:pPr marL="82296" indent="0">
              <a:buNone/>
            </a:pPr>
            <a:r>
              <a:rPr lang="en-GB" dirty="0" smtClean="0"/>
              <a:t>Are the author’s and publishers right</a:t>
            </a:r>
          </a:p>
          <a:p>
            <a:r>
              <a:rPr lang="en-GB" dirty="0" smtClean="0"/>
              <a:t>Criminal?</a:t>
            </a:r>
          </a:p>
          <a:p>
            <a:r>
              <a:rPr lang="en-GB" dirty="0" smtClean="0"/>
              <a:t>Civil?</a:t>
            </a:r>
            <a:endParaRPr lang="en-GB"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31</a:t>
            </a:fld>
            <a:endParaRPr kumimoji="0" lang="en-US" dirty="0"/>
          </a:p>
        </p:txBody>
      </p:sp>
      <p:sp>
        <p:nvSpPr>
          <p:cNvPr id="8"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9"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extLst>
      <p:ext uri="{BB962C8B-B14F-4D97-AF65-F5344CB8AC3E}">
        <p14:creationId xmlns:p14="http://schemas.microsoft.com/office/powerpoint/2010/main" val="17484599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Key Areas</a:t>
            </a:r>
            <a:endParaRPr lang="en-GB" noProof="0" dirty="0"/>
          </a:p>
        </p:txBody>
      </p:sp>
      <p:sp>
        <p:nvSpPr>
          <p:cNvPr id="3" name="Content Placeholder 2"/>
          <p:cNvSpPr>
            <a:spLocks noGrp="1"/>
          </p:cNvSpPr>
          <p:nvPr>
            <p:ph sz="half" idx="1"/>
          </p:nvPr>
        </p:nvSpPr>
        <p:spPr/>
        <p:txBody>
          <a:bodyPr>
            <a:normAutofit fontScale="55000" lnSpcReduction="20000"/>
          </a:bodyPr>
          <a:lstStyle/>
          <a:p>
            <a:r>
              <a:rPr lang="en-GB" noProof="0" dirty="0"/>
              <a:t>Communications Act 2003 section 127 (Came into force 25th July 2003 replaced  s43 Telecommunications Act 1984</a:t>
            </a:r>
            <a:r>
              <a:rPr lang="en-GB" noProof="0" dirty="0" smtClean="0"/>
              <a:t>)*</a:t>
            </a:r>
            <a:endParaRPr lang="en-GB" noProof="0" dirty="0"/>
          </a:p>
          <a:p>
            <a:r>
              <a:rPr lang="en-GB" noProof="0" dirty="0"/>
              <a:t>Computer Misuse Act 1990 </a:t>
            </a:r>
          </a:p>
          <a:p>
            <a:r>
              <a:rPr lang="en-GB" noProof="0" dirty="0"/>
              <a:t>Copyright design and patents 1988</a:t>
            </a:r>
          </a:p>
          <a:p>
            <a:r>
              <a:rPr lang="en-GB" noProof="0" dirty="0"/>
              <a:t>Data Protection Act 1998</a:t>
            </a:r>
          </a:p>
          <a:p>
            <a:r>
              <a:rPr lang="en-GB" noProof="0" dirty="0"/>
              <a:t>Defamation Act 1996</a:t>
            </a:r>
          </a:p>
          <a:p>
            <a:r>
              <a:rPr lang="en-GB" noProof="0" dirty="0" smtClean="0"/>
              <a:t>Disabilities Discrimination Act (NI only)</a:t>
            </a:r>
          </a:p>
          <a:p>
            <a:r>
              <a:rPr lang="en-GB" noProof="0" dirty="0" smtClean="0"/>
              <a:t>Digital </a:t>
            </a:r>
            <a:r>
              <a:rPr lang="en-GB" noProof="0" dirty="0"/>
              <a:t>E</a:t>
            </a:r>
            <a:r>
              <a:rPr lang="en-GB" noProof="0" dirty="0" smtClean="0"/>
              <a:t>conomy Act 2010 </a:t>
            </a:r>
          </a:p>
          <a:p>
            <a:r>
              <a:rPr lang="en-GB" dirty="0" smtClean="0"/>
              <a:t>NB: Digital Economy Bill 2016-17</a:t>
            </a:r>
            <a:endParaRPr lang="en-GB" noProof="0" dirty="0" smtClean="0"/>
          </a:p>
          <a:p>
            <a:r>
              <a:rPr lang="en-GB" noProof="0" dirty="0" smtClean="0"/>
              <a:t>Electronic Commerce </a:t>
            </a:r>
            <a:br>
              <a:rPr lang="en-GB" noProof="0" dirty="0" smtClean="0"/>
            </a:br>
            <a:r>
              <a:rPr lang="en-GB" noProof="0" dirty="0" smtClean="0"/>
              <a:t>(EC Directive) Regulations 2002 </a:t>
            </a:r>
          </a:p>
        </p:txBody>
      </p:sp>
      <p:sp>
        <p:nvSpPr>
          <p:cNvPr id="4" name="Content Placeholder 3"/>
          <p:cNvSpPr>
            <a:spLocks noGrp="1"/>
          </p:cNvSpPr>
          <p:nvPr>
            <p:ph sz="half" idx="2"/>
          </p:nvPr>
        </p:nvSpPr>
        <p:spPr/>
        <p:txBody>
          <a:bodyPr>
            <a:normAutofit fontScale="55000" lnSpcReduction="20000"/>
          </a:bodyPr>
          <a:lstStyle/>
          <a:p>
            <a:r>
              <a:rPr lang="en-GB" noProof="0" dirty="0" smtClean="0"/>
              <a:t>Electronic waste disposal</a:t>
            </a:r>
          </a:p>
          <a:p>
            <a:r>
              <a:rPr lang="en-GB" noProof="0" dirty="0" smtClean="0"/>
              <a:t>Equalities Act 2010</a:t>
            </a:r>
          </a:p>
          <a:p>
            <a:r>
              <a:rPr lang="en-GB" noProof="0" dirty="0" smtClean="0"/>
              <a:t>Health and Safety at work 1974</a:t>
            </a:r>
          </a:p>
          <a:p>
            <a:r>
              <a:rPr lang="en-GB" noProof="0" dirty="0" smtClean="0"/>
              <a:t>Harassment Protection </a:t>
            </a:r>
            <a:r>
              <a:rPr lang="en-GB" dirty="0"/>
              <a:t>A</a:t>
            </a:r>
            <a:r>
              <a:rPr lang="en-GB" noProof="0" dirty="0" err="1" smtClean="0"/>
              <a:t>ct</a:t>
            </a:r>
            <a:r>
              <a:rPr lang="en-GB" noProof="0" dirty="0" smtClean="0"/>
              <a:t> 1997</a:t>
            </a:r>
          </a:p>
          <a:p>
            <a:r>
              <a:rPr lang="en-GB" noProof="0" dirty="0" smtClean="0"/>
              <a:t>Human Rights Act 1998</a:t>
            </a:r>
          </a:p>
          <a:p>
            <a:r>
              <a:rPr lang="en-GB" noProof="0" dirty="0" smtClean="0"/>
              <a:t>Malicious Communications Act 1988 </a:t>
            </a:r>
            <a:br>
              <a:rPr lang="en-GB" noProof="0" dirty="0" smtClean="0"/>
            </a:br>
            <a:r>
              <a:rPr lang="en-GB" noProof="0" dirty="0" smtClean="0"/>
              <a:t>section 1</a:t>
            </a:r>
          </a:p>
          <a:p>
            <a:r>
              <a:rPr lang="en-GB" noProof="0" dirty="0" smtClean="0"/>
              <a:t>Postal Services Act 2000 section 85  (commenced 26th March 2001)*</a:t>
            </a:r>
          </a:p>
          <a:p>
            <a:r>
              <a:rPr lang="en-GB" noProof="0" dirty="0" smtClean="0"/>
              <a:t>Regulation of Investigatory Powers Act 2000</a:t>
            </a:r>
          </a:p>
        </p:txBody>
      </p:sp>
      <p:sp>
        <p:nvSpPr>
          <p:cNvPr id="7" name="Slide Number Placeholder 6"/>
          <p:cNvSpPr>
            <a:spLocks noGrp="1"/>
          </p:cNvSpPr>
          <p:nvPr>
            <p:ph type="sldNum" sz="quarter" idx="12"/>
          </p:nvPr>
        </p:nvSpPr>
        <p:spPr/>
        <p:txBody>
          <a:bodyPr/>
          <a:lstStyle/>
          <a:p>
            <a:fld id="{6294C92D-0306-4E69-9CD3-20855E849650}" type="slidenum">
              <a:rPr kumimoji="0" lang="en-US" smtClean="0"/>
              <a:t>32</a:t>
            </a:fld>
            <a:endParaRPr kumimoji="0" lang="en-US" dirty="0"/>
          </a:p>
        </p:txBody>
      </p:sp>
      <p:sp>
        <p:nvSpPr>
          <p:cNvPr id="8" name="Rectangle 7"/>
          <p:cNvSpPr/>
          <p:nvPr/>
        </p:nvSpPr>
        <p:spPr>
          <a:xfrm>
            <a:off x="140675" y="5371394"/>
            <a:ext cx="8853854" cy="9233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GB" dirty="0"/>
              <a:t>Remember – legislation is being revised as we study, and as your degree </a:t>
            </a:r>
            <a:r>
              <a:rPr lang="en-GB" dirty="0" smtClean="0"/>
              <a:t>progresses</a:t>
            </a:r>
            <a:br>
              <a:rPr lang="en-GB" dirty="0" smtClean="0"/>
            </a:br>
            <a:r>
              <a:rPr lang="en-GB" dirty="0" smtClean="0"/>
              <a:t>the Crown Prosecution Service may be valuable in checking out </a:t>
            </a:r>
            <a:br>
              <a:rPr lang="en-GB" dirty="0" smtClean="0"/>
            </a:br>
            <a:r>
              <a:rPr lang="en-GB" dirty="0"/>
              <a:t>current guidance </a:t>
            </a:r>
            <a:r>
              <a:rPr lang="en-GB" dirty="0">
                <a:hlinkClick r:id="rId2"/>
              </a:rPr>
              <a:t>http://www.cps.gov.uk/legal</a:t>
            </a:r>
            <a:r>
              <a:rPr lang="en-GB" dirty="0" smtClean="0">
                <a:hlinkClick r:id="rId2"/>
              </a:rPr>
              <a:t>/</a:t>
            </a:r>
            <a:r>
              <a:rPr lang="en-GB" dirty="0" smtClean="0"/>
              <a:t> </a:t>
            </a:r>
            <a:endParaRPr lang="en-GB" dirty="0"/>
          </a:p>
        </p:txBody>
      </p:sp>
      <p:sp>
        <p:nvSpPr>
          <p:cNvPr id="9"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10"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extLst>
      <p:ext uri="{BB962C8B-B14F-4D97-AF65-F5344CB8AC3E}">
        <p14:creationId xmlns:p14="http://schemas.microsoft.com/office/powerpoint/2010/main" val="4278622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22313" y="2815533"/>
            <a:ext cx="7772400" cy="1362075"/>
          </a:xfrm>
        </p:spPr>
        <p:txBody>
          <a:bodyPr>
            <a:normAutofit fontScale="90000"/>
          </a:bodyPr>
          <a:lstStyle/>
          <a:p>
            <a:r>
              <a:rPr lang="en-GB" dirty="0" smtClean="0"/>
              <a:t>Ways of looking at </a:t>
            </a:r>
            <a:br>
              <a:rPr lang="en-GB" dirty="0" smtClean="0"/>
            </a:br>
            <a:r>
              <a:rPr lang="en-GB" dirty="0" smtClean="0"/>
              <a:t>UK law </a:t>
            </a:r>
            <a:br>
              <a:rPr lang="en-GB" dirty="0" smtClean="0"/>
            </a:br>
            <a:r>
              <a:rPr lang="en-GB" dirty="0" smtClean="0"/>
              <a:t>as an </a:t>
            </a:r>
            <a:br>
              <a:rPr lang="en-GB" dirty="0" smtClean="0"/>
            </a:br>
            <a:r>
              <a:rPr lang="en-GB" dirty="0" smtClean="0"/>
              <a:t>IT professional</a:t>
            </a:r>
            <a:endParaRPr lang="en-GB" dirty="0"/>
          </a:p>
        </p:txBody>
      </p:sp>
      <p:sp>
        <p:nvSpPr>
          <p:cNvPr id="9" name="Text Placeholder 8"/>
          <p:cNvSpPr>
            <a:spLocks noGrp="1"/>
          </p:cNvSpPr>
          <p:nvPr>
            <p:ph type="body" idx="1"/>
          </p:nvPr>
        </p:nvSpPr>
        <p:spPr>
          <a:xfrm>
            <a:off x="722313" y="1315346"/>
            <a:ext cx="7772400" cy="1500187"/>
          </a:xfrm>
        </p:spPr>
        <p:txBody>
          <a:bodyPr/>
          <a:lstStyle/>
          <a:p>
            <a:r>
              <a:rPr lang="en-GB" dirty="0" smtClean="0"/>
              <a:t>The focus for this module</a:t>
            </a:r>
            <a:endParaRPr lang="en-GB" dirty="0"/>
          </a:p>
        </p:txBody>
      </p:sp>
      <p:sp>
        <p:nvSpPr>
          <p:cNvPr id="7" name="Slide Number Placeholder 6"/>
          <p:cNvSpPr>
            <a:spLocks noGrp="1"/>
          </p:cNvSpPr>
          <p:nvPr>
            <p:ph type="sldNum" sz="quarter" idx="12"/>
          </p:nvPr>
        </p:nvSpPr>
        <p:spPr>
          <a:xfrm>
            <a:off x="6877050" y="6317554"/>
            <a:ext cx="1905000" cy="457200"/>
          </a:xfrm>
        </p:spPr>
        <p:txBody>
          <a:bodyPr/>
          <a:lstStyle/>
          <a:p>
            <a:fld id="{6294C92D-0306-4E69-9CD3-20855E849650}" type="slidenum">
              <a:rPr kumimoji="0" lang="en-US" smtClean="0"/>
              <a:t>33</a:t>
            </a:fld>
            <a:endParaRPr kumimoji="0" lang="en-US" dirty="0"/>
          </a:p>
        </p:txBody>
      </p:sp>
      <p:sp>
        <p:nvSpPr>
          <p:cNvPr id="10"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11"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extLst>
      <p:ext uri="{BB962C8B-B14F-4D97-AF65-F5344CB8AC3E}">
        <p14:creationId xmlns:p14="http://schemas.microsoft.com/office/powerpoint/2010/main" val="11419864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noProof="0" dirty="0" smtClean="0"/>
              <a:t>Data &amp; Information perspectives (1&amp;2)</a:t>
            </a:r>
            <a:endParaRPr lang="en-GB" noProof="0" dirty="0"/>
          </a:p>
        </p:txBody>
      </p:sp>
      <p:pic>
        <p:nvPicPr>
          <p:cNvPr id="7" name="Content Placeholder 6" descr="Screen Shot 2013-05-14 at 10.47.19.png"/>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23850" y="2014515"/>
            <a:ext cx="8496300" cy="3486196"/>
          </a:xfrm>
        </p:spPr>
      </p:pic>
      <p:sp>
        <p:nvSpPr>
          <p:cNvPr id="4" name="Slide Number Placeholder 3"/>
          <p:cNvSpPr>
            <a:spLocks noGrp="1"/>
          </p:cNvSpPr>
          <p:nvPr>
            <p:ph type="sldNum" sz="quarter" idx="12"/>
          </p:nvPr>
        </p:nvSpPr>
        <p:spPr/>
        <p:txBody>
          <a:bodyPr/>
          <a:lstStyle/>
          <a:p>
            <a:fld id="{6294C92D-0306-4E69-9CD3-20855E849650}" type="slidenum">
              <a:rPr kumimoji="0" lang="en-US" smtClean="0"/>
              <a:t>34</a:t>
            </a:fld>
            <a:endParaRPr kumimoji="0" lang="en-US" dirty="0"/>
          </a:p>
        </p:txBody>
      </p:sp>
      <p:sp>
        <p:nvSpPr>
          <p:cNvPr id="8"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9"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extLst>
      <p:ext uri="{BB962C8B-B14F-4D97-AF65-F5344CB8AC3E}">
        <p14:creationId xmlns:p14="http://schemas.microsoft.com/office/powerpoint/2010/main" val="3213934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noProof="0" dirty="0" smtClean="0"/>
              <a:t>Workplace Perspectives</a:t>
            </a:r>
            <a:r>
              <a:rPr lang="en-GB" dirty="0"/>
              <a:t> </a:t>
            </a:r>
            <a:r>
              <a:rPr lang="en-GB" dirty="0" smtClean="0"/>
              <a:t>(3&amp;4)</a:t>
            </a:r>
            <a:endParaRPr lang="en-GB" noProof="0" dirty="0"/>
          </a:p>
        </p:txBody>
      </p:sp>
      <p:pic>
        <p:nvPicPr>
          <p:cNvPr id="6" name="Content Placeholder 5" descr="Screen Shot 2013-05-14 at 10.42.12.png"/>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0" y="2052235"/>
            <a:ext cx="8496300" cy="3410755"/>
          </a:xfrm>
        </p:spPr>
      </p:pic>
      <p:sp>
        <p:nvSpPr>
          <p:cNvPr id="5" name="Slide Number Placeholder 4"/>
          <p:cNvSpPr>
            <a:spLocks noGrp="1"/>
          </p:cNvSpPr>
          <p:nvPr>
            <p:ph type="sldNum" sz="quarter" idx="12"/>
          </p:nvPr>
        </p:nvSpPr>
        <p:spPr/>
        <p:txBody>
          <a:bodyPr/>
          <a:lstStyle/>
          <a:p>
            <a:fld id="{6294C92D-0306-4E69-9CD3-20855E849650}" type="slidenum">
              <a:rPr kumimoji="0" lang="en-US" smtClean="0"/>
              <a:t>35</a:t>
            </a:fld>
            <a:endParaRPr kumimoji="0" lang="en-US" dirty="0"/>
          </a:p>
        </p:txBody>
      </p:sp>
      <p:sp>
        <p:nvSpPr>
          <p:cNvPr id="7" name="Explosion 2 6"/>
          <p:cNvSpPr/>
          <p:nvPr/>
        </p:nvSpPr>
        <p:spPr>
          <a:xfrm rot="1190933">
            <a:off x="6054294" y="693953"/>
            <a:ext cx="3053018" cy="2357087"/>
          </a:xfrm>
          <a:prstGeom prst="irregularSeal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You may think of workplace perspective in this section!</a:t>
            </a:r>
            <a:endParaRPr lang="en-GB" dirty="0"/>
          </a:p>
        </p:txBody>
      </p:sp>
      <p:sp>
        <p:nvSpPr>
          <p:cNvPr id="8"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9"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extLst>
      <p:ext uri="{BB962C8B-B14F-4D97-AF65-F5344CB8AC3E}">
        <p14:creationId xmlns:p14="http://schemas.microsoft.com/office/powerpoint/2010/main" val="35597388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You </a:t>
            </a:r>
            <a:r>
              <a:rPr lang="en-US" dirty="0" smtClean="0"/>
              <a:t>have </a:t>
            </a:r>
            <a:r>
              <a:rPr lang="en-US" dirty="0" smtClean="0"/>
              <a:t>to understand</a:t>
            </a:r>
            <a:endParaRPr lang="en-US" dirty="0"/>
          </a:p>
        </p:txBody>
      </p:sp>
      <p:pic>
        <p:nvPicPr>
          <p:cNvPr id="7" name="Content Placeholder 6" descr="Screenshot 2014-11-12 22.49.16.png"/>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708014" y="1577125"/>
            <a:ext cx="7727972" cy="4114800"/>
          </a:xfrm>
        </p:spPr>
      </p:pic>
      <p:sp>
        <p:nvSpPr>
          <p:cNvPr id="6" name="Slide Number Placeholder 5"/>
          <p:cNvSpPr>
            <a:spLocks noGrp="1"/>
          </p:cNvSpPr>
          <p:nvPr>
            <p:ph type="sldNum" sz="quarter" idx="12"/>
          </p:nvPr>
        </p:nvSpPr>
        <p:spPr/>
        <p:txBody>
          <a:bodyPr/>
          <a:lstStyle/>
          <a:p>
            <a:fld id="{6294C92D-0306-4E69-9CD3-20855E849650}" type="slidenum">
              <a:rPr kumimoji="0" lang="en-US" smtClean="0"/>
              <a:t>36</a:t>
            </a:fld>
            <a:endParaRPr kumimoji="0" lang="en-US" dirty="0"/>
          </a:p>
        </p:txBody>
      </p:sp>
      <p:sp>
        <p:nvSpPr>
          <p:cNvPr id="8" name="Rectangle 7"/>
          <p:cNvSpPr/>
          <p:nvPr/>
        </p:nvSpPr>
        <p:spPr>
          <a:xfrm>
            <a:off x="52758" y="5662394"/>
            <a:ext cx="8990154"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GB" dirty="0"/>
              <a:t>Remember – legislation is being revised as we study, and as your degree </a:t>
            </a:r>
            <a:r>
              <a:rPr lang="en-GB" dirty="0" smtClean="0"/>
              <a:t>progresses</a:t>
            </a:r>
          </a:p>
          <a:p>
            <a:pPr algn="ctr"/>
            <a:r>
              <a:rPr lang="en-GB" dirty="0" smtClean="0"/>
              <a:t>e.g. </a:t>
            </a:r>
            <a:r>
              <a:rPr lang="en-GB" dirty="0"/>
              <a:t>check </a:t>
            </a:r>
            <a:r>
              <a:rPr lang="en-GB" dirty="0">
                <a:hlinkClick r:id="rId3"/>
              </a:rPr>
              <a:t>http://www.harassmentlaw.co.uk</a:t>
            </a:r>
            <a:r>
              <a:rPr lang="en-GB" dirty="0" smtClean="0">
                <a:hlinkClick r:id="rId3"/>
              </a:rPr>
              <a:t>/</a:t>
            </a:r>
            <a:r>
              <a:rPr lang="en-GB" dirty="0" smtClean="0"/>
              <a:t> for updates </a:t>
            </a:r>
            <a:r>
              <a:rPr lang="en-GB" dirty="0" err="1" smtClean="0"/>
              <a:t>wrt</a:t>
            </a:r>
            <a:r>
              <a:rPr lang="en-GB" dirty="0" smtClean="0"/>
              <a:t> </a:t>
            </a:r>
            <a:r>
              <a:rPr lang="en-GB" dirty="0" err="1" smtClean="0"/>
              <a:t>harrassment</a:t>
            </a:r>
            <a:endParaRPr lang="en-GB" dirty="0"/>
          </a:p>
        </p:txBody>
      </p:sp>
      <p:sp>
        <p:nvSpPr>
          <p:cNvPr id="9"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10"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extLst>
      <p:ext uri="{BB962C8B-B14F-4D97-AF65-F5344CB8AC3E}">
        <p14:creationId xmlns:p14="http://schemas.microsoft.com/office/powerpoint/2010/main" val="13716218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3" y="3255107"/>
            <a:ext cx="7772400" cy="1362075"/>
          </a:xfrm>
        </p:spPr>
        <p:txBody>
          <a:bodyPr/>
          <a:lstStyle/>
          <a:p>
            <a:r>
              <a:rPr lang="en-GB" dirty="0" smtClean="0"/>
              <a:t>TAKING AN IT perspective</a:t>
            </a:r>
            <a:endParaRPr lang="en-GB" dirty="0"/>
          </a:p>
        </p:txBody>
      </p:sp>
      <p:sp>
        <p:nvSpPr>
          <p:cNvPr id="7" name="Text Placeholder 6"/>
          <p:cNvSpPr>
            <a:spLocks noGrp="1"/>
          </p:cNvSpPr>
          <p:nvPr>
            <p:ph type="body" idx="1"/>
          </p:nvPr>
        </p:nvSpPr>
        <p:spPr>
          <a:xfrm>
            <a:off x="722313" y="1754920"/>
            <a:ext cx="7772400" cy="1500187"/>
          </a:xfrm>
        </p:spPr>
        <p:txBody>
          <a:bodyPr/>
          <a:lstStyle/>
          <a:p>
            <a:r>
              <a:rPr lang="en-GB" dirty="0" smtClean="0"/>
              <a:t>Walkthrough some new areas</a:t>
            </a:r>
            <a:endParaRPr lang="en-GB" dirty="0"/>
          </a:p>
        </p:txBody>
      </p:sp>
      <p:sp>
        <p:nvSpPr>
          <p:cNvPr id="5" name="Slide Number Placeholder 4"/>
          <p:cNvSpPr>
            <a:spLocks noGrp="1"/>
          </p:cNvSpPr>
          <p:nvPr>
            <p:ph type="sldNum" sz="quarter" idx="12"/>
          </p:nvPr>
        </p:nvSpPr>
        <p:spPr/>
        <p:txBody>
          <a:bodyPr/>
          <a:lstStyle/>
          <a:p>
            <a:fld id="{6294C92D-0306-4E69-9CD3-20855E849650}" type="slidenum">
              <a:rPr kumimoji="0" lang="en-US" smtClean="0"/>
              <a:t>37</a:t>
            </a:fld>
            <a:endParaRPr kumimoji="0" lang="en-US" dirty="0"/>
          </a:p>
        </p:txBody>
      </p:sp>
      <p:sp>
        <p:nvSpPr>
          <p:cNvPr id="8"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9"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extLst>
      <p:ext uri="{BB962C8B-B14F-4D97-AF65-F5344CB8AC3E}">
        <p14:creationId xmlns:p14="http://schemas.microsoft.com/office/powerpoint/2010/main" val="8583482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IT contexts</a:t>
            </a:r>
            <a:endParaRPr lang="en-GB" dirty="0"/>
          </a:p>
        </p:txBody>
      </p:sp>
      <p:sp>
        <p:nvSpPr>
          <p:cNvPr id="3" name="Content Placeholder 2"/>
          <p:cNvSpPr>
            <a:spLocks noGrp="1"/>
          </p:cNvSpPr>
          <p:nvPr>
            <p:ph sz="half" idx="1"/>
          </p:nvPr>
        </p:nvSpPr>
        <p:spPr/>
        <p:txBody>
          <a:bodyPr>
            <a:normAutofit fontScale="92500" lnSpcReduction="20000"/>
          </a:bodyPr>
          <a:lstStyle/>
          <a:p>
            <a:pPr marL="82296" indent="0">
              <a:buNone/>
            </a:pPr>
            <a:r>
              <a:rPr lang="en-GB" dirty="0" smtClean="0"/>
              <a:t>UK criminal law</a:t>
            </a:r>
          </a:p>
          <a:p>
            <a:r>
              <a:rPr lang="en-GB" dirty="0" smtClean="0"/>
              <a:t>By statute</a:t>
            </a:r>
          </a:p>
          <a:p>
            <a:r>
              <a:rPr lang="en-GB" dirty="0" smtClean="0"/>
              <a:t>examples</a:t>
            </a:r>
          </a:p>
          <a:p>
            <a:pPr lvl="1"/>
            <a:r>
              <a:rPr lang="en-GB" dirty="0" smtClean="0"/>
              <a:t>Digital Economies Act 2010</a:t>
            </a:r>
          </a:p>
          <a:p>
            <a:pPr lvl="1"/>
            <a:r>
              <a:rPr lang="en-GB" dirty="0" smtClean="0"/>
              <a:t>Computer Misuse Act 1990</a:t>
            </a:r>
          </a:p>
          <a:p>
            <a:pPr lvl="1"/>
            <a:r>
              <a:rPr lang="en-GB" dirty="0" smtClean="0"/>
              <a:t>Design Copyright and Patents Act 1988</a:t>
            </a:r>
          </a:p>
          <a:p>
            <a:endParaRPr lang="en-GB" dirty="0"/>
          </a:p>
        </p:txBody>
      </p:sp>
      <p:sp>
        <p:nvSpPr>
          <p:cNvPr id="4" name="Content Placeholder 3"/>
          <p:cNvSpPr>
            <a:spLocks noGrp="1"/>
          </p:cNvSpPr>
          <p:nvPr>
            <p:ph sz="half" idx="2"/>
          </p:nvPr>
        </p:nvSpPr>
        <p:spPr/>
        <p:txBody>
          <a:bodyPr>
            <a:normAutofit fontScale="92500" lnSpcReduction="20000"/>
          </a:bodyPr>
          <a:lstStyle/>
          <a:p>
            <a:r>
              <a:rPr lang="en-GB" dirty="0" smtClean="0"/>
              <a:t>UK Civil law</a:t>
            </a:r>
          </a:p>
          <a:p>
            <a:r>
              <a:rPr lang="en-GB" dirty="0" smtClean="0"/>
              <a:t>By case history</a:t>
            </a:r>
          </a:p>
          <a:p>
            <a:r>
              <a:rPr lang="en-GB" dirty="0" smtClean="0"/>
              <a:t>Issues: </a:t>
            </a:r>
          </a:p>
          <a:p>
            <a:pPr lvl="1"/>
            <a:r>
              <a:rPr lang="en-GB" dirty="0" smtClean="0"/>
              <a:t>buggy software</a:t>
            </a:r>
          </a:p>
          <a:p>
            <a:r>
              <a:rPr lang="en-GB" dirty="0" smtClean="0"/>
              <a:t>Rights:</a:t>
            </a:r>
          </a:p>
          <a:p>
            <a:pPr lvl="1"/>
            <a:r>
              <a:rPr lang="en-GB" dirty="0" smtClean="0"/>
              <a:t>when purchased software fails</a:t>
            </a:r>
          </a:p>
          <a:p>
            <a:pPr lvl="1"/>
            <a:r>
              <a:rPr lang="en-GB" dirty="0" smtClean="0"/>
              <a:t>when purchased software makes me lose money </a:t>
            </a:r>
            <a:endParaRPr lang="en-GB"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38</a:t>
            </a:fld>
            <a:endParaRPr kumimoji="0" lang="en-US" dirty="0"/>
          </a:p>
        </p:txBody>
      </p:sp>
      <p:sp>
        <p:nvSpPr>
          <p:cNvPr id="8"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9"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extLst>
      <p:ext uri="{BB962C8B-B14F-4D97-AF65-F5344CB8AC3E}">
        <p14:creationId xmlns:p14="http://schemas.microsoft.com/office/powerpoint/2010/main" val="7334927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technologies -&gt; ‘disruption’</a:t>
            </a:r>
            <a:endParaRPr lang="en-GB" dirty="0"/>
          </a:p>
        </p:txBody>
      </p:sp>
      <p:sp>
        <p:nvSpPr>
          <p:cNvPr id="3" name="Content Placeholder 2"/>
          <p:cNvSpPr>
            <a:spLocks noGrp="1"/>
          </p:cNvSpPr>
          <p:nvPr>
            <p:ph sz="half" idx="1"/>
          </p:nvPr>
        </p:nvSpPr>
        <p:spPr/>
        <p:txBody>
          <a:bodyPr>
            <a:normAutofit fontScale="77500" lnSpcReduction="20000"/>
          </a:bodyPr>
          <a:lstStyle/>
          <a:p>
            <a:pPr marL="82296" indent="0">
              <a:buNone/>
            </a:pPr>
            <a:r>
              <a:rPr lang="en-GB" dirty="0" smtClean="0"/>
              <a:t>Existing legislation</a:t>
            </a:r>
          </a:p>
          <a:p>
            <a:r>
              <a:rPr lang="en-GB" dirty="0" smtClean="0"/>
              <a:t>Was not prepared for new contexts</a:t>
            </a:r>
          </a:p>
          <a:p>
            <a:endParaRPr lang="en-GB" dirty="0" smtClean="0"/>
          </a:p>
          <a:p>
            <a:pPr marL="82296" indent="0">
              <a:buNone/>
            </a:pPr>
            <a:r>
              <a:rPr lang="en-GB" dirty="0" smtClean="0"/>
              <a:t>But…</a:t>
            </a:r>
          </a:p>
          <a:p>
            <a:r>
              <a:rPr lang="en-GB" dirty="0" smtClean="0"/>
              <a:t>Are there actually new crimes?</a:t>
            </a:r>
          </a:p>
          <a:p>
            <a:r>
              <a:rPr lang="en-GB" dirty="0" smtClean="0"/>
              <a:t>or …are there just new ways of committing old crimes</a:t>
            </a:r>
            <a:endParaRPr lang="en-GB" dirty="0"/>
          </a:p>
        </p:txBody>
      </p:sp>
      <p:sp>
        <p:nvSpPr>
          <p:cNvPr id="4" name="Content Placeholder 3"/>
          <p:cNvSpPr>
            <a:spLocks noGrp="1"/>
          </p:cNvSpPr>
          <p:nvPr>
            <p:ph sz="half" idx="2"/>
          </p:nvPr>
        </p:nvSpPr>
        <p:spPr/>
        <p:txBody>
          <a:bodyPr>
            <a:normAutofit fontScale="77500" lnSpcReduction="20000"/>
          </a:bodyPr>
          <a:lstStyle/>
          <a:p>
            <a:pPr marL="82296" indent="0">
              <a:buNone/>
            </a:pPr>
            <a:r>
              <a:rPr lang="en-GB" dirty="0" smtClean="0"/>
              <a:t>New legislation due to:</a:t>
            </a:r>
          </a:p>
          <a:p>
            <a:r>
              <a:rPr lang="en-GB" dirty="0" smtClean="0"/>
              <a:t>Moral panic</a:t>
            </a:r>
          </a:p>
          <a:p>
            <a:pPr marL="82296" indent="0">
              <a:buNone/>
            </a:pPr>
            <a:r>
              <a:rPr lang="en-GB" dirty="0" smtClean="0"/>
              <a:t>May need refinement</a:t>
            </a:r>
          </a:p>
          <a:p>
            <a:r>
              <a:rPr lang="en-GB" dirty="0" smtClean="0"/>
              <a:t>Appeals, civil action to augment legislation</a:t>
            </a:r>
          </a:p>
          <a:p>
            <a:r>
              <a:rPr lang="en-GB" dirty="0" smtClean="0"/>
              <a:t>Examples</a:t>
            </a:r>
          </a:p>
          <a:p>
            <a:pPr lvl="1"/>
            <a:r>
              <a:rPr lang="en-GB" dirty="0" smtClean="0"/>
              <a:t>Malicious hacking</a:t>
            </a:r>
          </a:p>
          <a:p>
            <a:pPr lvl="1"/>
            <a:r>
              <a:rPr lang="en-GB" dirty="0" smtClean="0"/>
              <a:t>Technological attack (viruses)</a:t>
            </a:r>
          </a:p>
          <a:p>
            <a:pPr lvl="1"/>
            <a:r>
              <a:rPr lang="en-GB" dirty="0" smtClean="0"/>
              <a:t>Perceived social threat</a:t>
            </a:r>
          </a:p>
          <a:p>
            <a:pPr lvl="1"/>
            <a:endParaRPr lang="en-GB"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39</a:t>
            </a:fld>
            <a:endParaRPr kumimoji="0" lang="en-US" dirty="0"/>
          </a:p>
        </p:txBody>
      </p:sp>
      <p:sp>
        <p:nvSpPr>
          <p:cNvPr id="8"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9"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extLst>
      <p:ext uri="{BB962C8B-B14F-4D97-AF65-F5344CB8AC3E}">
        <p14:creationId xmlns:p14="http://schemas.microsoft.com/office/powerpoint/2010/main" val="28266897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Intellectual Challenges?</a:t>
            </a:r>
            <a:endParaRPr lang="en-US" dirty="0"/>
          </a:p>
        </p:txBody>
      </p:sp>
      <p:sp>
        <p:nvSpPr>
          <p:cNvPr id="5" name="Slide Number Placeholder 4"/>
          <p:cNvSpPr>
            <a:spLocks noGrp="1"/>
          </p:cNvSpPr>
          <p:nvPr>
            <p:ph type="sldNum" sz="quarter" idx="12"/>
          </p:nvPr>
        </p:nvSpPr>
        <p:spPr/>
        <p:txBody>
          <a:bodyPr/>
          <a:lstStyle/>
          <a:p>
            <a:fld id="{C1AC07C0-4185-4980-AEF7-9C22F08CAECA}" type="slidenum">
              <a:rPr lang="en-GB" smtClean="0">
                <a:solidFill>
                  <a:srgbClr val="323D43"/>
                </a:solidFill>
              </a:rPr>
              <a:pPr/>
              <a:t>4</a:t>
            </a:fld>
            <a:endParaRPr lang="en-GB">
              <a:solidFill>
                <a:srgbClr val="323D43"/>
              </a:solidFill>
            </a:endParaRPr>
          </a:p>
        </p:txBody>
      </p:sp>
    </p:spTree>
    <p:extLst>
      <p:ext uri="{BB962C8B-B14F-4D97-AF65-F5344CB8AC3E}">
        <p14:creationId xmlns:p14="http://schemas.microsoft.com/office/powerpoint/2010/main" val="17768796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Legislation as response to change</a:t>
            </a:r>
            <a:endParaRPr lang="en-GB" dirty="0"/>
          </a:p>
        </p:txBody>
      </p:sp>
      <p:sp>
        <p:nvSpPr>
          <p:cNvPr id="3" name="Content Placeholder 2"/>
          <p:cNvSpPr>
            <a:spLocks noGrp="1"/>
          </p:cNvSpPr>
          <p:nvPr>
            <p:ph sz="half" idx="1"/>
          </p:nvPr>
        </p:nvSpPr>
        <p:spPr/>
        <p:txBody>
          <a:bodyPr>
            <a:normAutofit/>
          </a:bodyPr>
          <a:lstStyle/>
          <a:p>
            <a:pPr marL="82296" indent="0">
              <a:buNone/>
            </a:pPr>
            <a:r>
              <a:rPr lang="en-GB" sz="2000" dirty="0" smtClean="0"/>
              <a:t>Computer misuse act 1990</a:t>
            </a:r>
          </a:p>
          <a:p>
            <a:r>
              <a:rPr lang="en-GB" sz="2000" dirty="0" smtClean="0"/>
              <a:t>Fraud, hacking, viruses</a:t>
            </a:r>
          </a:p>
          <a:p>
            <a:r>
              <a:rPr lang="en-GB" sz="2000" dirty="0" smtClean="0"/>
              <a:t>other computer-related crime</a:t>
            </a:r>
          </a:p>
          <a:p>
            <a:r>
              <a:rPr lang="en-GB" sz="2000" dirty="0" smtClean="0"/>
              <a:t>Motivation</a:t>
            </a:r>
          </a:p>
          <a:p>
            <a:pPr lvl="1"/>
            <a:r>
              <a:rPr lang="en-GB" sz="1800" dirty="0" smtClean="0"/>
              <a:t>Overcome loopholes in existing legislation</a:t>
            </a:r>
          </a:p>
          <a:p>
            <a:endParaRPr lang="en-GB" sz="2400" dirty="0"/>
          </a:p>
        </p:txBody>
      </p:sp>
      <p:sp>
        <p:nvSpPr>
          <p:cNvPr id="4" name="Content Placeholder 3"/>
          <p:cNvSpPr>
            <a:spLocks noGrp="1"/>
          </p:cNvSpPr>
          <p:nvPr>
            <p:ph sz="half" idx="2"/>
          </p:nvPr>
        </p:nvSpPr>
        <p:spPr/>
        <p:txBody>
          <a:bodyPr>
            <a:normAutofit/>
          </a:bodyPr>
          <a:lstStyle/>
          <a:p>
            <a:pPr marL="82296" indent="0">
              <a:buNone/>
            </a:pPr>
            <a:r>
              <a:rPr lang="en-GB" sz="2000" dirty="0" smtClean="0"/>
              <a:t>Principles</a:t>
            </a:r>
          </a:p>
          <a:p>
            <a:r>
              <a:rPr lang="en-GB" sz="2000" dirty="0" smtClean="0"/>
              <a:t>Conduct which is criminal remains criminal when enabled by new means </a:t>
            </a:r>
            <a:br>
              <a:rPr lang="en-GB" sz="2000" dirty="0" smtClean="0"/>
            </a:br>
            <a:r>
              <a:rPr lang="en-GB" sz="2000" dirty="0" smtClean="0"/>
              <a:t>e.g. computer technology</a:t>
            </a:r>
          </a:p>
        </p:txBody>
      </p:sp>
      <p:sp>
        <p:nvSpPr>
          <p:cNvPr id="7" name="Slide Number Placeholder 6"/>
          <p:cNvSpPr>
            <a:spLocks noGrp="1"/>
          </p:cNvSpPr>
          <p:nvPr>
            <p:ph type="sldNum" sz="quarter" idx="12"/>
          </p:nvPr>
        </p:nvSpPr>
        <p:spPr/>
        <p:txBody>
          <a:bodyPr/>
          <a:lstStyle/>
          <a:p>
            <a:fld id="{6294C92D-0306-4E69-9CD3-20855E849650}" type="slidenum">
              <a:rPr kumimoji="0" lang="en-US" smtClean="0"/>
              <a:t>40</a:t>
            </a:fld>
            <a:endParaRPr kumimoji="0" lang="en-US" dirty="0"/>
          </a:p>
        </p:txBody>
      </p:sp>
      <p:sp>
        <p:nvSpPr>
          <p:cNvPr id="8" name="Rectangle 7"/>
          <p:cNvSpPr/>
          <p:nvPr/>
        </p:nvSpPr>
        <p:spPr>
          <a:xfrm>
            <a:off x="4692007" y="3588316"/>
            <a:ext cx="4090043"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dirty="0" smtClean="0"/>
              <a:t>But: Conduct </a:t>
            </a:r>
            <a:r>
              <a:rPr lang="en-US" dirty="0"/>
              <a:t>which is not generally considered to be </a:t>
            </a:r>
            <a:r>
              <a:rPr lang="en-US" dirty="0" smtClean="0"/>
              <a:t>criminal</a:t>
            </a:r>
            <a:br>
              <a:rPr lang="en-US" dirty="0" smtClean="0"/>
            </a:br>
            <a:r>
              <a:rPr lang="en-US" dirty="0" smtClean="0"/>
              <a:t> </a:t>
            </a:r>
            <a:r>
              <a:rPr lang="en-US" dirty="0"/>
              <a:t>does not become criminal because of the computer context</a:t>
            </a:r>
          </a:p>
        </p:txBody>
      </p:sp>
      <p:sp>
        <p:nvSpPr>
          <p:cNvPr id="9" name="Rectangle 8"/>
          <p:cNvSpPr/>
          <p:nvPr/>
        </p:nvSpPr>
        <p:spPr>
          <a:xfrm>
            <a:off x="0" y="5115765"/>
            <a:ext cx="9143999" cy="1200329"/>
          </a:xfrm>
          <a:prstGeom prst="rect">
            <a:avLst/>
          </a:prstGeom>
        </p:spPr>
        <p:txBody>
          <a:bodyPr wrap="square">
            <a:spAutoFit/>
          </a:bodyPr>
          <a:lstStyle/>
          <a:p>
            <a:r>
              <a:rPr lang="en-GB" dirty="0" smtClean="0"/>
              <a:t>There are widespread criticisms of UK IT legislation </a:t>
            </a:r>
            <a:br>
              <a:rPr lang="en-GB" dirty="0" smtClean="0"/>
            </a:br>
            <a:r>
              <a:rPr lang="en-GB" dirty="0" smtClean="0"/>
              <a:t>see for example the report:  Policing in an Information Age, Bartlett et al, 2013 Demos</a:t>
            </a:r>
            <a:br>
              <a:rPr lang="en-GB" dirty="0" smtClean="0"/>
            </a:br>
            <a:r>
              <a:rPr lang="en-GB" dirty="0" smtClean="0"/>
              <a:t>available from the </a:t>
            </a:r>
            <a:r>
              <a:rPr lang="en-GB" dirty="0"/>
              <a:t>M</a:t>
            </a:r>
            <a:r>
              <a:rPr lang="en-GB" dirty="0" smtClean="0"/>
              <a:t>endeley </a:t>
            </a:r>
            <a:r>
              <a:rPr lang="en-GB" dirty="0"/>
              <a:t>Group for COMP1205 </a:t>
            </a:r>
            <a:r>
              <a:rPr lang="en-GB" dirty="0" smtClean="0"/>
              <a:t/>
            </a:r>
            <a:br>
              <a:rPr lang="en-GB" dirty="0" smtClean="0"/>
            </a:br>
            <a:r>
              <a:rPr lang="en-GB" dirty="0" smtClean="0">
                <a:hlinkClick r:id="rId2"/>
              </a:rPr>
              <a:t>https</a:t>
            </a:r>
            <a:r>
              <a:rPr lang="en-GB" dirty="0">
                <a:hlinkClick r:id="rId2"/>
              </a:rPr>
              <a:t>://www.mendeley.com/groups/3137931/comp1205/papers</a:t>
            </a:r>
            <a:r>
              <a:rPr lang="en-GB" dirty="0" smtClean="0">
                <a:hlinkClick r:id="rId2"/>
              </a:rPr>
              <a:t>/</a:t>
            </a:r>
            <a:r>
              <a:rPr lang="en-GB" dirty="0" smtClean="0"/>
              <a:t> </a:t>
            </a:r>
            <a:endParaRPr lang="en-GB" dirty="0"/>
          </a:p>
        </p:txBody>
      </p:sp>
      <p:sp>
        <p:nvSpPr>
          <p:cNvPr id="10"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11"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extLst>
      <p:ext uri="{BB962C8B-B14F-4D97-AF65-F5344CB8AC3E}">
        <p14:creationId xmlns:p14="http://schemas.microsoft.com/office/powerpoint/2010/main" val="20487946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Computer Misuse Act 1990</a:t>
            </a:r>
            <a:endParaRPr lang="en-GB" dirty="0"/>
          </a:p>
        </p:txBody>
      </p:sp>
      <p:sp>
        <p:nvSpPr>
          <p:cNvPr id="3" name="Content Placeholder 2"/>
          <p:cNvSpPr>
            <a:spLocks noGrp="1"/>
          </p:cNvSpPr>
          <p:nvPr>
            <p:ph sz="half" idx="1"/>
          </p:nvPr>
        </p:nvSpPr>
        <p:spPr/>
        <p:txBody>
          <a:bodyPr>
            <a:normAutofit fontScale="85000" lnSpcReduction="20000"/>
          </a:bodyPr>
          <a:lstStyle/>
          <a:p>
            <a:r>
              <a:rPr lang="en-GB" dirty="0" smtClean="0"/>
              <a:t>Causing an computer to perform any function </a:t>
            </a:r>
            <a:r>
              <a:rPr lang="en-GB" b="1" dirty="0" smtClean="0"/>
              <a:t>with intent </a:t>
            </a:r>
            <a:r>
              <a:rPr lang="en-GB" dirty="0" smtClean="0"/>
              <a:t>to secure access to any program or data held within a computer</a:t>
            </a:r>
          </a:p>
          <a:p>
            <a:r>
              <a:rPr lang="en-GB" dirty="0" smtClean="0"/>
              <a:t>The </a:t>
            </a:r>
            <a:r>
              <a:rPr lang="en-GB" b="1" dirty="0" smtClean="0"/>
              <a:t>access</a:t>
            </a:r>
            <a:r>
              <a:rPr lang="en-GB" dirty="0" smtClean="0"/>
              <a:t> intended to be secured is unauthorised</a:t>
            </a:r>
          </a:p>
          <a:p>
            <a:r>
              <a:rPr lang="en-GB" dirty="0" smtClean="0"/>
              <a:t>The act is performed with knowledge lack of authorisation at the time of the alleged crime</a:t>
            </a:r>
            <a:endParaRPr lang="en-GB" dirty="0"/>
          </a:p>
        </p:txBody>
      </p:sp>
      <p:sp>
        <p:nvSpPr>
          <p:cNvPr id="4" name="Content Placeholder 3"/>
          <p:cNvSpPr>
            <a:spLocks noGrp="1"/>
          </p:cNvSpPr>
          <p:nvPr>
            <p:ph sz="half" idx="2"/>
          </p:nvPr>
        </p:nvSpPr>
        <p:spPr/>
        <p:txBody>
          <a:bodyPr>
            <a:normAutofit fontScale="85000" lnSpcReduction="20000"/>
          </a:bodyPr>
          <a:lstStyle/>
          <a:p>
            <a:pPr marL="82296" indent="0">
              <a:buNone/>
            </a:pPr>
            <a:r>
              <a:rPr lang="en-GB" dirty="0" smtClean="0"/>
              <a:t>Further offence</a:t>
            </a:r>
          </a:p>
          <a:p>
            <a:r>
              <a:rPr lang="en-GB" dirty="0" smtClean="0"/>
              <a:t>If (having gained unauthorised access) facilitate the commission of an offence</a:t>
            </a:r>
          </a:p>
          <a:p>
            <a:pPr marL="82296" indent="0">
              <a:buNone/>
            </a:pPr>
            <a:r>
              <a:rPr lang="en-GB" dirty="0" smtClean="0"/>
              <a:t>It is Illegal</a:t>
            </a:r>
            <a:r>
              <a:rPr lang="en-GB" dirty="0"/>
              <a:t> </a:t>
            </a:r>
            <a:r>
              <a:rPr lang="en-GB" dirty="0" smtClean="0"/>
              <a:t>to use a computer to help set up a crime</a:t>
            </a:r>
          </a:p>
          <a:p>
            <a:pPr lvl="1"/>
            <a:r>
              <a:rPr lang="en-GB" dirty="0" smtClean="0"/>
              <a:t>Either by yourself</a:t>
            </a:r>
          </a:p>
          <a:p>
            <a:pPr lvl="1"/>
            <a:r>
              <a:rPr lang="en-GB" dirty="0" smtClean="0"/>
              <a:t>Or by any other person</a:t>
            </a:r>
            <a:endParaRPr lang="en-GB"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41</a:t>
            </a:fld>
            <a:endParaRPr kumimoji="0" lang="en-US" dirty="0"/>
          </a:p>
        </p:txBody>
      </p:sp>
      <p:sp>
        <p:nvSpPr>
          <p:cNvPr id="8"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9"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extLst>
      <p:ext uri="{BB962C8B-B14F-4D97-AF65-F5344CB8AC3E}">
        <p14:creationId xmlns:p14="http://schemas.microsoft.com/office/powerpoint/2010/main" val="6280859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Computer misuse act</a:t>
            </a:r>
            <a:endParaRPr lang="en-GB" dirty="0"/>
          </a:p>
        </p:txBody>
      </p:sp>
      <p:sp>
        <p:nvSpPr>
          <p:cNvPr id="3" name="Content Placeholder 2"/>
          <p:cNvSpPr>
            <a:spLocks noGrp="1"/>
          </p:cNvSpPr>
          <p:nvPr>
            <p:ph sz="half" idx="1"/>
          </p:nvPr>
        </p:nvSpPr>
        <p:spPr/>
        <p:txBody>
          <a:bodyPr/>
          <a:lstStyle/>
          <a:p>
            <a:pPr marL="82296" indent="0">
              <a:buNone/>
            </a:pPr>
            <a:r>
              <a:rPr lang="en-GB" dirty="0" smtClean="0"/>
              <a:t>A person is guilty of an offence if….</a:t>
            </a:r>
          </a:p>
          <a:p>
            <a:r>
              <a:rPr lang="en-GB" dirty="0" smtClean="0"/>
              <a:t>The commit any act which causes the unauthorised modification of the contents of a computer</a:t>
            </a:r>
            <a:endParaRPr lang="en-GB" dirty="0"/>
          </a:p>
        </p:txBody>
      </p:sp>
      <p:sp>
        <p:nvSpPr>
          <p:cNvPr id="4" name="Content Placeholder 3"/>
          <p:cNvSpPr>
            <a:spLocks noGrp="1"/>
          </p:cNvSpPr>
          <p:nvPr>
            <p:ph sz="half" idx="2"/>
          </p:nvPr>
        </p:nvSpPr>
        <p:spPr/>
        <p:txBody>
          <a:bodyPr/>
          <a:lstStyle/>
          <a:p>
            <a:pPr marL="82296" indent="0">
              <a:buNone/>
            </a:pPr>
            <a:r>
              <a:rPr lang="en-GB" dirty="0" smtClean="0"/>
              <a:t>At the time of the act they have </a:t>
            </a:r>
          </a:p>
          <a:p>
            <a:r>
              <a:rPr lang="en-GB" dirty="0" smtClean="0"/>
              <a:t>the requisite intent</a:t>
            </a:r>
          </a:p>
          <a:p>
            <a:pPr marL="402336" lvl="1" indent="0">
              <a:buNone/>
            </a:pPr>
            <a:r>
              <a:rPr lang="en-GB" dirty="0" smtClean="0"/>
              <a:t>and </a:t>
            </a:r>
          </a:p>
          <a:p>
            <a:r>
              <a:rPr lang="en-GB" dirty="0" smtClean="0"/>
              <a:t>the requisite knowledge</a:t>
            </a:r>
            <a:endParaRPr lang="en-GB"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42</a:t>
            </a:fld>
            <a:endParaRPr kumimoji="0" lang="en-US" dirty="0"/>
          </a:p>
        </p:txBody>
      </p:sp>
      <p:sp>
        <p:nvSpPr>
          <p:cNvPr id="8"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9"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extLst>
      <p:ext uri="{BB962C8B-B14F-4D97-AF65-F5344CB8AC3E}">
        <p14:creationId xmlns:p14="http://schemas.microsoft.com/office/powerpoint/2010/main" val="573128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Computer fraud</a:t>
            </a:r>
            <a:endParaRPr lang="en-GB" dirty="0"/>
          </a:p>
        </p:txBody>
      </p:sp>
      <p:sp>
        <p:nvSpPr>
          <p:cNvPr id="3" name="Content Placeholder 2"/>
          <p:cNvSpPr>
            <a:spLocks noGrp="1"/>
          </p:cNvSpPr>
          <p:nvPr>
            <p:ph sz="half" idx="1"/>
          </p:nvPr>
        </p:nvSpPr>
        <p:spPr/>
        <p:txBody>
          <a:bodyPr/>
          <a:lstStyle/>
          <a:p>
            <a:pPr marL="82296" indent="0">
              <a:buNone/>
            </a:pPr>
            <a:r>
              <a:rPr lang="en-GB" dirty="0" smtClean="0"/>
              <a:t>Fraud</a:t>
            </a:r>
          </a:p>
          <a:p>
            <a:r>
              <a:rPr lang="en-GB" dirty="0" smtClean="0"/>
              <a:t>Gaining financial gain by deception</a:t>
            </a:r>
          </a:p>
          <a:p>
            <a:pPr marL="82296" indent="0">
              <a:buNone/>
            </a:pPr>
            <a:r>
              <a:rPr lang="en-GB" dirty="0" smtClean="0"/>
              <a:t>Theft</a:t>
            </a:r>
          </a:p>
          <a:p>
            <a:r>
              <a:rPr lang="en-GB" dirty="0" smtClean="0"/>
              <a:t>Taking with intent to permanently deprive</a:t>
            </a:r>
          </a:p>
        </p:txBody>
      </p:sp>
      <p:sp>
        <p:nvSpPr>
          <p:cNvPr id="4" name="Content Placeholder 3"/>
          <p:cNvSpPr>
            <a:spLocks noGrp="1"/>
          </p:cNvSpPr>
          <p:nvPr>
            <p:ph sz="half" idx="2"/>
          </p:nvPr>
        </p:nvSpPr>
        <p:spPr/>
        <p:txBody>
          <a:bodyPr/>
          <a:lstStyle/>
          <a:p>
            <a:r>
              <a:rPr lang="en-GB" dirty="0" smtClean="0"/>
              <a:t>Using a computer to obtain money illegally is fraud</a:t>
            </a:r>
          </a:p>
          <a:p>
            <a:r>
              <a:rPr lang="en-GB" dirty="0" smtClean="0"/>
              <a:t>Computer fraud often conducted by insiders</a:t>
            </a:r>
          </a:p>
          <a:p>
            <a:pPr lvl="1"/>
            <a:r>
              <a:rPr lang="en-GB" dirty="0" smtClean="0"/>
              <a:t>Acting without authorisation </a:t>
            </a:r>
            <a:endParaRPr lang="en-GB"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43</a:t>
            </a:fld>
            <a:endParaRPr kumimoji="0" lang="en-US" dirty="0"/>
          </a:p>
        </p:txBody>
      </p:sp>
      <p:sp>
        <p:nvSpPr>
          <p:cNvPr id="8"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9"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extLst>
      <p:ext uri="{BB962C8B-B14F-4D97-AF65-F5344CB8AC3E}">
        <p14:creationId xmlns:p14="http://schemas.microsoft.com/office/powerpoint/2010/main" val="39481099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22313" y="3096481"/>
            <a:ext cx="7772400" cy="1362075"/>
          </a:xfrm>
        </p:spPr>
        <p:txBody>
          <a:bodyPr/>
          <a:lstStyle/>
          <a:p>
            <a:r>
              <a:rPr lang="en-GB" dirty="0" smtClean="0"/>
              <a:t>Data protection Act</a:t>
            </a:r>
            <a:endParaRPr lang="en-GB" dirty="0"/>
          </a:p>
        </p:txBody>
      </p:sp>
      <p:sp>
        <p:nvSpPr>
          <p:cNvPr id="9" name="Text Placeholder 8"/>
          <p:cNvSpPr>
            <a:spLocks noGrp="1"/>
          </p:cNvSpPr>
          <p:nvPr>
            <p:ph type="body" idx="1"/>
          </p:nvPr>
        </p:nvSpPr>
        <p:spPr>
          <a:xfrm>
            <a:off x="722313" y="1596294"/>
            <a:ext cx="7772400" cy="1500187"/>
          </a:xfrm>
        </p:spPr>
        <p:txBody>
          <a:bodyPr/>
          <a:lstStyle/>
          <a:p>
            <a:r>
              <a:rPr lang="en-GB" dirty="0" smtClean="0"/>
              <a:t>Anticipating independent study</a:t>
            </a:r>
            <a:endParaRPr lang="en-GB"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44</a:t>
            </a:fld>
            <a:endParaRPr kumimoji="0" lang="en-US" dirty="0"/>
          </a:p>
        </p:txBody>
      </p:sp>
      <p:sp>
        <p:nvSpPr>
          <p:cNvPr id="2" name="Rectangle 1"/>
          <p:cNvSpPr/>
          <p:nvPr/>
        </p:nvSpPr>
        <p:spPr>
          <a:xfrm>
            <a:off x="530292" y="3982818"/>
            <a:ext cx="6846454" cy="369332"/>
          </a:xfrm>
          <a:prstGeom prst="rect">
            <a:avLst/>
          </a:prstGeom>
        </p:spPr>
        <p:txBody>
          <a:bodyPr wrap="square">
            <a:spAutoFit/>
          </a:bodyPr>
          <a:lstStyle/>
          <a:p>
            <a:pPr algn="ctr"/>
            <a:r>
              <a:rPr lang="en-GB" dirty="0" smtClean="0"/>
              <a:t>DPA videos:  </a:t>
            </a:r>
            <a:r>
              <a:rPr lang="en-GB" dirty="0">
                <a:hlinkClick r:id="rId2"/>
              </a:rPr>
              <a:t>http://www.edshare.soton.ac.uk/10483</a:t>
            </a:r>
            <a:r>
              <a:rPr lang="en-GB" dirty="0" smtClean="0">
                <a:hlinkClick r:id="rId2"/>
              </a:rPr>
              <a:t>/</a:t>
            </a:r>
            <a:endParaRPr lang="en-GB" dirty="0"/>
          </a:p>
        </p:txBody>
      </p:sp>
      <p:sp>
        <p:nvSpPr>
          <p:cNvPr id="10"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11"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extLst>
      <p:ext uri="{BB962C8B-B14F-4D97-AF65-F5344CB8AC3E}">
        <p14:creationId xmlns:p14="http://schemas.microsoft.com/office/powerpoint/2010/main" val="32130989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079262"/>
            <a:ext cx="7772400" cy="1362075"/>
          </a:xfrm>
        </p:spPr>
        <p:txBody>
          <a:bodyPr/>
          <a:lstStyle/>
          <a:p>
            <a:r>
              <a:rPr lang="en-GB" noProof="0" dirty="0" smtClean="0"/>
              <a:t>First calibrate your existing knowledge…</a:t>
            </a:r>
            <a:endParaRPr lang="en-GB" noProof="0" dirty="0"/>
          </a:p>
        </p:txBody>
      </p:sp>
      <p:sp>
        <p:nvSpPr>
          <p:cNvPr id="3" name="Text Placeholder 2"/>
          <p:cNvSpPr>
            <a:spLocks noGrp="1"/>
          </p:cNvSpPr>
          <p:nvPr>
            <p:ph type="body" idx="1"/>
          </p:nvPr>
        </p:nvSpPr>
        <p:spPr>
          <a:xfrm>
            <a:off x="722313" y="1579075"/>
            <a:ext cx="7772400" cy="1500187"/>
          </a:xfrm>
        </p:spPr>
        <p:txBody>
          <a:bodyPr/>
          <a:lstStyle/>
          <a:p>
            <a:r>
              <a:rPr lang="en-GB" noProof="0" dirty="0" smtClean="0"/>
              <a:t>Use this as a model for the way you approach any of the legal topics</a:t>
            </a:r>
            <a:endParaRPr lang="en-GB" noProof="0"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45</a:t>
            </a:fld>
            <a:endParaRPr kumimoji="0" lang="en-US" dirty="0"/>
          </a:p>
        </p:txBody>
      </p:sp>
      <p:sp>
        <p:nvSpPr>
          <p:cNvPr id="7"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8"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extLst>
      <p:ext uri="{BB962C8B-B14F-4D97-AF65-F5344CB8AC3E}">
        <p14:creationId xmlns:p14="http://schemas.microsoft.com/office/powerpoint/2010/main" val="16383108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GB" noProof="0" dirty="0" smtClean="0"/>
              <a:t>Who?</a:t>
            </a:r>
          </a:p>
        </p:txBody>
      </p:sp>
      <p:sp>
        <p:nvSpPr>
          <p:cNvPr id="29699" name="Content Placeholder 2"/>
          <p:cNvSpPr>
            <a:spLocks noGrp="1"/>
          </p:cNvSpPr>
          <p:nvPr>
            <p:ph idx="1"/>
          </p:nvPr>
        </p:nvSpPr>
        <p:spPr/>
        <p:txBody>
          <a:bodyPr>
            <a:normAutofit fontScale="92500"/>
          </a:bodyPr>
          <a:lstStyle/>
          <a:p>
            <a:pPr>
              <a:buFont typeface="Wingdings" charset="2"/>
              <a:buNone/>
            </a:pPr>
            <a:r>
              <a:rPr lang="en-GB" noProof="0" dirty="0" smtClean="0">
                <a:latin typeface="Arial" charset="0"/>
              </a:rPr>
              <a:t>According to the Data Protection Act (1998) "a person who (either alone or jointly or in common with other persons) determines the purposes for which and the manner in which any personal data are, or are to be, processed" is the definition of: </a:t>
            </a:r>
          </a:p>
          <a:p>
            <a:pPr>
              <a:buFont typeface="Wingdings" charset="2"/>
              <a:buNone/>
            </a:pPr>
            <a:endParaRPr lang="en-GB" noProof="0" dirty="0" smtClean="0">
              <a:latin typeface="Arial" charset="0"/>
            </a:endParaRPr>
          </a:p>
          <a:p>
            <a:pPr marL="839788" lvl="1" indent="-457200">
              <a:buFont typeface="Lucida Sans" charset="0"/>
              <a:buAutoNum type="arabicParenR"/>
            </a:pPr>
            <a:r>
              <a:rPr lang="en-GB" noProof="0" dirty="0" smtClean="0">
                <a:latin typeface="Arial" charset="0"/>
                <a:cs typeface="ＭＳ Ｐゴシック" charset="-128"/>
              </a:rPr>
              <a:t>A data subject</a:t>
            </a:r>
            <a:r>
              <a:rPr lang="en-GB" noProof="0" dirty="0" smtClean="0">
                <a:latin typeface="Arial" charset="0"/>
              </a:rPr>
              <a:t> </a:t>
            </a:r>
          </a:p>
          <a:p>
            <a:pPr marL="839788" lvl="1" indent="-457200">
              <a:buFont typeface="Lucida Sans" charset="0"/>
              <a:buAutoNum type="arabicParenR"/>
            </a:pPr>
            <a:r>
              <a:rPr lang="en-GB" noProof="0" dirty="0" smtClean="0">
                <a:latin typeface="Arial" charset="0"/>
                <a:cs typeface="ＭＳ Ｐゴシック" charset="-128"/>
              </a:rPr>
              <a:t>A data processor</a:t>
            </a:r>
            <a:r>
              <a:rPr lang="en-GB" noProof="0" dirty="0" smtClean="0">
                <a:latin typeface="Arial" charset="0"/>
              </a:rPr>
              <a:t> </a:t>
            </a:r>
          </a:p>
          <a:p>
            <a:pPr marL="839788" lvl="1" indent="-457200">
              <a:buFont typeface="Lucida Sans" charset="0"/>
              <a:buAutoNum type="arabicParenR"/>
            </a:pPr>
            <a:r>
              <a:rPr lang="en-GB" noProof="0" dirty="0" smtClean="0">
                <a:latin typeface="Arial" charset="0"/>
                <a:cs typeface="ＭＳ Ｐゴシック" charset="-128"/>
              </a:rPr>
              <a:t>A data controller</a:t>
            </a:r>
            <a:r>
              <a:rPr lang="en-GB" noProof="0" dirty="0" smtClean="0">
                <a:latin typeface="Arial" charset="0"/>
              </a:rPr>
              <a:t> </a:t>
            </a:r>
          </a:p>
          <a:p>
            <a:pPr marL="839788" lvl="1" indent="-457200">
              <a:buFont typeface="Lucida Sans" charset="0"/>
              <a:buAutoNum type="arabicParenR"/>
            </a:pPr>
            <a:r>
              <a:rPr lang="en-GB" noProof="0" dirty="0" smtClean="0">
                <a:latin typeface="Arial" charset="0"/>
                <a:cs typeface="ＭＳ Ｐゴシック" charset="-128"/>
              </a:rPr>
              <a:t>The Data Protection Commissioner</a:t>
            </a:r>
            <a:r>
              <a:rPr lang="en-GB" noProof="0" dirty="0" smtClean="0">
                <a:latin typeface="Arial" charset="0"/>
              </a:rPr>
              <a:t> </a:t>
            </a:r>
          </a:p>
        </p:txBody>
      </p:sp>
      <p:sp>
        <p:nvSpPr>
          <p:cNvPr id="3" name="Slide Number Placeholder 2"/>
          <p:cNvSpPr>
            <a:spLocks noGrp="1"/>
          </p:cNvSpPr>
          <p:nvPr>
            <p:ph type="sldNum" sz="quarter" idx="12"/>
          </p:nvPr>
        </p:nvSpPr>
        <p:spPr/>
        <p:txBody>
          <a:bodyPr/>
          <a:lstStyle/>
          <a:p>
            <a:fld id="{6294C92D-0306-4E69-9CD3-20855E849650}" type="slidenum">
              <a:rPr kumimoji="0" lang="en-US" smtClean="0"/>
              <a:t>46</a:t>
            </a:fld>
            <a:endParaRPr kumimoji="0" lang="en-US" dirty="0"/>
          </a:p>
        </p:txBody>
      </p:sp>
      <p:sp>
        <p:nvSpPr>
          <p:cNvPr id="7"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8"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GB" noProof="0" dirty="0" smtClean="0"/>
              <a:t>What?</a:t>
            </a:r>
          </a:p>
        </p:txBody>
      </p:sp>
      <p:sp>
        <p:nvSpPr>
          <p:cNvPr id="31747" name="Content Placeholder 2"/>
          <p:cNvSpPr>
            <a:spLocks noGrp="1"/>
          </p:cNvSpPr>
          <p:nvPr>
            <p:ph idx="1"/>
          </p:nvPr>
        </p:nvSpPr>
        <p:spPr/>
        <p:txBody>
          <a:bodyPr>
            <a:normAutofit fontScale="92500" lnSpcReduction="10000"/>
          </a:bodyPr>
          <a:lstStyle/>
          <a:p>
            <a:r>
              <a:rPr lang="en-GB" noProof="0" dirty="0" smtClean="0">
                <a:latin typeface="Arial" charset="0"/>
              </a:rPr>
              <a:t>In the Data Protection Act, processing is defined as ___________ information.</a:t>
            </a:r>
          </a:p>
          <a:p>
            <a:endParaRPr lang="en-GB" noProof="0" dirty="0" smtClean="0">
              <a:latin typeface="Arial" charset="0"/>
            </a:endParaRPr>
          </a:p>
          <a:p>
            <a:pPr marL="839788" lvl="1" indent="-457200">
              <a:buFont typeface="Lucida Sans" charset="0"/>
              <a:buAutoNum type="arabicParenR"/>
            </a:pPr>
            <a:r>
              <a:rPr lang="en-GB" b="0" noProof="0" dirty="0" smtClean="0">
                <a:latin typeface="Arial" charset="0"/>
              </a:rPr>
              <a:t>Obtaining </a:t>
            </a:r>
          </a:p>
          <a:p>
            <a:pPr marL="839788" lvl="1" indent="-457200">
              <a:buFont typeface="Lucida Sans" charset="0"/>
              <a:buAutoNum type="arabicParenR"/>
            </a:pPr>
            <a:r>
              <a:rPr lang="en-GB" b="0" noProof="0" dirty="0" smtClean="0">
                <a:latin typeface="Arial" charset="0"/>
              </a:rPr>
              <a:t>Recording </a:t>
            </a:r>
          </a:p>
          <a:p>
            <a:pPr marL="839788" lvl="1" indent="-457200">
              <a:buFont typeface="Lucida Sans" charset="0"/>
              <a:buAutoNum type="arabicParenR"/>
            </a:pPr>
            <a:r>
              <a:rPr lang="en-GB" b="0" noProof="0" dirty="0" smtClean="0">
                <a:latin typeface="Arial" charset="0"/>
              </a:rPr>
              <a:t>Holding</a:t>
            </a:r>
          </a:p>
          <a:p>
            <a:pPr marL="839788" lvl="1" indent="-457200">
              <a:buFont typeface="Lucida Sans" charset="0"/>
              <a:buAutoNum type="arabicParenR"/>
            </a:pPr>
            <a:r>
              <a:rPr lang="en-GB" b="0" noProof="0" dirty="0" smtClean="0">
                <a:latin typeface="Arial" charset="0"/>
              </a:rPr>
              <a:t>Carry out any operation on</a:t>
            </a:r>
          </a:p>
          <a:p>
            <a:pPr marL="839788" lvl="1" indent="-457200">
              <a:buFont typeface="Lucida Sans" charset="0"/>
              <a:buAutoNum type="arabicParenR"/>
            </a:pPr>
            <a:r>
              <a:rPr lang="en-GB" b="0" noProof="0" dirty="0" smtClean="0">
                <a:latin typeface="Arial" charset="0"/>
              </a:rPr>
              <a:t>all of the above</a:t>
            </a:r>
          </a:p>
          <a:p>
            <a:pPr marL="839788" lvl="1" indent="-457200">
              <a:buFont typeface="Lucida Sans" charset="0"/>
              <a:buAutoNum type="arabicParenR"/>
            </a:pPr>
            <a:r>
              <a:rPr lang="en-GB" b="0" noProof="0" dirty="0" smtClean="0">
                <a:latin typeface="Arial" charset="0"/>
              </a:rPr>
              <a:t>None of the above</a:t>
            </a:r>
          </a:p>
        </p:txBody>
      </p:sp>
      <p:sp>
        <p:nvSpPr>
          <p:cNvPr id="3" name="Slide Number Placeholder 2"/>
          <p:cNvSpPr>
            <a:spLocks noGrp="1"/>
          </p:cNvSpPr>
          <p:nvPr>
            <p:ph type="sldNum" sz="quarter" idx="12"/>
          </p:nvPr>
        </p:nvSpPr>
        <p:spPr/>
        <p:txBody>
          <a:bodyPr/>
          <a:lstStyle/>
          <a:p>
            <a:fld id="{6294C92D-0306-4E69-9CD3-20855E849650}" type="slidenum">
              <a:rPr kumimoji="0" lang="en-US" smtClean="0"/>
              <a:t>47</a:t>
            </a:fld>
            <a:endParaRPr kumimoji="0" lang="en-US" dirty="0"/>
          </a:p>
        </p:txBody>
      </p:sp>
      <p:sp>
        <p:nvSpPr>
          <p:cNvPr id="7"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8"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noProof="0" dirty="0" smtClean="0"/>
              <a:t>Rights</a:t>
            </a:r>
          </a:p>
        </p:txBody>
      </p:sp>
      <p:sp>
        <p:nvSpPr>
          <p:cNvPr id="32771" name="Content Placeholder 2"/>
          <p:cNvSpPr>
            <a:spLocks noGrp="1"/>
          </p:cNvSpPr>
          <p:nvPr>
            <p:ph idx="1"/>
          </p:nvPr>
        </p:nvSpPr>
        <p:spPr/>
        <p:txBody>
          <a:bodyPr>
            <a:normAutofit lnSpcReduction="10000"/>
          </a:bodyPr>
          <a:lstStyle/>
          <a:p>
            <a:pPr>
              <a:buFont typeface="Wingdings" charset="2"/>
              <a:buNone/>
            </a:pPr>
            <a:r>
              <a:rPr lang="en-GB" noProof="0" dirty="0" smtClean="0">
                <a:latin typeface="Arial" charset="0"/>
              </a:rPr>
              <a:t>Which of the following rights does an individual NOT have under the Data Protection Act (1998)? </a:t>
            </a:r>
          </a:p>
          <a:p>
            <a:pPr>
              <a:buFont typeface="Wingdings" charset="2"/>
              <a:buNone/>
            </a:pPr>
            <a:endParaRPr lang="en-GB" noProof="0" dirty="0" smtClean="0">
              <a:latin typeface="Arial" charset="0"/>
            </a:endParaRPr>
          </a:p>
          <a:p>
            <a:pPr marL="839788" lvl="1" indent="-457200">
              <a:buFont typeface="Lucida Sans" charset="0"/>
              <a:buAutoNum type="arabicParenR"/>
            </a:pPr>
            <a:r>
              <a:rPr lang="en-GB" b="0" noProof="0" dirty="0" smtClean="0">
                <a:latin typeface="Arial" charset="0"/>
                <a:cs typeface="ＭＳ Ｐゴシック" charset="-128"/>
              </a:rPr>
              <a:t>The right to prevent data about the individual being used for direct marketing</a:t>
            </a:r>
            <a:r>
              <a:rPr lang="en-GB" b="0" noProof="0" dirty="0" smtClean="0">
                <a:latin typeface="Arial" charset="0"/>
              </a:rPr>
              <a:t> </a:t>
            </a:r>
          </a:p>
          <a:p>
            <a:pPr marL="839788" lvl="1" indent="-457200">
              <a:buFont typeface="Lucida Sans" charset="0"/>
              <a:buAutoNum type="arabicParenR"/>
            </a:pPr>
            <a:r>
              <a:rPr lang="en-GB" b="0" noProof="0" dirty="0" smtClean="0">
                <a:latin typeface="Arial" charset="0"/>
                <a:cs typeface="ＭＳ Ｐゴシック" charset="-128"/>
              </a:rPr>
              <a:t>The right to have inaccurate data corrected or erased</a:t>
            </a:r>
            <a:r>
              <a:rPr lang="en-GB" b="0" noProof="0" dirty="0" smtClean="0">
                <a:latin typeface="Arial" charset="0"/>
              </a:rPr>
              <a:t> </a:t>
            </a:r>
          </a:p>
          <a:p>
            <a:pPr marL="839788" lvl="1" indent="-457200">
              <a:buFont typeface="Lucida Sans" charset="0"/>
              <a:buAutoNum type="arabicParenR"/>
            </a:pPr>
            <a:r>
              <a:rPr lang="en-GB" b="0" noProof="0" dirty="0" smtClean="0">
                <a:latin typeface="Arial" charset="0"/>
                <a:cs typeface="ＭＳ Ｐゴシック" charset="-128"/>
              </a:rPr>
              <a:t>The right to prevent data about the individual being held</a:t>
            </a:r>
          </a:p>
          <a:p>
            <a:pPr marL="839788" lvl="1" indent="-457200">
              <a:buFont typeface="Lucida Sans" charset="0"/>
              <a:buAutoNum type="arabicParenR"/>
            </a:pPr>
            <a:r>
              <a:rPr lang="en-GB" b="0" noProof="0" dirty="0" smtClean="0">
                <a:latin typeface="Arial" charset="0"/>
              </a:rPr>
              <a:t> </a:t>
            </a:r>
            <a:r>
              <a:rPr lang="en-GB" b="0" noProof="0" dirty="0" smtClean="0">
                <a:latin typeface="Arial" charset="0"/>
                <a:cs typeface="ＭＳ Ｐゴシック" charset="-128"/>
              </a:rPr>
              <a:t>The right to find out what data is being held about the individual</a:t>
            </a:r>
            <a:r>
              <a:rPr lang="en-GB" b="0" noProof="0" dirty="0" smtClean="0">
                <a:latin typeface="Arial" charset="0"/>
              </a:rPr>
              <a:t> </a:t>
            </a:r>
          </a:p>
          <a:p>
            <a:endParaRPr lang="en-GB" noProof="0" dirty="0" smtClean="0">
              <a:latin typeface="Arial" charset="0"/>
            </a:endParaRPr>
          </a:p>
        </p:txBody>
      </p:sp>
      <p:sp>
        <p:nvSpPr>
          <p:cNvPr id="3" name="Slide Number Placeholder 2"/>
          <p:cNvSpPr>
            <a:spLocks noGrp="1"/>
          </p:cNvSpPr>
          <p:nvPr>
            <p:ph type="sldNum" sz="quarter" idx="12"/>
          </p:nvPr>
        </p:nvSpPr>
        <p:spPr/>
        <p:txBody>
          <a:bodyPr/>
          <a:lstStyle/>
          <a:p>
            <a:fld id="{6294C92D-0306-4E69-9CD3-20855E849650}" type="slidenum">
              <a:rPr kumimoji="0" lang="en-US" smtClean="0"/>
              <a:t>48</a:t>
            </a:fld>
            <a:endParaRPr kumimoji="0" lang="en-US" dirty="0"/>
          </a:p>
        </p:txBody>
      </p:sp>
      <p:sp>
        <p:nvSpPr>
          <p:cNvPr id="7"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8"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GB" noProof="0" dirty="0" smtClean="0"/>
              <a:t>Why questions?</a:t>
            </a:r>
          </a:p>
        </p:txBody>
      </p:sp>
      <p:sp>
        <p:nvSpPr>
          <p:cNvPr id="33795" name="Content Placeholder 2"/>
          <p:cNvSpPr>
            <a:spLocks noGrp="1"/>
          </p:cNvSpPr>
          <p:nvPr>
            <p:ph idx="1"/>
          </p:nvPr>
        </p:nvSpPr>
        <p:spPr/>
        <p:txBody>
          <a:bodyPr/>
          <a:lstStyle/>
          <a:p>
            <a:pPr>
              <a:spcAft>
                <a:spcPts val="1800"/>
              </a:spcAft>
            </a:pPr>
            <a:r>
              <a:rPr lang="en-GB" noProof="0" dirty="0" smtClean="0">
                <a:latin typeface="Arial" charset="0"/>
              </a:rPr>
              <a:t>To evaluate your knowledge and understanding</a:t>
            </a:r>
          </a:p>
          <a:p>
            <a:pPr>
              <a:spcAft>
                <a:spcPts val="1800"/>
              </a:spcAft>
            </a:pPr>
            <a:r>
              <a:rPr lang="en-GB" noProof="0" dirty="0" smtClean="0">
                <a:latin typeface="Arial" charset="0"/>
              </a:rPr>
              <a:t>To focus you on the topic under discussion </a:t>
            </a:r>
            <a:r>
              <a:rPr lang="en-GB" noProof="0" dirty="0" smtClean="0">
                <a:latin typeface="Arial" charset="0"/>
                <a:sym typeface="Wingdings" charset="2"/>
              </a:rPr>
              <a:t></a:t>
            </a:r>
          </a:p>
          <a:p>
            <a:pPr>
              <a:spcAft>
                <a:spcPts val="1800"/>
              </a:spcAft>
            </a:pPr>
            <a:r>
              <a:rPr lang="en-GB" noProof="0" dirty="0" smtClean="0">
                <a:latin typeface="Arial" charset="0"/>
                <a:sym typeface="Wingdings" charset="2"/>
              </a:rPr>
              <a:t>To develop your critical thinking</a:t>
            </a:r>
            <a:endParaRPr lang="en-GB" noProof="0" dirty="0" smtClean="0">
              <a:latin typeface="Arial" charset="0"/>
            </a:endParaRPr>
          </a:p>
        </p:txBody>
      </p:sp>
      <p:sp>
        <p:nvSpPr>
          <p:cNvPr id="3" name="Slide Number Placeholder 2"/>
          <p:cNvSpPr>
            <a:spLocks noGrp="1"/>
          </p:cNvSpPr>
          <p:nvPr>
            <p:ph type="sldNum" sz="quarter" idx="12"/>
          </p:nvPr>
        </p:nvSpPr>
        <p:spPr/>
        <p:txBody>
          <a:bodyPr/>
          <a:lstStyle/>
          <a:p>
            <a:fld id="{6294C92D-0306-4E69-9CD3-20855E849650}" type="slidenum">
              <a:rPr kumimoji="0" lang="en-US" smtClean="0"/>
              <a:t>49</a:t>
            </a:fld>
            <a:endParaRPr kumimoji="0" lang="en-US" dirty="0"/>
          </a:p>
        </p:txBody>
      </p:sp>
      <p:sp>
        <p:nvSpPr>
          <p:cNvPr id="7"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8"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Intellectual Challenges</a:t>
            </a:r>
            <a:endParaRPr lang="en-US" dirty="0"/>
          </a:p>
        </p:txBody>
      </p:sp>
      <p:sp>
        <p:nvSpPr>
          <p:cNvPr id="5" name="Content Placeholder 4"/>
          <p:cNvSpPr>
            <a:spLocks noGrp="1"/>
          </p:cNvSpPr>
          <p:nvPr>
            <p:ph sz="half" idx="1"/>
          </p:nvPr>
        </p:nvSpPr>
        <p:spPr/>
        <p:txBody>
          <a:bodyPr/>
          <a:lstStyle/>
          <a:p>
            <a:r>
              <a:rPr lang="en-US" sz="2400" dirty="0" smtClean="0"/>
              <a:t>Research</a:t>
            </a:r>
            <a:endParaRPr lang="en-US" sz="2400" dirty="0"/>
          </a:p>
          <a:p>
            <a:r>
              <a:rPr lang="en-US" sz="2400" dirty="0" smtClean="0"/>
              <a:t>Identifying new knowledge</a:t>
            </a:r>
            <a:endParaRPr lang="en-US" sz="2400" dirty="0"/>
          </a:p>
          <a:p>
            <a:r>
              <a:rPr lang="en-US" sz="2400" dirty="0" smtClean="0"/>
              <a:t>Disseminating new knowledge</a:t>
            </a:r>
            <a:endParaRPr lang="en-US" sz="2400" dirty="0"/>
          </a:p>
          <a:p>
            <a:r>
              <a:rPr lang="en-US" sz="2400" dirty="0" smtClean="0"/>
              <a:t>Integrating new knowledge</a:t>
            </a:r>
            <a:endParaRPr lang="en-US" sz="2400" dirty="0"/>
          </a:p>
          <a:p>
            <a:pPr fontAlgn="auto">
              <a:spcBef>
                <a:spcPts val="0"/>
              </a:spcBef>
              <a:spcAft>
                <a:spcPts val="0"/>
              </a:spcAft>
            </a:pPr>
            <a:r>
              <a:rPr lang="en-US" sz="2400" dirty="0" smtClean="0"/>
              <a:t>Building theory</a:t>
            </a:r>
          </a:p>
          <a:p>
            <a:pPr fontAlgn="auto">
              <a:spcBef>
                <a:spcPts val="0"/>
              </a:spcBef>
              <a:spcAft>
                <a:spcPts val="0"/>
              </a:spcAft>
            </a:pPr>
            <a:endParaRPr lang="en-US" dirty="0"/>
          </a:p>
        </p:txBody>
      </p:sp>
      <p:sp>
        <p:nvSpPr>
          <p:cNvPr id="6" name="Content Placeholder 5"/>
          <p:cNvSpPr>
            <a:spLocks noGrp="1"/>
          </p:cNvSpPr>
          <p:nvPr>
            <p:ph sz="half" idx="2"/>
          </p:nvPr>
        </p:nvSpPr>
        <p:spPr/>
        <p:txBody>
          <a:bodyPr/>
          <a:lstStyle/>
          <a:p>
            <a:pPr marL="0" indent="0">
              <a:buNone/>
            </a:pPr>
            <a:r>
              <a:rPr lang="en-US" sz="2400" dirty="0" smtClean="0"/>
              <a:t>Embrace a different world view</a:t>
            </a:r>
          </a:p>
          <a:p>
            <a:r>
              <a:rPr lang="en-US" sz="2400" dirty="0" smtClean="0"/>
              <a:t>Outside your comfort zone</a:t>
            </a:r>
          </a:p>
          <a:p>
            <a:r>
              <a:rPr lang="en-US" sz="2400" dirty="0" smtClean="0"/>
              <a:t>Requiring different approaches to thinking</a:t>
            </a:r>
          </a:p>
          <a:p>
            <a:r>
              <a:rPr lang="en-US" sz="2400" dirty="0" smtClean="0"/>
              <a:t>A world where Truth is ‘negotiable’</a:t>
            </a:r>
          </a:p>
          <a:p>
            <a:r>
              <a:rPr lang="en-US" sz="2400" dirty="0" smtClean="0"/>
              <a:t>Work across disciplines</a:t>
            </a:r>
          </a:p>
          <a:p>
            <a:endParaRPr lang="en-US" dirty="0"/>
          </a:p>
        </p:txBody>
      </p:sp>
      <p:sp>
        <p:nvSpPr>
          <p:cNvPr id="3" name="Slide Number Placeholder 2"/>
          <p:cNvSpPr>
            <a:spLocks noGrp="1"/>
          </p:cNvSpPr>
          <p:nvPr>
            <p:ph type="sldNum" sz="quarter" idx="12"/>
          </p:nvPr>
        </p:nvSpPr>
        <p:spPr/>
        <p:txBody>
          <a:bodyPr/>
          <a:lstStyle/>
          <a:p>
            <a:fld id="{DDE2B00E-0011-4642-9C0D-3293ED573B49}" type="slidenum">
              <a:rPr lang="en-GB" smtClean="0">
                <a:solidFill>
                  <a:srgbClr val="323D43"/>
                </a:solidFill>
              </a:rPr>
              <a:pPr/>
              <a:t>5</a:t>
            </a:fld>
            <a:endParaRPr lang="en-GB">
              <a:solidFill>
                <a:srgbClr val="323D43"/>
              </a:solidFill>
            </a:endParaRPr>
          </a:p>
        </p:txBody>
      </p:sp>
      <p:sp>
        <p:nvSpPr>
          <p:cNvPr id="7" name="Rectangle 6"/>
          <p:cNvSpPr/>
          <p:nvPr/>
        </p:nvSpPr>
        <p:spPr>
          <a:xfrm>
            <a:off x="760700" y="5773222"/>
            <a:ext cx="7622600" cy="369332"/>
          </a:xfrm>
          <a:prstGeom prst="rect">
            <a:avLst/>
          </a:prstGeom>
        </p:spPr>
        <p:txBody>
          <a:bodyPr wrap="none">
            <a:spAutoFit/>
          </a:bodyPr>
          <a:lstStyle/>
          <a:p>
            <a:pPr fontAlgn="auto">
              <a:spcBef>
                <a:spcPts val="0"/>
              </a:spcBef>
              <a:spcAft>
                <a:spcPts val="0"/>
              </a:spcAft>
            </a:pPr>
            <a:r>
              <a:rPr lang="en-US" dirty="0" smtClean="0"/>
              <a:t>Independent working , critical thinking, moving outside your comfort zone</a:t>
            </a:r>
            <a:endParaRPr lang="en-US" dirty="0"/>
          </a:p>
        </p:txBody>
      </p:sp>
    </p:spTree>
    <p:extLst>
      <p:ext uri="{BB962C8B-B14F-4D97-AF65-F5344CB8AC3E}">
        <p14:creationId xmlns:p14="http://schemas.microsoft.com/office/powerpoint/2010/main" val="16893960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722313" y="3088100"/>
            <a:ext cx="7772400" cy="1362075"/>
          </a:xfrm>
        </p:spPr>
        <p:txBody>
          <a:bodyPr>
            <a:normAutofit fontScale="90000"/>
          </a:bodyPr>
          <a:lstStyle/>
          <a:p>
            <a:pPr marL="0" indent="0"/>
            <a:r>
              <a:rPr lang="en-GB" noProof="0" dirty="0" smtClean="0">
                <a:latin typeface="Arial" charset="0"/>
              </a:rPr>
              <a:t>Data Protection Act (1998</a:t>
            </a:r>
            <a:r>
              <a:rPr lang="en-GB" noProof="0" dirty="0" smtClean="0">
                <a:latin typeface="Arial" charset="0"/>
              </a:rPr>
              <a:t>)</a:t>
            </a:r>
            <a:br>
              <a:rPr lang="en-GB" noProof="0" dirty="0" smtClean="0">
                <a:latin typeface="Arial" charset="0"/>
              </a:rPr>
            </a:br>
            <a:r>
              <a:rPr lang="en-GB" dirty="0" smtClean="0">
                <a:latin typeface="Arial" charset="0"/>
              </a:rPr>
              <a:t>probably other sources</a:t>
            </a:r>
            <a:r>
              <a:rPr lang="mr-IN" dirty="0" smtClean="0">
                <a:latin typeface="Arial" charset="0"/>
              </a:rPr>
              <a:t>…</a:t>
            </a:r>
            <a:r>
              <a:rPr lang="en-GB" noProof="0" dirty="0" smtClean="0">
                <a:latin typeface="Arial" charset="0"/>
              </a:rPr>
              <a:t/>
            </a:r>
            <a:br>
              <a:rPr lang="en-GB" noProof="0" dirty="0" smtClean="0">
                <a:latin typeface="Arial" charset="0"/>
              </a:rPr>
            </a:br>
            <a:endParaRPr lang="en-GB" noProof="0" dirty="0" smtClean="0"/>
          </a:p>
        </p:txBody>
      </p:sp>
      <p:sp>
        <p:nvSpPr>
          <p:cNvPr id="34819" name="Rectangle 3"/>
          <p:cNvSpPr>
            <a:spLocks noGrp="1" noChangeArrowheads="1"/>
          </p:cNvSpPr>
          <p:nvPr>
            <p:ph type="body" idx="1"/>
          </p:nvPr>
        </p:nvSpPr>
        <p:spPr>
          <a:xfrm>
            <a:off x="722313" y="1587913"/>
            <a:ext cx="7772400" cy="1500187"/>
          </a:xfrm>
        </p:spPr>
        <p:txBody>
          <a:bodyPr/>
          <a:lstStyle/>
          <a:p>
            <a:r>
              <a:rPr lang="en-GB" noProof="0" dirty="0" smtClean="0">
                <a:latin typeface="Arial" charset="0"/>
              </a:rPr>
              <a:t>Where to find the answers…</a:t>
            </a:r>
          </a:p>
          <a:p>
            <a:endParaRPr lang="en-GB" noProof="0" dirty="0" smtClean="0">
              <a:latin typeface="Arial" charset="0"/>
            </a:endParaRPr>
          </a:p>
        </p:txBody>
      </p:sp>
      <p:sp>
        <p:nvSpPr>
          <p:cNvPr id="4" name="Slide Number Placeholder 3"/>
          <p:cNvSpPr>
            <a:spLocks noGrp="1"/>
          </p:cNvSpPr>
          <p:nvPr>
            <p:ph type="sldNum" sz="quarter" idx="12"/>
          </p:nvPr>
        </p:nvSpPr>
        <p:spPr/>
        <p:txBody>
          <a:bodyPr/>
          <a:lstStyle/>
          <a:p>
            <a:fld id="{6294C92D-0306-4E69-9CD3-20855E849650}" type="slidenum">
              <a:rPr kumimoji="0" lang="en-US" smtClean="0"/>
              <a:t>50</a:t>
            </a:fld>
            <a:endParaRPr kumimoji="0" lang="en-US" dirty="0"/>
          </a:p>
        </p:txBody>
      </p:sp>
      <p:sp>
        <p:nvSpPr>
          <p:cNvPr id="7"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8"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GB" noProof="0" dirty="0" smtClean="0"/>
              <a:t>Where? …basics</a:t>
            </a:r>
          </a:p>
        </p:txBody>
      </p:sp>
      <p:sp>
        <p:nvSpPr>
          <p:cNvPr id="35843" name="Content Placeholder 2"/>
          <p:cNvSpPr>
            <a:spLocks noGrp="1"/>
          </p:cNvSpPr>
          <p:nvPr>
            <p:ph sz="half" idx="1"/>
          </p:nvPr>
        </p:nvSpPr>
        <p:spPr/>
        <p:txBody>
          <a:bodyPr>
            <a:normAutofit fontScale="92500" lnSpcReduction="10000"/>
          </a:bodyPr>
          <a:lstStyle/>
          <a:p>
            <a:pPr>
              <a:buFont typeface="Wingdings" charset="2"/>
              <a:buNone/>
            </a:pPr>
            <a:r>
              <a:rPr lang="en-GB" sz="2000" noProof="0" dirty="0" smtClean="0">
                <a:latin typeface="Arial" charset="0"/>
              </a:rPr>
              <a:t>Government Legislation</a:t>
            </a:r>
          </a:p>
          <a:p>
            <a:pPr lvl="1"/>
            <a:r>
              <a:rPr lang="en-GB" sz="1800" b="0" noProof="0" dirty="0" smtClean="0">
                <a:latin typeface="Arial" charset="0"/>
              </a:rPr>
              <a:t>Data Protection Act</a:t>
            </a:r>
          </a:p>
          <a:p>
            <a:pPr marL="522288" lvl="1" indent="0">
              <a:buNone/>
            </a:pPr>
            <a:endParaRPr lang="en-GB" sz="1800" u="sng" dirty="0">
              <a:latin typeface="Arial" charset="0"/>
            </a:endParaRPr>
          </a:p>
          <a:p>
            <a:pPr marL="522288" lvl="1" indent="0">
              <a:buNone/>
            </a:pPr>
            <a:r>
              <a:rPr lang="en-GB" sz="1800" b="0" u="sng" noProof="0" dirty="0" smtClean="0">
                <a:latin typeface="Arial" charset="0"/>
              </a:rPr>
              <a:t>Read and understand</a:t>
            </a:r>
          </a:p>
        </p:txBody>
      </p:sp>
      <p:sp>
        <p:nvSpPr>
          <p:cNvPr id="35844" name="Content Placeholder 5"/>
          <p:cNvSpPr>
            <a:spLocks noGrp="1"/>
          </p:cNvSpPr>
          <p:nvPr>
            <p:ph sz="half" idx="2"/>
          </p:nvPr>
        </p:nvSpPr>
        <p:spPr>
          <a:xfrm>
            <a:off x="4610100" y="3010267"/>
            <a:ext cx="4171950" cy="2405795"/>
          </a:xfrm>
        </p:spPr>
        <p:txBody>
          <a:bodyPr>
            <a:normAutofit fontScale="92500" lnSpcReduction="10000"/>
          </a:bodyPr>
          <a:lstStyle/>
          <a:p>
            <a:pPr>
              <a:buFont typeface="Wingdings" charset="2"/>
              <a:buNone/>
            </a:pPr>
            <a:r>
              <a:rPr lang="en-GB" sz="2400" noProof="0" dirty="0" smtClean="0">
                <a:latin typeface="Arial" charset="0"/>
              </a:rPr>
              <a:t>Set book (library)	</a:t>
            </a:r>
          </a:p>
          <a:p>
            <a:r>
              <a:rPr lang="en-GB" sz="1800" noProof="0" dirty="0" smtClean="0">
                <a:latin typeface="Arial" charset="0"/>
              </a:rPr>
              <a:t>Bott Chapter 14:</a:t>
            </a:r>
          </a:p>
          <a:p>
            <a:r>
              <a:rPr lang="en-GB" sz="1800" noProof="0" dirty="0" smtClean="0">
                <a:latin typeface="Arial" charset="0"/>
              </a:rPr>
              <a:t> Data Protection,</a:t>
            </a:r>
          </a:p>
          <a:p>
            <a:r>
              <a:rPr lang="en-GB" sz="1800" noProof="0" dirty="0" smtClean="0">
                <a:latin typeface="Arial" charset="0"/>
              </a:rPr>
              <a:t>Privacy</a:t>
            </a:r>
          </a:p>
          <a:p>
            <a:r>
              <a:rPr lang="en-GB" sz="1800" noProof="0" dirty="0" smtClean="0">
                <a:latin typeface="Arial" charset="0"/>
              </a:rPr>
              <a:t>Freedom of Information</a:t>
            </a:r>
          </a:p>
          <a:p>
            <a:pPr lvl="1"/>
            <a:endParaRPr lang="en-GB" sz="2000" b="0" noProof="0" dirty="0" smtClean="0">
              <a:latin typeface="Arial" charset="0"/>
            </a:endParaRPr>
          </a:p>
          <a:p>
            <a:pPr>
              <a:buFont typeface="Wingdings" charset="2"/>
              <a:buNone/>
            </a:pPr>
            <a:endParaRPr lang="en-GB" sz="2400" noProof="0" dirty="0" smtClean="0">
              <a:latin typeface="Arial" charset="0"/>
            </a:endParaRPr>
          </a:p>
        </p:txBody>
      </p:sp>
      <p:sp>
        <p:nvSpPr>
          <p:cNvPr id="4" name="Slide Number Placeholder 3"/>
          <p:cNvSpPr>
            <a:spLocks noGrp="1"/>
          </p:cNvSpPr>
          <p:nvPr>
            <p:ph type="sldNum" sz="quarter" idx="12"/>
          </p:nvPr>
        </p:nvSpPr>
        <p:spPr/>
        <p:txBody>
          <a:bodyPr/>
          <a:lstStyle/>
          <a:p>
            <a:fld id="{6294C92D-0306-4E69-9CD3-20855E849650}" type="slidenum">
              <a:rPr kumimoji="0" lang="en-US" smtClean="0"/>
              <a:t>51</a:t>
            </a:fld>
            <a:endParaRPr kumimoji="0" lang="en-US" dirty="0"/>
          </a:p>
        </p:txBody>
      </p:sp>
      <p:sp>
        <p:nvSpPr>
          <p:cNvPr id="35847" name="Rectangle 6"/>
          <p:cNvSpPr>
            <a:spLocks noChangeArrowheads="1"/>
          </p:cNvSpPr>
          <p:nvPr/>
        </p:nvSpPr>
        <p:spPr bwMode="auto">
          <a:xfrm>
            <a:off x="4715903" y="5313219"/>
            <a:ext cx="4419600" cy="898708"/>
          </a:xfrm>
          <a:prstGeom prst="rect">
            <a:avLst/>
          </a:prstGeom>
          <a:noFill/>
          <a:ln w="9525">
            <a:noFill/>
            <a:miter lim="800000"/>
            <a:headEnd/>
            <a:tailEnd/>
          </a:ln>
        </p:spPr>
        <p:txBody>
          <a:bodyPr>
            <a:prstTxWarp prst="textNoShape">
              <a:avLst/>
            </a:prstTxWarp>
            <a:spAutoFit/>
          </a:bodyPr>
          <a:lstStyle/>
          <a:p>
            <a:pPr marL="327025" indent="-327025" defTabSz="873125" eaLnBrk="0" hangingPunct="0">
              <a:spcBef>
                <a:spcPct val="20000"/>
              </a:spcBef>
              <a:buClr>
                <a:srgbClr val="014359"/>
              </a:buClr>
              <a:buSzPct val="80000"/>
            </a:pPr>
            <a:r>
              <a:rPr lang="en-US" sz="1400" b="1" dirty="0">
                <a:solidFill>
                  <a:srgbClr val="000000"/>
                </a:solidFill>
                <a:latin typeface="Futura" charset="0"/>
              </a:rPr>
              <a:t>Other Sources</a:t>
            </a:r>
          </a:p>
          <a:p>
            <a:pPr marL="327025" indent="-327025" defTabSz="873125" eaLnBrk="0" hangingPunct="0">
              <a:spcBef>
                <a:spcPct val="20000"/>
              </a:spcBef>
              <a:buClr>
                <a:srgbClr val="007275"/>
              </a:buClr>
              <a:buSzPct val="80000"/>
              <a:buFont typeface="Wingdings" charset="2"/>
              <a:buChar char="è"/>
            </a:pPr>
            <a:r>
              <a:rPr lang="en-US" sz="1600" b="1" dirty="0">
                <a:solidFill>
                  <a:srgbClr val="000000"/>
                </a:solidFill>
                <a:latin typeface="Futura" charset="0"/>
              </a:rPr>
              <a:t>Information Commissioners Office</a:t>
            </a:r>
          </a:p>
          <a:p>
            <a:pPr marL="327025" indent="-327025" defTabSz="873125" eaLnBrk="0" hangingPunct="0">
              <a:spcBef>
                <a:spcPct val="20000"/>
              </a:spcBef>
              <a:buClr>
                <a:srgbClr val="007275"/>
              </a:buClr>
              <a:buSzPct val="80000"/>
              <a:buFont typeface="Wingdings" charset="2"/>
              <a:buChar char="è"/>
            </a:pPr>
            <a:r>
              <a:rPr lang="en-US" sz="1600" b="1" dirty="0">
                <a:solidFill>
                  <a:srgbClr val="000000"/>
                </a:solidFill>
                <a:latin typeface="Futura" charset="0"/>
              </a:rPr>
              <a:t> .gov.uk</a:t>
            </a:r>
          </a:p>
        </p:txBody>
      </p:sp>
      <p:pic>
        <p:nvPicPr>
          <p:cNvPr id="35848" name="Picture 7" descr="Picture 14.png"/>
          <p:cNvPicPr>
            <a:picLocks noChangeAspect="1"/>
          </p:cNvPicPr>
          <p:nvPr/>
        </p:nvPicPr>
        <p:blipFill>
          <a:blip r:embed="rId3"/>
          <a:srcRect/>
          <a:stretch>
            <a:fillRect/>
          </a:stretch>
        </p:blipFill>
        <p:spPr bwMode="auto">
          <a:xfrm>
            <a:off x="7016262" y="908050"/>
            <a:ext cx="1765788" cy="2741996"/>
          </a:xfrm>
          <a:prstGeom prst="rect">
            <a:avLst/>
          </a:prstGeom>
          <a:noFill/>
          <a:ln w="9525">
            <a:noFill/>
            <a:miter lim="800000"/>
            <a:headEnd/>
            <a:tailEnd/>
          </a:ln>
        </p:spPr>
      </p:pic>
      <p:sp>
        <p:nvSpPr>
          <p:cNvPr id="10"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11"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GB" noProof="0" dirty="0" smtClean="0"/>
              <a:t>ICO web site</a:t>
            </a:r>
          </a:p>
        </p:txBody>
      </p:sp>
      <p:pic>
        <p:nvPicPr>
          <p:cNvPr id="37893" name="Content Placeholder 6" descr="Picture 33.png">
            <a:hlinkClick r:id="rId3"/>
          </p:cNvPr>
          <p:cNvPicPr>
            <a:picLocks noGrp="1" noChangeAspect="1"/>
          </p:cNvPicPr>
          <p:nvPr>
            <p:ph idx="1"/>
          </p:nvPr>
        </p:nvPicPr>
        <p:blipFill>
          <a:blip r:embed="rId4"/>
          <a:stretch>
            <a:fillRect/>
          </a:stretch>
        </p:blipFill>
        <p:spPr>
          <a:xfrm>
            <a:off x="595707" y="1700213"/>
            <a:ext cx="7952586" cy="4114800"/>
          </a:xfrm>
        </p:spPr>
      </p:pic>
      <p:sp>
        <p:nvSpPr>
          <p:cNvPr id="3" name="Slide Number Placeholder 2"/>
          <p:cNvSpPr>
            <a:spLocks noGrp="1"/>
          </p:cNvSpPr>
          <p:nvPr>
            <p:ph type="sldNum" sz="quarter" idx="12"/>
          </p:nvPr>
        </p:nvSpPr>
        <p:spPr/>
        <p:txBody>
          <a:bodyPr/>
          <a:lstStyle/>
          <a:p>
            <a:fld id="{6294C92D-0306-4E69-9CD3-20855E849650}" type="slidenum">
              <a:rPr kumimoji="0" lang="en-US" smtClean="0"/>
              <a:t>52</a:t>
            </a:fld>
            <a:endParaRPr kumimoji="0" lang="en-US" dirty="0"/>
          </a:p>
        </p:txBody>
      </p:sp>
      <p:sp>
        <p:nvSpPr>
          <p:cNvPr id="8" name="Rectangle 7"/>
          <p:cNvSpPr/>
          <p:nvPr/>
        </p:nvSpPr>
        <p:spPr>
          <a:xfrm>
            <a:off x="2971800" y="5867400"/>
            <a:ext cx="3019425" cy="400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2000" dirty="0">
                <a:hlinkClick r:id="rId3"/>
              </a:rPr>
              <a:t>http://www.ico.gov.uk/</a:t>
            </a:r>
            <a:endParaRPr lang="en-GB" sz="2000" dirty="0"/>
          </a:p>
        </p:txBody>
      </p:sp>
      <p:sp>
        <p:nvSpPr>
          <p:cNvPr id="9"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10"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Gov.uk</a:t>
            </a:r>
            <a:endParaRPr lang="en-GB" noProof="0" dirty="0"/>
          </a:p>
        </p:txBody>
      </p:sp>
      <p:pic>
        <p:nvPicPr>
          <p:cNvPr id="4" name="Content Placeholder 3" descr="Screen Shot 2013-05-14 at 10.31.17.png"/>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418830" y="1700213"/>
            <a:ext cx="4306339" cy="4114800"/>
          </a:xfrm>
        </p:spPr>
      </p:pic>
      <p:sp>
        <p:nvSpPr>
          <p:cNvPr id="6" name="Slide Number Placeholder 5"/>
          <p:cNvSpPr>
            <a:spLocks noGrp="1"/>
          </p:cNvSpPr>
          <p:nvPr>
            <p:ph type="sldNum" sz="quarter" idx="12"/>
          </p:nvPr>
        </p:nvSpPr>
        <p:spPr/>
        <p:txBody>
          <a:bodyPr/>
          <a:lstStyle/>
          <a:p>
            <a:fld id="{6294C92D-0306-4E69-9CD3-20855E849650}" type="slidenum">
              <a:rPr kumimoji="0" lang="en-US" smtClean="0"/>
              <a:t>53</a:t>
            </a:fld>
            <a:endParaRPr kumimoji="0" lang="en-US" dirty="0"/>
          </a:p>
        </p:txBody>
      </p:sp>
      <p:sp>
        <p:nvSpPr>
          <p:cNvPr id="7"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8"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extLst>
      <p:ext uri="{BB962C8B-B14F-4D97-AF65-F5344CB8AC3E}">
        <p14:creationId xmlns:p14="http://schemas.microsoft.com/office/powerpoint/2010/main" val="34026017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GB" noProof="0" dirty="0" smtClean="0"/>
              <a:t>Further sources?</a:t>
            </a:r>
          </a:p>
        </p:txBody>
      </p:sp>
      <p:sp>
        <p:nvSpPr>
          <p:cNvPr id="41987" name="Content Placeholder 2"/>
          <p:cNvSpPr>
            <a:spLocks noGrp="1"/>
          </p:cNvSpPr>
          <p:nvPr>
            <p:ph idx="1"/>
          </p:nvPr>
        </p:nvSpPr>
        <p:spPr/>
        <p:txBody>
          <a:bodyPr/>
          <a:lstStyle/>
          <a:p>
            <a:r>
              <a:rPr lang="en-GB" noProof="0" dirty="0" smtClean="0">
                <a:latin typeface="Arial" charset="0"/>
              </a:rPr>
              <a:t>Search YouTube </a:t>
            </a:r>
          </a:p>
          <a:p>
            <a:pPr lvl="1"/>
            <a:r>
              <a:rPr lang="en-GB" dirty="0" smtClean="0">
                <a:latin typeface="Arial" charset="0"/>
              </a:rPr>
              <a:t>But make sure you use your critical faculties!</a:t>
            </a:r>
            <a:endParaRPr lang="en-GB" noProof="0" dirty="0" smtClean="0">
              <a:latin typeface="Arial" charset="0"/>
            </a:endParaRPr>
          </a:p>
          <a:p>
            <a:r>
              <a:rPr lang="en-GB" noProof="0" dirty="0" smtClean="0">
                <a:latin typeface="Arial" charset="0"/>
              </a:rPr>
              <a:t>See also Holt and Newton (2004) for more background</a:t>
            </a:r>
          </a:p>
          <a:p>
            <a:pPr lvl="1">
              <a:buFont typeface="Wingdings" charset="2"/>
              <a:buNone/>
            </a:pPr>
            <a:endParaRPr lang="en-GB" noProof="0" dirty="0" smtClean="0">
              <a:latin typeface="Arial" charset="0"/>
            </a:endParaRPr>
          </a:p>
        </p:txBody>
      </p:sp>
      <p:sp>
        <p:nvSpPr>
          <p:cNvPr id="3" name="Slide Number Placeholder 2"/>
          <p:cNvSpPr>
            <a:spLocks noGrp="1"/>
          </p:cNvSpPr>
          <p:nvPr>
            <p:ph type="sldNum" sz="quarter" idx="12"/>
          </p:nvPr>
        </p:nvSpPr>
        <p:spPr/>
        <p:txBody>
          <a:bodyPr/>
          <a:lstStyle/>
          <a:p>
            <a:fld id="{6294C92D-0306-4E69-9CD3-20855E849650}" type="slidenum">
              <a:rPr kumimoji="0" lang="en-US" smtClean="0"/>
              <a:t>54</a:t>
            </a:fld>
            <a:endParaRPr kumimoji="0" lang="en-US" dirty="0"/>
          </a:p>
        </p:txBody>
      </p:sp>
      <p:pic>
        <p:nvPicPr>
          <p:cNvPr id="41990" name="Picture 5" descr="Picture 16.png"/>
          <p:cNvPicPr>
            <a:picLocks noChangeAspect="1"/>
          </p:cNvPicPr>
          <p:nvPr/>
        </p:nvPicPr>
        <p:blipFill>
          <a:blip r:embed="rId3"/>
          <a:srcRect/>
          <a:stretch>
            <a:fillRect/>
          </a:stretch>
        </p:blipFill>
        <p:spPr bwMode="auto">
          <a:xfrm>
            <a:off x="0" y="4386672"/>
            <a:ext cx="9002713" cy="1524000"/>
          </a:xfrm>
          <a:prstGeom prst="rect">
            <a:avLst/>
          </a:prstGeom>
          <a:noFill/>
          <a:ln w="9525">
            <a:noFill/>
            <a:miter lim="800000"/>
            <a:headEnd/>
            <a:tailEnd/>
          </a:ln>
        </p:spPr>
      </p:pic>
      <p:sp>
        <p:nvSpPr>
          <p:cNvPr id="8"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9"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rmAutofit/>
          </a:bodyPr>
          <a:lstStyle/>
          <a:p>
            <a:r>
              <a:rPr lang="en-GB" noProof="0" dirty="0" smtClean="0"/>
              <a:t>YouTube –use your critical faculties</a:t>
            </a:r>
          </a:p>
        </p:txBody>
      </p:sp>
      <p:pic>
        <p:nvPicPr>
          <p:cNvPr id="43011" name="Content Placeholder 5" descr="Picture 32.png">
            <a:hlinkClick r:id="rId2"/>
          </p:cNvPr>
          <p:cNvPicPr>
            <a:picLocks noGrp="1" noChangeAspect="1"/>
          </p:cNvPicPr>
          <p:nvPr>
            <p:ph idx="1"/>
          </p:nvPr>
        </p:nvPicPr>
        <p:blipFill>
          <a:blip r:embed="rId3"/>
          <a:stretch>
            <a:fillRect/>
          </a:stretch>
        </p:blipFill>
        <p:spPr>
          <a:xfrm>
            <a:off x="1836788" y="1700213"/>
            <a:ext cx="5470424" cy="4114800"/>
          </a:xfrm>
        </p:spPr>
      </p:pic>
      <p:sp>
        <p:nvSpPr>
          <p:cNvPr id="3" name="Slide Number Placeholder 2"/>
          <p:cNvSpPr>
            <a:spLocks noGrp="1"/>
          </p:cNvSpPr>
          <p:nvPr>
            <p:ph type="sldNum" sz="quarter" idx="12"/>
          </p:nvPr>
        </p:nvSpPr>
        <p:spPr/>
        <p:txBody>
          <a:bodyPr/>
          <a:lstStyle/>
          <a:p>
            <a:fld id="{6294C92D-0306-4E69-9CD3-20855E849650}" type="slidenum">
              <a:rPr kumimoji="0" lang="en-US" smtClean="0"/>
              <a:t>55</a:t>
            </a:fld>
            <a:endParaRPr kumimoji="0" lang="en-US" dirty="0"/>
          </a:p>
        </p:txBody>
      </p:sp>
      <p:sp>
        <p:nvSpPr>
          <p:cNvPr id="7" name="Rectangle 6">
            <a:hlinkClick r:id="rId4"/>
          </p:cNvPr>
          <p:cNvSpPr/>
          <p:nvPr/>
        </p:nvSpPr>
        <p:spPr>
          <a:xfrm>
            <a:off x="2667000" y="5867400"/>
            <a:ext cx="3673475" cy="400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en-US" sz="2000" dirty="0"/>
              <a:t>http://bit.ly/9DHj2c</a:t>
            </a:r>
            <a:endParaRPr lang="en-GB" sz="2000" dirty="0"/>
          </a:p>
        </p:txBody>
      </p:sp>
      <p:sp>
        <p:nvSpPr>
          <p:cNvPr id="8"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9"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GB" noProof="0" dirty="0" smtClean="0"/>
              <a:t>BCS – book details + download</a:t>
            </a:r>
          </a:p>
        </p:txBody>
      </p:sp>
      <p:pic>
        <p:nvPicPr>
          <p:cNvPr id="44035" name="Content Placeholder 5" descr="Picture 34.png">
            <a:hlinkClick r:id="rId2"/>
          </p:cNvPr>
          <p:cNvPicPr>
            <a:picLocks noGrp="1" noChangeAspect="1"/>
          </p:cNvPicPr>
          <p:nvPr>
            <p:ph idx="1"/>
          </p:nvPr>
        </p:nvPicPr>
        <p:blipFill>
          <a:blip r:embed="rId3"/>
          <a:stretch>
            <a:fillRect/>
          </a:stretch>
        </p:blipFill>
        <p:spPr>
          <a:xfrm>
            <a:off x="2138320" y="1700213"/>
            <a:ext cx="4867359" cy="4114800"/>
          </a:xfrm>
        </p:spPr>
      </p:pic>
      <p:sp>
        <p:nvSpPr>
          <p:cNvPr id="3" name="Slide Number Placeholder 2"/>
          <p:cNvSpPr>
            <a:spLocks noGrp="1"/>
          </p:cNvSpPr>
          <p:nvPr>
            <p:ph type="sldNum" sz="quarter" idx="12"/>
          </p:nvPr>
        </p:nvSpPr>
        <p:spPr/>
        <p:txBody>
          <a:bodyPr/>
          <a:lstStyle/>
          <a:p>
            <a:fld id="{6294C92D-0306-4E69-9CD3-20855E849650}" type="slidenum">
              <a:rPr kumimoji="0" lang="en-US" smtClean="0"/>
              <a:t>56</a:t>
            </a:fld>
            <a:endParaRPr kumimoji="0" lang="en-US" dirty="0"/>
          </a:p>
        </p:txBody>
      </p:sp>
      <p:pic>
        <p:nvPicPr>
          <p:cNvPr id="44038" name="Picture 8" descr="Picture 37.png">
            <a:hlinkClick r:id="rId4"/>
          </p:cNvPr>
          <p:cNvPicPr>
            <a:picLocks noChangeAspect="1"/>
          </p:cNvPicPr>
          <p:nvPr/>
        </p:nvPicPr>
        <p:blipFill>
          <a:blip r:embed="rId5"/>
          <a:srcRect/>
          <a:stretch>
            <a:fillRect/>
          </a:stretch>
        </p:blipFill>
        <p:spPr bwMode="auto">
          <a:xfrm>
            <a:off x="2286000" y="5791200"/>
            <a:ext cx="5054600" cy="431800"/>
          </a:xfrm>
          <a:prstGeom prst="rect">
            <a:avLst/>
          </a:prstGeom>
          <a:noFill/>
          <a:ln w="9525">
            <a:noFill/>
            <a:miter lim="800000"/>
            <a:headEnd/>
            <a:tailEnd/>
          </a:ln>
        </p:spPr>
      </p:pic>
      <p:sp>
        <p:nvSpPr>
          <p:cNvPr id="8"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9"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Google it!</a:t>
            </a:r>
            <a:endParaRPr lang="en-GB" noProof="0" dirty="0"/>
          </a:p>
        </p:txBody>
      </p:sp>
      <p:pic>
        <p:nvPicPr>
          <p:cNvPr id="6" name="Content Placeholder 5" descr="Screen Shot 2013-05-09 at 12.10.23.png"/>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268175" y="1700213"/>
            <a:ext cx="6607649" cy="4114800"/>
          </a:xfrm>
        </p:spPr>
      </p:pic>
      <p:sp>
        <p:nvSpPr>
          <p:cNvPr id="5" name="Slide Number Placeholder 4"/>
          <p:cNvSpPr>
            <a:spLocks noGrp="1"/>
          </p:cNvSpPr>
          <p:nvPr>
            <p:ph type="sldNum" sz="quarter" idx="12"/>
          </p:nvPr>
        </p:nvSpPr>
        <p:spPr/>
        <p:txBody>
          <a:bodyPr/>
          <a:lstStyle/>
          <a:p>
            <a:fld id="{6294C92D-0306-4E69-9CD3-20855E849650}" type="slidenum">
              <a:rPr kumimoji="0" lang="en-US" smtClean="0"/>
              <a:t>57</a:t>
            </a:fld>
            <a:endParaRPr kumimoji="0" lang="en-US" dirty="0"/>
          </a:p>
        </p:txBody>
      </p:sp>
      <p:sp>
        <p:nvSpPr>
          <p:cNvPr id="7"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8"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extLst>
      <p:ext uri="{BB962C8B-B14F-4D97-AF65-F5344CB8AC3E}">
        <p14:creationId xmlns:p14="http://schemas.microsoft.com/office/powerpoint/2010/main" val="35613815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GB" noProof="0" dirty="0" smtClean="0"/>
              <a:t>DPA - extent</a:t>
            </a:r>
          </a:p>
        </p:txBody>
      </p:sp>
      <p:pic>
        <p:nvPicPr>
          <p:cNvPr id="45059" name="Content Placeholder 5" descr="Picture 12.png"/>
          <p:cNvPicPr>
            <a:picLocks noGrp="1" noChangeAspect="1"/>
          </p:cNvPicPr>
          <p:nvPr>
            <p:ph idx="1"/>
          </p:nvPr>
        </p:nvPicPr>
        <p:blipFill>
          <a:blip r:embed="rId2"/>
          <a:stretch>
            <a:fillRect/>
          </a:stretch>
        </p:blipFill>
        <p:spPr>
          <a:xfrm>
            <a:off x="3124200" y="1083047"/>
            <a:ext cx="4926984" cy="4012699"/>
          </a:xfrm>
        </p:spPr>
      </p:pic>
      <p:sp>
        <p:nvSpPr>
          <p:cNvPr id="3" name="Slide Number Placeholder 2"/>
          <p:cNvSpPr>
            <a:spLocks noGrp="1"/>
          </p:cNvSpPr>
          <p:nvPr>
            <p:ph type="sldNum" sz="quarter" idx="12"/>
          </p:nvPr>
        </p:nvSpPr>
        <p:spPr/>
        <p:txBody>
          <a:bodyPr/>
          <a:lstStyle/>
          <a:p>
            <a:fld id="{6294C92D-0306-4E69-9CD3-20855E849650}" type="slidenum">
              <a:rPr kumimoji="0" lang="en-US" smtClean="0"/>
              <a:t>58</a:t>
            </a:fld>
            <a:endParaRPr kumimoji="0" lang="en-US" dirty="0"/>
          </a:p>
        </p:txBody>
      </p:sp>
      <p:sp>
        <p:nvSpPr>
          <p:cNvPr id="45062" name="TextBox 6"/>
          <p:cNvSpPr txBox="1">
            <a:spLocks noChangeArrowheads="1"/>
          </p:cNvSpPr>
          <p:nvPr/>
        </p:nvSpPr>
        <p:spPr bwMode="auto">
          <a:xfrm>
            <a:off x="601951" y="5291590"/>
            <a:ext cx="8180099" cy="646113"/>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square">
            <a:prstTxWarp prst="textNoShape">
              <a:avLst/>
            </a:prstTxWarp>
            <a:spAutoFit/>
          </a:bodyPr>
          <a:lstStyle/>
          <a:p>
            <a:r>
              <a:rPr lang="en-US" sz="1800" b="1" dirty="0">
                <a:solidFill>
                  <a:schemeClr val="bg2"/>
                </a:solidFill>
                <a:latin typeface="Arial" charset="0"/>
              </a:rPr>
              <a:t>From Edwards and Rodrigues, The right to privacy and confidentiality for children: the law and current challenges (2008)</a:t>
            </a:r>
          </a:p>
        </p:txBody>
      </p:sp>
      <p:sp>
        <p:nvSpPr>
          <p:cNvPr id="8"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9"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GB" noProof="0" dirty="0" smtClean="0"/>
              <a:t>Checklist (from ICO)</a:t>
            </a:r>
          </a:p>
        </p:txBody>
      </p:sp>
      <p:sp>
        <p:nvSpPr>
          <p:cNvPr id="46084" name="Rectangle 4"/>
          <p:cNvSpPr>
            <a:spLocks noGrp="1" noChangeArrowheads="1"/>
          </p:cNvSpPr>
          <p:nvPr>
            <p:ph sz="half" idx="1"/>
          </p:nvPr>
        </p:nvSpPr>
        <p:spPr/>
        <p:txBody>
          <a:bodyPr/>
          <a:lstStyle/>
          <a:p>
            <a:pPr>
              <a:lnSpc>
                <a:spcPct val="90000"/>
              </a:lnSpc>
              <a:spcBef>
                <a:spcPts val="500"/>
              </a:spcBef>
              <a:spcAft>
                <a:spcPts val="500"/>
              </a:spcAft>
            </a:pPr>
            <a:r>
              <a:rPr lang="en-GB" sz="2000" noProof="0" dirty="0" smtClean="0">
                <a:latin typeface="Arial" charset="0"/>
              </a:rPr>
              <a:t>Do I really need this information about an individual? </a:t>
            </a:r>
            <a:br>
              <a:rPr lang="en-GB" sz="2000" noProof="0" dirty="0" smtClean="0">
                <a:latin typeface="Arial" charset="0"/>
              </a:rPr>
            </a:br>
            <a:endParaRPr lang="en-GB" sz="2000" noProof="0" dirty="0" smtClean="0">
              <a:latin typeface="Arial" charset="0"/>
            </a:endParaRPr>
          </a:p>
          <a:p>
            <a:pPr lvl="1">
              <a:lnSpc>
                <a:spcPct val="90000"/>
              </a:lnSpc>
              <a:spcBef>
                <a:spcPts val="500"/>
              </a:spcBef>
              <a:spcAft>
                <a:spcPts val="500"/>
              </a:spcAft>
            </a:pPr>
            <a:r>
              <a:rPr lang="en-GB" sz="1800" noProof="0" dirty="0" smtClean="0">
                <a:latin typeface="Arial" charset="0"/>
              </a:rPr>
              <a:t>Do I know what I'm going to use it for? </a:t>
            </a:r>
            <a:br>
              <a:rPr lang="en-GB" sz="1800" noProof="0" dirty="0" smtClean="0">
                <a:latin typeface="Arial" charset="0"/>
              </a:rPr>
            </a:br>
            <a:endParaRPr lang="en-GB" sz="1800" noProof="0" dirty="0" smtClean="0">
              <a:latin typeface="Arial" charset="0"/>
            </a:endParaRPr>
          </a:p>
          <a:p>
            <a:pPr lvl="1">
              <a:lnSpc>
                <a:spcPct val="90000"/>
              </a:lnSpc>
              <a:spcBef>
                <a:spcPts val="500"/>
              </a:spcBef>
              <a:spcAft>
                <a:spcPts val="500"/>
              </a:spcAft>
            </a:pPr>
            <a:endParaRPr lang="en-GB" sz="1800" noProof="0" dirty="0" smtClean="0">
              <a:latin typeface="Arial" charset="0"/>
            </a:endParaRPr>
          </a:p>
          <a:p>
            <a:pPr>
              <a:lnSpc>
                <a:spcPct val="90000"/>
              </a:lnSpc>
            </a:pPr>
            <a:r>
              <a:rPr lang="en-GB" sz="2000" noProof="0" dirty="0" smtClean="0">
                <a:latin typeface="Arial" charset="0"/>
              </a:rPr>
              <a:t>Do the people whose information I hold know that I've got it, and are they likely to understand what it will be used for? </a:t>
            </a:r>
          </a:p>
          <a:p>
            <a:pPr lvl="2">
              <a:lnSpc>
                <a:spcPct val="90000"/>
              </a:lnSpc>
            </a:pPr>
            <a:endParaRPr lang="en-GB" sz="1600" noProof="0" dirty="0" smtClean="0">
              <a:latin typeface="Times" charset="0"/>
            </a:endParaRPr>
          </a:p>
          <a:p>
            <a:pPr>
              <a:lnSpc>
                <a:spcPct val="90000"/>
              </a:lnSpc>
            </a:pPr>
            <a:endParaRPr lang="en-GB" sz="2000" noProof="0" dirty="0">
              <a:latin typeface="Arial" charset="0"/>
            </a:endParaRPr>
          </a:p>
        </p:txBody>
      </p:sp>
      <p:sp>
        <p:nvSpPr>
          <p:cNvPr id="46083" name="Rectangle 3"/>
          <p:cNvSpPr>
            <a:spLocks noGrp="1" noChangeArrowheads="1"/>
          </p:cNvSpPr>
          <p:nvPr>
            <p:ph sz="half" idx="2"/>
          </p:nvPr>
        </p:nvSpPr>
        <p:spPr/>
        <p:txBody>
          <a:bodyPr>
            <a:normAutofit/>
          </a:bodyPr>
          <a:lstStyle/>
          <a:p>
            <a:pPr>
              <a:lnSpc>
                <a:spcPct val="90000"/>
              </a:lnSpc>
            </a:pPr>
            <a:r>
              <a:rPr lang="en-GB" sz="2000" noProof="0" dirty="0" smtClean="0">
                <a:latin typeface="Arial" charset="0"/>
              </a:rPr>
              <a:t>If I'm asked to pass on personal information, would the people about whom I hold information expect me to do this? </a:t>
            </a:r>
            <a:br>
              <a:rPr lang="en-GB" sz="2000" noProof="0" dirty="0" smtClean="0">
                <a:latin typeface="Arial" charset="0"/>
              </a:rPr>
            </a:br>
            <a:endParaRPr lang="en-GB" sz="2000" noProof="0" dirty="0" smtClean="0">
              <a:latin typeface="Arial" charset="0"/>
            </a:endParaRPr>
          </a:p>
          <a:p>
            <a:pPr>
              <a:lnSpc>
                <a:spcPct val="90000"/>
              </a:lnSpc>
            </a:pPr>
            <a:endParaRPr lang="en-GB" sz="2000" noProof="0" dirty="0" smtClean="0">
              <a:latin typeface="Arial" charset="0"/>
            </a:endParaRPr>
          </a:p>
          <a:p>
            <a:pPr>
              <a:lnSpc>
                <a:spcPct val="90000"/>
              </a:lnSpc>
            </a:pPr>
            <a:r>
              <a:rPr lang="en-GB" sz="2000" noProof="0" dirty="0" smtClean="0">
                <a:latin typeface="Arial" charset="0"/>
              </a:rPr>
              <a:t>Am I satisfied the information is being held securely, whether it's on paper or on computer?</a:t>
            </a:r>
            <a:br>
              <a:rPr lang="en-GB" sz="2000" noProof="0" dirty="0" smtClean="0">
                <a:latin typeface="Arial" charset="0"/>
              </a:rPr>
            </a:br>
            <a:r>
              <a:rPr lang="en-GB" sz="2000" noProof="0" dirty="0" smtClean="0">
                <a:latin typeface="Arial" charset="0"/>
              </a:rPr>
              <a:t> </a:t>
            </a:r>
          </a:p>
          <a:p>
            <a:pPr lvl="1">
              <a:lnSpc>
                <a:spcPct val="90000"/>
              </a:lnSpc>
            </a:pPr>
            <a:r>
              <a:rPr lang="en-GB" sz="1800" noProof="0" dirty="0" smtClean="0">
                <a:latin typeface="Arial" charset="0"/>
              </a:rPr>
              <a:t>And what about my website? Is it secure?</a:t>
            </a:r>
            <a:endParaRPr lang="en-GB" noProof="0" dirty="0">
              <a:latin typeface="Arial" charset="0"/>
            </a:endParaRPr>
          </a:p>
        </p:txBody>
      </p:sp>
      <p:sp>
        <p:nvSpPr>
          <p:cNvPr id="4" name="Slide Number Placeholder 3"/>
          <p:cNvSpPr>
            <a:spLocks noGrp="1"/>
          </p:cNvSpPr>
          <p:nvPr>
            <p:ph type="sldNum" sz="quarter" idx="12"/>
          </p:nvPr>
        </p:nvSpPr>
        <p:spPr/>
        <p:txBody>
          <a:bodyPr/>
          <a:lstStyle/>
          <a:p>
            <a:fld id="{6294C92D-0306-4E69-9CD3-20855E849650}" type="slidenum">
              <a:rPr kumimoji="0" lang="en-US" smtClean="0"/>
              <a:t>59</a:t>
            </a:fld>
            <a:endParaRPr kumimoji="0" lang="en-US" dirty="0"/>
          </a:p>
        </p:txBody>
      </p:sp>
      <p:sp>
        <p:nvSpPr>
          <p:cNvPr id="8"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9"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5359156"/>
            <a:ext cx="8229600" cy="789231"/>
          </a:xfrm>
        </p:spPr>
        <p:txBody>
          <a:bodyPr/>
          <a:lstStyle/>
          <a:p>
            <a:pPr algn="ctr"/>
            <a:r>
              <a:rPr lang="en-US" dirty="0" smtClean="0"/>
              <a:t>Work smarter not harder</a:t>
            </a:r>
            <a:endParaRPr lang="en-US" dirty="0"/>
          </a:p>
        </p:txBody>
      </p:sp>
      <p:sp>
        <p:nvSpPr>
          <p:cNvPr id="3" name="Text Placeholder 2"/>
          <p:cNvSpPr>
            <a:spLocks noGrp="1"/>
          </p:cNvSpPr>
          <p:nvPr>
            <p:ph type="body" idx="1"/>
          </p:nvPr>
        </p:nvSpPr>
        <p:spPr>
          <a:xfrm>
            <a:off x="457200" y="977676"/>
            <a:ext cx="4040188" cy="639762"/>
          </a:xfrm>
        </p:spPr>
        <p:txBody>
          <a:bodyPr/>
          <a:lstStyle/>
          <a:p>
            <a:r>
              <a:rPr lang="en-US" b="1" dirty="0" smtClean="0"/>
              <a:t>Work smarter not harder</a:t>
            </a:r>
            <a:endParaRPr lang="en-US" b="1" dirty="0"/>
          </a:p>
        </p:txBody>
      </p:sp>
      <p:sp>
        <p:nvSpPr>
          <p:cNvPr id="5" name="Content Placeholder 4"/>
          <p:cNvSpPr>
            <a:spLocks noGrp="1"/>
          </p:cNvSpPr>
          <p:nvPr>
            <p:ph sz="half" idx="2"/>
          </p:nvPr>
        </p:nvSpPr>
        <p:spPr>
          <a:xfrm>
            <a:off x="457200" y="1620979"/>
            <a:ext cx="4040188" cy="3951288"/>
          </a:xfrm>
        </p:spPr>
        <p:txBody>
          <a:bodyPr>
            <a:normAutofit fontScale="92500"/>
          </a:bodyPr>
          <a:lstStyle/>
          <a:p>
            <a:r>
              <a:rPr lang="en-US" dirty="0" smtClean="0"/>
              <a:t>Intellectually </a:t>
            </a:r>
          </a:p>
          <a:p>
            <a:pPr lvl="1"/>
            <a:r>
              <a:rPr lang="en-US" dirty="0" smtClean="0"/>
              <a:t>Understand your motivations</a:t>
            </a:r>
          </a:p>
          <a:p>
            <a:r>
              <a:rPr lang="en-US" dirty="0" smtClean="0"/>
              <a:t>Imaginatively</a:t>
            </a:r>
            <a:endParaRPr lang="en-US" dirty="0"/>
          </a:p>
          <a:p>
            <a:pPr lvl="1"/>
            <a:r>
              <a:rPr lang="en-US" dirty="0"/>
              <a:t>Develop and use your creativity and imagination</a:t>
            </a:r>
          </a:p>
          <a:p>
            <a:pPr lvl="1"/>
            <a:r>
              <a:rPr lang="en-US" dirty="0"/>
              <a:t>Make your tasks </a:t>
            </a:r>
            <a:r>
              <a:rPr lang="en-US" dirty="0" smtClean="0"/>
              <a:t>enjoyable</a:t>
            </a:r>
          </a:p>
          <a:p>
            <a:r>
              <a:rPr lang="en-US" dirty="0" smtClean="0"/>
              <a:t>Intuitively</a:t>
            </a:r>
          </a:p>
          <a:p>
            <a:pPr lvl="1"/>
            <a:r>
              <a:rPr lang="en-US" dirty="0" smtClean="0"/>
              <a:t>Learn to know what works </a:t>
            </a:r>
            <a:br>
              <a:rPr lang="en-US" dirty="0" smtClean="0"/>
            </a:br>
            <a:r>
              <a:rPr lang="en-US" u="sng" dirty="0" smtClean="0"/>
              <a:t>for you</a:t>
            </a:r>
          </a:p>
          <a:p>
            <a:pPr lvl="1"/>
            <a:endParaRPr lang="en-US" dirty="0"/>
          </a:p>
        </p:txBody>
      </p:sp>
      <p:sp>
        <p:nvSpPr>
          <p:cNvPr id="4" name="Text Placeholder 3"/>
          <p:cNvSpPr>
            <a:spLocks noGrp="1"/>
          </p:cNvSpPr>
          <p:nvPr>
            <p:ph type="body" sz="quarter" idx="3"/>
          </p:nvPr>
        </p:nvSpPr>
        <p:spPr>
          <a:xfrm>
            <a:off x="4645025" y="981217"/>
            <a:ext cx="4041775" cy="639762"/>
          </a:xfrm>
        </p:spPr>
        <p:txBody>
          <a:bodyPr/>
          <a:lstStyle/>
          <a:p>
            <a:r>
              <a:rPr lang="en-US" b="1" dirty="0" smtClean="0"/>
              <a:t>Approaches</a:t>
            </a:r>
            <a:endParaRPr lang="en-US" b="1" dirty="0"/>
          </a:p>
        </p:txBody>
      </p:sp>
      <p:sp>
        <p:nvSpPr>
          <p:cNvPr id="6" name="Content Placeholder 5"/>
          <p:cNvSpPr>
            <a:spLocks noGrp="1"/>
          </p:cNvSpPr>
          <p:nvPr>
            <p:ph sz="quarter" idx="4"/>
          </p:nvPr>
        </p:nvSpPr>
        <p:spPr>
          <a:xfrm>
            <a:off x="4645025" y="1620979"/>
            <a:ext cx="4041775" cy="3951288"/>
          </a:xfrm>
        </p:spPr>
        <p:txBody>
          <a:bodyPr/>
          <a:lstStyle/>
          <a:p>
            <a:r>
              <a:rPr lang="en-US" dirty="0" smtClean="0"/>
              <a:t>Pareto principle</a:t>
            </a:r>
          </a:p>
          <a:p>
            <a:pPr lvl="1"/>
            <a:r>
              <a:rPr lang="en-US" dirty="0" smtClean="0"/>
              <a:t>20</a:t>
            </a:r>
            <a:r>
              <a:rPr lang="en-US" dirty="0"/>
              <a:t>% of the effort produces 80% of the </a:t>
            </a:r>
            <a:r>
              <a:rPr lang="en-US" dirty="0" smtClean="0"/>
              <a:t>result</a:t>
            </a:r>
          </a:p>
          <a:p>
            <a:pPr lvl="1"/>
            <a:r>
              <a:rPr lang="en-US" dirty="0" smtClean="0"/>
              <a:t>… but think about it logically, rationally</a:t>
            </a:r>
            <a:endParaRPr lang="en-US" dirty="0"/>
          </a:p>
          <a:p>
            <a:r>
              <a:rPr lang="en-US" dirty="0"/>
              <a:t>One touch</a:t>
            </a:r>
          </a:p>
          <a:p>
            <a:pPr lvl="1"/>
            <a:r>
              <a:rPr lang="en-US" dirty="0"/>
              <a:t>Capture all the necessary information in a single </a:t>
            </a:r>
            <a:r>
              <a:rPr lang="en-US" dirty="0" smtClean="0"/>
              <a:t>touch</a:t>
            </a:r>
            <a:endParaRPr lang="en-US" dirty="0"/>
          </a:p>
        </p:txBody>
      </p:sp>
      <p:sp>
        <p:nvSpPr>
          <p:cNvPr id="10" name="Slide Number Placeholder 9"/>
          <p:cNvSpPr>
            <a:spLocks noGrp="1"/>
          </p:cNvSpPr>
          <p:nvPr>
            <p:ph type="sldNum" sz="quarter" idx="12"/>
          </p:nvPr>
        </p:nvSpPr>
        <p:spPr/>
        <p:txBody>
          <a:bodyPr/>
          <a:lstStyle/>
          <a:p>
            <a:fld id="{6294C92D-0306-4E69-9CD3-20855E849650}" type="slidenum">
              <a:rPr kumimoji="0" lang="en-US" smtClean="0"/>
              <a:t>6</a:t>
            </a:fld>
            <a:endParaRPr kumimoji="0" lang="en-US" dirty="0"/>
          </a:p>
        </p:txBody>
      </p:sp>
      <p:sp>
        <p:nvSpPr>
          <p:cNvPr id="7" name="Rectangle 6"/>
          <p:cNvSpPr/>
          <p:nvPr/>
        </p:nvSpPr>
        <p:spPr>
          <a:xfrm>
            <a:off x="0" y="5985559"/>
            <a:ext cx="9144000" cy="646331"/>
          </a:xfrm>
          <a:prstGeom prst="rect">
            <a:avLst/>
          </a:prstGeom>
        </p:spPr>
        <p:txBody>
          <a:bodyPr wrap="square">
            <a:spAutoFit/>
          </a:bodyPr>
          <a:lstStyle/>
          <a:p>
            <a:pPr lvl="1" algn="r"/>
            <a:r>
              <a:rPr lang="en-US" i="1" dirty="0" smtClean="0"/>
              <a:t>Follow up: Dan </a:t>
            </a:r>
            <a:r>
              <a:rPr lang="en-US" i="1" dirty="0"/>
              <a:t>Pink – RSA </a:t>
            </a:r>
            <a:r>
              <a:rPr lang="en-US" i="1" dirty="0" smtClean="0"/>
              <a:t>Animate, see </a:t>
            </a:r>
            <a:r>
              <a:rPr lang="en-US" i="1" dirty="0"/>
              <a:t>refs and links</a:t>
            </a:r>
          </a:p>
          <a:p>
            <a:pPr lvl="1" algn="r"/>
            <a:endParaRPr lang="en-US" i="1" dirty="0"/>
          </a:p>
        </p:txBody>
      </p:sp>
      <p:sp>
        <p:nvSpPr>
          <p:cNvPr id="11"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12"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extLst>
      <p:ext uri="{BB962C8B-B14F-4D97-AF65-F5344CB8AC3E}">
        <p14:creationId xmlns:p14="http://schemas.microsoft.com/office/powerpoint/2010/main" val="33832515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GB" noProof="0" dirty="0" smtClean="0"/>
              <a:t>Checklist continued</a:t>
            </a:r>
          </a:p>
        </p:txBody>
      </p:sp>
      <p:sp>
        <p:nvSpPr>
          <p:cNvPr id="47108" name="Rectangle 4"/>
          <p:cNvSpPr>
            <a:spLocks noGrp="1" noChangeArrowheads="1"/>
          </p:cNvSpPr>
          <p:nvPr>
            <p:ph sz="half" idx="1"/>
          </p:nvPr>
        </p:nvSpPr>
        <p:spPr/>
        <p:txBody>
          <a:bodyPr/>
          <a:lstStyle/>
          <a:p>
            <a:pPr>
              <a:lnSpc>
                <a:spcPct val="90000"/>
              </a:lnSpc>
              <a:buFontTx/>
              <a:buNone/>
            </a:pPr>
            <a:r>
              <a:rPr lang="en-GB" sz="2000" noProof="0" dirty="0" smtClean="0">
                <a:latin typeface="Arial" charset="0"/>
              </a:rPr>
              <a:t>Is access to personal information limited to those with a strict need to know? </a:t>
            </a:r>
          </a:p>
          <a:p>
            <a:pPr>
              <a:lnSpc>
                <a:spcPct val="90000"/>
              </a:lnSpc>
              <a:buFontTx/>
              <a:buNone/>
            </a:pPr>
            <a:endParaRPr lang="en-GB" noProof="0" dirty="0" smtClean="0">
              <a:latin typeface="Arial" charset="0"/>
            </a:endParaRPr>
          </a:p>
          <a:p>
            <a:pPr>
              <a:lnSpc>
                <a:spcPct val="90000"/>
              </a:lnSpc>
              <a:buFontTx/>
              <a:buNone/>
            </a:pPr>
            <a:r>
              <a:rPr lang="en-GB" sz="2000" noProof="0" dirty="0" smtClean="0">
                <a:latin typeface="Arial" charset="0"/>
              </a:rPr>
              <a:t>Am I sure the personal information is accurate and up to date? </a:t>
            </a:r>
          </a:p>
          <a:p>
            <a:pPr>
              <a:lnSpc>
                <a:spcPct val="90000"/>
              </a:lnSpc>
              <a:buFontTx/>
              <a:buNone/>
            </a:pPr>
            <a:endParaRPr lang="en-GB" sz="2000" noProof="0" dirty="0" smtClean="0">
              <a:latin typeface="Arial" charset="0"/>
            </a:endParaRPr>
          </a:p>
          <a:p>
            <a:pPr>
              <a:lnSpc>
                <a:spcPct val="90000"/>
              </a:lnSpc>
              <a:buFontTx/>
              <a:buNone/>
            </a:pPr>
            <a:r>
              <a:rPr lang="en-GB" sz="2000" noProof="0" dirty="0" smtClean="0">
                <a:latin typeface="Arial" charset="0"/>
              </a:rPr>
              <a:t>Do I delete or destroy personal information as soon as I have no more need for it?</a:t>
            </a:r>
            <a:endParaRPr lang="en-GB" sz="2000" noProof="0" dirty="0">
              <a:latin typeface="Arial" charset="0"/>
            </a:endParaRPr>
          </a:p>
        </p:txBody>
      </p:sp>
      <p:sp>
        <p:nvSpPr>
          <p:cNvPr id="47107" name="Rectangle 3"/>
          <p:cNvSpPr>
            <a:spLocks noGrp="1" noChangeArrowheads="1"/>
          </p:cNvSpPr>
          <p:nvPr>
            <p:ph sz="half" idx="2"/>
          </p:nvPr>
        </p:nvSpPr>
        <p:spPr/>
        <p:txBody>
          <a:bodyPr/>
          <a:lstStyle/>
          <a:p>
            <a:pPr>
              <a:lnSpc>
                <a:spcPct val="90000"/>
              </a:lnSpc>
              <a:buFontTx/>
              <a:buNone/>
            </a:pPr>
            <a:r>
              <a:rPr lang="en-GB" sz="2000" noProof="0" dirty="0" smtClean="0">
                <a:latin typeface="Arial" charset="0"/>
              </a:rPr>
              <a:t>Have I trained my staff in their duties and responsibilities under the Data Protection Act, and are they putting them into practice? </a:t>
            </a:r>
          </a:p>
          <a:p>
            <a:pPr>
              <a:lnSpc>
                <a:spcPct val="90000"/>
              </a:lnSpc>
              <a:buFontTx/>
              <a:buNone/>
            </a:pPr>
            <a:endParaRPr lang="en-GB" sz="2000" noProof="0" dirty="0" smtClean="0">
              <a:latin typeface="Arial" charset="0"/>
            </a:endParaRPr>
          </a:p>
          <a:p>
            <a:pPr>
              <a:lnSpc>
                <a:spcPct val="90000"/>
              </a:lnSpc>
              <a:buFontTx/>
              <a:buNone/>
            </a:pPr>
            <a:r>
              <a:rPr lang="en-GB" sz="2000" noProof="0" dirty="0" smtClean="0">
                <a:latin typeface="Arial" charset="0"/>
              </a:rPr>
              <a:t>Do I need to notify the Information Commissioner and if so is my notification up to date? </a:t>
            </a:r>
          </a:p>
        </p:txBody>
      </p:sp>
      <p:sp>
        <p:nvSpPr>
          <p:cNvPr id="4" name="Slide Number Placeholder 3"/>
          <p:cNvSpPr>
            <a:spLocks noGrp="1"/>
          </p:cNvSpPr>
          <p:nvPr>
            <p:ph type="sldNum" sz="quarter" idx="12"/>
          </p:nvPr>
        </p:nvSpPr>
        <p:spPr/>
        <p:txBody>
          <a:bodyPr/>
          <a:lstStyle/>
          <a:p>
            <a:fld id="{6294C92D-0306-4E69-9CD3-20855E849650}" type="slidenum">
              <a:rPr kumimoji="0" lang="en-US" smtClean="0"/>
              <a:t>60</a:t>
            </a:fld>
            <a:endParaRPr kumimoji="0" lang="en-US" dirty="0"/>
          </a:p>
        </p:txBody>
      </p:sp>
      <p:sp>
        <p:nvSpPr>
          <p:cNvPr id="8"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9"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GB" noProof="0" dirty="0" smtClean="0"/>
              <a:t>Data must be</a:t>
            </a:r>
            <a:endParaRPr lang="en-GB" noProof="0" dirty="0"/>
          </a:p>
        </p:txBody>
      </p:sp>
      <p:sp>
        <p:nvSpPr>
          <p:cNvPr id="48131" name="Rectangle 3"/>
          <p:cNvSpPr>
            <a:spLocks noGrp="1" noChangeArrowheads="1"/>
          </p:cNvSpPr>
          <p:nvPr>
            <p:ph idx="1"/>
          </p:nvPr>
        </p:nvSpPr>
        <p:spPr/>
        <p:txBody>
          <a:bodyPr>
            <a:normAutofit fontScale="77500" lnSpcReduction="20000"/>
          </a:bodyPr>
          <a:lstStyle/>
          <a:p>
            <a:pPr>
              <a:lnSpc>
                <a:spcPct val="90000"/>
              </a:lnSpc>
              <a:buFont typeface="Wingdings" charset="2"/>
              <a:buNone/>
            </a:pPr>
            <a:r>
              <a:rPr lang="en-GB" sz="2800" noProof="0" dirty="0" smtClean="0">
                <a:latin typeface="Arial" charset="0"/>
              </a:rPr>
              <a:t> 	* Fairly and lawfully processed</a:t>
            </a:r>
          </a:p>
          <a:p>
            <a:pPr>
              <a:lnSpc>
                <a:spcPct val="90000"/>
              </a:lnSpc>
              <a:buFont typeface="Wingdings" charset="2"/>
              <a:buNone/>
            </a:pPr>
            <a:r>
              <a:rPr lang="en-GB" sz="2800" noProof="0" dirty="0" smtClean="0">
                <a:latin typeface="Arial" charset="0"/>
              </a:rPr>
              <a:t>    * Processed for limited purposes</a:t>
            </a:r>
          </a:p>
          <a:p>
            <a:pPr>
              <a:lnSpc>
                <a:spcPct val="90000"/>
              </a:lnSpc>
              <a:buFont typeface="Wingdings" charset="2"/>
              <a:buNone/>
            </a:pPr>
            <a:r>
              <a:rPr lang="en-GB" sz="2800" noProof="0" dirty="0" smtClean="0">
                <a:latin typeface="Arial" charset="0"/>
              </a:rPr>
              <a:t>    * Adequate, relevant and not excessive</a:t>
            </a:r>
          </a:p>
          <a:p>
            <a:pPr>
              <a:lnSpc>
                <a:spcPct val="90000"/>
              </a:lnSpc>
              <a:buFont typeface="Wingdings" charset="2"/>
              <a:buNone/>
            </a:pPr>
            <a:r>
              <a:rPr lang="en-GB" sz="2800" noProof="0" dirty="0" smtClean="0">
                <a:latin typeface="Arial" charset="0"/>
              </a:rPr>
              <a:t>    * Accurate and up to date</a:t>
            </a:r>
          </a:p>
          <a:p>
            <a:pPr>
              <a:lnSpc>
                <a:spcPct val="90000"/>
              </a:lnSpc>
              <a:buFont typeface="Wingdings" charset="2"/>
              <a:buNone/>
            </a:pPr>
            <a:r>
              <a:rPr lang="en-GB" sz="2800" noProof="0" dirty="0" smtClean="0">
                <a:latin typeface="Arial" charset="0"/>
              </a:rPr>
              <a:t>    * Not kept for longer than is necessary</a:t>
            </a:r>
          </a:p>
          <a:p>
            <a:pPr>
              <a:lnSpc>
                <a:spcPct val="90000"/>
              </a:lnSpc>
              <a:buFont typeface="Wingdings" charset="2"/>
              <a:buNone/>
            </a:pPr>
            <a:r>
              <a:rPr lang="en-GB" sz="2800" noProof="0" dirty="0" smtClean="0">
                <a:latin typeface="Arial" charset="0"/>
              </a:rPr>
              <a:t>    * Processed in line with your rights</a:t>
            </a:r>
          </a:p>
          <a:p>
            <a:pPr>
              <a:lnSpc>
                <a:spcPct val="90000"/>
              </a:lnSpc>
              <a:buFont typeface="Wingdings" charset="2"/>
              <a:buNone/>
            </a:pPr>
            <a:r>
              <a:rPr lang="en-GB" sz="2800" noProof="0" dirty="0" smtClean="0">
                <a:latin typeface="Arial" charset="0"/>
              </a:rPr>
              <a:t>    * Secure</a:t>
            </a:r>
          </a:p>
          <a:p>
            <a:pPr>
              <a:lnSpc>
                <a:spcPct val="90000"/>
              </a:lnSpc>
              <a:buFont typeface="Wingdings" charset="2"/>
              <a:buNone/>
            </a:pPr>
            <a:r>
              <a:rPr lang="en-GB" sz="2800" noProof="0" dirty="0" smtClean="0">
                <a:latin typeface="Arial" charset="0"/>
              </a:rPr>
              <a:t>    * Not transferred to other countries without</a:t>
            </a:r>
            <a:br>
              <a:rPr lang="en-GB" sz="2800" noProof="0" dirty="0" smtClean="0">
                <a:latin typeface="Arial" charset="0"/>
              </a:rPr>
            </a:br>
            <a:r>
              <a:rPr lang="en-GB" sz="2800" noProof="0" dirty="0" smtClean="0">
                <a:latin typeface="Arial" charset="0"/>
              </a:rPr>
              <a:t>    adequate protection</a:t>
            </a:r>
          </a:p>
        </p:txBody>
      </p:sp>
      <p:sp>
        <p:nvSpPr>
          <p:cNvPr id="4" name="Slide Number Placeholder 3"/>
          <p:cNvSpPr>
            <a:spLocks noGrp="1"/>
          </p:cNvSpPr>
          <p:nvPr>
            <p:ph type="sldNum" sz="quarter" idx="12"/>
          </p:nvPr>
        </p:nvSpPr>
        <p:spPr/>
        <p:txBody>
          <a:bodyPr/>
          <a:lstStyle/>
          <a:p>
            <a:fld id="{6294C92D-0306-4E69-9CD3-20855E849650}" type="slidenum">
              <a:rPr kumimoji="0" lang="en-US" smtClean="0"/>
              <a:t>61</a:t>
            </a:fld>
            <a:endParaRPr kumimoji="0" lang="en-US" dirty="0"/>
          </a:p>
        </p:txBody>
      </p:sp>
      <p:sp>
        <p:nvSpPr>
          <p:cNvPr id="7"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8"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GB" noProof="0" dirty="0" smtClean="0"/>
              <a:t>Think about these pointers</a:t>
            </a:r>
          </a:p>
        </p:txBody>
      </p:sp>
      <p:sp>
        <p:nvSpPr>
          <p:cNvPr id="49155" name="Content Placeholder 2"/>
          <p:cNvSpPr>
            <a:spLocks noGrp="1"/>
          </p:cNvSpPr>
          <p:nvPr>
            <p:ph sz="half" idx="1"/>
          </p:nvPr>
        </p:nvSpPr>
        <p:spPr/>
        <p:txBody>
          <a:bodyPr/>
          <a:lstStyle/>
          <a:p>
            <a:r>
              <a:rPr lang="en-GB" noProof="0" dirty="0" smtClean="0">
                <a:latin typeface="Arial" charset="0"/>
              </a:rPr>
              <a:t>Sources</a:t>
            </a:r>
          </a:p>
          <a:p>
            <a:pPr lvl="1"/>
            <a:r>
              <a:rPr lang="en-GB" noProof="0" dirty="0" smtClean="0">
                <a:latin typeface="Arial" charset="0"/>
              </a:rPr>
              <a:t>Via a library search</a:t>
            </a:r>
          </a:p>
          <a:p>
            <a:pPr lvl="1"/>
            <a:r>
              <a:rPr lang="en-GB" noProof="0" dirty="0" smtClean="0">
                <a:latin typeface="Arial" charset="0"/>
              </a:rPr>
              <a:t>Through selective searching (government and official sites)</a:t>
            </a:r>
          </a:p>
          <a:p>
            <a:pPr lvl="1"/>
            <a:r>
              <a:rPr lang="en-GB" noProof="0" dirty="0" smtClean="0">
                <a:latin typeface="Arial" charset="0"/>
              </a:rPr>
              <a:t>Through popular sources/feeds</a:t>
            </a:r>
          </a:p>
          <a:p>
            <a:pPr lvl="1">
              <a:buFont typeface="Wingdings" charset="2"/>
              <a:buNone/>
            </a:pPr>
            <a:endParaRPr lang="en-GB" noProof="0" dirty="0" smtClean="0">
              <a:latin typeface="Arial" charset="0"/>
            </a:endParaRPr>
          </a:p>
        </p:txBody>
      </p:sp>
      <p:sp>
        <p:nvSpPr>
          <p:cNvPr id="49156" name="Content Placeholder 5"/>
          <p:cNvSpPr>
            <a:spLocks noGrp="1"/>
          </p:cNvSpPr>
          <p:nvPr>
            <p:ph sz="half" idx="2"/>
          </p:nvPr>
        </p:nvSpPr>
        <p:spPr/>
        <p:txBody>
          <a:bodyPr/>
          <a:lstStyle/>
          <a:p>
            <a:r>
              <a:rPr lang="en-GB" noProof="0" dirty="0" smtClean="0">
                <a:latin typeface="Arial" charset="0"/>
              </a:rPr>
              <a:t>Use this approach</a:t>
            </a:r>
          </a:p>
          <a:p>
            <a:pPr lvl="1"/>
            <a:r>
              <a:rPr lang="en-GB" noProof="0" dirty="0" smtClean="0">
                <a:latin typeface="Arial" charset="0"/>
              </a:rPr>
              <a:t>For private study</a:t>
            </a:r>
          </a:p>
          <a:p>
            <a:pPr lvl="1"/>
            <a:r>
              <a:rPr lang="en-GB" noProof="0" dirty="0" smtClean="0">
                <a:latin typeface="Arial" charset="0"/>
              </a:rPr>
              <a:t>For group preparation</a:t>
            </a:r>
          </a:p>
        </p:txBody>
      </p:sp>
      <p:sp>
        <p:nvSpPr>
          <p:cNvPr id="3" name="Slide Number Placeholder 2"/>
          <p:cNvSpPr>
            <a:spLocks noGrp="1"/>
          </p:cNvSpPr>
          <p:nvPr>
            <p:ph type="sldNum" sz="quarter" idx="12"/>
          </p:nvPr>
        </p:nvSpPr>
        <p:spPr/>
        <p:txBody>
          <a:bodyPr/>
          <a:lstStyle/>
          <a:p>
            <a:fld id="{6294C92D-0306-4E69-9CD3-20855E849650}" type="slidenum">
              <a:rPr kumimoji="0" lang="en-US" smtClean="0"/>
              <a:t>62</a:t>
            </a:fld>
            <a:endParaRPr kumimoji="0" lang="en-US" dirty="0"/>
          </a:p>
        </p:txBody>
      </p:sp>
      <p:sp>
        <p:nvSpPr>
          <p:cNvPr id="8"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9"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noProof="0" dirty="0" smtClean="0"/>
              <a:t>There are some related resources in EdShare</a:t>
            </a:r>
            <a:endParaRPr lang="en-GB" noProof="0" dirty="0"/>
          </a:p>
        </p:txBody>
      </p:sp>
      <p:pic>
        <p:nvPicPr>
          <p:cNvPr id="8" name="Content Placeholder 7" descr="Screen Shot 2013-05-09 at 19.33.41.png"/>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586900" y="1700213"/>
            <a:ext cx="5970200" cy="4114800"/>
          </a:xfrm>
        </p:spPr>
      </p:pic>
      <p:sp>
        <p:nvSpPr>
          <p:cNvPr id="5" name="Slide Number Placeholder 4"/>
          <p:cNvSpPr>
            <a:spLocks noGrp="1"/>
          </p:cNvSpPr>
          <p:nvPr>
            <p:ph type="sldNum" sz="quarter" idx="12"/>
          </p:nvPr>
        </p:nvSpPr>
        <p:spPr/>
        <p:txBody>
          <a:bodyPr/>
          <a:lstStyle/>
          <a:p>
            <a:fld id="{6294C92D-0306-4E69-9CD3-20855E849650}" type="slidenum">
              <a:rPr kumimoji="0" lang="en-US" smtClean="0"/>
              <a:t>63</a:t>
            </a:fld>
            <a:endParaRPr kumimoji="0" lang="en-US" dirty="0"/>
          </a:p>
        </p:txBody>
      </p:sp>
      <p:sp>
        <p:nvSpPr>
          <p:cNvPr id="6" name="TextBox 5">
            <a:hlinkClick r:id="rId3"/>
          </p:cNvPr>
          <p:cNvSpPr txBox="1"/>
          <p:nvPr/>
        </p:nvSpPr>
        <p:spPr>
          <a:xfrm>
            <a:off x="665595" y="5891617"/>
            <a:ext cx="8116455"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GB" dirty="0" smtClean="0">
                <a:hlinkClick r:id="rId3"/>
              </a:rPr>
              <a:t>http://www.edshare.soton.ac.uk/9625</a:t>
            </a:r>
            <a:endParaRPr lang="en-GB" dirty="0" smtClean="0"/>
          </a:p>
        </p:txBody>
      </p:sp>
      <p:sp>
        <p:nvSpPr>
          <p:cNvPr id="9"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10"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extLst>
      <p:ext uri="{BB962C8B-B14F-4D97-AF65-F5344CB8AC3E}">
        <p14:creationId xmlns:p14="http://schemas.microsoft.com/office/powerpoint/2010/main" val="23000483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noProof="0" dirty="0" smtClean="0"/>
              <a:t>Related topics…</a:t>
            </a:r>
          </a:p>
        </p:txBody>
      </p:sp>
      <p:sp>
        <p:nvSpPr>
          <p:cNvPr id="18435" name="Content Placeholder 2"/>
          <p:cNvSpPr>
            <a:spLocks noGrp="1"/>
          </p:cNvSpPr>
          <p:nvPr>
            <p:ph idx="1"/>
          </p:nvPr>
        </p:nvSpPr>
        <p:spPr/>
        <p:txBody>
          <a:bodyPr/>
          <a:lstStyle/>
          <a:p>
            <a:r>
              <a:rPr lang="en-GB" noProof="0" dirty="0" smtClean="0">
                <a:latin typeface="Arial" charset="0"/>
              </a:rPr>
              <a:t>Privacy and Ownership</a:t>
            </a:r>
          </a:p>
          <a:p>
            <a:pPr lvl="1"/>
            <a:r>
              <a:rPr lang="en-GB" noProof="0" dirty="0" smtClean="0">
                <a:latin typeface="Arial" charset="0"/>
              </a:rPr>
              <a:t>Privacy</a:t>
            </a:r>
          </a:p>
          <a:p>
            <a:pPr lvl="2"/>
            <a:r>
              <a:rPr lang="en-GB" noProof="0" dirty="0" smtClean="0">
                <a:latin typeface="Arial" charset="0"/>
              </a:rPr>
              <a:t>DPA  </a:t>
            </a:r>
            <a:r>
              <a:rPr lang="en-GB" noProof="0" dirty="0" smtClean="0">
                <a:latin typeface="Zapf Dingbats"/>
                <a:ea typeface="Zapf Dingbats"/>
                <a:cs typeface="Zapf Dingbats"/>
              </a:rPr>
              <a:t>✓</a:t>
            </a:r>
            <a:endParaRPr lang="en-GB" noProof="0" dirty="0" smtClean="0">
              <a:latin typeface="Arial" charset="0"/>
            </a:endParaRPr>
          </a:p>
          <a:p>
            <a:pPr lvl="2"/>
            <a:r>
              <a:rPr lang="en-GB" noProof="0" dirty="0" smtClean="0">
                <a:latin typeface="Arial" charset="0"/>
              </a:rPr>
              <a:t>Surveillance</a:t>
            </a:r>
          </a:p>
          <a:p>
            <a:pPr lvl="2"/>
            <a:r>
              <a:rPr lang="en-GB" noProof="0" dirty="0" smtClean="0">
                <a:latin typeface="Arial" charset="0"/>
              </a:rPr>
              <a:t>Freedom of Information</a:t>
            </a:r>
          </a:p>
          <a:p>
            <a:pPr lvl="2"/>
            <a:r>
              <a:rPr lang="en-GB" noProof="0" dirty="0" smtClean="0">
                <a:latin typeface="Arial" charset="0"/>
              </a:rPr>
              <a:t>Human Rights Act</a:t>
            </a:r>
          </a:p>
        </p:txBody>
      </p:sp>
      <p:sp>
        <p:nvSpPr>
          <p:cNvPr id="4" name="Slide Number Placeholder 3"/>
          <p:cNvSpPr>
            <a:spLocks noGrp="1"/>
          </p:cNvSpPr>
          <p:nvPr>
            <p:ph type="sldNum" sz="quarter" idx="12"/>
          </p:nvPr>
        </p:nvSpPr>
        <p:spPr/>
        <p:txBody>
          <a:bodyPr/>
          <a:lstStyle/>
          <a:p>
            <a:fld id="{6294C92D-0306-4E69-9CD3-20855E849650}" type="slidenum">
              <a:rPr kumimoji="0" lang="en-US" smtClean="0"/>
              <a:t>64</a:t>
            </a:fld>
            <a:endParaRPr kumimoji="0" lang="en-US" dirty="0"/>
          </a:p>
        </p:txBody>
      </p:sp>
      <p:grpSp>
        <p:nvGrpSpPr>
          <p:cNvPr id="2" name="Group 10"/>
          <p:cNvGrpSpPr>
            <a:grpSpLocks/>
          </p:cNvGrpSpPr>
          <p:nvPr/>
        </p:nvGrpSpPr>
        <p:grpSpPr bwMode="auto">
          <a:xfrm>
            <a:off x="3528646" y="2895723"/>
            <a:ext cx="3970338" cy="739775"/>
            <a:chOff x="4343400" y="2286000"/>
            <a:chExt cx="3970903" cy="739132"/>
          </a:xfrm>
        </p:grpSpPr>
        <p:sp>
          <p:nvSpPr>
            <p:cNvPr id="6" name="Right Brace 5"/>
            <p:cNvSpPr/>
            <p:nvPr/>
          </p:nvSpPr>
          <p:spPr>
            <a:xfrm>
              <a:off x="4343400" y="2286000"/>
              <a:ext cx="431861" cy="739132"/>
            </a:xfrm>
            <a:prstGeom prst="rightBrace">
              <a:avLst/>
            </a:prstGeom>
            <a:ln/>
          </p:spPr>
          <p:style>
            <a:lnRef idx="2">
              <a:schemeClr val="accent1"/>
            </a:lnRef>
            <a:fillRef idx="0">
              <a:schemeClr val="accent1"/>
            </a:fillRef>
            <a:effectRef idx="1">
              <a:schemeClr val="accent1"/>
            </a:effectRef>
            <a:fontRef idx="minor">
              <a:schemeClr val="tx1"/>
            </a:fontRef>
          </p:style>
        </p:sp>
        <p:sp>
          <p:nvSpPr>
            <p:cNvPr id="7" name="TextBox 6"/>
            <p:cNvSpPr txBox="1"/>
            <p:nvPr/>
          </p:nvSpPr>
          <p:spPr>
            <a:xfrm>
              <a:off x="5334141" y="2471577"/>
              <a:ext cx="2980162" cy="36798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defRPr/>
              </a:pPr>
              <a:r>
                <a:rPr lang="en-GB" sz="1800" dirty="0"/>
                <a:t>Pointers </a:t>
              </a:r>
              <a:r>
                <a:rPr lang="en-GB" sz="1800" dirty="0">
                  <a:solidFill>
                    <a:srgbClr val="FF0000"/>
                  </a:solidFill>
                </a:rPr>
                <a:t>plus private study</a:t>
              </a:r>
            </a:p>
          </p:txBody>
        </p:sp>
      </p:grpSp>
      <p:sp>
        <p:nvSpPr>
          <p:cNvPr id="10"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11"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model for self study</a:t>
            </a:r>
            <a:endParaRPr lang="en-US" dirty="0"/>
          </a:p>
        </p:txBody>
      </p:sp>
      <p:sp>
        <p:nvSpPr>
          <p:cNvPr id="5" name="Text Placeholder 4"/>
          <p:cNvSpPr>
            <a:spLocks noGrp="1"/>
          </p:cNvSpPr>
          <p:nvPr>
            <p:ph type="body" idx="1"/>
          </p:nvPr>
        </p:nvSpPr>
        <p:spPr/>
        <p:txBody>
          <a:bodyPr/>
          <a:lstStyle/>
          <a:p>
            <a:r>
              <a:rPr lang="en-US" dirty="0" smtClean="0"/>
              <a:t>How to follow up these slides</a:t>
            </a:r>
            <a:endParaRPr lang="en-US" dirty="0"/>
          </a:p>
        </p:txBody>
      </p:sp>
      <p:sp>
        <p:nvSpPr>
          <p:cNvPr id="4" name="Slide Number Placeholder 3"/>
          <p:cNvSpPr>
            <a:spLocks noGrp="1"/>
          </p:cNvSpPr>
          <p:nvPr>
            <p:ph type="sldNum" sz="quarter" idx="12"/>
          </p:nvPr>
        </p:nvSpPr>
        <p:spPr/>
        <p:txBody>
          <a:bodyPr/>
          <a:lstStyle/>
          <a:p>
            <a:fld id="{6CB76B4D-260D-4EC1-9A8A-CDDCEAC88FCA}" type="slidenum">
              <a:rPr lang="en-GB" smtClean="0">
                <a:solidFill>
                  <a:srgbClr val="323D43"/>
                </a:solidFill>
              </a:rPr>
              <a:pPr/>
              <a:t>65</a:t>
            </a:fld>
            <a:endParaRPr lang="en-GB">
              <a:solidFill>
                <a:srgbClr val="323D43"/>
              </a:solidFill>
            </a:endParaRPr>
          </a:p>
        </p:txBody>
      </p:sp>
    </p:spTree>
    <p:extLst>
      <p:ext uri="{BB962C8B-B14F-4D97-AF65-F5344CB8AC3E}">
        <p14:creationId xmlns:p14="http://schemas.microsoft.com/office/powerpoint/2010/main" val="6263132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Use the DPA example/model</a:t>
            </a:r>
            <a:endParaRPr lang="en-GB" noProof="0" dirty="0"/>
          </a:p>
        </p:txBody>
      </p:sp>
      <p:sp>
        <p:nvSpPr>
          <p:cNvPr id="3" name="Content Placeholder 2"/>
          <p:cNvSpPr>
            <a:spLocks noGrp="1"/>
          </p:cNvSpPr>
          <p:nvPr>
            <p:ph sz="half" idx="1"/>
          </p:nvPr>
        </p:nvSpPr>
        <p:spPr/>
        <p:txBody>
          <a:bodyPr>
            <a:normAutofit fontScale="92500" lnSpcReduction="10000"/>
          </a:bodyPr>
          <a:lstStyle/>
          <a:p>
            <a:r>
              <a:rPr lang="en-GB" sz="2000" noProof="0" dirty="0" smtClean="0"/>
              <a:t>This class has identified four topics which come within the frame of privacy </a:t>
            </a:r>
          </a:p>
          <a:p>
            <a:r>
              <a:rPr lang="en-GB" sz="2000" noProof="0" dirty="0" smtClean="0"/>
              <a:t>Use the range of sources shown for the DPA</a:t>
            </a:r>
          </a:p>
          <a:p>
            <a:pPr lvl="1"/>
            <a:r>
              <a:rPr lang="en-GB" sz="1800" noProof="0" dirty="0" smtClean="0"/>
              <a:t> identify information on each topic</a:t>
            </a:r>
          </a:p>
          <a:p>
            <a:pPr lvl="2"/>
            <a:r>
              <a:rPr lang="en-GB" sz="1600" noProof="0" dirty="0" smtClean="0">
                <a:latin typeface="Arial" charset="0"/>
              </a:rPr>
              <a:t>Surveillance</a:t>
            </a:r>
          </a:p>
          <a:p>
            <a:pPr lvl="2"/>
            <a:r>
              <a:rPr lang="en-GB" sz="1600" noProof="0" dirty="0" smtClean="0">
                <a:latin typeface="Arial" charset="0"/>
              </a:rPr>
              <a:t>Freedom of Information</a:t>
            </a:r>
          </a:p>
          <a:p>
            <a:pPr lvl="2"/>
            <a:r>
              <a:rPr lang="en-GB" sz="1600" noProof="0" dirty="0" smtClean="0">
                <a:latin typeface="Arial" charset="0"/>
              </a:rPr>
              <a:t>Human Rights Act</a:t>
            </a:r>
          </a:p>
          <a:p>
            <a:pPr lvl="1"/>
            <a:endParaRPr lang="en-GB" noProof="0" dirty="0" smtClean="0"/>
          </a:p>
          <a:p>
            <a:pPr lvl="2"/>
            <a:endParaRPr lang="en-GB" noProof="0" dirty="0"/>
          </a:p>
        </p:txBody>
      </p:sp>
      <p:sp>
        <p:nvSpPr>
          <p:cNvPr id="4" name="Content Placeholder 3"/>
          <p:cNvSpPr>
            <a:spLocks noGrp="1"/>
          </p:cNvSpPr>
          <p:nvPr>
            <p:ph sz="half" idx="2"/>
          </p:nvPr>
        </p:nvSpPr>
        <p:spPr/>
        <p:txBody>
          <a:bodyPr>
            <a:normAutofit fontScale="92500" lnSpcReduction="10000"/>
          </a:bodyPr>
          <a:lstStyle/>
          <a:p>
            <a:r>
              <a:rPr lang="en-GB" sz="1400" noProof="0" dirty="0" smtClean="0"/>
              <a:t>Questions</a:t>
            </a:r>
          </a:p>
          <a:p>
            <a:r>
              <a:rPr lang="en-GB" sz="1400" noProof="0" dirty="0" smtClean="0"/>
              <a:t>Books</a:t>
            </a:r>
          </a:p>
          <a:p>
            <a:r>
              <a:rPr lang="en-GB" sz="1400" noProof="0" dirty="0" smtClean="0"/>
              <a:t>Guidance from official web sites – e.g. .gov.uk</a:t>
            </a:r>
          </a:p>
          <a:p>
            <a:r>
              <a:rPr lang="en-GB" sz="1400" noProof="0" dirty="0" smtClean="0"/>
              <a:t>The source legislation –</a:t>
            </a:r>
            <a:br>
              <a:rPr lang="en-GB" sz="1400" noProof="0" dirty="0" smtClean="0"/>
            </a:br>
            <a:r>
              <a:rPr lang="en-GB" sz="1400" noProof="0" dirty="0" smtClean="0"/>
              <a:t> http://legislation.gov.uk from the national archive</a:t>
            </a:r>
          </a:p>
          <a:p>
            <a:r>
              <a:rPr lang="en-GB" sz="1400" noProof="0" dirty="0" smtClean="0"/>
              <a:t>Business advice – business link – </a:t>
            </a:r>
            <a:br>
              <a:rPr lang="en-GB" sz="1400" noProof="0" dirty="0" smtClean="0"/>
            </a:br>
            <a:r>
              <a:rPr lang="en-GB" sz="1400" noProof="0" dirty="0" smtClean="0"/>
              <a:t>http://www.businesslink.gov.uk/</a:t>
            </a:r>
          </a:p>
          <a:p>
            <a:r>
              <a:rPr lang="en-GB" sz="1400" noProof="0" dirty="0" smtClean="0"/>
              <a:t>Public Services Portal –</a:t>
            </a:r>
            <a:br>
              <a:rPr lang="en-GB" sz="1400" noProof="0" dirty="0" smtClean="0"/>
            </a:br>
            <a:r>
              <a:rPr lang="en-GB" sz="1400" noProof="0" dirty="0" smtClean="0"/>
              <a:t> http://www.direct.gov.uk/</a:t>
            </a:r>
          </a:p>
          <a:p>
            <a:r>
              <a:rPr lang="en-GB" sz="1400" noProof="0" dirty="0" smtClean="0"/>
              <a:t>Library Searches </a:t>
            </a:r>
            <a:br>
              <a:rPr lang="en-GB" sz="1400" noProof="0" dirty="0" smtClean="0"/>
            </a:br>
            <a:r>
              <a:rPr lang="en-GB" sz="1400" noProof="0" dirty="0" smtClean="0"/>
              <a:t>http://www.soton.ac.uk/library/</a:t>
            </a:r>
          </a:p>
          <a:p>
            <a:r>
              <a:rPr lang="en-GB" sz="1400" noProof="0" dirty="0" smtClean="0"/>
              <a:t>YouTube searches </a:t>
            </a:r>
            <a:br>
              <a:rPr lang="en-GB" sz="1400" noProof="0" dirty="0" smtClean="0"/>
            </a:br>
            <a:r>
              <a:rPr lang="en-GB" sz="1400" noProof="0" dirty="0" smtClean="0"/>
              <a:t>http://www.YouTube.com/</a:t>
            </a:r>
          </a:p>
          <a:p>
            <a:r>
              <a:rPr lang="en-GB" sz="1400" noProof="0" dirty="0" smtClean="0"/>
              <a:t>Professional bodies – e.g. British Computer Society </a:t>
            </a:r>
            <a:br>
              <a:rPr lang="en-GB" sz="1400" noProof="0" dirty="0" smtClean="0"/>
            </a:br>
            <a:r>
              <a:rPr lang="en-GB" sz="1400" noProof="0" dirty="0" smtClean="0"/>
              <a:t>http://www.bcs.org/</a:t>
            </a:r>
          </a:p>
        </p:txBody>
      </p:sp>
      <p:sp>
        <p:nvSpPr>
          <p:cNvPr id="7" name="Slide Number Placeholder 6"/>
          <p:cNvSpPr>
            <a:spLocks noGrp="1"/>
          </p:cNvSpPr>
          <p:nvPr>
            <p:ph type="sldNum" sz="quarter" idx="12"/>
          </p:nvPr>
        </p:nvSpPr>
        <p:spPr/>
        <p:txBody>
          <a:bodyPr/>
          <a:lstStyle/>
          <a:p>
            <a:fld id="{6294C92D-0306-4E69-9CD3-20855E849650}" type="slidenum">
              <a:rPr kumimoji="0" lang="en-US" smtClean="0"/>
              <a:t>66</a:t>
            </a:fld>
            <a:endParaRPr kumimoji="0" lang="en-US" dirty="0"/>
          </a:p>
        </p:txBody>
      </p:sp>
      <p:sp>
        <p:nvSpPr>
          <p:cNvPr id="8"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9"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
        <p:nvSpPr>
          <p:cNvPr id="5" name="Explosion 2 4"/>
          <p:cNvSpPr/>
          <p:nvPr/>
        </p:nvSpPr>
        <p:spPr>
          <a:xfrm>
            <a:off x="159239" y="4193917"/>
            <a:ext cx="4749799" cy="3527941"/>
          </a:xfrm>
          <a:prstGeom prst="irregularSeal2">
            <a:avLst/>
          </a:prstGeom>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eaLnBrk="1" hangingPunct="1"/>
            <a:r>
              <a:rPr lang="en-GB" sz="2400" b="1" dirty="0" smtClean="0"/>
              <a:t>Relevant to </a:t>
            </a:r>
            <a:r>
              <a:rPr lang="en-GB" sz="2400" b="1" smtClean="0"/>
              <a:t>your technical report</a:t>
            </a:r>
            <a:endParaRPr lang="en-GB" sz="2400" b="1"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Conducting private study</a:t>
            </a:r>
            <a:endParaRPr lang="en-GB" noProof="0" dirty="0"/>
          </a:p>
        </p:txBody>
      </p:sp>
      <p:sp>
        <p:nvSpPr>
          <p:cNvPr id="3" name="Content Placeholder 2"/>
          <p:cNvSpPr>
            <a:spLocks noGrp="1"/>
          </p:cNvSpPr>
          <p:nvPr>
            <p:ph sz="half" idx="1"/>
          </p:nvPr>
        </p:nvSpPr>
        <p:spPr/>
        <p:txBody>
          <a:bodyPr>
            <a:normAutofit fontScale="85000" lnSpcReduction="10000"/>
          </a:bodyPr>
          <a:lstStyle/>
          <a:p>
            <a:pPr>
              <a:buNone/>
            </a:pPr>
            <a:r>
              <a:rPr lang="en-GB" noProof="0" dirty="0" smtClean="0"/>
              <a:t>Find Information</a:t>
            </a:r>
          </a:p>
          <a:p>
            <a:pPr lvl="1"/>
            <a:r>
              <a:rPr lang="en-GB" noProof="0" dirty="0" smtClean="0"/>
              <a:t>Google searches for orientation</a:t>
            </a:r>
          </a:p>
          <a:p>
            <a:pPr lvl="2"/>
            <a:r>
              <a:rPr lang="en-GB" noProof="0" dirty="0" smtClean="0"/>
              <a:t>Keywords</a:t>
            </a:r>
          </a:p>
          <a:p>
            <a:pPr lvl="2"/>
            <a:r>
              <a:rPr lang="en-GB" noProof="0" dirty="0" smtClean="0"/>
              <a:t>Keywords + ‘tutorial’</a:t>
            </a:r>
          </a:p>
          <a:p>
            <a:pPr lvl="2"/>
            <a:r>
              <a:rPr lang="en-GB" noProof="0" dirty="0" smtClean="0"/>
              <a:t>Keywords + ‘quiz’</a:t>
            </a:r>
          </a:p>
          <a:p>
            <a:pPr lvl="2"/>
            <a:r>
              <a:rPr lang="en-GB" noProof="0" dirty="0" smtClean="0"/>
              <a:t>Keywords + ‘ac.uk’ | ‘.edu’</a:t>
            </a:r>
          </a:p>
          <a:p>
            <a:pPr lvl="1"/>
            <a:r>
              <a:rPr lang="en-GB" noProof="0" dirty="0" smtClean="0"/>
              <a:t>Critical reading of responses</a:t>
            </a:r>
          </a:p>
          <a:p>
            <a:pPr lvl="1"/>
            <a:r>
              <a:rPr lang="en-GB" noProof="0" dirty="0" smtClean="0"/>
              <a:t>Targeted searches to </a:t>
            </a:r>
            <a:r>
              <a:rPr lang="en-GB" u="sng" noProof="0" dirty="0" smtClean="0"/>
              <a:t>gather</a:t>
            </a:r>
            <a:r>
              <a:rPr lang="en-GB" noProof="0" dirty="0" smtClean="0"/>
              <a:t> information</a:t>
            </a:r>
          </a:p>
          <a:p>
            <a:pPr lvl="1"/>
            <a:r>
              <a:rPr lang="en-GB" noProof="0" dirty="0" smtClean="0"/>
              <a:t>Further work to organise information</a:t>
            </a:r>
          </a:p>
          <a:p>
            <a:endParaRPr lang="en-GB" noProof="0" dirty="0"/>
          </a:p>
        </p:txBody>
      </p:sp>
      <p:sp>
        <p:nvSpPr>
          <p:cNvPr id="4" name="Content Placeholder 3"/>
          <p:cNvSpPr>
            <a:spLocks noGrp="1"/>
          </p:cNvSpPr>
          <p:nvPr>
            <p:ph sz="half" idx="2"/>
          </p:nvPr>
        </p:nvSpPr>
        <p:spPr/>
        <p:txBody>
          <a:bodyPr>
            <a:normAutofit fontScale="85000" lnSpcReduction="10000"/>
          </a:bodyPr>
          <a:lstStyle/>
          <a:p>
            <a:pPr>
              <a:buNone/>
            </a:pPr>
            <a:r>
              <a:rPr lang="en-GB" noProof="0" dirty="0" smtClean="0"/>
              <a:t>Organise/review</a:t>
            </a:r>
          </a:p>
          <a:p>
            <a:r>
              <a:rPr lang="en-GB" noProof="0" dirty="0" smtClean="0"/>
              <a:t>You might want to work alone</a:t>
            </a:r>
          </a:p>
          <a:p>
            <a:r>
              <a:rPr lang="en-GB" noProof="0" dirty="0" smtClean="0"/>
              <a:t>You might like to work together</a:t>
            </a:r>
          </a:p>
          <a:p>
            <a:pPr lvl="1"/>
            <a:r>
              <a:rPr lang="en-GB" noProof="0" dirty="0" smtClean="0"/>
              <a:t>Study </a:t>
            </a:r>
            <a:r>
              <a:rPr lang="en-GB" noProof="0" dirty="0" smtClean="0"/>
              <a:t>groups</a:t>
            </a:r>
            <a:endParaRPr lang="en-GB" dirty="0"/>
          </a:p>
          <a:p>
            <a:pPr lvl="1"/>
            <a:r>
              <a:rPr lang="en-GB" noProof="0" dirty="0" smtClean="0"/>
              <a:t>Peer review groups</a:t>
            </a:r>
            <a:endParaRPr lang="en-GB" noProof="0" dirty="0" smtClean="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67</a:t>
            </a:fld>
            <a:endParaRPr kumimoji="0" lang="en-US" dirty="0"/>
          </a:p>
        </p:txBody>
      </p:sp>
      <p:sp>
        <p:nvSpPr>
          <p:cNvPr id="8"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9"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Think about a bigger picture…</a:t>
            </a:r>
            <a:endParaRPr lang="en-GB" noProof="0" dirty="0"/>
          </a:p>
        </p:txBody>
      </p:sp>
      <p:pic>
        <p:nvPicPr>
          <p:cNvPr id="6" name="Content Placeholder 5" descr="Screen Shot 2013-05-14 at 07.30.21.png"/>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233749" y="1700213"/>
            <a:ext cx="4676502" cy="4114800"/>
          </a:xfrm>
        </p:spPr>
      </p:pic>
      <p:sp>
        <p:nvSpPr>
          <p:cNvPr id="5" name="Slide Number Placeholder 4"/>
          <p:cNvSpPr>
            <a:spLocks noGrp="1"/>
          </p:cNvSpPr>
          <p:nvPr>
            <p:ph type="sldNum" sz="quarter" idx="12"/>
          </p:nvPr>
        </p:nvSpPr>
        <p:spPr/>
        <p:txBody>
          <a:bodyPr/>
          <a:lstStyle/>
          <a:p>
            <a:fld id="{6294C92D-0306-4E69-9CD3-20855E849650}" type="slidenum">
              <a:rPr kumimoji="0" lang="en-US" smtClean="0"/>
              <a:t>68</a:t>
            </a:fld>
            <a:endParaRPr kumimoji="0" lang="en-US" dirty="0"/>
          </a:p>
        </p:txBody>
      </p:sp>
      <p:sp>
        <p:nvSpPr>
          <p:cNvPr id="7"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8"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extLst>
      <p:ext uri="{BB962C8B-B14F-4D97-AF65-F5344CB8AC3E}">
        <p14:creationId xmlns:p14="http://schemas.microsoft.com/office/powerpoint/2010/main" val="13166090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noProof="0" dirty="0" smtClean="0"/>
              <a:t>Starting points</a:t>
            </a:r>
            <a:endParaRPr lang="en-GB" noProof="0" dirty="0"/>
          </a:p>
        </p:txBody>
      </p:sp>
      <p:pic>
        <p:nvPicPr>
          <p:cNvPr id="9" name="Content Placeholder 8" descr="Screen Shot 2013-05-09 at 12.48.50.png"/>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468183" y="1700213"/>
            <a:ext cx="8207634" cy="4114800"/>
          </a:xfrm>
        </p:spPr>
      </p:pic>
      <p:sp>
        <p:nvSpPr>
          <p:cNvPr id="4" name="Slide Number Placeholder 3"/>
          <p:cNvSpPr>
            <a:spLocks noGrp="1"/>
          </p:cNvSpPr>
          <p:nvPr>
            <p:ph type="sldNum" sz="quarter" idx="12"/>
          </p:nvPr>
        </p:nvSpPr>
        <p:spPr/>
        <p:txBody>
          <a:bodyPr/>
          <a:lstStyle/>
          <a:p>
            <a:fld id="{6294C92D-0306-4E69-9CD3-20855E849650}" type="slidenum">
              <a:rPr kumimoji="0" lang="en-US" smtClean="0"/>
              <a:t>69</a:t>
            </a:fld>
            <a:endParaRPr kumimoji="0" lang="en-US" dirty="0"/>
          </a:p>
        </p:txBody>
      </p:sp>
      <p:sp>
        <p:nvSpPr>
          <p:cNvPr id="7"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8"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extLst>
      <p:ext uri="{BB962C8B-B14F-4D97-AF65-F5344CB8AC3E}">
        <p14:creationId xmlns:p14="http://schemas.microsoft.com/office/powerpoint/2010/main" val="887756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smtClean="0"/>
              <a:t>There are supporting materials</a:t>
            </a:r>
            <a:endParaRPr lang="en-GB" dirty="0"/>
          </a:p>
        </p:txBody>
      </p:sp>
      <p:pic>
        <p:nvPicPr>
          <p:cNvPr id="4" name="Content Placeholder 3" descr="Screenshot 2015-11-09 08.10.45.png"/>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584939" y="1700212"/>
            <a:ext cx="3840022" cy="4263697"/>
          </a:xfrm>
        </p:spPr>
      </p:pic>
      <p:sp>
        <p:nvSpPr>
          <p:cNvPr id="9" name="Slide Number Placeholder 8"/>
          <p:cNvSpPr>
            <a:spLocks noGrp="1"/>
          </p:cNvSpPr>
          <p:nvPr>
            <p:ph type="sldNum" sz="quarter" idx="12"/>
          </p:nvPr>
        </p:nvSpPr>
        <p:spPr/>
        <p:txBody>
          <a:bodyPr/>
          <a:lstStyle/>
          <a:p>
            <a:fld id="{6294C92D-0306-4E69-9CD3-20855E849650}" type="slidenum">
              <a:rPr kumimoji="0" lang="en-US" smtClean="0"/>
              <a:t>7</a:t>
            </a:fld>
            <a:endParaRPr kumimoji="0" lang="en-US" dirty="0"/>
          </a:p>
        </p:txBody>
      </p:sp>
      <p:sp>
        <p:nvSpPr>
          <p:cNvPr id="11"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12"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extLst>
      <p:ext uri="{BB962C8B-B14F-4D97-AF65-F5344CB8AC3E}">
        <p14:creationId xmlns:p14="http://schemas.microsoft.com/office/powerpoint/2010/main" val="12283193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Starting points</a:t>
            </a:r>
            <a:endParaRPr lang="en-GB" noProof="0" dirty="0"/>
          </a:p>
        </p:txBody>
      </p:sp>
      <p:pic>
        <p:nvPicPr>
          <p:cNvPr id="4" name="Content Placeholder 3" descr="Screen Shot 2013-05-09 at 12.48.37.png"/>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856731" y="1700213"/>
            <a:ext cx="7430537" cy="4114800"/>
          </a:xfrm>
        </p:spPr>
      </p:pic>
      <p:sp>
        <p:nvSpPr>
          <p:cNvPr id="6" name="Slide Number Placeholder 5"/>
          <p:cNvSpPr>
            <a:spLocks noGrp="1"/>
          </p:cNvSpPr>
          <p:nvPr>
            <p:ph type="sldNum" sz="quarter" idx="12"/>
          </p:nvPr>
        </p:nvSpPr>
        <p:spPr/>
        <p:txBody>
          <a:bodyPr/>
          <a:lstStyle/>
          <a:p>
            <a:fld id="{6294C92D-0306-4E69-9CD3-20855E849650}" type="slidenum">
              <a:rPr kumimoji="0" lang="en-US" smtClean="0"/>
              <a:t>70</a:t>
            </a:fld>
            <a:endParaRPr kumimoji="0" lang="en-US" dirty="0"/>
          </a:p>
        </p:txBody>
      </p:sp>
      <p:sp>
        <p:nvSpPr>
          <p:cNvPr id="7"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8"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extLst>
      <p:ext uri="{BB962C8B-B14F-4D97-AF65-F5344CB8AC3E}">
        <p14:creationId xmlns:p14="http://schemas.microsoft.com/office/powerpoint/2010/main" val="8872913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noProof="0" dirty="0" smtClean="0"/>
              <a:t>Data and Information (1&amp;2)</a:t>
            </a:r>
            <a:endParaRPr lang="en-GB" noProof="0" dirty="0"/>
          </a:p>
        </p:txBody>
      </p:sp>
      <p:pic>
        <p:nvPicPr>
          <p:cNvPr id="7" name="Content Placeholder 6" descr="Screen Shot 2013-05-14 at 10.47.19.png"/>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23850" y="2014515"/>
            <a:ext cx="8496300" cy="3486196"/>
          </a:xfrm>
        </p:spPr>
      </p:pic>
      <p:sp>
        <p:nvSpPr>
          <p:cNvPr id="4" name="Slide Number Placeholder 3"/>
          <p:cNvSpPr>
            <a:spLocks noGrp="1"/>
          </p:cNvSpPr>
          <p:nvPr>
            <p:ph type="sldNum" sz="quarter" idx="12"/>
          </p:nvPr>
        </p:nvSpPr>
        <p:spPr/>
        <p:txBody>
          <a:bodyPr/>
          <a:lstStyle/>
          <a:p>
            <a:fld id="{6294C92D-0306-4E69-9CD3-20855E849650}" type="slidenum">
              <a:rPr kumimoji="0" lang="en-US" smtClean="0"/>
              <a:t>71</a:t>
            </a:fld>
            <a:endParaRPr kumimoji="0" lang="en-US" dirty="0"/>
          </a:p>
        </p:txBody>
      </p:sp>
      <p:sp>
        <p:nvSpPr>
          <p:cNvPr id="8"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9"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extLst>
      <p:ext uri="{BB962C8B-B14F-4D97-AF65-F5344CB8AC3E}">
        <p14:creationId xmlns:p14="http://schemas.microsoft.com/office/powerpoint/2010/main" val="38858641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991339"/>
            <a:ext cx="7772400" cy="1362075"/>
          </a:xfrm>
        </p:spPr>
        <p:txBody>
          <a:bodyPr/>
          <a:lstStyle/>
          <a:p>
            <a:r>
              <a:rPr lang="en-GB" dirty="0"/>
              <a:t>Build up your knowledge step by step</a:t>
            </a:r>
          </a:p>
        </p:txBody>
      </p:sp>
      <p:sp>
        <p:nvSpPr>
          <p:cNvPr id="7" name="Text Placeholder 6"/>
          <p:cNvSpPr>
            <a:spLocks noGrp="1"/>
          </p:cNvSpPr>
          <p:nvPr>
            <p:ph type="body" idx="1"/>
          </p:nvPr>
        </p:nvSpPr>
        <p:spPr>
          <a:xfrm>
            <a:off x="722313" y="1491152"/>
            <a:ext cx="7772400" cy="1500187"/>
          </a:xfrm>
        </p:spPr>
        <p:txBody>
          <a:bodyPr/>
          <a:lstStyle/>
          <a:p>
            <a:r>
              <a:rPr lang="en-GB" noProof="0" dirty="0" smtClean="0"/>
              <a:t>Think about your ambitions</a:t>
            </a:r>
            <a:r>
              <a:rPr lang="mr-IN" noProof="0" dirty="0" smtClean="0"/>
              <a:t>…</a:t>
            </a:r>
            <a:endParaRPr lang="en-GB" noProof="0"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72</a:t>
            </a:fld>
            <a:endParaRPr kumimoji="0" lang="en-US" dirty="0"/>
          </a:p>
        </p:txBody>
      </p:sp>
      <p:sp>
        <p:nvSpPr>
          <p:cNvPr id="8"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9"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extLst>
      <p:ext uri="{BB962C8B-B14F-4D97-AF65-F5344CB8AC3E}">
        <p14:creationId xmlns:p14="http://schemas.microsoft.com/office/powerpoint/2010/main" val="1651687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8025" y="5310555"/>
            <a:ext cx="5334000" cy="650630"/>
          </a:xfrm>
        </p:spPr>
        <p:txBody>
          <a:bodyPr/>
          <a:lstStyle/>
          <a:p>
            <a:r>
              <a:rPr lang="en-GB" noProof="0" dirty="0" smtClean="0"/>
              <a:t>Work smarter not harder</a:t>
            </a:r>
            <a:endParaRPr lang="en-GB" noProof="0" dirty="0"/>
          </a:p>
        </p:txBody>
      </p:sp>
      <p:sp>
        <p:nvSpPr>
          <p:cNvPr id="3" name="Text Placeholder 2"/>
          <p:cNvSpPr>
            <a:spLocks noGrp="1"/>
          </p:cNvSpPr>
          <p:nvPr>
            <p:ph type="body" idx="1"/>
          </p:nvPr>
        </p:nvSpPr>
        <p:spPr>
          <a:xfrm>
            <a:off x="457200" y="895351"/>
            <a:ext cx="4040188" cy="639762"/>
          </a:xfrm>
        </p:spPr>
        <p:txBody>
          <a:bodyPr/>
          <a:lstStyle/>
          <a:p>
            <a:r>
              <a:rPr lang="en-GB" noProof="0" dirty="0" smtClean="0"/>
              <a:t>Work smarter not harder</a:t>
            </a:r>
            <a:endParaRPr lang="en-GB" noProof="0" dirty="0"/>
          </a:p>
        </p:txBody>
      </p:sp>
      <p:sp>
        <p:nvSpPr>
          <p:cNvPr id="5" name="Content Placeholder 4"/>
          <p:cNvSpPr>
            <a:spLocks noGrp="1"/>
          </p:cNvSpPr>
          <p:nvPr>
            <p:ph sz="half" idx="2"/>
          </p:nvPr>
        </p:nvSpPr>
        <p:spPr>
          <a:xfrm>
            <a:off x="457200" y="1535113"/>
            <a:ext cx="4040188" cy="3951288"/>
          </a:xfrm>
        </p:spPr>
        <p:txBody>
          <a:bodyPr>
            <a:normAutofit fontScale="92500"/>
          </a:bodyPr>
          <a:lstStyle/>
          <a:p>
            <a:r>
              <a:rPr lang="en-GB" noProof="0" dirty="0" smtClean="0"/>
              <a:t>Intellectually </a:t>
            </a:r>
          </a:p>
          <a:p>
            <a:pPr lvl="1"/>
            <a:r>
              <a:rPr lang="en-GB" noProof="0" dirty="0" smtClean="0"/>
              <a:t>Understand your motivations</a:t>
            </a:r>
          </a:p>
          <a:p>
            <a:r>
              <a:rPr lang="en-GB" noProof="0" dirty="0" smtClean="0"/>
              <a:t>Imaginatively</a:t>
            </a:r>
          </a:p>
          <a:p>
            <a:pPr lvl="1"/>
            <a:r>
              <a:rPr lang="en-GB" noProof="0" dirty="0" smtClean="0"/>
              <a:t>Develop and use your creativity and imagination</a:t>
            </a:r>
          </a:p>
          <a:p>
            <a:pPr lvl="1"/>
            <a:r>
              <a:rPr lang="en-GB" noProof="0" dirty="0" smtClean="0"/>
              <a:t>Make your tasks enjoyable</a:t>
            </a:r>
          </a:p>
          <a:p>
            <a:r>
              <a:rPr lang="en-GB" noProof="0" dirty="0" smtClean="0"/>
              <a:t>Intuitively</a:t>
            </a:r>
          </a:p>
          <a:p>
            <a:pPr lvl="1"/>
            <a:r>
              <a:rPr lang="en-GB" noProof="0" dirty="0" smtClean="0"/>
              <a:t>Learn to know what works </a:t>
            </a:r>
            <a:br>
              <a:rPr lang="en-GB" noProof="0" dirty="0" smtClean="0"/>
            </a:br>
            <a:r>
              <a:rPr lang="en-GB" u="sng" noProof="0" dirty="0" smtClean="0"/>
              <a:t>for you</a:t>
            </a:r>
          </a:p>
          <a:p>
            <a:pPr lvl="1"/>
            <a:endParaRPr lang="en-GB" noProof="0" dirty="0"/>
          </a:p>
        </p:txBody>
      </p:sp>
      <p:sp>
        <p:nvSpPr>
          <p:cNvPr id="4" name="Text Placeholder 3"/>
          <p:cNvSpPr>
            <a:spLocks noGrp="1"/>
          </p:cNvSpPr>
          <p:nvPr>
            <p:ph type="body" sz="quarter" idx="3"/>
          </p:nvPr>
        </p:nvSpPr>
        <p:spPr>
          <a:xfrm>
            <a:off x="4645025" y="895351"/>
            <a:ext cx="4041775" cy="639762"/>
          </a:xfrm>
        </p:spPr>
        <p:txBody>
          <a:bodyPr/>
          <a:lstStyle/>
          <a:p>
            <a:r>
              <a:rPr lang="en-GB" noProof="0" dirty="0" smtClean="0"/>
              <a:t>Approaches</a:t>
            </a:r>
            <a:endParaRPr lang="en-GB" noProof="0" dirty="0"/>
          </a:p>
        </p:txBody>
      </p:sp>
      <p:sp>
        <p:nvSpPr>
          <p:cNvPr id="6" name="Content Placeholder 5"/>
          <p:cNvSpPr>
            <a:spLocks noGrp="1"/>
          </p:cNvSpPr>
          <p:nvPr>
            <p:ph sz="quarter" idx="4"/>
          </p:nvPr>
        </p:nvSpPr>
        <p:spPr>
          <a:xfrm>
            <a:off x="4645025" y="1535113"/>
            <a:ext cx="4041775" cy="3951288"/>
          </a:xfrm>
        </p:spPr>
        <p:txBody>
          <a:bodyPr/>
          <a:lstStyle/>
          <a:p>
            <a:r>
              <a:rPr lang="en-GB" noProof="0" dirty="0" smtClean="0"/>
              <a:t>Pareto principle</a:t>
            </a:r>
          </a:p>
          <a:p>
            <a:pPr lvl="1"/>
            <a:r>
              <a:rPr lang="en-GB" noProof="0" dirty="0" smtClean="0"/>
              <a:t>20% of the effort produces 80% of the result</a:t>
            </a:r>
          </a:p>
          <a:p>
            <a:pPr lvl="1"/>
            <a:r>
              <a:rPr lang="en-GB" noProof="0" dirty="0" smtClean="0"/>
              <a:t>… but think about it logically, rationally</a:t>
            </a:r>
          </a:p>
          <a:p>
            <a:r>
              <a:rPr lang="en-GB" noProof="0" dirty="0" smtClean="0"/>
              <a:t>One touch</a:t>
            </a:r>
          </a:p>
          <a:p>
            <a:pPr lvl="1"/>
            <a:r>
              <a:rPr lang="en-GB" noProof="0" dirty="0" smtClean="0"/>
              <a:t>Capture all the necessary information in a single touch</a:t>
            </a:r>
            <a:endParaRPr lang="en-GB" noProof="0" dirty="0"/>
          </a:p>
        </p:txBody>
      </p:sp>
      <p:sp>
        <p:nvSpPr>
          <p:cNvPr id="10" name="Slide Number Placeholder 9"/>
          <p:cNvSpPr>
            <a:spLocks noGrp="1"/>
          </p:cNvSpPr>
          <p:nvPr>
            <p:ph type="sldNum" sz="quarter" idx="12"/>
          </p:nvPr>
        </p:nvSpPr>
        <p:spPr/>
        <p:txBody>
          <a:bodyPr/>
          <a:lstStyle/>
          <a:p>
            <a:fld id="{6294C92D-0306-4E69-9CD3-20855E849650}" type="slidenum">
              <a:rPr kumimoji="0" lang="en-US" smtClean="0"/>
              <a:t>73</a:t>
            </a:fld>
            <a:endParaRPr kumimoji="0" lang="en-US" dirty="0"/>
          </a:p>
        </p:txBody>
      </p:sp>
      <p:sp>
        <p:nvSpPr>
          <p:cNvPr id="7" name="Rectangle 6"/>
          <p:cNvSpPr/>
          <p:nvPr/>
        </p:nvSpPr>
        <p:spPr>
          <a:xfrm>
            <a:off x="11336" y="5888503"/>
            <a:ext cx="9144000" cy="646331"/>
          </a:xfrm>
          <a:prstGeom prst="rect">
            <a:avLst/>
          </a:prstGeom>
        </p:spPr>
        <p:txBody>
          <a:bodyPr wrap="square">
            <a:spAutoFit/>
          </a:bodyPr>
          <a:lstStyle/>
          <a:p>
            <a:pPr lvl="1" algn="r"/>
            <a:r>
              <a:rPr lang="en-US" i="1" dirty="0" smtClean="0"/>
              <a:t>Follow up: Dan </a:t>
            </a:r>
            <a:r>
              <a:rPr lang="en-US" i="1" dirty="0"/>
              <a:t>Pink – RSA </a:t>
            </a:r>
            <a:r>
              <a:rPr lang="en-US" i="1" dirty="0" smtClean="0"/>
              <a:t>Animate, see </a:t>
            </a:r>
            <a:r>
              <a:rPr lang="en-US" i="1" dirty="0"/>
              <a:t>refs and links</a:t>
            </a:r>
          </a:p>
          <a:p>
            <a:pPr lvl="1" algn="r"/>
            <a:endParaRPr lang="en-US" i="1" dirty="0"/>
          </a:p>
        </p:txBody>
      </p:sp>
      <p:sp>
        <p:nvSpPr>
          <p:cNvPr id="11"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12"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extLst>
      <p:ext uri="{BB962C8B-B14F-4D97-AF65-F5344CB8AC3E}">
        <p14:creationId xmlns:p14="http://schemas.microsoft.com/office/powerpoint/2010/main" val="7182852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tasks</a:t>
            </a:r>
            <a:endParaRPr lang="en-US" dirty="0"/>
          </a:p>
        </p:txBody>
      </p:sp>
      <p:sp>
        <p:nvSpPr>
          <p:cNvPr id="5" name="Text Placeholder 4"/>
          <p:cNvSpPr>
            <a:spLocks noGrp="1"/>
          </p:cNvSpPr>
          <p:nvPr>
            <p:ph type="body" idx="1"/>
          </p:nvPr>
        </p:nvSpPr>
        <p:spPr/>
        <p:txBody>
          <a:bodyPr/>
          <a:lstStyle/>
          <a:p>
            <a:r>
              <a:rPr lang="en-US" dirty="0" smtClean="0"/>
              <a:t>Before next week</a:t>
            </a:r>
            <a:endParaRPr lang="en-US" dirty="0"/>
          </a:p>
        </p:txBody>
      </p:sp>
      <p:sp>
        <p:nvSpPr>
          <p:cNvPr id="4" name="Slide Number Placeholder 3"/>
          <p:cNvSpPr>
            <a:spLocks noGrp="1"/>
          </p:cNvSpPr>
          <p:nvPr>
            <p:ph type="sldNum" sz="quarter" idx="12"/>
          </p:nvPr>
        </p:nvSpPr>
        <p:spPr/>
        <p:txBody>
          <a:bodyPr/>
          <a:lstStyle/>
          <a:p>
            <a:fld id="{6CB76B4D-260D-4EC1-9A8A-CDDCEAC88FCA}" type="slidenum">
              <a:rPr lang="en-GB" smtClean="0">
                <a:solidFill>
                  <a:srgbClr val="323D43"/>
                </a:solidFill>
              </a:rPr>
              <a:pPr/>
              <a:t>74</a:t>
            </a:fld>
            <a:endParaRPr lang="en-GB">
              <a:solidFill>
                <a:srgbClr val="323D43"/>
              </a:solidFill>
            </a:endParaRPr>
          </a:p>
        </p:txBody>
      </p:sp>
    </p:spTree>
    <p:extLst>
      <p:ext uri="{BB962C8B-B14F-4D97-AF65-F5344CB8AC3E}">
        <p14:creationId xmlns:p14="http://schemas.microsoft.com/office/powerpoint/2010/main" val="9871235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smtClean="0"/>
              <a:t>DPA</a:t>
            </a:r>
            <a:r>
              <a:rPr lang="mr-IN" dirty="0" smtClean="0"/>
              <a:t>…</a:t>
            </a:r>
            <a:endParaRPr lang="en-GB" dirty="0"/>
          </a:p>
        </p:txBody>
      </p:sp>
      <p:pic>
        <p:nvPicPr>
          <p:cNvPr id="8" name="Content Placeholder 7" descr="ICOTheLightsAreOn.png"/>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23849" y="1751012"/>
            <a:ext cx="3990107" cy="3240087"/>
          </a:xfrm>
        </p:spPr>
      </p:pic>
      <p:sp>
        <p:nvSpPr>
          <p:cNvPr id="9" name="Date Placeholder 8"/>
          <p:cNvSpPr>
            <a:spLocks noGrp="1"/>
          </p:cNvSpPr>
          <p:nvPr>
            <p:ph type="dt" sz="half" idx="10"/>
          </p:nvPr>
        </p:nvSpPr>
        <p:spPr/>
        <p:txBody>
          <a:bodyPr/>
          <a:lstStyle/>
          <a:p>
            <a:fld id="{E0C5F772-C0BB-B249-B83A-91EF05FA22A7}" type="datetime1">
              <a:rPr lang="en-GB" smtClean="0"/>
              <a:t>04/12/2017</a:t>
            </a:fld>
            <a:endParaRPr lang="en-US" dirty="0"/>
          </a:p>
        </p:txBody>
      </p:sp>
      <p:sp>
        <p:nvSpPr>
          <p:cNvPr id="7" name="Footer Placeholder 6"/>
          <p:cNvSpPr>
            <a:spLocks noGrp="1"/>
          </p:cNvSpPr>
          <p:nvPr>
            <p:ph type="ftr" sz="quarter" idx="11"/>
          </p:nvPr>
        </p:nvSpPr>
        <p:spPr>
          <a:xfrm>
            <a:off x="2318902" y="6248400"/>
            <a:ext cx="5740400" cy="457200"/>
          </a:xfrm>
        </p:spPr>
        <p:txBody>
          <a:bodyPr/>
          <a:lstStyle/>
          <a:p>
            <a:r>
              <a:rPr kumimoji="0" lang="en-US" dirty="0" smtClean="0"/>
              <a:t>Dr Su White saw@ecs.soton.ac.uk     http://www.edshare.soton.ac.uk/15492/</a:t>
            </a:r>
            <a:endParaRPr kumimoji="0" lang="en-US" dirty="0"/>
          </a:p>
        </p:txBody>
      </p:sp>
      <p:sp>
        <p:nvSpPr>
          <p:cNvPr id="10" name="Slide Number Placeholder 9"/>
          <p:cNvSpPr>
            <a:spLocks noGrp="1"/>
          </p:cNvSpPr>
          <p:nvPr>
            <p:ph type="sldNum" sz="quarter" idx="12"/>
          </p:nvPr>
        </p:nvSpPr>
        <p:spPr/>
        <p:txBody>
          <a:bodyPr/>
          <a:lstStyle/>
          <a:p>
            <a:fld id="{6294C92D-0306-4E69-9CD3-20855E849650}" type="slidenum">
              <a:rPr kumimoji="0" lang="en-US" smtClean="0"/>
              <a:t>75</a:t>
            </a:fld>
            <a:endParaRPr kumimoji="0" lang="en-US" dirty="0"/>
          </a:p>
        </p:txBody>
      </p:sp>
      <p:sp>
        <p:nvSpPr>
          <p:cNvPr id="6" name="Text Placeholder 5"/>
          <p:cNvSpPr>
            <a:spLocks noGrp="1"/>
          </p:cNvSpPr>
          <p:nvPr>
            <p:ph type="body" sz="half" idx="4294967295"/>
          </p:nvPr>
        </p:nvSpPr>
        <p:spPr>
          <a:xfrm>
            <a:off x="5121275" y="328613"/>
            <a:ext cx="4022725" cy="639762"/>
          </a:xfrm>
        </p:spPr>
        <p:txBody>
          <a:bodyPr/>
          <a:lstStyle/>
          <a:p>
            <a:r>
              <a:rPr lang="en-US" dirty="0" smtClean="0"/>
              <a:t>Watch, visit, study, review</a:t>
            </a:r>
            <a:endParaRPr lang="en-US" dirty="0"/>
          </a:p>
        </p:txBody>
      </p:sp>
      <p:sp>
        <p:nvSpPr>
          <p:cNvPr id="11" name="Rectangle 10"/>
          <p:cNvSpPr/>
          <p:nvPr/>
        </p:nvSpPr>
        <p:spPr>
          <a:xfrm>
            <a:off x="4381500" y="3047285"/>
            <a:ext cx="4572000" cy="2462213"/>
          </a:xfrm>
          <a:prstGeom prst="rect">
            <a:avLst/>
          </a:prstGeom>
        </p:spPr>
        <p:txBody>
          <a:bodyPr>
            <a:spAutoFit/>
          </a:bodyPr>
          <a:lstStyle/>
          <a:p>
            <a:pPr lvl="1"/>
            <a:r>
              <a:rPr lang="en-US" sz="1400" dirty="0"/>
              <a:t>Data Protection Act </a:t>
            </a:r>
            <a:br>
              <a:rPr lang="en-US" sz="1400" dirty="0"/>
            </a:br>
            <a:r>
              <a:rPr lang="en-US" sz="1400" dirty="0"/>
              <a:t>(from the ICO)</a:t>
            </a:r>
          </a:p>
          <a:p>
            <a:pPr lvl="2"/>
            <a:r>
              <a:rPr lang="en-US" sz="1400" dirty="0"/>
              <a:t>“The lights are on” </a:t>
            </a:r>
            <a:br>
              <a:rPr lang="en-US" sz="1400" dirty="0"/>
            </a:br>
            <a:r>
              <a:rPr lang="en-US" sz="1400" dirty="0">
                <a:hlinkClick r:id="rId3"/>
              </a:rPr>
              <a:t>http://youtu.be/wAe4358amJc</a:t>
            </a:r>
            <a:endParaRPr lang="en-US" sz="1400" dirty="0"/>
          </a:p>
          <a:p>
            <a:pPr lvl="2"/>
            <a:r>
              <a:rPr lang="en-US" sz="1400" dirty="0"/>
              <a:t>“Data Day Hygiene”</a:t>
            </a:r>
            <a:br>
              <a:rPr lang="en-US" sz="1400" dirty="0"/>
            </a:br>
            <a:r>
              <a:rPr lang="en-US" sz="1400" dirty="0">
                <a:hlinkClick r:id="rId4"/>
              </a:rPr>
              <a:t>http://youtu.be/CdYWoLC7TNI</a:t>
            </a:r>
            <a:endParaRPr lang="en-US" sz="1400" dirty="0"/>
          </a:p>
          <a:p>
            <a:pPr lvl="2"/>
            <a:r>
              <a:rPr lang="en-US" sz="1400" dirty="0"/>
              <a:t>Tick Tock</a:t>
            </a:r>
            <a:br>
              <a:rPr lang="en-US" sz="1400" dirty="0"/>
            </a:br>
            <a:r>
              <a:rPr lang="en-US" sz="1400" dirty="0">
                <a:hlinkClick r:id="rId5"/>
              </a:rPr>
              <a:t>http://youtu.be/Tdff6UPzvDQ</a:t>
            </a:r>
            <a:endParaRPr lang="en-US" sz="1400" dirty="0"/>
          </a:p>
          <a:p>
            <a:pPr lvl="2"/>
            <a:r>
              <a:rPr lang="en-US" sz="1400" dirty="0"/>
              <a:t>Visit and study</a:t>
            </a:r>
          </a:p>
          <a:p>
            <a:pPr lvl="1"/>
            <a:r>
              <a:rPr lang="en-US" sz="1400" dirty="0"/>
              <a:t>Information Commissioners Office</a:t>
            </a:r>
            <a:br>
              <a:rPr lang="en-US" sz="1400" dirty="0"/>
            </a:br>
            <a:r>
              <a:rPr lang="en-US" sz="1400" dirty="0">
                <a:hlinkClick r:id="rId6"/>
              </a:rPr>
              <a:t>http://ico.org.uk/what_we_cover/legislation</a:t>
            </a:r>
            <a:endParaRPr lang="en-GB" sz="1400" dirty="0"/>
          </a:p>
        </p:txBody>
      </p:sp>
    </p:spTree>
    <p:extLst>
      <p:ext uri="{BB962C8B-B14F-4D97-AF65-F5344CB8AC3E}">
        <p14:creationId xmlns:p14="http://schemas.microsoft.com/office/powerpoint/2010/main" val="5401047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a:t>Independent Study</a:t>
            </a:r>
            <a:br>
              <a:rPr lang="en-US" dirty="0"/>
            </a:br>
            <a:endParaRPr lang="en-GB" dirty="0"/>
          </a:p>
        </p:txBody>
      </p:sp>
      <p:sp>
        <p:nvSpPr>
          <p:cNvPr id="3" name="Content Placeholder 2"/>
          <p:cNvSpPr>
            <a:spLocks noGrp="1"/>
          </p:cNvSpPr>
          <p:nvPr>
            <p:ph idx="1"/>
          </p:nvPr>
        </p:nvSpPr>
        <p:spPr/>
        <p:txBody>
          <a:bodyPr>
            <a:normAutofit fontScale="85000" lnSpcReduction="10000"/>
          </a:bodyPr>
          <a:lstStyle/>
          <a:p>
            <a:pPr marL="0" indent="0">
              <a:buNone/>
            </a:pPr>
            <a:r>
              <a:rPr lang="en-US" b="1" dirty="0" smtClean="0"/>
              <a:t>Watch</a:t>
            </a:r>
            <a:endParaRPr lang="en-US" b="1" dirty="0"/>
          </a:p>
          <a:p>
            <a:pPr lvl="1">
              <a:lnSpc>
                <a:spcPct val="120000"/>
              </a:lnSpc>
              <a:spcBef>
                <a:spcPts val="300"/>
              </a:spcBef>
              <a:spcAft>
                <a:spcPts val="100"/>
              </a:spcAft>
            </a:pPr>
            <a:r>
              <a:rPr lang="en-US" dirty="0" smtClean="0"/>
              <a:t>RSA </a:t>
            </a:r>
            <a:r>
              <a:rPr lang="en-US" dirty="0"/>
              <a:t>Animation on </a:t>
            </a:r>
            <a:r>
              <a:rPr lang="en-US" dirty="0" smtClean="0"/>
              <a:t>Motivation</a:t>
            </a:r>
          </a:p>
          <a:p>
            <a:pPr lvl="2">
              <a:lnSpc>
                <a:spcPct val="120000"/>
              </a:lnSpc>
              <a:spcBef>
                <a:spcPts val="300"/>
              </a:spcBef>
              <a:spcAft>
                <a:spcPts val="100"/>
              </a:spcAft>
            </a:pPr>
            <a:r>
              <a:rPr lang="en-US" dirty="0">
                <a:hlinkClick r:id="rId2"/>
              </a:rPr>
              <a:t>http:/</a:t>
            </a:r>
            <a:r>
              <a:rPr lang="en-US" dirty="0" smtClean="0">
                <a:hlinkClick r:id="rId2"/>
              </a:rPr>
              <a:t>/</a:t>
            </a:r>
            <a:r>
              <a:rPr lang="en-GB" dirty="0" smtClean="0">
                <a:hlinkClick r:id="rId2"/>
              </a:rPr>
              <a:t>youtu.be</a:t>
            </a:r>
            <a:r>
              <a:rPr lang="en-US" dirty="0" smtClean="0">
                <a:hlinkClick r:id="rId2"/>
              </a:rPr>
              <a:t>/u6XAPnuFjJc</a:t>
            </a:r>
            <a:endParaRPr lang="en-US" dirty="0"/>
          </a:p>
          <a:p>
            <a:endParaRPr lang="en-US" dirty="0"/>
          </a:p>
          <a:p>
            <a:pPr marL="0" indent="0">
              <a:buNone/>
            </a:pPr>
            <a:r>
              <a:rPr lang="en-GB" b="1" dirty="0" smtClean="0"/>
              <a:t>Investigate</a:t>
            </a:r>
            <a:endParaRPr lang="en-GB" b="1" dirty="0"/>
          </a:p>
          <a:p>
            <a:r>
              <a:rPr lang="en-GB" dirty="0" smtClean="0"/>
              <a:t>Matt </a:t>
            </a:r>
            <a:r>
              <a:rPr lang="en-GB" dirty="0"/>
              <a:t>Syed: Bounce the myth of talent  </a:t>
            </a:r>
            <a:r>
              <a:rPr lang="en-GB" dirty="0">
                <a:hlinkClick r:id="rId3"/>
              </a:rPr>
              <a:t>https://youtu.be/njae5qGhxEw</a:t>
            </a:r>
            <a:endParaRPr lang="en-GB" dirty="0"/>
          </a:p>
          <a:p>
            <a:pPr lvl="1"/>
            <a:r>
              <a:rPr lang="en-GB" dirty="0">
                <a:hlinkClick r:id="rId4"/>
              </a:rPr>
              <a:t>http://www.matthewsyed.co.uk/</a:t>
            </a:r>
            <a:endParaRPr lang="en-GB" dirty="0"/>
          </a:p>
          <a:p>
            <a:r>
              <a:rPr lang="en-GB" dirty="0"/>
              <a:t>Carol </a:t>
            </a:r>
            <a:r>
              <a:rPr lang="en-GB" dirty="0" err="1"/>
              <a:t>Dweck</a:t>
            </a:r>
            <a:r>
              <a:rPr lang="en-GB" dirty="0"/>
              <a:t>: </a:t>
            </a:r>
            <a:endParaRPr lang="en-GB" dirty="0" smtClean="0"/>
          </a:p>
          <a:p>
            <a:pPr lvl="1"/>
            <a:r>
              <a:rPr lang="en-GB" dirty="0" err="1" smtClean="0"/>
              <a:t>Mindsets</a:t>
            </a:r>
            <a:r>
              <a:rPr lang="en-GB" dirty="0" smtClean="0"/>
              <a:t> </a:t>
            </a:r>
            <a:r>
              <a:rPr lang="en-GB" dirty="0">
                <a:hlinkClick r:id="rId5"/>
              </a:rPr>
              <a:t>http://mindsetonline.com</a:t>
            </a:r>
            <a:r>
              <a:rPr lang="en-GB" dirty="0" smtClean="0">
                <a:hlinkClick r:id="rId5"/>
              </a:rPr>
              <a:t>/</a:t>
            </a:r>
            <a:endParaRPr lang="en-GB" dirty="0" smtClean="0"/>
          </a:p>
          <a:p>
            <a:pPr lvl="1"/>
            <a:endParaRPr lang="en-GB" dirty="0"/>
          </a:p>
        </p:txBody>
      </p:sp>
      <p:sp>
        <p:nvSpPr>
          <p:cNvPr id="9" name="Date Placeholder 8"/>
          <p:cNvSpPr>
            <a:spLocks noGrp="1"/>
          </p:cNvSpPr>
          <p:nvPr>
            <p:ph type="dt" sz="half" idx="10"/>
          </p:nvPr>
        </p:nvSpPr>
        <p:spPr/>
        <p:txBody>
          <a:bodyPr/>
          <a:lstStyle/>
          <a:p>
            <a:fld id="{E0C5F772-C0BB-B249-B83A-91EF05FA22A7}" type="datetime1">
              <a:rPr lang="en-GB" smtClean="0"/>
              <a:t>04/12/2017</a:t>
            </a:fld>
            <a:endParaRPr lang="en-US" dirty="0"/>
          </a:p>
        </p:txBody>
      </p:sp>
      <p:sp>
        <p:nvSpPr>
          <p:cNvPr id="7" name="Footer Placeholder 6"/>
          <p:cNvSpPr>
            <a:spLocks noGrp="1"/>
          </p:cNvSpPr>
          <p:nvPr>
            <p:ph type="ftr" sz="quarter" idx="11"/>
          </p:nvPr>
        </p:nvSpPr>
        <p:spPr>
          <a:xfrm>
            <a:off x="1870075" y="6381160"/>
            <a:ext cx="5727700" cy="457200"/>
          </a:xfrm>
        </p:spPr>
        <p:txBody>
          <a:bodyPr/>
          <a:lstStyle/>
          <a:p>
            <a:pPr algn="ctr"/>
            <a:r>
              <a:rPr kumimoji="0" lang="en-US" dirty="0" smtClean="0"/>
              <a:t>Dr Su White saw@ecs.soton.ac.uk     http://www.edshare.soton.ac.uk/15492/</a:t>
            </a:r>
            <a:endParaRPr kumimoji="0" lang="en-US" dirty="0"/>
          </a:p>
        </p:txBody>
      </p:sp>
      <p:sp>
        <p:nvSpPr>
          <p:cNvPr id="10" name="Slide Number Placeholder 9"/>
          <p:cNvSpPr>
            <a:spLocks noGrp="1"/>
          </p:cNvSpPr>
          <p:nvPr>
            <p:ph type="sldNum" sz="quarter" idx="12"/>
          </p:nvPr>
        </p:nvSpPr>
        <p:spPr/>
        <p:txBody>
          <a:bodyPr/>
          <a:lstStyle/>
          <a:p>
            <a:fld id="{6294C92D-0306-4E69-9CD3-20855E849650}" type="slidenum">
              <a:rPr kumimoji="0" lang="en-US" smtClean="0"/>
              <a:t>76</a:t>
            </a:fld>
            <a:endParaRPr kumimoji="0" lang="en-US" dirty="0"/>
          </a:p>
        </p:txBody>
      </p:sp>
      <p:sp>
        <p:nvSpPr>
          <p:cNvPr id="4" name="Rectangle 3"/>
          <p:cNvSpPr/>
          <p:nvPr/>
        </p:nvSpPr>
        <p:spPr>
          <a:xfrm>
            <a:off x="-91440" y="5717367"/>
            <a:ext cx="9235440" cy="523220"/>
          </a:xfrm>
          <a:prstGeom prst="rect">
            <a:avLst/>
          </a:prstGeom>
        </p:spPr>
        <p:txBody>
          <a:bodyPr wrap="square">
            <a:spAutoFit/>
          </a:bodyPr>
          <a:lstStyle/>
          <a:p>
            <a:pPr lvl="1" algn="ctr"/>
            <a:r>
              <a:rPr lang="en-US" sz="1400" i="1" dirty="0" smtClean="0"/>
              <a:t>Use your judgment to decide how carefully you work on a video, reading or task</a:t>
            </a:r>
            <a:br>
              <a:rPr lang="en-US" sz="1400" i="1" dirty="0" smtClean="0"/>
            </a:br>
            <a:r>
              <a:rPr lang="en-US" sz="1400" i="1" dirty="0" smtClean="0"/>
              <a:t>remember keeping up to date helps meet all of your deadlines</a:t>
            </a:r>
            <a:endParaRPr lang="en-US" sz="1400" i="1" dirty="0"/>
          </a:p>
        </p:txBody>
      </p:sp>
    </p:spTree>
    <p:extLst>
      <p:ext uri="{BB962C8B-B14F-4D97-AF65-F5344CB8AC3E}">
        <p14:creationId xmlns:p14="http://schemas.microsoft.com/office/powerpoint/2010/main" val="1239522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22313" y="3026556"/>
            <a:ext cx="7772400" cy="1362075"/>
          </a:xfrm>
        </p:spPr>
        <p:txBody>
          <a:bodyPr/>
          <a:lstStyle/>
          <a:p>
            <a:r>
              <a:rPr lang="en-GB" dirty="0" smtClean="0"/>
              <a:t>So what is our focus?</a:t>
            </a:r>
            <a:endParaRPr lang="en-GB" dirty="0"/>
          </a:p>
        </p:txBody>
      </p:sp>
      <p:sp>
        <p:nvSpPr>
          <p:cNvPr id="9" name="Text Placeholder 8"/>
          <p:cNvSpPr>
            <a:spLocks noGrp="1"/>
          </p:cNvSpPr>
          <p:nvPr>
            <p:ph type="body" idx="1"/>
          </p:nvPr>
        </p:nvSpPr>
        <p:spPr>
          <a:xfrm>
            <a:off x="722313" y="1526369"/>
            <a:ext cx="7772400" cy="1500187"/>
          </a:xfrm>
        </p:spPr>
        <p:txBody>
          <a:bodyPr/>
          <a:lstStyle/>
          <a:p>
            <a:r>
              <a:rPr lang="en-GB" dirty="0" smtClean="0"/>
              <a:t>Thinking space</a:t>
            </a:r>
            <a:r>
              <a:rPr lang="is-IS" dirty="0" smtClean="0"/>
              <a:t>…</a:t>
            </a:r>
            <a:endParaRPr lang="en-GB"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8</a:t>
            </a:fld>
            <a:endParaRPr kumimoji="0" lang="en-US" dirty="0"/>
          </a:p>
        </p:txBody>
      </p:sp>
      <p:sp>
        <p:nvSpPr>
          <p:cNvPr id="10"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11"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Tree>
    <p:extLst>
      <p:ext uri="{BB962C8B-B14F-4D97-AF65-F5344CB8AC3E}">
        <p14:creationId xmlns:p14="http://schemas.microsoft.com/office/powerpoint/2010/main" val="19098388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Thinking time</a:t>
            </a:r>
            <a:endParaRPr lang="en-GB" dirty="0"/>
          </a:p>
        </p:txBody>
      </p:sp>
      <p:sp>
        <p:nvSpPr>
          <p:cNvPr id="9" name="Content Placeholder 8"/>
          <p:cNvSpPr>
            <a:spLocks noGrp="1"/>
          </p:cNvSpPr>
          <p:nvPr>
            <p:ph idx="1"/>
          </p:nvPr>
        </p:nvSpPr>
        <p:spPr/>
        <p:txBody>
          <a:bodyPr/>
          <a:lstStyle/>
          <a:p>
            <a:r>
              <a:rPr lang="en-GB" dirty="0" smtClean="0"/>
              <a:t>Class </a:t>
            </a:r>
            <a:r>
              <a:rPr lang="en-GB" dirty="0" smtClean="0"/>
              <a:t>exercise</a:t>
            </a:r>
          </a:p>
          <a:p>
            <a:r>
              <a:rPr lang="en-GB" dirty="0" smtClean="0"/>
              <a:t>What are the key legal issues?</a:t>
            </a:r>
          </a:p>
          <a:p>
            <a:r>
              <a:rPr lang="en-GB" dirty="0"/>
              <a:t>Think, pair, share </a:t>
            </a:r>
          </a:p>
          <a:p>
            <a:endParaRPr lang="en-GB" dirty="0" smtClean="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9</a:t>
            </a:fld>
            <a:endParaRPr kumimoji="0" lang="en-US" dirty="0"/>
          </a:p>
        </p:txBody>
      </p:sp>
      <p:sp>
        <p:nvSpPr>
          <p:cNvPr id="7" name="Date Placeholder 3"/>
          <p:cNvSpPr>
            <a:spLocks noGrp="1"/>
          </p:cNvSpPr>
          <p:nvPr>
            <p:ph type="dt" sz="half" idx="10"/>
          </p:nvPr>
        </p:nvSpPr>
        <p:spPr>
          <a:xfrm>
            <a:off x="6178061" y="6374423"/>
            <a:ext cx="1905000" cy="331177"/>
          </a:xfrm>
        </p:spPr>
        <p:txBody>
          <a:bodyPr/>
          <a:lstStyle/>
          <a:p>
            <a:fld id="{40404A0D-F5F5-7F48-8F00-41F560546E28}" type="datetime1">
              <a:rPr lang="en-GB" smtClean="0"/>
              <a:t>04/12/2017</a:t>
            </a:fld>
            <a:endParaRPr lang="en-US" dirty="0"/>
          </a:p>
        </p:txBody>
      </p:sp>
      <p:sp>
        <p:nvSpPr>
          <p:cNvPr id="10" name="Footer Placeholder 4"/>
          <p:cNvSpPr>
            <a:spLocks noGrp="1"/>
          </p:cNvSpPr>
          <p:nvPr>
            <p:ph type="ftr" sz="quarter" idx="11"/>
          </p:nvPr>
        </p:nvSpPr>
        <p:spPr>
          <a:xfrm>
            <a:off x="316524" y="6248400"/>
            <a:ext cx="3323492" cy="457200"/>
          </a:xfrm>
        </p:spPr>
        <p:txBody>
          <a:bodyPr/>
          <a:lstStyle/>
          <a:p>
            <a:r>
              <a:rPr kumimoji="0" lang="en-US" dirty="0" smtClean="0"/>
              <a:t>Dr Su White </a:t>
            </a:r>
            <a:r>
              <a:rPr kumimoji="0" lang="en-US" dirty="0" err="1" smtClean="0"/>
              <a:t>saw@ecs.soton.ac.uk</a:t>
            </a:r>
            <a:r>
              <a:rPr kumimoji="0" lang="en-US" dirty="0" smtClean="0"/>
              <a:t>     http://</a:t>
            </a:r>
            <a:r>
              <a:rPr kumimoji="0" lang="en-US" dirty="0" err="1" smtClean="0"/>
              <a:t>www.edshare.soton.ac.uk</a:t>
            </a:r>
            <a:r>
              <a:rPr kumimoji="0" lang="en-US" dirty="0" smtClean="0"/>
              <a:t>/15492/</a:t>
            </a:r>
            <a:endParaRPr kumimoji="0" lang="en-US" dirty="0"/>
          </a:p>
        </p:txBody>
      </p:sp>
      <p:sp>
        <p:nvSpPr>
          <p:cNvPr id="2" name="Rectangle 1"/>
          <p:cNvSpPr/>
          <p:nvPr/>
        </p:nvSpPr>
        <p:spPr>
          <a:xfrm>
            <a:off x="3352800" y="3584062"/>
            <a:ext cx="4572000" cy="1477328"/>
          </a:xfrm>
          <a:prstGeom prst="rect">
            <a:avLst/>
          </a:prstGeom>
        </p:spPr>
        <p:txBody>
          <a:bodyPr>
            <a:spAutoFit/>
          </a:bodyPr>
          <a:lstStyle/>
          <a:p>
            <a:r>
              <a:rPr lang="en-GB" dirty="0"/>
              <a:t>Follow up questions (for reflection)</a:t>
            </a:r>
          </a:p>
          <a:p>
            <a:pPr marL="285750" indent="-285750">
              <a:buFont typeface="Arial" charset="0"/>
              <a:buChar char="•"/>
            </a:pPr>
            <a:r>
              <a:rPr lang="en-GB" dirty="0"/>
              <a:t>What do you think is the extent of legal and ethical perspectives?</a:t>
            </a:r>
          </a:p>
          <a:p>
            <a:pPr marL="285750" indent="-285750">
              <a:buFont typeface="Arial" charset="0"/>
              <a:buChar char="•"/>
            </a:pPr>
            <a:r>
              <a:rPr lang="en-GB" dirty="0"/>
              <a:t>Where and how might this be relevant in the remainder of your degree</a:t>
            </a:r>
            <a:r>
              <a:rPr lang="en-GB" dirty="0" smtClean="0"/>
              <a:t>?</a:t>
            </a:r>
            <a:endParaRPr lang="en-GB" dirty="0"/>
          </a:p>
        </p:txBody>
      </p:sp>
    </p:spTree>
    <p:extLst>
      <p:ext uri="{BB962C8B-B14F-4D97-AF65-F5344CB8AC3E}">
        <p14:creationId xmlns:p14="http://schemas.microsoft.com/office/powerpoint/2010/main" val="1355059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owards a classification framework for social machines">
  <a:themeElements>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gn="ctr" eaLnBrk="1" hangingPunct="1">
          <a:defRPr sz="2400" b="1" dirty="0"/>
        </a:defPPr>
      </a:lstStyle>
      <a:style>
        <a:lnRef idx="2">
          <a:schemeClr val="accent2">
            <a:shade val="50000"/>
          </a:schemeClr>
        </a:lnRef>
        <a:fillRef idx="1">
          <a:schemeClr val="accent2"/>
        </a:fillRef>
        <a:effectRef idx="0">
          <a:schemeClr val="accent2"/>
        </a:effectRef>
        <a:fontRef idx="minor">
          <a:schemeClr val="lt1"/>
        </a:fontRef>
      </a: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1300</TotalTime>
  <Words>3146</Words>
  <Application>Microsoft Macintosh PowerPoint</Application>
  <PresentationFormat>On-screen Show (4:3)</PresentationFormat>
  <Paragraphs>786</Paragraphs>
  <Slides>76</Slides>
  <Notes>12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76</vt:i4>
      </vt:variant>
    </vt:vector>
  </HeadingPairs>
  <TitlesOfParts>
    <vt:vector size="91" baseType="lpstr">
      <vt:lpstr>Apple Chancery</vt:lpstr>
      <vt:lpstr>Calibri</vt:lpstr>
      <vt:lpstr>Futura</vt:lpstr>
      <vt:lpstr>Georgia</vt:lpstr>
      <vt:lpstr>Lucida Sans</vt:lpstr>
      <vt:lpstr>Mangal</vt:lpstr>
      <vt:lpstr>ＭＳ Ｐゴシック</vt:lpstr>
      <vt:lpstr>Times</vt:lpstr>
      <vt:lpstr>Times New Roman</vt:lpstr>
      <vt:lpstr>Wingdings</vt:lpstr>
      <vt:lpstr>Zapf Dingbats</vt:lpstr>
      <vt:lpstr>宋体</vt:lpstr>
      <vt:lpstr>黑体</vt:lpstr>
      <vt:lpstr>Arial</vt:lpstr>
      <vt:lpstr>Towards a classification framework for social machines</vt:lpstr>
      <vt:lpstr>Legal, Ethical and Professional Perspectives (LEPP) </vt:lpstr>
      <vt:lpstr>Overview, Principles</vt:lpstr>
      <vt:lpstr>High Level Objectives</vt:lpstr>
      <vt:lpstr>What are the Intellectual Challenges?</vt:lpstr>
      <vt:lpstr>Intellectual Challenges</vt:lpstr>
      <vt:lpstr>Work smarter not harder</vt:lpstr>
      <vt:lpstr>There are supporting materials</vt:lpstr>
      <vt:lpstr>So what is our focus?</vt:lpstr>
      <vt:lpstr>Thinking time</vt:lpstr>
      <vt:lpstr>PowerPoint Presentation</vt:lpstr>
      <vt:lpstr>professional and legal issues might include</vt:lpstr>
      <vt:lpstr>Legal &amp; professional</vt:lpstr>
      <vt:lpstr>How to approach the topics</vt:lpstr>
      <vt:lpstr>Take ownership</vt:lpstr>
      <vt:lpstr>Our focus</vt:lpstr>
      <vt:lpstr>You are not learning to be a lawyer</vt:lpstr>
      <vt:lpstr>Understand the extent of the area</vt:lpstr>
      <vt:lpstr>Example: power &amp; responsibility</vt:lpstr>
      <vt:lpstr>Legal areas</vt:lpstr>
      <vt:lpstr>Key topics for legislation</vt:lpstr>
      <vt:lpstr>Index – read, watch, discuss, understand</vt:lpstr>
      <vt:lpstr>Types of law in the UK</vt:lpstr>
      <vt:lpstr>Overview: Types of law in the UK</vt:lpstr>
      <vt:lpstr>UK: Statute Law</vt:lpstr>
      <vt:lpstr>Statutes are made by parliament</vt:lpstr>
      <vt:lpstr>UK: Common Law aka Case Law</vt:lpstr>
      <vt:lpstr>Common law examples</vt:lpstr>
      <vt:lpstr>International law: treaties</vt:lpstr>
      <vt:lpstr>European Legislation</vt:lpstr>
      <vt:lpstr>Focus: criminal vs. civil</vt:lpstr>
      <vt:lpstr>Civil and criminal law can both be relevant</vt:lpstr>
      <vt:lpstr>Key Areas</vt:lpstr>
      <vt:lpstr>Ways of looking at  UK law  as an  IT professional</vt:lpstr>
      <vt:lpstr>Data &amp; Information perspectives (1&amp;2)</vt:lpstr>
      <vt:lpstr>Workplace Perspectives (3&amp;4)</vt:lpstr>
      <vt:lpstr>You have to understand</vt:lpstr>
      <vt:lpstr>TAKING AN IT perspective</vt:lpstr>
      <vt:lpstr>IT contexts</vt:lpstr>
      <vt:lpstr>New technologies -&gt; ‘disruption’</vt:lpstr>
      <vt:lpstr>Legislation as response to change</vt:lpstr>
      <vt:lpstr>Computer Misuse Act 1990</vt:lpstr>
      <vt:lpstr>Computer misuse act</vt:lpstr>
      <vt:lpstr>Computer fraud</vt:lpstr>
      <vt:lpstr>Data protection Act</vt:lpstr>
      <vt:lpstr>First calibrate your existing knowledge…</vt:lpstr>
      <vt:lpstr>Who?</vt:lpstr>
      <vt:lpstr>What?</vt:lpstr>
      <vt:lpstr>Rights</vt:lpstr>
      <vt:lpstr>Why questions?</vt:lpstr>
      <vt:lpstr>Data Protection Act (1998) probably other sources… </vt:lpstr>
      <vt:lpstr>Where? …basics</vt:lpstr>
      <vt:lpstr>ICO web site</vt:lpstr>
      <vt:lpstr>Gov.uk</vt:lpstr>
      <vt:lpstr>Further sources?</vt:lpstr>
      <vt:lpstr>YouTube –use your critical faculties</vt:lpstr>
      <vt:lpstr>BCS – book details + download</vt:lpstr>
      <vt:lpstr>Google it!</vt:lpstr>
      <vt:lpstr>DPA - extent</vt:lpstr>
      <vt:lpstr>Checklist (from ICO)</vt:lpstr>
      <vt:lpstr>Checklist continued</vt:lpstr>
      <vt:lpstr>Data must be</vt:lpstr>
      <vt:lpstr>Think about these pointers</vt:lpstr>
      <vt:lpstr>There are some related resources in EdShare</vt:lpstr>
      <vt:lpstr>Related topics…</vt:lpstr>
      <vt:lpstr>A model for self study</vt:lpstr>
      <vt:lpstr>Use the DPA example/model</vt:lpstr>
      <vt:lpstr>Conducting private study</vt:lpstr>
      <vt:lpstr>Think about a bigger picture…</vt:lpstr>
      <vt:lpstr>Starting points</vt:lpstr>
      <vt:lpstr>Starting points</vt:lpstr>
      <vt:lpstr>Data and Information (1&amp;2)</vt:lpstr>
      <vt:lpstr>Build up your knowledge step by step</vt:lpstr>
      <vt:lpstr>Work smarter not harder</vt:lpstr>
      <vt:lpstr>Specific tasks</vt:lpstr>
      <vt:lpstr>DPA…</vt:lpstr>
      <vt:lpstr>Independent Study </vt:lpstr>
    </vt:vector>
  </TitlesOfParts>
  <Company>University of Southampton</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COMP1205</dc:title>
  <dc:creator>Su White</dc:creator>
  <cp:lastModifiedBy>Su White</cp:lastModifiedBy>
  <cp:revision>121</cp:revision>
  <cp:lastPrinted>2016-10-27T06:14:43Z</cp:lastPrinted>
  <dcterms:created xsi:type="dcterms:W3CDTF">2014-03-09T11:41:28Z</dcterms:created>
  <dcterms:modified xsi:type="dcterms:W3CDTF">2017-12-04T15:28:32Z</dcterms:modified>
</cp:coreProperties>
</file>