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13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32"/>
    <p:restoredTop sz="69136"/>
  </p:normalViewPr>
  <p:slideViewPr>
    <p:cSldViewPr snapToObjects="1" showGuides="1">
      <p:cViewPr>
        <p:scale>
          <a:sx n="94" d="100"/>
          <a:sy n="94" d="100"/>
        </p:scale>
        <p:origin x="704" y="144"/>
      </p:cViewPr>
      <p:guideLst>
        <p:guide orient="horz" pos="2160"/>
        <p:guide pos="13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EC2A4C-5F41-EE42-801F-DE2CCC1C7619}" type="datetimeFigureOut">
              <a:rPr lang="en-GB" smtClean="0"/>
              <a:t>30/11/2017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C9C0A1-F8F3-BA48-987D-8D509ECBA8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0966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Formed in 1986</a:t>
            </a:r>
          </a:p>
          <a:p>
            <a:r>
              <a:rPr lang="en-US" dirty="0" smtClean="0"/>
              <a:t>Consensus</a:t>
            </a:r>
            <a:r>
              <a:rPr lang="en-US" baseline="0" dirty="0" smtClean="0"/>
              <a:t> driven</a:t>
            </a:r>
          </a:p>
          <a:p>
            <a:r>
              <a:rPr lang="en-US" baseline="0" dirty="0" smtClean="0"/>
              <a:t>Typical </a:t>
            </a:r>
            <a:r>
              <a:rPr lang="en-US" baseline="0" dirty="0" err="1" smtClean="0"/>
              <a:t>attendence</a:t>
            </a:r>
            <a:r>
              <a:rPr lang="en-US" baseline="0" dirty="0" smtClean="0"/>
              <a:t> at IETF meetings c. 1200 (from a maximum of ~2800 in 2000)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05D10-06F6-604D-98A4-136F46A551A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9589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Oct 1991 HTML Tags</a:t>
            </a:r>
          </a:p>
          <a:p>
            <a:r>
              <a:rPr lang="en-US" dirty="0" smtClean="0"/>
              <a:t>Jun</a:t>
            </a:r>
            <a:r>
              <a:rPr lang="en-US" baseline="0" dirty="0" smtClean="0"/>
              <a:t> 1992 HTML DTD first draft, 1.1 in Nov</a:t>
            </a:r>
          </a:p>
          <a:p>
            <a:r>
              <a:rPr lang="en-US" baseline="0" dirty="0" smtClean="0"/>
              <a:t>Jan 1993 Mosaic released</a:t>
            </a:r>
          </a:p>
          <a:p>
            <a:r>
              <a:rPr lang="en-US" baseline="0" dirty="0" smtClean="0"/>
              <a:t>Jun 1993 Hypertext Markup Language (Internet Draft)</a:t>
            </a:r>
          </a:p>
          <a:p>
            <a:r>
              <a:rPr lang="en-US" baseline="0" dirty="0" smtClean="0"/>
              <a:t>Nov 1993 HTML+ (Internet Draft)</a:t>
            </a:r>
          </a:p>
          <a:p>
            <a:r>
              <a:rPr lang="en-US" baseline="0" dirty="0" smtClean="0"/>
              <a:t>Sep 1994 IETF HTML WG founded</a:t>
            </a:r>
          </a:p>
          <a:p>
            <a:r>
              <a:rPr lang="en-US" baseline="0" dirty="0" smtClean="0"/>
              <a:t>Oct 1994 W3C founded</a:t>
            </a:r>
          </a:p>
          <a:p>
            <a:r>
              <a:rPr lang="en-US" baseline="0" dirty="0" smtClean="0"/>
              <a:t>Oct 1994 Netscape 0.9 released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Apr 1995 HTML 3.0 (Internet Draft)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Aug 1995 IE released</a:t>
            </a:r>
          </a:p>
          <a:p>
            <a:r>
              <a:rPr lang="en-US" baseline="0" dirty="0" smtClean="0"/>
              <a:t>Nov 1995 HTML 2.0 (RFC1866)</a:t>
            </a:r>
          </a:p>
          <a:p>
            <a:r>
              <a:rPr lang="en-US" baseline="0" dirty="0" smtClean="0"/>
              <a:t>Nov 1995 HTML Forms (RFC1867)</a:t>
            </a:r>
          </a:p>
          <a:p>
            <a:r>
              <a:rPr lang="en-US" baseline="0" dirty="0" smtClean="0"/>
              <a:t>Dec 1995 IETF HTML WG disbanded</a:t>
            </a:r>
          </a:p>
          <a:p>
            <a:r>
              <a:rPr lang="en-US" baseline="0" dirty="0" smtClean="0"/>
              <a:t>May 1996 HTML Tables (RFC1942)</a:t>
            </a:r>
          </a:p>
          <a:p>
            <a:r>
              <a:rPr lang="en-US" baseline="0" dirty="0" smtClean="0"/>
              <a:t>Aug 1996 HTML Client-side Image Maps (RFC1980)</a:t>
            </a:r>
          </a:p>
          <a:p>
            <a:r>
              <a:rPr lang="en-US" baseline="0" dirty="0" smtClean="0"/>
              <a:t>Jan 1997 HTML I18N (RFC2070)</a:t>
            </a:r>
          </a:p>
          <a:p>
            <a:r>
              <a:rPr lang="en-US" baseline="0" dirty="0" smtClean="0"/>
              <a:t>Jan 1997 HTML 3.2 (W3C REC)</a:t>
            </a:r>
          </a:p>
          <a:p>
            <a:r>
              <a:rPr lang="en-US" baseline="0" dirty="0" smtClean="0"/>
              <a:t>Dec 1997 HTML 4.0 (W3C REC)</a:t>
            </a:r>
          </a:p>
          <a:p>
            <a:r>
              <a:rPr lang="en-US" baseline="0" dirty="0" smtClean="0"/>
              <a:t>Dec 1999 HTML 4.01 (W3C REC)</a:t>
            </a:r>
          </a:p>
          <a:p>
            <a:r>
              <a:rPr lang="en-US" baseline="0" dirty="0" smtClean="0"/>
              <a:t>May 2000 ISO HTML (</a:t>
            </a:r>
            <a:r>
              <a:rPr lang="is-IS" dirty="0" smtClean="0"/>
              <a:t>ISO/IEC 15445:2000)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05D10-06F6-604D-98A4-136F46A551A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4908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Oct 1991 HTML Tags</a:t>
            </a:r>
          </a:p>
          <a:p>
            <a:r>
              <a:rPr lang="en-US" dirty="0" smtClean="0"/>
              <a:t>Jun</a:t>
            </a:r>
            <a:r>
              <a:rPr lang="en-US" baseline="0" dirty="0" smtClean="0"/>
              <a:t> 1992 HTML DTD first draft, 1.1 in Nov</a:t>
            </a:r>
          </a:p>
          <a:p>
            <a:r>
              <a:rPr lang="en-US" baseline="0" dirty="0" smtClean="0"/>
              <a:t>Jan 1993 Mosaic released</a:t>
            </a:r>
          </a:p>
          <a:p>
            <a:r>
              <a:rPr lang="en-US" baseline="0" dirty="0" smtClean="0"/>
              <a:t>Jun 1993 Hypertext Markup Language (Internet Draft)</a:t>
            </a:r>
          </a:p>
          <a:p>
            <a:r>
              <a:rPr lang="en-US" baseline="0" dirty="0" smtClean="0"/>
              <a:t>Nov 1993 HTML+ (Internet Draft)</a:t>
            </a:r>
          </a:p>
          <a:p>
            <a:r>
              <a:rPr lang="en-US" baseline="0" dirty="0" smtClean="0"/>
              <a:t>Sep 1994 IETF HTML WG founded</a:t>
            </a:r>
          </a:p>
          <a:p>
            <a:r>
              <a:rPr lang="en-US" baseline="0" dirty="0" smtClean="0"/>
              <a:t>Oct 1994 W3C founded</a:t>
            </a:r>
          </a:p>
          <a:p>
            <a:r>
              <a:rPr lang="en-US" baseline="0" dirty="0" smtClean="0"/>
              <a:t>Oct 1994 Netscape 0.9 released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Apr 1995 HTML 3.0 (Internet Draft)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Aug 1995 IE released</a:t>
            </a:r>
          </a:p>
          <a:p>
            <a:r>
              <a:rPr lang="en-US" baseline="0" dirty="0" smtClean="0"/>
              <a:t>Nov 1995 HTML 2.0 (RFC1866)</a:t>
            </a:r>
          </a:p>
          <a:p>
            <a:r>
              <a:rPr lang="en-US" baseline="0" dirty="0" smtClean="0"/>
              <a:t>Nov 1995 HTML Forms (RFC1867)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Dec 1995 IETF HTML WG disbanded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Feb 1996 HTML ERB/WG formed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May 1996 HTML Tables (RFC1942)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Aug 1996 HTML Client-side Image Maps (RFC1980)</a:t>
            </a:r>
          </a:p>
          <a:p>
            <a:r>
              <a:rPr lang="en-US" baseline="0" dirty="0" smtClean="0"/>
              <a:t>Nov 1996 XML WD</a:t>
            </a:r>
          </a:p>
          <a:p>
            <a:r>
              <a:rPr lang="en-US" baseline="0" dirty="0" smtClean="0"/>
              <a:t>Jan 1997 HTML I18N (RFC2070)</a:t>
            </a:r>
          </a:p>
          <a:p>
            <a:r>
              <a:rPr lang="en-US" baseline="0" dirty="0" smtClean="0"/>
              <a:t>Jan 1997 HTML 3.2 (W3C REC)</a:t>
            </a:r>
          </a:p>
          <a:p>
            <a:r>
              <a:rPr lang="en-US" baseline="0" dirty="0" smtClean="0"/>
              <a:t>Dec 1997 HTML 4.0 (W3C REC)</a:t>
            </a:r>
          </a:p>
          <a:p>
            <a:r>
              <a:rPr lang="en-US" baseline="0" dirty="0" smtClean="0"/>
              <a:t>Feb 1998 XML 1.0 W3C REC</a:t>
            </a:r>
          </a:p>
          <a:p>
            <a:r>
              <a:rPr lang="en-US" baseline="0" dirty="0" smtClean="0"/>
              <a:t>Dec 1998 Reformulating HTML in XML</a:t>
            </a:r>
          </a:p>
          <a:p>
            <a:r>
              <a:rPr lang="en-US" baseline="0" dirty="0" smtClean="0"/>
              <a:t>Dec 1999 HTML 4.01 (W3C REC)</a:t>
            </a:r>
          </a:p>
          <a:p>
            <a:r>
              <a:rPr lang="en-US" baseline="0" dirty="0" smtClean="0"/>
              <a:t>Jan 2000 XHTML 1.0</a:t>
            </a:r>
          </a:p>
          <a:p>
            <a:r>
              <a:rPr lang="en-US" baseline="0" dirty="0" smtClean="0"/>
              <a:t>May 2000 ISO HTML (</a:t>
            </a:r>
            <a:r>
              <a:rPr lang="is-IS" dirty="0" smtClean="0"/>
              <a:t>ISO/IEC 15445:2000)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05D10-06F6-604D-98A4-136F46A551A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4854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2002 XHTML</a:t>
            </a:r>
            <a:r>
              <a:rPr lang="en-US" baseline="0" dirty="0" smtClean="0"/>
              <a:t> 2.0 FPWD</a:t>
            </a:r>
            <a:endParaRPr lang="en-US" dirty="0" smtClean="0"/>
          </a:p>
          <a:p>
            <a:r>
              <a:rPr lang="en-US" dirty="0" smtClean="0"/>
              <a:t>Jun 2004 Opera/Mozilla position</a:t>
            </a:r>
            <a:r>
              <a:rPr lang="en-US" baseline="0" dirty="0" smtClean="0"/>
              <a:t> paper on HTML voted down by W3C</a:t>
            </a:r>
            <a:endParaRPr lang="en-US" dirty="0" smtClean="0"/>
          </a:p>
          <a:p>
            <a:r>
              <a:rPr lang="en-US" dirty="0" smtClean="0"/>
              <a:t>Jun 2004</a:t>
            </a:r>
            <a:r>
              <a:rPr lang="en-US" baseline="0" dirty="0" smtClean="0"/>
              <a:t> WHAT formed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05D10-06F6-604D-98A4-136F46A551A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9989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2002 XHTML</a:t>
            </a:r>
            <a:r>
              <a:rPr lang="en-US" baseline="0" dirty="0" smtClean="0"/>
              <a:t> 2.0 FPWD</a:t>
            </a:r>
            <a:endParaRPr lang="en-US" dirty="0" smtClean="0"/>
          </a:p>
          <a:p>
            <a:r>
              <a:rPr lang="en-US" dirty="0" smtClean="0"/>
              <a:t>Jun 2004 Opera/Mozilla position</a:t>
            </a:r>
            <a:r>
              <a:rPr lang="en-US" baseline="0" dirty="0" smtClean="0"/>
              <a:t> paper on HTML voted down by W3C</a:t>
            </a:r>
            <a:endParaRPr lang="en-US" dirty="0" smtClean="0"/>
          </a:p>
          <a:p>
            <a:r>
              <a:rPr lang="en-US" dirty="0" smtClean="0"/>
              <a:t>Jun 2004</a:t>
            </a:r>
            <a:r>
              <a:rPr lang="en-US" baseline="0" dirty="0" smtClean="0"/>
              <a:t> WHATWG formed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05D10-06F6-604D-98A4-136F46A551A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1628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2002 XHTML</a:t>
            </a:r>
            <a:r>
              <a:rPr lang="en-US" baseline="0" dirty="0" smtClean="0"/>
              <a:t> 2.0 FPWD</a:t>
            </a:r>
            <a:endParaRPr lang="en-US" dirty="0" smtClean="0"/>
          </a:p>
          <a:p>
            <a:r>
              <a:rPr lang="en-US" dirty="0" smtClean="0"/>
              <a:t>Jun 2004 Opera/Mozilla position</a:t>
            </a:r>
            <a:r>
              <a:rPr lang="en-US" baseline="0" dirty="0" smtClean="0"/>
              <a:t> paper on HTML voted down by W3C</a:t>
            </a:r>
            <a:endParaRPr lang="en-US" dirty="0" smtClean="0"/>
          </a:p>
          <a:p>
            <a:r>
              <a:rPr lang="en-US" dirty="0" smtClean="0"/>
              <a:t>Jun 2004</a:t>
            </a:r>
            <a:r>
              <a:rPr lang="en-US" baseline="0" dirty="0" smtClean="0"/>
              <a:t> WHATWG </a:t>
            </a:r>
            <a:r>
              <a:rPr lang="en-US" baseline="0" dirty="0" smtClean="0"/>
              <a:t>formed</a:t>
            </a:r>
          </a:p>
          <a:p>
            <a:r>
              <a:rPr lang="en-US" baseline="0" smtClean="0"/>
              <a:t>2 Nov 2017 HTML5.2 PR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05D10-06F6-604D-98A4-136F46A551A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69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gradFill rotWithShape="1">
          <a:gsLst>
            <a:gs pos="0">
              <a:srgbClr val="014359"/>
            </a:gs>
            <a:gs pos="50000">
              <a:srgbClr val="014359"/>
            </a:gs>
            <a:gs pos="100000">
              <a:srgbClr val="00727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323999" y="1700214"/>
            <a:ext cx="8496000" cy="2160586"/>
          </a:xfrm>
        </p:spPr>
        <p:txBody>
          <a:bodyPr lIns="91440" anchor="b"/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324000" y="3860800"/>
            <a:ext cx="8496000" cy="1946275"/>
          </a:xfrm>
        </p:spPr>
        <p:txBody>
          <a:bodyPr lIns="91440"/>
          <a:lstStyle>
            <a:lvl1pPr marL="0" indent="0">
              <a:buFontTx/>
              <a:buNone/>
              <a:defRPr sz="3600">
                <a:solidFill>
                  <a:srgbClr val="B1D3D6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pic>
        <p:nvPicPr>
          <p:cNvPr id="5" name="Picture 1033" descr="white_logo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550" y="381000"/>
            <a:ext cx="2695575" cy="584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324000" y="5807075"/>
            <a:ext cx="8496000" cy="790575"/>
          </a:xfrm>
        </p:spPr>
        <p:txBody>
          <a:bodyPr/>
          <a:lstStyle>
            <a:lvl1pPr marL="90000" indent="0">
              <a:spcAft>
                <a:spcPts val="0"/>
              </a:spcAft>
              <a:buNone/>
              <a:defRPr sz="2000" baseline="0">
                <a:solidFill>
                  <a:srgbClr val="B1D3D6"/>
                </a:solidFill>
              </a:defRPr>
            </a:lvl1pPr>
          </a:lstStyle>
          <a:p>
            <a:pPr lvl="0"/>
            <a:r>
              <a:rPr lang="en-US" dirty="0" smtClean="0"/>
              <a:t>Click to add author </a:t>
            </a:r>
            <a:br>
              <a:rPr lang="en-US" dirty="0" smtClean="0"/>
            </a:br>
            <a:r>
              <a:rPr lang="en-US" dirty="0" smtClean="0"/>
              <a:t>and date</a:t>
            </a:r>
          </a:p>
        </p:txBody>
      </p:sp>
      <p:pic>
        <p:nvPicPr>
          <p:cNvPr id="6" name="Picture 5" descr="Electronics_and_Computer_Science_BLACK-2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99" y="381000"/>
            <a:ext cx="2163119" cy="58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50: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24000" y="1700212"/>
            <a:ext cx="8496000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8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323850" y="4005262"/>
            <a:ext cx="8496300" cy="21605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324000" y="6308725"/>
            <a:ext cx="7632376" cy="288925"/>
          </a:xfrm>
          <a:effectLst/>
        </p:spPr>
        <p:txBody>
          <a:bodyPr anchor="b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dirty="0" smtClean="0"/>
              <a:t>Click to add reference</a:t>
            </a: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2" pos="204" userDrawn="1">
          <p15:clr>
            <a:srgbClr val="FBAE40"/>
          </p15:clr>
        </p15:guide>
        <p15:guide id="3" orient="horz" pos="2432" userDrawn="1">
          <p15:clr>
            <a:srgbClr val="FBAE40"/>
          </p15:clr>
        </p15:guide>
        <p15:guide id="4" orient="horz" pos="2523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75: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24000" y="1700212"/>
            <a:ext cx="849600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8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324000" y="2924174"/>
            <a:ext cx="8496300" cy="32416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324000" y="6308725"/>
            <a:ext cx="7632376" cy="288925"/>
          </a:xfrm>
          <a:effectLst/>
        </p:spPr>
        <p:txBody>
          <a:bodyPr anchor="b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dirty="0" smtClean="0"/>
              <a:t>Click to add reference</a:t>
            </a: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884" userDrawn="1">
          <p15:clr>
            <a:srgbClr val="FBAE40"/>
          </p15:clr>
        </p15:guide>
        <p15:guide id="2" pos="204">
          <p15:clr>
            <a:srgbClr val="FBAE40"/>
          </p15:clr>
        </p15:guide>
        <p15:guide id="3" orient="horz" pos="1752" userDrawn="1">
          <p15:clr>
            <a:srgbClr val="FBAE40"/>
          </p15:clr>
        </p15:guide>
        <p15:guide id="4" orient="horz" pos="1842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324000" y="6308725"/>
            <a:ext cx="7632376" cy="288925"/>
          </a:xfrm>
          <a:effectLst/>
        </p:spPr>
        <p:txBody>
          <a:bodyPr anchor="b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dirty="0" smtClean="0"/>
              <a:t>Click to add reference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24000" y="1700212"/>
            <a:ext cx="8496000" cy="446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324000" y="6308725"/>
            <a:ext cx="7632376" cy="288925"/>
          </a:xfrm>
          <a:effectLst/>
        </p:spPr>
        <p:txBody>
          <a:bodyPr anchor="b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dirty="0" smtClean="0"/>
              <a:t>Click to add reference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gradFill flip="none" rotWithShape="1">
          <a:gsLst>
            <a:gs pos="0">
              <a:srgbClr val="007275"/>
            </a:gs>
            <a:gs pos="100000">
              <a:srgbClr val="008CAC"/>
            </a:gs>
            <a:gs pos="50000">
              <a:srgbClr val="00727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000" y="1700214"/>
            <a:ext cx="8496000" cy="4105274"/>
          </a:xfrm>
        </p:spPr>
        <p:txBody>
          <a:bodyPr anchor="ctr"/>
          <a:lstStyle>
            <a:lvl1pPr algn="r">
              <a:defRPr sz="7200" b="0" i="0" cap="none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9" name="Picture 1033" descr="white_logo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925" y="381000"/>
            <a:ext cx="2139950" cy="4651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ection Header">
    <p:bg>
      <p:bgPr>
        <a:gradFill flip="none" rotWithShape="1">
          <a:gsLst>
            <a:gs pos="0">
              <a:srgbClr val="007275"/>
            </a:gs>
            <a:gs pos="100000">
              <a:srgbClr val="008CAC"/>
            </a:gs>
            <a:gs pos="50000">
              <a:srgbClr val="00727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90000" indent="0"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000" y="4406900"/>
            <a:ext cx="8496000" cy="1398588"/>
          </a:xfrm>
          <a:effectLst>
            <a:outerShdw blurRad="76200" dist="12700" dir="2700000" algn="tl" rotWithShape="0">
              <a:prstClr val="black"/>
            </a:outerShdw>
          </a:effectLst>
        </p:spPr>
        <p:txBody>
          <a:bodyPr anchor="b"/>
          <a:lstStyle>
            <a:lvl1pPr algn="l">
              <a:defRPr sz="4800" b="0" i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4000" y="5805487"/>
            <a:ext cx="8496000" cy="358775"/>
          </a:xfrm>
          <a:effectLst>
            <a:outerShdw blurRad="76200" dist="12700" dir="2700000" algn="tl" rotWithShape="0">
              <a:prstClr val="black"/>
            </a:outerShdw>
          </a:effectLst>
        </p:spPr>
        <p:txBody>
          <a:bodyPr anchor="b"/>
          <a:lstStyle>
            <a:lvl1pPr marL="0" indent="0">
              <a:buNone/>
              <a:defRPr sz="1600" b="1">
                <a:solidFill>
                  <a:srgbClr val="FFFFFF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dirty="0" smtClean="0"/>
              <a:t>Click to add image URI</a:t>
            </a:r>
          </a:p>
        </p:txBody>
      </p:sp>
    </p:spTree>
    <p:extLst>
      <p:ext uri="{BB962C8B-B14F-4D97-AF65-F5344CB8AC3E}">
        <p14:creationId xmlns:p14="http://schemas.microsoft.com/office/powerpoint/2010/main" val="2850557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4000" y="1700213"/>
            <a:ext cx="4103538" cy="446563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463" y="1700213"/>
            <a:ext cx="4103537" cy="4465637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1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324000" y="6308725"/>
            <a:ext cx="7632376" cy="288925"/>
          </a:xfrm>
          <a:effectLst/>
        </p:spPr>
        <p:txBody>
          <a:bodyPr anchor="b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dirty="0" smtClean="0"/>
              <a:t>Click to add reference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000" y="1700212"/>
            <a:ext cx="4103538" cy="622299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4000" y="2322511"/>
            <a:ext cx="4103538" cy="384333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6016" y="1700212"/>
            <a:ext cx="4102547" cy="622299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6016" y="2322511"/>
            <a:ext cx="4102547" cy="384333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2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324000" y="6308725"/>
            <a:ext cx="7632376" cy="288925"/>
          </a:xfrm>
          <a:effectLst/>
        </p:spPr>
        <p:txBody>
          <a:bodyPr anchor="b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dirty="0" smtClean="0"/>
              <a:t>Click to add reference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red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4000" y="6303962"/>
            <a:ext cx="7632376" cy="293688"/>
          </a:xfrm>
          <a:effectLst/>
        </p:spPr>
        <p:txBody>
          <a:bodyPr anchor="b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dirty="0" smtClean="0"/>
              <a:t>Click to add image credit</a:t>
            </a:r>
          </a:p>
        </p:txBody>
      </p:sp>
    </p:spTree>
    <p:extLst>
      <p:ext uri="{BB962C8B-B14F-4D97-AF65-F5344CB8AC3E}">
        <p14:creationId xmlns:p14="http://schemas.microsoft.com/office/powerpoint/2010/main" val="1344296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24000" y="1700213"/>
            <a:ext cx="8496000" cy="4465638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 dirty="0" smtClean="0"/>
          </a:p>
        </p:txBody>
      </p:sp>
      <p:pic>
        <p:nvPicPr>
          <p:cNvPr id="9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324000" y="6308725"/>
            <a:ext cx="7632376" cy="288925"/>
          </a:xfrm>
          <a:effectLst/>
        </p:spPr>
        <p:txBody>
          <a:bodyPr anchor="b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dirty="0" smtClean="0"/>
              <a:t>Click to add reference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24000" y="1700212"/>
            <a:ext cx="8496000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327827" y="4005263"/>
            <a:ext cx="8496300" cy="2172073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8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324000" y="6308725"/>
            <a:ext cx="7632376" cy="288925"/>
          </a:xfrm>
          <a:effectLst/>
        </p:spPr>
        <p:txBody>
          <a:bodyPr anchor="b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dirty="0" smtClean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15234046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884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orient="horz" pos="2432" userDrawn="1">
          <p15:clr>
            <a:srgbClr val="FBAE40"/>
          </p15:clr>
        </p15:guide>
        <p15:guide id="4" orient="horz" pos="2523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4000" y="908050"/>
            <a:ext cx="84960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4000" y="1700213"/>
            <a:ext cx="8496000" cy="4460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00392" y="6303962"/>
            <a:ext cx="719608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Georgia"/>
                <a:ea typeface="ＭＳ Ｐゴシック" pitchFamily="-106" charset="-128"/>
                <a:cs typeface="Georgia"/>
              </a:defRPr>
            </a:lvl1pPr>
          </a:lstStyle>
          <a:p>
            <a:fld id="{03AC6681-E0FD-2C4C-B392-04A572FD2A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51" r:id="rId4"/>
    <p:sldLayoutId id="2147483742" r:id="rId5"/>
    <p:sldLayoutId id="2147483743" r:id="rId6"/>
    <p:sldLayoutId id="2147483753" r:id="rId7"/>
    <p:sldLayoutId id="2147483750" r:id="rId8"/>
    <p:sldLayoutId id="2147483752" r:id="rId9"/>
    <p:sldLayoutId id="2147483754" r:id="rId10"/>
    <p:sldLayoutId id="2147483755" r:id="rId11"/>
    <p:sldLayoutId id="2147483744" r:id="rId12"/>
    <p:sldLayoutId id="2147483745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9pPr>
    </p:titleStyle>
    <p:bodyStyle>
      <a:lvl1pPr marL="174625" indent="-174625" algn="l" rtl="0" eaLnBrk="1" fontAlgn="base" hangingPunct="1">
        <a:spcBef>
          <a:spcPct val="0"/>
        </a:spcBef>
        <a:spcAft>
          <a:spcPts val="1800"/>
        </a:spcAft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449263" indent="-176213" algn="l" rtl="0" eaLnBrk="1" fontAlgn="base" hangingPunct="1">
        <a:spcBef>
          <a:spcPct val="0"/>
        </a:spcBef>
        <a:spcAft>
          <a:spcPts val="1200"/>
        </a:spcAft>
        <a:buFont typeface="Lucida Grande"/>
        <a:buChar char="-"/>
        <a:defRPr sz="2000">
          <a:solidFill>
            <a:schemeClr val="tx1"/>
          </a:solidFill>
          <a:latin typeface="+mn-lt"/>
          <a:ea typeface="+mn-ea"/>
        </a:defRPr>
      </a:lvl2pPr>
      <a:lvl3pPr marL="722313" indent="-185738" algn="l" rtl="0" eaLnBrk="1" fontAlgn="base" hangingPunct="1">
        <a:spcBef>
          <a:spcPct val="0"/>
        </a:spcBef>
        <a:spcAft>
          <a:spcPts val="1200"/>
        </a:spcAft>
        <a:buFont typeface="Lucida Grande"/>
        <a:buChar char="-"/>
        <a:defRPr sz="2000">
          <a:solidFill>
            <a:schemeClr val="tx1"/>
          </a:solidFill>
          <a:latin typeface="+mn-lt"/>
          <a:ea typeface="+mn-ea"/>
        </a:defRPr>
      </a:lvl3pPr>
      <a:lvl4pPr marL="985838" indent="-176213" algn="l" rtl="0" eaLnBrk="1" fontAlgn="base" hangingPunct="1">
        <a:spcBef>
          <a:spcPct val="0"/>
        </a:spcBef>
        <a:spcAft>
          <a:spcPts val="1200"/>
        </a:spcAft>
        <a:buFont typeface="Lucida Grande"/>
        <a:buChar char="-"/>
        <a:defRPr sz="2000">
          <a:solidFill>
            <a:schemeClr val="tx1"/>
          </a:solidFill>
          <a:latin typeface="+mn-lt"/>
          <a:ea typeface="+mn-ea"/>
        </a:defRPr>
      </a:lvl4pPr>
      <a:lvl5pPr marL="1258888" indent="-185738" algn="l" rtl="0" eaLnBrk="1" fontAlgn="base" hangingPunct="1">
        <a:spcBef>
          <a:spcPct val="0"/>
        </a:spcBef>
        <a:spcAft>
          <a:spcPts val="1200"/>
        </a:spcAft>
        <a:buFont typeface="Lucida Grande"/>
        <a:buChar char="-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04" userDrawn="1">
          <p15:clr>
            <a:srgbClr val="F26B43"/>
          </p15:clr>
        </p15:guide>
        <p15:guide id="2" pos="5556" userDrawn="1">
          <p15:clr>
            <a:srgbClr val="F26B43"/>
          </p15:clr>
        </p15:guide>
        <p15:guide id="3" orient="horz" pos="572" userDrawn="1">
          <p15:clr>
            <a:srgbClr val="F26B43"/>
          </p15:clr>
        </p15:guide>
        <p15:guide id="4" orient="horz" pos="981" userDrawn="1">
          <p15:clr>
            <a:srgbClr val="F26B43"/>
          </p15:clr>
        </p15:guide>
        <p15:guide id="5" orient="horz" pos="1071" userDrawn="1">
          <p15:clr>
            <a:srgbClr val="F26B43"/>
          </p15:clr>
        </p15:guide>
        <p15:guide id="6" orient="horz" pos="3884" userDrawn="1">
          <p15:clr>
            <a:srgbClr val="F26B43"/>
          </p15:clr>
        </p15:guide>
        <p15:guide id="7" orient="horz" pos="3974" userDrawn="1">
          <p15:clr>
            <a:srgbClr val="F26B43"/>
          </p15:clr>
        </p15:guide>
        <p15:guide id="8" orient="horz" pos="4156" userDrawn="1">
          <p15:clr>
            <a:srgbClr val="F26B43"/>
          </p15:clr>
        </p15:guide>
        <p15:guide id="9" pos="2880" userDrawn="1">
          <p15:clr>
            <a:srgbClr val="F26B43"/>
          </p15:clr>
        </p15:guide>
        <p15:guide id="10" pos="2971" userDrawn="1">
          <p15:clr>
            <a:srgbClr val="F26B43"/>
          </p15:clr>
        </p15:guide>
        <p15:guide id="11" pos="2789" userDrawn="1">
          <p15:clr>
            <a:srgbClr val="F26B43"/>
          </p15:clr>
        </p15:guide>
        <p15:guide id="12" orient="horz" pos="365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jp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Web Standards Process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COMP3220 Web Infrastructure</a:t>
            </a:r>
            <a:br>
              <a:rPr lang="en-US" dirty="0" smtClean="0"/>
            </a:br>
            <a:r>
              <a:rPr lang="en-US" dirty="0" smtClean="0"/>
              <a:t>COMP6218 </a:t>
            </a:r>
            <a:r>
              <a:rPr lang="en-US" dirty="0" smtClean="0"/>
              <a:t>Web Architecture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Dr</a:t>
            </a:r>
            <a:r>
              <a:rPr lang="en-US" dirty="0" smtClean="0"/>
              <a:t> Nicholas Gibbins – </a:t>
            </a:r>
            <a:r>
              <a:rPr lang="en-US" dirty="0" err="1" smtClean="0"/>
              <a:t>nmg@ecs.soton.ac.uk</a:t>
            </a:r>
            <a:endParaRPr lang="en-US" dirty="0" smtClean="0"/>
          </a:p>
          <a:p>
            <a:r>
              <a:rPr lang="en-US" dirty="0" smtClean="0"/>
              <a:t>2016-2017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93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Internet Engineering Task Force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We </a:t>
            </a:r>
            <a:r>
              <a:rPr lang="en-US" dirty="0"/>
              <a:t>reject: kings, presidents and voting. </a:t>
            </a:r>
            <a:br>
              <a:rPr lang="en-US" dirty="0"/>
            </a:br>
            <a:r>
              <a:rPr lang="en-US" dirty="0" smtClean="0"/>
              <a:t>We </a:t>
            </a:r>
            <a:r>
              <a:rPr lang="en-US" dirty="0"/>
              <a:t>believe in: rough consensus and running code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>							</a:t>
            </a:r>
            <a:r>
              <a:rPr lang="en-US" i="1" dirty="0" smtClean="0"/>
              <a:t>David Clark</a:t>
            </a:r>
          </a:p>
          <a:p>
            <a:pPr marL="0" indent="0">
              <a:buNone/>
            </a:pPr>
            <a:r>
              <a:rPr lang="en-US" dirty="0"/>
              <a:t>Be conservative in what you send and liberal in what you </a:t>
            </a:r>
            <a:r>
              <a:rPr lang="en-US" dirty="0" smtClean="0"/>
              <a:t>accept</a:t>
            </a:r>
            <a:br>
              <a:rPr lang="en-US" dirty="0" smtClean="0"/>
            </a:br>
            <a:r>
              <a:rPr lang="en-US" dirty="0" smtClean="0"/>
              <a:t>							</a:t>
            </a:r>
            <a:r>
              <a:rPr lang="en-US" i="1" dirty="0" smtClean="0"/>
              <a:t>Jon </a:t>
            </a:r>
            <a:r>
              <a:rPr lang="en-US" i="1" dirty="0" err="1" smtClean="0"/>
              <a:t>Postel</a:t>
            </a:r>
            <a:endParaRPr lang="en-US" i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915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IETF Structure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Not a membership </a:t>
            </a:r>
            <a:r>
              <a:rPr lang="en-US" dirty="0" err="1" smtClean="0"/>
              <a:t>organisation</a:t>
            </a:r>
            <a:r>
              <a:rPr lang="en-US" dirty="0" smtClean="0"/>
              <a:t> – anyone can become involved</a:t>
            </a:r>
          </a:p>
          <a:p>
            <a:pPr marL="0" indent="0">
              <a:buNone/>
            </a:pPr>
            <a:r>
              <a:rPr lang="en-US" dirty="0" smtClean="0"/>
              <a:t>Formed in 1986</a:t>
            </a:r>
          </a:p>
          <a:p>
            <a:pPr marL="0" indent="0">
              <a:buNone/>
            </a:pPr>
            <a:r>
              <a:rPr lang="en-US" dirty="0" smtClean="0"/>
              <a:t>Overseen by the Internet Architecture Board (IAB)</a:t>
            </a:r>
          </a:p>
          <a:p>
            <a:pPr marL="0" indent="0">
              <a:buNone/>
            </a:pPr>
            <a:r>
              <a:rPr lang="en-US" dirty="0" smtClean="0"/>
              <a:t>Standards reviewed by the Internet Engineering Steering Group</a:t>
            </a:r>
          </a:p>
          <a:p>
            <a:pPr marL="0" indent="0">
              <a:buNone/>
            </a:pPr>
            <a:r>
              <a:rPr lang="en-US" dirty="0" smtClean="0"/>
              <a:t>Structured into:</a:t>
            </a:r>
          </a:p>
          <a:p>
            <a:pPr lvl="1"/>
            <a:r>
              <a:rPr lang="en-US" dirty="0" smtClean="0"/>
              <a:t>Working Groups: Chartered groups which are working towards the production of a standard)</a:t>
            </a:r>
          </a:p>
          <a:p>
            <a:pPr lvl="1"/>
            <a:r>
              <a:rPr lang="en-US" dirty="0" smtClean="0"/>
              <a:t>Birds of a Feather Groups (</a:t>
            </a:r>
            <a:r>
              <a:rPr lang="en-US" dirty="0" err="1" smtClean="0"/>
              <a:t>BoF</a:t>
            </a:r>
            <a:r>
              <a:rPr lang="en-US" dirty="0" smtClean="0"/>
              <a:t>): Informal discussion groups</a:t>
            </a:r>
          </a:p>
          <a:p>
            <a:pPr lvl="1"/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3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IETF Document Types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Requests for Comments (RFC)</a:t>
            </a:r>
          </a:p>
          <a:p>
            <a:pPr lvl="1"/>
            <a:r>
              <a:rPr lang="en-US" dirty="0" smtClean="0"/>
              <a:t>Started as informal notes, have since become official Internet standards documents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Internet Drafts</a:t>
            </a:r>
            <a:endParaRPr lang="en-US" dirty="0"/>
          </a:p>
          <a:p>
            <a:pPr lvl="1"/>
            <a:r>
              <a:rPr lang="en-US" dirty="0" smtClean="0"/>
              <a:t>Preliminary technical specifications</a:t>
            </a:r>
          </a:p>
          <a:p>
            <a:pPr lvl="1"/>
            <a:r>
              <a:rPr lang="en-US" dirty="0" smtClean="0"/>
              <a:t>Only valid for six months, unless updated</a:t>
            </a:r>
          </a:p>
          <a:p>
            <a:pPr lvl="1"/>
            <a:r>
              <a:rPr lang="en-US" dirty="0" smtClean="0"/>
              <a:t>Removed from official repository on expiry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828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W3C Structure </a:t>
            </a:r>
            <a:br>
              <a:rPr lang="en-US" dirty="0" smtClean="0"/>
            </a:br>
            <a:r>
              <a:rPr lang="en-US" dirty="0" smtClean="0"/>
              <a:t>and Process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391400" y="6316663"/>
            <a:ext cx="1752600" cy="312737"/>
          </a:xfrm>
        </p:spPr>
        <p:txBody>
          <a:bodyPr/>
          <a:lstStyle/>
          <a:p>
            <a:fld id="{03AC6681-E0FD-2C4C-B392-04A572FD2AA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7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World Wide Web Consortium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 membership </a:t>
            </a:r>
            <a:r>
              <a:rPr lang="en-US" dirty="0" err="1" smtClean="0"/>
              <a:t>organisation</a:t>
            </a:r>
            <a:r>
              <a:rPr lang="en-US" dirty="0"/>
              <a:t> </a:t>
            </a:r>
            <a:r>
              <a:rPr lang="en-US" dirty="0" smtClean="0"/>
              <a:t>- must join in order to participate*</a:t>
            </a:r>
          </a:p>
          <a:p>
            <a:pPr marL="0" indent="0">
              <a:buNone/>
            </a:pPr>
            <a:r>
              <a:rPr lang="en-US" dirty="0" smtClean="0"/>
              <a:t>Key players:</a:t>
            </a:r>
          </a:p>
          <a:p>
            <a:pPr lvl="1"/>
            <a:r>
              <a:rPr lang="en-US" dirty="0" smtClean="0"/>
              <a:t>Director (</a:t>
            </a:r>
            <a:r>
              <a:rPr lang="en-US" dirty="0" err="1" smtClean="0"/>
              <a:t>TimBL</a:t>
            </a:r>
            <a:r>
              <a:rPr lang="en-US" dirty="0"/>
              <a:t>)</a:t>
            </a:r>
            <a:endParaRPr lang="en-US" dirty="0" smtClean="0"/>
          </a:p>
          <a:p>
            <a:pPr lvl="1"/>
            <a:r>
              <a:rPr lang="en-US" dirty="0" smtClean="0"/>
              <a:t>Team: Permanent staff, support workings of W3C</a:t>
            </a:r>
          </a:p>
          <a:p>
            <a:pPr lvl="1"/>
            <a:r>
              <a:rPr lang="en-US" dirty="0" smtClean="0"/>
              <a:t>Advisory Committee (AC): Contains a representative from each member </a:t>
            </a:r>
            <a:r>
              <a:rPr lang="en-US" dirty="0" err="1" smtClean="0"/>
              <a:t>organisation</a:t>
            </a:r>
            <a:r>
              <a:rPr lang="en-US" dirty="0" smtClean="0"/>
              <a:t>. Reviews proposals from Director</a:t>
            </a:r>
          </a:p>
          <a:p>
            <a:pPr lvl="1"/>
            <a:r>
              <a:rPr lang="en-US" dirty="0" smtClean="0"/>
              <a:t>Advisory Board (AB): Guides W3C in non-technical matters</a:t>
            </a:r>
          </a:p>
          <a:p>
            <a:pPr lvl="1"/>
            <a:r>
              <a:rPr lang="en-US" dirty="0" smtClean="0"/>
              <a:t>Technical Architecture Group (TAG): Coordinates cross-technology architecture developments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/>
              <a:t>* </a:t>
            </a:r>
            <a:r>
              <a:rPr lang="en-US" dirty="0" smtClean="0"/>
              <a:t>with </a:t>
            </a:r>
            <a:r>
              <a:rPr lang="en-US" dirty="0"/>
              <a:t>some </a:t>
            </a:r>
            <a:r>
              <a:rPr lang="en-US" dirty="0" smtClean="0"/>
              <a:t>exceptions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45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W3C Structure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Working Group</a:t>
            </a:r>
          </a:p>
          <a:p>
            <a:pPr lvl="1"/>
            <a:r>
              <a:rPr lang="en-US" dirty="0" smtClean="0"/>
              <a:t>Chartered for a specific duration to deliver a particular standard</a:t>
            </a:r>
          </a:p>
          <a:p>
            <a:pPr marL="0" indent="0">
              <a:buNone/>
            </a:pPr>
            <a:r>
              <a:rPr lang="en-US" dirty="0" smtClean="0"/>
              <a:t>Interest Group</a:t>
            </a:r>
          </a:p>
          <a:p>
            <a:pPr lvl="1"/>
            <a:r>
              <a:rPr lang="en-US" dirty="0" smtClean="0"/>
              <a:t>Chartered discussion forum</a:t>
            </a:r>
          </a:p>
          <a:p>
            <a:pPr marL="0" indent="0">
              <a:buNone/>
            </a:pPr>
            <a:r>
              <a:rPr lang="en-US" dirty="0" smtClean="0"/>
              <a:t>Community Group</a:t>
            </a:r>
          </a:p>
          <a:p>
            <a:pPr lvl="1"/>
            <a:r>
              <a:rPr lang="en-US" dirty="0" smtClean="0"/>
              <a:t>Discussion forum open to non-members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976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W3C Technical Report Type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Recommendation</a:t>
            </a:r>
          </a:p>
          <a:p>
            <a:r>
              <a:rPr lang="en-US" dirty="0" smtClean="0"/>
              <a:t>Proposed Recommendation</a:t>
            </a:r>
          </a:p>
          <a:p>
            <a:r>
              <a:rPr lang="en-US" dirty="0" smtClean="0"/>
              <a:t>Candidate Recommendation</a:t>
            </a:r>
          </a:p>
          <a:p>
            <a:r>
              <a:rPr lang="en-US" dirty="0" smtClean="0"/>
              <a:t>Working Draft</a:t>
            </a:r>
          </a:p>
          <a:p>
            <a:pPr lvl="1"/>
            <a:r>
              <a:rPr lang="en-US" dirty="0" smtClean="0"/>
              <a:t>First Public Working Draft</a:t>
            </a:r>
          </a:p>
          <a:p>
            <a:pPr lvl="1"/>
            <a:r>
              <a:rPr lang="en-US" dirty="0" smtClean="0"/>
              <a:t>Last Call Working Draft</a:t>
            </a:r>
          </a:p>
          <a:p>
            <a:r>
              <a:rPr lang="en-US" dirty="0" smtClean="0"/>
              <a:t>Note</a:t>
            </a:r>
          </a:p>
          <a:p>
            <a:pPr lvl="1"/>
            <a:r>
              <a:rPr lang="en-US" dirty="0" smtClean="0"/>
              <a:t>Member Note</a:t>
            </a:r>
          </a:p>
          <a:p>
            <a:pPr lvl="1"/>
            <a:r>
              <a:rPr lang="en-US" dirty="0" smtClean="0"/>
              <a:t>Working Group Note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707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W3C Technical Report Lifecycle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nip Single Corner Rectangle 6"/>
          <p:cNvSpPr/>
          <p:nvPr/>
        </p:nvSpPr>
        <p:spPr bwMode="auto">
          <a:xfrm>
            <a:off x="2002118" y="2719294"/>
            <a:ext cx="1080000" cy="1440000"/>
          </a:xfrm>
          <a:prstGeom prst="snip1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/>
                <a:ea typeface="ＭＳ Ｐゴシック" pitchFamily="-106" charset="-128"/>
                <a:cs typeface="Georgia"/>
              </a:rPr>
              <a:t>WD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8" name="Snip Single Corner Rectangle 7"/>
          <p:cNvSpPr/>
          <p:nvPr/>
        </p:nvSpPr>
        <p:spPr bwMode="auto">
          <a:xfrm>
            <a:off x="4779929" y="2719294"/>
            <a:ext cx="1080000" cy="1440000"/>
          </a:xfrm>
          <a:prstGeom prst="snip1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/>
                <a:ea typeface="ＭＳ Ｐゴシック" pitchFamily="-106" charset="-128"/>
                <a:cs typeface="Georgia"/>
              </a:rPr>
              <a:t>CR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9" name="Snip Single Corner Rectangle 8"/>
          <p:cNvSpPr/>
          <p:nvPr/>
        </p:nvSpPr>
        <p:spPr bwMode="auto">
          <a:xfrm>
            <a:off x="6160870" y="2719294"/>
            <a:ext cx="1080000" cy="1440000"/>
          </a:xfrm>
          <a:prstGeom prst="snip1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/>
                <a:ea typeface="ＭＳ Ｐゴシック" pitchFamily="-106" charset="-128"/>
                <a:cs typeface="Georgia"/>
              </a:rPr>
              <a:t>PR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10" name="Snip Single Corner Rectangle 9"/>
          <p:cNvSpPr/>
          <p:nvPr/>
        </p:nvSpPr>
        <p:spPr bwMode="auto">
          <a:xfrm>
            <a:off x="7545765" y="2719294"/>
            <a:ext cx="1080000" cy="1440000"/>
          </a:xfrm>
          <a:prstGeom prst="snip1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/>
                <a:ea typeface="ＭＳ Ｐゴシック" pitchFamily="-106" charset="-128"/>
                <a:cs typeface="Georgia"/>
              </a:rPr>
              <a:t>REC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11" name="Snip Single Corner Rectangle 10"/>
          <p:cNvSpPr/>
          <p:nvPr/>
        </p:nvSpPr>
        <p:spPr bwMode="auto">
          <a:xfrm>
            <a:off x="570754" y="2715350"/>
            <a:ext cx="1080000" cy="1440000"/>
          </a:xfrm>
          <a:prstGeom prst="snip1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/>
                <a:ea typeface="ＭＳ Ｐゴシック" pitchFamily="-106" charset="-128"/>
                <a:cs typeface="Georgia"/>
              </a:rPr>
              <a:t>FPWD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12" name="Snip Single Corner Rectangle 11"/>
          <p:cNvSpPr/>
          <p:nvPr/>
        </p:nvSpPr>
        <p:spPr bwMode="auto">
          <a:xfrm>
            <a:off x="3391153" y="2719294"/>
            <a:ext cx="1080000" cy="1440000"/>
          </a:xfrm>
          <a:prstGeom prst="snip1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/>
                <a:ea typeface="ＭＳ Ｐゴシック" pitchFamily="-106" charset="-128"/>
                <a:cs typeface="Georgia"/>
              </a:rPr>
              <a:t>LCWD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/>
              <a:ea typeface="ＭＳ Ｐゴシック" pitchFamily="-106" charset="-128"/>
              <a:cs typeface="Georgia"/>
            </a:endParaRPr>
          </a:p>
        </p:txBody>
      </p:sp>
      <p:cxnSp>
        <p:nvCxnSpPr>
          <p:cNvPr id="14" name="Straight Arrow Connector 13"/>
          <p:cNvCxnSpPr>
            <a:stCxn id="7" idx="0"/>
            <a:endCxn id="12" idx="2"/>
          </p:cNvCxnSpPr>
          <p:nvPr/>
        </p:nvCxnSpPr>
        <p:spPr bwMode="auto">
          <a:xfrm>
            <a:off x="3082118" y="3439294"/>
            <a:ext cx="309035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>
            <a:stCxn id="11" idx="0"/>
            <a:endCxn id="7" idx="2"/>
          </p:cNvCxnSpPr>
          <p:nvPr/>
        </p:nvCxnSpPr>
        <p:spPr bwMode="auto">
          <a:xfrm>
            <a:off x="1650754" y="3435350"/>
            <a:ext cx="351364" cy="394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>
            <a:stCxn id="12" idx="0"/>
            <a:endCxn id="8" idx="2"/>
          </p:cNvCxnSpPr>
          <p:nvPr/>
        </p:nvCxnSpPr>
        <p:spPr bwMode="auto">
          <a:xfrm>
            <a:off x="4471153" y="3439294"/>
            <a:ext cx="308776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>
            <a:stCxn id="8" idx="0"/>
            <a:endCxn id="9" idx="2"/>
          </p:cNvCxnSpPr>
          <p:nvPr/>
        </p:nvCxnSpPr>
        <p:spPr bwMode="auto">
          <a:xfrm>
            <a:off x="5859929" y="3439294"/>
            <a:ext cx="300941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>
            <a:stCxn id="9" idx="0"/>
            <a:endCxn id="10" idx="2"/>
          </p:cNvCxnSpPr>
          <p:nvPr/>
        </p:nvCxnSpPr>
        <p:spPr bwMode="auto">
          <a:xfrm>
            <a:off x="7240870" y="3439294"/>
            <a:ext cx="304895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5" name="Curved Connector 44"/>
          <p:cNvCxnSpPr>
            <a:stCxn id="7" idx="0"/>
            <a:endCxn id="7" idx="2"/>
          </p:cNvCxnSpPr>
          <p:nvPr/>
        </p:nvCxnSpPr>
        <p:spPr bwMode="auto">
          <a:xfrm flipH="1">
            <a:off x="2002118" y="3439294"/>
            <a:ext cx="1080000" cy="12700"/>
          </a:xfrm>
          <a:prstGeom prst="curvedConnector5">
            <a:avLst>
              <a:gd name="adj1" fmla="val -21167"/>
              <a:gd name="adj2" fmla="val 14175173"/>
              <a:gd name="adj3" fmla="val 121167"/>
            </a:avLst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8" name="Curved Connector 47"/>
          <p:cNvCxnSpPr>
            <a:stCxn id="8" idx="3"/>
            <a:endCxn id="7" idx="3"/>
          </p:cNvCxnSpPr>
          <p:nvPr/>
        </p:nvCxnSpPr>
        <p:spPr bwMode="auto">
          <a:xfrm rot="16200000" flipV="1">
            <a:off x="3931024" y="1330388"/>
            <a:ext cx="12700" cy="2777811"/>
          </a:xfrm>
          <a:prstGeom prst="curvedConnector3">
            <a:avLst>
              <a:gd name="adj1" fmla="val 5917646"/>
            </a:avLst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4" name="Curved Connector 53"/>
          <p:cNvCxnSpPr>
            <a:stCxn id="8" idx="0"/>
            <a:endCxn id="8" idx="2"/>
          </p:cNvCxnSpPr>
          <p:nvPr/>
        </p:nvCxnSpPr>
        <p:spPr bwMode="auto">
          <a:xfrm flipH="1">
            <a:off x="4779929" y="3439294"/>
            <a:ext cx="1080000" cy="12700"/>
          </a:xfrm>
          <a:prstGeom prst="curvedConnector5">
            <a:avLst>
              <a:gd name="adj1" fmla="val -21167"/>
              <a:gd name="adj2" fmla="val 13586937"/>
              <a:gd name="adj3" fmla="val 121167"/>
            </a:avLst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7" name="Curved Connector 56"/>
          <p:cNvCxnSpPr>
            <a:stCxn id="9" idx="3"/>
            <a:endCxn id="8" idx="3"/>
          </p:cNvCxnSpPr>
          <p:nvPr/>
        </p:nvCxnSpPr>
        <p:spPr bwMode="auto">
          <a:xfrm rot="16200000" flipV="1">
            <a:off x="6010400" y="2028823"/>
            <a:ext cx="12700" cy="1380941"/>
          </a:xfrm>
          <a:prstGeom prst="curvedConnector3">
            <a:avLst>
              <a:gd name="adj1" fmla="val 5682354"/>
            </a:avLst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77221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Study: 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25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Evolution of HTML: 1991-1995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GB"/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900000" y="2003482"/>
            <a:ext cx="7920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" name="Straight Connector 4"/>
          <p:cNvCxnSpPr/>
          <p:nvPr/>
        </p:nvCxnSpPr>
        <p:spPr bwMode="auto">
          <a:xfrm>
            <a:off x="900000" y="3802236"/>
            <a:ext cx="7920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Straight Connector 5"/>
          <p:cNvCxnSpPr/>
          <p:nvPr/>
        </p:nvCxnSpPr>
        <p:spPr bwMode="auto">
          <a:xfrm>
            <a:off x="900000" y="5607349"/>
            <a:ext cx="7920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113442" y="1814150"/>
            <a:ext cx="68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1990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3442" y="3584863"/>
            <a:ext cx="667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1995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3442" y="5422683"/>
            <a:ext cx="738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2000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900000" y="2363482"/>
            <a:ext cx="792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900000" y="2723648"/>
            <a:ext cx="792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900000" y="3082236"/>
            <a:ext cx="792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900000" y="3442236"/>
            <a:ext cx="792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900000" y="4162236"/>
            <a:ext cx="792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900000" y="4527349"/>
            <a:ext cx="792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900000" y="4887349"/>
            <a:ext cx="792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900000" y="5247349"/>
            <a:ext cx="792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Rectangle 18"/>
          <p:cNvSpPr/>
          <p:nvPr/>
        </p:nvSpPr>
        <p:spPr bwMode="auto">
          <a:xfrm>
            <a:off x="900000" y="2183482"/>
            <a:ext cx="1080000" cy="3600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/>
                <a:ea typeface="ＭＳ Ｐゴシック" pitchFamily="-106" charset="-128"/>
                <a:cs typeface="Georgia"/>
              </a:rPr>
              <a:t>HTML Tags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900000" y="2543482"/>
            <a:ext cx="1080000" cy="3600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/>
                <a:ea typeface="ＭＳ Ｐゴシック" pitchFamily="-106" charset="-128"/>
                <a:cs typeface="Georgia"/>
              </a:rPr>
              <a:t>HTML DTD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1982119" y="2903482"/>
            <a:ext cx="1080000" cy="360000"/>
          </a:xfrm>
          <a:prstGeom prst="rect">
            <a:avLst/>
          </a:prstGeom>
          <a:solidFill>
            <a:srgbClr val="FFC125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/>
                <a:ea typeface="ＭＳ Ｐゴシック" pitchFamily="-106" charset="-128"/>
                <a:cs typeface="Georgia"/>
              </a:rPr>
              <a:t>HTML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3062119" y="2903482"/>
            <a:ext cx="1080000" cy="360000"/>
          </a:xfrm>
          <a:prstGeom prst="rect">
            <a:avLst/>
          </a:prstGeom>
          <a:solidFill>
            <a:srgbClr val="FFC125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/>
                <a:ea typeface="ＭＳ Ｐゴシック" pitchFamily="-106" charset="-128"/>
                <a:cs typeface="Georgia"/>
              </a:rPr>
              <a:t>HTML+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4142119" y="3622236"/>
            <a:ext cx="1080000" cy="360000"/>
          </a:xfrm>
          <a:prstGeom prst="rect">
            <a:avLst/>
          </a:prstGeom>
          <a:solidFill>
            <a:srgbClr val="FFC125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/>
                <a:ea typeface="ＭＳ Ｐゴシック" pitchFamily="-106" charset="-128"/>
                <a:cs typeface="Georgia"/>
              </a:rPr>
              <a:t>HTML 3.0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902119" y="6136662"/>
            <a:ext cx="1080000" cy="3600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Georgia"/>
                <a:ea typeface="ＭＳ Ｐゴシック" pitchFamily="-106" charset="-128"/>
                <a:cs typeface="Georgia"/>
              </a:rPr>
              <a:t>informal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1980000" y="6136662"/>
            <a:ext cx="1080000" cy="360000"/>
          </a:xfrm>
          <a:prstGeom prst="rect">
            <a:avLst/>
          </a:prstGeom>
          <a:solidFill>
            <a:srgbClr val="FFC125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/>
                <a:ea typeface="ＭＳ Ｐゴシック" pitchFamily="-106" charset="-128"/>
                <a:cs typeface="Georgia"/>
              </a:rPr>
              <a:t>Internet Draft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3062119" y="6136662"/>
            <a:ext cx="1080000" cy="360000"/>
          </a:xfrm>
          <a:prstGeom prst="rect">
            <a:avLst/>
          </a:prstGeom>
          <a:solidFill>
            <a:srgbClr val="CD9B1D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/>
                <a:ea typeface="ＭＳ Ｐゴシック" pitchFamily="-106" charset="-128"/>
                <a:cs typeface="Georgia"/>
              </a:rPr>
              <a:t>RFC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5222119" y="6136662"/>
            <a:ext cx="1080000" cy="360000"/>
          </a:xfrm>
          <a:prstGeom prst="rect">
            <a:avLst/>
          </a:prstGeom>
          <a:solidFill>
            <a:srgbClr val="0291C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/>
                <a:ea typeface="ＭＳ Ｐゴシック" pitchFamily="-106" charset="-128"/>
                <a:cs typeface="Georgia"/>
              </a:rPr>
              <a:t>W3C REC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6302119" y="6133006"/>
            <a:ext cx="1080000" cy="360000"/>
          </a:xfrm>
          <a:prstGeom prst="rect">
            <a:avLst/>
          </a:prstGeom>
          <a:solidFill>
            <a:srgbClr val="0000FF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eorgia"/>
                <a:ea typeface="ＭＳ Ｐゴシック" pitchFamily="-106" charset="-128"/>
                <a:cs typeface="Georgia"/>
              </a:rPr>
              <a:t>ISO Standard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4142119" y="6136662"/>
            <a:ext cx="1080000" cy="360000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/>
                <a:ea typeface="ＭＳ Ｐゴシック" pitchFamily="-106" charset="-128"/>
                <a:cs typeface="Georgia"/>
              </a:rPr>
              <a:t>W3C WD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6958360" y="3263482"/>
            <a:ext cx="1861639" cy="360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/>
                <a:ea typeface="ＭＳ Ｐゴシック" pitchFamily="-106" charset="-128"/>
                <a:cs typeface="Georgia"/>
              </a:rPr>
              <a:t>Netscape 0.9 released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6958360" y="2902236"/>
            <a:ext cx="1861640" cy="360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/>
                <a:ea typeface="ＭＳ Ｐゴシック" pitchFamily="-106" charset="-128"/>
                <a:cs typeface="Georgia"/>
              </a:rPr>
              <a:t>NCSA Mosaic released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6958360" y="3623482"/>
            <a:ext cx="1861640" cy="360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/>
                <a:ea typeface="ＭＳ Ｐゴシック" pitchFamily="-106" charset="-128"/>
                <a:cs typeface="Georgia"/>
              </a:rPr>
              <a:t>Internet Explorer  released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5224086" y="3265988"/>
            <a:ext cx="1082119" cy="360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/>
                <a:ea typeface="ＭＳ Ｐゴシック" pitchFamily="-106" charset="-128"/>
                <a:cs typeface="Georgia"/>
              </a:rPr>
              <a:t>W3C 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/>
                <a:ea typeface="ＭＳ Ｐゴシック" pitchFamily="-106" charset="-128"/>
                <a:cs typeface="Georgia"/>
              </a:rPr>
              <a:t>founded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902119" y="3275944"/>
            <a:ext cx="2165688" cy="360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/>
                <a:ea typeface="ＭＳ Ｐゴシック" pitchFamily="-106" charset="-128"/>
                <a:cs typeface="Georgia"/>
              </a:rPr>
              <a:t>IETF HTML WG founded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1982119" y="3622236"/>
            <a:ext cx="1080000" cy="360000"/>
          </a:xfrm>
          <a:prstGeom prst="rect">
            <a:avLst/>
          </a:prstGeom>
          <a:solidFill>
            <a:srgbClr val="CD9B1D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/>
                <a:ea typeface="ＭＳ Ｐゴシック" pitchFamily="-106" charset="-128"/>
                <a:cs typeface="Georgia"/>
              </a:rPr>
              <a:t>HTML 2.0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/>
              <a:ea typeface="ＭＳ Ｐゴシック" pitchFamily="-106" charset="-128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88938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 animBg="1"/>
      <p:bldP spid="23" grpId="0" animBg="1"/>
      <p:bldP spid="24" grpId="0" animBg="1"/>
      <p:bldP spid="25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are web standards made?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391400" y="6316663"/>
            <a:ext cx="1752600" cy="312737"/>
          </a:xfrm>
        </p:spPr>
        <p:txBody>
          <a:bodyPr/>
          <a:lstStyle/>
          <a:p>
            <a:fld id="{03AC6681-E0FD-2C4C-B392-04A572FD2AA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01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Trouble in the Working Group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IETF HTML WG formed in September 1994</a:t>
            </a:r>
          </a:p>
          <a:p>
            <a:pPr marL="0" indent="0">
              <a:buNone/>
            </a:pPr>
            <a:r>
              <a:rPr lang="en-US" dirty="0" smtClean="0"/>
              <a:t>By 1995, the IETF HTML WG had grown unwieldy</a:t>
            </a:r>
          </a:p>
          <a:p>
            <a:pPr lvl="1"/>
            <a:r>
              <a:rPr lang="en-US" dirty="0" smtClean="0"/>
              <a:t>Over 100 members in the group</a:t>
            </a:r>
          </a:p>
          <a:p>
            <a:pPr lvl="1"/>
            <a:r>
              <a:rPr lang="en-US" dirty="0"/>
              <a:t>“I came back after just three days away to find over 2000 messages </a:t>
            </a:r>
            <a:r>
              <a:rPr lang="en-US" dirty="0" smtClean="0"/>
              <a:t>waiting”</a:t>
            </a:r>
          </a:p>
          <a:p>
            <a:pPr marL="0" indent="0">
              <a:buNone/>
            </a:pPr>
            <a:r>
              <a:rPr lang="en-US" dirty="0" smtClean="0"/>
              <a:t>Disbanded in December 1995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W3C HTML Editorial Review Board formed in February 1996</a:t>
            </a:r>
          </a:p>
          <a:p>
            <a:pPr lvl="1"/>
            <a:r>
              <a:rPr lang="en-US" dirty="0" smtClean="0"/>
              <a:t>Became W3C HTML WG in December 1996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59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Embrace and Extend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“To </a:t>
            </a:r>
            <a:r>
              <a:rPr lang="en-US" dirty="0"/>
              <a:t>a certain extent, Microsoft built its business on the Web by extending HTML </a:t>
            </a:r>
            <a:r>
              <a:rPr lang="en-US" dirty="0" smtClean="0"/>
              <a:t>features.”</a:t>
            </a:r>
            <a:br>
              <a:rPr lang="en-US" dirty="0" smtClean="0"/>
            </a:br>
            <a:r>
              <a:rPr lang="en-US" dirty="0" smtClean="0"/>
              <a:t>							</a:t>
            </a:r>
            <a:r>
              <a:rPr lang="en-US" i="1" dirty="0" smtClean="0"/>
              <a:t>Dave </a:t>
            </a:r>
            <a:r>
              <a:rPr lang="en-US" i="1" dirty="0" err="1" smtClean="0"/>
              <a:t>Raggett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By the mid-90s, Netscape and Microsoft were creating their own proprietary extensions to HTML</a:t>
            </a:r>
          </a:p>
          <a:p>
            <a:pPr lvl="1"/>
            <a:r>
              <a:rPr lang="en-US" b="1" dirty="0" smtClean="0">
                <a:latin typeface="Lucida Sans Typewriter"/>
                <a:cs typeface="Lucida Sans Typewriter"/>
              </a:rPr>
              <a:t>&lt;font&gt;</a:t>
            </a:r>
          </a:p>
          <a:p>
            <a:pPr lvl="1"/>
            <a:r>
              <a:rPr lang="en-US" b="1" dirty="0" smtClean="0">
                <a:latin typeface="Lucida Sans Typewriter"/>
                <a:cs typeface="Lucida Sans Typewriter"/>
              </a:rPr>
              <a:t>&lt;marquee&gt;</a:t>
            </a:r>
          </a:p>
          <a:p>
            <a:pPr lvl="1"/>
            <a:r>
              <a:rPr lang="en-US" b="1" dirty="0" smtClean="0">
                <a:latin typeface="Lucida Sans Typewriter"/>
                <a:cs typeface="Lucida Sans Typewriter"/>
              </a:rPr>
              <a:t>&lt;blink&gt;</a:t>
            </a:r>
          </a:p>
          <a:p>
            <a:pPr lvl="1"/>
            <a:endParaRPr lang="en-US" dirty="0" smtClean="0">
              <a:latin typeface="Georgia"/>
              <a:cs typeface="Georgia"/>
            </a:endParaRPr>
          </a:p>
          <a:p>
            <a:pPr marL="0" indent="0">
              <a:buNone/>
            </a:pPr>
            <a:r>
              <a:rPr lang="en-US" dirty="0" smtClean="0">
                <a:latin typeface="Georgia"/>
                <a:cs typeface="Georgia"/>
              </a:rPr>
              <a:t>“This page is best viewed in browser X.”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5530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1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 Jure versus De Facto Standards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De Jure: “according to law”</a:t>
            </a:r>
          </a:p>
          <a:p>
            <a:pPr lvl="1"/>
            <a:r>
              <a:rPr lang="en-US" dirty="0" smtClean="0"/>
              <a:t>De jure standards created to </a:t>
            </a:r>
            <a:r>
              <a:rPr lang="en-US" i="1" dirty="0" smtClean="0"/>
              <a:t>extend</a:t>
            </a:r>
            <a:r>
              <a:rPr lang="en-US" dirty="0" smtClean="0"/>
              <a:t> existing practice</a:t>
            </a:r>
          </a:p>
          <a:p>
            <a:pPr lvl="1"/>
            <a:r>
              <a:rPr lang="en-US" dirty="0" smtClean="0"/>
              <a:t>HTML 3.0, HTML 4.0, XHTML 1.0</a:t>
            </a:r>
            <a:endParaRPr lang="en-US" dirty="0"/>
          </a:p>
          <a:p>
            <a:pPr lvl="1"/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De Facto: “as a matter of fact”</a:t>
            </a:r>
          </a:p>
          <a:p>
            <a:pPr lvl="1"/>
            <a:r>
              <a:rPr lang="en-US" dirty="0" smtClean="0"/>
              <a:t>De facto standards created to </a:t>
            </a:r>
            <a:r>
              <a:rPr lang="en-US" i="1" dirty="0" smtClean="0"/>
              <a:t>codify</a:t>
            </a:r>
            <a:r>
              <a:rPr lang="en-US" dirty="0" smtClean="0"/>
              <a:t> existing practice</a:t>
            </a:r>
          </a:p>
          <a:p>
            <a:pPr lvl="1"/>
            <a:r>
              <a:rPr lang="en-US" dirty="0" smtClean="0"/>
              <a:t>HTML 2.0, HTML 3.2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126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Evolution of HTML: 1995-2000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GB"/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900000" y="2003482"/>
            <a:ext cx="7920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" name="Straight Connector 4"/>
          <p:cNvCxnSpPr/>
          <p:nvPr/>
        </p:nvCxnSpPr>
        <p:spPr bwMode="auto">
          <a:xfrm>
            <a:off x="900000" y="3802236"/>
            <a:ext cx="7920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Straight Connector 5"/>
          <p:cNvCxnSpPr/>
          <p:nvPr/>
        </p:nvCxnSpPr>
        <p:spPr bwMode="auto">
          <a:xfrm>
            <a:off x="900000" y="5607349"/>
            <a:ext cx="7920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113442" y="1814150"/>
            <a:ext cx="68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1990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3442" y="3584863"/>
            <a:ext cx="667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1995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3442" y="5422683"/>
            <a:ext cx="738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2000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900000" y="2363482"/>
            <a:ext cx="792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900000" y="2723648"/>
            <a:ext cx="792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900000" y="3082236"/>
            <a:ext cx="792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900000" y="3442236"/>
            <a:ext cx="792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900000" y="4162236"/>
            <a:ext cx="792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900000" y="4527349"/>
            <a:ext cx="792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900000" y="4887349"/>
            <a:ext cx="792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900000" y="5247349"/>
            <a:ext cx="792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Rectangle 18"/>
          <p:cNvSpPr/>
          <p:nvPr/>
        </p:nvSpPr>
        <p:spPr bwMode="auto">
          <a:xfrm>
            <a:off x="900000" y="2183482"/>
            <a:ext cx="1080000" cy="3600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/>
                <a:ea typeface="ＭＳ Ｐゴシック" pitchFamily="-106" charset="-128"/>
                <a:cs typeface="Georgia"/>
              </a:rPr>
              <a:t>HTML Tags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900000" y="2543482"/>
            <a:ext cx="1080000" cy="3600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/>
                <a:ea typeface="ＭＳ Ｐゴシック" pitchFamily="-106" charset="-128"/>
                <a:cs typeface="Georgia"/>
              </a:rPr>
              <a:t>HTML DTD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1982119" y="2903482"/>
            <a:ext cx="1080000" cy="360000"/>
          </a:xfrm>
          <a:prstGeom prst="rect">
            <a:avLst/>
          </a:prstGeom>
          <a:solidFill>
            <a:srgbClr val="FFC125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/>
                <a:ea typeface="ＭＳ Ｐゴシック" pitchFamily="-106" charset="-128"/>
                <a:cs typeface="Georgia"/>
              </a:rPr>
              <a:t>HTML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3062119" y="2903482"/>
            <a:ext cx="1080000" cy="360000"/>
          </a:xfrm>
          <a:prstGeom prst="rect">
            <a:avLst/>
          </a:prstGeom>
          <a:solidFill>
            <a:srgbClr val="FFC125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/>
                <a:ea typeface="ＭＳ Ｐゴシック" pitchFamily="-106" charset="-128"/>
                <a:cs typeface="Georgia"/>
              </a:rPr>
              <a:t>HTML+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4142119" y="3622236"/>
            <a:ext cx="1080000" cy="360000"/>
          </a:xfrm>
          <a:prstGeom prst="rect">
            <a:avLst/>
          </a:prstGeom>
          <a:solidFill>
            <a:srgbClr val="FFC125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/>
                <a:ea typeface="ＭＳ Ｐゴシック" pitchFamily="-106" charset="-128"/>
                <a:cs typeface="Georgia"/>
              </a:rPr>
              <a:t>HTML 3.0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1982119" y="3982236"/>
            <a:ext cx="1080000" cy="360000"/>
          </a:xfrm>
          <a:prstGeom prst="rect">
            <a:avLst/>
          </a:prstGeom>
          <a:solidFill>
            <a:srgbClr val="CD9B1D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Georgia"/>
                <a:ea typeface="ＭＳ Ｐゴシック" pitchFamily="-106" charset="-128"/>
                <a:cs typeface="Georgia"/>
              </a:rPr>
              <a:t>+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/>
                <a:ea typeface="ＭＳ Ｐゴシック" pitchFamily="-106" charset="-128"/>
                <a:cs typeface="Georgia"/>
              </a:rPr>
              <a:t>tables, forms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5222119" y="4347349"/>
            <a:ext cx="1080000" cy="360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/>
                <a:ea typeface="ＭＳ Ｐゴシック" pitchFamily="-106" charset="-128"/>
                <a:cs typeface="Georgia"/>
              </a:rPr>
              <a:t>HTML 3.2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5222119" y="4707349"/>
            <a:ext cx="1080000" cy="360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/>
                <a:ea typeface="ＭＳ Ｐゴシック" pitchFamily="-106" charset="-128"/>
                <a:cs typeface="Georgia"/>
              </a:rPr>
              <a:t>HTML 4.0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5222119" y="5062683"/>
            <a:ext cx="1080000" cy="360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/>
                <a:ea typeface="ＭＳ Ｐゴシック" pitchFamily="-106" charset="-128"/>
                <a:cs typeface="Georgia"/>
              </a:rPr>
              <a:t>HTML 4.01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5222119" y="5422683"/>
            <a:ext cx="1080000" cy="360000"/>
          </a:xfrm>
          <a:prstGeom prst="rect">
            <a:avLst/>
          </a:prstGeom>
          <a:solidFill>
            <a:srgbClr val="0000FF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Georgia"/>
                <a:ea typeface="ＭＳ Ｐゴシック" pitchFamily="-106" charset="-128"/>
                <a:cs typeface="Georgia"/>
              </a:rPr>
              <a:t>ISO HTML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902119" y="6136662"/>
            <a:ext cx="1080000" cy="3600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Georgia"/>
                <a:ea typeface="ＭＳ Ｐゴシック" pitchFamily="-106" charset="-128"/>
                <a:cs typeface="Georgia"/>
              </a:rPr>
              <a:t>informal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1980000" y="6136662"/>
            <a:ext cx="1080000" cy="360000"/>
          </a:xfrm>
          <a:prstGeom prst="rect">
            <a:avLst/>
          </a:prstGeom>
          <a:solidFill>
            <a:srgbClr val="FFC125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/>
                <a:ea typeface="ＭＳ Ｐゴシック" pitchFamily="-106" charset="-128"/>
                <a:cs typeface="Georgia"/>
              </a:rPr>
              <a:t>Internet Draft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3062119" y="6136662"/>
            <a:ext cx="1080000" cy="360000"/>
          </a:xfrm>
          <a:prstGeom prst="rect">
            <a:avLst/>
          </a:prstGeom>
          <a:solidFill>
            <a:srgbClr val="CD9B1D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/>
                <a:ea typeface="ＭＳ Ｐゴシック" pitchFamily="-106" charset="-128"/>
                <a:cs typeface="Georgia"/>
              </a:rPr>
              <a:t>RFC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5222119" y="6136662"/>
            <a:ext cx="1080000" cy="360000"/>
          </a:xfrm>
          <a:prstGeom prst="rect">
            <a:avLst/>
          </a:prstGeom>
          <a:solidFill>
            <a:srgbClr val="0291C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/>
                <a:ea typeface="ＭＳ Ｐゴシック" pitchFamily="-106" charset="-128"/>
                <a:cs typeface="Georgia"/>
              </a:rPr>
              <a:t>W3C REC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6302119" y="6133006"/>
            <a:ext cx="1080000" cy="360000"/>
          </a:xfrm>
          <a:prstGeom prst="rect">
            <a:avLst/>
          </a:prstGeom>
          <a:solidFill>
            <a:srgbClr val="0000FF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eorgia"/>
                <a:ea typeface="ＭＳ Ｐゴシック" pitchFamily="-106" charset="-128"/>
                <a:cs typeface="Georgia"/>
              </a:rPr>
              <a:t>ISO Standard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7386205" y="5432015"/>
            <a:ext cx="1080000" cy="360000"/>
          </a:xfrm>
          <a:prstGeom prst="rect">
            <a:avLst/>
          </a:prstGeom>
          <a:solidFill>
            <a:srgbClr val="0291C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/>
                <a:ea typeface="ＭＳ Ｐゴシック" pitchFamily="-106" charset="-128"/>
                <a:cs typeface="Georgia"/>
              </a:rPr>
              <a:t>XHTML 1.0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4142119" y="6136662"/>
            <a:ext cx="1080000" cy="360000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/>
                <a:ea typeface="ＭＳ Ｐゴシック" pitchFamily="-106" charset="-128"/>
                <a:cs typeface="Georgia"/>
              </a:rPr>
              <a:t>W3C WD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7386205" y="4707349"/>
            <a:ext cx="1080000" cy="360000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/>
                <a:ea typeface="ＭＳ Ｐゴシック" pitchFamily="-106" charset="-128"/>
                <a:cs typeface="Georgia"/>
              </a:rPr>
              <a:t>HTML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/>
                <a:ea typeface="ＭＳ Ｐゴシック" pitchFamily="-106" charset="-128"/>
                <a:cs typeface="Georgia"/>
              </a:rPr>
              <a:t> in XML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6306205" y="4707349"/>
            <a:ext cx="1080000" cy="360000"/>
          </a:xfrm>
          <a:prstGeom prst="rect">
            <a:avLst/>
          </a:prstGeom>
          <a:solidFill>
            <a:srgbClr val="0291C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/>
                <a:ea typeface="ＭＳ Ｐゴシック" pitchFamily="-106" charset="-128"/>
                <a:cs typeface="Georgia"/>
              </a:rPr>
              <a:t>XML 1.0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6958360" y="3263482"/>
            <a:ext cx="1861639" cy="360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/>
                <a:ea typeface="ＭＳ Ｐゴシック" pitchFamily="-106" charset="-128"/>
                <a:cs typeface="Georgia"/>
              </a:rPr>
              <a:t>Netscape 0.9 released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6958360" y="2902236"/>
            <a:ext cx="1861640" cy="360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/>
                <a:ea typeface="ＭＳ Ｐゴシック" pitchFamily="-106" charset="-128"/>
                <a:cs typeface="Georgia"/>
              </a:rPr>
              <a:t>NCSA Mosaic released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6958360" y="3623482"/>
            <a:ext cx="1861640" cy="360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/>
                <a:ea typeface="ＭＳ Ｐゴシック" pitchFamily="-106" charset="-128"/>
                <a:cs typeface="Georgia"/>
              </a:rPr>
              <a:t>Internet Explorer  released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5224086" y="3265988"/>
            <a:ext cx="1082119" cy="360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/>
                <a:ea typeface="ＭＳ Ｐゴシック" pitchFamily="-106" charset="-128"/>
                <a:cs typeface="Georgia"/>
              </a:rPr>
              <a:t>W3C 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/>
                <a:ea typeface="ＭＳ Ｐゴシック" pitchFamily="-106" charset="-128"/>
                <a:cs typeface="Georgia"/>
              </a:rPr>
              <a:t>founded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902119" y="3275944"/>
            <a:ext cx="2165688" cy="360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/>
                <a:ea typeface="ＭＳ Ｐゴシック" pitchFamily="-106" charset="-128"/>
                <a:cs typeface="Georgia"/>
              </a:rPr>
              <a:t>IETF HTML WG founded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902119" y="3584863"/>
            <a:ext cx="1077881" cy="360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/>
                <a:ea typeface="ＭＳ Ｐゴシック" pitchFamily="-106" charset="-128"/>
                <a:cs typeface="Georgia"/>
              </a:rPr>
              <a:t>IETF WG ends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5111194" y="3987349"/>
            <a:ext cx="1190925" cy="360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/>
                <a:ea typeface="ＭＳ Ｐゴシック" pitchFamily="-106" charset="-128"/>
                <a:cs typeface="Georgia"/>
              </a:rPr>
              <a:t>W3C HTML WG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1982119" y="3622236"/>
            <a:ext cx="1080000" cy="360000"/>
          </a:xfrm>
          <a:prstGeom prst="rect">
            <a:avLst/>
          </a:prstGeom>
          <a:solidFill>
            <a:srgbClr val="CD9B1D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/>
                <a:ea typeface="ＭＳ Ｐゴシック" pitchFamily="-106" charset="-128"/>
                <a:cs typeface="Georgia"/>
              </a:rPr>
              <a:t>HTML 2.0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6306205" y="3982236"/>
            <a:ext cx="1080000" cy="360000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/>
                <a:ea typeface="ＭＳ Ｐゴシック" pitchFamily="-106" charset="-128"/>
                <a:cs typeface="Georgia"/>
              </a:rPr>
              <a:t>XML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/>
              <a:ea typeface="ＭＳ Ｐゴシック" pitchFamily="-106" charset="-128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369421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  <p:bldP spid="39" grpId="0" animBg="1"/>
      <p:bldP spid="41" grpId="0" animBg="1"/>
      <p:bldP spid="42" grpId="0" animBg="1"/>
      <p:bldP spid="49" grpId="0" animBg="1"/>
      <p:bldP spid="50" grpId="0" animBg="1"/>
      <p:bldP spid="4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Evolution of HTML: 2000-2010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GB"/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900000" y="2003482"/>
            <a:ext cx="7920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" name="Straight Connector 4"/>
          <p:cNvCxnSpPr/>
          <p:nvPr/>
        </p:nvCxnSpPr>
        <p:spPr bwMode="auto">
          <a:xfrm>
            <a:off x="900000" y="3802236"/>
            <a:ext cx="7920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Straight Connector 5"/>
          <p:cNvCxnSpPr/>
          <p:nvPr/>
        </p:nvCxnSpPr>
        <p:spPr bwMode="auto">
          <a:xfrm>
            <a:off x="900000" y="5607349"/>
            <a:ext cx="7920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113442" y="1814150"/>
            <a:ext cx="738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2000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3442" y="3584863"/>
            <a:ext cx="718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2005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3442" y="5422683"/>
            <a:ext cx="696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2010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900000" y="2363482"/>
            <a:ext cx="792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900000" y="2723648"/>
            <a:ext cx="792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900000" y="3082236"/>
            <a:ext cx="792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900000" y="3442236"/>
            <a:ext cx="792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900000" y="4162236"/>
            <a:ext cx="792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900000" y="4527349"/>
            <a:ext cx="792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900000" y="4887349"/>
            <a:ext cx="792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900000" y="5247349"/>
            <a:ext cx="792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Rectangle 31"/>
          <p:cNvSpPr/>
          <p:nvPr/>
        </p:nvSpPr>
        <p:spPr bwMode="auto">
          <a:xfrm>
            <a:off x="902119" y="6136662"/>
            <a:ext cx="1080000" cy="3600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Georgia"/>
                <a:ea typeface="ＭＳ Ｐゴシック" pitchFamily="-106" charset="-128"/>
                <a:cs typeface="Georgia"/>
              </a:rPr>
              <a:t>informal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1980000" y="6136662"/>
            <a:ext cx="1080000" cy="360000"/>
          </a:xfrm>
          <a:prstGeom prst="rect">
            <a:avLst/>
          </a:prstGeom>
          <a:solidFill>
            <a:srgbClr val="FFC125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/>
                <a:ea typeface="ＭＳ Ｐゴシック" pitchFamily="-106" charset="-128"/>
                <a:cs typeface="Georgia"/>
              </a:rPr>
              <a:t>Internet Draft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3062119" y="6136662"/>
            <a:ext cx="1080000" cy="360000"/>
          </a:xfrm>
          <a:prstGeom prst="rect">
            <a:avLst/>
          </a:prstGeom>
          <a:solidFill>
            <a:srgbClr val="CD9B1D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/>
                <a:ea typeface="ＭＳ Ｐゴシック" pitchFamily="-106" charset="-128"/>
                <a:cs typeface="Georgia"/>
              </a:rPr>
              <a:t>RFC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902119" y="1630694"/>
            <a:ext cx="1080000" cy="360000"/>
          </a:xfrm>
          <a:prstGeom prst="rect">
            <a:avLst/>
          </a:prstGeom>
          <a:solidFill>
            <a:srgbClr val="0291C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/>
                <a:ea typeface="ＭＳ Ｐゴシック" pitchFamily="-106" charset="-128"/>
                <a:cs typeface="Georgia"/>
              </a:rPr>
              <a:t>HTML4.01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4142119" y="6136662"/>
            <a:ext cx="1080000" cy="360000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/>
                <a:ea typeface="ＭＳ Ｐゴシック" pitchFamily="-106" charset="-128"/>
                <a:cs typeface="Georgia"/>
              </a:rPr>
              <a:t>W3C WD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1982119" y="1810694"/>
            <a:ext cx="1080000" cy="360000"/>
          </a:xfrm>
          <a:prstGeom prst="rect">
            <a:avLst/>
          </a:prstGeom>
          <a:solidFill>
            <a:srgbClr val="0291C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/>
                <a:ea typeface="ＭＳ Ｐゴシック" pitchFamily="-106" charset="-128"/>
                <a:cs typeface="Georgia"/>
              </a:rPr>
              <a:t>XHTML 1.0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5222119" y="6136662"/>
            <a:ext cx="1080000" cy="360000"/>
          </a:xfrm>
          <a:prstGeom prst="rect">
            <a:avLst/>
          </a:prstGeom>
          <a:solidFill>
            <a:srgbClr val="0291C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/>
                <a:ea typeface="ＭＳ Ｐゴシック" pitchFamily="-106" charset="-128"/>
                <a:cs typeface="Georgia"/>
              </a:rPr>
              <a:t>W3C REC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1982119" y="2543648"/>
            <a:ext cx="1080000" cy="360000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/>
                <a:ea typeface="ＭＳ Ｐゴシック" pitchFamily="-106" charset="-128"/>
                <a:cs typeface="Georgia"/>
              </a:rPr>
              <a:t>XHTML 2.0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900000" y="3262236"/>
            <a:ext cx="1475647" cy="322627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/>
                <a:ea typeface="ＭＳ Ｐゴシック" pitchFamily="-106" charset="-128"/>
                <a:cs typeface="Georgia"/>
              </a:rPr>
              <a:t>Opera/Mozilla Paper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/>
              <a:ea typeface="ＭＳ Ｐゴシック" pitchFamily="-106" charset="-128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62179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Hypertext Application Technology WG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Formed in 2004 in response to perceived slow HTML standards development in W3C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Founder members: Apple, Mozilla and Opera</a:t>
            </a:r>
          </a:p>
          <a:p>
            <a:pPr lvl="1"/>
            <a:r>
              <a:rPr lang="en-US" dirty="0" smtClean="0"/>
              <a:t>Now includes Google (with move of HTML5 editor Ian </a:t>
            </a:r>
            <a:r>
              <a:rPr lang="en-US" dirty="0" err="1" smtClean="0"/>
              <a:t>Hickson</a:t>
            </a:r>
            <a:r>
              <a:rPr lang="en-US" smtClean="0"/>
              <a:t>)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Treats HTML 5 as a “living standard”, maintained by an “informed editor”</a:t>
            </a:r>
          </a:p>
          <a:p>
            <a:pPr marL="0" indent="0">
              <a:buNone/>
            </a:pPr>
            <a:r>
              <a:rPr lang="en-US" dirty="0" smtClean="0"/>
              <a:t>Membership types:</a:t>
            </a:r>
          </a:p>
          <a:p>
            <a:pPr lvl="1"/>
            <a:r>
              <a:rPr lang="en-US" dirty="0" smtClean="0"/>
              <a:t>Invitation-only Members</a:t>
            </a:r>
          </a:p>
          <a:p>
            <a:pPr lvl="1"/>
            <a:r>
              <a:rPr lang="en-US" dirty="0" smtClean="0"/>
              <a:t>Open Contributors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664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Evolution of HTML: 2000-2010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GB"/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900000" y="2003482"/>
            <a:ext cx="7920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" name="Straight Connector 4"/>
          <p:cNvCxnSpPr/>
          <p:nvPr/>
        </p:nvCxnSpPr>
        <p:spPr bwMode="auto">
          <a:xfrm>
            <a:off x="900000" y="3802236"/>
            <a:ext cx="7920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Straight Connector 5"/>
          <p:cNvCxnSpPr/>
          <p:nvPr/>
        </p:nvCxnSpPr>
        <p:spPr bwMode="auto">
          <a:xfrm>
            <a:off x="900000" y="5607349"/>
            <a:ext cx="7920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113442" y="1814150"/>
            <a:ext cx="738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2000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3442" y="3584863"/>
            <a:ext cx="718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2005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3442" y="5422683"/>
            <a:ext cx="696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2010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900000" y="2363482"/>
            <a:ext cx="792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900000" y="2723648"/>
            <a:ext cx="792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900000" y="3082236"/>
            <a:ext cx="792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900000" y="3442236"/>
            <a:ext cx="792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900000" y="4162236"/>
            <a:ext cx="792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900000" y="4527349"/>
            <a:ext cx="792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900000" y="4887349"/>
            <a:ext cx="792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900000" y="5247349"/>
            <a:ext cx="792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Rectangle 31"/>
          <p:cNvSpPr/>
          <p:nvPr/>
        </p:nvSpPr>
        <p:spPr bwMode="auto">
          <a:xfrm>
            <a:off x="902119" y="6136662"/>
            <a:ext cx="1080000" cy="3600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Georgia"/>
                <a:ea typeface="ＭＳ Ｐゴシック" pitchFamily="-106" charset="-128"/>
                <a:cs typeface="Georgia"/>
              </a:rPr>
              <a:t>informal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1980000" y="6136662"/>
            <a:ext cx="1080000" cy="360000"/>
          </a:xfrm>
          <a:prstGeom prst="rect">
            <a:avLst/>
          </a:prstGeom>
          <a:solidFill>
            <a:srgbClr val="FFC125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/>
                <a:ea typeface="ＭＳ Ｐゴシック" pitchFamily="-106" charset="-128"/>
                <a:cs typeface="Georgia"/>
              </a:rPr>
              <a:t>Internet Draft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3062119" y="6136662"/>
            <a:ext cx="1080000" cy="360000"/>
          </a:xfrm>
          <a:prstGeom prst="rect">
            <a:avLst/>
          </a:prstGeom>
          <a:solidFill>
            <a:srgbClr val="CD9B1D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/>
                <a:ea typeface="ＭＳ Ｐゴシック" pitchFamily="-106" charset="-128"/>
                <a:cs typeface="Georgia"/>
              </a:rPr>
              <a:t>RFC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902119" y="1630694"/>
            <a:ext cx="1080000" cy="360000"/>
          </a:xfrm>
          <a:prstGeom prst="rect">
            <a:avLst/>
          </a:prstGeom>
          <a:solidFill>
            <a:srgbClr val="0291C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/>
                <a:ea typeface="ＭＳ Ｐゴシック" pitchFamily="-106" charset="-128"/>
                <a:cs typeface="Georgia"/>
              </a:rPr>
              <a:t>HTML4.01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4142119" y="6136662"/>
            <a:ext cx="1080000" cy="360000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/>
                <a:ea typeface="ＭＳ Ｐゴシック" pitchFamily="-106" charset="-128"/>
                <a:cs typeface="Georgia"/>
              </a:rPr>
              <a:t>W3C WD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3002355" y="3262236"/>
            <a:ext cx="1375410" cy="322627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/>
                <a:ea typeface="ＭＳ Ｐゴシック" pitchFamily="-106" charset="-128"/>
                <a:cs typeface="Georgia"/>
              </a:rPr>
              <a:t>WHATWG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/>
                <a:ea typeface="ＭＳ Ｐゴシック" pitchFamily="-106" charset="-128"/>
                <a:cs typeface="Georgia"/>
              </a:rPr>
              <a:t> formed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1982119" y="1810694"/>
            <a:ext cx="1080000" cy="360000"/>
          </a:xfrm>
          <a:prstGeom prst="rect">
            <a:avLst/>
          </a:prstGeom>
          <a:solidFill>
            <a:srgbClr val="0291C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/>
                <a:ea typeface="ＭＳ Ｐゴシック" pitchFamily="-106" charset="-128"/>
                <a:cs typeface="Georgia"/>
              </a:rPr>
              <a:t>XHTML 1.0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5222119" y="6136662"/>
            <a:ext cx="1080000" cy="360000"/>
          </a:xfrm>
          <a:prstGeom prst="rect">
            <a:avLst/>
          </a:prstGeom>
          <a:solidFill>
            <a:srgbClr val="0291C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/>
                <a:ea typeface="ＭＳ Ｐゴシック" pitchFamily="-106" charset="-128"/>
                <a:cs typeface="Georgia"/>
              </a:rPr>
              <a:t>W3C REC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1982119" y="2543648"/>
            <a:ext cx="1080000" cy="360000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/>
                <a:ea typeface="ＭＳ Ｐゴシック" pitchFamily="-106" charset="-128"/>
                <a:cs typeface="Georgia"/>
              </a:rPr>
              <a:t>XHTML 2.0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1982119" y="3954195"/>
            <a:ext cx="1080000" cy="360000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/>
                <a:ea typeface="ＭＳ Ｐゴシック" pitchFamily="-106" charset="-128"/>
                <a:cs typeface="Georgia"/>
              </a:rPr>
              <a:t>XHTML 2.0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7382119" y="6136662"/>
            <a:ext cx="1080000" cy="360000"/>
          </a:xfrm>
          <a:prstGeom prst="rect">
            <a:avLst/>
          </a:prstGeom>
          <a:solidFill>
            <a:srgbClr val="FF0000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eorgia"/>
                <a:ea typeface="ＭＳ Ｐゴシック" pitchFamily="-106" charset="-128"/>
                <a:cs typeface="Georgia"/>
              </a:rPr>
              <a:t>WHATWG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56" name="Rectangle 55"/>
          <p:cNvSpPr/>
          <p:nvPr/>
        </p:nvSpPr>
        <p:spPr bwMode="auto">
          <a:xfrm>
            <a:off x="902119" y="4366035"/>
            <a:ext cx="1807446" cy="322627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/>
                <a:ea typeface="ＭＳ Ｐゴシック" pitchFamily="-106" charset="-128"/>
                <a:cs typeface="Georgia"/>
              </a:rPr>
              <a:t>W3C HTML WG formed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7373938" y="6136662"/>
            <a:ext cx="1080000" cy="360000"/>
          </a:xfrm>
          <a:prstGeom prst="rect">
            <a:avLst/>
          </a:prstGeom>
          <a:solidFill>
            <a:srgbClr val="FF0000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eorgia"/>
                <a:ea typeface="ＭＳ Ｐゴシック" pitchFamily="-106" charset="-128"/>
                <a:cs typeface="Georgia"/>
              </a:rPr>
              <a:t>WHATWG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6302119" y="6136662"/>
            <a:ext cx="1080000" cy="360000"/>
          </a:xfrm>
          <a:prstGeom prst="rect">
            <a:avLst/>
          </a:prstGeom>
          <a:solidFill>
            <a:srgbClr val="FD5F67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eorgia"/>
                <a:ea typeface="ＭＳ Ｐゴシック" pitchFamily="-106" charset="-128"/>
                <a:cs typeface="Georgia"/>
              </a:rPr>
              <a:t>WHATWG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3062119" y="3584863"/>
            <a:ext cx="1080000" cy="2022486"/>
          </a:xfrm>
          <a:prstGeom prst="rect">
            <a:avLst/>
          </a:prstGeom>
          <a:solidFill>
            <a:srgbClr val="FD5F67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eorgia"/>
                <a:ea typeface="ＭＳ Ｐゴシック" pitchFamily="-106" charset="-128"/>
                <a:cs typeface="Georgia"/>
              </a:rPr>
              <a:t>HTML5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912276" y="5026883"/>
            <a:ext cx="2113010" cy="368914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Georgia"/>
                <a:ea typeface="ＭＳ Ｐゴシック" pitchFamily="-106" charset="-128"/>
                <a:cs typeface="Georgia"/>
              </a:rPr>
              <a:t>XHTML 2.0 WG disbanded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900000" y="3262236"/>
            <a:ext cx="1475647" cy="322627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/>
                <a:ea typeface="ＭＳ Ｐゴシック" pitchFamily="-106" charset="-128"/>
                <a:cs typeface="Georgia"/>
              </a:rPr>
              <a:t>Opera/Mozilla Paper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4142119" y="4707349"/>
            <a:ext cx="1080000" cy="360000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/>
                <a:ea typeface="ＭＳ Ｐゴシック" pitchFamily="-106" charset="-128"/>
                <a:cs typeface="Georgia"/>
              </a:rPr>
              <a:t>HTML5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/>
              <a:ea typeface="ＭＳ Ｐゴシック" pitchFamily="-106" charset="-128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46924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Evolution of HTML: 2010-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GB"/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900000" y="2003482"/>
            <a:ext cx="7920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" name="Straight Connector 4"/>
          <p:cNvCxnSpPr/>
          <p:nvPr/>
        </p:nvCxnSpPr>
        <p:spPr bwMode="auto">
          <a:xfrm>
            <a:off x="900000" y="3802236"/>
            <a:ext cx="7920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Straight Connector 5"/>
          <p:cNvCxnSpPr/>
          <p:nvPr/>
        </p:nvCxnSpPr>
        <p:spPr bwMode="auto">
          <a:xfrm>
            <a:off x="900000" y="5607349"/>
            <a:ext cx="7920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113442" y="1814150"/>
            <a:ext cx="696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3442" y="3584863"/>
            <a:ext cx="676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2015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900000" y="2363482"/>
            <a:ext cx="792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900000" y="2723648"/>
            <a:ext cx="792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900000" y="3082236"/>
            <a:ext cx="792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900000" y="3442236"/>
            <a:ext cx="792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900000" y="4162236"/>
            <a:ext cx="792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900000" y="4527349"/>
            <a:ext cx="792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900000" y="4887349"/>
            <a:ext cx="792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900000" y="5247349"/>
            <a:ext cx="792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Rectangle 31"/>
          <p:cNvSpPr/>
          <p:nvPr/>
        </p:nvSpPr>
        <p:spPr bwMode="auto">
          <a:xfrm>
            <a:off x="902119" y="6136662"/>
            <a:ext cx="1080000" cy="3600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Georgia"/>
                <a:ea typeface="ＭＳ Ｐゴシック" pitchFamily="-106" charset="-128"/>
                <a:cs typeface="Georgia"/>
              </a:rPr>
              <a:t>informal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1980000" y="6136662"/>
            <a:ext cx="1080000" cy="360000"/>
          </a:xfrm>
          <a:prstGeom prst="rect">
            <a:avLst/>
          </a:prstGeom>
          <a:solidFill>
            <a:srgbClr val="FFC125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/>
                <a:ea typeface="ＭＳ Ｐゴシック" pitchFamily="-106" charset="-128"/>
                <a:cs typeface="Georgia"/>
              </a:rPr>
              <a:t>Internet Draft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3062119" y="6136662"/>
            <a:ext cx="1080000" cy="360000"/>
          </a:xfrm>
          <a:prstGeom prst="rect">
            <a:avLst/>
          </a:prstGeom>
          <a:solidFill>
            <a:srgbClr val="CD9B1D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/>
                <a:ea typeface="ＭＳ Ｐゴシック" pitchFamily="-106" charset="-128"/>
                <a:cs typeface="Georgia"/>
              </a:rPr>
              <a:t>RFC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4142119" y="6136662"/>
            <a:ext cx="1080000" cy="360000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/>
                <a:ea typeface="ＭＳ Ｐゴシック" pitchFamily="-106" charset="-128"/>
                <a:cs typeface="Georgia"/>
              </a:rPr>
              <a:t>W3C WD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5222119" y="6136662"/>
            <a:ext cx="1080000" cy="360000"/>
          </a:xfrm>
          <a:prstGeom prst="rect">
            <a:avLst/>
          </a:prstGeom>
          <a:solidFill>
            <a:srgbClr val="0291C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/>
                <a:ea typeface="ＭＳ Ｐゴシック" pitchFamily="-106" charset="-128"/>
                <a:cs typeface="Georgia"/>
              </a:rPr>
              <a:t>W3C REC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7382119" y="6136662"/>
            <a:ext cx="1080000" cy="360000"/>
          </a:xfrm>
          <a:prstGeom prst="rect">
            <a:avLst/>
          </a:prstGeom>
          <a:solidFill>
            <a:srgbClr val="FF0000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eorgia"/>
                <a:ea typeface="ＭＳ Ｐゴシック" pitchFamily="-106" charset="-128"/>
                <a:cs typeface="Georgia"/>
              </a:rPr>
              <a:t>WHATWG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7373938" y="6136662"/>
            <a:ext cx="1080000" cy="360000"/>
          </a:xfrm>
          <a:prstGeom prst="rect">
            <a:avLst/>
          </a:prstGeom>
          <a:solidFill>
            <a:srgbClr val="FF0000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eorgia"/>
                <a:ea typeface="ＭＳ Ｐゴシック" pitchFamily="-106" charset="-128"/>
                <a:cs typeface="Georgia"/>
              </a:rPr>
              <a:t>WHATWG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6302119" y="6136662"/>
            <a:ext cx="1080000" cy="360000"/>
          </a:xfrm>
          <a:prstGeom prst="rect">
            <a:avLst/>
          </a:prstGeom>
          <a:solidFill>
            <a:srgbClr val="FD5F67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eorgia"/>
                <a:ea typeface="ＭＳ Ｐゴシック" pitchFamily="-106" charset="-128"/>
                <a:cs typeface="Georgia"/>
              </a:rPr>
              <a:t>WHATWG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4142119" y="2183482"/>
            <a:ext cx="1080000" cy="360000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/>
                <a:ea typeface="ＭＳ Ｐゴシック" pitchFamily="-106" charset="-128"/>
                <a:cs typeface="Georgia"/>
              </a:rPr>
              <a:t>HTML5 LCWD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4142119" y="2543648"/>
            <a:ext cx="1080000" cy="360000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/>
                <a:ea typeface="ＭＳ Ｐゴシック" pitchFamily="-106" charset="-128"/>
                <a:cs typeface="Georgia"/>
              </a:rPr>
              <a:t>HTML5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/>
                <a:ea typeface="ＭＳ Ｐゴシック" pitchFamily="-106" charset="-128"/>
                <a:cs typeface="Georgia"/>
              </a:rPr>
              <a:t> CR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4142119" y="3262236"/>
            <a:ext cx="1080000" cy="360000"/>
          </a:xfrm>
          <a:prstGeom prst="rect">
            <a:avLst/>
          </a:prstGeom>
          <a:solidFill>
            <a:srgbClr val="0291C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/>
                <a:ea typeface="ＭＳ Ｐゴシック" pitchFamily="-106" charset="-128"/>
                <a:cs typeface="Georgia"/>
              </a:rPr>
              <a:t>HTML5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4142119" y="3982236"/>
            <a:ext cx="1080000" cy="360000"/>
          </a:xfrm>
          <a:prstGeom prst="rect">
            <a:avLst/>
          </a:prstGeom>
          <a:solidFill>
            <a:srgbClr val="0291C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/>
                <a:ea typeface="ＭＳ Ｐゴシック" pitchFamily="-106" charset="-128"/>
                <a:cs typeface="Georgia"/>
              </a:rPr>
              <a:t>HTML5.1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3060000" y="2003481"/>
            <a:ext cx="1080000" cy="1950713"/>
          </a:xfrm>
          <a:prstGeom prst="rect">
            <a:avLst/>
          </a:prstGeom>
          <a:solidFill>
            <a:srgbClr val="FD5F67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eorgia"/>
                <a:ea typeface="ＭＳ Ｐゴシック" pitchFamily="-106" charset="-128"/>
                <a:cs typeface="Georgia"/>
              </a:rPr>
              <a:t>HTML5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887177" y="2543482"/>
            <a:ext cx="2157881" cy="36016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/>
                <a:ea typeface="ＭＳ Ｐゴシック" pitchFamily="-106" charset="-128"/>
                <a:cs typeface="Georgia"/>
              </a:rPr>
              <a:t>W3C WHATWG CG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/>
                <a:ea typeface="ＭＳ Ｐゴシック" pitchFamily="-106" charset="-128"/>
                <a:cs typeface="Georgia"/>
              </a:rPr>
              <a:t> formed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4142119" y="4342235"/>
            <a:ext cx="1080000" cy="360000"/>
          </a:xfrm>
          <a:prstGeom prst="rect">
            <a:avLst/>
          </a:prstGeom>
          <a:solidFill>
            <a:srgbClr val="0291C1"/>
          </a:solidFill>
          <a:ln w="12700" cap="flat" cmpd="sng" algn="ctr">
            <a:solidFill>
              <a:schemeClr val="tx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eorgia"/>
                <a:ea typeface="ＭＳ Ｐゴシック" pitchFamily="-106" charset="-128"/>
                <a:cs typeface="Georgia"/>
              </a:rPr>
              <a:t>HTML5.2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/>
              <a:ea typeface="ＭＳ Ｐゴシック" pitchFamily="-106" charset="-128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55507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Further Reading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Tao </a:t>
            </a:r>
            <a:r>
              <a:rPr lang="en-US" dirty="0"/>
              <a:t>of IETF</a:t>
            </a:r>
            <a:br>
              <a:rPr lang="en-US" dirty="0"/>
            </a:br>
            <a:r>
              <a:rPr lang="en-US" dirty="0"/>
              <a:t>http://</a:t>
            </a:r>
            <a:r>
              <a:rPr lang="en-US" dirty="0" err="1"/>
              <a:t>www.ietf.org</a:t>
            </a:r>
            <a:r>
              <a:rPr lang="en-US" dirty="0"/>
              <a:t>/</a:t>
            </a:r>
            <a:r>
              <a:rPr lang="en-US" dirty="0" err="1"/>
              <a:t>tao.html</a:t>
            </a:r>
            <a:endParaRPr lang="en-US" dirty="0" smtClean="0"/>
          </a:p>
          <a:p>
            <a:r>
              <a:rPr lang="en-US" dirty="0" smtClean="0"/>
              <a:t>W3C Consortium </a:t>
            </a:r>
            <a:r>
              <a:rPr lang="en-US" dirty="0"/>
              <a:t>Process Document</a:t>
            </a:r>
            <a:br>
              <a:rPr lang="en-US" dirty="0"/>
            </a:br>
            <a:r>
              <a:rPr lang="en-US" dirty="0"/>
              <a:t>http://www.w3.org/2015/Process-20150901</a:t>
            </a:r>
            <a:r>
              <a:rPr lang="en-US" dirty="0" smtClean="0"/>
              <a:t>/</a:t>
            </a:r>
            <a:endParaRPr lang="en-US" dirty="0"/>
          </a:p>
          <a:p>
            <a:r>
              <a:rPr lang="en-US" dirty="0" smtClean="0"/>
              <a:t>A History of HTML (1998). From </a:t>
            </a:r>
            <a:r>
              <a:rPr lang="en-US" i="1" dirty="0" err="1" smtClean="0"/>
              <a:t>Raggett</a:t>
            </a:r>
            <a:r>
              <a:rPr lang="en-US" i="1" dirty="0"/>
              <a:t> on HTML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http://www.w3.org/People/</a:t>
            </a:r>
            <a:r>
              <a:rPr lang="en-US" dirty="0" err="1"/>
              <a:t>Raggett</a:t>
            </a:r>
            <a:r>
              <a:rPr lang="en-US" dirty="0"/>
              <a:t>/book4/ch02.</a:t>
            </a:r>
            <a:r>
              <a:rPr lang="en-US" dirty="0" smtClean="0"/>
              <a:t>html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711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Next Lecture:</a:t>
            </a:r>
            <a:br>
              <a:rPr lang="en-GB" dirty="0" smtClean="0"/>
            </a:br>
            <a:r>
              <a:rPr lang="en-GB" dirty="0" smtClean="0"/>
              <a:t>Intellectual </a:t>
            </a:r>
            <a:br>
              <a:rPr lang="en-GB" dirty="0" smtClean="0"/>
            </a:br>
            <a:r>
              <a:rPr lang="en-GB" dirty="0" smtClean="0"/>
              <a:t>Property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3091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4945" r="24682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09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015" t="6390" r="3100" b="9810"/>
          <a:stretch/>
        </p:blipFill>
        <p:spPr>
          <a:xfrm>
            <a:off x="1" y="1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39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4401"/>
          <a:stretch/>
        </p:blipFill>
        <p:spPr>
          <a:xfrm>
            <a:off x="-4169" y="0"/>
            <a:ext cx="91481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54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makes web standards?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8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3200" dirty="0" smtClean="0"/>
              <a:t>What counts as a Web standards </a:t>
            </a:r>
            <a:r>
              <a:rPr lang="en-US" sz="3200" dirty="0" err="1" smtClean="0"/>
              <a:t>organisation</a:t>
            </a:r>
            <a:r>
              <a:rPr lang="en-US" sz="3200" dirty="0" smtClean="0"/>
              <a:t>?</a:t>
            </a:r>
            <a:endParaRPr lang="en-US" sz="3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624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Standards </a:t>
            </a:r>
            <a:r>
              <a:rPr lang="en-US" dirty="0" err="1" smtClean="0"/>
              <a:t>Organisations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5166" y="2147541"/>
            <a:ext cx="2682688" cy="14307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2225" y="2147541"/>
            <a:ext cx="2493875" cy="1700370"/>
          </a:xfrm>
          <a:prstGeom prst="rect">
            <a:avLst/>
          </a:prstGeom>
        </p:spPr>
      </p:pic>
      <p:pic>
        <p:nvPicPr>
          <p:cNvPr id="10" name="Picture 9" descr="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100" y="4198600"/>
            <a:ext cx="2730500" cy="546100"/>
          </a:xfrm>
          <a:prstGeom prst="rect">
            <a:avLst/>
          </a:prstGeom>
        </p:spPr>
      </p:pic>
      <p:pic>
        <p:nvPicPr>
          <p:cNvPr id="12" name="Picture 11" descr="500px-ISO_english_logo.svg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189" y="4198600"/>
            <a:ext cx="1790533" cy="1664712"/>
          </a:xfrm>
          <a:prstGeom prst="rect">
            <a:avLst/>
          </a:prstGeom>
        </p:spPr>
      </p:pic>
      <p:pic>
        <p:nvPicPr>
          <p:cNvPr id="13" name="Picture 12" descr="-1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100" y="5301075"/>
            <a:ext cx="2480459" cy="1124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8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IETF Structure </a:t>
            </a:r>
            <a:br>
              <a:rPr lang="en-US" dirty="0" smtClean="0"/>
            </a:br>
            <a:r>
              <a:rPr lang="en-US" dirty="0" smtClean="0"/>
              <a:t>and Process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391400" y="6316663"/>
            <a:ext cx="1752600" cy="312737"/>
          </a:xfrm>
        </p:spPr>
        <p:txBody>
          <a:bodyPr/>
          <a:lstStyle/>
          <a:p>
            <a:fld id="{03AC6681-E0FD-2C4C-B392-04A572FD2AA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63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CS">
  <a:themeElements>
    <a:clrScheme name="Custom 1">
      <a:dk1>
        <a:srgbClr val="323D43"/>
      </a:dk1>
      <a:lt1>
        <a:srgbClr val="FFFFFF"/>
      </a:lt1>
      <a:dk2>
        <a:srgbClr val="014359"/>
      </a:dk2>
      <a:lt2>
        <a:srgbClr val="77ADD3"/>
      </a:lt2>
      <a:accent1>
        <a:srgbClr val="979E45"/>
      </a:accent1>
      <a:accent2>
        <a:srgbClr val="4F5A20"/>
      </a:accent2>
      <a:accent3>
        <a:srgbClr val="FFFFFF"/>
      </a:accent3>
      <a:accent4>
        <a:srgbClr val="293338"/>
      </a:accent4>
      <a:accent5>
        <a:srgbClr val="C9CCB0"/>
      </a:accent5>
      <a:accent6>
        <a:srgbClr val="47511C"/>
      </a:accent6>
      <a:hlink>
        <a:srgbClr val="A67891"/>
      </a:hlink>
      <a:folHlink>
        <a:srgbClr val="8F9E94"/>
      </a:folHlink>
    </a:clrScheme>
    <a:fontScheme name="uos_ppt__template_electronics">
      <a:majorFont>
        <a:latin typeface="Georgia"/>
        <a:ea typeface="ＭＳ Ｐゴシック"/>
        <a:cs typeface="ＭＳ Ｐゴシック"/>
      </a:majorFont>
      <a:minorFont>
        <a:latin typeface="Georgi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lnDef>
  </a:objectDefaults>
  <a:extraClrSchemeLst>
    <a:extraClrScheme>
      <a:clrScheme name="uos_ppt__template_electronics 1">
        <a:dk1>
          <a:srgbClr val="323D43"/>
        </a:dk1>
        <a:lt1>
          <a:srgbClr val="FFFFFF"/>
        </a:lt1>
        <a:dk2>
          <a:srgbClr val="014359"/>
        </a:dk2>
        <a:lt2>
          <a:srgbClr val="77ADD3"/>
        </a:lt2>
        <a:accent1>
          <a:srgbClr val="979E45"/>
        </a:accent1>
        <a:accent2>
          <a:srgbClr val="4F5A20"/>
        </a:accent2>
        <a:accent3>
          <a:srgbClr val="FFFFFF"/>
        </a:accent3>
        <a:accent4>
          <a:srgbClr val="293338"/>
        </a:accent4>
        <a:accent5>
          <a:srgbClr val="C9CCB0"/>
        </a:accent5>
        <a:accent6>
          <a:srgbClr val="47511C"/>
        </a:accent6>
        <a:hlink>
          <a:srgbClr val="A67891"/>
        </a:hlink>
        <a:folHlink>
          <a:srgbClr val="8F9E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E38DC480-9643-A24F-B715-10D11C408960}" vid="{00BB0084-C1B6-FE48-AD8A-BE9A2BF8DE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ECS</Template>
  <TotalTime>22</TotalTime>
  <Words>1119</Words>
  <Application>Microsoft Macintosh PowerPoint</Application>
  <PresentationFormat>On-screen Show (4:3)</PresentationFormat>
  <Paragraphs>293</Paragraphs>
  <Slides>29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Calibri</vt:lpstr>
      <vt:lpstr>Georgia</vt:lpstr>
      <vt:lpstr>Lucida Grande</vt:lpstr>
      <vt:lpstr>Lucida Sans Typewriter</vt:lpstr>
      <vt:lpstr>ＭＳ Ｐゴシック</vt:lpstr>
      <vt:lpstr>Arial</vt:lpstr>
      <vt:lpstr>ECS</vt:lpstr>
      <vt:lpstr>The Web Standards Process</vt:lpstr>
      <vt:lpstr>How are web standards made?</vt:lpstr>
      <vt:lpstr>PowerPoint Presentation</vt:lpstr>
      <vt:lpstr>PowerPoint Presentation</vt:lpstr>
      <vt:lpstr>PowerPoint Presentation</vt:lpstr>
      <vt:lpstr>Who makes web standards?</vt:lpstr>
      <vt:lpstr>PowerPoint Presentation</vt:lpstr>
      <vt:lpstr>Web Standards Organisations</vt:lpstr>
      <vt:lpstr>IETF Structure  and Process</vt:lpstr>
      <vt:lpstr>The Internet Engineering Task Force</vt:lpstr>
      <vt:lpstr>IETF Structure</vt:lpstr>
      <vt:lpstr>IETF Document Types</vt:lpstr>
      <vt:lpstr>W3C Structure  and Process</vt:lpstr>
      <vt:lpstr>The World Wide Web Consortium</vt:lpstr>
      <vt:lpstr>W3C Structure</vt:lpstr>
      <vt:lpstr>W3C Technical Report Type</vt:lpstr>
      <vt:lpstr>W3C Technical Report Lifecycle</vt:lpstr>
      <vt:lpstr>Case Study: HTML</vt:lpstr>
      <vt:lpstr>The Evolution of HTML: 1991-1995</vt:lpstr>
      <vt:lpstr>Trouble in the Working Group</vt:lpstr>
      <vt:lpstr>Embrace and Extend</vt:lpstr>
      <vt:lpstr>De Jure versus De Facto Standards</vt:lpstr>
      <vt:lpstr>The Evolution of HTML: 1995-2000</vt:lpstr>
      <vt:lpstr>The Evolution of HTML: 2000-2010</vt:lpstr>
      <vt:lpstr>Web Hypertext Application Technology WG</vt:lpstr>
      <vt:lpstr>The Evolution of HTML: 2000-2010</vt:lpstr>
      <vt:lpstr>The Evolution of HTML: 2010-</vt:lpstr>
      <vt:lpstr>Further Reading</vt:lpstr>
      <vt:lpstr>Next Lecture: Intellectual  Property</vt:lpstr>
    </vt:vector>
  </TitlesOfParts>
  <Company/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Web Standards Process</dc:title>
  <dc:creator>Gibbins N.M.</dc:creator>
  <cp:lastModifiedBy>Gibbins N.M.</cp:lastModifiedBy>
  <cp:revision>4</cp:revision>
  <dcterms:created xsi:type="dcterms:W3CDTF">2017-11-01T15:21:46Z</dcterms:created>
  <dcterms:modified xsi:type="dcterms:W3CDTF">2017-11-30T10:57:17Z</dcterms:modified>
</cp:coreProperties>
</file>