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2"/>
    <p:restoredTop sz="69136"/>
  </p:normalViewPr>
  <p:slideViewPr>
    <p:cSldViewPr snapToObjects="1" showGuides="1">
      <p:cViewPr>
        <p:scale>
          <a:sx n="94" d="100"/>
          <a:sy n="94" d="100"/>
        </p:scale>
        <p:origin x="704" y="144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Formed in 1986</a:t>
            </a:r>
          </a:p>
          <a:p>
            <a:r>
              <a:rPr lang="en-US" dirty="0" smtClean="0"/>
              <a:t>Consensus</a:t>
            </a:r>
            <a:r>
              <a:rPr lang="en-US" baseline="0" dirty="0" smtClean="0"/>
              <a:t> driven</a:t>
            </a:r>
          </a:p>
          <a:p>
            <a:r>
              <a:rPr lang="en-US" baseline="0" dirty="0" smtClean="0"/>
              <a:t>Typical </a:t>
            </a:r>
            <a:r>
              <a:rPr lang="en-US" baseline="0" dirty="0" err="1" smtClean="0"/>
              <a:t>attendence</a:t>
            </a:r>
            <a:r>
              <a:rPr lang="en-US" baseline="0" dirty="0" smtClean="0"/>
              <a:t> at IETF meetings c. 1200 (from a maximum of ~2800 in 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58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Oct 1991 HTML Tags</a:t>
            </a:r>
          </a:p>
          <a:p>
            <a:r>
              <a:rPr lang="en-US" dirty="0" smtClean="0"/>
              <a:t>Jun</a:t>
            </a:r>
            <a:r>
              <a:rPr lang="en-US" baseline="0" dirty="0" smtClean="0"/>
              <a:t> 1992 HTML DTD first draft, 1.1 in Nov</a:t>
            </a:r>
          </a:p>
          <a:p>
            <a:r>
              <a:rPr lang="en-US" baseline="0" dirty="0" smtClean="0"/>
              <a:t>Jan 1993 Mosaic released</a:t>
            </a:r>
          </a:p>
          <a:p>
            <a:r>
              <a:rPr lang="en-US" baseline="0" dirty="0" smtClean="0"/>
              <a:t>Jun 1993 Hypertext Markup Language (Internet Draft)</a:t>
            </a:r>
          </a:p>
          <a:p>
            <a:r>
              <a:rPr lang="en-US" baseline="0" dirty="0" smtClean="0"/>
              <a:t>Nov 1993 HTML+ (Internet Draft)</a:t>
            </a:r>
          </a:p>
          <a:p>
            <a:r>
              <a:rPr lang="en-US" baseline="0" dirty="0" smtClean="0"/>
              <a:t>Sep 1994 IETF HTML WG founded</a:t>
            </a:r>
          </a:p>
          <a:p>
            <a:r>
              <a:rPr lang="en-US" baseline="0" dirty="0" smtClean="0"/>
              <a:t>Oct 1994 W3C founded</a:t>
            </a:r>
          </a:p>
          <a:p>
            <a:r>
              <a:rPr lang="en-US" baseline="0" dirty="0" smtClean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Aug 1995 IE released</a:t>
            </a:r>
          </a:p>
          <a:p>
            <a:r>
              <a:rPr lang="en-US" baseline="0" dirty="0" smtClean="0"/>
              <a:t>Nov 1995 HTML 2.0 (RFC1866)</a:t>
            </a:r>
          </a:p>
          <a:p>
            <a:r>
              <a:rPr lang="en-US" baseline="0" dirty="0" smtClean="0"/>
              <a:t>Nov 1995 HTML Forms (RFC1867)</a:t>
            </a:r>
          </a:p>
          <a:p>
            <a:r>
              <a:rPr lang="en-US" baseline="0" dirty="0" smtClean="0"/>
              <a:t>Dec 1995 IETF HTML WG disbanded</a:t>
            </a:r>
          </a:p>
          <a:p>
            <a:r>
              <a:rPr lang="en-US" baseline="0" dirty="0" smtClean="0"/>
              <a:t>May 1996 HTML Tables (RFC1942)</a:t>
            </a:r>
          </a:p>
          <a:p>
            <a:r>
              <a:rPr lang="en-US" baseline="0" dirty="0" smtClean="0"/>
              <a:t>Aug 1996 HTML Client-side Image Maps (RFC1980)</a:t>
            </a:r>
          </a:p>
          <a:p>
            <a:r>
              <a:rPr lang="en-US" baseline="0" dirty="0" smtClean="0"/>
              <a:t>Jan 1997 HTML I18N (RFC2070)</a:t>
            </a:r>
          </a:p>
          <a:p>
            <a:r>
              <a:rPr lang="en-US" baseline="0" dirty="0" smtClean="0"/>
              <a:t>Jan 1997 HTML 3.2 (W3C REC)</a:t>
            </a:r>
          </a:p>
          <a:p>
            <a:r>
              <a:rPr lang="en-US" baseline="0" dirty="0" smtClean="0"/>
              <a:t>Dec 1997 HTML 4.0 (W3C REC)</a:t>
            </a:r>
          </a:p>
          <a:p>
            <a:r>
              <a:rPr lang="en-US" baseline="0" dirty="0" smtClean="0"/>
              <a:t>Dec 1999 HTML 4.01 (W3C REC)</a:t>
            </a:r>
          </a:p>
          <a:p>
            <a:r>
              <a:rPr lang="en-US" baseline="0" dirty="0" smtClean="0"/>
              <a:t>May 2000 ISO HTML (</a:t>
            </a:r>
            <a:r>
              <a:rPr lang="is-IS" dirty="0" smtClean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90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Oct 1991 HTML Tags</a:t>
            </a:r>
          </a:p>
          <a:p>
            <a:r>
              <a:rPr lang="en-US" dirty="0" smtClean="0"/>
              <a:t>Jun</a:t>
            </a:r>
            <a:r>
              <a:rPr lang="en-US" baseline="0" dirty="0" smtClean="0"/>
              <a:t> 1992 HTML DTD first draft, 1.1 in Nov</a:t>
            </a:r>
          </a:p>
          <a:p>
            <a:r>
              <a:rPr lang="en-US" baseline="0" dirty="0" smtClean="0"/>
              <a:t>Jan 1993 Mosaic released</a:t>
            </a:r>
          </a:p>
          <a:p>
            <a:r>
              <a:rPr lang="en-US" baseline="0" dirty="0" smtClean="0"/>
              <a:t>Jun 1993 Hypertext Markup Language (Internet Draft)</a:t>
            </a:r>
          </a:p>
          <a:p>
            <a:r>
              <a:rPr lang="en-US" baseline="0" dirty="0" smtClean="0"/>
              <a:t>Nov 1993 HTML+ (Internet Draft)</a:t>
            </a:r>
          </a:p>
          <a:p>
            <a:r>
              <a:rPr lang="en-US" baseline="0" dirty="0" smtClean="0"/>
              <a:t>Sep 1994 IETF HTML WG founded</a:t>
            </a:r>
          </a:p>
          <a:p>
            <a:r>
              <a:rPr lang="en-US" baseline="0" dirty="0" smtClean="0"/>
              <a:t>Oct 1994 W3C founded</a:t>
            </a:r>
          </a:p>
          <a:p>
            <a:r>
              <a:rPr lang="en-US" baseline="0" dirty="0" smtClean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Aug 1995 IE released</a:t>
            </a:r>
          </a:p>
          <a:p>
            <a:r>
              <a:rPr lang="en-US" baseline="0" dirty="0" smtClean="0"/>
              <a:t>Nov 1995 HTML 2.0 (RFC1866)</a:t>
            </a:r>
          </a:p>
          <a:p>
            <a:r>
              <a:rPr lang="en-US" baseline="0" dirty="0" smtClean="0"/>
              <a:t>Nov 1995 HTML Forms (RFC1867)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Dec 1995 IETF HTML WG disbanded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Feb 1996 HTML ERB/WG formed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May 1996 HTML Tables (RFC1942)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Aug 1996 HTML Client-side Image Maps (RFC1980)</a:t>
            </a:r>
          </a:p>
          <a:p>
            <a:r>
              <a:rPr lang="en-US" baseline="0" dirty="0" smtClean="0"/>
              <a:t>Nov 1996 XML WD</a:t>
            </a:r>
          </a:p>
          <a:p>
            <a:r>
              <a:rPr lang="en-US" baseline="0" dirty="0" smtClean="0"/>
              <a:t>Jan 1997 HTML I18N (RFC2070)</a:t>
            </a:r>
          </a:p>
          <a:p>
            <a:r>
              <a:rPr lang="en-US" baseline="0" dirty="0" smtClean="0"/>
              <a:t>Jan 1997 HTML 3.2 (W3C REC)</a:t>
            </a:r>
          </a:p>
          <a:p>
            <a:r>
              <a:rPr lang="en-US" baseline="0" dirty="0" smtClean="0"/>
              <a:t>Dec 1997 HTML 4.0 (W3C REC)</a:t>
            </a:r>
          </a:p>
          <a:p>
            <a:r>
              <a:rPr lang="en-US" baseline="0" dirty="0" smtClean="0"/>
              <a:t>Feb 1998 XML 1.0 W3C REC</a:t>
            </a:r>
          </a:p>
          <a:p>
            <a:r>
              <a:rPr lang="en-US" baseline="0" dirty="0" smtClean="0"/>
              <a:t>Dec 1998 Reformulating HTML in XML</a:t>
            </a:r>
          </a:p>
          <a:p>
            <a:r>
              <a:rPr lang="en-US" baseline="0" dirty="0" smtClean="0"/>
              <a:t>Dec 1999 HTML 4.01 (W3C REC)</a:t>
            </a:r>
          </a:p>
          <a:p>
            <a:r>
              <a:rPr lang="en-US" baseline="0" dirty="0" smtClean="0"/>
              <a:t>Jan 2000 XHTML 1.0</a:t>
            </a:r>
          </a:p>
          <a:p>
            <a:r>
              <a:rPr lang="en-US" baseline="0" dirty="0" smtClean="0"/>
              <a:t>May 2000 ISO HTML (</a:t>
            </a:r>
            <a:r>
              <a:rPr lang="is-IS" dirty="0" smtClean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85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2002 XHTML</a:t>
            </a:r>
            <a:r>
              <a:rPr lang="en-US" baseline="0" dirty="0" smtClean="0"/>
              <a:t> 2.0 FPWD</a:t>
            </a:r>
            <a:endParaRPr lang="en-US" dirty="0" smtClean="0"/>
          </a:p>
          <a:p>
            <a:r>
              <a:rPr lang="en-US" dirty="0" smtClean="0"/>
              <a:t>Jun 2004 Opera/Mozilla position</a:t>
            </a:r>
            <a:r>
              <a:rPr lang="en-US" baseline="0" dirty="0" smtClean="0"/>
              <a:t> paper on HTML voted down by W3C</a:t>
            </a:r>
            <a:endParaRPr lang="en-US" dirty="0" smtClean="0"/>
          </a:p>
          <a:p>
            <a:r>
              <a:rPr lang="en-US" dirty="0" smtClean="0"/>
              <a:t>Jun 2004</a:t>
            </a:r>
            <a:r>
              <a:rPr lang="en-US" baseline="0" dirty="0" smtClean="0"/>
              <a:t> WHAT formed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98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2002 XHTML</a:t>
            </a:r>
            <a:r>
              <a:rPr lang="en-US" baseline="0" dirty="0" smtClean="0"/>
              <a:t> 2.0 FPWD</a:t>
            </a:r>
            <a:endParaRPr lang="en-US" dirty="0" smtClean="0"/>
          </a:p>
          <a:p>
            <a:r>
              <a:rPr lang="en-US" dirty="0" smtClean="0"/>
              <a:t>Jun 2004 Opera/Mozilla position</a:t>
            </a:r>
            <a:r>
              <a:rPr lang="en-US" baseline="0" dirty="0" smtClean="0"/>
              <a:t> paper on HTML voted down by W3C</a:t>
            </a:r>
            <a:endParaRPr lang="en-US" dirty="0" smtClean="0"/>
          </a:p>
          <a:p>
            <a:r>
              <a:rPr lang="en-US" dirty="0" smtClean="0"/>
              <a:t>Jun 2004</a:t>
            </a:r>
            <a:r>
              <a:rPr lang="en-US" baseline="0" dirty="0" smtClean="0"/>
              <a:t> WHATWG formed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62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2002 XHTML</a:t>
            </a:r>
            <a:r>
              <a:rPr lang="en-US" baseline="0" dirty="0" smtClean="0"/>
              <a:t> 2.0 FPWD</a:t>
            </a:r>
            <a:endParaRPr lang="en-US" dirty="0" smtClean="0"/>
          </a:p>
          <a:p>
            <a:r>
              <a:rPr lang="en-US" dirty="0" smtClean="0"/>
              <a:t>Jun 2004 Opera/Mozilla position</a:t>
            </a:r>
            <a:r>
              <a:rPr lang="en-US" baseline="0" dirty="0" smtClean="0"/>
              <a:t> paper on HTML voted down by W3C</a:t>
            </a:r>
            <a:endParaRPr lang="en-US" dirty="0" smtClean="0"/>
          </a:p>
          <a:p>
            <a:r>
              <a:rPr lang="en-US" dirty="0" smtClean="0"/>
              <a:t>Jun 2004</a:t>
            </a:r>
            <a:r>
              <a:rPr lang="en-US" baseline="0" dirty="0" smtClean="0"/>
              <a:t> WHATWG </a:t>
            </a:r>
            <a:r>
              <a:rPr lang="en-US" baseline="0" dirty="0" smtClean="0"/>
              <a:t>formed</a:t>
            </a:r>
          </a:p>
          <a:p>
            <a:r>
              <a:rPr lang="en-US" baseline="0" smtClean="0"/>
              <a:t>2 Nov 2017 HTML5.2 PR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9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4"/>
            <a:ext cx="8496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496300" cy="21605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04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496300" cy="32416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  <p15:guide id="3" orient="horz" pos="1752" userDrawn="1">
          <p15:clr>
            <a:srgbClr val="FBAE40"/>
          </p15:clr>
        </p15:guide>
        <p15:guide id="4" orient="horz" pos="18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805487"/>
            <a:ext cx="8496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1700213"/>
            <a:ext cx="4103537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700212"/>
            <a:ext cx="4103538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103538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700212"/>
            <a:ext cx="4102547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2322511"/>
            <a:ext cx="4102547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03962"/>
            <a:ext cx="7632376" cy="29368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700213"/>
            <a:ext cx="8496000" cy="4465638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05263"/>
            <a:ext cx="8496300" cy="217207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80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700213"/>
            <a:ext cx="8496000" cy="44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0392" y="6303962"/>
            <a:ext cx="71960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04" userDrawn="1">
          <p15:clr>
            <a:srgbClr val="F26B43"/>
          </p15:clr>
        </p15:guide>
        <p15:guide id="2" pos="5556" userDrawn="1">
          <p15:clr>
            <a:srgbClr val="F26B43"/>
          </p15:clr>
        </p15:guide>
        <p15:guide id="3" orient="horz" pos="572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2971" userDrawn="1">
          <p15:clr>
            <a:srgbClr val="F26B43"/>
          </p15:clr>
        </p15:guide>
        <p15:guide id="11" pos="2789" userDrawn="1">
          <p15:clr>
            <a:srgbClr val="F26B43"/>
          </p15:clr>
        </p15:guide>
        <p15:guide id="12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Web Standards Process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COMP3220 Web Infrastructure</a:t>
            </a:r>
            <a:br>
              <a:rPr lang="en-US" dirty="0" smtClean="0"/>
            </a:br>
            <a:r>
              <a:rPr lang="en-US" dirty="0" smtClean="0"/>
              <a:t>COMP6218 </a:t>
            </a:r>
            <a:r>
              <a:rPr lang="en-US" dirty="0" smtClean="0"/>
              <a:t>Web Architecture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2016-2017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93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Internet Engineering Task Force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reject: kings, presidents and voting. </a:t>
            </a:r>
            <a:br>
              <a:rPr lang="en-US" dirty="0"/>
            </a:br>
            <a:r>
              <a:rPr lang="en-US" dirty="0" smtClean="0"/>
              <a:t>We </a:t>
            </a:r>
            <a:r>
              <a:rPr lang="en-US" dirty="0"/>
              <a:t>believe in: rough consensus and running code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							</a:t>
            </a:r>
            <a:r>
              <a:rPr lang="en-US" i="1" dirty="0" smtClean="0"/>
              <a:t>David Clark</a:t>
            </a:r>
          </a:p>
          <a:p>
            <a:pPr marL="0" indent="0">
              <a:buNone/>
            </a:pPr>
            <a:r>
              <a:rPr lang="en-US" dirty="0"/>
              <a:t>Be conservative in what you send and liberal in what you </a:t>
            </a:r>
            <a:r>
              <a:rPr lang="en-US" dirty="0" smtClean="0"/>
              <a:t>accept</a:t>
            </a:r>
            <a:br>
              <a:rPr lang="en-US" dirty="0" smtClean="0"/>
            </a:br>
            <a:r>
              <a:rPr lang="en-US" dirty="0" smtClean="0"/>
              <a:t>							</a:t>
            </a:r>
            <a:r>
              <a:rPr lang="en-US" i="1" dirty="0" smtClean="0"/>
              <a:t>Jon </a:t>
            </a:r>
            <a:r>
              <a:rPr lang="en-US" i="1" dirty="0" err="1" smtClean="0"/>
              <a:t>Postel</a:t>
            </a:r>
            <a:endParaRPr lang="en-US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15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IETF Structure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Not a membership </a:t>
            </a:r>
            <a:r>
              <a:rPr lang="en-US" dirty="0" err="1" smtClean="0"/>
              <a:t>organisation</a:t>
            </a:r>
            <a:r>
              <a:rPr lang="en-US" dirty="0" smtClean="0"/>
              <a:t> – anyone can become involved</a:t>
            </a:r>
          </a:p>
          <a:p>
            <a:pPr marL="0" indent="0">
              <a:buNone/>
            </a:pPr>
            <a:r>
              <a:rPr lang="en-US" dirty="0" smtClean="0"/>
              <a:t>Formed in 1986</a:t>
            </a:r>
          </a:p>
          <a:p>
            <a:pPr marL="0" indent="0">
              <a:buNone/>
            </a:pPr>
            <a:r>
              <a:rPr lang="en-US" dirty="0" smtClean="0"/>
              <a:t>Overseen by the Internet Architecture Board (IAB)</a:t>
            </a:r>
          </a:p>
          <a:p>
            <a:pPr marL="0" indent="0">
              <a:buNone/>
            </a:pPr>
            <a:r>
              <a:rPr lang="en-US" dirty="0" smtClean="0"/>
              <a:t>Standards reviewed by the Internet Engineering Steering Group</a:t>
            </a:r>
          </a:p>
          <a:p>
            <a:pPr marL="0" indent="0">
              <a:buNone/>
            </a:pPr>
            <a:r>
              <a:rPr lang="en-US" dirty="0" smtClean="0"/>
              <a:t>Structured into:</a:t>
            </a:r>
          </a:p>
          <a:p>
            <a:pPr lvl="1"/>
            <a:r>
              <a:rPr lang="en-US" dirty="0" smtClean="0"/>
              <a:t>Working Groups: Chartered groups which are working towards the production of a standard)</a:t>
            </a:r>
          </a:p>
          <a:p>
            <a:pPr lvl="1"/>
            <a:r>
              <a:rPr lang="en-US" dirty="0" smtClean="0"/>
              <a:t>Birds of a Feather Groups (</a:t>
            </a:r>
            <a:r>
              <a:rPr lang="en-US" dirty="0" err="1" smtClean="0"/>
              <a:t>BoF</a:t>
            </a:r>
            <a:r>
              <a:rPr lang="en-US" dirty="0" smtClean="0"/>
              <a:t>): Informal discussion groups</a:t>
            </a:r>
          </a:p>
          <a:p>
            <a:pPr lvl="1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3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IETF Document Types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Requests for Comments (RFC)</a:t>
            </a:r>
          </a:p>
          <a:p>
            <a:pPr lvl="1"/>
            <a:r>
              <a:rPr lang="en-US" dirty="0" smtClean="0"/>
              <a:t>Started as informal notes, have since become official Internet standards documents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Internet Drafts</a:t>
            </a:r>
            <a:endParaRPr lang="en-US" dirty="0"/>
          </a:p>
          <a:p>
            <a:pPr lvl="1"/>
            <a:r>
              <a:rPr lang="en-US" dirty="0" smtClean="0"/>
              <a:t>Preliminary technical specifications</a:t>
            </a:r>
          </a:p>
          <a:p>
            <a:pPr lvl="1"/>
            <a:r>
              <a:rPr lang="en-US" dirty="0" smtClean="0"/>
              <a:t>Only valid for six months, unless updated</a:t>
            </a:r>
          </a:p>
          <a:p>
            <a:pPr lvl="1"/>
            <a:r>
              <a:rPr lang="en-US" dirty="0" smtClean="0"/>
              <a:t>Removed from official repository on expiry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28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Structure </a:t>
            </a:r>
            <a:br>
              <a:rPr lang="en-US" dirty="0" smtClean="0"/>
            </a:br>
            <a:r>
              <a:rPr lang="en-US" dirty="0" smtClean="0"/>
              <a:t>and Process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7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World Wide Web Consortium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membership </a:t>
            </a:r>
            <a:r>
              <a:rPr lang="en-US" dirty="0" err="1" smtClean="0"/>
              <a:t>organisation</a:t>
            </a:r>
            <a:r>
              <a:rPr lang="en-US" dirty="0"/>
              <a:t> </a:t>
            </a:r>
            <a:r>
              <a:rPr lang="en-US" dirty="0" smtClean="0"/>
              <a:t>- must join in order to participate*</a:t>
            </a:r>
          </a:p>
          <a:p>
            <a:pPr marL="0" indent="0">
              <a:buNone/>
            </a:pPr>
            <a:r>
              <a:rPr lang="en-US" dirty="0" smtClean="0"/>
              <a:t>Key players:</a:t>
            </a:r>
          </a:p>
          <a:p>
            <a:pPr lvl="1"/>
            <a:r>
              <a:rPr lang="en-US" dirty="0" smtClean="0"/>
              <a:t>Director (</a:t>
            </a:r>
            <a:r>
              <a:rPr lang="en-US" dirty="0" err="1" smtClean="0"/>
              <a:t>TimBL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smtClean="0"/>
              <a:t>Team: Permanent staff, support workings of W3C</a:t>
            </a:r>
          </a:p>
          <a:p>
            <a:pPr lvl="1"/>
            <a:r>
              <a:rPr lang="en-US" dirty="0" smtClean="0"/>
              <a:t>Advisory Committee (AC): Contains a representative from each member </a:t>
            </a:r>
            <a:r>
              <a:rPr lang="en-US" dirty="0" err="1" smtClean="0"/>
              <a:t>organisation</a:t>
            </a:r>
            <a:r>
              <a:rPr lang="en-US" dirty="0" smtClean="0"/>
              <a:t>. Reviews proposals from Director</a:t>
            </a:r>
          </a:p>
          <a:p>
            <a:pPr lvl="1"/>
            <a:r>
              <a:rPr lang="en-US" dirty="0" smtClean="0"/>
              <a:t>Advisory Board (AB): Guides W3C in non-technical matters</a:t>
            </a:r>
          </a:p>
          <a:p>
            <a:pPr lvl="1"/>
            <a:r>
              <a:rPr lang="en-US" dirty="0" smtClean="0"/>
              <a:t>Technical Architecture Group (TAG): Coordinates cross-technology architecture developments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* </a:t>
            </a:r>
            <a:r>
              <a:rPr lang="en-US" dirty="0" smtClean="0"/>
              <a:t>with </a:t>
            </a:r>
            <a:r>
              <a:rPr lang="en-US" dirty="0"/>
              <a:t>some </a:t>
            </a:r>
            <a:r>
              <a:rPr lang="en-US" dirty="0" smtClean="0"/>
              <a:t>exceptions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45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Structure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Working Group</a:t>
            </a:r>
          </a:p>
          <a:p>
            <a:pPr lvl="1"/>
            <a:r>
              <a:rPr lang="en-US" dirty="0" smtClean="0"/>
              <a:t>Chartered for a specific duration to deliver a particular standard</a:t>
            </a:r>
          </a:p>
          <a:p>
            <a:pPr marL="0" indent="0">
              <a:buNone/>
            </a:pPr>
            <a:r>
              <a:rPr lang="en-US" dirty="0" smtClean="0"/>
              <a:t>Interest Group</a:t>
            </a:r>
          </a:p>
          <a:p>
            <a:pPr lvl="1"/>
            <a:r>
              <a:rPr lang="en-US" dirty="0" smtClean="0"/>
              <a:t>Chartered discussion forum</a:t>
            </a:r>
          </a:p>
          <a:p>
            <a:pPr marL="0" indent="0">
              <a:buNone/>
            </a:pPr>
            <a:r>
              <a:rPr lang="en-US" dirty="0" smtClean="0"/>
              <a:t>Community Group</a:t>
            </a:r>
          </a:p>
          <a:p>
            <a:pPr lvl="1"/>
            <a:r>
              <a:rPr lang="en-US" dirty="0" smtClean="0"/>
              <a:t>Discussion forum open to non-members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6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Technical Report Type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Recommendation</a:t>
            </a:r>
          </a:p>
          <a:p>
            <a:r>
              <a:rPr lang="en-US" dirty="0" smtClean="0"/>
              <a:t>Proposed Recommendation</a:t>
            </a:r>
          </a:p>
          <a:p>
            <a:r>
              <a:rPr lang="en-US" dirty="0" smtClean="0"/>
              <a:t>Candidate Recommendation</a:t>
            </a:r>
          </a:p>
          <a:p>
            <a:r>
              <a:rPr lang="en-US" dirty="0" smtClean="0"/>
              <a:t>Working Draft</a:t>
            </a:r>
          </a:p>
          <a:p>
            <a:pPr lvl="1"/>
            <a:r>
              <a:rPr lang="en-US" dirty="0" smtClean="0"/>
              <a:t>First Public Working Draft</a:t>
            </a:r>
          </a:p>
          <a:p>
            <a:pPr lvl="1"/>
            <a:r>
              <a:rPr lang="en-US" dirty="0" smtClean="0"/>
              <a:t>Last Call Working Draft</a:t>
            </a:r>
          </a:p>
          <a:p>
            <a:r>
              <a:rPr lang="en-US" dirty="0" smtClean="0"/>
              <a:t>Note</a:t>
            </a:r>
          </a:p>
          <a:p>
            <a:pPr lvl="1"/>
            <a:r>
              <a:rPr lang="en-US" dirty="0" smtClean="0"/>
              <a:t>Member Note</a:t>
            </a:r>
          </a:p>
          <a:p>
            <a:pPr lvl="1"/>
            <a:r>
              <a:rPr lang="en-US" dirty="0" smtClean="0"/>
              <a:t>Working Group Note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07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W3C Technical Report Lifecycle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nip Single Corner Rectangle 6"/>
          <p:cNvSpPr/>
          <p:nvPr/>
        </p:nvSpPr>
        <p:spPr bwMode="auto">
          <a:xfrm>
            <a:off x="2002118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Snip Single Corner Rectangle 7"/>
          <p:cNvSpPr/>
          <p:nvPr/>
        </p:nvSpPr>
        <p:spPr bwMode="auto">
          <a:xfrm>
            <a:off x="4779929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Snip Single Corner Rectangle 8"/>
          <p:cNvSpPr/>
          <p:nvPr/>
        </p:nvSpPr>
        <p:spPr bwMode="auto">
          <a:xfrm>
            <a:off x="6160870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Snip Single Corner Rectangle 9"/>
          <p:cNvSpPr/>
          <p:nvPr/>
        </p:nvSpPr>
        <p:spPr bwMode="auto">
          <a:xfrm>
            <a:off x="7545765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Snip Single Corner Rectangle 10"/>
          <p:cNvSpPr/>
          <p:nvPr/>
        </p:nvSpPr>
        <p:spPr bwMode="auto">
          <a:xfrm>
            <a:off x="570754" y="2715350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FPWD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Snip Single Corner Rectangle 11"/>
          <p:cNvSpPr/>
          <p:nvPr/>
        </p:nvSpPr>
        <p:spPr bwMode="auto">
          <a:xfrm>
            <a:off x="3391153" y="2719294"/>
            <a:ext cx="1080000" cy="1440000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LCWD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7" idx="0"/>
            <a:endCxn id="12" idx="2"/>
          </p:cNvCxnSpPr>
          <p:nvPr/>
        </p:nvCxnSpPr>
        <p:spPr bwMode="auto">
          <a:xfrm>
            <a:off x="3082118" y="3439294"/>
            <a:ext cx="30903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11" idx="0"/>
            <a:endCxn id="7" idx="2"/>
          </p:cNvCxnSpPr>
          <p:nvPr/>
        </p:nvCxnSpPr>
        <p:spPr bwMode="auto">
          <a:xfrm>
            <a:off x="1650754" y="3435350"/>
            <a:ext cx="351364" cy="39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2" idx="0"/>
            <a:endCxn id="8" idx="2"/>
          </p:cNvCxnSpPr>
          <p:nvPr/>
        </p:nvCxnSpPr>
        <p:spPr bwMode="auto">
          <a:xfrm>
            <a:off x="4471153" y="3439294"/>
            <a:ext cx="30877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8" idx="0"/>
            <a:endCxn id="9" idx="2"/>
          </p:cNvCxnSpPr>
          <p:nvPr/>
        </p:nvCxnSpPr>
        <p:spPr bwMode="auto">
          <a:xfrm>
            <a:off x="5859929" y="3439294"/>
            <a:ext cx="30094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9" idx="0"/>
            <a:endCxn id="10" idx="2"/>
          </p:cNvCxnSpPr>
          <p:nvPr/>
        </p:nvCxnSpPr>
        <p:spPr bwMode="auto">
          <a:xfrm>
            <a:off x="7240870" y="3439294"/>
            <a:ext cx="30489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Curved Connector 44"/>
          <p:cNvCxnSpPr>
            <a:stCxn id="7" idx="0"/>
            <a:endCxn id="7" idx="2"/>
          </p:cNvCxnSpPr>
          <p:nvPr/>
        </p:nvCxnSpPr>
        <p:spPr bwMode="auto">
          <a:xfrm flipH="1">
            <a:off x="2002118" y="3439294"/>
            <a:ext cx="1080000" cy="12700"/>
          </a:xfrm>
          <a:prstGeom prst="curvedConnector5">
            <a:avLst>
              <a:gd name="adj1" fmla="val -21167"/>
              <a:gd name="adj2" fmla="val 14175173"/>
              <a:gd name="adj3" fmla="val 121167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Curved Connector 47"/>
          <p:cNvCxnSpPr>
            <a:stCxn id="8" idx="3"/>
            <a:endCxn id="7" idx="3"/>
          </p:cNvCxnSpPr>
          <p:nvPr/>
        </p:nvCxnSpPr>
        <p:spPr bwMode="auto">
          <a:xfrm rot="16200000" flipV="1">
            <a:off x="3931024" y="1330388"/>
            <a:ext cx="12700" cy="2777811"/>
          </a:xfrm>
          <a:prstGeom prst="curvedConnector3">
            <a:avLst>
              <a:gd name="adj1" fmla="val 5917646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Curved Connector 53"/>
          <p:cNvCxnSpPr>
            <a:stCxn id="8" idx="0"/>
            <a:endCxn id="8" idx="2"/>
          </p:cNvCxnSpPr>
          <p:nvPr/>
        </p:nvCxnSpPr>
        <p:spPr bwMode="auto">
          <a:xfrm flipH="1">
            <a:off x="4779929" y="3439294"/>
            <a:ext cx="1080000" cy="12700"/>
          </a:xfrm>
          <a:prstGeom prst="curvedConnector5">
            <a:avLst>
              <a:gd name="adj1" fmla="val -21167"/>
              <a:gd name="adj2" fmla="val 13586937"/>
              <a:gd name="adj3" fmla="val 121167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Curved Connector 56"/>
          <p:cNvCxnSpPr>
            <a:stCxn id="9" idx="3"/>
            <a:endCxn id="8" idx="3"/>
          </p:cNvCxnSpPr>
          <p:nvPr/>
        </p:nvCxnSpPr>
        <p:spPr bwMode="auto">
          <a:xfrm rot="16200000" flipV="1">
            <a:off x="6010400" y="2028823"/>
            <a:ext cx="12700" cy="1380941"/>
          </a:xfrm>
          <a:prstGeom prst="curvedConnector3">
            <a:avLst>
              <a:gd name="adj1" fmla="val 5682354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7221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25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1991-1995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68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667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73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900000" y="218348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Tags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00000" y="254348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DTD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982119" y="290348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062119" y="290348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HTML+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142119" y="3622236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3.0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302119" y="6133006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ISO Standard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958360" y="3263482"/>
            <a:ext cx="18616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Netscape 0.9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958360" y="2902236"/>
            <a:ext cx="186164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NCSA Mosaic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958360" y="3623482"/>
            <a:ext cx="186164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Explorer 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224086" y="32659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founded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02119" y="3275944"/>
            <a:ext cx="21656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IETF HTML WG founded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82119" y="3622236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8893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24" grpId="0" animBg="1"/>
      <p:bldP spid="25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web standards made?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01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in the Working Group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IETF HTML WG formed in September 1994</a:t>
            </a:r>
          </a:p>
          <a:p>
            <a:pPr marL="0" indent="0">
              <a:buNone/>
            </a:pPr>
            <a:r>
              <a:rPr lang="en-US" dirty="0" smtClean="0"/>
              <a:t>By 1995, the IETF HTML WG had grown unwieldy</a:t>
            </a:r>
          </a:p>
          <a:p>
            <a:pPr lvl="1"/>
            <a:r>
              <a:rPr lang="en-US" dirty="0" smtClean="0"/>
              <a:t>Over 100 members in the group</a:t>
            </a:r>
          </a:p>
          <a:p>
            <a:pPr lvl="1"/>
            <a:r>
              <a:rPr lang="en-US" dirty="0"/>
              <a:t>“I came back after just three days away to find over 2000 messages </a:t>
            </a:r>
            <a:r>
              <a:rPr lang="en-US" dirty="0" smtClean="0"/>
              <a:t>waiting”</a:t>
            </a:r>
          </a:p>
          <a:p>
            <a:pPr marL="0" indent="0">
              <a:buNone/>
            </a:pPr>
            <a:r>
              <a:rPr lang="en-US" dirty="0" smtClean="0"/>
              <a:t>Disbanded in December 1995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W3C HTML Editorial Review Board formed in February 1996</a:t>
            </a:r>
          </a:p>
          <a:p>
            <a:pPr lvl="1"/>
            <a:r>
              <a:rPr lang="en-US" dirty="0" smtClean="0"/>
              <a:t>Became W3C HTML WG in December 1996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9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Embrace and Extend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“To </a:t>
            </a:r>
            <a:r>
              <a:rPr lang="en-US" dirty="0"/>
              <a:t>a certain extent, Microsoft built its business on the Web by extending HTML </a:t>
            </a:r>
            <a:r>
              <a:rPr lang="en-US" dirty="0" smtClean="0"/>
              <a:t>features.”</a:t>
            </a:r>
            <a:br>
              <a:rPr lang="en-US" dirty="0" smtClean="0"/>
            </a:br>
            <a:r>
              <a:rPr lang="en-US" dirty="0" smtClean="0"/>
              <a:t>							</a:t>
            </a:r>
            <a:r>
              <a:rPr lang="en-US" i="1" dirty="0" smtClean="0"/>
              <a:t>Dave </a:t>
            </a:r>
            <a:r>
              <a:rPr lang="en-US" i="1" dirty="0" err="1" smtClean="0"/>
              <a:t>Raggett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By the mid-90s, Netscape and Microsoft were creating their own proprietary extensions to HTML</a:t>
            </a:r>
          </a:p>
          <a:p>
            <a:pPr lvl="1"/>
            <a:r>
              <a:rPr lang="en-US" b="1" dirty="0" smtClean="0">
                <a:latin typeface="Lucida Sans Typewriter"/>
                <a:cs typeface="Lucida Sans Typewriter"/>
              </a:rPr>
              <a:t>&lt;font&gt;</a:t>
            </a:r>
          </a:p>
          <a:p>
            <a:pPr lvl="1"/>
            <a:r>
              <a:rPr lang="en-US" b="1" dirty="0" smtClean="0">
                <a:latin typeface="Lucida Sans Typewriter"/>
                <a:cs typeface="Lucida Sans Typewriter"/>
              </a:rPr>
              <a:t>&lt;marquee&gt;</a:t>
            </a:r>
          </a:p>
          <a:p>
            <a:pPr lvl="1"/>
            <a:r>
              <a:rPr lang="en-US" b="1" dirty="0" smtClean="0">
                <a:latin typeface="Lucida Sans Typewriter"/>
                <a:cs typeface="Lucida Sans Typewriter"/>
              </a:rPr>
              <a:t>&lt;blink&gt;</a:t>
            </a:r>
          </a:p>
          <a:p>
            <a:pPr lvl="1"/>
            <a:endParaRPr lang="en-US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“This page is best viewed in browser X.”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53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 Jure versus De Facto Standards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 Jure: “according to law”</a:t>
            </a:r>
          </a:p>
          <a:p>
            <a:pPr lvl="1"/>
            <a:r>
              <a:rPr lang="en-US" dirty="0" smtClean="0"/>
              <a:t>De jure standards created to </a:t>
            </a:r>
            <a:r>
              <a:rPr lang="en-US" i="1" dirty="0" smtClean="0"/>
              <a:t>extend</a:t>
            </a:r>
            <a:r>
              <a:rPr lang="en-US" dirty="0" smtClean="0"/>
              <a:t> existing practice</a:t>
            </a:r>
          </a:p>
          <a:p>
            <a:pPr lvl="1"/>
            <a:r>
              <a:rPr lang="en-US" dirty="0" smtClean="0"/>
              <a:t>HTML 3.0, HTML 4.0, XHTML 1.0</a:t>
            </a:r>
            <a:endParaRPr lang="en-US" dirty="0"/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 Facto: “as a matter of fact”</a:t>
            </a:r>
          </a:p>
          <a:p>
            <a:pPr lvl="1"/>
            <a:r>
              <a:rPr lang="en-US" dirty="0" smtClean="0"/>
              <a:t>De facto standards created to </a:t>
            </a:r>
            <a:r>
              <a:rPr lang="en-US" i="1" dirty="0" smtClean="0"/>
              <a:t>codify</a:t>
            </a:r>
            <a:r>
              <a:rPr lang="en-US" dirty="0" smtClean="0"/>
              <a:t> existing practice</a:t>
            </a:r>
          </a:p>
          <a:p>
            <a:pPr lvl="1"/>
            <a:r>
              <a:rPr lang="en-US" dirty="0" smtClean="0"/>
              <a:t>HTML 2.0, HTML 3.2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26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1995-2000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68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667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73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900000" y="218348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Tags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00000" y="254348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DTD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982119" y="290348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062119" y="290348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HTML+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142119" y="3622236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3.0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982119" y="3982236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+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tables, forms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222119" y="4347349"/>
            <a:ext cx="1080000" cy="360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3.2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222119" y="4707349"/>
            <a:ext cx="1080000" cy="360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4.0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222119" y="5062683"/>
            <a:ext cx="1080000" cy="360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4.01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222119" y="5422683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ISO HTML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302119" y="6133006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ISO Standard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386205" y="5432015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1.0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386205" y="4707349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in XML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306205" y="4707349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XML 1.0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958360" y="3263482"/>
            <a:ext cx="18616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Netscape 0.9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958360" y="2902236"/>
            <a:ext cx="186164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NCSA Mosaic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958360" y="3623482"/>
            <a:ext cx="186164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Explorer  released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224086" y="32659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founded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02119" y="3275944"/>
            <a:ext cx="21656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IETF HTML WG founded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02119" y="3584863"/>
            <a:ext cx="1077881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IETF WG ends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111194" y="3987349"/>
            <a:ext cx="119092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HTML 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982119" y="3622236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306205" y="3982236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6942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9" grpId="0" animBg="1"/>
      <p:bldP spid="41" grpId="0" animBg="1"/>
      <p:bldP spid="42" grpId="0" animBg="1"/>
      <p:bldP spid="49" grpId="0" animBg="1"/>
      <p:bldP spid="50" grpId="0" animBg="1"/>
      <p:bldP spid="4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2000-2010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73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71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69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02119" y="1630694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HTML4.01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1982119" y="1810694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1.0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1982119" y="2543648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900000" y="3262236"/>
            <a:ext cx="1475647" cy="32262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Opera/Mozilla Paper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2179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Hypertext Application Technology WG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Formed in 2004 in response to perceived slow HTML standards development in W3C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Founder members: Apple, Mozilla and Opera</a:t>
            </a:r>
          </a:p>
          <a:p>
            <a:pPr lvl="1"/>
            <a:r>
              <a:rPr lang="en-US" dirty="0" smtClean="0"/>
              <a:t>Now includes Google (with move of HTML5 editor Ian </a:t>
            </a:r>
            <a:r>
              <a:rPr lang="en-US" dirty="0" err="1" smtClean="0"/>
              <a:t>Hickson</a:t>
            </a:r>
            <a:r>
              <a:rPr lang="en-US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Treats HTML 5 as a “living standard”, maintained by an “informed editor”</a:t>
            </a:r>
          </a:p>
          <a:p>
            <a:pPr marL="0" indent="0">
              <a:buNone/>
            </a:pPr>
            <a:r>
              <a:rPr lang="en-US" dirty="0" smtClean="0"/>
              <a:t>Membership types:</a:t>
            </a:r>
          </a:p>
          <a:p>
            <a:pPr lvl="1"/>
            <a:r>
              <a:rPr lang="en-US" dirty="0" smtClean="0"/>
              <a:t>Invitation-only Members</a:t>
            </a:r>
          </a:p>
          <a:p>
            <a:pPr lvl="1"/>
            <a:r>
              <a:rPr lang="en-US" dirty="0" smtClean="0"/>
              <a:t>Open Contributors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64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2000-2010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73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71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442" y="5422683"/>
            <a:ext cx="69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02119" y="1630694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HTML4.01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002355" y="3262236"/>
            <a:ext cx="1375410" cy="32262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formed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1982119" y="1810694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1.0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1982119" y="2543648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982119" y="3954195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XHTML 2.0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382119" y="6136662"/>
            <a:ext cx="1080000" cy="36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902119" y="4366035"/>
            <a:ext cx="1807446" cy="32262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HTML WG formed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373938" y="6136662"/>
            <a:ext cx="1080000" cy="36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302119" y="6136662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062119" y="3584863"/>
            <a:ext cx="1080000" cy="2022486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12276" y="5026883"/>
            <a:ext cx="2113010" cy="36891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XHTML 2.0 WG disbanded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900000" y="3262236"/>
            <a:ext cx="1475647" cy="32262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Opera/Mozilla Paper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4142119" y="4707349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692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HTML: 2010-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900000" y="2003482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900000" y="3802236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900000" y="5607349"/>
            <a:ext cx="792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3442" y="1814150"/>
            <a:ext cx="69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442" y="3584863"/>
            <a:ext cx="676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2015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00000" y="2363482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900000" y="2723648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900000" y="308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900000" y="344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00000" y="4162236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900000" y="452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900000" y="488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900000" y="5247349"/>
            <a:ext cx="792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902119" y="6136662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Georgia"/>
                <a:ea typeface="ＭＳ Ｐゴシック" pitchFamily="-106" charset="-128"/>
                <a:cs typeface="Georgia"/>
              </a:rPr>
              <a:t>informal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980000" y="6136662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Internet Draft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062119" y="6136662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RFC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42119" y="613666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222119" y="6136662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REC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382119" y="6136662"/>
            <a:ext cx="1080000" cy="36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373938" y="6136662"/>
            <a:ext cx="1080000" cy="36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302119" y="6136662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WHATWG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142119" y="2183482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 LCWD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142119" y="2543648"/>
            <a:ext cx="1080000" cy="360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CR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142119" y="3262236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4142119" y="3982236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HTML5.1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060000" y="2003481"/>
            <a:ext cx="1080000" cy="1950713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87177" y="2543482"/>
            <a:ext cx="2157881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W3C WHATWG CG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formed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142119" y="4342235"/>
            <a:ext cx="1080000" cy="360000"/>
          </a:xfrm>
          <a:prstGeom prst="rect">
            <a:avLst/>
          </a:prstGeom>
          <a:solidFill>
            <a:srgbClr val="0291C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HTML5.2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550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Tao </a:t>
            </a:r>
            <a:r>
              <a:rPr lang="en-US" dirty="0"/>
              <a:t>of IETF</a:t>
            </a:r>
            <a:br>
              <a:rPr lang="en-US" dirty="0"/>
            </a:b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  <a:r>
              <a:rPr lang="en-US" dirty="0" err="1"/>
              <a:t>tao.html</a:t>
            </a:r>
            <a:endParaRPr lang="en-US" dirty="0" smtClean="0"/>
          </a:p>
          <a:p>
            <a:r>
              <a:rPr lang="en-US" dirty="0" smtClean="0"/>
              <a:t>W3C Consortium </a:t>
            </a:r>
            <a:r>
              <a:rPr lang="en-US" dirty="0"/>
              <a:t>Process Document</a:t>
            </a:r>
            <a:br>
              <a:rPr lang="en-US" dirty="0"/>
            </a:br>
            <a:r>
              <a:rPr lang="en-US" dirty="0"/>
              <a:t>http://www.w3.org/2015/Process-20150901</a:t>
            </a:r>
            <a:r>
              <a:rPr lang="en-US" dirty="0" smtClean="0"/>
              <a:t>/</a:t>
            </a:r>
            <a:endParaRPr lang="en-US" dirty="0"/>
          </a:p>
          <a:p>
            <a:r>
              <a:rPr lang="en-US" dirty="0" smtClean="0"/>
              <a:t>A History of HTML (1998). From </a:t>
            </a:r>
            <a:r>
              <a:rPr lang="en-US" i="1" dirty="0" err="1" smtClean="0"/>
              <a:t>Raggett</a:t>
            </a:r>
            <a:r>
              <a:rPr lang="en-US" i="1" dirty="0"/>
              <a:t> on HTML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http://www.w3.org/People/</a:t>
            </a:r>
            <a:r>
              <a:rPr lang="en-US" dirty="0" err="1"/>
              <a:t>Raggett</a:t>
            </a:r>
            <a:r>
              <a:rPr lang="en-US" dirty="0"/>
              <a:t>/book4/ch02.</a:t>
            </a:r>
            <a:r>
              <a:rPr lang="en-US" dirty="0" smtClean="0"/>
              <a:t>html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11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Intellectual </a:t>
            </a:r>
            <a:br>
              <a:rPr lang="en-GB" dirty="0" smtClean="0"/>
            </a:br>
            <a:r>
              <a:rPr lang="en-GB" dirty="0" smtClean="0"/>
              <a:t>Property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309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945" r="24682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9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15" t="6390" r="3100" b="9810"/>
          <a:stretch/>
        </p:blipFill>
        <p:spPr>
          <a:xfrm>
            <a:off x="1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9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4401"/>
          <a:stretch/>
        </p:blipFill>
        <p:spPr>
          <a:xfrm>
            <a:off x="-4169" y="0"/>
            <a:ext cx="9148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4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makes web standards?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8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200" dirty="0" smtClean="0"/>
              <a:t>What counts as a Web standards </a:t>
            </a:r>
            <a:r>
              <a:rPr lang="en-US" sz="3200" dirty="0" err="1" smtClean="0"/>
              <a:t>organisation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4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Standards </a:t>
            </a:r>
            <a:r>
              <a:rPr lang="en-US" dirty="0" err="1" smtClean="0"/>
              <a:t>Organisations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166" y="2147541"/>
            <a:ext cx="2682688" cy="14307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225" y="2147541"/>
            <a:ext cx="2493875" cy="1700370"/>
          </a:xfrm>
          <a:prstGeom prst="rect">
            <a:avLst/>
          </a:prstGeom>
        </p:spPr>
      </p:pic>
      <p:pic>
        <p:nvPicPr>
          <p:cNvPr id="10" name="Picture 9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00" y="4198600"/>
            <a:ext cx="2730500" cy="546100"/>
          </a:xfrm>
          <a:prstGeom prst="rect">
            <a:avLst/>
          </a:prstGeom>
        </p:spPr>
      </p:pic>
      <p:pic>
        <p:nvPicPr>
          <p:cNvPr id="12" name="Picture 11" descr="500px-ISO_english_logo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89" y="4198600"/>
            <a:ext cx="1790533" cy="1664712"/>
          </a:xfrm>
          <a:prstGeom prst="rect">
            <a:avLst/>
          </a:prstGeom>
        </p:spPr>
      </p:pic>
      <p:pic>
        <p:nvPicPr>
          <p:cNvPr id="13" name="Picture 12" descr="-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00" y="5301075"/>
            <a:ext cx="2480459" cy="11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IETF Structure </a:t>
            </a:r>
            <a:br>
              <a:rPr lang="en-US" dirty="0" smtClean="0"/>
            </a:br>
            <a:r>
              <a:rPr lang="en-US" dirty="0" smtClean="0"/>
              <a:t>and Process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3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E38DC480-9643-A24F-B715-10D11C408960}" vid="{00BB0084-C1B6-FE48-AD8A-BE9A2BF8D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22</TotalTime>
  <Words>1119</Words>
  <Application>Microsoft Macintosh PowerPoint</Application>
  <PresentationFormat>On-screen Show (4:3)</PresentationFormat>
  <Paragraphs>293</Paragraphs>
  <Slides>29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Calibri</vt:lpstr>
      <vt:lpstr>Georgia</vt:lpstr>
      <vt:lpstr>Lucida Grande</vt:lpstr>
      <vt:lpstr>Lucida Sans Typewriter</vt:lpstr>
      <vt:lpstr>ＭＳ Ｐゴシック</vt:lpstr>
      <vt:lpstr>Arial</vt:lpstr>
      <vt:lpstr>ECS</vt:lpstr>
      <vt:lpstr>The Web Standards Process</vt:lpstr>
      <vt:lpstr>How are web standards made?</vt:lpstr>
      <vt:lpstr>PowerPoint Presentation</vt:lpstr>
      <vt:lpstr>PowerPoint Presentation</vt:lpstr>
      <vt:lpstr>PowerPoint Presentation</vt:lpstr>
      <vt:lpstr>Who makes web standards?</vt:lpstr>
      <vt:lpstr>PowerPoint Presentation</vt:lpstr>
      <vt:lpstr>Web Standards Organisations</vt:lpstr>
      <vt:lpstr>IETF Structure  and Process</vt:lpstr>
      <vt:lpstr>The Internet Engineering Task Force</vt:lpstr>
      <vt:lpstr>IETF Structure</vt:lpstr>
      <vt:lpstr>IETF Document Types</vt:lpstr>
      <vt:lpstr>W3C Structure  and Process</vt:lpstr>
      <vt:lpstr>The World Wide Web Consortium</vt:lpstr>
      <vt:lpstr>W3C Structure</vt:lpstr>
      <vt:lpstr>W3C Technical Report Type</vt:lpstr>
      <vt:lpstr>W3C Technical Report Lifecycle</vt:lpstr>
      <vt:lpstr>Case Study: HTML</vt:lpstr>
      <vt:lpstr>The Evolution of HTML: 1991-1995</vt:lpstr>
      <vt:lpstr>Trouble in the Working Group</vt:lpstr>
      <vt:lpstr>Embrace and Extend</vt:lpstr>
      <vt:lpstr>De Jure versus De Facto Standards</vt:lpstr>
      <vt:lpstr>The Evolution of HTML: 1995-2000</vt:lpstr>
      <vt:lpstr>The Evolution of HTML: 2000-2010</vt:lpstr>
      <vt:lpstr>Web Hypertext Application Technology WG</vt:lpstr>
      <vt:lpstr>The Evolution of HTML: 2000-2010</vt:lpstr>
      <vt:lpstr>The Evolution of HTML: 2010-</vt:lpstr>
      <vt:lpstr>Further Reading</vt:lpstr>
      <vt:lpstr>Next Lecture: Intellectual  Property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Web Standards Process</dc:title>
  <dc:creator>Gibbins N.M.</dc:creator>
  <cp:lastModifiedBy>Gibbins N.M.</cp:lastModifiedBy>
  <cp:revision>4</cp:revision>
  <dcterms:created xsi:type="dcterms:W3CDTF">2017-11-01T15:21:46Z</dcterms:created>
  <dcterms:modified xsi:type="dcterms:W3CDTF">2017-11-30T10:57:17Z</dcterms:modified>
</cp:coreProperties>
</file>