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722" r:id="rId2"/>
  </p:sldMasterIdLst>
  <p:notesMasterIdLst>
    <p:notesMasterId r:id="rId59"/>
  </p:notesMasterIdLst>
  <p:handoutMasterIdLst>
    <p:handoutMasterId r:id="rId60"/>
  </p:handoutMasterIdLst>
  <p:sldIdLst>
    <p:sldId id="256" r:id="rId3"/>
    <p:sldId id="258" r:id="rId4"/>
    <p:sldId id="259" r:id="rId5"/>
    <p:sldId id="326" r:id="rId6"/>
    <p:sldId id="328" r:id="rId7"/>
    <p:sldId id="329" r:id="rId8"/>
    <p:sldId id="330" r:id="rId9"/>
    <p:sldId id="313" r:id="rId10"/>
    <p:sldId id="320" r:id="rId11"/>
    <p:sldId id="321" r:id="rId12"/>
    <p:sldId id="325" r:id="rId13"/>
    <p:sldId id="309" r:id="rId14"/>
    <p:sldId id="291" r:id="rId15"/>
    <p:sldId id="333" r:id="rId16"/>
    <p:sldId id="334" r:id="rId17"/>
    <p:sldId id="335" r:id="rId18"/>
    <p:sldId id="336" r:id="rId19"/>
    <p:sldId id="316" r:id="rId20"/>
    <p:sldId id="332" r:id="rId21"/>
    <p:sldId id="292" r:id="rId22"/>
    <p:sldId id="318" r:id="rId23"/>
    <p:sldId id="310" r:id="rId24"/>
    <p:sldId id="315" r:id="rId25"/>
    <p:sldId id="339" r:id="rId26"/>
    <p:sldId id="293" r:id="rId27"/>
    <p:sldId id="340" r:id="rId28"/>
    <p:sldId id="294" r:id="rId29"/>
    <p:sldId id="341" r:id="rId30"/>
    <p:sldId id="311" r:id="rId31"/>
    <p:sldId id="337" r:id="rId32"/>
    <p:sldId id="338" r:id="rId33"/>
    <p:sldId id="312" r:id="rId34"/>
    <p:sldId id="262" r:id="rId35"/>
    <p:sldId id="263" r:id="rId36"/>
    <p:sldId id="264" r:id="rId37"/>
    <p:sldId id="265" r:id="rId38"/>
    <p:sldId id="274" r:id="rId39"/>
    <p:sldId id="323" r:id="rId40"/>
    <p:sldId id="276" r:id="rId41"/>
    <p:sldId id="278" r:id="rId42"/>
    <p:sldId id="279" r:id="rId43"/>
    <p:sldId id="280" r:id="rId44"/>
    <p:sldId id="324" r:id="rId45"/>
    <p:sldId id="298" r:id="rId46"/>
    <p:sldId id="299" r:id="rId47"/>
    <p:sldId id="342" r:id="rId48"/>
    <p:sldId id="304" r:id="rId49"/>
    <p:sldId id="345" r:id="rId50"/>
    <p:sldId id="301" r:id="rId51"/>
    <p:sldId id="302" r:id="rId52"/>
    <p:sldId id="303" r:id="rId53"/>
    <p:sldId id="344" r:id="rId54"/>
    <p:sldId id="306" r:id="rId55"/>
    <p:sldId id="260" r:id="rId56"/>
    <p:sldId id="261" r:id="rId57"/>
    <p:sldId id="346" r:id="rId58"/>
  </p:sldIdLst>
  <p:sldSz cx="9144000" cy="6858000" type="screen4x3"/>
  <p:notesSz cx="666908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CC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0" autoAdjust="0"/>
    <p:restoredTop sz="88340" autoAdjust="0"/>
  </p:normalViewPr>
  <p:slideViewPr>
    <p:cSldViewPr snapToGrid="0">
      <p:cViewPr>
        <p:scale>
          <a:sx n="266" d="100"/>
          <a:sy n="266" d="100"/>
        </p:scale>
        <p:origin x="-7224" y="-152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handoutMaster" Target="handoutMasters/handout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A833E-4172-BA48-BE36-EC6C5E6E893A}" type="doc">
      <dgm:prSet loTypeId="urn:microsoft.com/office/officeart/2005/8/layout/process1" loCatId="" qsTypeId="urn:microsoft.com/office/officeart/2005/8/quickstyle/simple2" qsCatId="simple" csTypeId="urn:microsoft.com/office/officeart/2005/8/colors/accent0_3" csCatId="mainScheme" phldr="1"/>
      <dgm:spPr/>
    </dgm:pt>
    <dgm:pt modelId="{7ECBD8B6-0046-4940-B314-0E7EDC06BA2B}">
      <dgm:prSet phldrT="[Text]"/>
      <dgm:spPr/>
      <dgm:t>
        <a:bodyPr/>
        <a:lstStyle/>
        <a:p>
          <a:r>
            <a:rPr lang="en-US" smtClean="0"/>
            <a:t>Linkbase creation</a:t>
          </a:r>
          <a:endParaRPr lang="en-US" dirty="0"/>
        </a:p>
      </dgm:t>
    </dgm:pt>
    <dgm:pt modelId="{6F28DC69-2B82-1D4B-87FC-39543BD2294C}" type="parTrans" cxnId="{C29FAC46-AE90-6F4C-8946-E2F9BAD1F8DF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5981FEA1-7006-2E47-9A31-F490E25689CB}" type="sibTrans" cxnId="{C29FAC46-AE90-6F4C-8946-E2F9BAD1F8DF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33B445E6-72DD-5B42-A124-2F5DFB136E3D}">
      <dgm:prSet phldrT="[Text]"/>
      <dgm:spPr/>
      <dgm:t>
        <a:bodyPr/>
        <a:lstStyle/>
        <a:p>
          <a:r>
            <a:rPr lang="en-US" smtClean="0"/>
            <a:t>Link injection</a:t>
          </a:r>
          <a:endParaRPr lang="en-US" dirty="0"/>
        </a:p>
      </dgm:t>
    </dgm:pt>
    <dgm:pt modelId="{67E7016F-A3A2-5244-B858-46E347463DA9}" type="parTrans" cxnId="{36A7DE7E-67E6-C546-8D10-2198EB55EFB0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7AC4B461-F5F5-DB4F-95B7-B041D7087562}" type="sibTrans" cxnId="{36A7DE7E-67E6-C546-8D10-2198EB55EFB0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6D325279-1532-8E4B-9A58-C72B023508A3}">
      <dgm:prSet phldrT="[Text]"/>
      <dgm:spPr/>
      <dgm:t>
        <a:bodyPr/>
        <a:lstStyle/>
        <a:p>
          <a:r>
            <a:rPr lang="en-US" smtClean="0"/>
            <a:t>Link presentation</a:t>
          </a:r>
          <a:endParaRPr lang="en-US" dirty="0"/>
        </a:p>
      </dgm:t>
    </dgm:pt>
    <dgm:pt modelId="{0127E69D-3FBC-5C4E-AE27-5C2900B40CCF}" type="parTrans" cxnId="{D042D522-F8C2-404B-8BDE-A7F460E51E0C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11D82095-263B-1147-9EE1-7C49CBDCE58D}" type="sibTrans" cxnId="{D042D522-F8C2-404B-8BDE-A7F460E51E0C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B35305C0-45EA-6C40-989E-2C94B96DABEE}" type="pres">
      <dgm:prSet presAssocID="{F0EA833E-4172-BA48-BE36-EC6C5E6E893A}" presName="Name0" presStyleCnt="0">
        <dgm:presLayoutVars>
          <dgm:dir/>
          <dgm:resizeHandles val="exact"/>
        </dgm:presLayoutVars>
      </dgm:prSet>
      <dgm:spPr/>
    </dgm:pt>
    <dgm:pt modelId="{76D287EA-C274-864D-9A93-C0CC69DBC253}" type="pres">
      <dgm:prSet presAssocID="{7ECBD8B6-0046-4940-B314-0E7EDC06BA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B3069-5B07-384D-B718-DBFF6EEEAD49}" type="pres">
      <dgm:prSet presAssocID="{5981FEA1-7006-2E47-9A31-F490E25689C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0EA75F5-B81A-1D4B-8858-6F100E74CD70}" type="pres">
      <dgm:prSet presAssocID="{5981FEA1-7006-2E47-9A31-F490E25689C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8E812E4-F7AD-5C43-B154-095B98C89625}" type="pres">
      <dgm:prSet presAssocID="{33B445E6-72DD-5B42-A124-2F5DFB136E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3613A-26D7-D84A-BCF0-6FB7DE67EF4F}" type="pres">
      <dgm:prSet presAssocID="{7AC4B461-F5F5-DB4F-95B7-B041D708756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E2AA8E2-0F5F-CA4A-A9A9-12937A34905D}" type="pres">
      <dgm:prSet presAssocID="{7AC4B461-F5F5-DB4F-95B7-B041D708756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01CED2E-AB17-BD49-B584-B3BC20356A46}" type="pres">
      <dgm:prSet presAssocID="{6D325279-1532-8E4B-9A58-C72B023508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4857E1-6B5D-B24B-8978-C3A17FF718DE}" type="presOf" srcId="{5981FEA1-7006-2E47-9A31-F490E25689CB}" destId="{95CB3069-5B07-384D-B718-DBFF6EEEAD49}" srcOrd="0" destOrd="0" presId="urn:microsoft.com/office/officeart/2005/8/layout/process1"/>
    <dgm:cxn modelId="{36A7DE7E-67E6-C546-8D10-2198EB55EFB0}" srcId="{F0EA833E-4172-BA48-BE36-EC6C5E6E893A}" destId="{33B445E6-72DD-5B42-A124-2F5DFB136E3D}" srcOrd="1" destOrd="0" parTransId="{67E7016F-A3A2-5244-B858-46E347463DA9}" sibTransId="{7AC4B461-F5F5-DB4F-95B7-B041D7087562}"/>
    <dgm:cxn modelId="{BD318E8F-6D56-DB42-B52B-2417B100E9CB}" type="presOf" srcId="{5981FEA1-7006-2E47-9A31-F490E25689CB}" destId="{C0EA75F5-B81A-1D4B-8858-6F100E74CD70}" srcOrd="1" destOrd="0" presId="urn:microsoft.com/office/officeart/2005/8/layout/process1"/>
    <dgm:cxn modelId="{B8BB287A-5126-E443-BF20-9441CAEACDED}" type="presOf" srcId="{7AC4B461-F5F5-DB4F-95B7-B041D7087562}" destId="{CE2AA8E2-0F5F-CA4A-A9A9-12937A34905D}" srcOrd="1" destOrd="0" presId="urn:microsoft.com/office/officeart/2005/8/layout/process1"/>
    <dgm:cxn modelId="{8AF78A11-52EB-A244-B157-36B0CB6C2DA7}" type="presOf" srcId="{6D325279-1532-8E4B-9A58-C72B023508A3}" destId="{F01CED2E-AB17-BD49-B584-B3BC20356A46}" srcOrd="0" destOrd="0" presId="urn:microsoft.com/office/officeart/2005/8/layout/process1"/>
    <dgm:cxn modelId="{185D840B-207A-AA4D-BD42-5C124B19160D}" type="presOf" srcId="{33B445E6-72DD-5B42-A124-2F5DFB136E3D}" destId="{D8E812E4-F7AD-5C43-B154-095B98C89625}" srcOrd="0" destOrd="0" presId="urn:microsoft.com/office/officeart/2005/8/layout/process1"/>
    <dgm:cxn modelId="{4BE4D759-4A45-E342-B0C8-FA7FC07B5828}" type="presOf" srcId="{7ECBD8B6-0046-4940-B314-0E7EDC06BA2B}" destId="{76D287EA-C274-864D-9A93-C0CC69DBC253}" srcOrd="0" destOrd="0" presId="urn:microsoft.com/office/officeart/2005/8/layout/process1"/>
    <dgm:cxn modelId="{D042D522-F8C2-404B-8BDE-A7F460E51E0C}" srcId="{F0EA833E-4172-BA48-BE36-EC6C5E6E893A}" destId="{6D325279-1532-8E4B-9A58-C72B023508A3}" srcOrd="2" destOrd="0" parTransId="{0127E69D-3FBC-5C4E-AE27-5C2900B40CCF}" sibTransId="{11D82095-263B-1147-9EE1-7C49CBDCE58D}"/>
    <dgm:cxn modelId="{C29FAC46-AE90-6F4C-8946-E2F9BAD1F8DF}" srcId="{F0EA833E-4172-BA48-BE36-EC6C5E6E893A}" destId="{7ECBD8B6-0046-4940-B314-0E7EDC06BA2B}" srcOrd="0" destOrd="0" parTransId="{6F28DC69-2B82-1D4B-87FC-39543BD2294C}" sibTransId="{5981FEA1-7006-2E47-9A31-F490E25689CB}"/>
    <dgm:cxn modelId="{23824A99-81F2-F94B-A067-38D03A312884}" type="presOf" srcId="{F0EA833E-4172-BA48-BE36-EC6C5E6E893A}" destId="{B35305C0-45EA-6C40-989E-2C94B96DABEE}" srcOrd="0" destOrd="0" presId="urn:microsoft.com/office/officeart/2005/8/layout/process1"/>
    <dgm:cxn modelId="{98C2234F-21A0-AF4D-A768-9CFEC7CFB187}" type="presOf" srcId="{7AC4B461-F5F5-DB4F-95B7-B041D7087562}" destId="{CD03613A-26D7-D84A-BCF0-6FB7DE67EF4F}" srcOrd="0" destOrd="0" presId="urn:microsoft.com/office/officeart/2005/8/layout/process1"/>
    <dgm:cxn modelId="{E470546B-CB84-1B4C-87EF-CB93E32B5FFC}" type="presParOf" srcId="{B35305C0-45EA-6C40-989E-2C94B96DABEE}" destId="{76D287EA-C274-864D-9A93-C0CC69DBC253}" srcOrd="0" destOrd="0" presId="urn:microsoft.com/office/officeart/2005/8/layout/process1"/>
    <dgm:cxn modelId="{E082DA34-159E-0144-85E4-722116D01029}" type="presParOf" srcId="{B35305C0-45EA-6C40-989E-2C94B96DABEE}" destId="{95CB3069-5B07-384D-B718-DBFF6EEEAD49}" srcOrd="1" destOrd="0" presId="urn:microsoft.com/office/officeart/2005/8/layout/process1"/>
    <dgm:cxn modelId="{B7EB47A8-68F9-724E-8FD1-F820E5D19D55}" type="presParOf" srcId="{95CB3069-5B07-384D-B718-DBFF6EEEAD49}" destId="{C0EA75F5-B81A-1D4B-8858-6F100E74CD70}" srcOrd="0" destOrd="0" presId="urn:microsoft.com/office/officeart/2005/8/layout/process1"/>
    <dgm:cxn modelId="{2904FE3B-24E8-8D43-B5BC-74BD29900B1C}" type="presParOf" srcId="{B35305C0-45EA-6C40-989E-2C94B96DABEE}" destId="{D8E812E4-F7AD-5C43-B154-095B98C89625}" srcOrd="2" destOrd="0" presId="urn:microsoft.com/office/officeart/2005/8/layout/process1"/>
    <dgm:cxn modelId="{3AF073C6-7116-5845-A561-C027FFFE65B3}" type="presParOf" srcId="{B35305C0-45EA-6C40-989E-2C94B96DABEE}" destId="{CD03613A-26D7-D84A-BCF0-6FB7DE67EF4F}" srcOrd="3" destOrd="0" presId="urn:microsoft.com/office/officeart/2005/8/layout/process1"/>
    <dgm:cxn modelId="{E7642228-67CB-AC4A-979D-7EF4F94DC802}" type="presParOf" srcId="{CD03613A-26D7-D84A-BCF0-6FB7DE67EF4F}" destId="{CE2AA8E2-0F5F-CA4A-A9A9-12937A34905D}" srcOrd="0" destOrd="0" presId="urn:microsoft.com/office/officeart/2005/8/layout/process1"/>
    <dgm:cxn modelId="{9551D2DE-EE65-9C4B-9AE9-48DB522981EE}" type="presParOf" srcId="{B35305C0-45EA-6C40-989E-2C94B96DABEE}" destId="{F01CED2E-AB17-BD49-B584-B3BC20356A4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287EA-C274-864D-9A93-C0CC69DBC253}">
      <dsp:nvSpPr>
        <dsp:cNvPr id="0" name=""/>
        <dsp:cNvSpPr/>
      </dsp:nvSpPr>
      <dsp:spPr>
        <a:xfrm>
          <a:off x="5357" y="319558"/>
          <a:ext cx="1601390" cy="9608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Linkbase creation</a:t>
          </a:r>
          <a:endParaRPr lang="en-US" sz="1900" kern="1200" dirty="0"/>
        </a:p>
      </dsp:txBody>
      <dsp:txXfrm>
        <a:off x="33499" y="347700"/>
        <a:ext cx="1545106" cy="904550"/>
      </dsp:txXfrm>
    </dsp:sp>
    <dsp:sp modelId="{95CB3069-5B07-384D-B718-DBFF6EEEAD49}">
      <dsp:nvSpPr>
        <dsp:cNvPr id="0" name=""/>
        <dsp:cNvSpPr/>
      </dsp:nvSpPr>
      <dsp:spPr>
        <a:xfrm>
          <a:off x="1766887" y="601403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bg2">
                <a:lumMod val="75000"/>
              </a:schemeClr>
            </a:solidFill>
          </a:endParaRPr>
        </a:p>
      </dsp:txBody>
      <dsp:txXfrm>
        <a:off x="1766887" y="680832"/>
        <a:ext cx="237646" cy="238286"/>
      </dsp:txXfrm>
    </dsp:sp>
    <dsp:sp modelId="{D8E812E4-F7AD-5C43-B154-095B98C89625}">
      <dsp:nvSpPr>
        <dsp:cNvPr id="0" name=""/>
        <dsp:cNvSpPr/>
      </dsp:nvSpPr>
      <dsp:spPr>
        <a:xfrm>
          <a:off x="2247304" y="319558"/>
          <a:ext cx="1601390" cy="9608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Link injection</a:t>
          </a:r>
          <a:endParaRPr lang="en-US" sz="1900" kern="1200" dirty="0"/>
        </a:p>
      </dsp:txBody>
      <dsp:txXfrm>
        <a:off x="2275446" y="347700"/>
        <a:ext cx="1545106" cy="904550"/>
      </dsp:txXfrm>
    </dsp:sp>
    <dsp:sp modelId="{CD03613A-26D7-D84A-BCF0-6FB7DE67EF4F}">
      <dsp:nvSpPr>
        <dsp:cNvPr id="0" name=""/>
        <dsp:cNvSpPr/>
      </dsp:nvSpPr>
      <dsp:spPr>
        <a:xfrm>
          <a:off x="4008834" y="601403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bg2">
                <a:lumMod val="75000"/>
              </a:schemeClr>
            </a:solidFill>
          </a:endParaRPr>
        </a:p>
      </dsp:txBody>
      <dsp:txXfrm>
        <a:off x="4008834" y="680832"/>
        <a:ext cx="237646" cy="238286"/>
      </dsp:txXfrm>
    </dsp:sp>
    <dsp:sp modelId="{F01CED2E-AB17-BD49-B584-B3BC20356A46}">
      <dsp:nvSpPr>
        <dsp:cNvPr id="0" name=""/>
        <dsp:cNvSpPr/>
      </dsp:nvSpPr>
      <dsp:spPr>
        <a:xfrm>
          <a:off x="4489251" y="319558"/>
          <a:ext cx="1601390" cy="9608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Link presentation</a:t>
          </a:r>
          <a:endParaRPr lang="en-US" sz="1900" kern="1200" dirty="0"/>
        </a:p>
      </dsp:txBody>
      <dsp:txXfrm>
        <a:off x="4517393" y="347700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30D832C-5663-E445-ACD1-EB87285C7D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06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E39EC53-B0A6-F045-97C9-975436CD2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0183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AEEC7-3036-004F-9982-72EBFD527B9A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206B65-AF4E-5A4E-8F61-660781C15C1F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A375F-ABA3-2E45-A12E-1C7C5AD22363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2F058-B3C6-BD43-802A-B5C91912AEEE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76E0D-8445-7D45-ACA4-D434E73BBBF8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FMS – Filter</a:t>
            </a:r>
            <a:r>
              <a:rPr lang="en-US" baseline="0" dirty="0" smtClean="0"/>
              <a:t> Management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9EC53-B0A6-F045-97C9-975436CD27F0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618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D56BC-4D19-994B-8F92-A62AB5D1D8CD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84E41-8137-9B43-8582-B43FB4E05041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0DD6C-6A85-DD42-B534-720313837EC9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5FA152-2DD0-6A40-9249-269147F9B8DA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Note the use of </a:t>
            </a:r>
            <a:r>
              <a:rPr lang="ja-JP" altLang="en-GB" dirty="0" smtClean="0"/>
              <a:t>“</a:t>
            </a:r>
            <a:r>
              <a:rPr lang="en-GB" altLang="ja-JP" dirty="0" err="1" smtClean="0"/>
              <a:t>Opaques</a:t>
            </a:r>
            <a:r>
              <a:rPr lang="ja-JP" altLang="en-GB" dirty="0" smtClean="0"/>
              <a:t>”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1CE3F-835C-8F44-8D02-262A26DCE353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D8E7C-2FCF-A24A-B14F-14A6647C6B0B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2C02A-0740-D944-9B00-3354B7A50A66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D02AC-E912-A04F-828A-D148F21FD80A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DB4AF-664C-854F-AF75-6392E010AFCC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B8191A-664D-6448-9992-B136EB06E605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8D238-2784-E445-8293-48DB72087FE6}" type="slidenum">
              <a:rPr lang="en-GB"/>
              <a:pPr>
                <a:defRPr/>
              </a:pPr>
              <a:t>44</a:t>
            </a:fld>
            <a:endParaRPr lang="en-GB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B3F6D-8043-7746-8192-6E39B15DBF01}" type="slidenum">
              <a:rPr lang="en-GB"/>
              <a:pPr>
                <a:defRPr/>
              </a:pPr>
              <a:t>45</a:t>
            </a:fld>
            <a:endParaRPr lang="en-GB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For many, the Web</a:t>
            </a:r>
            <a:r>
              <a:rPr lang="en-US" baseline="0" dirty="0" smtClean="0">
                <a:cs typeface="+mn-cs"/>
              </a:rPr>
              <a:t> is their desktop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B3F6D-8043-7746-8192-6E39B15DBF01}" type="slidenum">
              <a:rPr lang="en-GB"/>
              <a:pPr>
                <a:defRPr/>
              </a:pPr>
              <a:t>46</a:t>
            </a:fld>
            <a:endParaRPr lang="en-GB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For many, the Web</a:t>
            </a:r>
            <a:r>
              <a:rPr lang="en-US" baseline="0" dirty="0" smtClean="0">
                <a:cs typeface="+mn-cs"/>
              </a:rPr>
              <a:t> </a:t>
            </a:r>
            <a:r>
              <a:rPr lang="en-US" baseline="0" smtClean="0">
                <a:cs typeface="+mn-cs"/>
              </a:rPr>
              <a:t>is their desktop</a:t>
            </a: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FDDF6-7EBC-5F4A-B3D7-36371EC21BE6}" type="slidenum">
              <a:rPr lang="en-GB"/>
              <a:pPr>
                <a:defRPr/>
              </a:pPr>
              <a:t>47</a:t>
            </a:fld>
            <a:endParaRPr lang="en-GB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8114F-71D1-F543-941B-E0FF9ACBA2AC}" type="slidenum">
              <a:rPr lang="en-GB"/>
              <a:pPr>
                <a:defRPr/>
              </a:pPr>
              <a:t>48</a:t>
            </a:fld>
            <a:endParaRPr lang="en-GB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C4FCB-CAFB-334D-83D2-218C4E73196B}" type="slidenum">
              <a:rPr lang="en-GB"/>
              <a:pPr>
                <a:defRPr/>
              </a:pPr>
              <a:t>49</a:t>
            </a:fld>
            <a:endParaRPr lang="en-GB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9096A-8CE1-F145-92D1-779F567D6060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AB118-7961-F046-BEBC-C1AF631F3FCA}" type="slidenum">
              <a:rPr lang="en-GB"/>
              <a:pPr>
                <a:defRPr/>
              </a:pPr>
              <a:t>50</a:t>
            </a:fld>
            <a:endParaRPr lang="en-GB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696A14-9261-B54D-8670-81E9453F29C8}" type="slidenum">
              <a:rPr lang="en-GB"/>
              <a:pPr>
                <a:defRPr/>
              </a:pPr>
              <a:t>51</a:t>
            </a:fld>
            <a:endParaRPr lang="en-GB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ABA8DC-5E4F-4042-B71F-7ABEE1DCFEC6}" type="slidenum">
              <a:rPr lang="en-GB"/>
              <a:pPr>
                <a:defRPr/>
              </a:pPr>
              <a:t>53</a:t>
            </a:fld>
            <a:endParaRPr lang="en-GB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F1022-098C-7442-9795-92D1BF44EE69}" type="slidenum">
              <a:rPr lang="en-GB"/>
              <a:pPr>
                <a:defRPr/>
              </a:pPr>
              <a:t>54</a:t>
            </a:fld>
            <a:endParaRPr lang="en-GB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35C99B-CAD2-094E-B893-4250535E4314}" type="slidenum">
              <a:rPr lang="en-GB"/>
              <a:pPr>
                <a:defRPr/>
              </a:pPr>
              <a:t>55</a:t>
            </a:fld>
            <a:endParaRPr lang="en-GB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4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Nodes: </a:t>
            </a:r>
          </a:p>
          <a:p>
            <a:r>
              <a:rPr lang="en-GB"/>
              <a:t>	Should not be </a:t>
            </a:r>
            <a:r>
              <a:rPr lang="en-GB" i="1"/>
              <a:t>too</a:t>
            </a:r>
            <a:r>
              <a:rPr lang="en-GB"/>
              <a:t> long</a:t>
            </a:r>
          </a:p>
          <a:p>
            <a:r>
              <a:rPr lang="en-GB"/>
              <a:t>	One/multiple nodes on screen?</a:t>
            </a:r>
            <a:br>
              <a:rPr lang="en-GB"/>
            </a:br>
            <a:r>
              <a:rPr lang="en-GB"/>
              <a:t>	Composite (virtual) nodes  ... a research question</a:t>
            </a:r>
            <a:br>
              <a:rPr lang="en-GB"/>
            </a:br>
            <a:r>
              <a:rPr lang="en-GB"/>
              <a:t>	can a node stand for a sub-hyperspace of nodes and links?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5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Nodes: </a:t>
            </a:r>
          </a:p>
          <a:p>
            <a:r>
              <a:rPr lang="en-GB"/>
              <a:t>	Should not be </a:t>
            </a:r>
            <a:r>
              <a:rPr lang="en-GB" i="1"/>
              <a:t>too</a:t>
            </a:r>
            <a:r>
              <a:rPr lang="en-GB"/>
              <a:t> long</a:t>
            </a:r>
          </a:p>
          <a:p>
            <a:r>
              <a:rPr lang="en-GB"/>
              <a:t>	One/multiple nodes on screen?</a:t>
            </a:r>
            <a:br>
              <a:rPr lang="en-GB"/>
            </a:br>
            <a:r>
              <a:rPr lang="en-GB"/>
              <a:t>	Composite (virtual) nodes  ... a research question</a:t>
            </a:r>
            <a:br>
              <a:rPr lang="en-GB"/>
            </a:br>
            <a:r>
              <a:rPr lang="en-GB"/>
              <a:t>	can a node stand for a sub-hyperspace of nodes and links?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6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Nodes: </a:t>
            </a:r>
          </a:p>
          <a:p>
            <a:r>
              <a:rPr lang="en-GB"/>
              <a:t>	Should not be </a:t>
            </a:r>
            <a:r>
              <a:rPr lang="en-GB" i="1"/>
              <a:t>too</a:t>
            </a:r>
            <a:r>
              <a:rPr lang="en-GB"/>
              <a:t> long</a:t>
            </a:r>
          </a:p>
          <a:p>
            <a:r>
              <a:rPr lang="en-GB"/>
              <a:t>	One/multiple nodes on screen?</a:t>
            </a:r>
            <a:br>
              <a:rPr lang="en-GB"/>
            </a:br>
            <a:r>
              <a:rPr lang="en-GB"/>
              <a:t>	Composite (virtual) nodes  ... a research question</a:t>
            </a:r>
            <a:br>
              <a:rPr lang="en-GB"/>
            </a:br>
            <a:r>
              <a:rPr lang="en-GB"/>
              <a:t>	can a node stand for a sub-hyperspace of nodes and links?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7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Nodes: </a:t>
            </a:r>
          </a:p>
          <a:p>
            <a:r>
              <a:rPr lang="en-GB"/>
              <a:t>	Should not be </a:t>
            </a:r>
            <a:r>
              <a:rPr lang="en-GB" i="1"/>
              <a:t>too</a:t>
            </a:r>
            <a:r>
              <a:rPr lang="en-GB"/>
              <a:t> long</a:t>
            </a:r>
          </a:p>
          <a:p>
            <a:r>
              <a:rPr lang="en-GB"/>
              <a:t>	One/multiple nodes on screen?</a:t>
            </a:r>
            <a:br>
              <a:rPr lang="en-GB"/>
            </a:br>
            <a:r>
              <a:rPr lang="en-GB"/>
              <a:t>	Composite (virtual) nodes  ... a research question</a:t>
            </a:r>
            <a:br>
              <a:rPr lang="en-GB"/>
            </a:br>
            <a:r>
              <a:rPr lang="en-GB"/>
              <a:t>	can a node stand for a sub-hyperspace of nodes and links?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Concentrates on Storage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000912-CE1E-5E43-B220-7E4ABAEB0AA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Specific links only, but extensions to Dexter to allow generic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5CADA8-D3C0-744B-85FA-4FB5015BEDB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480BADE9-31A9-8A4F-B629-11DB51FE81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C6E8-D02F-7042-8150-FEC439F43EBB}" type="datetime1">
              <a:rPr lang="en-GB" smtClean="0"/>
              <a:t>13/11/2017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0BB4-B2C3-DF4A-9E95-8BF1F381AF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4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115888"/>
            <a:ext cx="2178050" cy="53403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381750" cy="53403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63E8D-58E0-0548-9456-ECBE11B584DA}" type="datetime1">
              <a:rPr lang="en-GB" smtClean="0"/>
              <a:t>13/11/2017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A17E2-1EC3-3B42-9D4F-927EBCCBD8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2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41438"/>
            <a:ext cx="8382000" cy="4830762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0C39-4C66-DE4E-BCBD-53C99D1BD8C7}" type="datetime1">
              <a:rPr lang="en-GB" smtClean="0"/>
              <a:t>13/11/2017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EC5F-3E1A-0545-81DB-A9AF2D37DD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80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F63C2-4804-2841-88D4-4CA7D4C90F98}" type="datetime1">
              <a:rPr lang="en-GB" smtClean="0"/>
              <a:t>13/11/2017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COMP3016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627AC-A10B-924A-9936-7861CFDC51F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B68B6-C44D-D34C-8936-7F3CAD256C09}" type="datetime1">
              <a:rPr lang="en-GB" smtClean="0"/>
              <a:t>13/11/2017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COMP3016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D4C44-E5C1-4E46-8E3D-59300B5E54B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01E2A-096E-B843-B4F6-0221F9C06E0C}" type="datetime1">
              <a:rPr lang="en-GB" smtClean="0"/>
              <a:t>13/11/2017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COMP3016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B53B1-7319-474F-933D-230D2B496D2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EBEDC-68FB-E840-AC68-B4892D33A9F6}" type="datetime1">
              <a:rPr lang="en-GB" smtClean="0"/>
              <a:t>13/11/2017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COMP3016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7EC5F-3E1A-0545-81DB-A9AF2D37DD0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 sz="2000"/>
            </a:lvl2pPr>
            <a:lvl3pPr marL="810000" indent="-270000">
              <a:buFont typeface="Arial"/>
              <a:buChar char="•"/>
              <a:defRPr sz="2000"/>
            </a:lvl3pPr>
            <a:lvl4pPr marL="1080000" indent="-270000">
              <a:buFont typeface="Arial"/>
              <a:buChar char="•"/>
              <a:defRPr sz="2000"/>
            </a:lvl4pPr>
            <a:lvl5pPr marL="1350000" indent="-270000">
              <a:buFont typeface="Arial"/>
              <a:buChar char="•"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77DF-B58E-9143-B8B2-28105253C6B6}" type="datetime1">
              <a:rPr lang="en-GB" smtClean="0"/>
              <a:t>13/11/2017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27AC-A10B-924A-9936-7861CFDC51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9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C18A4-827A-D642-B908-78E620166BD2}" type="datetime1">
              <a:rPr lang="en-GB" smtClean="0"/>
              <a:t>13/11/2017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COMP3016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615C0-2670-6F43-849A-3EC8108EF92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480BADE9-31A9-8A4F-B629-11DB51FE81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6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bg>
      <p:bgPr>
        <a:gradFill rotWithShape="1">
          <a:gsLst>
            <a:gs pos="0">
              <a:srgbClr val="007275"/>
            </a:gs>
            <a:gs pos="50000">
              <a:srgbClr val="007275"/>
            </a:gs>
            <a:gs pos="100000">
              <a:srgbClr val="008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4F223-CA65-E742-AF19-B5FABCD00FD2}" type="datetime1">
              <a:rPr lang="en-GB" smtClean="0"/>
              <a:t>13/11/2017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362D6D-033F-284F-B212-2DC29C5181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7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rgbClr val="007275"/>
            </a:gs>
            <a:gs pos="50000">
              <a:srgbClr val="007275"/>
            </a:gs>
            <a:gs pos="100000">
              <a:srgbClr val="008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695461-6E04-124D-A84D-0BC910B346C9}" type="datetime1">
              <a:rPr lang="en-GB" smtClean="0"/>
              <a:t>13/11/2017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362D6D-033F-284F-B212-2DC29C5181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7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EC54C-4932-0C41-9DE6-7872A5840814}" type="datetime1">
              <a:rPr lang="en-GB" smtClean="0"/>
              <a:t>13/11/2017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4C44-E5C1-4E46-8E3D-59300B5E54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8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8"/>
            <a:ext cx="4038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1"/>
            <a:ext cx="4038600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341438"/>
            <a:ext cx="403860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981201"/>
            <a:ext cx="4038601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7AEA-350A-0047-ACCE-C2E6BFC46AEC}" type="datetime1">
              <a:rPr lang="en-GB" smtClean="0"/>
              <a:t>13/11/2017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B53B1-7319-474F-933D-230D2B496D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97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8534-E9A8-864D-8307-729354B45CCF}" type="datetime1">
              <a:rPr lang="en-GB" smtClean="0"/>
              <a:t>13/11/2017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615C0-2670-6F43-849A-3EC8108EF9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5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909B-F29A-E247-BEDA-3B15C6E7B0C8}" type="datetime1">
              <a:rPr lang="en-GB" smtClean="0"/>
              <a:t>13/11/2017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F5107-A7B5-0141-81E7-E24C637043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57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19729-9AA8-9F4F-BC2B-1EB062B437FC}" type="datetime1">
              <a:rPr lang="en-GB" smtClean="0"/>
              <a:t>13/11/2017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52BC-6A0B-BE4E-BE28-4D7E719FEC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0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9CF91-06BE-5A4B-91A4-2BDD1A33AD0C}" type="datetime1">
              <a:rPr lang="en-GB" smtClean="0"/>
              <a:t>13/11/2017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C86A-53AC-724C-BABC-32D3EDF7AE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5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382000" cy="48307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fld id="{8FED3E6D-1856-6348-9559-BE0F6B519137}" type="datetime1">
              <a:rPr lang="en-GB" smtClean="0"/>
              <a:t>13/11/2017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fld id="{7BE49410-115F-AD4F-B924-6C41252FE3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69875" indent="-179388" algn="l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9388" algn="l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09625" indent="-179388" algn="l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79500" indent="-179388" algn="l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349375" indent="-179388" algn="l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fld id="{ADB538A6-633A-7945-A805-30DC25D57844}" type="datetime1">
              <a:rPr lang="en-GB" smtClean="0"/>
              <a:t>13/11/2017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r>
              <a:rPr lang="en-GB" smtClean="0"/>
              <a:t>COMP3016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fld id="{7BE49410-115F-AD4F-B924-6C41252FE34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0000" indent="-180000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81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108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35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jpeg"/><Relationship Id="rId3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 smtClean="0"/>
              <a:t>Open Hypermedia </a:t>
            </a:r>
            <a:br>
              <a:rPr lang="en-GB" sz="6000" dirty="0" smtClean="0"/>
            </a:br>
            <a:r>
              <a:rPr lang="en-GB" sz="6000" dirty="0" smtClean="0"/>
              <a:t>and the Web</a:t>
            </a:r>
            <a:endParaRPr lang="en-GB" sz="6000" dirty="0"/>
          </a:p>
        </p:txBody>
      </p:sp>
      <p:sp>
        <p:nvSpPr>
          <p:cNvPr id="16386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COMP3220 Web Infrastructure</a:t>
            </a:r>
            <a:br>
              <a:rPr lang="en-US" dirty="0" smtClean="0"/>
            </a:br>
            <a:r>
              <a:rPr lang="en-US" dirty="0" smtClean="0"/>
              <a:t>COMP6218 </a:t>
            </a:r>
            <a:r>
              <a:rPr lang="en-US" dirty="0" smtClean="0"/>
              <a:t>Web Architecture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Nicholas Gibbins – </a:t>
            </a:r>
            <a:r>
              <a:rPr lang="en-US" dirty="0" err="1" smtClean="0"/>
              <a:t>nmg@ecs.soton.ac.uk</a:t>
            </a:r>
            <a:endParaRPr lang="en-US" dirty="0" smtClean="0"/>
          </a:p>
          <a:p>
            <a:r>
              <a:rPr lang="en-US" dirty="0" smtClean="0"/>
              <a:t>2017-2018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627784" y="1772816"/>
            <a:ext cx="3882908" cy="4464917"/>
            <a:chOff x="2411413" y="1412875"/>
            <a:chExt cx="4321175" cy="4968875"/>
          </a:xfrm>
        </p:grpSpPr>
        <p:sp>
          <p:nvSpPr>
            <p:cNvPr id="6" name="Rectangle 5"/>
            <p:cNvSpPr/>
            <p:nvPr/>
          </p:nvSpPr>
          <p:spPr bwMode="auto">
            <a:xfrm>
              <a:off x="2411413" y="5013325"/>
              <a:ext cx="4321175" cy="13684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latin typeface="+mn-lt"/>
                  <a:ea typeface="ＭＳ Ｐゴシック" pitchFamily="-106" charset="-128"/>
                  <a:cs typeface="ＭＳ Ｐゴシック" pitchFamily="-106" charset="-128"/>
                </a:rPr>
                <a:t>Within-Component Layer</a:t>
              </a:r>
            </a:p>
            <a:p>
              <a:pPr algn="ctr">
                <a:defRPr/>
              </a:pPr>
              <a:endParaRPr lang="en-US" sz="2000" dirty="0">
                <a:latin typeface="+mn-lt"/>
                <a:ea typeface="ＭＳ Ｐゴシック" pitchFamily="-106" charset="-128"/>
                <a:cs typeface="ＭＳ Ｐゴシック" pitchFamily="-106" charset="-128"/>
              </a:endParaRPr>
            </a:p>
            <a:p>
              <a:pPr algn="ctr">
                <a:defRPr/>
              </a:pPr>
              <a:r>
                <a:rPr lang="en-US" sz="2000" dirty="0">
                  <a:latin typeface="+mn-lt"/>
                  <a:ea typeface="ＭＳ Ｐゴシック" pitchFamily="-106" charset="-128"/>
                  <a:cs typeface="ＭＳ Ｐゴシック" pitchFamily="-106" charset="-128"/>
                </a:rPr>
                <a:t>content/structure inside nodes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411413" y="3213100"/>
              <a:ext cx="4321175" cy="13684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latin typeface="+mn-lt"/>
                  <a:ea typeface="ＭＳ Ｐゴシック" pitchFamily="-106" charset="-128"/>
                  <a:cs typeface="ＭＳ Ｐゴシック" pitchFamily="-106" charset="-128"/>
                </a:rPr>
                <a:t>Storage Layer</a:t>
              </a:r>
            </a:p>
            <a:p>
              <a:pPr algn="ctr">
                <a:defRPr/>
              </a:pPr>
              <a:endParaRPr lang="en-US" sz="2000" dirty="0">
                <a:latin typeface="+mn-lt"/>
                <a:ea typeface="ＭＳ Ｐゴシック" pitchFamily="-106" charset="-128"/>
                <a:cs typeface="ＭＳ Ｐゴシック" pitchFamily="-106" charset="-128"/>
              </a:endParaRPr>
            </a:p>
            <a:p>
              <a:pPr algn="ctr">
                <a:defRPr/>
              </a:pPr>
              <a:r>
                <a:rPr lang="en-US" sz="2000" dirty="0">
                  <a:latin typeface="+mn-lt"/>
                  <a:ea typeface="ＭＳ Ｐゴシック" pitchFamily="-106" charset="-128"/>
                  <a:cs typeface="ＭＳ Ｐゴシック" pitchFamily="-106" charset="-128"/>
                </a:rPr>
                <a:t>database of nodes and links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411413" y="1412875"/>
              <a:ext cx="4321175" cy="13684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latin typeface="+mn-lt"/>
                  <a:ea typeface="ＭＳ Ｐゴシック" pitchFamily="-106" charset="-128"/>
                  <a:cs typeface="ＭＳ Ｐゴシック" pitchFamily="-106" charset="-128"/>
                </a:rPr>
                <a:t>Run-Time Layer</a:t>
              </a:r>
            </a:p>
            <a:p>
              <a:pPr algn="ctr">
                <a:defRPr/>
              </a:pPr>
              <a:endParaRPr lang="en-US" sz="2000" dirty="0">
                <a:latin typeface="+mn-lt"/>
                <a:ea typeface="ＭＳ Ｐゴシック" pitchFamily="-106" charset="-128"/>
                <a:cs typeface="ＭＳ Ｐゴシック" pitchFamily="-106" charset="-128"/>
              </a:endParaRPr>
            </a:p>
            <a:p>
              <a:pPr algn="ctr">
                <a:defRPr/>
              </a:pPr>
              <a:r>
                <a:rPr lang="en-US" sz="2000" dirty="0">
                  <a:latin typeface="+mn-lt"/>
                  <a:ea typeface="ＭＳ Ｐゴシック" pitchFamily="-106" charset="-128"/>
                  <a:cs typeface="ＭＳ Ｐゴシック" pitchFamily="-106" charset="-128"/>
                </a:rPr>
                <a:t>Presentation; user interaction; dynamics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411413" y="4581525"/>
              <a:ext cx="4321175" cy="431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latin typeface="+mn-lt"/>
                  <a:ea typeface="ＭＳ Ｐゴシック" pitchFamily="-106" charset="-128"/>
                  <a:cs typeface="ＭＳ Ｐゴシック" pitchFamily="-106" charset="-128"/>
                </a:rPr>
                <a:t>Anchoring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411413" y="2781300"/>
              <a:ext cx="4321175" cy="431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latin typeface="+mn-lt"/>
                  <a:ea typeface="ＭＳ Ｐゴシック" pitchFamily="-106" charset="-128"/>
                  <a:cs typeface="ＭＳ Ｐゴシック" pitchFamily="-106" charset="-128"/>
                </a:rPr>
                <a:t>Presentation Specifications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Detail</a:t>
            </a:r>
            <a:endParaRPr lang="en-US" dirty="0"/>
          </a:p>
        </p:txBody>
      </p:sp>
      <p:pic>
        <p:nvPicPr>
          <p:cNvPr id="128002" name="Picture 6" descr="dex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241425"/>
            <a:ext cx="78835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2904" y="1459374"/>
            <a:ext cx="641770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#</a:t>
            </a:r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4112</a:t>
            </a:r>
            <a:endParaRPr lang="en-GB" sz="1600" dirty="0">
              <a:solidFill>
                <a:schemeClr val="tx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Hyper-G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256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Developed at the Technical University of Graz, Austria around 1989-1990</a:t>
            </a:r>
            <a:endParaRPr lang="en-US" dirty="0"/>
          </a:p>
          <a:p>
            <a:pPr marL="90000" indent="0">
              <a:buNone/>
            </a:pPr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Client-Server architecture (like the Web)</a:t>
            </a:r>
          </a:p>
          <a:p>
            <a:pPr lvl="1"/>
            <a:r>
              <a:rPr lang="en-US" dirty="0" smtClean="0"/>
              <a:t>Persistent session connections (unlike the Web)</a:t>
            </a:r>
          </a:p>
          <a:p>
            <a:pPr lvl="1"/>
            <a:r>
              <a:rPr lang="en-US" dirty="0" smtClean="0"/>
              <a:t>First class nodes, links and anchors</a:t>
            </a:r>
          </a:p>
          <a:p>
            <a:pPr lvl="1"/>
            <a:r>
              <a:rPr lang="en-US" dirty="0" smtClean="0"/>
              <a:t>Bi-directional links</a:t>
            </a:r>
          </a:p>
          <a:p>
            <a:pPr lvl="1"/>
            <a:r>
              <a:rPr lang="en-US" dirty="0" smtClean="0"/>
              <a:t>Link integrity</a:t>
            </a:r>
          </a:p>
          <a:p>
            <a:pPr lvl="1"/>
            <a:r>
              <a:rPr lang="en-US" dirty="0" smtClean="0"/>
              <a:t>A notion of composites/collections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Harmony client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6042" r="-260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20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Harmony client: link structure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8542" r="-18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40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Harmony client: landscape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1311" r="-21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30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Harmony client: client-client communications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55" r="92651"/>
                    </a14:imgEffect>
                  </a14:imgLayer>
                </a14:imgProps>
              </a:ext>
            </a:extLst>
          </a:blip>
          <a:srcRect l="-26027" r="-26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9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Integrity</a:t>
            </a:r>
            <a:endParaRPr lang="en-US"/>
          </a:p>
        </p:txBody>
      </p:sp>
      <p:sp>
        <p:nvSpPr>
          <p:cNvPr id="1208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Hyper-G tries to maintain links such that the user is always able to follow any link that is presented to them</a:t>
            </a:r>
          </a:p>
          <a:p>
            <a:pPr lvl="1"/>
            <a:r>
              <a:rPr lang="en-US" dirty="0" smtClean="0"/>
              <a:t>Compare with the Web: if the destination of a link goes away, the user sees 404 Not Found</a:t>
            </a:r>
          </a:p>
          <a:p>
            <a:endParaRPr lang="en-US" dirty="0" smtClean="0"/>
          </a:p>
          <a:p>
            <a:pPr marL="90000" indent="0">
              <a:buNone/>
            </a:pPr>
            <a:r>
              <a:rPr lang="en-US" dirty="0" smtClean="0"/>
              <a:t>Distinguishes links between documents on one server (core links) from those between documents on different servers (surface links)</a:t>
            </a:r>
            <a:endParaRPr lang="en-US" dirty="0"/>
          </a:p>
          <a:p>
            <a:pPr lvl="1"/>
            <a:r>
              <a:rPr lang="en-US" dirty="0" smtClean="0"/>
              <a:t>Surface link updates propagated between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Probabilistic flooding </a:t>
            </a:r>
            <a:r>
              <a:rPr lang="en-US" dirty="0"/>
              <a:t>algorithm to </a:t>
            </a:r>
            <a:r>
              <a:rPr lang="en-US" dirty="0" smtClean="0"/>
              <a:t>transmits </a:t>
            </a:r>
            <a:r>
              <a:rPr lang="en-US" dirty="0"/>
              <a:t>link updates from server to server</a:t>
            </a:r>
          </a:p>
          <a:p>
            <a:pPr lvl="1"/>
            <a:r>
              <a:rPr lang="en-US" dirty="0" smtClean="0"/>
              <a:t>Servers arranged in a ring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ervers send updates to their immediate successor and randomly to other servers</a:t>
            </a:r>
          </a:p>
          <a:p>
            <a:pPr lvl="1"/>
            <a:r>
              <a:rPr lang="en-US" dirty="0" smtClean="0"/>
              <a:t>Scalable and robust</a:t>
            </a:r>
          </a:p>
          <a:p>
            <a:pPr lvl="1"/>
            <a:r>
              <a:rPr lang="en-US" dirty="0" err="1" smtClean="0"/>
              <a:t>Parameterisable</a:t>
            </a:r>
            <a:r>
              <a:rPr lang="en-US" dirty="0" smtClean="0"/>
              <a:t> – number of additional servers can be altered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549" r="8549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P-flood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Open Hypermedia?</a:t>
            </a:r>
            <a:endParaRPr lang="en-GB" dirty="0"/>
          </a:p>
        </p:txBody>
      </p:sp>
      <p:sp>
        <p:nvSpPr>
          <p:cNvPr id="204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An open system generally implies that: </a:t>
            </a:r>
          </a:p>
          <a:p>
            <a:pPr lvl="1"/>
            <a:r>
              <a:rPr lang="en-GB" dirty="0" smtClean="0"/>
              <a:t>There is some interface by which third party programs may access the functionality of the system. </a:t>
            </a:r>
          </a:p>
          <a:p>
            <a:pPr lvl="1"/>
            <a:r>
              <a:rPr lang="en-GB" dirty="0" smtClean="0"/>
              <a:t>The system may be accessed from applications on heterogeneous architectures.</a:t>
            </a:r>
          </a:p>
          <a:p>
            <a:pPr lvl="1"/>
            <a:endParaRPr lang="en-GB" dirty="0"/>
          </a:p>
          <a:p>
            <a:pPr marL="90000" indent="0">
              <a:buNone/>
            </a:pPr>
            <a:r>
              <a:rPr lang="en-GB" dirty="0" smtClean="0"/>
              <a:t>Open hypermedia: hypertext features present within whole environment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inks </a:t>
            </a:r>
            <a:r>
              <a:rPr lang="en-GB" dirty="0"/>
              <a:t>and anchors must be kept separately from </a:t>
            </a:r>
            <a:r>
              <a:rPr lang="en-GB" dirty="0" smtClean="0"/>
              <a:t>documents</a:t>
            </a:r>
          </a:p>
          <a:p>
            <a:pPr lvl="1"/>
            <a:r>
              <a:rPr lang="en-GB" dirty="0" err="1" smtClean="0"/>
              <a:t>Linkbases</a:t>
            </a:r>
            <a:r>
              <a:rPr lang="en-GB" dirty="0" smtClean="0"/>
              <a:t> and Link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</a:t>
            </a:r>
            <a:endParaRPr lang="en-US"/>
          </a:p>
        </p:txBody>
      </p:sp>
      <p:sp>
        <p:nvSpPr>
          <p:cNvPr id="133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Authoring support integrated into browser, and designed into protocols from outset</a:t>
            </a:r>
          </a:p>
          <a:p>
            <a:r>
              <a:rPr lang="en-US" dirty="0" smtClean="0"/>
              <a:t>Support for collaboration</a:t>
            </a:r>
          </a:p>
          <a:p>
            <a:r>
              <a:rPr lang="en-US" dirty="0" smtClean="0"/>
              <a:t>Early support for multimedia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Disadvantages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 internet protocol (HG-CSP)</a:t>
            </a:r>
          </a:p>
          <a:p>
            <a:r>
              <a:rPr lang="en-US" dirty="0" smtClean="0"/>
              <a:t>Own markup language (HTF)</a:t>
            </a:r>
          </a:p>
          <a:p>
            <a:r>
              <a:rPr lang="en-US" dirty="0" smtClean="0"/>
              <a:t>Own browser (and other tools) (Harmony) - though simple browsing through a web browser too</a:t>
            </a:r>
          </a:p>
          <a:p>
            <a:endParaRPr lang="en-US" dirty="0" smtClean="0"/>
          </a:p>
          <a:p>
            <a:r>
              <a:rPr lang="en-US" dirty="0" smtClean="0"/>
              <a:t>Flooding algorithm would probably not scale to the Web</a:t>
            </a:r>
            <a:br>
              <a:rPr lang="en-US" dirty="0" smtClean="0"/>
            </a:br>
            <a:r>
              <a:rPr lang="en-US" dirty="0" smtClean="0"/>
              <a:t>(but some similarities with peer-to-peer approaches like distributed hash tables)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Microcosm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12288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Developed at the University of Southampton around 1989</a:t>
            </a:r>
          </a:p>
          <a:p>
            <a:pPr lvl="1"/>
            <a:r>
              <a:rPr lang="en-US" dirty="0" smtClean="0"/>
              <a:t>Originally designed for use with read-only media (CDROMS and laser discs)</a:t>
            </a:r>
          </a:p>
          <a:p>
            <a:pPr lvl="1"/>
            <a:r>
              <a:rPr lang="en-US" dirty="0" smtClean="0"/>
              <a:t>Originally designed as a desktop-based system, later expanded to a distributed system</a:t>
            </a:r>
          </a:p>
          <a:p>
            <a:pPr lvl="1"/>
            <a:r>
              <a:rPr lang="en-US" dirty="0" smtClean="0"/>
              <a:t>Informed much later work within ECS: DLS, COHSE,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Microcosm client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525" r="-45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11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Microcosm architecture</a:t>
            </a:r>
            <a:endParaRPr lang="en-GB" dirty="0"/>
          </a:p>
        </p:txBody>
      </p:sp>
      <p:pic>
        <p:nvPicPr>
          <p:cNvPr id="30722" name="Picture 3" descr="imag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773945"/>
            <a:ext cx="4392141" cy="453477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Microcosm universal viewer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9840" t="-14255" r="-29840" b="-14922"/>
          <a:stretch/>
        </p:blipFill>
        <p:spPr/>
      </p:pic>
    </p:spTree>
    <p:extLst>
      <p:ext uri="{BB962C8B-B14F-4D97-AF65-F5344CB8AC3E}">
        <p14:creationId xmlns:p14="http://schemas.microsoft.com/office/powerpoint/2010/main" val="21278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Microcosm architecture</a:t>
            </a:r>
            <a:endParaRPr lang="en-GB" dirty="0"/>
          </a:p>
        </p:txBody>
      </p:sp>
      <p:pic>
        <p:nvPicPr>
          <p:cNvPr id="32771" name="Picture 3" descr="imag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940" y="1556792"/>
            <a:ext cx="3759268" cy="501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14953" r="-149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80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Specific, Local and Generic Links</a:t>
            </a:r>
            <a:endParaRPr lang="en-US"/>
          </a:p>
        </p:txBody>
      </p:sp>
      <p:sp>
        <p:nvSpPr>
          <p:cNvPr id="3481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Source anchor of a link is not embedded in the source document, but its position(s) is described in the </a:t>
            </a:r>
            <a:r>
              <a:rPr lang="en-US" dirty="0" err="1" smtClean="0"/>
              <a:t>linkbase</a:t>
            </a:r>
            <a:endParaRPr lang="en-US" dirty="0"/>
          </a:p>
        </p:txBody>
      </p:sp>
      <p:pic>
        <p:nvPicPr>
          <p:cNvPr id="34819" name="Picture 3" descr="imag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911" y="3212976"/>
            <a:ext cx="5994177" cy="328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OHS are open with respect to</a:t>
            </a:r>
            <a:br>
              <a:rPr lang="en-GB" smtClean="0"/>
            </a:br>
            <a:endParaRPr lang="en-GB"/>
          </a:p>
        </p:txBody>
      </p:sp>
      <p:sp>
        <p:nvSpPr>
          <p:cNvPr id="225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</a:p>
          <a:p>
            <a:r>
              <a:rPr lang="en-GB" dirty="0" smtClean="0"/>
              <a:t>Data Formats</a:t>
            </a:r>
          </a:p>
          <a:p>
            <a:r>
              <a:rPr lang="en-GB" dirty="0" smtClean="0"/>
              <a:t>Functionality</a:t>
            </a:r>
          </a:p>
          <a:p>
            <a:pPr lvl="1"/>
            <a:r>
              <a:rPr lang="en-GB" dirty="0" smtClean="0"/>
              <a:t>Configurable and extensible </a:t>
            </a:r>
          </a:p>
          <a:p>
            <a:r>
              <a:rPr lang="en-GB" dirty="0" smtClean="0"/>
              <a:t>Other OHS Systems</a:t>
            </a:r>
          </a:p>
          <a:p>
            <a:r>
              <a:rPr lang="en-GB" dirty="0" smtClean="0"/>
              <a:t>Platforms</a:t>
            </a:r>
          </a:p>
          <a:p>
            <a:r>
              <a:rPr lang="en-GB" dirty="0" smtClean="0"/>
              <a:t>Users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 model of linking (generic links, n-</a:t>
            </a:r>
            <a:r>
              <a:rPr lang="en-US" dirty="0" err="1" smtClean="0"/>
              <a:t>ary</a:t>
            </a:r>
            <a:r>
              <a:rPr lang="en-US" dirty="0" smtClean="0"/>
              <a:t> links,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Flexible document processing (multiple </a:t>
            </a:r>
            <a:r>
              <a:rPr lang="en-US" dirty="0" err="1" smtClean="0"/>
              <a:t>linkbases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Integration with third-party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</a:p>
          <a:p>
            <a:r>
              <a:rPr lang="en-US" dirty="0" smtClean="0"/>
              <a:t>Distribution not intended from the outset</a:t>
            </a:r>
          </a:p>
          <a:p>
            <a:r>
              <a:rPr lang="en-US" dirty="0" smtClean="0"/>
              <a:t>Arguably, no native document format</a:t>
            </a:r>
          </a:p>
          <a:p>
            <a:r>
              <a:rPr lang="en-US" dirty="0" smtClean="0"/>
              <a:t>No support for link integrity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br>
              <a:rPr lang="en-US" dirty="0" smtClean="0"/>
            </a:br>
            <a:r>
              <a:rPr lang="en-US" dirty="0" smtClean="0"/>
              <a:t>Hypermedia Protocol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Open Hypermedia Protocol</a:t>
            </a:r>
            <a:endParaRPr lang="en-GB"/>
          </a:p>
        </p:txBody>
      </p:sp>
      <p:sp>
        <p:nvSpPr>
          <p:cNvPr id="501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Initially a naïve attempt to </a:t>
            </a:r>
            <a:r>
              <a:rPr lang="ja-JP" altLang="en-GB" dirty="0" smtClean="0"/>
              <a:t>“</a:t>
            </a:r>
            <a:r>
              <a:rPr lang="en-GB" altLang="ja-JP" dirty="0" smtClean="0"/>
              <a:t>shim</a:t>
            </a:r>
            <a:r>
              <a:rPr lang="ja-JP" altLang="en-GB" dirty="0" smtClean="0"/>
              <a:t>”</a:t>
            </a:r>
            <a:r>
              <a:rPr lang="en-GB" altLang="ja-JP" dirty="0" smtClean="0"/>
              <a:t> existing </a:t>
            </a:r>
            <a:r>
              <a:rPr lang="en-GB" altLang="ja-JP" dirty="0" err="1" smtClean="0"/>
              <a:t>linkservers</a:t>
            </a:r>
            <a:r>
              <a:rPr lang="en-GB" altLang="ja-JP" dirty="0" smtClean="0"/>
              <a:t> so that they could be used by standard client integrations</a:t>
            </a:r>
            <a:endParaRPr lang="en-GB" dirty="0" smtClean="0"/>
          </a:p>
          <a:p>
            <a:pPr lvl="1"/>
            <a:r>
              <a:rPr lang="en-GB" dirty="0" smtClean="0"/>
              <a:t>An early realization by the community that writing clients is far harder (and less interesting) than writing servers</a:t>
            </a:r>
          </a:p>
          <a:p>
            <a:pPr lvl="1"/>
            <a:endParaRPr lang="en-GB" dirty="0" smtClean="0"/>
          </a:p>
          <a:p>
            <a:pPr marL="90000" indent="0">
              <a:buNone/>
            </a:pPr>
            <a:r>
              <a:rPr lang="en-GB" dirty="0" smtClean="0"/>
              <a:t>OHP formed the basis for later integration efforts (FOHM)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OHP Architecture</a:t>
            </a:r>
            <a:endParaRPr lang="en-GB"/>
          </a:p>
        </p:txBody>
      </p:sp>
      <p:pic>
        <p:nvPicPr>
          <p:cNvPr id="52226" name="Picture 3" descr="prot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765463"/>
            <a:ext cx="5185122" cy="46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OHP Data Model</a:t>
            </a:r>
            <a:endParaRPr lang="en-GB"/>
          </a:p>
        </p:txBody>
      </p:sp>
      <p:graphicFrame>
        <p:nvGraphicFramePr>
          <p:cNvPr id="54275" name="Object 4"/>
          <p:cNvGraphicFramePr>
            <a:graphicFrameLocks noChangeAspect="1"/>
          </p:cNvGraphicFramePr>
          <p:nvPr/>
        </p:nvGraphicFramePr>
        <p:xfrm>
          <a:off x="1066800" y="2209800"/>
          <a:ext cx="7543800" cy="330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8" r:id="rId4" imgW="4629912" imgH="2028444" progId="Word.Picture.8">
                  <p:embed/>
                </p:oleObj>
              </mc:Choice>
              <mc:Fallback>
                <p:oleObj r:id="rId4" imgW="4629912" imgH="202844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7543800" cy="330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 </a:t>
            </a:r>
            <a:r>
              <a:rPr lang="en-GB" dirty="0" err="1" smtClean="0"/>
              <a:t>Specifiers</a:t>
            </a:r>
            <a:r>
              <a:rPr lang="en-GB" dirty="0" smtClean="0"/>
              <a:t> (</a:t>
            </a:r>
            <a:r>
              <a:rPr lang="en-GB" dirty="0" err="1" smtClean="0"/>
              <a:t>LocSpecs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63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Used to indicate anchor positions:</a:t>
            </a:r>
            <a:endParaRPr lang="en-GB" dirty="0"/>
          </a:p>
          <a:p>
            <a:pPr marL="360000" lvl="1" indent="0">
              <a:buNone/>
            </a:pPr>
            <a:r>
              <a:rPr lang="en-GB" dirty="0" err="1" smtClean="0"/>
              <a:t>LocSpec</a:t>
            </a:r>
            <a:r>
              <a:rPr lang="en-GB" dirty="0" smtClean="0"/>
              <a:t> ::= {\</a:t>
            </a:r>
            <a:r>
              <a:rPr lang="en-GB" dirty="0" err="1" smtClean="0"/>
              <a:t>ContentType</a:t>
            </a:r>
            <a:r>
              <a:rPr lang="en-GB" dirty="0" smtClean="0"/>
              <a:t> </a:t>
            </a:r>
            <a:r>
              <a:rPr lang="en-GB" dirty="0" err="1" smtClean="0"/>
              <a:t>MimeType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\Content MIME-encoded text string</a:t>
            </a:r>
            <a:br>
              <a:rPr lang="en-GB" dirty="0" smtClean="0"/>
            </a:br>
            <a:r>
              <a:rPr lang="en-GB" dirty="0" smtClean="0"/>
              <a:t>		\Count [Comma separated list of numbers]</a:t>
            </a:r>
            <a:br>
              <a:rPr lang="en-GB" dirty="0" smtClean="0"/>
            </a:br>
            <a:r>
              <a:rPr lang="en-GB" dirty="0" smtClean="0"/>
              <a:t>		\</a:t>
            </a:r>
            <a:r>
              <a:rPr lang="en-GB" dirty="0" err="1" smtClean="0"/>
              <a:t>ReverseCount</a:t>
            </a:r>
            <a:r>
              <a:rPr lang="en-GB" dirty="0" smtClean="0"/>
              <a:t> [Comma separated list of numbers] </a:t>
            </a:r>
            <a:br>
              <a:rPr lang="en-GB" dirty="0" smtClean="0"/>
            </a:br>
            <a:r>
              <a:rPr lang="en-GB" dirty="0" smtClean="0"/>
              <a:t>		\Name [Mime encoded text string]</a:t>
            </a:r>
            <a:br>
              <a:rPr lang="en-GB" dirty="0" smtClean="0"/>
            </a:br>
            <a:r>
              <a:rPr lang="en-GB" dirty="0" smtClean="0"/>
              <a:t>		\Script [Viewer Executable Script]} </a:t>
            </a:r>
          </a:p>
          <a:p>
            <a:pPr marL="90000" indent="0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624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Advantages</a:t>
            </a:r>
          </a:p>
          <a:p>
            <a:pPr lvl="1"/>
            <a:r>
              <a:rPr lang="en-GB" dirty="0" smtClean="0"/>
              <a:t>OHP has been used in demos and prototype systems</a:t>
            </a:r>
          </a:p>
          <a:p>
            <a:pPr lvl="1"/>
            <a:r>
              <a:rPr lang="en-GB" dirty="0" smtClean="0"/>
              <a:t>The Data Model specified has been the most accepted</a:t>
            </a:r>
          </a:p>
          <a:p>
            <a:pPr lvl="1"/>
            <a:r>
              <a:rPr lang="en-GB" dirty="0" smtClean="0"/>
              <a:t>A formalised version of the data model (FOHM) is widely used in the community</a:t>
            </a:r>
          </a:p>
          <a:p>
            <a:endParaRPr lang="en-GB" dirty="0" smtClean="0"/>
          </a:p>
          <a:p>
            <a:pPr marL="90000" indent="0">
              <a:buNone/>
            </a:pPr>
            <a:r>
              <a:rPr lang="en-GB" dirty="0" smtClean="0"/>
              <a:t>Disadvantages</a:t>
            </a:r>
          </a:p>
          <a:p>
            <a:pPr lvl="1"/>
            <a:r>
              <a:rPr lang="en-GB" dirty="0" smtClean="0"/>
              <a:t>The shim architecture was naïve and was replaced by middleware</a:t>
            </a:r>
          </a:p>
          <a:p>
            <a:pPr lvl="1"/>
            <a:r>
              <a:rPr lang="en-GB" dirty="0" smtClean="0"/>
              <a:t>The message overhead is very high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534" r="5534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Integrity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http://www.flickr.com/photos/andreaswinterer/2460423132/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Link Integrity</a:t>
            </a:r>
            <a:endParaRPr lang="en-GB"/>
          </a:p>
        </p:txBody>
      </p:sp>
      <p:sp>
        <p:nvSpPr>
          <p:cNvPr id="614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The endpoint of a link (source or destination) needs to define:</a:t>
            </a:r>
          </a:p>
          <a:p>
            <a:pPr lvl="1"/>
            <a:r>
              <a:rPr lang="en-GB" dirty="0" smtClean="0"/>
              <a:t>a node </a:t>
            </a:r>
          </a:p>
          <a:p>
            <a:pPr lvl="1"/>
            <a:r>
              <a:rPr lang="en-GB" dirty="0" smtClean="0"/>
              <a:t>(optionally) a position within a node (</a:t>
            </a:r>
            <a:r>
              <a:rPr lang="en-GB" dirty="0" err="1" smtClean="0"/>
              <a:t>locspec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pPr marL="90000" indent="0">
              <a:buNone/>
            </a:pPr>
            <a:r>
              <a:rPr lang="en-GB" dirty="0" smtClean="0"/>
              <a:t>If </a:t>
            </a:r>
            <a:r>
              <a:rPr lang="en-GB" dirty="0"/>
              <a:t>an endpoint fails to resolve to the place intended by the </a:t>
            </a:r>
            <a:r>
              <a:rPr lang="en-GB" dirty="0" smtClean="0"/>
              <a:t>author, </a:t>
            </a:r>
            <a:r>
              <a:rPr lang="en-GB" dirty="0"/>
              <a:t>then </a:t>
            </a:r>
            <a:r>
              <a:rPr lang="en-GB" dirty="0" smtClean="0"/>
              <a:t>it (and the link) is broken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effectLst/>
              </a:rPr>
              <a:t>Nodes, Links and Anchors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02152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94600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259632" y="2996952"/>
            <a:ext cx="115212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411760" y="3140968"/>
            <a:ext cx="4608512" cy="1296144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020272" y="4293096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Dangling Link Problem</a:t>
            </a:r>
            <a:endParaRPr lang="en-GB" dirty="0"/>
          </a:p>
        </p:txBody>
      </p:sp>
      <p:sp>
        <p:nvSpPr>
          <p:cNvPr id="440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/>
              <a:t>If the endpoint refers to an invalid node then we have a dangling endpoint (link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Responsibility of link creators </a:t>
            </a:r>
            <a:br>
              <a:rPr lang="en-GB" dirty="0" smtClean="0"/>
            </a:br>
            <a:r>
              <a:rPr lang="en-GB" dirty="0" smtClean="0"/>
              <a:t>(fine them if they don’</a:t>
            </a:r>
            <a:r>
              <a:rPr lang="en-GB" altLang="ja-JP" dirty="0" smtClean="0"/>
              <a:t>t keep them up to date?)</a:t>
            </a:r>
            <a:endParaRPr lang="en-GB" dirty="0" smtClean="0"/>
          </a:p>
          <a:p>
            <a:pPr lvl="1"/>
            <a:r>
              <a:rPr lang="en-GB" dirty="0" smtClean="0"/>
              <a:t>Stop people linking to things that may move</a:t>
            </a:r>
          </a:p>
          <a:p>
            <a:pPr lvl="1"/>
            <a:r>
              <a:rPr lang="en-GB" dirty="0" smtClean="0"/>
              <a:t>Forward references</a:t>
            </a:r>
          </a:p>
          <a:p>
            <a:pPr lvl="1"/>
            <a:r>
              <a:rPr lang="en-GB" dirty="0" smtClean="0"/>
              <a:t>Guaranteed names (PURL servers, DMS)</a:t>
            </a:r>
          </a:p>
          <a:p>
            <a:pPr lvl="1"/>
            <a:r>
              <a:rPr lang="en-GB" dirty="0" smtClean="0"/>
              <a:t>The Hyper-G approach</a:t>
            </a:r>
          </a:p>
          <a:p>
            <a:pPr lvl="1"/>
            <a:r>
              <a:rPr lang="en-GB" dirty="0" smtClean="0"/>
              <a:t>Link integrity </a:t>
            </a:r>
            <a:r>
              <a:rPr lang="en-GB" dirty="0"/>
              <a:t>c</a:t>
            </a:r>
            <a:r>
              <a:rPr lang="en-GB" dirty="0" smtClean="0"/>
              <a:t>hecking </a:t>
            </a:r>
            <a:r>
              <a:rPr lang="en-GB" dirty="0"/>
              <a:t>a</a:t>
            </a:r>
            <a:r>
              <a:rPr lang="en-GB" dirty="0" smtClean="0"/>
              <a:t>gent (Spider)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he Content Reference Problem</a:t>
            </a:r>
            <a:endParaRPr lang="en-GB" dirty="0"/>
          </a:p>
        </p:txBody>
      </p:sp>
      <p:sp>
        <p:nvSpPr>
          <p:cNvPr id="460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/>
              <a:t>If the endpoint refers to the wrong part of the node content then we have a content reference </a:t>
            </a:r>
            <a:r>
              <a:rPr lang="en-GB" dirty="0" smtClean="0"/>
              <a:t>problem</a:t>
            </a:r>
          </a:p>
          <a:p>
            <a:pPr lvl="1"/>
            <a:r>
              <a:rPr lang="en-GB" dirty="0" smtClean="0"/>
              <a:t>The Publishing Model</a:t>
            </a:r>
          </a:p>
          <a:p>
            <a:pPr lvl="1"/>
            <a:r>
              <a:rPr lang="en-GB" dirty="0" smtClean="0"/>
              <a:t>Manual link </a:t>
            </a:r>
            <a:r>
              <a:rPr lang="en-GB" dirty="0"/>
              <a:t>e</a:t>
            </a:r>
            <a:r>
              <a:rPr lang="en-GB" dirty="0" smtClean="0"/>
              <a:t>ditor</a:t>
            </a:r>
          </a:p>
          <a:p>
            <a:pPr lvl="1"/>
            <a:r>
              <a:rPr lang="en-GB" dirty="0" smtClean="0"/>
              <a:t>Link Service-aware </a:t>
            </a:r>
            <a:r>
              <a:rPr lang="en-GB" dirty="0"/>
              <a:t>e</a:t>
            </a:r>
            <a:r>
              <a:rPr lang="en-GB" dirty="0" smtClean="0"/>
              <a:t>diting </a:t>
            </a:r>
            <a:r>
              <a:rPr lang="en-GB" dirty="0"/>
              <a:t>t</a:t>
            </a:r>
            <a:r>
              <a:rPr lang="en-GB" dirty="0" smtClean="0"/>
              <a:t>ools</a:t>
            </a:r>
          </a:p>
          <a:p>
            <a:pPr lvl="1"/>
            <a:r>
              <a:rPr lang="en-GB" dirty="0" smtClean="0"/>
              <a:t>Just-in-time link repairs</a:t>
            </a:r>
          </a:p>
          <a:p>
            <a:pPr lvl="1"/>
            <a:r>
              <a:rPr lang="en-GB" dirty="0" smtClean="0"/>
              <a:t>Express specific link positions using queries</a:t>
            </a:r>
          </a:p>
          <a:p>
            <a:pPr lvl="1"/>
            <a:r>
              <a:rPr lang="en-GB" dirty="0" smtClean="0"/>
              <a:t>Avoid specific links/anchors</a:t>
            </a:r>
          </a:p>
          <a:p>
            <a:pPr lvl="1"/>
            <a:r>
              <a:rPr lang="en-GB" dirty="0" smtClean="0"/>
              <a:t>Versioning</a:t>
            </a:r>
          </a:p>
          <a:p>
            <a:pPr lvl="1"/>
            <a:r>
              <a:rPr lang="en-GB" dirty="0" smtClean="0"/>
              <a:t>Use of </a:t>
            </a:r>
            <a:r>
              <a:rPr lang="en-GB" dirty="0"/>
              <a:t>d</a:t>
            </a:r>
            <a:r>
              <a:rPr lang="en-GB" dirty="0" smtClean="0"/>
              <a:t>iff </a:t>
            </a:r>
            <a:r>
              <a:rPr lang="en-GB" dirty="0"/>
              <a:t>f</a:t>
            </a:r>
            <a:r>
              <a:rPr lang="en-GB" dirty="0" smtClean="0"/>
              <a:t>iles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Responsible link owner or responsible system?</a:t>
            </a:r>
            <a:endParaRPr lang="en-GB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Don’</a:t>
            </a:r>
            <a:r>
              <a:rPr lang="en-GB" altLang="ja-JP" dirty="0" smtClean="0"/>
              <a:t>t bother: the Californian approach – it’s a social issue.</a:t>
            </a:r>
            <a:endParaRPr lang="en-GB" dirty="0" smtClean="0"/>
          </a:p>
          <a:p>
            <a:r>
              <a:rPr lang="en-GB" dirty="0" smtClean="0"/>
              <a:t>Avoid the problem: use declarative link definitions</a:t>
            </a:r>
          </a:p>
          <a:p>
            <a:r>
              <a:rPr lang="en-GB" dirty="0" smtClean="0"/>
              <a:t>Loosely coupled: give the author tools to sort the problem if they want</a:t>
            </a:r>
          </a:p>
          <a:p>
            <a:r>
              <a:rPr lang="en-GB" dirty="0" smtClean="0"/>
              <a:t>Automated link repairs: just-in-time</a:t>
            </a:r>
          </a:p>
          <a:p>
            <a:r>
              <a:rPr lang="en-GB" dirty="0" smtClean="0"/>
              <a:t>Tightly coupled: the Germanic approach – don’</a:t>
            </a:r>
            <a:r>
              <a:rPr lang="en-GB" altLang="ja-JP" dirty="0" smtClean="0"/>
              <a:t>t let users have this freedom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6198" r="6198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Adapting to the Web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no runner-up prize</a:t>
            </a:r>
            <a:endParaRPr lang="en-US" dirty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endParaRPr lang="en-US" dirty="0" smtClean="0"/>
          </a:p>
          <a:p>
            <a:pPr marL="90000" indent="0">
              <a:buNone/>
            </a:pPr>
            <a:endParaRPr lang="en-US" dirty="0"/>
          </a:p>
          <a:p>
            <a:pPr marL="90000" indent="0" algn="ctr">
              <a:buNone/>
            </a:pPr>
            <a:endParaRPr lang="en-US" dirty="0" smtClean="0"/>
          </a:p>
          <a:p>
            <a:pPr marL="90000" indent="0" algn="ctr">
              <a:buNone/>
            </a:pPr>
            <a:r>
              <a:rPr lang="en-US" dirty="0" smtClean="0"/>
              <a:t>If Microcosm and Hyper-G were so good,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why are we not all using them?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Open Hypertext on the Web</a:t>
            </a:r>
            <a:endParaRPr lang="en-GB"/>
          </a:p>
        </p:txBody>
      </p:sp>
      <p:sp>
        <p:nvSpPr>
          <p:cNvPr id="665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We lost the goal of hypertext across the entire desktop 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s this still important?</a:t>
            </a:r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716" r="2327" b="3910"/>
          <a:stretch/>
        </p:blipFill>
        <p:spPr>
          <a:xfrm>
            <a:off x="251520" y="3056301"/>
            <a:ext cx="3762298" cy="219374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4077072"/>
            <a:ext cx="3611612" cy="2642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2780928"/>
            <a:ext cx="3539604" cy="2589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3861048"/>
            <a:ext cx="3524413" cy="2578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Open Hypertext on the Web</a:t>
            </a:r>
            <a:endParaRPr lang="en-GB"/>
          </a:p>
        </p:txBody>
      </p:sp>
      <p:sp>
        <p:nvSpPr>
          <p:cNvPr id="66561" name="Rectangle 3"/>
          <p:cNvSpPr>
            <a:spLocks noGrp="1" noChangeArrowheads="1"/>
          </p:cNvSpPr>
          <p:nvPr>
            <p:ph idx="1"/>
          </p:nvPr>
        </p:nvSpPr>
        <p:spPr>
          <a:xfrm>
            <a:off x="324000" y="1692000"/>
            <a:ext cx="8496000" cy="1520976"/>
          </a:xfrm>
        </p:spPr>
        <p:txBody>
          <a:bodyPr/>
          <a:lstStyle/>
          <a:p>
            <a:pPr marL="90000" indent="0">
              <a:buNone/>
            </a:pPr>
            <a:r>
              <a:rPr lang="en-GB" dirty="0" smtClean="0"/>
              <a:t>HTML/DOM (and browsers) do not allow easy control of anchor positions</a:t>
            </a:r>
          </a:p>
          <a:p>
            <a:pPr lvl="1"/>
            <a:r>
              <a:rPr lang="en-GB" dirty="0" smtClean="0"/>
              <a:t>Still possible to separate links and annotations</a:t>
            </a:r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0597915"/>
              </p:ext>
            </p:extLst>
          </p:nvPr>
        </p:nvGraphicFramePr>
        <p:xfrm>
          <a:off x="1524000" y="3861048"/>
          <a:ext cx="6096000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14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Linkbase Creation</a:t>
            </a:r>
            <a:endParaRPr lang="en-GB"/>
          </a:p>
        </p:txBody>
      </p:sp>
      <p:sp>
        <p:nvSpPr>
          <p:cNvPr id="686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Theming technology extracts key phrases from documents based on location and frequency</a:t>
            </a:r>
          </a:p>
          <a:p>
            <a:pPr lvl="1"/>
            <a:r>
              <a:rPr lang="en-GB" dirty="0" smtClean="0"/>
              <a:t>Create generic links to those documents based on the extracted themes</a:t>
            </a:r>
          </a:p>
          <a:p>
            <a:pPr lvl="1"/>
            <a:r>
              <a:rPr lang="en-GB" dirty="0" smtClean="0"/>
              <a:t>Interactive </a:t>
            </a:r>
            <a:r>
              <a:rPr lang="en-GB" dirty="0" err="1"/>
              <a:t>l</a:t>
            </a:r>
            <a:r>
              <a:rPr lang="en-GB" dirty="0" err="1" smtClean="0"/>
              <a:t>inkbase</a:t>
            </a:r>
            <a:r>
              <a:rPr lang="en-GB" dirty="0" smtClean="0"/>
              <a:t> </a:t>
            </a:r>
            <a:r>
              <a:rPr lang="en-GB" dirty="0"/>
              <a:t>e</a:t>
            </a:r>
            <a:r>
              <a:rPr lang="en-GB" dirty="0" smtClean="0"/>
              <a:t>ditor tool deletes the unwanted links</a:t>
            </a:r>
          </a:p>
          <a:p>
            <a:pPr lvl="1"/>
            <a:endParaRPr lang="en-GB" dirty="0"/>
          </a:p>
          <a:p>
            <a:pPr marL="90000" indent="0">
              <a:buNone/>
            </a:pPr>
            <a:r>
              <a:rPr lang="en-GB" dirty="0" smtClean="0"/>
              <a:t>Effectively turning a search engine index into a </a:t>
            </a:r>
            <a:r>
              <a:rPr lang="en-GB" dirty="0" err="1" smtClean="0"/>
              <a:t>linkbase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Injection</a:t>
            </a:r>
            <a:endParaRPr lang="en-GB" dirty="0"/>
          </a:p>
        </p:txBody>
      </p:sp>
      <p:sp>
        <p:nvSpPr>
          <p:cNvPr id="76801" name="Rectangle 3"/>
          <p:cNvSpPr>
            <a:spLocks noGrp="1" noChangeArrowheads="1"/>
          </p:cNvSpPr>
          <p:nvPr>
            <p:ph idx="1"/>
          </p:nvPr>
        </p:nvSpPr>
        <p:spPr>
          <a:xfrm>
            <a:off x="324000" y="1692000"/>
            <a:ext cx="8496000" cy="944912"/>
          </a:xfrm>
        </p:spPr>
        <p:txBody>
          <a:bodyPr/>
          <a:lstStyle/>
          <a:p>
            <a:pPr marL="90000" indent="0">
              <a:buNone/>
            </a:pPr>
            <a:r>
              <a:rPr lang="en-GB" dirty="0" smtClean="0"/>
              <a:t>Links can be added at different times in the document retrieval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573016"/>
            <a:ext cx="920573" cy="2016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858" y="3861049"/>
            <a:ext cx="2197613" cy="144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573016"/>
            <a:ext cx="1060091" cy="987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21" y="4077072"/>
            <a:ext cx="1060091" cy="987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653136"/>
            <a:ext cx="1060091" cy="987812"/>
          </a:xfrm>
          <a:prstGeom prst="rect">
            <a:avLst/>
          </a:prstGeom>
        </p:spPr>
      </p:pic>
      <p:cxnSp>
        <p:nvCxnSpPr>
          <p:cNvPr id="6" name="Elbow Connector 5"/>
          <p:cNvCxnSpPr>
            <a:stCxn id="4" idx="3"/>
            <a:endCxn id="2" idx="1"/>
          </p:cNvCxnSpPr>
          <p:nvPr/>
        </p:nvCxnSpPr>
        <p:spPr bwMode="auto">
          <a:xfrm>
            <a:off x="1743659" y="4066922"/>
            <a:ext cx="1388181" cy="514206"/>
          </a:xfrm>
          <a:prstGeom prst="bentConnector3">
            <a:avLst>
              <a:gd name="adj1" fmla="val 72872"/>
            </a:avLst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Elbow Connector 9"/>
          <p:cNvCxnSpPr>
            <a:stCxn id="7" idx="3"/>
            <a:endCxn id="2" idx="1"/>
          </p:cNvCxnSpPr>
          <p:nvPr/>
        </p:nvCxnSpPr>
        <p:spPr bwMode="auto">
          <a:xfrm>
            <a:off x="1979712" y="4570978"/>
            <a:ext cx="1152128" cy="10150"/>
          </a:xfrm>
          <a:prstGeom prst="bentConnector3">
            <a:avLst>
              <a:gd name="adj1" fmla="val 67280"/>
            </a:avLst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" name="Elbow Connector 11"/>
          <p:cNvCxnSpPr>
            <a:stCxn id="8" idx="3"/>
            <a:endCxn id="2" idx="1"/>
          </p:cNvCxnSpPr>
          <p:nvPr/>
        </p:nvCxnSpPr>
        <p:spPr bwMode="auto">
          <a:xfrm flipV="1">
            <a:off x="2391731" y="4581128"/>
            <a:ext cx="740109" cy="565914"/>
          </a:xfrm>
          <a:prstGeom prst="bentConnector3">
            <a:avLst>
              <a:gd name="adj1" fmla="val 49073"/>
            </a:avLst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" name="Elbow Connector 13"/>
          <p:cNvCxnSpPr>
            <a:stCxn id="2" idx="3"/>
            <a:endCxn id="3" idx="1"/>
          </p:cNvCxnSpPr>
          <p:nvPr/>
        </p:nvCxnSpPr>
        <p:spPr bwMode="auto">
          <a:xfrm>
            <a:off x="4052413" y="4581128"/>
            <a:ext cx="2570445" cy="1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11560" y="5661248"/>
            <a:ext cx="172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eorgia"/>
                <a:cs typeface="Georgia"/>
              </a:rPr>
              <a:t>b</a:t>
            </a:r>
            <a:r>
              <a:rPr lang="en-US" sz="2000" dirty="0" smtClean="0">
                <a:latin typeface="Georgia"/>
                <a:cs typeface="Georgia"/>
              </a:rPr>
              <a:t>atch process</a:t>
            </a:r>
          </a:p>
          <a:p>
            <a:pPr algn="ctr"/>
            <a:r>
              <a:rPr lang="en-US" sz="2000" dirty="0" smtClean="0">
                <a:latin typeface="Georgia"/>
                <a:cs typeface="Georgia"/>
              </a:rPr>
              <a:t>documents</a:t>
            </a:r>
            <a:endParaRPr lang="en-US" sz="2000" dirty="0">
              <a:latin typeface="Georgia"/>
              <a:cs typeface="Georgi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4337" y="5661248"/>
            <a:ext cx="173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eorgia"/>
                <a:cs typeface="Georgia"/>
              </a:rPr>
              <a:t>o</a:t>
            </a:r>
            <a:r>
              <a:rPr lang="en-US" sz="2000" dirty="0" smtClean="0">
                <a:latin typeface="Georgia"/>
                <a:cs typeface="Georgia"/>
              </a:rPr>
              <a:t>n demand </a:t>
            </a:r>
          </a:p>
          <a:p>
            <a:pPr algn="ctr"/>
            <a:r>
              <a:rPr lang="en-US" sz="2000" dirty="0">
                <a:latin typeface="Georgia"/>
                <a:cs typeface="Georgia"/>
              </a:rPr>
              <a:t>b</a:t>
            </a:r>
            <a:r>
              <a:rPr lang="en-US" sz="2000" dirty="0" smtClean="0">
                <a:latin typeface="Georgia"/>
                <a:cs typeface="Georgia"/>
              </a:rPr>
              <a:t>y web server</a:t>
            </a:r>
            <a:endParaRPr lang="en-US" sz="2000" dirty="0">
              <a:latin typeface="Georgia"/>
              <a:cs typeface="Georg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2040" y="5661248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eorgia"/>
                <a:cs typeface="Georgia"/>
              </a:rPr>
              <a:t>i</a:t>
            </a:r>
            <a:r>
              <a:rPr lang="en-US" sz="2000" dirty="0" smtClean="0">
                <a:latin typeface="Georgia"/>
                <a:cs typeface="Georgia"/>
              </a:rPr>
              <a:t>n proxy </a:t>
            </a:r>
            <a:br>
              <a:rPr lang="en-US" sz="2000" dirty="0" smtClean="0">
                <a:latin typeface="Georgia"/>
                <a:cs typeface="Georgia"/>
              </a:rPr>
            </a:br>
            <a:r>
              <a:rPr lang="en-US" sz="2000" dirty="0" smtClean="0">
                <a:latin typeface="Georgia"/>
                <a:cs typeface="Georgia"/>
              </a:rPr>
              <a:t>server</a:t>
            </a:r>
            <a:endParaRPr lang="en-US" sz="2000" dirty="0">
              <a:latin typeface="Georgia"/>
              <a:cs typeface="Georg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92280" y="5661248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eorgia"/>
                <a:cs typeface="Georgia"/>
              </a:rPr>
              <a:t>i</a:t>
            </a:r>
            <a:r>
              <a:rPr lang="en-US" sz="2000" dirty="0" smtClean="0">
                <a:latin typeface="Georgia"/>
                <a:cs typeface="Georgia"/>
              </a:rPr>
              <a:t>n browser</a:t>
            </a:r>
            <a:endParaRPr lang="en-US" sz="2000" dirty="0">
              <a:latin typeface="Georgia"/>
              <a:cs typeface="Georgia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579" y="3573016"/>
            <a:ext cx="92057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Injection: </a:t>
            </a:r>
            <a:r>
              <a:rPr lang="en-GB" dirty="0"/>
              <a:t>b</a:t>
            </a:r>
            <a:r>
              <a:rPr lang="en-GB" dirty="0" smtClean="0"/>
              <a:t>atch </a:t>
            </a:r>
            <a:r>
              <a:rPr lang="en-GB" dirty="0"/>
              <a:t>p</a:t>
            </a:r>
            <a:r>
              <a:rPr lang="en-GB" dirty="0" smtClean="0"/>
              <a:t>rocessing</a:t>
            </a:r>
            <a:endParaRPr lang="en-GB" dirty="0"/>
          </a:p>
        </p:txBody>
      </p:sp>
      <p:sp>
        <p:nvSpPr>
          <p:cNvPr id="808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Generate static HTML pages for use with any web server</a:t>
            </a:r>
          </a:p>
          <a:p>
            <a:pPr lvl="1"/>
            <a:r>
              <a:rPr lang="en-GB" dirty="0" smtClean="0"/>
              <a:t>Fastest way to serve pages - and most cache friendly approach</a:t>
            </a:r>
          </a:p>
          <a:p>
            <a:pPr lvl="1"/>
            <a:r>
              <a:rPr lang="en-GB" dirty="0" smtClean="0"/>
              <a:t>Need to reprocess all pages in the event of a </a:t>
            </a:r>
            <a:r>
              <a:rPr lang="en-GB" dirty="0" err="1" smtClean="0"/>
              <a:t>linkbase</a:t>
            </a:r>
            <a:r>
              <a:rPr lang="en-GB" dirty="0" smtClean="0"/>
              <a:t> (link database) update to ensure currency</a:t>
            </a:r>
          </a:p>
          <a:p>
            <a:pPr lvl="1"/>
            <a:r>
              <a:rPr lang="en-GB" dirty="0" smtClean="0"/>
              <a:t>No opportunity to personalise content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effectLst/>
              </a:rPr>
              <a:t>Nodes, Links and Anchors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02152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20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20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94600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 fontScale="85000" lnSpcReduction="20000"/>
          </a:bodyPr>
          <a:lstStyle/>
          <a:p>
            <a:r>
              <a:rPr lang="en-US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dirty="0" err="1">
                <a:latin typeface="Georgia"/>
                <a:cs typeface="Georgia"/>
              </a:rPr>
              <a:t>eget</a:t>
            </a:r>
            <a:r>
              <a:rPr lang="en-US" dirty="0">
                <a:latin typeface="Georgia"/>
                <a:cs typeface="Georgia"/>
              </a:rPr>
              <a:t> turpis scelerisque sit amet facilisis </a:t>
            </a:r>
            <a:r>
              <a:rPr lang="en-US" dirty="0" err="1">
                <a:latin typeface="Georgia"/>
                <a:cs typeface="Georgia"/>
              </a:rPr>
              <a:t>metus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iaculis</a:t>
            </a:r>
            <a:r>
              <a:rPr lang="en-US" dirty="0">
                <a:latin typeface="Georgia"/>
                <a:cs typeface="Georgia"/>
              </a:rPr>
              <a:t>. </a:t>
            </a:r>
            <a:r>
              <a:rPr lang="en-US" dirty="0" err="1">
                <a:latin typeface="Georgia"/>
                <a:cs typeface="Georgia"/>
              </a:rPr>
              <a:t>Duis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aliquam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lacinia</a:t>
            </a:r>
            <a:r>
              <a:rPr lang="en-US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259632" y="2996952"/>
            <a:ext cx="115212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2411760" y="3140968"/>
            <a:ext cx="4608512" cy="1296144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020272" y="4293096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Injection: on demand</a:t>
            </a:r>
            <a:endParaRPr lang="en-GB" dirty="0"/>
          </a:p>
        </p:txBody>
      </p:sp>
      <p:sp>
        <p:nvSpPr>
          <p:cNvPr id="829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Careful choice of data structures and algorithms needed to ensure good performance</a:t>
            </a:r>
          </a:p>
          <a:p>
            <a:pPr lvl="1"/>
            <a:r>
              <a:rPr lang="en-GB" dirty="0" smtClean="0"/>
              <a:t>New material can immediately be viewed with hyperlinks from the </a:t>
            </a:r>
            <a:r>
              <a:rPr lang="en-GB" dirty="0" err="1" smtClean="0"/>
              <a:t>linkbase</a:t>
            </a:r>
            <a:endParaRPr lang="en-GB" dirty="0" smtClean="0"/>
          </a:p>
          <a:p>
            <a:pPr lvl="1"/>
            <a:r>
              <a:rPr lang="en-GB" dirty="0" smtClean="0"/>
              <a:t>User can choose </a:t>
            </a:r>
            <a:r>
              <a:rPr lang="en-GB" dirty="0" err="1" smtClean="0"/>
              <a:t>linkbases</a:t>
            </a:r>
            <a:r>
              <a:rPr lang="en-GB" dirty="0" smtClean="0"/>
              <a:t> to apply (</a:t>
            </a:r>
            <a:r>
              <a:rPr lang="en-GB" dirty="0" err="1" smtClean="0"/>
              <a:t>stateful</a:t>
            </a:r>
            <a:r>
              <a:rPr lang="en-GB" dirty="0" smtClean="0"/>
              <a:t> interaction)</a:t>
            </a:r>
          </a:p>
          <a:p>
            <a:pPr lvl="1"/>
            <a:r>
              <a:rPr lang="en-GB" dirty="0" smtClean="0"/>
              <a:t>Higher run-time memory requirements, search capability can use same data</a:t>
            </a:r>
          </a:p>
          <a:p>
            <a:endParaRPr lang="en-GB" dirty="0"/>
          </a:p>
          <a:p>
            <a:pPr marL="90000" indent="0">
              <a:buNone/>
            </a:pPr>
            <a:r>
              <a:rPr lang="en-GB" dirty="0" smtClean="0"/>
              <a:t>Approach taken by Active Navigation </a:t>
            </a:r>
            <a:br>
              <a:rPr lang="en-GB" dirty="0" smtClean="0"/>
            </a:br>
            <a:r>
              <a:rPr lang="en-GB" dirty="0" smtClean="0"/>
              <a:t>(commercial successor to Microcosm)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Injection: using a proxy</a:t>
            </a:r>
            <a:endParaRPr lang="en-GB" dirty="0"/>
          </a:p>
        </p:txBody>
      </p:sp>
      <p:sp>
        <p:nvSpPr>
          <p:cNvPr id="849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User configures their browser to proxy through the link injector</a:t>
            </a:r>
          </a:p>
          <a:p>
            <a:pPr lvl="1"/>
            <a:r>
              <a:rPr lang="en-GB" dirty="0" smtClean="0"/>
              <a:t>Can apply link database to almost any content</a:t>
            </a:r>
          </a:p>
          <a:p>
            <a:pPr lvl="1"/>
            <a:r>
              <a:rPr lang="en-GB" dirty="0" smtClean="0"/>
              <a:t>Can also perform other conversions e.g. Word -&gt; HTML</a:t>
            </a:r>
          </a:p>
          <a:p>
            <a:pPr lvl="1"/>
            <a:r>
              <a:rPr lang="en-GB" dirty="0" smtClean="0"/>
              <a:t>Casual site users won’</a:t>
            </a:r>
            <a:r>
              <a:rPr lang="en-GB" altLang="ja-JP" dirty="0" smtClean="0"/>
              <a:t>t want to reconfigure their browsers</a:t>
            </a:r>
          </a:p>
          <a:p>
            <a:endParaRPr lang="en-GB" dirty="0"/>
          </a:p>
          <a:p>
            <a:pPr marL="90000" indent="0">
              <a:buNone/>
            </a:pPr>
            <a:r>
              <a:rPr lang="en-GB" dirty="0" smtClean="0"/>
              <a:t>Approach taken by the Dynamic Link Service (DLS)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Extend browser with a plugin that fetches links and rewrites documents</a:t>
            </a:r>
          </a:p>
          <a:p>
            <a:pPr lvl="1"/>
            <a:r>
              <a:rPr lang="en-US" dirty="0" smtClean="0"/>
              <a:t>Most modern browsers support add-on functionality</a:t>
            </a:r>
          </a:p>
          <a:p>
            <a:pPr lvl="1"/>
            <a:r>
              <a:rPr lang="en-US" dirty="0" smtClean="0"/>
              <a:t>Potentially expensive – need to provide plugins for many browsers</a:t>
            </a:r>
          </a:p>
          <a:p>
            <a:pPr marL="90000" indent="0">
              <a:buNone/>
            </a:pPr>
            <a:endParaRPr lang="en-US" dirty="0"/>
          </a:p>
          <a:p>
            <a:pPr marL="90000" indent="0">
              <a:buNone/>
            </a:pPr>
            <a:r>
              <a:rPr lang="en-US" dirty="0" smtClean="0"/>
              <a:t>Approach taken by COHSE/Magpie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4761" b="-14761"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Injection: in the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Link Presentation</a:t>
            </a:r>
            <a:endParaRPr lang="en-GB"/>
          </a:p>
        </p:txBody>
      </p:sp>
      <p:sp>
        <p:nvSpPr>
          <p:cNvPr id="706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Links can be rendered to distinguish from authored links</a:t>
            </a:r>
          </a:p>
          <a:p>
            <a:pPr lvl="1"/>
            <a:r>
              <a:rPr lang="en-GB" dirty="0" smtClean="0"/>
              <a:t>Use different </a:t>
            </a:r>
            <a:r>
              <a:rPr lang="en-GB" dirty="0"/>
              <a:t>colours (</a:t>
            </a:r>
            <a:r>
              <a:rPr lang="en-GB" dirty="0" err="1"/>
              <a:t>etc</a:t>
            </a:r>
            <a:r>
              <a:rPr lang="en-GB" dirty="0"/>
              <a:t>) </a:t>
            </a:r>
            <a:endParaRPr lang="en-GB" dirty="0" smtClean="0"/>
          </a:p>
          <a:p>
            <a:pPr lvl="1"/>
            <a:r>
              <a:rPr lang="en-GB" dirty="0"/>
              <a:t>P</a:t>
            </a:r>
            <a:r>
              <a:rPr lang="en-GB" dirty="0" smtClean="0"/>
              <a:t>otential to clash with a style sheet</a:t>
            </a:r>
          </a:p>
          <a:p>
            <a:pPr lvl="1"/>
            <a:r>
              <a:rPr lang="en-GB" dirty="0" smtClean="0"/>
              <a:t>Use JavaScript to pop-up a menu for multiple destinations</a:t>
            </a:r>
          </a:p>
          <a:p>
            <a:pPr lvl="1"/>
            <a:endParaRPr lang="en-GB" dirty="0"/>
          </a:p>
          <a:p>
            <a:pPr marL="90000" indent="0">
              <a:buNone/>
            </a:pPr>
            <a:r>
              <a:rPr lang="en-GB" dirty="0" smtClean="0"/>
              <a:t>However, history of unsuccessful attempts</a:t>
            </a:r>
          </a:p>
          <a:p>
            <a:pPr lvl="1"/>
            <a:r>
              <a:rPr lang="en-GB" dirty="0" smtClean="0"/>
              <a:t>Microsoft Smart Tags in Office XP</a:t>
            </a:r>
          </a:p>
          <a:p>
            <a:pPr lvl="1"/>
            <a:r>
              <a:rPr lang="en-GB" dirty="0" smtClean="0"/>
              <a:t>Third-party embedded advertising links (</a:t>
            </a:r>
            <a:r>
              <a:rPr lang="en-GB" dirty="0" err="1" smtClean="0"/>
              <a:t>Infolinks</a:t>
            </a:r>
            <a:r>
              <a:rPr lang="en-GB" dirty="0" smtClean="0"/>
              <a:t>, </a:t>
            </a:r>
            <a:r>
              <a:rPr lang="en-GB" dirty="0" err="1" smtClean="0"/>
              <a:t>IntelliTXT</a:t>
            </a:r>
            <a:r>
              <a:rPr lang="en-GB" smtClean="0"/>
              <a:t>, Vibrant)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Separate links: advantages</a:t>
            </a:r>
            <a:endParaRPr lang="en-GB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Applications do not have to be responsible for maintaining "foreign" </a:t>
            </a:r>
            <a:r>
              <a:rPr lang="en-GB" dirty="0" err="1" smtClean="0"/>
              <a:t>markup</a:t>
            </a:r>
            <a:r>
              <a:rPr lang="en-GB" dirty="0" smtClean="0"/>
              <a:t> </a:t>
            </a:r>
          </a:p>
          <a:p>
            <a:r>
              <a:rPr lang="en-GB" dirty="0" smtClean="0"/>
              <a:t>You can tailor your </a:t>
            </a:r>
            <a:r>
              <a:rPr lang="en-GB" dirty="0" err="1" smtClean="0"/>
              <a:t>linkbases</a:t>
            </a:r>
            <a:r>
              <a:rPr lang="en-GB" dirty="0" smtClean="0"/>
              <a:t> to your needs (contexts) </a:t>
            </a:r>
          </a:p>
          <a:p>
            <a:r>
              <a:rPr lang="en-GB" dirty="0" smtClean="0"/>
              <a:t>You can have generic links </a:t>
            </a:r>
          </a:p>
          <a:p>
            <a:r>
              <a:rPr lang="en-GB" dirty="0" smtClean="0"/>
              <a:t>You don’t have to write spiders </a:t>
            </a:r>
          </a:p>
          <a:p>
            <a:r>
              <a:rPr lang="en-GB" dirty="0" smtClean="0"/>
              <a:t>On read-only media (e.g. CD-ROM, no permission), keeping links separately is the only way to do it!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Separate links: disadvantages</a:t>
            </a:r>
            <a:endParaRPr lang="en-GB" dirty="0"/>
          </a:p>
        </p:txBody>
      </p:sp>
      <p:sp>
        <p:nvSpPr>
          <p:cNvPr id="747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Keeping links separately </a:t>
            </a:r>
            <a:r>
              <a:rPr lang="en-GB" smtClean="0"/>
              <a:t>introduces potential </a:t>
            </a:r>
            <a:r>
              <a:rPr lang="en-GB" dirty="0" smtClean="0"/>
              <a:t>consistency issues </a:t>
            </a:r>
          </a:p>
          <a:p>
            <a:r>
              <a:rPr lang="en-GB" dirty="0" smtClean="0"/>
              <a:t>The integration with existing applications can be difficult (sometimes impossible) </a:t>
            </a:r>
          </a:p>
          <a:p>
            <a:r>
              <a:rPr lang="en-GB" dirty="0" smtClean="0"/>
              <a:t>For streaming, data links as well as data have to be synchronised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Lecture:</a:t>
            </a:r>
            <a:br>
              <a:rPr lang="en-GB" dirty="0" smtClean="0"/>
            </a:br>
            <a:r>
              <a:rPr lang="en-GB" dirty="0" smtClean="0"/>
              <a:t>Hypertext </a:t>
            </a:r>
            <a:br>
              <a:rPr lang="en-GB" dirty="0" smtClean="0"/>
            </a:br>
            <a:r>
              <a:rPr lang="en-GB" dirty="0" smtClean="0"/>
              <a:t>Futures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61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Embedded Links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02152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2000" dirty="0">
                <a:solidFill>
                  <a:srgbClr val="A6A6A6"/>
                </a:solidFill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2000" dirty="0">
              <a:solidFill>
                <a:srgbClr val="A6A6A6"/>
              </a:solidFill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94600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Lorem ipsum dolor sit amet, consectetur adipiscing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   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. Nulla consequat tortor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eget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turpis scelerisque sit amet facilisis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metus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iaculis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Duis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aliquam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lacinia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dictum.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259632" y="2996952"/>
            <a:ext cx="6480639" cy="1584144"/>
            <a:chOff x="1259632" y="2996952"/>
            <a:chExt cx="6480639" cy="1584144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7020271" y="4293096"/>
              <a:ext cx="720000" cy="288000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254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2555776" y="3140968"/>
              <a:ext cx="4464496" cy="1296144"/>
            </a:xfrm>
            <a:prstGeom prst="line">
              <a:avLst/>
            </a:prstGeom>
            <a:noFill/>
            <a:ln w="254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259632" y="2996952"/>
              <a:ext cx="1440128" cy="288000"/>
              <a:chOff x="1259632" y="2996952"/>
              <a:chExt cx="1440128" cy="288000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1259632" y="2996952"/>
                <a:ext cx="1152128" cy="288000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  <a:alpha val="50000"/>
                </a:schemeClr>
              </a:solidFill>
              <a:ln w="25400">
                <a:solidFill>
                  <a:schemeClr val="tx2">
                    <a:lumMod val="75000"/>
                    <a:lumOff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n w="1905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 bwMode="auto">
              <a:xfrm>
                <a:off x="2411760" y="2996952"/>
                <a:ext cx="288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 w="12700" cmpd="sng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" name="Oval 2"/>
              <p:cNvSpPr/>
              <p:nvPr/>
            </p:nvSpPr>
            <p:spPr bwMode="auto">
              <a:xfrm>
                <a:off x="2483768" y="3068960"/>
                <a:ext cx="144000" cy="144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835696" y="3284952"/>
            <a:ext cx="2846729" cy="1840302"/>
            <a:chOff x="1835696" y="3284952"/>
            <a:chExt cx="2846729" cy="1840302"/>
          </a:xfrm>
        </p:grpSpPr>
        <p:cxnSp>
          <p:nvCxnSpPr>
            <p:cNvPr id="7" name="Curved Connector 6"/>
            <p:cNvCxnSpPr>
              <a:endCxn id="20" idx="2"/>
            </p:cNvCxnSpPr>
            <p:nvPr/>
          </p:nvCxnSpPr>
          <p:spPr bwMode="auto">
            <a:xfrm rot="10800000">
              <a:off x="1835696" y="3284952"/>
              <a:ext cx="1800200" cy="165621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3707904" y="4725144"/>
              <a:ext cx="9745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eorgia"/>
                  <a:cs typeface="Georgia"/>
                </a:rPr>
                <a:t>anchor</a:t>
              </a:r>
              <a:endParaRPr lang="en-US" sz="2000" dirty="0">
                <a:latin typeface="Georgia"/>
                <a:cs typeface="Georgia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555760" y="1772816"/>
            <a:ext cx="2506748" cy="1224136"/>
            <a:chOff x="2555760" y="1772816"/>
            <a:chExt cx="2506748" cy="1224136"/>
          </a:xfrm>
        </p:grpSpPr>
        <p:cxnSp>
          <p:nvCxnSpPr>
            <p:cNvPr id="9" name="Curved Connector 8"/>
            <p:cNvCxnSpPr>
              <a:endCxn id="2" idx="0"/>
            </p:cNvCxnSpPr>
            <p:nvPr/>
          </p:nvCxnSpPr>
          <p:spPr bwMode="auto">
            <a:xfrm rot="10800000" flipV="1">
              <a:off x="2555760" y="1988840"/>
              <a:ext cx="1224152" cy="1008112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3851920" y="177281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eorgia"/>
                  <a:cs typeface="Georgia"/>
                </a:rPr>
                <a:t>endpoint</a:t>
              </a:r>
              <a:endParaRPr lang="en-US" sz="2000" dirty="0">
                <a:latin typeface="Georgia"/>
                <a:cs typeface="Georgia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99992" y="3717032"/>
            <a:ext cx="1558214" cy="2056294"/>
            <a:chOff x="4499992" y="3717032"/>
            <a:chExt cx="1558214" cy="2056294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4499992" y="3717032"/>
              <a:ext cx="1080120" cy="15841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5436096" y="5373216"/>
              <a:ext cx="622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eorgia"/>
                  <a:cs typeface="Georgia"/>
                </a:rPr>
                <a:t>link</a:t>
              </a:r>
              <a:endParaRPr lang="en-US" sz="2000" dirty="0">
                <a:latin typeface="Georgia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4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First Class Links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02152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2000" dirty="0">
                <a:solidFill>
                  <a:srgbClr val="A6A6A6"/>
                </a:solidFill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2000" dirty="0">
              <a:solidFill>
                <a:srgbClr val="A6A6A6"/>
              </a:solidFill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94600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Lorem ipsum dolor sit amet, consectetur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adipiscing 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. Nulla consequat tortor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eget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turpis scelerisque sit amet facilisis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metus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iaculis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Duis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aliquam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lacinia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dictum.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59632" y="2996952"/>
            <a:ext cx="6480639" cy="2952296"/>
            <a:chOff x="1259632" y="2996952"/>
            <a:chExt cx="6480639" cy="2952296"/>
          </a:xfrm>
        </p:grpSpPr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1259632" y="2996952"/>
              <a:ext cx="1152128" cy="288000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254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>
                <a:ln w="1905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7020271" y="4293096"/>
              <a:ext cx="720000" cy="288000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254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851936" y="5661248"/>
              <a:ext cx="1440128" cy="288000"/>
              <a:chOff x="3347864" y="5661248"/>
              <a:chExt cx="1440128" cy="2880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3347864" y="5661248"/>
                <a:ext cx="288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 w="12700" cmpd="sng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3419872" y="5733256"/>
                <a:ext cx="144000" cy="144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4499992" y="5661248"/>
                <a:ext cx="288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 w="12700" cmpd="sng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4572000" y="5733256"/>
                <a:ext cx="144000" cy="144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35896" y="5661248"/>
                <a:ext cx="864096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>
                  <a:ln w="12700" cmpd="sng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Georgia"/>
                  <a:ea typeface="ＭＳ Ｐゴシック" pitchFamily="-106" charset="-128"/>
                  <a:cs typeface="Georgia"/>
                </a:endParaRPr>
              </a:p>
            </p:txBody>
          </p:sp>
        </p:grp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V="1">
              <a:off x="5148064" y="4437112"/>
              <a:ext cx="1872208" cy="1368152"/>
            </a:xfrm>
            <a:prstGeom prst="line">
              <a:avLst/>
            </a:prstGeom>
            <a:noFill/>
            <a:ln w="254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 flipV="1">
              <a:off x="2411760" y="3140968"/>
              <a:ext cx="1584176" cy="2664296"/>
            </a:xfrm>
            <a:prstGeom prst="line">
              <a:avLst/>
            </a:prstGeom>
            <a:noFill/>
            <a:ln w="254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60945" y="5085184"/>
            <a:ext cx="62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link</a:t>
            </a:r>
            <a:endParaRPr lang="en-US" sz="2000" dirty="0">
              <a:latin typeface="Georgia"/>
              <a:cs typeface="Georgia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48064" y="5949248"/>
            <a:ext cx="2002676" cy="400142"/>
            <a:chOff x="5148064" y="5949248"/>
            <a:chExt cx="2002676" cy="400142"/>
          </a:xfrm>
        </p:grpSpPr>
        <p:sp>
          <p:nvSpPr>
            <p:cNvPr id="19" name="TextBox 18"/>
            <p:cNvSpPr txBox="1"/>
            <p:nvPr/>
          </p:nvSpPr>
          <p:spPr>
            <a:xfrm>
              <a:off x="5940152" y="594928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eorgia"/>
                  <a:cs typeface="Georgia"/>
                </a:rPr>
                <a:t>endpoint</a:t>
              </a:r>
              <a:endParaRPr lang="en-US" sz="2000" dirty="0">
                <a:latin typeface="Georgia"/>
                <a:cs typeface="Georgia"/>
              </a:endParaRPr>
            </a:p>
          </p:txBody>
        </p:sp>
        <p:cxnSp>
          <p:nvCxnSpPr>
            <p:cNvPr id="26" name="Curved Connector 25"/>
            <p:cNvCxnSpPr>
              <a:endCxn id="12" idx="2"/>
            </p:cNvCxnSpPr>
            <p:nvPr/>
          </p:nvCxnSpPr>
          <p:spPr bwMode="auto">
            <a:xfrm rot="10800000">
              <a:off x="5148064" y="5949248"/>
              <a:ext cx="792088" cy="28806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4211960" y="3028890"/>
            <a:ext cx="3168311" cy="1264206"/>
            <a:chOff x="4211960" y="3028890"/>
            <a:chExt cx="3168311" cy="1264206"/>
          </a:xfrm>
        </p:grpSpPr>
        <p:sp>
          <p:nvSpPr>
            <p:cNvPr id="18" name="TextBox 17"/>
            <p:cNvSpPr txBox="1"/>
            <p:nvPr/>
          </p:nvSpPr>
          <p:spPr>
            <a:xfrm>
              <a:off x="4211960" y="3028890"/>
              <a:ext cx="9745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eorgia"/>
                  <a:cs typeface="Georgia"/>
                </a:rPr>
                <a:t>anchor</a:t>
              </a:r>
              <a:endParaRPr lang="en-US" sz="2000" dirty="0">
                <a:latin typeface="Georgia"/>
                <a:cs typeface="Georgia"/>
              </a:endParaRPr>
            </a:p>
          </p:txBody>
        </p:sp>
        <p:cxnSp>
          <p:nvCxnSpPr>
            <p:cNvPr id="27" name="Curved Connector 26"/>
            <p:cNvCxnSpPr>
              <a:endCxn id="22" idx="0"/>
            </p:cNvCxnSpPr>
            <p:nvPr/>
          </p:nvCxnSpPr>
          <p:spPr bwMode="auto">
            <a:xfrm>
              <a:off x="5292082" y="3212976"/>
              <a:ext cx="2088189" cy="1080120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8920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Dexter Hypertext </a:t>
            </a:r>
            <a:br>
              <a:rPr lang="en-US" dirty="0" smtClean="0"/>
            </a:br>
            <a:r>
              <a:rPr lang="en-US" dirty="0" smtClean="0"/>
              <a:t>Reference Model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http://www.flickr.com/photos/hunkdujour/186391965/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12595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Formal model of an open hypertext system, developed 1988-1990</a:t>
            </a:r>
          </a:p>
          <a:p>
            <a:pPr lvl="1"/>
            <a:r>
              <a:rPr lang="en-US" dirty="0" smtClean="0"/>
              <a:t>A reference model, not an implementation</a:t>
            </a:r>
          </a:p>
          <a:p>
            <a:pPr lvl="1"/>
            <a:r>
              <a:rPr lang="en-US" dirty="0" smtClean="0"/>
              <a:t>Used to compare functionalities of existing systems</a:t>
            </a:r>
          </a:p>
          <a:p>
            <a:pPr lvl="1"/>
            <a:r>
              <a:rPr lang="en-US" dirty="0" smtClean="0"/>
              <a:t>Used to design new systems</a:t>
            </a:r>
          </a:p>
          <a:p>
            <a:pPr lvl="1"/>
            <a:r>
              <a:rPr lang="en-US" dirty="0" smtClean="0"/>
              <a:t>Used to develop standards for interoperability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3502</TotalTime>
  <Words>1583</Words>
  <Application>Microsoft Macintosh PowerPoint</Application>
  <PresentationFormat>On-screen Show (4:3)</PresentationFormat>
  <Paragraphs>294</Paragraphs>
  <Slides>56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Georgia</vt:lpstr>
      <vt:lpstr>Helvetica Neue</vt:lpstr>
      <vt:lpstr>Lucida Grande</vt:lpstr>
      <vt:lpstr>Lucida Sans</vt:lpstr>
      <vt:lpstr>ＭＳ Ｐゴシック</vt:lpstr>
      <vt:lpstr>Times New Roman</vt:lpstr>
      <vt:lpstr>Arial</vt:lpstr>
      <vt:lpstr>ECS</vt:lpstr>
      <vt:lpstr>1_ECS</vt:lpstr>
      <vt:lpstr>Word.Picture.8</vt:lpstr>
      <vt:lpstr>Open Hypermedia  and the Web</vt:lpstr>
      <vt:lpstr>What is Open Hypermedia?</vt:lpstr>
      <vt:lpstr>OHS are open with respect to </vt:lpstr>
      <vt:lpstr>Nodes, Links and Anchors</vt:lpstr>
      <vt:lpstr>Nodes, Links and Anchors</vt:lpstr>
      <vt:lpstr>Embedded Links</vt:lpstr>
      <vt:lpstr>First Class Links</vt:lpstr>
      <vt:lpstr>Dexter Hypertext  Reference Model</vt:lpstr>
      <vt:lpstr>Overview</vt:lpstr>
      <vt:lpstr>Model</vt:lpstr>
      <vt:lpstr>Model Detail</vt:lpstr>
      <vt:lpstr>Hyper-G</vt:lpstr>
      <vt:lpstr>Overview</vt:lpstr>
      <vt:lpstr>Harmony client</vt:lpstr>
      <vt:lpstr>Harmony client: link structure view</vt:lpstr>
      <vt:lpstr>Harmony client: landscape view</vt:lpstr>
      <vt:lpstr>Harmony client: client-client communications</vt:lpstr>
      <vt:lpstr>Link Integrity</vt:lpstr>
      <vt:lpstr>P-flood Algorithm</vt:lpstr>
      <vt:lpstr>Advantages</vt:lpstr>
      <vt:lpstr>Disadvantages</vt:lpstr>
      <vt:lpstr>Microcosm</vt:lpstr>
      <vt:lpstr>Overview</vt:lpstr>
      <vt:lpstr>Microcosm client </vt:lpstr>
      <vt:lpstr>Microcosm architecture</vt:lpstr>
      <vt:lpstr>Microcosm universal viewer</vt:lpstr>
      <vt:lpstr>Microcosm architecture</vt:lpstr>
      <vt:lpstr>Distribution</vt:lpstr>
      <vt:lpstr>Specific, Local and Generic Links</vt:lpstr>
      <vt:lpstr>Advantages</vt:lpstr>
      <vt:lpstr>Disadvantages</vt:lpstr>
      <vt:lpstr>Open  Hypermedia Protocol</vt:lpstr>
      <vt:lpstr>Open Hypermedia Protocol</vt:lpstr>
      <vt:lpstr>OHP Architecture</vt:lpstr>
      <vt:lpstr>OHP Data Model</vt:lpstr>
      <vt:lpstr>Location Specifiers (LocSpecs)</vt:lpstr>
      <vt:lpstr>Evaluation</vt:lpstr>
      <vt:lpstr>Link Integrity</vt:lpstr>
      <vt:lpstr>Link Integrity</vt:lpstr>
      <vt:lpstr>The Dangling Link Problem</vt:lpstr>
      <vt:lpstr>The Content Reference Problem</vt:lpstr>
      <vt:lpstr>Responsible link owner or responsible system?</vt:lpstr>
      <vt:lpstr>Adapting to the Web</vt:lpstr>
      <vt:lpstr>There is no runner-up prize</vt:lpstr>
      <vt:lpstr>Open Hypertext on the Web</vt:lpstr>
      <vt:lpstr>Open Hypertext on the Web</vt:lpstr>
      <vt:lpstr>Linkbase Creation</vt:lpstr>
      <vt:lpstr>Link Injection</vt:lpstr>
      <vt:lpstr>Link Injection: batch processing</vt:lpstr>
      <vt:lpstr>Link Injection: on demand</vt:lpstr>
      <vt:lpstr>Link Injection: using a proxy</vt:lpstr>
      <vt:lpstr>Link Injection: in the browser</vt:lpstr>
      <vt:lpstr>Link Presentation</vt:lpstr>
      <vt:lpstr>Separate links: advantages</vt:lpstr>
      <vt:lpstr>Separate links: disadvantages</vt:lpstr>
      <vt:lpstr>Next Lecture: Hypertext  Futures</vt:lpstr>
    </vt:vector>
  </TitlesOfParts>
  <Company>University of Southampton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OHS Models of Hypertext</dc:title>
  <dc:creator>Hugh Davis</dc:creator>
  <cp:lastModifiedBy>Gibbins N.M.</cp:lastModifiedBy>
  <cp:revision>92</cp:revision>
  <cp:lastPrinted>2001-01-28T18:58:32Z</cp:lastPrinted>
  <dcterms:created xsi:type="dcterms:W3CDTF">2004-04-06T16:07:23Z</dcterms:created>
  <dcterms:modified xsi:type="dcterms:W3CDTF">2017-11-13T16:22:38Z</dcterms:modified>
</cp:coreProperties>
</file>