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5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310" r:id="rId9"/>
    <p:sldId id="264" r:id="rId10"/>
    <p:sldId id="265" r:id="rId11"/>
    <p:sldId id="266" r:id="rId12"/>
    <p:sldId id="267" r:id="rId13"/>
    <p:sldId id="311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312" r:id="rId28"/>
    <p:sldId id="281" r:id="rId29"/>
    <p:sldId id="313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3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23"/>
    <p:restoredTop sz="67340"/>
  </p:normalViewPr>
  <p:slideViewPr>
    <p:cSldViewPr snapToGrid="0" snapToObjects="1" showGuides="1">
      <p:cViewPr>
        <p:scale>
          <a:sx n="180" d="100"/>
          <a:sy n="180" d="100"/>
        </p:scale>
        <p:origin x="-104" y="-1464"/>
      </p:cViewPr>
      <p:guideLst>
        <p:guide orient="horz" pos="2160"/>
        <p:guide pos="13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C2A4C-5F41-EE42-801F-DE2CCC1C7619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9C0A1-F8F3-BA48-987D-8D509ECBA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966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3BD459-4896-934F-AAB1-87BFFD24D0C8}" type="slidenum">
              <a:rPr lang="en-US"/>
              <a:pPr/>
              <a:t>1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“A story your way”</a:t>
            </a:r>
          </a:p>
          <a:p>
            <a:endParaRPr lang="en-US" dirty="0" smtClean="0"/>
          </a:p>
          <a:p>
            <a:r>
              <a:rPr lang="en-US" dirty="0" smtClean="0"/>
              <a:t>Do you wish to hear the story of the three alert peas?</a:t>
            </a:r>
          </a:p>
          <a:p>
            <a:endParaRPr lang="en-US" dirty="0" smtClean="0"/>
          </a:p>
          <a:p>
            <a:r>
              <a:rPr lang="en-US" dirty="0" smtClean="0"/>
              <a:t>11. They dreamed they would get their soup at the soup kitchen, and on opening their bowl they discovered that it was </a:t>
            </a:r>
            <a:r>
              <a:rPr lang="en-US" dirty="0" err="1" smtClean="0"/>
              <a:t>ers</a:t>
            </a:r>
            <a:r>
              <a:rPr lang="en-US" dirty="0" smtClean="0"/>
              <a:t> soup. In horror, they woke up. 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If you want to know why they woke up in horror, look up the word “</a:t>
            </a:r>
            <a:r>
              <a:rPr lang="en-US" dirty="0" err="1" smtClean="0"/>
              <a:t>ers</a:t>
            </a:r>
            <a:r>
              <a:rPr lang="en-US" dirty="0" smtClean="0"/>
              <a:t>” in Larousse and say no more 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If you feel that</a:t>
            </a:r>
            <a:r>
              <a:rPr lang="en-US" baseline="0" dirty="0" smtClean="0"/>
              <a:t> it is </a:t>
            </a:r>
            <a:r>
              <a:rPr lang="en-US" dirty="0" smtClean="0"/>
              <a:t>useless to pursue the issue, go to 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82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Semi-autobiographical work</a:t>
            </a:r>
          </a:p>
          <a:p>
            <a:endParaRPr lang="en-US" dirty="0" smtClean="0"/>
          </a:p>
          <a:p>
            <a:r>
              <a:rPr lang="en-US" dirty="0" smtClean="0"/>
              <a:t>Narrator</a:t>
            </a:r>
            <a:r>
              <a:rPr lang="en-US" baseline="0" dirty="0" smtClean="0"/>
              <a:t> is a sports reporter (thinly veiled version of Johnson, himself a sports writer for the Observer) who travels to a city in the East Midlands (Nottingham) to cover a football match, and recalls the times that he’d been to the city before when visiting a close friend (a lecturer, who had since died of cancer).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19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More explicitly </a:t>
            </a:r>
            <a:r>
              <a:rPr lang="en-GB" baseline="0" dirty="0" err="1" smtClean="0"/>
              <a:t>hypertextual</a:t>
            </a:r>
            <a:r>
              <a:rPr lang="en-GB" baseline="0" dirty="0" smtClean="0"/>
              <a:t> than similar previous works </a:t>
            </a:r>
            <a:r>
              <a:rPr lang="mr-IN" baseline="0" dirty="0" smtClean="0"/>
              <a:t>–</a:t>
            </a:r>
            <a:r>
              <a:rPr lang="en-GB" baseline="0" dirty="0" smtClean="0"/>
              <a:t> see Wheatley and Links’ Murder Off Miami.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9C0A1-F8F3-BA48-987D-8D509ECBA82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1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97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Story</a:t>
            </a:r>
            <a:r>
              <a:rPr lang="en-US" baseline="0" dirty="0" smtClean="0"/>
              <a:t> = </a:t>
            </a:r>
            <a:r>
              <a:rPr lang="en-US" baseline="0" dirty="0" err="1" smtClean="0"/>
              <a:t>Fabula</a:t>
            </a:r>
            <a:endParaRPr lang="en-US" baseline="0" dirty="0" smtClean="0"/>
          </a:p>
          <a:p>
            <a:r>
              <a:rPr lang="en-US" baseline="0" dirty="0" smtClean="0"/>
              <a:t>Narrative  =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3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4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Charles Foster Kane</a:t>
            </a:r>
          </a:p>
          <a:p>
            <a:r>
              <a:rPr lang="en-US" dirty="0" smtClean="0"/>
              <a:t>Jerry Thompson</a:t>
            </a:r>
            <a:r>
              <a:rPr lang="en-US" baseline="0" dirty="0" smtClean="0"/>
              <a:t> (reporter)</a:t>
            </a:r>
          </a:p>
          <a:p>
            <a:r>
              <a:rPr lang="en-US" baseline="0" dirty="0" err="1" smtClean="0"/>
              <a:t>Jedediah</a:t>
            </a:r>
            <a:r>
              <a:rPr lang="en-US" baseline="0" dirty="0" smtClean="0"/>
              <a:t> Leland (best friend)</a:t>
            </a:r>
          </a:p>
          <a:p>
            <a:r>
              <a:rPr lang="en-US" baseline="0" dirty="0" smtClean="0"/>
              <a:t>Susan Alexander (mistress and second wife)</a:t>
            </a:r>
          </a:p>
          <a:p>
            <a:r>
              <a:rPr lang="en-US" baseline="0" dirty="0" err="1" smtClean="0"/>
              <a:t>Mr</a:t>
            </a:r>
            <a:r>
              <a:rPr lang="en-US" baseline="0" dirty="0" smtClean="0"/>
              <a:t> Bernstein (employee)</a:t>
            </a:r>
          </a:p>
          <a:p>
            <a:r>
              <a:rPr lang="en-US" baseline="0" dirty="0" smtClean="0"/>
              <a:t>Walter Parks Thatcher (guardian)</a:t>
            </a:r>
          </a:p>
          <a:p>
            <a:r>
              <a:rPr lang="en-US" baseline="0" dirty="0" smtClean="0"/>
              <a:t>Emily Monroe Norton Kane (first wife)</a:t>
            </a:r>
          </a:p>
          <a:p>
            <a:r>
              <a:rPr lang="en-US" baseline="0" dirty="0" smtClean="0"/>
              <a:t>Raymond (butler)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7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baseline="0" dirty="0" smtClean="0"/>
              <a:t>notable examples of non-linearity in film:</a:t>
            </a:r>
          </a:p>
          <a:p>
            <a:endParaRPr lang="en-US" baseline="0" dirty="0" smtClean="0"/>
          </a:p>
          <a:p>
            <a:r>
              <a:rPr lang="en-US" baseline="0" dirty="0" smtClean="0"/>
              <a:t>Citizen Kane (Orson Welles) – told as flashback/recounting</a:t>
            </a:r>
          </a:p>
          <a:p>
            <a:r>
              <a:rPr lang="en-US" baseline="0" dirty="0" smtClean="0"/>
              <a:t>Short Cuts (Robert Altman) – multi-threaded narrative</a:t>
            </a:r>
          </a:p>
          <a:p>
            <a:r>
              <a:rPr lang="en-US" baseline="0" dirty="0" smtClean="0"/>
              <a:t>Pulp Fiction (Quentin Tarantino) – multi-threaded and flashbacks</a:t>
            </a:r>
          </a:p>
          <a:p>
            <a:r>
              <a:rPr lang="en-US" baseline="0" dirty="0" err="1" smtClean="0"/>
              <a:t>Timecode</a:t>
            </a:r>
            <a:r>
              <a:rPr lang="en-US" baseline="0" dirty="0" smtClean="0"/>
              <a:t> (Mike </a:t>
            </a:r>
            <a:r>
              <a:rPr lang="en-US" baseline="0" dirty="0" err="1" smtClean="0"/>
              <a:t>Figgis</a:t>
            </a:r>
            <a:r>
              <a:rPr lang="en-US" baseline="0" dirty="0" smtClean="0"/>
              <a:t>) – multiple simultaneous viewpoints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Film does not generally expect the audience to choose – non-</a:t>
            </a:r>
            <a:r>
              <a:rPr lang="en-US" baseline="0" dirty="0" err="1" smtClean="0"/>
              <a:t>ergodic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4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Charles Foster Kane</a:t>
            </a:r>
          </a:p>
          <a:p>
            <a:r>
              <a:rPr lang="en-US" dirty="0" smtClean="0"/>
              <a:t>Jerry Thompson</a:t>
            </a:r>
            <a:r>
              <a:rPr lang="en-US" baseline="0" dirty="0" smtClean="0"/>
              <a:t> (reporter)</a:t>
            </a:r>
          </a:p>
          <a:p>
            <a:r>
              <a:rPr lang="en-US" baseline="0" dirty="0" err="1" smtClean="0"/>
              <a:t>Jedediah</a:t>
            </a:r>
            <a:r>
              <a:rPr lang="en-US" baseline="0" dirty="0" smtClean="0"/>
              <a:t> Leland (best friend)</a:t>
            </a:r>
          </a:p>
          <a:p>
            <a:r>
              <a:rPr lang="en-US" baseline="0" dirty="0" smtClean="0"/>
              <a:t>Susan Alexander (mistress and second wife)</a:t>
            </a:r>
          </a:p>
          <a:p>
            <a:r>
              <a:rPr lang="en-US" baseline="0" dirty="0" err="1" smtClean="0"/>
              <a:t>Mr</a:t>
            </a:r>
            <a:r>
              <a:rPr lang="en-US" baseline="0" dirty="0" smtClean="0"/>
              <a:t> Bernstein (employee)</a:t>
            </a:r>
          </a:p>
          <a:p>
            <a:r>
              <a:rPr lang="en-US" baseline="0" dirty="0" smtClean="0"/>
              <a:t>Walter Parks Thatcher (guardian)</a:t>
            </a:r>
          </a:p>
          <a:p>
            <a:r>
              <a:rPr lang="en-US" baseline="0" dirty="0" smtClean="0"/>
              <a:t>Emily Monroe Norton Kane (first wife)</a:t>
            </a:r>
          </a:p>
          <a:p>
            <a:r>
              <a:rPr lang="en-US" baseline="0" dirty="0" smtClean="0"/>
              <a:t>Raymond (butler)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8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Psycho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44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9C0A1-F8F3-BA48-987D-8D509ECBA82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171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48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Follows the story of Peter, who begins</a:t>
            </a:r>
            <a:r>
              <a:rPr lang="en-US" baseline="0" dirty="0" smtClean="0"/>
              <a:t> his afternoon with the suspicion that the car crash he saw earlier might have involved his ex-wife.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30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Doris Webster and Mary Alden Hopkins (1930) Consider the Consequences, New York: The Century Co.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9C0A1-F8F3-BA48-987D-8D509ECBA82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585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9C0A1-F8F3-BA48-987D-8D509ECBA82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789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60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See also: </a:t>
            </a:r>
            <a:r>
              <a:rPr lang="en-GB" dirty="0" err="1" smtClean="0"/>
              <a:t>Tutortext</a:t>
            </a:r>
            <a:r>
              <a:rPr lang="en-GB" dirty="0" smtClean="0"/>
              <a:t>,</a:t>
            </a:r>
            <a:r>
              <a:rPr lang="en-GB" baseline="0" dirty="0" smtClean="0"/>
              <a:t> and programmed instruction (following the work of B.F. Skinner)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9C0A1-F8F3-BA48-987D-8D509ECBA82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054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Ludic hypertext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33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9C0A1-F8F3-BA48-987D-8D509ECBA82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5190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Jeux</a:t>
            </a:r>
            <a:r>
              <a:rPr lang="en-US" dirty="0" smtClean="0"/>
              <a:t> et les </a:t>
            </a:r>
            <a:r>
              <a:rPr lang="en-US" dirty="0" err="1" smtClean="0"/>
              <a:t>Hommes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249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1980s</a:t>
            </a:r>
            <a:r>
              <a:rPr lang="en-US" baseline="0" dirty="0" smtClean="0"/>
              <a:t> fantasy boom – hypertext books!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Largely a paper-based fusion of role-playing games and computer adventure games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Ludic hypertext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09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Post-</a:t>
            </a:r>
            <a:r>
              <a:rPr lang="en-US" dirty="0" err="1" smtClean="0"/>
              <a:t>structuralist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Text chunk</a:t>
            </a:r>
            <a:r>
              <a:rPr lang="en-US" baseline="0" dirty="0" smtClean="0"/>
              <a:t> == </a:t>
            </a:r>
            <a:r>
              <a:rPr lang="en-US" baseline="0" dirty="0" err="1" smtClean="0"/>
              <a:t>lexia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also do-over novels: Heather </a:t>
            </a:r>
            <a:r>
              <a:rPr lang="en-US" dirty="0" err="1" smtClean="0"/>
              <a:t>McElhatton’s</a:t>
            </a:r>
            <a:r>
              <a:rPr lang="en-US" dirty="0" smtClean="0"/>
              <a:t> A Million Little Mistakes</a:t>
            </a:r>
          </a:p>
          <a:p>
            <a:endParaRPr lang="en-US" dirty="0" smtClean="0"/>
          </a:p>
          <a:p>
            <a:r>
              <a:rPr lang="en-US" dirty="0" smtClean="0"/>
              <a:t>Arguably</a:t>
            </a:r>
            <a:r>
              <a:rPr lang="en-US" baseline="0" dirty="0" smtClean="0"/>
              <a:t> an alternative narrative in which the eponymous protagonist, having decided that she’s too clever and too confident for Mr. Darcy, sits down to write a comedy of manners beginning “It is a truth universally acknowledged…”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432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also: Bernstein’s Card Shark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616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9C0A1-F8F3-BA48-987D-8D509ECBA82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115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Hypertextual</a:t>
            </a:r>
            <a:r>
              <a:rPr lang="en-US" baseline="0" dirty="0" smtClean="0"/>
              <a:t> narrative – reading order is left/top to right/bottom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Many other examples (albeit less </a:t>
            </a:r>
            <a:r>
              <a:rPr lang="en-US" baseline="0" dirty="0" err="1" smtClean="0"/>
              <a:t>hypertextual</a:t>
            </a:r>
            <a:r>
              <a:rPr lang="en-US" baseline="0" dirty="0" smtClean="0"/>
              <a:t>) that rely on spatial juxtaposition to indicate parallel action  - Dave </a:t>
            </a:r>
            <a:r>
              <a:rPr lang="en-US" baseline="0" dirty="0" err="1" smtClean="0"/>
              <a:t>Sim’s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Cerebus</a:t>
            </a:r>
            <a:r>
              <a:rPr lang="en-US" baseline="0" dirty="0" smtClean="0"/>
              <a:t>, Alan Moore’s Watchmen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22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Comment on visual grammar</a:t>
            </a:r>
          </a:p>
          <a:p>
            <a:endParaRPr lang="en-US" dirty="0" smtClean="0"/>
          </a:p>
          <a:p>
            <a:r>
              <a:rPr lang="en-US" dirty="0" smtClean="0"/>
              <a:t>Non-linear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808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Linear story, but with sections of non-linear narrative that are read as a gestalt.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55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993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www.ibiblio.org</a:t>
            </a:r>
            <a:r>
              <a:rPr lang="en-US" dirty="0" smtClean="0"/>
              <a:t>/</a:t>
            </a:r>
            <a:r>
              <a:rPr lang="en-US" dirty="0" err="1" smtClean="0"/>
              <a:t>cdeemer</a:t>
            </a:r>
            <a:r>
              <a:rPr lang="en-US" dirty="0" smtClean="0"/>
              <a:t>/</a:t>
            </a:r>
            <a:r>
              <a:rPr lang="en-US" dirty="0" err="1" smtClean="0"/>
              <a:t>newhype.htm</a:t>
            </a:r>
            <a:endParaRPr lang="en-US" dirty="0" smtClean="0"/>
          </a:p>
          <a:p>
            <a:r>
              <a:rPr lang="en-US" dirty="0" smtClean="0"/>
              <a:t>See also: interactive drama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024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staged in 1966</a:t>
            </a:r>
          </a:p>
          <a:p>
            <a:endParaRPr lang="en-US" dirty="0" smtClean="0"/>
          </a:p>
          <a:p>
            <a:r>
              <a:rPr lang="en-US" dirty="0" smtClean="0"/>
              <a:t>Example of a boundary case</a:t>
            </a:r>
            <a:r>
              <a:rPr lang="en-US" baseline="0" dirty="0" smtClean="0"/>
              <a:t> – the audience can’t choose to leave Hamlet or R&amp;G and follow the other play, so this isn’t ergodic and therefore not </a:t>
            </a:r>
            <a:r>
              <a:rPr lang="en-US" baseline="0" dirty="0" err="1" smtClean="0"/>
              <a:t>hyperdrama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(it is however intertextual </a:t>
            </a:r>
            <a:r>
              <a:rPr lang="mr-IN" baseline="0" dirty="0" smtClean="0"/>
              <a:t>–</a:t>
            </a:r>
            <a:r>
              <a:rPr lang="en-US" baseline="0" dirty="0" smtClean="0"/>
              <a:t> in semiotic terms, Hamlet is the </a:t>
            </a:r>
            <a:r>
              <a:rPr lang="en-US" baseline="0" dirty="0" err="1" smtClean="0"/>
              <a:t>hypotext</a:t>
            </a:r>
            <a:r>
              <a:rPr lang="en-US" baseline="0" dirty="0" smtClean="0"/>
              <a:t> and R&amp;G is </a:t>
            </a:r>
            <a:r>
              <a:rPr lang="en-US" baseline="0" smtClean="0"/>
              <a:t>the hypertext)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See also Alan </a:t>
            </a:r>
            <a:r>
              <a:rPr lang="en-US" baseline="0" dirty="0" err="1" smtClean="0"/>
              <a:t>Ayckbourn’s</a:t>
            </a:r>
            <a:r>
              <a:rPr lang="en-US" baseline="0" dirty="0" smtClean="0"/>
              <a:t> Norman Conquests (Table Manners, Living Together, Round and Round the Garden) from 1973, and his later House and Garden (from 1999) in which the two plays are performed simultaneously.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69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Aleatory</a:t>
            </a:r>
            <a:r>
              <a:rPr lang="en-US" dirty="0" smtClean="0"/>
              <a:t>: dependent on the throw of a die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34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Satire of democracy –</a:t>
            </a:r>
            <a:r>
              <a:rPr lang="en-US" baseline="0" dirty="0" smtClean="0"/>
              <a:t> audience choice doesn’t actually affect the outcome.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892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1927 diary entries of the housekeeper at Il </a:t>
            </a:r>
            <a:r>
              <a:rPr lang="en-US" dirty="0" err="1" smtClean="0"/>
              <a:t>Vittoriale</a:t>
            </a:r>
            <a:r>
              <a:rPr lang="en-US" dirty="0" smtClean="0"/>
              <a:t>, the villa of Gabriele D'Annunzio.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Tamara de </a:t>
            </a:r>
            <a:r>
              <a:rPr lang="en-US" baseline="0" dirty="0" err="1" smtClean="0"/>
              <a:t>Lempicka</a:t>
            </a:r>
            <a:r>
              <a:rPr lang="en-US" baseline="0" dirty="0" smtClean="0"/>
              <a:t> invited to paint D’Annunzio’s portrait.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Play ran for ten years in Los Angeles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21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76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Typically, the nontrivial effort manifests itself as a choice (possibly random) that is applied to the text.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Extranoematic</a:t>
            </a:r>
            <a:r>
              <a:rPr lang="en-US" dirty="0" smtClean="0"/>
              <a:t>: A process that occurs outside of the confines of human thought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6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“One hundred thousand billion poems”</a:t>
            </a:r>
          </a:p>
          <a:p>
            <a:endParaRPr lang="en-GB" dirty="0" smtClean="0"/>
          </a:p>
          <a:p>
            <a:r>
              <a:rPr lang="en-GB" dirty="0" err="1" smtClean="0"/>
              <a:t>Oulipo</a:t>
            </a:r>
            <a:r>
              <a:rPr lang="en-GB" dirty="0" smtClean="0"/>
              <a:t> group (</a:t>
            </a:r>
            <a:r>
              <a:rPr lang="en-GB" dirty="0" err="1" smtClean="0"/>
              <a:t>Ouvroir</a:t>
            </a:r>
            <a:r>
              <a:rPr lang="en-GB" dirty="0" smtClean="0"/>
              <a:t> de </a:t>
            </a:r>
            <a:r>
              <a:rPr lang="en-GB" dirty="0" err="1" smtClean="0"/>
              <a:t>Littérature</a:t>
            </a:r>
            <a:r>
              <a:rPr lang="en-GB" dirty="0" smtClean="0"/>
              <a:t> </a:t>
            </a:r>
            <a:r>
              <a:rPr lang="en-GB" dirty="0" err="1" smtClean="0"/>
              <a:t>Potentielle</a:t>
            </a:r>
            <a:r>
              <a:rPr lang="en-GB" dirty="0" smtClean="0"/>
              <a:t>) co-founded</a:t>
            </a:r>
            <a:r>
              <a:rPr lang="en-GB" baseline="0" dirty="0" smtClean="0"/>
              <a:t> by </a:t>
            </a:r>
            <a:r>
              <a:rPr lang="en-GB" baseline="0" dirty="0" err="1" smtClean="0"/>
              <a:t>Queneau</a:t>
            </a:r>
            <a:r>
              <a:rPr lang="en-GB" baseline="0" dirty="0" smtClean="0"/>
              <a:t> with the mathematician François de </a:t>
            </a:r>
            <a:r>
              <a:rPr lang="en-GB" baseline="0" dirty="0" err="1" smtClean="0"/>
              <a:t>Lionnais</a:t>
            </a:r>
            <a:r>
              <a:rPr lang="en-GB" baseline="0" dirty="0" smtClean="0"/>
              <a:t> as a sub-branch of the </a:t>
            </a:r>
            <a:r>
              <a:rPr lang="en-GB" baseline="0" dirty="0" err="1" smtClean="0"/>
              <a:t>Collège</a:t>
            </a:r>
            <a:r>
              <a:rPr lang="en-GB" baseline="0" dirty="0" smtClean="0"/>
              <a:t> de ‘</a:t>
            </a:r>
            <a:r>
              <a:rPr lang="en-GB" baseline="0" dirty="0" err="1" smtClean="0"/>
              <a:t>Pataphysique</a:t>
            </a:r>
            <a:r>
              <a:rPr lang="en-GB" baseline="0" dirty="0" smtClean="0"/>
              <a:t> (”a society committed to learned and useless research”, following the writings of Alfred </a:t>
            </a:r>
            <a:r>
              <a:rPr lang="en-GB" baseline="0" dirty="0" err="1" smtClean="0"/>
              <a:t>Jarry</a:t>
            </a:r>
            <a:r>
              <a:rPr lang="en-GB" baseline="0" dirty="0" smtClean="0"/>
              <a:t>)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9C0A1-F8F3-BA48-987D-8D509ECBA82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961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 err="1" smtClean="0"/>
              <a:t>permutational</a:t>
            </a:r>
            <a:r>
              <a:rPr lang="en-GB" dirty="0" smtClean="0"/>
              <a:t> novel</a:t>
            </a:r>
          </a:p>
          <a:p>
            <a:endParaRPr lang="en-GB" dirty="0" smtClean="0"/>
          </a:p>
          <a:p>
            <a:r>
              <a:rPr lang="en-GB" dirty="0" smtClean="0"/>
              <a:t>5.7E262 possible readings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9C0A1-F8F3-BA48-987D-8D509ECBA82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96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interwoven narratives:</a:t>
            </a:r>
          </a:p>
          <a:p>
            <a:pPr marL="228600" indent="-228600">
              <a:buAutoNum type="arabicPeriod"/>
            </a:pPr>
            <a:r>
              <a:rPr lang="en-US" dirty="0" err="1" smtClean="0"/>
              <a:t>Horacio</a:t>
            </a:r>
            <a:r>
              <a:rPr lang="en-US" dirty="0" smtClean="0"/>
              <a:t> Oliveira and La </a:t>
            </a:r>
            <a:r>
              <a:rPr lang="en-US" dirty="0" err="1" smtClean="0"/>
              <a:t>Maga</a:t>
            </a:r>
            <a:r>
              <a:rPr lang="en-US" dirty="0" smtClean="0"/>
              <a:t> in Paris</a:t>
            </a:r>
          </a:p>
          <a:p>
            <a:pPr marL="228600" indent="-228600">
              <a:buAutoNum type="arabicPeriod"/>
            </a:pPr>
            <a:r>
              <a:rPr lang="en-US" dirty="0" smtClean="0"/>
              <a:t>Traveler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Horacio</a:t>
            </a:r>
            <a:r>
              <a:rPr lang="en-US" baseline="0" dirty="0" smtClean="0"/>
              <a:t> in Argentina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Fourth key character, Morelli, an experimental novelist admired by Horacio and his friends who is involved in an accident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p.556 (§154)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dirty="0" smtClean="0"/>
              <a:t>“But</a:t>
            </a:r>
            <a:r>
              <a:rPr lang="en-US" baseline="0" dirty="0" smtClean="0"/>
              <a:t> what if we should make a mistake,” Oliveira said, “and get things all mixed up. There was a terrible complication in the first volume, this guy here and I argued hours on end as to whether there hadn’t been some mistake in the printing of the texts.”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“Who cares,” Morelli said, “You can read my book any way you want to. Liber </a:t>
            </a:r>
            <a:r>
              <a:rPr lang="en-US" baseline="0" dirty="0" err="1" smtClean="0"/>
              <a:t>Fulguralis</a:t>
            </a:r>
            <a:r>
              <a:rPr lang="en-US" baseline="0" dirty="0" smtClean="0"/>
              <a:t>, mantic pages, and that’s how it goes. The most I do is set it up the way I would like to reread it. And in the worst of cases, if they do make a mistake, it might just turn out perfect. [...]”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53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4"/>
            <a:ext cx="8496000" cy="2160586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790575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700212"/>
            <a:ext cx="84960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23850" y="4005262"/>
            <a:ext cx="8496300" cy="21605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24000" y="6308725"/>
            <a:ext cx="7632376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reference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04" userDrawn="1">
          <p15:clr>
            <a:srgbClr val="FBAE40"/>
          </p15:clr>
        </p15:guide>
        <p15:guide id="3" orient="horz" pos="2432" userDrawn="1">
          <p15:clr>
            <a:srgbClr val="FBAE40"/>
          </p15:clr>
        </p15:guide>
        <p15:guide id="4" orient="horz" pos="252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75: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700212"/>
            <a:ext cx="84960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24000" y="2924174"/>
            <a:ext cx="8496300" cy="3241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24000" y="6308725"/>
            <a:ext cx="7632376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reference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204">
          <p15:clr>
            <a:srgbClr val="FBAE40"/>
          </p15:clr>
        </p15:guide>
        <p15:guide id="3" orient="horz" pos="1752" userDrawn="1">
          <p15:clr>
            <a:srgbClr val="FBAE40"/>
          </p15:clr>
        </p15:guide>
        <p15:guide id="4" orient="horz" pos="184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24000" y="6308725"/>
            <a:ext cx="7632376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reference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700212"/>
            <a:ext cx="849600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24000" y="6308725"/>
            <a:ext cx="7632376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reference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05274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985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805487"/>
            <a:ext cx="8496000" cy="3587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700213"/>
            <a:ext cx="4103538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1700213"/>
            <a:ext cx="4103537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24000" y="6308725"/>
            <a:ext cx="7632376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reference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700212"/>
            <a:ext cx="4103538" cy="6222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103538" cy="3843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6016" y="1700212"/>
            <a:ext cx="4102547" cy="6222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6016" y="2322511"/>
            <a:ext cx="4102547" cy="3843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24000" y="6308725"/>
            <a:ext cx="7632376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reference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6303962"/>
            <a:ext cx="7632376" cy="293688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credit</a:t>
            </a:r>
          </a:p>
        </p:txBody>
      </p:sp>
    </p:spTree>
    <p:extLst>
      <p:ext uri="{BB962C8B-B14F-4D97-AF65-F5344CB8AC3E}">
        <p14:creationId xmlns:p14="http://schemas.microsoft.com/office/powerpoint/2010/main" val="1344296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700213"/>
            <a:ext cx="8496000" cy="4465638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24000" y="6308725"/>
            <a:ext cx="7632376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reference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700212"/>
            <a:ext cx="84960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7827" y="4005263"/>
            <a:ext cx="8496300" cy="2172073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24000" y="6308725"/>
            <a:ext cx="7632376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1523404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432" userDrawn="1">
          <p15:clr>
            <a:srgbClr val="FBAE40"/>
          </p15:clr>
        </p15:guide>
        <p15:guide id="4" orient="horz" pos="252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805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700213"/>
            <a:ext cx="8496000" cy="44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00392" y="6303962"/>
            <a:ext cx="719608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51" r:id="rId4"/>
    <p:sldLayoutId id="2147483742" r:id="rId5"/>
    <p:sldLayoutId id="2147483743" r:id="rId6"/>
    <p:sldLayoutId id="2147483753" r:id="rId7"/>
    <p:sldLayoutId id="2147483750" r:id="rId8"/>
    <p:sldLayoutId id="2147483752" r:id="rId9"/>
    <p:sldLayoutId id="2147483754" r:id="rId10"/>
    <p:sldLayoutId id="2147483755" r:id="rId11"/>
    <p:sldLayoutId id="2147483744" r:id="rId12"/>
    <p:sldLayoutId id="214748374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4625" indent="-174625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722313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985838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258888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 userDrawn="1">
          <p15:clr>
            <a:srgbClr val="F26B43"/>
          </p15:clr>
        </p15:guide>
        <p15:guide id="2" pos="5556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orient="horz" pos="1071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  <p15:guide id="8" orient="horz" pos="4156" userDrawn="1">
          <p15:clr>
            <a:srgbClr val="F26B43"/>
          </p15:clr>
        </p15:guide>
        <p15:guide id="9" pos="2880" userDrawn="1">
          <p15:clr>
            <a:srgbClr val="F26B43"/>
          </p15:clr>
        </p15:guide>
        <p15:guide id="10" pos="2971" userDrawn="1">
          <p15:clr>
            <a:srgbClr val="F26B43"/>
          </p15:clr>
        </p15:guide>
        <p15:guide id="11" pos="2789" userDrawn="1">
          <p15:clr>
            <a:srgbClr val="F26B43"/>
          </p15:clr>
        </p15:guide>
        <p15:guide id="12" orient="horz" pos="365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1.png"/><Relationship Id="rId21" Type="http://schemas.openxmlformats.org/officeDocument/2006/relationships/image" Target="../media/image32.png"/><Relationship Id="rId22" Type="http://schemas.openxmlformats.org/officeDocument/2006/relationships/image" Target="../media/image33.png"/><Relationship Id="rId23" Type="http://schemas.openxmlformats.org/officeDocument/2006/relationships/image" Target="../media/image34.png"/><Relationship Id="rId24" Type="http://schemas.openxmlformats.org/officeDocument/2006/relationships/image" Target="../media/image35.png"/><Relationship Id="rId25" Type="http://schemas.openxmlformats.org/officeDocument/2006/relationships/image" Target="../media/image36.png"/><Relationship Id="rId26" Type="http://schemas.openxmlformats.org/officeDocument/2006/relationships/image" Target="../media/image37.png"/><Relationship Id="rId27" Type="http://schemas.openxmlformats.org/officeDocument/2006/relationships/image" Target="../media/image38.png"/><Relationship Id="rId28" Type="http://schemas.openxmlformats.org/officeDocument/2006/relationships/image" Target="../media/image39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30" Type="http://schemas.openxmlformats.org/officeDocument/2006/relationships/image" Target="../media/image41.png"/><Relationship Id="rId31" Type="http://schemas.openxmlformats.org/officeDocument/2006/relationships/image" Target="../media/image42.png"/><Relationship Id="rId32" Type="http://schemas.openxmlformats.org/officeDocument/2006/relationships/image" Target="../media/image43.png"/><Relationship Id="rId9" Type="http://schemas.openxmlformats.org/officeDocument/2006/relationships/image" Target="../media/image20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33" Type="http://schemas.openxmlformats.org/officeDocument/2006/relationships/image" Target="../media/image44.png"/><Relationship Id="rId34" Type="http://schemas.openxmlformats.org/officeDocument/2006/relationships/image" Target="../media/image45.png"/><Relationship Id="rId35" Type="http://schemas.openxmlformats.org/officeDocument/2006/relationships/image" Target="../media/image46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30.png"/><Relationship Id="rId37" Type="http://schemas.openxmlformats.org/officeDocument/2006/relationships/image" Target="../media/image48.png"/><Relationship Id="rId38" Type="http://schemas.openxmlformats.org/officeDocument/2006/relationships/image" Target="../media/image49.png"/><Relationship Id="rId39" Type="http://schemas.openxmlformats.org/officeDocument/2006/relationships/image" Target="../media/image50.png"/><Relationship Id="rId40" Type="http://schemas.openxmlformats.org/officeDocument/2006/relationships/image" Target="../media/image51.png"/><Relationship Id="rId41" Type="http://schemas.openxmlformats.org/officeDocument/2006/relationships/image" Target="../media/image52.png"/><Relationship Id="rId42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1.png"/><Relationship Id="rId21" Type="http://schemas.openxmlformats.org/officeDocument/2006/relationships/image" Target="../media/image32.png"/><Relationship Id="rId22" Type="http://schemas.openxmlformats.org/officeDocument/2006/relationships/image" Target="../media/image33.png"/><Relationship Id="rId23" Type="http://schemas.openxmlformats.org/officeDocument/2006/relationships/image" Target="../media/image34.png"/><Relationship Id="rId24" Type="http://schemas.openxmlformats.org/officeDocument/2006/relationships/image" Target="../media/image35.png"/><Relationship Id="rId25" Type="http://schemas.openxmlformats.org/officeDocument/2006/relationships/image" Target="../media/image36.png"/><Relationship Id="rId26" Type="http://schemas.openxmlformats.org/officeDocument/2006/relationships/image" Target="../media/image37.png"/><Relationship Id="rId27" Type="http://schemas.openxmlformats.org/officeDocument/2006/relationships/image" Target="../media/image38.png"/><Relationship Id="rId28" Type="http://schemas.openxmlformats.org/officeDocument/2006/relationships/image" Target="../media/image39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30" Type="http://schemas.openxmlformats.org/officeDocument/2006/relationships/image" Target="../media/image41.png"/><Relationship Id="rId31" Type="http://schemas.openxmlformats.org/officeDocument/2006/relationships/image" Target="../media/image42.png"/><Relationship Id="rId32" Type="http://schemas.openxmlformats.org/officeDocument/2006/relationships/image" Target="../media/image43.png"/><Relationship Id="rId9" Type="http://schemas.openxmlformats.org/officeDocument/2006/relationships/image" Target="../media/image20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33" Type="http://schemas.openxmlformats.org/officeDocument/2006/relationships/image" Target="../media/image44.png"/><Relationship Id="rId34" Type="http://schemas.openxmlformats.org/officeDocument/2006/relationships/image" Target="../media/image45.png"/><Relationship Id="rId35" Type="http://schemas.openxmlformats.org/officeDocument/2006/relationships/image" Target="../media/image46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30.png"/><Relationship Id="rId37" Type="http://schemas.openxmlformats.org/officeDocument/2006/relationships/image" Target="../media/image48.png"/><Relationship Id="rId38" Type="http://schemas.openxmlformats.org/officeDocument/2006/relationships/image" Target="../media/image49.png"/><Relationship Id="rId39" Type="http://schemas.openxmlformats.org/officeDocument/2006/relationships/image" Target="../media/image50.png"/><Relationship Id="rId40" Type="http://schemas.openxmlformats.org/officeDocument/2006/relationships/image" Target="../media/image51.png"/><Relationship Id="rId41" Type="http://schemas.openxmlformats.org/officeDocument/2006/relationships/image" Target="../media/image52.png"/><Relationship Id="rId42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Relationship Id="rId25" Type="http://schemas.openxmlformats.org/officeDocument/2006/relationships/image" Target="../media/image20.png"/><Relationship Id="rId26" Type="http://schemas.openxmlformats.org/officeDocument/2006/relationships/image" Target="../media/image48.png"/><Relationship Id="rId27" Type="http://schemas.openxmlformats.org/officeDocument/2006/relationships/image" Target="../media/image50.png"/><Relationship Id="rId28" Type="http://schemas.openxmlformats.org/officeDocument/2006/relationships/image" Target="../media/image21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30" Type="http://schemas.openxmlformats.org/officeDocument/2006/relationships/image" Target="../media/image49.png"/><Relationship Id="rId31" Type="http://schemas.openxmlformats.org/officeDocument/2006/relationships/image" Target="../media/image51.png"/><Relationship Id="rId32" Type="http://schemas.openxmlformats.org/officeDocument/2006/relationships/image" Target="../media/image52.png"/><Relationship Id="rId9" Type="http://schemas.openxmlformats.org/officeDocument/2006/relationships/image" Target="../media/image18.png"/><Relationship Id="rId6" Type="http://schemas.openxmlformats.org/officeDocument/2006/relationships/image" Target="../media/image17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33" Type="http://schemas.openxmlformats.org/officeDocument/2006/relationships/image" Target="../media/image53.png"/><Relationship Id="rId34" Type="http://schemas.openxmlformats.org/officeDocument/2006/relationships/image" Target="../media/image22.png"/><Relationship Id="rId35" Type="http://schemas.openxmlformats.org/officeDocument/2006/relationships/image" Target="../media/image23.png"/><Relationship Id="rId36" Type="http://schemas.openxmlformats.org/officeDocument/2006/relationships/image" Target="../media/image24.png"/><Relationship Id="rId10" Type="http://schemas.openxmlformats.org/officeDocument/2006/relationships/image" Target="../media/image33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9.png"/><Relationship Id="rId14" Type="http://schemas.openxmlformats.org/officeDocument/2006/relationships/image" Target="../media/image19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42.png"/><Relationship Id="rId37" Type="http://schemas.openxmlformats.org/officeDocument/2006/relationships/image" Target="../media/image25.png"/><Relationship Id="rId38" Type="http://schemas.openxmlformats.org/officeDocument/2006/relationships/image" Target="../media/image26.png"/><Relationship Id="rId39" Type="http://schemas.openxmlformats.org/officeDocument/2006/relationships/image" Target="../media/image27.png"/><Relationship Id="rId40" Type="http://schemas.openxmlformats.org/officeDocument/2006/relationships/image" Target="../media/image28.png"/><Relationship Id="rId41" Type="http://schemas.openxmlformats.org/officeDocument/2006/relationships/image" Target="../media/image29.png"/><Relationship Id="rId4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Relationship Id="rId25" Type="http://schemas.openxmlformats.org/officeDocument/2006/relationships/image" Target="../media/image20.png"/><Relationship Id="rId26" Type="http://schemas.openxmlformats.org/officeDocument/2006/relationships/image" Target="../media/image48.png"/><Relationship Id="rId27" Type="http://schemas.openxmlformats.org/officeDocument/2006/relationships/image" Target="../media/image50.png"/><Relationship Id="rId28" Type="http://schemas.openxmlformats.org/officeDocument/2006/relationships/image" Target="../media/image21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30" Type="http://schemas.openxmlformats.org/officeDocument/2006/relationships/image" Target="../media/image49.png"/><Relationship Id="rId31" Type="http://schemas.openxmlformats.org/officeDocument/2006/relationships/image" Target="../media/image51.png"/><Relationship Id="rId32" Type="http://schemas.openxmlformats.org/officeDocument/2006/relationships/image" Target="../media/image52.png"/><Relationship Id="rId9" Type="http://schemas.openxmlformats.org/officeDocument/2006/relationships/image" Target="../media/image18.png"/><Relationship Id="rId6" Type="http://schemas.openxmlformats.org/officeDocument/2006/relationships/image" Target="../media/image17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33" Type="http://schemas.openxmlformats.org/officeDocument/2006/relationships/image" Target="../media/image53.png"/><Relationship Id="rId34" Type="http://schemas.openxmlformats.org/officeDocument/2006/relationships/image" Target="../media/image22.png"/><Relationship Id="rId35" Type="http://schemas.openxmlformats.org/officeDocument/2006/relationships/image" Target="../media/image23.png"/><Relationship Id="rId36" Type="http://schemas.openxmlformats.org/officeDocument/2006/relationships/image" Target="../media/image24.png"/><Relationship Id="rId10" Type="http://schemas.openxmlformats.org/officeDocument/2006/relationships/image" Target="../media/image33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9.png"/><Relationship Id="rId14" Type="http://schemas.openxmlformats.org/officeDocument/2006/relationships/image" Target="../media/image19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42.png"/><Relationship Id="rId37" Type="http://schemas.openxmlformats.org/officeDocument/2006/relationships/image" Target="../media/image25.png"/><Relationship Id="rId38" Type="http://schemas.openxmlformats.org/officeDocument/2006/relationships/image" Target="../media/image26.png"/><Relationship Id="rId39" Type="http://schemas.openxmlformats.org/officeDocument/2006/relationships/image" Target="../media/image27.png"/><Relationship Id="rId40" Type="http://schemas.openxmlformats.org/officeDocument/2006/relationships/image" Target="../media/image28.png"/><Relationship Id="rId41" Type="http://schemas.openxmlformats.org/officeDocument/2006/relationships/image" Target="../media/image29.png"/><Relationship Id="rId4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microsoft.com/office/2007/relationships/hdphoto" Target="../media/hdphoto1.wdp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scottmccloud.com/1-webcomics/carl/3b/cyoc-giant.html" TargetMode="External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Telling Tales: </a:t>
            </a:r>
            <a:br>
              <a:rPr lang="en-US" smtClean="0"/>
            </a:br>
            <a:r>
              <a:rPr lang="en-US" smtClean="0"/>
              <a:t>Hypertext Writing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COMP3220 Web Infrastructure</a:t>
            </a:r>
            <a:br>
              <a:rPr lang="en-US" smtClean="0"/>
            </a:br>
            <a:r>
              <a:rPr lang="en-US" smtClean="0"/>
              <a:t>COMP6218 Web Architecture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Dr Nicholas Gibbins - nmg@ecs.soton.ac.uk</a:t>
            </a:r>
          </a:p>
          <a:p>
            <a:r>
              <a:rPr lang="en-US" smtClean="0"/>
              <a:t>2017-2018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357640" y="57229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Structured as 155 chapters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hapters 57-155 designated as ‘expendable’</a:t>
            </a:r>
          </a:p>
          <a:p>
            <a:pPr marL="90000" indent="0">
              <a:buNone/>
            </a:pPr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Two readings of the book:</a:t>
            </a:r>
          </a:p>
          <a:p>
            <a:pPr lvl="1"/>
            <a:r>
              <a:rPr lang="en-US" dirty="0" smtClean="0"/>
              <a:t>Chapters 1-56 in order</a:t>
            </a:r>
          </a:p>
          <a:p>
            <a:pPr lvl="1"/>
            <a:r>
              <a:rPr lang="en-US" dirty="0" smtClean="0"/>
              <a:t>All chapters, following the reading order given in the instructions: 73-1-2-116-3-…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360229">
            <a:off x="5436096" y="1700213"/>
            <a:ext cx="2746226" cy="41742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Hopscotch </a:t>
            </a:r>
            <a:r>
              <a:rPr lang="en-US" i="1" dirty="0" smtClean="0"/>
              <a:t>(</a:t>
            </a:r>
            <a:r>
              <a:rPr lang="en-US" i="1" dirty="0" err="1" smtClean="0"/>
              <a:t>Rayuela</a:t>
            </a:r>
            <a:r>
              <a:rPr lang="en-US" i="1" dirty="0" smtClean="0"/>
              <a:t>) </a:t>
            </a:r>
            <a:r>
              <a:rPr lang="en-US" dirty="0" smtClean="0"/>
              <a:t>(1963)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err="1">
                <a:cs typeface="Georgia"/>
              </a:rPr>
              <a:t>Cortázar</a:t>
            </a:r>
            <a:r>
              <a:rPr lang="en-US" dirty="0">
                <a:cs typeface="Georgia"/>
              </a:rPr>
              <a:t>, J. (1966) </a:t>
            </a:r>
            <a:r>
              <a:rPr lang="en-US" i="1" dirty="0">
                <a:cs typeface="Georgia"/>
              </a:rPr>
              <a:t>Hopscotch</a:t>
            </a:r>
            <a:r>
              <a:rPr lang="en-US" dirty="0">
                <a:cs typeface="Georgia"/>
              </a:rPr>
              <a:t>. Translated from Spanish by </a:t>
            </a:r>
            <a:r>
              <a:rPr lang="en-US" dirty="0" err="1">
                <a:cs typeface="Georgia"/>
              </a:rPr>
              <a:t>Rabassa</a:t>
            </a:r>
            <a:r>
              <a:rPr lang="en-US" dirty="0">
                <a:cs typeface="Georgia"/>
              </a:rPr>
              <a:t>, G. New York: Pantheon Books. </a:t>
            </a:r>
          </a:p>
        </p:txBody>
      </p:sp>
    </p:spTree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Numbered double-page spreads</a:t>
            </a:r>
          </a:p>
          <a:p>
            <a:pPr lvl="1"/>
            <a:r>
              <a:rPr lang="en-US" dirty="0" smtClean="0"/>
              <a:t>Story on verso pages</a:t>
            </a:r>
          </a:p>
          <a:p>
            <a:pPr lvl="1"/>
            <a:r>
              <a:rPr lang="en-US" dirty="0" smtClean="0"/>
              <a:t>Explicit choices on recto pages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6463" y="1790907"/>
            <a:ext cx="4103687" cy="428424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conte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 smtClean="0"/>
              <a:t>façon</a:t>
            </a:r>
            <a:r>
              <a:rPr lang="en-US" dirty="0" smtClean="0"/>
              <a:t> (1967)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err="1">
                <a:cs typeface="Georgia"/>
              </a:rPr>
              <a:t>Queneau</a:t>
            </a:r>
            <a:r>
              <a:rPr lang="en-US" dirty="0">
                <a:cs typeface="Georgia"/>
              </a:rPr>
              <a:t>, R. (1982) </a:t>
            </a:r>
            <a:r>
              <a:rPr lang="en-US" i="1" dirty="0">
                <a:cs typeface="Georgia"/>
              </a:rPr>
              <a:t>Un </a:t>
            </a:r>
            <a:r>
              <a:rPr lang="en-US" i="1" dirty="0" err="1">
                <a:cs typeface="Georgia"/>
              </a:rPr>
              <a:t>conte</a:t>
            </a:r>
            <a:r>
              <a:rPr lang="en-US" i="1" dirty="0">
                <a:cs typeface="Georgia"/>
              </a:rPr>
              <a:t> </a:t>
            </a:r>
            <a:r>
              <a:rPr lang="en-US" i="1" dirty="0" err="1">
                <a:cs typeface="Georgia"/>
              </a:rPr>
              <a:t>à</a:t>
            </a:r>
            <a:r>
              <a:rPr lang="en-US" i="1" dirty="0">
                <a:cs typeface="Georgia"/>
              </a:rPr>
              <a:t> </a:t>
            </a:r>
            <a:r>
              <a:rPr lang="en-US" i="1" dirty="0" err="1">
                <a:cs typeface="Georgia"/>
              </a:rPr>
              <a:t>votre</a:t>
            </a:r>
            <a:r>
              <a:rPr lang="en-US" i="1" dirty="0">
                <a:cs typeface="Georgia"/>
              </a:rPr>
              <a:t> </a:t>
            </a:r>
            <a:r>
              <a:rPr lang="en-US" i="1" dirty="0" err="1">
                <a:cs typeface="Georgia"/>
              </a:rPr>
              <a:t>façon</a:t>
            </a:r>
            <a:r>
              <a:rPr lang="en-US" dirty="0">
                <a:cs typeface="Georgia"/>
              </a:rPr>
              <a:t>, Paris: Kickshaws</a:t>
            </a:r>
            <a:r>
              <a:rPr lang="en-US" dirty="0" smtClean="0">
                <a:cs typeface="Georgia"/>
              </a:rPr>
              <a:t>.</a:t>
            </a:r>
            <a:endParaRPr lang="en-US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27 chapters, bound as pamphlets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esignated first chapter</a:t>
            </a:r>
          </a:p>
          <a:p>
            <a:pPr lvl="1"/>
            <a:r>
              <a:rPr lang="en-US" dirty="0" smtClean="0"/>
              <a:t>25 chapters, to be read in any order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esignated last chapter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361356">
            <a:off x="5343103" y="1700213"/>
            <a:ext cx="2850406" cy="4465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Unfortunates (1969)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Johnson, B.S. (1969) </a:t>
            </a:r>
            <a:r>
              <a:rPr lang="en-US" i="1" dirty="0">
                <a:cs typeface="Georgia"/>
              </a:rPr>
              <a:t>The Unfortunates</a:t>
            </a:r>
            <a:r>
              <a:rPr lang="en-US" dirty="0">
                <a:cs typeface="Georgia"/>
              </a:rPr>
              <a:t>, London: Secker and Warburg. </a:t>
            </a:r>
          </a:p>
        </p:txBody>
      </p:sp>
    </p:spTree>
    <p:extLst>
      <p:ext uri="{BB962C8B-B14F-4D97-AF65-F5344CB8AC3E}">
        <p14:creationId xmlns:p14="http://schemas.microsoft.com/office/powerpoint/2010/main" val="6756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A story within a story:</a:t>
            </a:r>
          </a:p>
          <a:p>
            <a:pPr lvl="1"/>
            <a:r>
              <a:rPr lang="en-GB" dirty="0"/>
              <a:t>Ship of Theseus, by “V.M. </a:t>
            </a:r>
            <a:r>
              <a:rPr lang="en-GB" dirty="0" err="1"/>
              <a:t>Straka</a:t>
            </a:r>
            <a:r>
              <a:rPr lang="en-GB" dirty="0"/>
              <a:t>”</a:t>
            </a:r>
          </a:p>
          <a:p>
            <a:pPr lvl="1"/>
            <a:r>
              <a:rPr lang="en-GB" dirty="0"/>
              <a:t>Annotations by </a:t>
            </a:r>
            <a:r>
              <a:rPr lang="en-GB" dirty="0" smtClean="0"/>
              <a:t>previous readers (Eric and Jen)</a:t>
            </a:r>
          </a:p>
          <a:p>
            <a:pPr lvl="1"/>
            <a:r>
              <a:rPr lang="en-GB" dirty="0" smtClean="0"/>
              <a:t>Physical artefacts contained within book</a:t>
            </a:r>
            <a:endParaRPr lang="en-GB" dirty="0"/>
          </a:p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" t="11055" r="43922" b="11055"/>
          <a:stretch/>
        </p:blipFill>
        <p:spPr>
          <a:xfrm>
            <a:off x="4716463" y="1700211"/>
            <a:ext cx="4103687" cy="446563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S. (2013)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err="1" smtClean="0"/>
              <a:t>Dorst</a:t>
            </a:r>
            <a:r>
              <a:rPr lang="en-GB" dirty="0" smtClean="0"/>
              <a:t> D. and Abrams, J.J. (2013) </a:t>
            </a:r>
            <a:r>
              <a:rPr lang="en-GB" i="1" dirty="0" smtClean="0"/>
              <a:t>S.</a:t>
            </a:r>
            <a:r>
              <a:rPr lang="en-GB" dirty="0" smtClean="0"/>
              <a:t>, London: Canongate Books.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703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20851" b="20851"/>
          <a:stretch/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Story, Narrative and Text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79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Story, Narrative and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Narrative theory identifies three levels in fiction:</a:t>
            </a:r>
          </a:p>
          <a:p>
            <a:pPr lvl="1"/>
            <a:r>
              <a:rPr lang="en-US" dirty="0" smtClean="0"/>
              <a:t>Story: the content of a tale; the underlying events related in a tale (also referred to as </a:t>
            </a:r>
            <a:r>
              <a:rPr lang="en-US" i="1" dirty="0" err="1" smtClean="0"/>
              <a:t>fabula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Narrative: a recounting of a story; the </a:t>
            </a:r>
            <a:r>
              <a:rPr lang="en-US" dirty="0" err="1" smtClean="0"/>
              <a:t>reorganisation</a:t>
            </a:r>
            <a:r>
              <a:rPr lang="en-US" dirty="0" smtClean="0"/>
              <a:t> of events by time or point-of-view (also referred to as </a:t>
            </a:r>
            <a:r>
              <a:rPr lang="en-US" i="1" dirty="0" smtClean="0"/>
              <a:t>plot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Text: the signs (words, images) that are processed by the reader</a:t>
            </a:r>
          </a:p>
          <a:p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Non-linearity may be introduced at any or all of these levels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algn="just"/>
            <a:r>
              <a:rPr lang="en-US" dirty="0">
                <a:cs typeface="Georgia"/>
              </a:rPr>
              <a:t>Lowe, N.J. (2009) A Cognitive Model, In </a:t>
            </a:r>
            <a:r>
              <a:rPr lang="en-US" i="1" dirty="0">
                <a:cs typeface="Georgia"/>
              </a:rPr>
              <a:t>Reading Hypertext</a:t>
            </a:r>
            <a:r>
              <a:rPr lang="en-US" dirty="0">
                <a:cs typeface="Georgia"/>
              </a:rPr>
              <a:t>, Bernstein, M. and Greco, D. (</a:t>
            </a:r>
            <a:r>
              <a:rPr lang="en-US" dirty="0" err="1">
                <a:cs typeface="Georgia"/>
              </a:rPr>
              <a:t>eds</a:t>
            </a:r>
            <a:r>
              <a:rPr lang="en-US" dirty="0" smtClean="0">
                <a:cs typeface="Georgia"/>
              </a:rPr>
              <a:t>), Watertown</a:t>
            </a:r>
            <a:r>
              <a:rPr lang="en-US" dirty="0">
                <a:cs typeface="Georgia"/>
              </a:rPr>
              <a:t>, MA: </a:t>
            </a:r>
            <a:r>
              <a:rPr lang="en-US" dirty="0" err="1">
                <a:cs typeface="Georgia"/>
              </a:rPr>
              <a:t>Eastgate</a:t>
            </a:r>
            <a:r>
              <a:rPr lang="en-US" dirty="0">
                <a:cs typeface="Georgia"/>
              </a:rPr>
              <a:t> </a:t>
            </a:r>
            <a:r>
              <a:rPr lang="en-US" dirty="0" smtClean="0">
                <a:cs typeface="Georgia"/>
              </a:rPr>
              <a:t>Systems</a:t>
            </a:r>
            <a:endParaRPr lang="en-US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46728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146728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467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467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436510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365104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365104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65104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65104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65104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365104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5104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562552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3016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73016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73016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73016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73016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3016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2770464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80928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80928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70464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70464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70464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80928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1988840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8840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88840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88840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versus Narrative: Citizen Kane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4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46728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146728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467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467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436510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365104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365104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65104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65104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65104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365104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5104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562552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3016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73016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73016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73016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73016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3016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2770464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80928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80928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70464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70464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70464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80928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88" y="1988840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8840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88840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88840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versus Narrative: Citizen Kane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7" name="Picture 86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16" y="1717728"/>
            <a:ext cx="5976000" cy="4372672"/>
          </a:xfrm>
          <a:prstGeom prst="rect">
            <a:avLst/>
          </a:prstGeom>
        </p:spPr>
      </p:pic>
      <p:pic>
        <p:nvPicPr>
          <p:cNvPr id="88" name="Picture 87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89" name="Picture 88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90" name="Picture 89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91" name="Picture 90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92" name="Picture 91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93" name="Picture 92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94" name="Picture 93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90344"/>
            <a:ext cx="5976000" cy="4372672"/>
          </a:xfrm>
          <a:prstGeom prst="rect">
            <a:avLst/>
          </a:prstGeom>
        </p:spPr>
      </p:pic>
      <p:pic>
        <p:nvPicPr>
          <p:cNvPr id="95" name="Picture 94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16" y="1728192"/>
            <a:ext cx="5976000" cy="4372672"/>
          </a:xfrm>
          <a:prstGeom prst="rect">
            <a:avLst/>
          </a:prstGeom>
        </p:spPr>
      </p:pic>
      <p:pic>
        <p:nvPicPr>
          <p:cNvPr id="96" name="Picture 95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97" name="Picture 96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98" name="Picture 97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99" name="Picture 98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0" name="Picture 99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1" name="Picture 100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2" name="Picture 101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03" name="Picture 102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104" name="Picture 103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5" name="Picture 104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6" name="Picture 105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7" name="Picture 106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8" name="Picture 107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09" name="Picture 108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10" name="Picture 109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11" name="Picture 11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16" y="1717728"/>
            <a:ext cx="5976000" cy="4372672"/>
          </a:xfrm>
          <a:prstGeom prst="rect">
            <a:avLst/>
          </a:prstGeom>
        </p:spPr>
      </p:pic>
      <p:pic>
        <p:nvPicPr>
          <p:cNvPr id="112" name="Picture 111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13" name="Picture 112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14" name="Picture 113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115" name="Picture 114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116" name="Picture 115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7728"/>
            <a:ext cx="5976000" cy="4372672"/>
          </a:xfrm>
          <a:prstGeom prst="rect">
            <a:avLst/>
          </a:prstGeom>
        </p:spPr>
      </p:pic>
      <p:pic>
        <p:nvPicPr>
          <p:cNvPr id="117" name="Picture 116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192"/>
            <a:ext cx="5976000" cy="4372672"/>
          </a:xfrm>
          <a:prstGeom prst="rect">
            <a:avLst/>
          </a:prstGeom>
        </p:spPr>
      </p:pic>
      <p:pic>
        <p:nvPicPr>
          <p:cNvPr id="118" name="Picture 117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19" name="Picture 118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16" y="1700808"/>
            <a:ext cx="5976000" cy="4372672"/>
          </a:xfrm>
          <a:prstGeom prst="rect">
            <a:avLst/>
          </a:prstGeom>
        </p:spPr>
      </p:pic>
      <p:pic>
        <p:nvPicPr>
          <p:cNvPr id="120" name="Picture 119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21" name="Picture 120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76191"/>
            <a:ext cx="5976000" cy="4372672"/>
          </a:xfrm>
          <a:prstGeom prst="rect">
            <a:avLst/>
          </a:prstGeom>
        </p:spPr>
      </p:pic>
      <p:pic>
        <p:nvPicPr>
          <p:cNvPr id="122" name="Picture 121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8049"/>
            <a:ext cx="5976000" cy="4372672"/>
          </a:xfrm>
          <a:prstGeom prst="rect">
            <a:avLst/>
          </a:prstGeom>
        </p:spPr>
      </p:pic>
      <p:pic>
        <p:nvPicPr>
          <p:cNvPr id="123" name="Picture 122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929"/>
            <a:ext cx="5976000" cy="4372672"/>
          </a:xfrm>
          <a:prstGeom prst="rect">
            <a:avLst/>
          </a:prstGeom>
        </p:spPr>
      </p:pic>
      <p:pic>
        <p:nvPicPr>
          <p:cNvPr id="124" name="Picture 123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25" name="Picture 124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  <p:pic>
        <p:nvPicPr>
          <p:cNvPr id="126" name="Picture 125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5976000" cy="43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46728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46728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46728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46728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354640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354640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354640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54640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54640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54640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354640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54640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573016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3016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73016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73016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73016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73016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62552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7809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80928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80928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0928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80928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80928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7046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32" y="1988840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8840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88840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88840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versus Narrative: Citizen Kane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46728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46728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46728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46728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354640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354640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354640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54640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54640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54640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354640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54640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573016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3016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73016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73016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73016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73016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62552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7809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80928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80928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0928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80928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80928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7046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32" y="1988840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8840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88840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88840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versus Narrative: Citizen Kane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6" name="Picture 45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47" name="Picture 46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48" name="Picture 47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49" name="Picture 48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0" name="Picture 49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1" name="Picture 50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2" name="Picture 51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3" name="Picture 52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4" name="Picture 53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5" name="Picture 54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6" name="Picture 55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7" name="Picture 56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8" name="Picture 57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59" name="Picture 58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60" name="Picture 59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61" name="Picture 60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62" name="Picture 61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3" name="Picture 62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4" name="Picture 6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5" name="Picture 64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6" name="Picture 65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7" name="Picture 66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8" name="Picture 6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69" name="Picture 68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70" name="Picture 69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1" name="Picture 70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2" name="Picture 71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3" name="Picture 72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4" name="Picture 73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5" name="Picture 74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6" name="Picture 75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77" name="Picture 76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  <p:pic>
        <p:nvPicPr>
          <p:cNvPr id="78" name="Picture 77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24" y="1711272"/>
            <a:ext cx="5976000" cy="4372679"/>
          </a:xfrm>
          <a:prstGeom prst="rect">
            <a:avLst/>
          </a:prstGeom>
        </p:spPr>
      </p:pic>
      <p:pic>
        <p:nvPicPr>
          <p:cNvPr id="79" name="Picture 78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0" name="Picture 79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1" name="Picture 80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2" name="Picture 81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3" name="Picture 82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4" name="Picture 83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11272"/>
            <a:ext cx="5976000" cy="4372679"/>
          </a:xfrm>
          <a:prstGeom prst="rect">
            <a:avLst/>
          </a:prstGeom>
        </p:spPr>
      </p:pic>
      <p:pic>
        <p:nvPicPr>
          <p:cNvPr id="85" name="Picture 84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28" y="1700808"/>
            <a:ext cx="5976000" cy="43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9530" b="1551"/>
          <a:stretch/>
        </p:blipFill>
        <p:spPr>
          <a:xfrm>
            <a:off x="323850" y="1700212"/>
            <a:ext cx="4103688" cy="446563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Working Definition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Nelson, T.H. (1981) </a:t>
            </a:r>
            <a:r>
              <a:rPr lang="en-US" i="1" dirty="0">
                <a:cs typeface="Georgia"/>
              </a:rPr>
              <a:t>Literary Machines</a:t>
            </a:r>
            <a:r>
              <a:rPr lang="en-US" dirty="0">
                <a:cs typeface="Georgia"/>
              </a:rPr>
              <a:t>, Sausalito, CA: Mindful Press</a:t>
            </a:r>
            <a:r>
              <a:rPr lang="en-US" dirty="0" smtClean="0">
                <a:cs typeface="Georgia"/>
              </a:rPr>
              <a:t>.</a:t>
            </a:r>
            <a:endParaRPr lang="en-US" dirty="0">
              <a:cs typeface="Georgia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4715991" y="1700213"/>
            <a:ext cx="4104009" cy="2808312"/>
          </a:xfrm>
          <a:prstGeom prst="wedgeRoundRectCallout">
            <a:avLst>
              <a:gd name="adj1" fmla="val -65899"/>
              <a:gd name="adj2" fmla="val 33438"/>
              <a:gd name="adj3" fmla="val 16667"/>
            </a:avLst>
          </a:prstGeom>
          <a:solidFill>
            <a:schemeClr val="bg1"/>
          </a:solidFill>
          <a:ln w="25400" cap="sq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dirty="0">
                <a:latin typeface="Georgia"/>
                <a:cs typeface="Georgia"/>
              </a:rPr>
              <a:t>By </a:t>
            </a:r>
            <a:r>
              <a:rPr lang="en-US" sz="2000" dirty="0" smtClean="0">
                <a:latin typeface="Georgia"/>
                <a:cs typeface="Georgia"/>
              </a:rPr>
              <a:t>‘hypertext’, </a:t>
            </a:r>
            <a:r>
              <a:rPr lang="en-US" sz="2000" dirty="0">
                <a:latin typeface="Georgia"/>
                <a:cs typeface="Georgia"/>
              </a:rPr>
              <a:t>I mean non-sequential writing -</a:t>
            </a:r>
            <a:r>
              <a:rPr lang="en-US" sz="2000" dirty="0" smtClean="0">
                <a:latin typeface="Georgia"/>
                <a:cs typeface="Georgia"/>
              </a:rPr>
              <a:t> </a:t>
            </a:r>
            <a:r>
              <a:rPr lang="en-US" sz="2000" dirty="0">
                <a:latin typeface="Georgia"/>
                <a:cs typeface="Georgia"/>
              </a:rPr>
              <a:t>text that branches and allows choices to the reader, best read at an interactive screen. As popularly conceived, this is a series of text chunks connected by links which offer the reader different pathways.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/>
              <a:ea typeface="ＭＳ Ｐゴシック" pitchFamily="-106" charset="-128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7721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Psycho (1960)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Psycho (1998)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Narrative versus Text: Psycho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5272088"/>
            <a:ext cx="2281654" cy="1267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2348880"/>
            <a:ext cx="2245609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3725502"/>
            <a:ext cx="2629743" cy="1472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4864" r="6228"/>
          <a:stretch/>
        </p:blipFill>
        <p:spPr>
          <a:xfrm>
            <a:off x="5580112" y="3732979"/>
            <a:ext cx="2286000" cy="14398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2348880"/>
            <a:ext cx="2645191" cy="1296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2" y="5301208"/>
            <a:ext cx="2664297" cy="128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Fiction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nealy</a:t>
            </a:r>
            <a:r>
              <a:rPr lang="en-US" dirty="0"/>
              <a:t>-j/4579505879/</a:t>
            </a:r>
          </a:p>
        </p:txBody>
      </p:sp>
    </p:spTree>
    <p:extLst>
      <p:ext uri="{BB962C8B-B14F-4D97-AF65-F5344CB8AC3E}">
        <p14:creationId xmlns:p14="http://schemas.microsoft.com/office/powerpoint/2010/main" val="3405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A selection:</a:t>
            </a:r>
          </a:p>
          <a:p>
            <a:pPr lvl="1"/>
            <a:r>
              <a:rPr lang="en-US" dirty="0" smtClean="0"/>
              <a:t>Michael Joyce (1987) - </a:t>
            </a:r>
            <a:r>
              <a:rPr lang="en-US" i="1" dirty="0"/>
              <a:t>a</a:t>
            </a:r>
            <a:r>
              <a:rPr lang="en-US" i="1" dirty="0" smtClean="0"/>
              <a:t>fternoon, a </a:t>
            </a:r>
            <a:r>
              <a:rPr lang="en-US" i="1" dirty="0"/>
              <a:t>s</a:t>
            </a:r>
            <a:r>
              <a:rPr lang="en-US" i="1" dirty="0" smtClean="0"/>
              <a:t>tory</a:t>
            </a:r>
          </a:p>
          <a:p>
            <a:pPr lvl="1"/>
            <a:r>
              <a:rPr lang="en-US" dirty="0" smtClean="0"/>
              <a:t>Stuart </a:t>
            </a:r>
            <a:r>
              <a:rPr lang="en-US" dirty="0" err="1" smtClean="0"/>
              <a:t>Moulthrop</a:t>
            </a:r>
            <a:r>
              <a:rPr lang="en-US" dirty="0"/>
              <a:t> </a:t>
            </a:r>
            <a:r>
              <a:rPr lang="en-US" dirty="0" smtClean="0"/>
              <a:t>(1992) </a:t>
            </a:r>
            <a:r>
              <a:rPr lang="en-US" i="1" dirty="0" smtClean="0"/>
              <a:t>- Victory Garden</a:t>
            </a:r>
          </a:p>
          <a:p>
            <a:pPr lvl="1"/>
            <a:r>
              <a:rPr lang="en-US" dirty="0" smtClean="0"/>
              <a:t>Geoff Ryman (1996) - </a:t>
            </a:r>
            <a:r>
              <a:rPr lang="en-US" i="1" dirty="0" smtClean="0"/>
              <a:t>253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Fiction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769320"/>
            <a:ext cx="2323976" cy="2323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4869160"/>
            <a:ext cx="3683372" cy="1391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005064"/>
            <a:ext cx="190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1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i="1" dirty="0"/>
              <a:t>"I want to say I may have seen my son die this morning</a:t>
            </a:r>
            <a:r>
              <a:rPr lang="en-US" i="1" dirty="0" smtClean="0"/>
              <a:t>.”</a:t>
            </a:r>
          </a:p>
          <a:p>
            <a:pPr marL="90000" indent="0">
              <a:buNone/>
            </a:pPr>
            <a:r>
              <a:rPr lang="en-US" dirty="0" smtClean="0"/>
              <a:t>Non-linear </a:t>
            </a:r>
            <a:r>
              <a:rPr lang="en-US" i="1" dirty="0" smtClean="0"/>
              <a:t>narrative </a:t>
            </a:r>
            <a:r>
              <a:rPr lang="en-US" dirty="0" smtClean="0"/>
              <a:t>with default path</a:t>
            </a:r>
          </a:p>
          <a:p>
            <a:r>
              <a:rPr lang="en-US" dirty="0" smtClean="0"/>
              <a:t>Notecard-like </a:t>
            </a:r>
            <a:r>
              <a:rPr lang="en-US" dirty="0" err="1" smtClean="0"/>
              <a:t>lexias</a:t>
            </a:r>
            <a:endParaRPr lang="en-US" dirty="0" smtClean="0"/>
          </a:p>
          <a:p>
            <a:r>
              <a:rPr lang="en-US" dirty="0" smtClean="0"/>
              <a:t>No explicit anchors; all words are anchors</a:t>
            </a:r>
          </a:p>
          <a:p>
            <a:r>
              <a:rPr lang="en-US" dirty="0" smtClean="0"/>
              <a:t>Built as demonstration of the hypertext authoring system </a:t>
            </a:r>
            <a:r>
              <a:rPr lang="en-US" i="1" dirty="0" err="1" smtClean="0"/>
              <a:t>Storyspace</a:t>
            </a:r>
            <a:endParaRPr lang="en-US" i="1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6463" y="2562480"/>
            <a:ext cx="4103687" cy="274110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fternoon, a story (1987)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Joyce, M. (1990) </a:t>
            </a:r>
            <a:r>
              <a:rPr lang="en-US" i="1" dirty="0">
                <a:cs typeface="Georgia"/>
              </a:rPr>
              <a:t>afternoon, a story</a:t>
            </a:r>
            <a:r>
              <a:rPr lang="en-US" dirty="0">
                <a:cs typeface="Georgia"/>
              </a:rPr>
              <a:t>. Watertown, MA: </a:t>
            </a:r>
            <a:r>
              <a:rPr lang="en-US" dirty="0" err="1">
                <a:cs typeface="Georgia"/>
              </a:rPr>
              <a:t>Eastgate</a:t>
            </a:r>
            <a:r>
              <a:rPr lang="en-US" dirty="0">
                <a:cs typeface="Georgia"/>
              </a:rPr>
              <a:t> Systems</a:t>
            </a:r>
            <a:r>
              <a:rPr lang="en-US" dirty="0" smtClean="0">
                <a:cs typeface="Georgia"/>
              </a:rPr>
              <a:t>.</a:t>
            </a:r>
            <a:endParaRPr lang="en-US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02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Follows a central character (Emily) and the interactions of those connected with her, set during Gulf War I.</a:t>
            </a:r>
          </a:p>
          <a:p>
            <a:pPr marL="90000" indent="0">
              <a:buNone/>
            </a:pPr>
            <a:r>
              <a:rPr lang="en-US" dirty="0" smtClean="0"/>
              <a:t>Multiple non-linear </a:t>
            </a:r>
            <a:r>
              <a:rPr lang="en-US" i="1" dirty="0" smtClean="0"/>
              <a:t>narratives</a:t>
            </a:r>
            <a:r>
              <a:rPr lang="en-US" dirty="0" smtClean="0"/>
              <a:t> with default paths</a:t>
            </a:r>
          </a:p>
          <a:p>
            <a:r>
              <a:rPr lang="en-US" dirty="0"/>
              <a:t>A</a:t>
            </a:r>
            <a:r>
              <a:rPr lang="en-US" dirty="0" smtClean="0"/>
              <a:t>nchors indicate branches to other narratives</a:t>
            </a:r>
            <a:br>
              <a:rPr lang="en-US" dirty="0" smtClean="0"/>
            </a:br>
            <a:r>
              <a:rPr lang="en-US" dirty="0" smtClean="0"/>
              <a:t>(initially hidden, but can be made explicit)</a:t>
            </a:r>
          </a:p>
          <a:p>
            <a:r>
              <a:rPr lang="en-US" dirty="0" smtClean="0"/>
              <a:t>Provides a taxonomic overview map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6463" y="2554449"/>
            <a:ext cx="4103687" cy="2757164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Victory Garden (1992)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err="1">
                <a:cs typeface="Georgia"/>
              </a:rPr>
              <a:t>Moulthrop</a:t>
            </a:r>
            <a:r>
              <a:rPr lang="en-US" dirty="0">
                <a:cs typeface="Georgia"/>
              </a:rPr>
              <a:t>, S. (1992) </a:t>
            </a:r>
            <a:r>
              <a:rPr lang="en-US" i="1" dirty="0">
                <a:cs typeface="Georgia"/>
              </a:rPr>
              <a:t>Victory Garden</a:t>
            </a:r>
            <a:r>
              <a:rPr lang="en-US" dirty="0">
                <a:cs typeface="Georgia"/>
              </a:rPr>
              <a:t>. Watertown, MA: </a:t>
            </a:r>
            <a:r>
              <a:rPr lang="en-US" dirty="0" err="1">
                <a:cs typeface="Georgia"/>
              </a:rPr>
              <a:t>Eastgate</a:t>
            </a:r>
            <a:r>
              <a:rPr lang="en-US" dirty="0">
                <a:cs typeface="Georgia"/>
              </a:rPr>
              <a:t> Systems</a:t>
            </a:r>
            <a:r>
              <a:rPr lang="en-US" dirty="0" smtClean="0">
                <a:cs typeface="Georgia"/>
              </a:rPr>
              <a:t>.</a:t>
            </a:r>
            <a:endParaRPr lang="en-US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079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Descriptions of the 253 occupants (passengers plus driver) of a London Underground train</a:t>
            </a:r>
          </a:p>
          <a:p>
            <a:pPr marL="90000" indent="0">
              <a:buNone/>
            </a:pPr>
            <a:r>
              <a:rPr lang="en-US" dirty="0" smtClean="0"/>
              <a:t>Extensive cross-referencing and footnotes support a non-linear </a:t>
            </a:r>
            <a:r>
              <a:rPr lang="en-US" i="1" dirty="0" smtClean="0"/>
              <a:t>narrative</a:t>
            </a:r>
          </a:p>
          <a:p>
            <a:r>
              <a:rPr lang="en-US" dirty="0" smtClean="0"/>
              <a:t>Each description is 253 words long</a:t>
            </a:r>
          </a:p>
          <a:p>
            <a:r>
              <a:rPr lang="en-US" dirty="0" smtClean="0"/>
              <a:t>Originally </a:t>
            </a:r>
            <a:r>
              <a:rPr lang="en-US" dirty="0"/>
              <a:t>published on the Web</a:t>
            </a:r>
          </a:p>
          <a:p>
            <a:endParaRPr lang="en-US" dirty="0" smtClean="0"/>
          </a:p>
          <a:p>
            <a:pPr marL="90000" indent="0">
              <a:buNone/>
            </a:pP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429420">
            <a:off x="5455941" y="1700213"/>
            <a:ext cx="2696896" cy="410527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253 (1996)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Ryman, G. (1998) </a:t>
            </a:r>
            <a:r>
              <a:rPr lang="en-US" i="1" dirty="0">
                <a:cs typeface="Georgia"/>
              </a:rPr>
              <a:t>253: the print remix</a:t>
            </a:r>
            <a:r>
              <a:rPr lang="en-US" dirty="0">
                <a:cs typeface="Georgia"/>
              </a:rPr>
              <a:t>. London: Flamingo</a:t>
            </a:r>
            <a:r>
              <a:rPr lang="en-US" dirty="0" smtClean="0">
                <a:cs typeface="Georgia"/>
              </a:rPr>
              <a:t>.</a:t>
            </a:r>
            <a:endParaRPr lang="en-US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96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Fiction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Academic study concentrates on literary hypertext </a:t>
            </a:r>
            <a:br>
              <a:rPr lang="en-US" dirty="0" smtClean="0"/>
            </a:br>
            <a:r>
              <a:rPr lang="en-US" dirty="0" smtClean="0"/>
              <a:t>(c.f. literary fiction)</a:t>
            </a:r>
          </a:p>
          <a:p>
            <a:pPr lvl="1"/>
            <a:r>
              <a:rPr lang="en-US" dirty="0" smtClean="0"/>
              <a:t>Typified by non-linear </a:t>
            </a:r>
            <a:r>
              <a:rPr lang="en-US" i="1" dirty="0" smtClean="0"/>
              <a:t>narratives</a:t>
            </a:r>
            <a:r>
              <a:rPr lang="en-US" dirty="0" smtClean="0"/>
              <a:t>,</a:t>
            </a:r>
            <a:r>
              <a:rPr lang="en-US" i="1" dirty="0" smtClean="0"/>
              <a:t> </a:t>
            </a:r>
            <a:r>
              <a:rPr lang="en-US" dirty="0" smtClean="0"/>
              <a:t>rather than non-linear </a:t>
            </a:r>
            <a:r>
              <a:rPr lang="en-US" i="1" dirty="0" smtClean="0"/>
              <a:t>stories</a:t>
            </a:r>
          </a:p>
          <a:p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What about the hypertext equivalent of genre or popular fiction?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51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First of a series of “crime dossiers”</a:t>
            </a:r>
          </a:p>
          <a:p>
            <a:pPr lvl="1"/>
            <a:r>
              <a:rPr lang="en-GB" dirty="0" smtClean="0"/>
              <a:t>Folder of documents relating to a murder case</a:t>
            </a:r>
          </a:p>
          <a:p>
            <a:pPr lvl="1"/>
            <a:r>
              <a:rPr lang="en-GB" dirty="0" smtClean="0"/>
              <a:t>Not </a:t>
            </a:r>
            <a:r>
              <a:rPr lang="en-GB" dirty="0" err="1" smtClean="0"/>
              <a:t>hypertextual</a:t>
            </a:r>
            <a:r>
              <a:rPr lang="en-GB" dirty="0" smtClean="0"/>
              <a:t>, but with some ergodic character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4" y="1700213"/>
            <a:ext cx="3561345" cy="446563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Murder Off Miami (1936)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Links J.G and Wheatley, D (1936) </a:t>
            </a:r>
            <a:r>
              <a:rPr lang="en-GB" i="1" dirty="0" smtClean="0"/>
              <a:t>Murder Off Miami</a:t>
            </a:r>
            <a:r>
              <a:rPr lang="en-GB" dirty="0" smtClean="0"/>
              <a:t>, London: Hutchinson &amp; Co.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6911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Third person narrative</a:t>
            </a:r>
          </a:p>
          <a:p>
            <a:pPr marL="90000" indent="0">
              <a:buNone/>
            </a:pPr>
            <a:r>
              <a:rPr lang="en-US" dirty="0" smtClean="0"/>
              <a:t>Coarse-grained, non-linear </a:t>
            </a:r>
            <a:r>
              <a:rPr lang="en-US" i="1" dirty="0" smtClean="0"/>
              <a:t>story</a:t>
            </a:r>
          </a:p>
          <a:p>
            <a:pPr lvl="1"/>
            <a:r>
              <a:rPr lang="en-US" dirty="0" smtClean="0"/>
              <a:t>Multi-page </a:t>
            </a:r>
            <a:r>
              <a:rPr lang="en-US" dirty="0" err="1" smtClean="0"/>
              <a:t>lexias</a:t>
            </a:r>
            <a:r>
              <a:rPr lang="en-US" dirty="0" smtClean="0"/>
              <a:t> corresponding to episodes in Les’ life</a:t>
            </a:r>
          </a:p>
          <a:p>
            <a:pPr lvl="1"/>
            <a:r>
              <a:rPr lang="en-US" dirty="0" smtClean="0"/>
              <a:t>Each episode concludes with an explicit choice for the reader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luckyles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421">
            <a:off x="5172723" y="1700213"/>
            <a:ext cx="2933652" cy="41052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Lucky Les (1967)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algn="just"/>
            <a:r>
              <a:rPr lang="en-US" dirty="0" err="1">
                <a:cs typeface="Georgia"/>
              </a:rPr>
              <a:t>Hildick</a:t>
            </a:r>
            <a:r>
              <a:rPr lang="en-US" dirty="0">
                <a:cs typeface="Georgia"/>
              </a:rPr>
              <a:t>, E.W. (1967) </a:t>
            </a:r>
            <a:r>
              <a:rPr lang="en-US" i="1" dirty="0">
                <a:cs typeface="Georgia"/>
              </a:rPr>
              <a:t>Lucky Les: the adventures of a cat of five tales</a:t>
            </a:r>
            <a:r>
              <a:rPr lang="en-US" dirty="0">
                <a:cs typeface="Georgia"/>
              </a:rPr>
              <a:t>, Leicester: </a:t>
            </a:r>
            <a:r>
              <a:rPr lang="en-US" dirty="0" err="1">
                <a:cs typeface="Georgia"/>
              </a:rPr>
              <a:t>Brockhampton</a:t>
            </a:r>
            <a:r>
              <a:rPr lang="en-US" dirty="0">
                <a:cs typeface="Georgia"/>
              </a:rPr>
              <a:t> </a:t>
            </a:r>
            <a:r>
              <a:rPr lang="en-US" dirty="0" smtClean="0">
                <a:cs typeface="Georgia"/>
              </a:rPr>
              <a:t>Press</a:t>
            </a:r>
            <a:r>
              <a:rPr lang="en-US" dirty="0">
                <a:cs typeface="Georgi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7654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Second person narrative</a:t>
            </a:r>
          </a:p>
          <a:p>
            <a:pPr marL="0" indent="0">
              <a:buNone/>
            </a:pPr>
            <a:r>
              <a:rPr lang="en-GB" dirty="0" smtClean="0"/>
              <a:t>Non-linear </a:t>
            </a:r>
            <a:r>
              <a:rPr lang="en-GB" i="1" dirty="0" smtClean="0"/>
              <a:t>story</a:t>
            </a:r>
          </a:p>
          <a:p>
            <a:pPr lvl="1"/>
            <a:r>
              <a:rPr lang="en-GB" dirty="0" smtClean="0"/>
              <a:t>Multi-page </a:t>
            </a:r>
            <a:r>
              <a:rPr lang="en-GB" dirty="0" err="1" smtClean="0"/>
              <a:t>lexias</a:t>
            </a:r>
            <a:endParaRPr lang="en-GB" dirty="0" smtClean="0"/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 smtClean="0"/>
              <a:t>Aimed at adults</a:t>
            </a:r>
          </a:p>
          <a:p>
            <a:pPr lvl="1"/>
            <a:r>
              <a:rPr lang="en-GB" dirty="0"/>
              <a:t>S</a:t>
            </a:r>
            <a:r>
              <a:rPr lang="en-GB" dirty="0" smtClean="0"/>
              <a:t>imulation of government in a newly independent country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6182" r="11507" b="9161"/>
          <a:stretch/>
        </p:blipFill>
        <p:spPr>
          <a:xfrm rot="373289">
            <a:off x="5508104" y="1976284"/>
            <a:ext cx="2549431" cy="37805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State of Emergency (1969)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Guerrier, D. </a:t>
            </a:r>
            <a:r>
              <a:rPr lang="en-US" dirty="0"/>
              <a:t>and </a:t>
            </a:r>
            <a:r>
              <a:rPr lang="en-US" dirty="0" smtClean="0"/>
              <a:t>Richards, J. </a:t>
            </a:r>
            <a:r>
              <a:rPr lang="en-US" dirty="0"/>
              <a:t>(1969) </a:t>
            </a:r>
            <a:r>
              <a:rPr lang="en-US" i="1" dirty="0"/>
              <a:t>State of Emergency: A Programmed Entertainment</a:t>
            </a:r>
            <a:r>
              <a:rPr lang="en-US" dirty="0"/>
              <a:t>, London: </a:t>
            </a:r>
            <a:r>
              <a:rPr lang="en-US" dirty="0" smtClean="0"/>
              <a:t>Penguin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7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Death of the Author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Barthes, R.G. (1967) The Death of the Author. </a:t>
            </a:r>
            <a:r>
              <a:rPr lang="en-US" i="1" dirty="0">
                <a:cs typeface="Georgia"/>
              </a:rPr>
              <a:t>Aspen</a:t>
            </a:r>
            <a:r>
              <a:rPr lang="en-US" dirty="0">
                <a:cs typeface="Georgia"/>
              </a:rPr>
              <a:t>, no. 5-6.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92216"/>
            <a:ext cx="4914378" cy="398505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 bwMode="auto">
          <a:xfrm>
            <a:off x="4716463" y="1695450"/>
            <a:ext cx="4103687" cy="4110038"/>
          </a:xfrm>
          <a:prstGeom prst="wedgeRoundRectCallout">
            <a:avLst>
              <a:gd name="adj1" fmla="val -62113"/>
              <a:gd name="adj2" fmla="val 2621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dirty="0"/>
              <a:t>We know now that a text is not a line of words releasing a single ‘theological’ meaning (the ‘message’ of the Author-God) but a multi-dimensional space in which a variety of writings, none of them original, blend and clash</a:t>
            </a:r>
            <a:r>
              <a:rPr lang="en-US" sz="2000" dirty="0" smtClean="0"/>
              <a:t>.</a:t>
            </a:r>
          </a:p>
          <a:p>
            <a:pPr algn="ctr" eaLnBrk="0" hangingPunct="0">
              <a:lnSpc>
                <a:spcPct val="90000"/>
              </a:lnSpc>
            </a:pPr>
            <a:endParaRPr lang="en-US" sz="2000" dirty="0" smtClean="0">
              <a:ea typeface="ＭＳ Ｐゴシック" pitchFamily="-106" charset="-128"/>
              <a:cs typeface="Georgia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2000" dirty="0" smtClean="0">
                <a:ea typeface="ＭＳ Ｐゴシック" pitchFamily="-106" charset="-128"/>
                <a:cs typeface="Georgia"/>
              </a:rPr>
              <a:t>To </a:t>
            </a:r>
            <a:r>
              <a:rPr lang="en-US" sz="2000" dirty="0">
                <a:ea typeface="ＭＳ Ｐゴシック" pitchFamily="-106" charset="-128"/>
                <a:cs typeface="Georgia"/>
              </a:rPr>
              <a:t>give a text an Author is to impose a limit on that text, to furnish it with a final signified, to close the writing.</a:t>
            </a:r>
            <a:endParaRPr lang="en-US" sz="2000" dirty="0">
              <a:latin typeface="Georgia"/>
              <a:ea typeface="ＭＳ Ｐゴシック" pitchFamily="-106" charset="-128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4714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Second person narrative</a:t>
            </a:r>
          </a:p>
          <a:p>
            <a:pPr marL="90000" indent="0">
              <a:buNone/>
            </a:pPr>
            <a:r>
              <a:rPr lang="en-US" dirty="0" smtClean="0"/>
              <a:t>Again, non-linear </a:t>
            </a:r>
            <a:r>
              <a:rPr lang="en-US" i="1" dirty="0" smtClean="0"/>
              <a:t>story</a:t>
            </a:r>
          </a:p>
          <a:p>
            <a:pPr lvl="1"/>
            <a:r>
              <a:rPr lang="en-US" dirty="0" smtClean="0"/>
              <a:t>Single page </a:t>
            </a:r>
            <a:r>
              <a:rPr lang="en-US" dirty="0" err="1" smtClean="0"/>
              <a:t>lexias</a:t>
            </a:r>
            <a:endParaRPr lang="en-US" dirty="0" smtClean="0"/>
          </a:p>
          <a:p>
            <a:pPr lvl="1"/>
            <a:r>
              <a:rPr lang="en-US" dirty="0" smtClean="0"/>
              <a:t>Numbered pages </a:t>
            </a:r>
            <a:br>
              <a:rPr lang="en-US" dirty="0" smtClean="0"/>
            </a:br>
            <a:r>
              <a:rPr lang="en-US" dirty="0" smtClean="0"/>
              <a:t>with explicit </a:t>
            </a:r>
            <a:br>
              <a:rPr lang="en-US" dirty="0" smtClean="0"/>
            </a:br>
            <a:r>
              <a:rPr lang="en-US" dirty="0" smtClean="0"/>
              <a:t>choices</a:t>
            </a:r>
          </a:p>
          <a:p>
            <a:pPr marL="90000" indent="0">
              <a:buNone/>
            </a:pPr>
            <a:endParaRPr lang="en-US" dirty="0"/>
          </a:p>
          <a:p>
            <a:pPr marL="90000" indent="0">
              <a:buNone/>
            </a:pPr>
            <a:r>
              <a:rPr lang="en-US" dirty="0" smtClean="0"/>
              <a:t>See </a:t>
            </a:r>
            <a:r>
              <a:rPr lang="en-US" dirty="0"/>
              <a:t>also interactive</a:t>
            </a:r>
            <a:br>
              <a:rPr lang="en-US" dirty="0"/>
            </a:br>
            <a:r>
              <a:rPr lang="en-US" dirty="0"/>
              <a:t>fiction (Colossal Cave/</a:t>
            </a:r>
            <a:br>
              <a:rPr lang="en-US" dirty="0"/>
            </a:br>
            <a:r>
              <a:rPr lang="en-US" dirty="0"/>
              <a:t>Advent, </a:t>
            </a:r>
            <a:r>
              <a:rPr lang="en-US" dirty="0" err="1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48336"/>
          <a:stretch/>
        </p:blipFill>
        <p:spPr>
          <a:xfrm>
            <a:off x="4716016" y="1321833"/>
            <a:ext cx="4091311" cy="34484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 Your Own Adventure (1979-)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Montgomery, R.A. (1979) </a:t>
            </a:r>
            <a:r>
              <a:rPr lang="en-US" i="1" dirty="0">
                <a:cs typeface="Georgia"/>
              </a:rPr>
              <a:t>Journey Under the Sea</a:t>
            </a:r>
            <a:r>
              <a:rPr lang="en-US" dirty="0">
                <a:cs typeface="Georgia"/>
              </a:rPr>
              <a:t>. New York: Bantam Books</a:t>
            </a:r>
            <a:r>
              <a:rPr lang="en-US" dirty="0" smtClean="0">
                <a:cs typeface="Georgia"/>
              </a:rPr>
              <a:t>.</a:t>
            </a:r>
            <a:endParaRPr lang="en-US" dirty="0">
              <a:cs typeface="Georgia"/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/>
          <a:srcRect l="-330" t="75542" r="330" b="3835"/>
          <a:stretch/>
        </p:blipFill>
        <p:spPr bwMode="auto">
          <a:xfrm>
            <a:off x="4716016" y="4797152"/>
            <a:ext cx="4095750" cy="137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4644">
            <a:off x="3341219" y="3386419"/>
            <a:ext cx="1577421" cy="2642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YO-2-Flowchart_8.pdf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" t="9507" r="205" b="29289"/>
          <a:stretch/>
        </p:blipFill>
        <p:spPr>
          <a:xfrm>
            <a:off x="143694" y="-5269"/>
            <a:ext cx="8676456" cy="6862598"/>
          </a:xfrm>
        </p:spPr>
      </p:pic>
    </p:spTree>
    <p:extLst>
      <p:ext uri="{BB962C8B-B14F-4D97-AF65-F5344CB8AC3E}">
        <p14:creationId xmlns:p14="http://schemas.microsoft.com/office/powerpoint/2010/main" val="210113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Increasing sophistication – not a children’s book!</a:t>
            </a:r>
          </a:p>
          <a:p>
            <a:pPr lvl="1"/>
            <a:r>
              <a:rPr lang="en-US" dirty="0" err="1" smtClean="0"/>
              <a:t>Lexias</a:t>
            </a:r>
            <a:r>
              <a:rPr lang="en-US" dirty="0" smtClean="0"/>
              <a:t> vary in size from a paragraph of a few sentences to several pages</a:t>
            </a:r>
          </a:p>
          <a:p>
            <a:pPr lvl="1"/>
            <a:r>
              <a:rPr lang="en-US" dirty="0" smtClean="0"/>
              <a:t>Non-linear </a:t>
            </a:r>
            <a:r>
              <a:rPr lang="en-US" i="1" dirty="0" smtClean="0"/>
              <a:t>story</a:t>
            </a:r>
            <a:r>
              <a:rPr lang="en-US" dirty="0" smtClean="0"/>
              <a:t>, but with an additional </a:t>
            </a:r>
            <a:r>
              <a:rPr lang="en-US" i="1" dirty="0" smtClean="0"/>
              <a:t>narrative</a:t>
            </a:r>
            <a:r>
              <a:rPr lang="en-US" dirty="0" smtClean="0"/>
              <a:t> if </a:t>
            </a:r>
            <a:r>
              <a:rPr lang="en-US" dirty="0" err="1" smtClean="0"/>
              <a:t>lexias</a:t>
            </a:r>
            <a:r>
              <a:rPr lang="en-US" dirty="0" smtClean="0"/>
              <a:t> are read in order, rather than by following the directions in the </a:t>
            </a:r>
            <a:r>
              <a:rPr lang="en-US" dirty="0" err="1" smtClean="0"/>
              <a:t>lexias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426849-L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964">
            <a:off x="5184181" y="1700213"/>
            <a:ext cx="3168251" cy="4465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Life’s Lottery (1999)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Newman, K. (1999) </a:t>
            </a:r>
            <a:r>
              <a:rPr lang="en-US" i="1" dirty="0">
                <a:cs typeface="Georgia"/>
              </a:rPr>
              <a:t>Life’s Lottery</a:t>
            </a:r>
            <a:r>
              <a:rPr lang="en-US" dirty="0">
                <a:cs typeface="Georgia"/>
              </a:rPr>
              <a:t>, London: Simon and Schuster</a:t>
            </a:r>
            <a:r>
              <a:rPr lang="en-US" dirty="0" smtClean="0">
                <a:cs typeface="Georgia"/>
              </a:rPr>
              <a:t>.</a:t>
            </a:r>
            <a:endParaRPr lang="en-US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1574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Ludic Hypertext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jamesrbowe</a:t>
            </a:r>
            <a:r>
              <a:rPr lang="en-US" dirty="0"/>
              <a:t>/4001776922/</a:t>
            </a:r>
          </a:p>
        </p:txBody>
      </p:sp>
    </p:spTree>
    <p:extLst>
      <p:ext uri="{BB962C8B-B14F-4D97-AF65-F5344CB8AC3E}">
        <p14:creationId xmlns:p14="http://schemas.microsoft.com/office/powerpoint/2010/main" val="86277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Ludic Narrative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Game + Story … but what’s in a game?</a:t>
            </a:r>
          </a:p>
          <a:p>
            <a:pPr marL="90000" indent="0">
              <a:buNone/>
            </a:pPr>
            <a:r>
              <a:rPr lang="en-US" dirty="0" smtClean="0"/>
              <a:t>Different forms of play</a:t>
            </a:r>
          </a:p>
          <a:p>
            <a:pPr lvl="1"/>
            <a:r>
              <a:rPr lang="en-US" dirty="0" smtClean="0"/>
              <a:t>Competition (</a:t>
            </a:r>
            <a:r>
              <a:rPr lang="en-US" i="1" dirty="0" err="1"/>
              <a:t>a</a:t>
            </a:r>
            <a:r>
              <a:rPr lang="en-US" i="1" dirty="0" err="1" smtClean="0"/>
              <a:t>gon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Chance (</a:t>
            </a:r>
            <a:r>
              <a:rPr lang="en-US" i="1" dirty="0" err="1"/>
              <a:t>a</a:t>
            </a:r>
            <a:r>
              <a:rPr lang="en-US" i="1" dirty="0" err="1" smtClean="0"/>
              <a:t>lea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Simulation (</a:t>
            </a:r>
            <a:r>
              <a:rPr lang="en-US" i="1" dirty="0" smtClean="0"/>
              <a:t>mimicry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Disorientation (</a:t>
            </a:r>
            <a:r>
              <a:rPr lang="en-US" i="1" dirty="0" err="1"/>
              <a:t>i</a:t>
            </a:r>
            <a:r>
              <a:rPr lang="en-US" i="1" dirty="0" err="1" smtClean="0"/>
              <a:t>linx</a:t>
            </a:r>
            <a:r>
              <a:rPr lang="en-US" dirty="0" smtClean="0"/>
              <a:t>)</a:t>
            </a:r>
          </a:p>
          <a:p>
            <a:pPr marL="90000" indent="0">
              <a:buNone/>
            </a:pPr>
            <a:r>
              <a:rPr lang="en-US" dirty="0" smtClean="0"/>
              <a:t>Different types of play</a:t>
            </a:r>
          </a:p>
          <a:p>
            <a:pPr lvl="1"/>
            <a:r>
              <a:rPr lang="en-US" dirty="0" smtClean="0"/>
              <a:t>Structured, explicit rules (</a:t>
            </a:r>
            <a:r>
              <a:rPr lang="en-US" i="1" dirty="0" err="1" smtClean="0"/>
              <a:t>ludus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Unstructured, spontaneous (</a:t>
            </a:r>
            <a:r>
              <a:rPr lang="en-US" i="1" dirty="0" err="1" smtClean="0"/>
              <a:t>paidia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err="1">
                <a:cs typeface="Georgia"/>
              </a:rPr>
              <a:t>Caillois</a:t>
            </a:r>
            <a:r>
              <a:rPr lang="en-US" dirty="0">
                <a:cs typeface="Georgia"/>
              </a:rPr>
              <a:t>, R. (1961) </a:t>
            </a:r>
            <a:r>
              <a:rPr lang="en-US" i="1" dirty="0">
                <a:cs typeface="Georgia"/>
              </a:rPr>
              <a:t>Man, Play and Games</a:t>
            </a:r>
            <a:r>
              <a:rPr lang="en-US" dirty="0">
                <a:cs typeface="Georgia"/>
              </a:rPr>
              <a:t>. New York: Free Press of Glencoe</a:t>
            </a:r>
            <a:r>
              <a:rPr lang="en-US" dirty="0" smtClean="0">
                <a:cs typeface="Georgia"/>
              </a:rPr>
              <a:t>.</a:t>
            </a:r>
            <a:endParaRPr lang="en-US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175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Combines CYOA-style second person narrative with Dungeons &amp; Dragons-style rules</a:t>
            </a:r>
          </a:p>
          <a:p>
            <a:pPr lvl="1"/>
            <a:r>
              <a:rPr lang="en-US" dirty="0" smtClean="0"/>
              <a:t>Non-linear </a:t>
            </a:r>
            <a:r>
              <a:rPr lang="en-US" i="1" dirty="0" smtClean="0"/>
              <a:t>story</a:t>
            </a:r>
          </a:p>
          <a:p>
            <a:pPr lvl="1"/>
            <a:r>
              <a:rPr lang="en-US" dirty="0" smtClean="0"/>
              <a:t>Numbered paragraphs</a:t>
            </a:r>
            <a:br>
              <a:rPr lang="en-US" dirty="0" smtClean="0"/>
            </a:br>
            <a:r>
              <a:rPr lang="en-US" dirty="0" smtClean="0"/>
              <a:t>(more finely-grained </a:t>
            </a:r>
            <a:br>
              <a:rPr lang="en-US" dirty="0" smtClean="0"/>
            </a:br>
            <a:r>
              <a:rPr lang="en-US" dirty="0" smtClean="0"/>
              <a:t>narrative)</a:t>
            </a:r>
          </a:p>
          <a:p>
            <a:pPr lvl="1"/>
            <a:r>
              <a:rPr lang="en-US" dirty="0" smtClean="0"/>
              <a:t>Mixture of explicit</a:t>
            </a:r>
            <a:br>
              <a:rPr lang="en-US" dirty="0" smtClean="0"/>
            </a:br>
            <a:r>
              <a:rPr lang="en-US" dirty="0" smtClean="0"/>
              <a:t>and random choices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aleatory</a:t>
            </a:r>
            <a:r>
              <a:rPr lang="en-US" dirty="0" smtClean="0"/>
              <a:t> reading)</a:t>
            </a:r>
          </a:p>
          <a:p>
            <a:pPr lvl="1"/>
            <a:r>
              <a:rPr lang="en-US" dirty="0" smtClean="0"/>
              <a:t>External state</a:t>
            </a:r>
            <a:br>
              <a:rPr lang="en-US" dirty="0" smtClean="0"/>
            </a:br>
            <a:r>
              <a:rPr lang="en-US" dirty="0" smtClean="0"/>
              <a:t>(hit points, inventory,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83" r="1743" b="10986"/>
          <a:stretch/>
        </p:blipFill>
        <p:spPr>
          <a:xfrm>
            <a:off x="4716463" y="1556494"/>
            <a:ext cx="4032002" cy="468081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Fighting Fantasy (1982-)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3"/>
          </p:nvPr>
        </p:nvSpPr>
        <p:spPr>
          <a:xfrm>
            <a:off x="323999" y="6308725"/>
            <a:ext cx="8712497" cy="288925"/>
          </a:xfrm>
        </p:spPr>
        <p:txBody>
          <a:bodyPr/>
          <a:lstStyle/>
          <a:p>
            <a:r>
              <a:rPr lang="en-US" dirty="0">
                <a:cs typeface="Georgia"/>
              </a:rPr>
              <a:t>Jackson, S. &amp; Livingstone, I. (1982) </a:t>
            </a:r>
            <a:r>
              <a:rPr lang="en-US" i="1" dirty="0">
                <a:cs typeface="Georgia"/>
              </a:rPr>
              <a:t>The Warlock of </a:t>
            </a:r>
            <a:r>
              <a:rPr lang="en-US" i="1" dirty="0" err="1">
                <a:cs typeface="Georgia"/>
              </a:rPr>
              <a:t>Firetop</a:t>
            </a:r>
            <a:r>
              <a:rPr lang="en-US" i="1" dirty="0">
                <a:cs typeface="Georgia"/>
              </a:rPr>
              <a:t> Mountain</a:t>
            </a:r>
            <a:r>
              <a:rPr lang="en-US" dirty="0">
                <a:cs typeface="Georgia"/>
              </a:rPr>
              <a:t>. </a:t>
            </a:r>
            <a:r>
              <a:rPr lang="en-US" dirty="0" err="1">
                <a:cs typeface="Georgia"/>
              </a:rPr>
              <a:t>Harmondsworth</a:t>
            </a:r>
            <a:r>
              <a:rPr lang="en-US" dirty="0">
                <a:cs typeface="Georgia"/>
              </a:rPr>
              <a:t>: Puffin</a:t>
            </a:r>
            <a:r>
              <a:rPr lang="en-US" dirty="0" smtClean="0">
                <a:cs typeface="Georgia"/>
              </a:rPr>
              <a:t>.</a:t>
            </a:r>
            <a:endParaRPr lang="en-US" dirty="0">
              <a:cs typeface="Georgi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5782">
            <a:off x="3599871" y="3525545"/>
            <a:ext cx="1570791" cy="2616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08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Two-player </a:t>
            </a:r>
            <a:r>
              <a:rPr lang="en-US" dirty="0" err="1" smtClean="0"/>
              <a:t>gamebook</a:t>
            </a:r>
            <a:r>
              <a:rPr lang="en-US" dirty="0" smtClean="0"/>
              <a:t> (</a:t>
            </a:r>
            <a:r>
              <a:rPr lang="en-US" i="1" dirty="0" err="1" smtClean="0"/>
              <a:t>agon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Non-linear </a:t>
            </a:r>
            <a:r>
              <a:rPr lang="en-US" i="1" dirty="0" smtClean="0"/>
              <a:t>story</a:t>
            </a:r>
          </a:p>
          <a:p>
            <a:pPr lvl="1"/>
            <a:r>
              <a:rPr lang="en-US" dirty="0" smtClean="0"/>
              <a:t>Split across two paired books (even/odd numbered </a:t>
            </a:r>
            <a:r>
              <a:rPr lang="en-US" dirty="0" err="1" smtClean="0"/>
              <a:t>lexia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Shared state (keywords) and </a:t>
            </a:r>
            <a:r>
              <a:rPr lang="en-US" dirty="0" err="1" smtClean="0"/>
              <a:t>synchronisation</a:t>
            </a:r>
            <a:endParaRPr lang="en-US" dirty="0" smtClean="0"/>
          </a:p>
          <a:p>
            <a:pPr lvl="1"/>
            <a:r>
              <a:rPr lang="en-US" dirty="0"/>
              <a:t>Mixture of explicit</a:t>
            </a:r>
            <a:br>
              <a:rPr lang="en-US" dirty="0"/>
            </a:br>
            <a:r>
              <a:rPr lang="en-US" dirty="0"/>
              <a:t>and random choices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aleatory</a:t>
            </a:r>
            <a:r>
              <a:rPr lang="en-US" dirty="0"/>
              <a:t> reading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6463" y="2247646"/>
            <a:ext cx="4103687" cy="3370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Duel Master (1986-7)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Smith, M. &amp; Thomson, J. (1987) </a:t>
            </a:r>
            <a:r>
              <a:rPr lang="en-US" i="1" dirty="0">
                <a:cs typeface="Georgia"/>
              </a:rPr>
              <a:t>Arena of Death</a:t>
            </a:r>
            <a:r>
              <a:rPr lang="en-US" dirty="0">
                <a:cs typeface="Georgia"/>
              </a:rPr>
              <a:t>. London: Armada Books. </a:t>
            </a:r>
          </a:p>
        </p:txBody>
      </p:sp>
    </p:spTree>
    <p:extLst>
      <p:ext uri="{BB962C8B-B14F-4D97-AF65-F5344CB8AC3E}">
        <p14:creationId xmlns:p14="http://schemas.microsoft.com/office/powerpoint/2010/main" val="34127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Second person narrative</a:t>
            </a:r>
            <a:endParaRPr lang="en-US" dirty="0"/>
          </a:p>
          <a:p>
            <a:pPr lvl="1"/>
            <a:r>
              <a:rPr lang="en-US" dirty="0" smtClean="0"/>
              <a:t>Again, non-linear </a:t>
            </a:r>
            <a:r>
              <a:rPr lang="en-US" i="1" dirty="0" smtClean="0"/>
              <a:t>story</a:t>
            </a:r>
          </a:p>
          <a:p>
            <a:pPr lvl="1"/>
            <a:r>
              <a:rPr lang="en-US" dirty="0" smtClean="0"/>
              <a:t>Simple rules</a:t>
            </a:r>
          </a:p>
          <a:p>
            <a:pPr lvl="1"/>
            <a:r>
              <a:rPr lang="en-US" dirty="0" smtClean="0"/>
              <a:t>No </a:t>
            </a:r>
            <a:r>
              <a:rPr lang="en-US" dirty="0" err="1" smtClean="0"/>
              <a:t>aleatory</a:t>
            </a:r>
            <a:r>
              <a:rPr lang="en-US" dirty="0" smtClean="0"/>
              <a:t> aspects</a:t>
            </a:r>
          </a:p>
          <a:p>
            <a:pPr marL="90000" indent="0">
              <a:buNone/>
            </a:pPr>
            <a:endParaRPr lang="en-US" dirty="0"/>
          </a:p>
          <a:p>
            <a:pPr marL="90000" indent="0">
              <a:buNone/>
            </a:pPr>
            <a:r>
              <a:rPr lang="en-US" dirty="0" smtClean="0"/>
              <a:t>Mimicry aimed at a different demographic to that of other </a:t>
            </a:r>
            <a:r>
              <a:rPr lang="en-US" dirty="0" err="1" smtClean="0"/>
              <a:t>gamebooks</a:t>
            </a:r>
            <a:r>
              <a:rPr lang="en-US" dirty="0" smtClean="0"/>
              <a:t>!</a:t>
            </a:r>
          </a:p>
        </p:txBody>
      </p:sp>
      <p:pic>
        <p:nvPicPr>
          <p:cNvPr id="5" name="Content Placeholder 4" descr="bennet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620">
            <a:off x="5207566" y="1700213"/>
            <a:ext cx="3121480" cy="4465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Being Elizabeth </a:t>
            </a:r>
            <a:r>
              <a:rPr lang="en-US" dirty="0" err="1" smtClean="0"/>
              <a:t>Bennet</a:t>
            </a:r>
            <a:r>
              <a:rPr lang="en-US" dirty="0" smtClean="0"/>
              <a:t> (2007)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Campbell Webster, E. (2007) </a:t>
            </a:r>
            <a:r>
              <a:rPr lang="en-US" i="1" dirty="0">
                <a:cs typeface="Georgia"/>
              </a:rPr>
              <a:t>Being Elizabeth Bennet</a:t>
            </a:r>
            <a:r>
              <a:rPr lang="en-US" dirty="0">
                <a:cs typeface="Georgia"/>
              </a:rPr>
              <a:t>. London: Atlantic</a:t>
            </a:r>
            <a:r>
              <a:rPr lang="en-US" dirty="0" smtClean="0">
                <a:cs typeface="Georgia"/>
              </a:rPr>
              <a:t>.</a:t>
            </a:r>
            <a:endParaRPr lang="en-US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5036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Storytelling card game</a:t>
            </a:r>
          </a:p>
          <a:p>
            <a:pPr lvl="1"/>
            <a:r>
              <a:rPr lang="en-US" i="1" dirty="0" smtClean="0"/>
              <a:t>Story</a:t>
            </a:r>
            <a:r>
              <a:rPr lang="en-US" dirty="0" smtClean="0"/>
              <a:t> assembled from random selection of text fragments (</a:t>
            </a:r>
            <a:r>
              <a:rPr lang="en-US" i="1" dirty="0" err="1" smtClean="0"/>
              <a:t>alea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Aim is to improvise a </a:t>
            </a:r>
            <a:r>
              <a:rPr lang="en-US" i="1" dirty="0" smtClean="0"/>
              <a:t>narrative</a:t>
            </a:r>
            <a:r>
              <a:rPr lang="en-US" dirty="0" smtClean="0"/>
              <a:t> around the story</a:t>
            </a:r>
          </a:p>
          <a:p>
            <a:pPr marL="90000" indent="0">
              <a:buNone/>
            </a:pPr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Rules ensure well</a:t>
            </a:r>
            <a:r>
              <a:rPr lang="en-US" dirty="0"/>
              <a:t>-formed stories</a:t>
            </a:r>
          </a:p>
          <a:p>
            <a:pPr lvl="1"/>
            <a:r>
              <a:rPr lang="en-US" dirty="0"/>
              <a:t>Card types limit which cards may be played next</a:t>
            </a:r>
          </a:p>
          <a:p>
            <a:pPr marL="90000" indent="0">
              <a:buNone/>
            </a:pP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/>
              <a:t>Integral </a:t>
            </a:r>
            <a:r>
              <a:rPr lang="en-US" dirty="0" smtClean="0"/>
              <a:t>competition (</a:t>
            </a:r>
            <a:r>
              <a:rPr lang="en-US" i="1" dirty="0" err="1" smtClean="0"/>
              <a:t>agon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Play alternates between players (Life and Death)</a:t>
            </a:r>
          </a:p>
          <a:p>
            <a:pPr lvl="1"/>
            <a:r>
              <a:rPr lang="en-US" dirty="0"/>
              <a:t>Scores </a:t>
            </a:r>
            <a:r>
              <a:rPr lang="en-US" dirty="0" smtClean="0"/>
              <a:t>assigned to different card types for each player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Cults (1983)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Rahman, K. (1983) </a:t>
            </a:r>
            <a:r>
              <a:rPr lang="en-US" i="1" dirty="0">
                <a:cs typeface="Georgia"/>
              </a:rPr>
              <a:t>Dark Cults</a:t>
            </a:r>
            <a:r>
              <a:rPr lang="en-US" dirty="0">
                <a:cs typeface="Georgia"/>
              </a:rPr>
              <a:t>. </a:t>
            </a:r>
            <a:r>
              <a:rPr lang="en-US" dirty="0" err="1">
                <a:cs typeface="Georgia"/>
              </a:rPr>
              <a:t>Theilman</a:t>
            </a:r>
            <a:r>
              <a:rPr lang="en-US" dirty="0">
                <a:cs typeface="Georgia"/>
              </a:rPr>
              <a:t>, MN: Dark House Publishing</a:t>
            </a:r>
            <a:r>
              <a:rPr lang="en-US" dirty="0" smtClean="0">
                <a:cs typeface="Georgia"/>
              </a:rPr>
              <a:t>.</a:t>
            </a:r>
            <a:endParaRPr lang="en-US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07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ble Placeholder 11"/>
          <p:cNvPicPr>
            <a:picLocks noGrp="1" noChangeAspect="1"/>
          </p:cNvPicPr>
          <p:nvPr>
            <p:ph type="tbl" idx="4294967295"/>
          </p:nvPr>
        </p:nvPicPr>
        <p:blipFill rotWithShape="1">
          <a:blip r:embed="rId3"/>
          <a:srcRect l="19" t="1" r="-1" b="-3"/>
          <a:stretch/>
        </p:blipFill>
        <p:spPr>
          <a:xfrm>
            <a:off x="0" y="0"/>
            <a:ext cx="9144000" cy="6858000"/>
          </a:xfr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Dark Cults (1983)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Georgia"/>
              </a:rPr>
              <a:t>Rahman, K. (1983) </a:t>
            </a:r>
            <a:r>
              <a:rPr lang="en-US" i="1" dirty="0">
                <a:solidFill>
                  <a:schemeClr val="bg1"/>
                </a:solidFill>
                <a:cs typeface="Georgia"/>
              </a:rPr>
              <a:t>Dark Cults</a:t>
            </a:r>
            <a:r>
              <a:rPr lang="en-US" dirty="0">
                <a:solidFill>
                  <a:schemeClr val="bg1"/>
                </a:solidFill>
                <a:cs typeface="Georgia"/>
              </a:rPr>
              <a:t>. </a:t>
            </a:r>
            <a:r>
              <a:rPr lang="en-US" dirty="0" err="1">
                <a:solidFill>
                  <a:schemeClr val="bg1"/>
                </a:solidFill>
                <a:cs typeface="Georgia"/>
              </a:rPr>
              <a:t>Theilman</a:t>
            </a:r>
            <a:r>
              <a:rPr lang="en-US" dirty="0">
                <a:solidFill>
                  <a:schemeClr val="bg1"/>
                </a:solidFill>
                <a:cs typeface="Georgia"/>
              </a:rPr>
              <a:t>, MN: Dark House Publishing</a:t>
            </a:r>
            <a:r>
              <a:rPr lang="en-US" dirty="0" smtClean="0">
                <a:solidFill>
                  <a:schemeClr val="bg1"/>
                </a:solidFill>
                <a:cs typeface="Georgia"/>
              </a:rPr>
              <a:t>.</a:t>
            </a:r>
            <a:endParaRPr lang="en-US" dirty="0">
              <a:solidFill>
                <a:schemeClr val="bg1"/>
              </a:solidFill>
              <a:cs typeface="Georgia"/>
            </a:endParaRPr>
          </a:p>
        </p:txBody>
      </p:sp>
      <p:pic>
        <p:nvPicPr>
          <p:cNvPr id="2" name="Picture 1" descr="dc-fog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1170628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dc-cemetary.png"/>
          <p:cNvPicPr>
            <a:picLocks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2034724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dc-scream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2898820" y="2458324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dc-silhouette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3762917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dc-lunatic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4771029" y="2458326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dc-escape.pn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5779140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9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ypertext and the Death of the Author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GB" dirty="0" smtClean="0"/>
              <a:t>“It </a:t>
            </a:r>
            <a:r>
              <a:rPr lang="en-GB" dirty="0"/>
              <a:t>is tempting to see hypertext as realizing Barthes' utopian dreams of a writing liberated from the Author. The ability for each reader to add to, alter, or simply edit a hypertext opens possibilities of collective authorship that breaks down the idea of writing as originating from a single fixed source. </a:t>
            </a:r>
            <a:endParaRPr lang="en-GB" dirty="0" smtClean="0"/>
          </a:p>
          <a:p>
            <a:pPr marL="0" lvl="1" indent="0">
              <a:buNone/>
            </a:pPr>
            <a:r>
              <a:rPr lang="en-GB" dirty="0" smtClean="0"/>
              <a:t>Similarly</a:t>
            </a:r>
            <a:r>
              <a:rPr lang="en-GB" dirty="0"/>
              <a:t>, the ability to plot out unique patterns of reading, to move through a text in an </a:t>
            </a:r>
            <a:r>
              <a:rPr lang="en-GB" dirty="0" err="1"/>
              <a:t>aleatory</a:t>
            </a:r>
            <a:r>
              <a:rPr lang="en-GB" dirty="0"/>
              <a:t>, non-linear </a:t>
            </a:r>
            <a:r>
              <a:rPr lang="en-GB" dirty="0" smtClean="0"/>
              <a:t>fashion, </a:t>
            </a:r>
            <a:r>
              <a:rPr lang="en-GB" dirty="0"/>
              <a:t>serves to highlight the importance of the reader in the </a:t>
            </a:r>
            <a:r>
              <a:rPr lang="en-GB" dirty="0" smtClean="0"/>
              <a:t>“writing” </a:t>
            </a:r>
            <a:r>
              <a:rPr lang="en-GB" dirty="0"/>
              <a:t>of a </a:t>
            </a:r>
            <a:r>
              <a:rPr lang="en-GB" dirty="0" smtClean="0"/>
              <a:t>text</a:t>
            </a:r>
            <a:r>
              <a:rPr lang="en-GB" dirty="0"/>
              <a:t> </a:t>
            </a:r>
            <a:r>
              <a:rPr lang="en-GB" dirty="0" smtClean="0"/>
              <a:t>- each </a:t>
            </a:r>
            <a:r>
              <a:rPr lang="en-GB" dirty="0"/>
              <a:t>reading, even if it does not physically change the </a:t>
            </a:r>
            <a:r>
              <a:rPr lang="en-GB" dirty="0" smtClean="0"/>
              <a:t>words</a:t>
            </a:r>
            <a:r>
              <a:rPr lang="en-GB" dirty="0"/>
              <a:t> </a:t>
            </a:r>
            <a:r>
              <a:rPr lang="en-GB" dirty="0" smtClean="0"/>
              <a:t>- writes </a:t>
            </a:r>
            <a:r>
              <a:rPr lang="en-GB" dirty="0"/>
              <a:t>the text anew simply by re-arranging it, by placing different emphases that might subtly inflect its </a:t>
            </a:r>
            <a:r>
              <a:rPr lang="en-GB" dirty="0" smtClean="0"/>
              <a:t>meanings.”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err="1">
                <a:cs typeface="Georgia"/>
              </a:rPr>
              <a:t>Keep,C</a:t>
            </a:r>
            <a:r>
              <a:rPr lang="en-US" dirty="0">
                <a:cs typeface="Georgia"/>
              </a:rPr>
              <a:t>., McLaughlin, T. and </a:t>
            </a:r>
            <a:r>
              <a:rPr lang="en-US" dirty="0" err="1">
                <a:cs typeface="Georgia"/>
              </a:rPr>
              <a:t>Parmar</a:t>
            </a:r>
            <a:r>
              <a:rPr lang="en-US" dirty="0">
                <a:cs typeface="Georgia"/>
              </a:rPr>
              <a:t>, R. (1993-2000) </a:t>
            </a:r>
            <a:r>
              <a:rPr lang="en-US" i="1" dirty="0">
                <a:cs typeface="Georgia"/>
              </a:rPr>
              <a:t>The Electronic Labyrinth</a:t>
            </a:r>
            <a:r>
              <a:rPr lang="en-US" dirty="0">
                <a:cs typeface="Georgia"/>
              </a:rPr>
              <a:t>. </a:t>
            </a:r>
            <a:br>
              <a:rPr lang="en-US" dirty="0">
                <a:cs typeface="Georgia"/>
              </a:rPr>
            </a:br>
            <a:r>
              <a:rPr lang="en-US" dirty="0">
                <a:cs typeface="Georgia"/>
              </a:rPr>
              <a:t>http://</a:t>
            </a:r>
            <a:r>
              <a:rPr lang="en-US" dirty="0" err="1">
                <a:cs typeface="Georgia"/>
              </a:rPr>
              <a:t>elab.eserver.org</a:t>
            </a:r>
            <a:r>
              <a:rPr lang="en-US" dirty="0" smtClean="0">
                <a:cs typeface="Georgia"/>
              </a:rPr>
              <a:t>/</a:t>
            </a:r>
            <a:endParaRPr lang="en-US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6710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Card Shark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Card Shark node (or card) contains some text, typically a brief, </a:t>
            </a:r>
            <a:r>
              <a:rPr lang="en-US"/>
              <a:t>focused </a:t>
            </a:r>
            <a:r>
              <a:rPr lang="en-US" smtClean="0"/>
              <a:t>passage</a:t>
            </a:r>
            <a:endParaRPr lang="en-US" dirty="0"/>
          </a:p>
          <a:p>
            <a:r>
              <a:rPr lang="en-US" dirty="0"/>
              <a:t>Each card may also specify constraints on the context in which it may </a:t>
            </a:r>
            <a:r>
              <a:rPr lang="en-US" dirty="0" smtClean="0"/>
              <a:t>appear</a:t>
            </a:r>
            <a:endParaRPr lang="en-US" dirty="0"/>
          </a:p>
          <a:p>
            <a:r>
              <a:rPr lang="en-US" dirty="0" smtClean="0"/>
              <a:t>Reader receives seven random cards, based on constraints chooses which card to visit next, repeats</a:t>
            </a:r>
          </a:p>
          <a:p>
            <a:r>
              <a:rPr lang="en-US" dirty="0" smtClean="0"/>
              <a:t>Social Shark: collaborative, competitive reading</a:t>
            </a:r>
          </a:p>
          <a:p>
            <a:pPr lvl="1"/>
            <a:r>
              <a:rPr lang="en-US" dirty="0" smtClean="0"/>
              <a:t>Readers take it in turns to play cards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oints awarded to readers for the playing of particular cards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Bernstein, M. (2001) </a:t>
            </a:r>
            <a:r>
              <a:rPr lang="en-US" i="1" dirty="0">
                <a:cs typeface="Georgia"/>
              </a:rPr>
              <a:t>Card Shark and Thespis: exotic tools for hypertext narrative</a:t>
            </a:r>
            <a:r>
              <a:rPr lang="en-US" dirty="0">
                <a:cs typeface="Georgia"/>
              </a:rPr>
              <a:t>. </a:t>
            </a:r>
            <a:br>
              <a:rPr lang="en-US" dirty="0">
                <a:cs typeface="Georgia"/>
              </a:rPr>
            </a:br>
            <a:r>
              <a:rPr lang="en-US" dirty="0">
                <a:cs typeface="Georgia"/>
              </a:rPr>
              <a:t>Proceedings of the 12</a:t>
            </a:r>
            <a:r>
              <a:rPr lang="en-US" baseline="30000" dirty="0">
                <a:cs typeface="Georgia"/>
              </a:rPr>
              <a:t>th</a:t>
            </a:r>
            <a:r>
              <a:rPr lang="en-US" dirty="0">
                <a:cs typeface="Georgia"/>
              </a:rPr>
              <a:t> ACM Conference on Hypertext and Hypermedia, pp 41-50</a:t>
            </a:r>
            <a:r>
              <a:rPr lang="en-US" dirty="0" smtClean="0">
                <a:cs typeface="Georgia"/>
              </a:rPr>
              <a:t>..</a:t>
            </a:r>
            <a:endParaRPr lang="en-US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821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5534" r="5534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Comics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dolmansaxlil</a:t>
            </a:r>
            <a:r>
              <a:rPr lang="en-US" dirty="0"/>
              <a:t>/5606944557/</a:t>
            </a:r>
          </a:p>
        </p:txBody>
      </p:sp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Early hypertext comics based on </a:t>
            </a:r>
            <a:r>
              <a:rPr lang="en-US" dirty="0" err="1" smtClean="0"/>
              <a:t>gamebooks</a:t>
            </a:r>
            <a:endParaRPr lang="en-US" dirty="0" smtClean="0"/>
          </a:p>
          <a:p>
            <a:pPr lvl="1"/>
            <a:r>
              <a:rPr lang="en-US" dirty="0" smtClean="0"/>
              <a:t>Dice Man 1-5 (1986)</a:t>
            </a:r>
          </a:p>
          <a:p>
            <a:pPr lvl="1"/>
            <a:r>
              <a:rPr lang="en-US" dirty="0" smtClean="0"/>
              <a:t>You are Maggie Thatcher (1987)</a:t>
            </a:r>
          </a:p>
          <a:p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Typically second person narrative</a:t>
            </a:r>
          </a:p>
          <a:p>
            <a:pPr lvl="1"/>
            <a:r>
              <a:rPr lang="en-US" dirty="0" smtClean="0"/>
              <a:t>Numbered frames/pages</a:t>
            </a:r>
          </a:p>
          <a:p>
            <a:pPr lvl="1"/>
            <a:r>
              <a:rPr lang="en-US" dirty="0" smtClean="0"/>
              <a:t>Explicit choices in captions</a:t>
            </a:r>
          </a:p>
          <a:p>
            <a:pPr lvl="1"/>
            <a:r>
              <a:rPr lang="en-US" dirty="0" smtClean="0"/>
              <a:t>Ludic elements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Hypercomics</a:t>
            </a:r>
            <a:r>
              <a:rPr lang="en-US" dirty="0" smtClean="0"/>
              <a:t> (1986-)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Talbot, B. et al, (1986) </a:t>
            </a:r>
            <a:r>
              <a:rPr lang="en-US" i="1" dirty="0">
                <a:cs typeface="Georgia"/>
              </a:rPr>
              <a:t>House of Death</a:t>
            </a:r>
            <a:r>
              <a:rPr lang="en-US" dirty="0">
                <a:cs typeface="Georgia"/>
              </a:rPr>
              <a:t>. Dice Man, no. 1, IPC Magazines. </a:t>
            </a:r>
          </a:p>
        </p:txBody>
      </p:sp>
      <p:pic>
        <p:nvPicPr>
          <p:cNvPr id="7" name="Picture 6" descr="Diceman_1_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93" y="836712"/>
            <a:ext cx="3962371" cy="547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Implicit choices in alternate frames</a:t>
            </a:r>
          </a:p>
          <a:p>
            <a:pPr lvl="1"/>
            <a:r>
              <a:rPr lang="en-US" dirty="0" smtClean="0"/>
              <a:t>Relies </a:t>
            </a:r>
            <a:r>
              <a:rPr lang="en-US" dirty="0"/>
              <a:t>on left-to-right, top-to-bottom reading </a:t>
            </a:r>
            <a:r>
              <a:rPr lang="en-US" dirty="0" smtClean="0"/>
              <a:t>conventions</a:t>
            </a:r>
          </a:p>
          <a:p>
            <a:pPr lvl="1"/>
            <a:r>
              <a:rPr lang="en-US" dirty="0" smtClean="0"/>
              <a:t>Spatial juxtaposition of frames on the printed page permits multiple reading paths</a:t>
            </a:r>
          </a:p>
          <a:p>
            <a:pPr marL="90000" indent="0">
              <a:buNone/>
            </a:pPr>
            <a:endParaRPr lang="en-US" dirty="0"/>
          </a:p>
          <a:p>
            <a:pPr marL="90000" indent="0">
              <a:buNone/>
            </a:pPr>
            <a:r>
              <a:rPr lang="en-US" dirty="0" smtClean="0"/>
              <a:t>Examined by Scott McCloud in </a:t>
            </a:r>
            <a:r>
              <a:rPr lang="en-US" i="1" dirty="0" smtClean="0"/>
              <a:t>Understanding Comics</a:t>
            </a:r>
            <a:r>
              <a:rPr lang="en-US" dirty="0" smtClean="0"/>
              <a:t> (1993)</a:t>
            </a:r>
            <a:endParaRPr lang="en-US" i="1" dirty="0" smtClean="0"/>
          </a:p>
          <a:p>
            <a:endParaRPr lang="en-US" dirty="0"/>
          </a:p>
        </p:txBody>
      </p:sp>
      <p:pic>
        <p:nvPicPr>
          <p:cNvPr id="5" name="Content Placeholder 4" descr="carl.png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490" y="1700213"/>
            <a:ext cx="3955633" cy="446563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Carl (2001)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McCloud, S. (2001) </a:t>
            </a:r>
            <a:r>
              <a:rPr lang="en-US" i="1" dirty="0">
                <a:cs typeface="Georgia"/>
              </a:rPr>
              <a:t>Choose Your Own Carl</a:t>
            </a:r>
            <a:r>
              <a:rPr lang="en-US" dirty="0">
                <a:cs typeface="Georgia"/>
              </a:rPr>
              <a:t>. http://</a:t>
            </a:r>
            <a:r>
              <a:rPr lang="en-US" dirty="0" err="1">
                <a:cs typeface="Georgia"/>
              </a:rPr>
              <a:t>www.scottmccloud.com</a:t>
            </a:r>
            <a:r>
              <a:rPr lang="en-US" dirty="0" smtClean="0">
                <a:cs typeface="Georgia"/>
              </a:rPr>
              <a:t>/</a:t>
            </a:r>
            <a:endParaRPr lang="en-US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207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Visual grammar for linking: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90000" indent="0">
              <a:buNone/>
            </a:pPr>
            <a:endParaRPr lang="en-US" dirty="0" smtClean="0"/>
          </a:p>
          <a:p>
            <a:r>
              <a:rPr lang="en-US" dirty="0" smtClean="0"/>
              <a:t>Tabs for inter-page navigation</a:t>
            </a:r>
            <a:endParaRPr lang="en-US" dirty="0"/>
          </a:p>
        </p:txBody>
      </p:sp>
      <p:pic>
        <p:nvPicPr>
          <p:cNvPr id="5" name="Content Placeholder 4" descr="meanwhile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24" y="1700213"/>
            <a:ext cx="3721364" cy="446563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Meanwhile (2010)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Shiga, J. (2010) </a:t>
            </a:r>
            <a:r>
              <a:rPr lang="en-US" i="1" dirty="0">
                <a:cs typeface="Georgia"/>
              </a:rPr>
              <a:t>Meanwhile</a:t>
            </a:r>
            <a:r>
              <a:rPr lang="en-US" dirty="0">
                <a:cs typeface="Georgia"/>
              </a:rPr>
              <a:t>. New York: Amulet Books</a:t>
            </a:r>
            <a:r>
              <a:rPr lang="en-US" dirty="0" smtClean="0">
                <a:cs typeface="Georgia"/>
              </a:rPr>
              <a:t>.</a:t>
            </a:r>
            <a:endParaRPr lang="en-US" dirty="0">
              <a:cs typeface="Georgia"/>
            </a:endParaRPr>
          </a:p>
        </p:txBody>
      </p:sp>
      <p:pic>
        <p:nvPicPr>
          <p:cNvPr id="7" name="Picture 6" descr="meanwhi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50407"/>
            <a:ext cx="2952328" cy="39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Jimmy Corrigan (2001)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Ware, C. (2001) </a:t>
            </a:r>
            <a:r>
              <a:rPr lang="en-US" i="1" dirty="0">
                <a:cs typeface="Georgia"/>
              </a:rPr>
              <a:t>Jimmy Corrigan: The Smartest Kid On Earth</a:t>
            </a:r>
            <a:r>
              <a:rPr lang="en-US" dirty="0">
                <a:cs typeface="Georgia"/>
              </a:rPr>
              <a:t>, London: Jonathan Cape</a:t>
            </a:r>
            <a:r>
              <a:rPr lang="en-US" dirty="0" smtClean="0">
                <a:cs typeface="Georgia"/>
              </a:rPr>
              <a:t>.</a:t>
            </a:r>
            <a:endParaRPr lang="en-US" dirty="0">
              <a:cs typeface="Georgia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428" r="-30428"/>
          <a:stretch>
            <a:fillRect/>
          </a:stretch>
        </p:blipFill>
        <p:spPr>
          <a:xfrm>
            <a:off x="0" y="1556792"/>
            <a:ext cx="8496300" cy="4468812"/>
          </a:xfrm>
        </p:spPr>
      </p:pic>
    </p:spTree>
    <p:extLst>
      <p:ext uri="{BB962C8B-B14F-4D97-AF65-F5344CB8AC3E}">
        <p14:creationId xmlns:p14="http://schemas.microsoft.com/office/powerpoint/2010/main" val="48150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534" r="5534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Poetry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rossap</a:t>
            </a:r>
            <a:r>
              <a:rPr lang="en-US" dirty="0"/>
              <a:t>/4160004956/</a:t>
            </a:r>
          </a:p>
        </p:txBody>
      </p:sp>
    </p:spTree>
    <p:extLst>
      <p:ext uri="{BB962C8B-B14F-4D97-AF65-F5344CB8AC3E}">
        <p14:creationId xmlns:p14="http://schemas.microsoft.com/office/powerpoint/2010/main" val="199770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Poetry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Rosenberg, J. (2005) </a:t>
            </a:r>
            <a:r>
              <a:rPr lang="en-US" i="1" dirty="0">
                <a:cs typeface="Georgia"/>
              </a:rPr>
              <a:t>Diagrams Series 6, #1</a:t>
            </a:r>
            <a:r>
              <a:rPr lang="en-US" i="1" dirty="0" smtClean="0">
                <a:cs typeface="Georgia"/>
              </a:rPr>
              <a:t>.</a:t>
            </a:r>
            <a:endParaRPr lang="en-US" i="1" dirty="0">
              <a:cs typeface="Georgia"/>
            </a:endParaRPr>
          </a:p>
        </p:txBody>
      </p:sp>
      <p:pic>
        <p:nvPicPr>
          <p:cNvPr id="6" name="Content Placeholder 5" descr="rosenberg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75" r="-13375"/>
          <a:stretch>
            <a:fillRect/>
          </a:stretch>
        </p:blipFill>
        <p:spPr>
          <a:xfrm>
            <a:off x="0" y="1692275"/>
            <a:ext cx="8496300" cy="4468813"/>
          </a:xfrm>
        </p:spPr>
      </p:pic>
    </p:spTree>
    <p:extLst>
      <p:ext uri="{BB962C8B-B14F-4D97-AF65-F5344CB8AC3E}">
        <p14:creationId xmlns:p14="http://schemas.microsoft.com/office/powerpoint/2010/main" val="134557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865" r="286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Hypertext Drama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slimjim</a:t>
            </a:r>
            <a:r>
              <a:rPr lang="en-US" dirty="0"/>
              <a:t>/2169745303/</a:t>
            </a:r>
          </a:p>
        </p:txBody>
      </p:sp>
    </p:spTree>
    <p:extLst>
      <p:ext uri="{BB962C8B-B14F-4D97-AF65-F5344CB8AC3E}">
        <p14:creationId xmlns:p14="http://schemas.microsoft.com/office/powerpoint/2010/main" val="18346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 vs. </a:t>
            </a:r>
            <a:r>
              <a:rPr lang="en-US" dirty="0" err="1" smtClean="0"/>
              <a:t>Hyperdrama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Traditional drama: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resents the playwright’s (and director’s) preferred account (narrative) of a story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istinguishes between on-stage and off-stage</a:t>
            </a:r>
          </a:p>
          <a:p>
            <a:pPr marL="90000" indent="0">
              <a:buNone/>
            </a:pPr>
            <a:r>
              <a:rPr lang="en-US" dirty="0" err="1" smtClean="0"/>
              <a:t>Hyperdrama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llows the audience to follow different narratives (and to choose when to switch narratives)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ontinues action off-stage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err="1">
                <a:cs typeface="Georgia"/>
              </a:rPr>
              <a:t>Deemer</a:t>
            </a:r>
            <a:r>
              <a:rPr lang="en-US" dirty="0">
                <a:cs typeface="Georgia"/>
              </a:rPr>
              <a:t>, C. (1999) </a:t>
            </a:r>
            <a:r>
              <a:rPr lang="en-US" i="1" dirty="0">
                <a:cs typeface="Georgia"/>
              </a:rPr>
              <a:t>The New </a:t>
            </a:r>
            <a:r>
              <a:rPr lang="en-US" i="1" dirty="0" err="1">
                <a:cs typeface="Georgia"/>
              </a:rPr>
              <a:t>Hyperdrama</a:t>
            </a:r>
            <a:r>
              <a:rPr lang="en-US" i="1" dirty="0">
                <a:cs typeface="Georgia"/>
              </a:rPr>
              <a:t>: How hypertext scripts are changing the </a:t>
            </a:r>
            <a:br>
              <a:rPr lang="en-US" i="1" dirty="0">
                <a:cs typeface="Georgia"/>
              </a:rPr>
            </a:br>
            <a:r>
              <a:rPr lang="en-US" i="1" dirty="0">
                <a:cs typeface="Georgia"/>
              </a:rPr>
              <a:t>parameters of dramatic storytelling</a:t>
            </a:r>
            <a:r>
              <a:rPr lang="en-US" i="1" dirty="0" smtClean="0">
                <a:cs typeface="Georgia"/>
              </a:rPr>
              <a:t>.</a:t>
            </a:r>
            <a:endParaRPr lang="en-US" i="1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577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Forking Paths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“In </a:t>
            </a:r>
            <a:r>
              <a:rPr lang="en-US" sz="2000" dirty="0"/>
              <a:t>all fictional works, each time a man is confronted with several alternatives, he chooses one and eliminates the others; in the fiction of </a:t>
            </a:r>
            <a:r>
              <a:rPr lang="en-US" sz="2000" dirty="0" err="1"/>
              <a:t>Ts’ui</a:t>
            </a:r>
            <a:r>
              <a:rPr lang="en-US" sz="2000" dirty="0"/>
              <a:t> </a:t>
            </a:r>
            <a:r>
              <a:rPr lang="en-US" sz="2000" dirty="0" err="1"/>
              <a:t>Pên</a:t>
            </a:r>
            <a:r>
              <a:rPr lang="en-US" sz="2000" dirty="0"/>
              <a:t>, he chooses— simultaneously—all of them. He creates, in this way, diverse futures, diverse times which themselves also proliferate and fork. Here, then, is the explanation of the novel’s contradictions.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Fang</a:t>
            </a:r>
            <a:r>
              <a:rPr lang="en-US" sz="2000" dirty="0"/>
              <a:t>, let us say, has a secret; a stranger calls at his door; Fang resolves to kill him. Naturally, there are several possible outcomes: Fang can kill the intruder, the intruder can kill Fang, they both can escape, they both can die, and so forth. In the work of </a:t>
            </a:r>
            <a:r>
              <a:rPr lang="en-US" sz="2000" dirty="0" err="1"/>
              <a:t>Ts’ui</a:t>
            </a:r>
            <a:r>
              <a:rPr lang="en-US" sz="2000" dirty="0"/>
              <a:t> </a:t>
            </a:r>
            <a:r>
              <a:rPr lang="en-US" sz="2000" dirty="0" err="1"/>
              <a:t>Pên</a:t>
            </a:r>
            <a:r>
              <a:rPr lang="en-US" sz="2000" dirty="0"/>
              <a:t>, all possible outcomes occur; each one is the point of departure for other </a:t>
            </a:r>
            <a:r>
              <a:rPr lang="en-US" sz="2000" dirty="0" err="1"/>
              <a:t>forkings</a:t>
            </a:r>
            <a:r>
              <a:rPr lang="en-US" sz="2000" dirty="0" smtClean="0"/>
              <a:t>.”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324000" y="6308725"/>
            <a:ext cx="8136432" cy="288925"/>
          </a:xfrm>
        </p:spPr>
        <p:txBody>
          <a:bodyPr/>
          <a:lstStyle/>
          <a:p>
            <a:r>
              <a:rPr lang="en-US" dirty="0">
                <a:cs typeface="Georgia"/>
              </a:rPr>
              <a:t>Borges, J.L. (1941) </a:t>
            </a:r>
            <a:r>
              <a:rPr lang="en-US" i="1" dirty="0">
                <a:cs typeface="Georgia"/>
              </a:rPr>
              <a:t>The Garden of Forking Paths</a:t>
            </a:r>
            <a:r>
              <a:rPr lang="en-US" dirty="0">
                <a:cs typeface="Georgia"/>
              </a:rPr>
              <a:t>, Translated from Spanish by Yates, D.A.   </a:t>
            </a:r>
          </a:p>
        </p:txBody>
      </p:sp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Additional narrative </a:t>
            </a:r>
            <a:r>
              <a:rPr lang="en-US" dirty="0" err="1" smtClean="0"/>
              <a:t>centred</a:t>
            </a:r>
            <a:r>
              <a:rPr lang="en-US" dirty="0" smtClean="0"/>
              <a:t> on minor characters in Hamlet</a:t>
            </a:r>
          </a:p>
          <a:p>
            <a:r>
              <a:rPr lang="en-US" dirty="0" smtClean="0"/>
              <a:t>Non-</a:t>
            </a:r>
            <a:r>
              <a:rPr lang="en-US" dirty="0" err="1" smtClean="0"/>
              <a:t>ergodic</a:t>
            </a:r>
            <a:r>
              <a:rPr lang="en-US" dirty="0" smtClean="0"/>
              <a:t>, therefore not </a:t>
            </a:r>
            <a:r>
              <a:rPr lang="en-US" dirty="0" err="1" smtClean="0"/>
              <a:t>hyperdrama</a:t>
            </a:r>
            <a:endParaRPr lang="en-US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3167" t="17361" r="11841"/>
          <a:stretch/>
        </p:blipFill>
        <p:spPr>
          <a:xfrm>
            <a:off x="4716463" y="1700212"/>
            <a:ext cx="4103687" cy="446563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 smtClean="0"/>
              <a:t>Rosencrantz and Guildenstern are Dead (1966)</a:t>
            </a:r>
            <a:endParaRPr lang="en-US" sz="3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>
          <a:xfrm>
            <a:off x="324000" y="6308725"/>
            <a:ext cx="7992416" cy="288925"/>
          </a:xfrm>
        </p:spPr>
        <p:txBody>
          <a:bodyPr/>
          <a:lstStyle/>
          <a:p>
            <a:r>
              <a:rPr lang="en-US" dirty="0">
                <a:cs typeface="Georgia"/>
              </a:rPr>
              <a:t>Stoppard, T. (1973) </a:t>
            </a:r>
            <a:r>
              <a:rPr lang="en-US" i="1" dirty="0">
                <a:cs typeface="Georgia"/>
              </a:rPr>
              <a:t>Rosencrantz and Guildenstern are Dead</a:t>
            </a:r>
            <a:r>
              <a:rPr lang="en-US" dirty="0">
                <a:cs typeface="Georgia"/>
              </a:rPr>
              <a:t>. London: Faber and Faber</a:t>
            </a:r>
            <a:r>
              <a:rPr lang="en-US" dirty="0" smtClean="0">
                <a:cs typeface="Georgia"/>
              </a:rPr>
              <a:t>.</a:t>
            </a:r>
            <a:endParaRPr lang="en-US" i="1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1550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Courtroom drama by </a:t>
            </a:r>
            <a:r>
              <a:rPr lang="en-US" dirty="0" err="1" smtClean="0"/>
              <a:t>Ayn</a:t>
            </a:r>
            <a:r>
              <a:rPr lang="en-US" dirty="0" smtClean="0"/>
              <a:t> Rand, </a:t>
            </a:r>
            <a:r>
              <a:rPr lang="en-US" dirty="0" err="1" smtClean="0"/>
              <a:t>centred</a:t>
            </a:r>
            <a:r>
              <a:rPr lang="en-US" dirty="0" smtClean="0"/>
              <a:t> on a murder trial</a:t>
            </a:r>
          </a:p>
          <a:p>
            <a:r>
              <a:rPr lang="en-US" dirty="0" smtClean="0"/>
              <a:t>Members of the audience are selected to form a jury</a:t>
            </a:r>
          </a:p>
          <a:p>
            <a:r>
              <a:rPr lang="en-US" dirty="0" smtClean="0"/>
              <a:t>The jury’s verdict determines the ending of the play (</a:t>
            </a:r>
            <a:r>
              <a:rPr lang="en-US" dirty="0" err="1" smtClean="0"/>
              <a:t>ergodic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29276" y="1700213"/>
            <a:ext cx="2878061" cy="446563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Night of January 16</a:t>
            </a:r>
            <a:r>
              <a:rPr lang="en-US" baseline="30000" dirty="0" smtClean="0"/>
              <a:t>th</a:t>
            </a:r>
            <a:r>
              <a:rPr lang="en-US" dirty="0" smtClean="0"/>
              <a:t> (1935)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Rand, A. (1936) </a:t>
            </a:r>
            <a:r>
              <a:rPr lang="en-US" i="1" dirty="0">
                <a:cs typeface="Georgia"/>
              </a:rPr>
              <a:t>Night of January 16</a:t>
            </a:r>
            <a:r>
              <a:rPr lang="en-US" i="1" baseline="30000" dirty="0">
                <a:cs typeface="Georgia"/>
              </a:rPr>
              <a:t>th</a:t>
            </a:r>
            <a:r>
              <a:rPr lang="en-US" i="1" dirty="0">
                <a:cs typeface="Georgia"/>
              </a:rPr>
              <a:t>: a comedy-drama in three acts</a:t>
            </a:r>
            <a:r>
              <a:rPr lang="en-US" dirty="0">
                <a:cs typeface="Georgia"/>
              </a:rPr>
              <a:t>. New York: Longmans &amp; Co</a:t>
            </a:r>
            <a:r>
              <a:rPr lang="en-US" dirty="0" smtClean="0">
                <a:cs typeface="Georgia"/>
              </a:rPr>
              <a:t>.</a:t>
            </a:r>
            <a:endParaRPr lang="en-US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468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Czech experimental interactive film</a:t>
            </a:r>
          </a:p>
          <a:p>
            <a:r>
              <a:rPr lang="en-US" dirty="0" smtClean="0"/>
              <a:t>First shown at Expo 67 in Montreal</a:t>
            </a:r>
          </a:p>
          <a:p>
            <a:r>
              <a:rPr lang="en-US" dirty="0"/>
              <a:t>F</a:t>
            </a:r>
            <a:r>
              <a:rPr lang="en-US" dirty="0" smtClean="0"/>
              <a:t>ilm is stopped at intervals and  audience is asked how they think the film should be continued</a:t>
            </a:r>
          </a:p>
          <a:p>
            <a:r>
              <a:rPr lang="en-US" dirty="0" smtClean="0"/>
              <a:t>Audience votes on two options (red/green) with the majority determining the future path of the film (</a:t>
            </a:r>
            <a:r>
              <a:rPr lang="en-US" dirty="0" err="1" smtClean="0"/>
              <a:t>ergodic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6463" y="2161656"/>
            <a:ext cx="4103687" cy="354275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Kinoautomat</a:t>
            </a:r>
            <a:r>
              <a:rPr lang="en-US" dirty="0" smtClean="0"/>
              <a:t> (1967)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err="1">
                <a:cs typeface="Georgia"/>
              </a:rPr>
              <a:t>Činčera</a:t>
            </a:r>
            <a:r>
              <a:rPr lang="en-US" dirty="0">
                <a:cs typeface="Georgia"/>
              </a:rPr>
              <a:t>, R., </a:t>
            </a:r>
            <a:r>
              <a:rPr lang="en-US" dirty="0" err="1">
                <a:cs typeface="Georgia"/>
              </a:rPr>
              <a:t>Roháč</a:t>
            </a:r>
            <a:r>
              <a:rPr lang="en-US" dirty="0">
                <a:cs typeface="Georgia"/>
              </a:rPr>
              <a:t>, J. and </a:t>
            </a:r>
            <a:r>
              <a:rPr lang="en-US" dirty="0" err="1">
                <a:cs typeface="Georgia"/>
              </a:rPr>
              <a:t>Svitáček</a:t>
            </a:r>
            <a:r>
              <a:rPr lang="en-US" dirty="0">
                <a:cs typeface="Georgia"/>
              </a:rPr>
              <a:t>, V (1967) </a:t>
            </a:r>
            <a:r>
              <a:rPr lang="en-US" i="1" dirty="0" err="1">
                <a:cs typeface="Georgia"/>
              </a:rPr>
              <a:t>Kinoautomat</a:t>
            </a:r>
            <a:r>
              <a:rPr lang="en-US" i="1" dirty="0">
                <a:cs typeface="Georgia"/>
              </a:rPr>
              <a:t>: </a:t>
            </a:r>
            <a:r>
              <a:rPr lang="en-US" i="1" dirty="0" err="1">
                <a:cs typeface="Georgia"/>
              </a:rPr>
              <a:t>Človĕk</a:t>
            </a:r>
            <a:r>
              <a:rPr lang="en-US" i="1" dirty="0">
                <a:cs typeface="Georgia"/>
              </a:rPr>
              <a:t> a </a:t>
            </a:r>
            <a:r>
              <a:rPr lang="en-US" i="1" dirty="0" err="1">
                <a:cs typeface="Georgia"/>
              </a:rPr>
              <a:t>jeho</a:t>
            </a:r>
            <a:r>
              <a:rPr lang="en-US" i="1" dirty="0">
                <a:cs typeface="Georgia"/>
              </a:rPr>
              <a:t> </a:t>
            </a:r>
            <a:r>
              <a:rPr lang="en-US" i="1" dirty="0" err="1">
                <a:cs typeface="Georgia"/>
              </a:rPr>
              <a:t>dům</a:t>
            </a:r>
            <a:r>
              <a:rPr lang="en-US" dirty="0">
                <a:cs typeface="Georgi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894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Play takes place in a large house</a:t>
            </a:r>
          </a:p>
          <a:p>
            <a:r>
              <a:rPr lang="en-US" dirty="0"/>
              <a:t>A</a:t>
            </a:r>
            <a:r>
              <a:rPr lang="en-US" dirty="0" smtClean="0"/>
              <a:t>ctors perform simultaneously in up to nine different rooms</a:t>
            </a:r>
          </a:p>
          <a:p>
            <a:r>
              <a:rPr lang="en-US" dirty="0" smtClean="0"/>
              <a:t>Spectators must choose which actor(s) they follow (</a:t>
            </a:r>
            <a:r>
              <a:rPr lang="en-US" dirty="0" err="1" smtClean="0"/>
              <a:t>ergodic</a:t>
            </a:r>
            <a:r>
              <a:rPr lang="en-US" dirty="0" smtClean="0"/>
              <a:t>)</a:t>
            </a:r>
          </a:p>
          <a:p>
            <a:r>
              <a:rPr lang="en-US" dirty="0" smtClean="0"/>
              <a:t>Multiple narratives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" b="97200" l="19200" r="804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3284">
            <a:off x="4427538" y="1622149"/>
            <a:ext cx="4573586" cy="45735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Tamara (1981)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err="1">
                <a:cs typeface="Georgia"/>
              </a:rPr>
              <a:t>Krizanc</a:t>
            </a:r>
            <a:r>
              <a:rPr lang="en-US" dirty="0">
                <a:cs typeface="Georgia"/>
              </a:rPr>
              <a:t>, J. (1989) </a:t>
            </a:r>
            <a:r>
              <a:rPr lang="en-US" i="1" dirty="0">
                <a:cs typeface="Georgia"/>
              </a:rPr>
              <a:t>Tamara: A play</a:t>
            </a:r>
            <a:r>
              <a:rPr lang="en-US" dirty="0">
                <a:cs typeface="Georgia"/>
              </a:rPr>
              <a:t>. London: Methuen Drama</a:t>
            </a:r>
            <a:r>
              <a:rPr lang="en-US" dirty="0" smtClean="0">
                <a:cs typeface="Georgia"/>
              </a:rPr>
              <a:t>.</a:t>
            </a:r>
            <a:endParaRPr lang="en-US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5786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Film composed of four overlapping narratives</a:t>
            </a:r>
          </a:p>
          <a:p>
            <a:r>
              <a:rPr lang="en-US" dirty="0" smtClean="0"/>
              <a:t>Filmed simultaneously as four continuous 90-minute takes</a:t>
            </a:r>
          </a:p>
          <a:p>
            <a:r>
              <a:rPr lang="en-US" dirty="0" smtClean="0"/>
              <a:t>Screen divided into quarters, </a:t>
            </a:r>
            <a:r>
              <a:rPr lang="en-US" dirty="0"/>
              <a:t>a</a:t>
            </a:r>
            <a:r>
              <a:rPr lang="en-US" dirty="0" smtClean="0"/>
              <a:t>ll four films projected at same time</a:t>
            </a:r>
          </a:p>
          <a:p>
            <a:r>
              <a:rPr lang="en-US" dirty="0" smtClean="0"/>
              <a:t>Audience ‘choose’ which sub-film to watch (</a:t>
            </a:r>
            <a:r>
              <a:rPr lang="en-US" dirty="0" err="1" smtClean="0"/>
              <a:t>ergodic</a:t>
            </a:r>
            <a:r>
              <a:rPr lang="en-US" dirty="0" smtClean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6463" y="2332594"/>
            <a:ext cx="4103687" cy="320087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Timecode</a:t>
            </a:r>
            <a:r>
              <a:rPr lang="en-US" dirty="0" smtClean="0"/>
              <a:t> (2000)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Figgis, M. (2000) </a:t>
            </a:r>
            <a:r>
              <a:rPr lang="en-US" i="1" dirty="0">
                <a:cs typeface="Georgia"/>
              </a:rPr>
              <a:t>Timecode. </a:t>
            </a:r>
            <a:r>
              <a:rPr lang="en-US" dirty="0">
                <a:cs typeface="Georgia"/>
              </a:rPr>
              <a:t>Screen Gems (distributor</a:t>
            </a:r>
            <a:r>
              <a:rPr lang="en-US" dirty="0" smtClean="0">
                <a:cs typeface="Georgia"/>
              </a:rPr>
              <a:t>).</a:t>
            </a:r>
            <a:endParaRPr lang="en-US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9391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0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Non-linearity is the essence of hypertext</a:t>
            </a:r>
          </a:p>
          <a:p>
            <a:pPr lvl="1"/>
            <a:r>
              <a:rPr lang="en-US" dirty="0" smtClean="0"/>
              <a:t>Hypertext fiction may be non-linear in story, narrative or text</a:t>
            </a:r>
          </a:p>
          <a:p>
            <a:pPr lvl="1"/>
            <a:r>
              <a:rPr lang="en-US" dirty="0" smtClean="0"/>
              <a:t>Non-linearity may equally apply to poetry, comics, film and drama</a:t>
            </a:r>
          </a:p>
          <a:p>
            <a:pPr marL="90000" indent="0">
              <a:buNone/>
            </a:pPr>
            <a:endParaRPr lang="en-US" dirty="0" smtClean="0"/>
          </a:p>
          <a:p>
            <a:pPr marL="90000" indent="0">
              <a:buNone/>
            </a:pPr>
            <a:r>
              <a:rPr lang="en-US" dirty="0" smtClean="0"/>
              <a:t>Hypertext is also </a:t>
            </a:r>
            <a:r>
              <a:rPr lang="en-US" dirty="0" err="1" smtClean="0"/>
              <a:t>ergodic</a:t>
            </a:r>
            <a:endParaRPr lang="en-US" dirty="0" smtClean="0"/>
          </a:p>
          <a:p>
            <a:pPr lvl="1"/>
            <a:r>
              <a:rPr lang="en-US" dirty="0" smtClean="0"/>
              <a:t>Non-trivial effort typically manifests itself as choice</a:t>
            </a:r>
          </a:p>
          <a:p>
            <a:pPr lvl="1"/>
            <a:r>
              <a:rPr lang="en-US" dirty="0" smtClean="0"/>
              <a:t>May also involve ludic elements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61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Next Lecture:</a:t>
            </a:r>
            <a:br>
              <a:rPr lang="en-GB" smtClean="0"/>
            </a:br>
            <a:r>
              <a:rPr lang="en-GB" smtClean="0"/>
              <a:t>Open Hypermedia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84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534" r="553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Ergodic</a:t>
            </a:r>
            <a:r>
              <a:rPr lang="en-US" dirty="0" smtClean="0"/>
              <a:t> Literature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danielygo</a:t>
            </a:r>
            <a:r>
              <a:rPr lang="en-US" dirty="0"/>
              <a:t>/5391176827/</a:t>
            </a:r>
          </a:p>
        </p:txBody>
      </p:sp>
    </p:spTree>
    <p:extLst>
      <p:ext uri="{BB962C8B-B14F-4D97-AF65-F5344CB8AC3E}">
        <p14:creationId xmlns:p14="http://schemas.microsoft.com/office/powerpoint/2010/main" val="19746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Ergodic</a:t>
            </a:r>
            <a:r>
              <a:rPr lang="en-US" dirty="0" smtClean="0"/>
              <a:t> Literature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“ </a:t>
            </a:r>
            <a:r>
              <a:rPr lang="en-US" i="1" dirty="0" err="1" smtClean="0"/>
              <a:t>Ergodic</a:t>
            </a:r>
            <a:r>
              <a:rPr lang="en-US" i="1" dirty="0" smtClean="0"/>
              <a:t> […] </a:t>
            </a:r>
            <a:r>
              <a:rPr lang="en-US" dirty="0" smtClean="0"/>
              <a:t>derives </a:t>
            </a:r>
            <a:r>
              <a:rPr lang="en-US" dirty="0"/>
              <a:t>from the Greek words </a:t>
            </a:r>
            <a:r>
              <a:rPr lang="en-US" i="1" dirty="0" err="1"/>
              <a:t>ergon</a:t>
            </a:r>
            <a:r>
              <a:rPr lang="en-US" dirty="0"/>
              <a:t> and </a:t>
            </a:r>
            <a:r>
              <a:rPr lang="en-US" i="1" dirty="0" err="1"/>
              <a:t>hodos</a:t>
            </a:r>
            <a:r>
              <a:rPr lang="en-US" dirty="0"/>
              <a:t>, meaning "work" and "path." In </a:t>
            </a:r>
            <a:r>
              <a:rPr lang="en-US" dirty="0" err="1"/>
              <a:t>ergodic</a:t>
            </a:r>
            <a:r>
              <a:rPr lang="en-US" dirty="0"/>
              <a:t> literature, nontrivial effort is required to allow the reader to traverse the text. If </a:t>
            </a:r>
            <a:r>
              <a:rPr lang="en-US" dirty="0" err="1"/>
              <a:t>ergodic</a:t>
            </a:r>
            <a:r>
              <a:rPr lang="en-US" dirty="0"/>
              <a:t> literature is to make sense as a concept, there must also be </a:t>
            </a:r>
            <a:r>
              <a:rPr lang="en-US" dirty="0" err="1"/>
              <a:t>nonergodic</a:t>
            </a:r>
            <a:r>
              <a:rPr lang="en-US" dirty="0"/>
              <a:t> literature, where the effort to traverse the text is trivial, with no </a:t>
            </a:r>
            <a:r>
              <a:rPr lang="en-US" dirty="0" err="1"/>
              <a:t>extranoematic</a:t>
            </a:r>
            <a:r>
              <a:rPr lang="en-US" dirty="0"/>
              <a:t> responsibilities placed on the reader except (for example) eye movement and the periodic or arbitrary turning of pages</a:t>
            </a:r>
            <a:r>
              <a:rPr lang="en-US" dirty="0" smtClean="0"/>
              <a:t>. 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err="1">
                <a:cs typeface="Georgia"/>
              </a:rPr>
              <a:t>Aarseth</a:t>
            </a:r>
            <a:r>
              <a:rPr lang="en-US" dirty="0">
                <a:cs typeface="Georgia"/>
              </a:rPr>
              <a:t>, E. (1997) </a:t>
            </a:r>
            <a:r>
              <a:rPr lang="en-US" i="1" dirty="0" err="1">
                <a:cs typeface="Georgia"/>
              </a:rPr>
              <a:t>Cybertext</a:t>
            </a:r>
            <a:r>
              <a:rPr lang="en-US" i="1" dirty="0">
                <a:cs typeface="Georgia"/>
              </a:rPr>
              <a:t>: Perspectives on Ergodic Literature</a:t>
            </a:r>
            <a:r>
              <a:rPr lang="en-US" dirty="0">
                <a:cs typeface="Georgia"/>
              </a:rPr>
              <a:t>. Baltimore, MD: The John </a:t>
            </a:r>
            <a:r>
              <a:rPr lang="en-US" dirty="0" smtClean="0">
                <a:cs typeface="Georgia"/>
              </a:rPr>
              <a:t>Hopkins </a:t>
            </a:r>
            <a:r>
              <a:rPr lang="en-US" dirty="0">
                <a:cs typeface="Georgia"/>
              </a:rPr>
              <a:t>University Press</a:t>
            </a:r>
            <a:r>
              <a:rPr lang="en-US" dirty="0" smtClean="0">
                <a:cs typeface="Georgia"/>
              </a:rPr>
              <a:t>.</a:t>
            </a:r>
            <a:endParaRPr lang="en-US" dirty="0"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752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Book of sonnets with ten alternatives for each of fourteen lines</a:t>
            </a:r>
          </a:p>
          <a:p>
            <a:pPr lvl="1"/>
            <a:r>
              <a:rPr lang="en-GB" dirty="0" smtClean="0"/>
              <a:t>100,000,000,000,000 possible combinations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Cent mille milliards de </a:t>
            </a:r>
            <a:r>
              <a:rPr lang="en-GB" dirty="0" err="1" smtClean="0"/>
              <a:t>poèmes</a:t>
            </a:r>
            <a:r>
              <a:rPr lang="en-GB" dirty="0" smtClean="0"/>
              <a:t> (1961)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9" b="6154"/>
          <a:stretch/>
        </p:blipFill>
        <p:spPr>
          <a:xfrm>
            <a:off x="1088356" y="2751230"/>
            <a:ext cx="6967288" cy="3427674"/>
          </a:xfrm>
        </p:spPr>
      </p:pic>
      <p:sp>
        <p:nvSpPr>
          <p:cNvPr id="6" name="Text Placeholder 5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GB" dirty="0" err="1" smtClean="0"/>
              <a:t>Queneau</a:t>
            </a:r>
            <a:r>
              <a:rPr lang="en-GB" dirty="0" smtClean="0"/>
              <a:t>, R. (1961</a:t>
            </a:r>
            <a:r>
              <a:rPr lang="en-GB" dirty="0"/>
              <a:t>) </a:t>
            </a:r>
            <a:r>
              <a:rPr lang="en-GB" i="1" dirty="0"/>
              <a:t>Cent mille milliards de </a:t>
            </a:r>
            <a:r>
              <a:rPr lang="en-GB" i="1" dirty="0" err="1" smtClean="0"/>
              <a:t>poèmes</a:t>
            </a:r>
            <a:r>
              <a:rPr lang="en-GB" dirty="0" smtClean="0"/>
              <a:t>. Paris: Editions </a:t>
            </a:r>
            <a:r>
              <a:rPr lang="en-GB" dirty="0" err="1" smtClean="0"/>
              <a:t>Gallimard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 smtClean="0"/>
              <a:t>150 loose leaf pages</a:t>
            </a:r>
          </a:p>
          <a:p>
            <a:pPr lvl="1"/>
            <a:r>
              <a:rPr lang="en-US" dirty="0" smtClean="0"/>
              <a:t>Pages are to be shuffled before reading</a:t>
            </a:r>
          </a:p>
          <a:p>
            <a:pPr lvl="1"/>
            <a:r>
              <a:rPr lang="en-US" b="1" dirty="0" smtClean="0"/>
              <a:t>CONTENT WARNING!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3544" r="15483" b="6341"/>
          <a:stretch/>
        </p:blipFill>
        <p:spPr>
          <a:xfrm>
            <a:off x="4716463" y="1700212"/>
            <a:ext cx="4103687" cy="424906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 No. 1, Roman (1962)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err="1">
                <a:cs typeface="Georgia"/>
              </a:rPr>
              <a:t>Saporta</a:t>
            </a:r>
            <a:r>
              <a:rPr lang="en-US" dirty="0">
                <a:cs typeface="Georgia"/>
              </a:rPr>
              <a:t>, M. (1963) </a:t>
            </a:r>
            <a:r>
              <a:rPr lang="en-US" i="1" dirty="0">
                <a:cs typeface="Georgia"/>
              </a:rPr>
              <a:t>Composition No. 1, Roman</a:t>
            </a:r>
            <a:r>
              <a:rPr lang="en-US" dirty="0">
                <a:cs typeface="Georgia"/>
              </a:rPr>
              <a:t>. Translated from French by Howard, R., </a:t>
            </a:r>
            <a:r>
              <a:rPr lang="en-US" dirty="0" smtClean="0">
                <a:cs typeface="Georgia"/>
              </a:rPr>
              <a:t>New </a:t>
            </a:r>
            <a:r>
              <a:rPr lang="en-US" dirty="0">
                <a:cs typeface="Georgia"/>
              </a:rPr>
              <a:t>York: Simon and Schuster.  </a:t>
            </a:r>
          </a:p>
        </p:txBody>
      </p:sp>
    </p:spTree>
    <p:extLst>
      <p:ext uri="{BB962C8B-B14F-4D97-AF65-F5344CB8AC3E}">
        <p14:creationId xmlns:p14="http://schemas.microsoft.com/office/powerpoint/2010/main" val="11725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CS">
  <a:themeElements>
    <a:clrScheme name="Custom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E38DC480-9643-A24F-B715-10D11C408960}" vid="{00BB0084-C1B6-FE48-AD8A-BE9A2BF8DE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ECS</Template>
  <TotalTime>203</TotalTime>
  <Words>3611</Words>
  <Application>Microsoft Macintosh PowerPoint</Application>
  <PresentationFormat>On-screen Show (4:3)</PresentationFormat>
  <Paragraphs>466</Paragraphs>
  <Slides>57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Calibri</vt:lpstr>
      <vt:lpstr>Georgia</vt:lpstr>
      <vt:lpstr>Lucida Grande</vt:lpstr>
      <vt:lpstr>Mangal</vt:lpstr>
      <vt:lpstr>ＭＳ Ｐゴシック</vt:lpstr>
      <vt:lpstr>Arial</vt:lpstr>
      <vt:lpstr>ECS</vt:lpstr>
      <vt:lpstr>Telling Tales:  Hypertext Writing</vt:lpstr>
      <vt:lpstr>A Working Definition</vt:lpstr>
      <vt:lpstr>The Death of the Author</vt:lpstr>
      <vt:lpstr>Hypertext and the Death of the Author</vt:lpstr>
      <vt:lpstr>Forking Paths</vt:lpstr>
      <vt:lpstr>Ergodic Literature</vt:lpstr>
      <vt:lpstr>Ergodic Literature</vt:lpstr>
      <vt:lpstr>Cent mille milliards de poèmes (1961) </vt:lpstr>
      <vt:lpstr>Composition No. 1, Roman (1962)</vt:lpstr>
      <vt:lpstr>Hopscotch (Rayuela) (1963)</vt:lpstr>
      <vt:lpstr>Un conte à votre façon (1967)</vt:lpstr>
      <vt:lpstr>The Unfortunates (1969)</vt:lpstr>
      <vt:lpstr>S. (2013)</vt:lpstr>
      <vt:lpstr>Story, Narrative and Text</vt:lpstr>
      <vt:lpstr>Story, Narrative and Text</vt:lpstr>
      <vt:lpstr>Story versus Narrative: Citizen Kane</vt:lpstr>
      <vt:lpstr>Story versus Narrative: Citizen Kane</vt:lpstr>
      <vt:lpstr>Story versus Narrative: Citizen Kane</vt:lpstr>
      <vt:lpstr>Story versus Narrative: Citizen Kane</vt:lpstr>
      <vt:lpstr>Narrative versus Text: Psycho</vt:lpstr>
      <vt:lpstr>Hypertext Fiction</vt:lpstr>
      <vt:lpstr>Hypertext Fiction</vt:lpstr>
      <vt:lpstr>afternoon, a story (1987)</vt:lpstr>
      <vt:lpstr>Victory Garden (1992)</vt:lpstr>
      <vt:lpstr>253 (1996)</vt:lpstr>
      <vt:lpstr>Hypertext Fiction</vt:lpstr>
      <vt:lpstr>Murder Off Miami (1936)</vt:lpstr>
      <vt:lpstr>Lucky Les (1967)</vt:lpstr>
      <vt:lpstr>State of Emergency (1969)</vt:lpstr>
      <vt:lpstr>Choose Your Own Adventure (1979-)</vt:lpstr>
      <vt:lpstr>PowerPoint Presentation</vt:lpstr>
      <vt:lpstr>Life’s Lottery (1999)</vt:lpstr>
      <vt:lpstr>Ludic Hypertext</vt:lpstr>
      <vt:lpstr>Ludic Narrative</vt:lpstr>
      <vt:lpstr>Fighting Fantasy (1982-)</vt:lpstr>
      <vt:lpstr>Duel Master (1986-7)</vt:lpstr>
      <vt:lpstr>Being Elizabeth Bennet (2007)</vt:lpstr>
      <vt:lpstr>Dark Cults (1983)</vt:lpstr>
      <vt:lpstr>Dark Cults (1983)</vt:lpstr>
      <vt:lpstr>Card Shark</vt:lpstr>
      <vt:lpstr>Hypertext Comics</vt:lpstr>
      <vt:lpstr>Hypercomics (1986-)</vt:lpstr>
      <vt:lpstr>Carl (2001)</vt:lpstr>
      <vt:lpstr>Meanwhile (2010)</vt:lpstr>
      <vt:lpstr>Jimmy Corrigan (2001)</vt:lpstr>
      <vt:lpstr>Hypertext Poetry</vt:lpstr>
      <vt:lpstr>Hypertext Poetry</vt:lpstr>
      <vt:lpstr>Hypertext Drama</vt:lpstr>
      <vt:lpstr>Drama vs. Hyperdrama</vt:lpstr>
      <vt:lpstr>Rosencrantz and Guildenstern are Dead (1966)</vt:lpstr>
      <vt:lpstr>Night of January 16th (1935)</vt:lpstr>
      <vt:lpstr>Kinoautomat (1967)</vt:lpstr>
      <vt:lpstr>Tamara (1981)</vt:lpstr>
      <vt:lpstr>Timecode (2000)</vt:lpstr>
      <vt:lpstr>Summary</vt:lpstr>
      <vt:lpstr>Summary</vt:lpstr>
      <vt:lpstr>Next Lecture: Open Hypermedia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Telling Tales:  Hypertext Writing</dc:title>
  <dc:creator>Gibbins N.M.</dc:creator>
  <cp:lastModifiedBy>Gibbins N.M.</cp:lastModifiedBy>
  <cp:revision>20</cp:revision>
  <dcterms:created xsi:type="dcterms:W3CDTF">2017-11-01T09:42:12Z</dcterms:created>
  <dcterms:modified xsi:type="dcterms:W3CDTF">2017-11-09T10:42:02Z</dcterms:modified>
</cp:coreProperties>
</file>