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9"/>
  </p:notesMasterIdLst>
  <p:sldIdLst>
    <p:sldId id="256" r:id="rId2"/>
    <p:sldId id="270" r:id="rId3"/>
    <p:sldId id="271" r:id="rId4"/>
    <p:sldId id="258" r:id="rId5"/>
    <p:sldId id="259" r:id="rId6"/>
    <p:sldId id="272" r:id="rId7"/>
    <p:sldId id="260" r:id="rId8"/>
    <p:sldId id="261" r:id="rId9"/>
    <p:sldId id="262" r:id="rId10"/>
    <p:sldId id="273" r:id="rId11"/>
    <p:sldId id="263" r:id="rId12"/>
    <p:sldId id="264" r:id="rId13"/>
    <p:sldId id="265" r:id="rId14"/>
    <p:sldId id="266" r:id="rId15"/>
    <p:sldId id="267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5"/>
    <p:restoredTop sz="94680"/>
  </p:normalViewPr>
  <p:slideViewPr>
    <p:cSldViewPr snapToGrid="0" snapToObjects="1" showGuides="1">
      <p:cViewPr>
        <p:scale>
          <a:sx n="151" d="100"/>
          <a:sy n="151" d="100"/>
        </p:scale>
        <p:origin x="744" y="864"/>
      </p:cViewPr>
      <p:guideLst>
        <p:guide orient="horz" pos="2160"/>
        <p:guide pos="1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4"/>
            <a:ext cx="8496000" cy="2160586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790575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05262"/>
            <a:ext cx="8496300" cy="21605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04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2924174"/>
            <a:ext cx="8496300" cy="3241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1752" userDrawn="1">
          <p15:clr>
            <a:srgbClr val="FBAE40"/>
          </p15:clr>
        </p15:guide>
        <p15:guide id="4" orient="horz" pos="18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BF0EF0-2180-D94A-B51F-4AFF20E3517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65A2-DB4B-E041-BD38-D81F3E08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05274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985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805487"/>
            <a:ext cx="8496000" cy="3587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700213"/>
            <a:ext cx="4103538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700213"/>
            <a:ext cx="4103537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700212"/>
            <a:ext cx="4103538" cy="622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103538" cy="38433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700212"/>
            <a:ext cx="4102547" cy="622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322511"/>
            <a:ext cx="4102547" cy="38433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03962"/>
            <a:ext cx="7632376" cy="29368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700213"/>
            <a:ext cx="8496000" cy="446563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05263"/>
            <a:ext cx="8496300" cy="217207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805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700213"/>
            <a:ext cx="8496000" cy="4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0392" y="6303962"/>
            <a:ext cx="71960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  <p:sldLayoutId id="214748375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pos="5556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pos="2971" userDrawn="1">
          <p15:clr>
            <a:srgbClr val="F26B43"/>
          </p15:clr>
        </p15:guide>
        <p15:guide id="11" pos="2789" userDrawn="1">
          <p15:clr>
            <a:srgbClr val="F26B43"/>
          </p15:clr>
        </p15:guide>
        <p15:guide id="12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Documenting REST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COMP3220 Web Infrastructure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Dr Nicholas Gibbins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dirty="0" err="1" smtClean="0"/>
              <a:t>nmg@ecs.soton.ac.uk</a:t>
            </a:r>
            <a:endParaRPr lang="en-GB" dirty="0" smtClean="0"/>
          </a:p>
          <a:p>
            <a:r>
              <a:rPr lang="en-GB" dirty="0" smtClean="0"/>
              <a:t>2017-2018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7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0601" r="40863" b="9365"/>
          <a:stretch/>
        </p:blipFill>
        <p:spPr>
          <a:xfrm>
            <a:off x="1797894" y="1557338"/>
            <a:ext cx="4684588" cy="44036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5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225"/>
            <a:ext cx="5133975" cy="3263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30" y="809625"/>
            <a:ext cx="5596470" cy="35581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24033" y="3279465"/>
            <a:ext cx="2484172" cy="1601918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80453" y="1385491"/>
            <a:ext cx="1782903" cy="2650243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97" y="3435927"/>
            <a:ext cx="4973015" cy="31617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271661" y="4247279"/>
            <a:ext cx="3082314" cy="2061446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39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HATEOAS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6" t="17259" r="6862" b="9163"/>
          <a:stretch/>
        </p:blipFill>
        <p:spPr>
          <a:xfrm>
            <a:off x="2771800" y="908050"/>
            <a:ext cx="3354387" cy="5162550"/>
          </a:xfrm>
        </p:spPr>
      </p:pic>
      <p:sp>
        <p:nvSpPr>
          <p:cNvPr id="6" name="Rectangle 5"/>
          <p:cNvSpPr/>
          <p:nvPr/>
        </p:nvSpPr>
        <p:spPr bwMode="auto">
          <a:xfrm>
            <a:off x="2771800" y="4478490"/>
            <a:ext cx="3354387" cy="1468547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2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53" y="1003402"/>
            <a:ext cx="3675647" cy="363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" y="2091571"/>
            <a:ext cx="3504677" cy="3555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195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97" y="1199959"/>
            <a:ext cx="2924331" cy="4579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3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Documentation should cover all the bases of the web architecture</a:t>
            </a:r>
          </a:p>
          <a:p>
            <a:pPr lvl="1"/>
            <a:r>
              <a:rPr lang="en-GB" dirty="0" smtClean="0"/>
              <a:t>Identification – parameterised URIs</a:t>
            </a:r>
          </a:p>
          <a:p>
            <a:pPr lvl="1"/>
            <a:r>
              <a:rPr lang="en-GB" dirty="0" smtClean="0"/>
              <a:t>Interaction – HTTP </a:t>
            </a:r>
            <a:r>
              <a:rPr lang="en-GB" dirty="0" smtClean="0"/>
              <a:t>methods, status codes and headers</a:t>
            </a:r>
            <a:endParaRPr lang="en-GB" dirty="0" smtClean="0"/>
          </a:p>
          <a:p>
            <a:pPr lvl="1"/>
            <a:r>
              <a:rPr lang="en-GB" dirty="0" smtClean="0"/>
              <a:t>Representation – formats for request and </a:t>
            </a:r>
            <a:r>
              <a:rPr lang="en-GB" dirty="0" smtClean="0"/>
              <a:t>response, with examples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Listings of all of the above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RESTful API Examples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Twitter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developer.twitter.com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/docs/</a:t>
            </a:r>
            <a:r>
              <a:rPr lang="en-GB" dirty="0" err="1"/>
              <a:t>api</a:t>
            </a:r>
            <a:r>
              <a:rPr lang="en-GB" dirty="0"/>
              <a:t>-reference-index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Paypal</a:t>
            </a:r>
            <a:endParaRPr lang="en-GB" dirty="0" smtClean="0"/>
          </a:p>
          <a:p>
            <a:pPr lvl="1"/>
            <a:r>
              <a:rPr lang="en-GB" dirty="0"/>
              <a:t>https://</a:t>
            </a:r>
            <a:r>
              <a:rPr lang="en-GB" dirty="0" err="1"/>
              <a:t>developer.paypal.com</a:t>
            </a:r>
            <a:r>
              <a:rPr lang="en-GB" dirty="0"/>
              <a:t>/docs/</a:t>
            </a:r>
            <a:r>
              <a:rPr lang="en-GB" dirty="0" err="1"/>
              <a:t>api</a:t>
            </a:r>
            <a:r>
              <a:rPr lang="en-GB" dirty="0"/>
              <a:t>/payments/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Imgur</a:t>
            </a:r>
            <a:endParaRPr lang="en-GB" dirty="0" smtClean="0"/>
          </a:p>
          <a:p>
            <a:pPr lvl="1"/>
            <a:r>
              <a:rPr lang="en-GB" dirty="0"/>
              <a:t>https://</a:t>
            </a:r>
            <a:r>
              <a:rPr lang="en-GB" dirty="0" err="1"/>
              <a:t>developer.wordpress.org</a:t>
            </a:r>
            <a:r>
              <a:rPr lang="en-GB" dirty="0"/>
              <a:t>/rest-</a:t>
            </a:r>
            <a:r>
              <a:rPr lang="en-GB" dirty="0" err="1"/>
              <a:t>api</a:t>
            </a:r>
            <a:r>
              <a:rPr lang="en-GB" dirty="0"/>
              <a:t>/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Wordpress</a:t>
            </a:r>
            <a:endParaRPr lang="en-GB" dirty="0" smtClean="0"/>
          </a:p>
          <a:p>
            <a:pPr lvl="1"/>
            <a:r>
              <a:rPr lang="en-GB" dirty="0"/>
              <a:t>https://</a:t>
            </a:r>
            <a:r>
              <a:rPr lang="en-GB" dirty="0" err="1"/>
              <a:t>developer.wordpress.org</a:t>
            </a:r>
            <a:r>
              <a:rPr lang="en-GB" dirty="0"/>
              <a:t>/rest-</a:t>
            </a:r>
            <a:r>
              <a:rPr lang="en-GB" dirty="0" err="1"/>
              <a:t>api</a:t>
            </a:r>
            <a:r>
              <a:rPr lang="en-GB" dirty="0"/>
              <a:t>/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Lecture:</a:t>
            </a:r>
            <a:br>
              <a:rPr lang="en-GB" dirty="0" smtClean="0"/>
            </a:br>
            <a:r>
              <a:rPr lang="en-GB" dirty="0" smtClean="0"/>
              <a:t>Telling Tales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Five-minute discussion in pairs:</a:t>
            </a:r>
          </a:p>
          <a:p>
            <a:pPr lvl="1"/>
            <a:r>
              <a:rPr lang="en-GB" dirty="0" smtClean="0"/>
              <a:t>What are the key aspects of a RESTful interface?</a:t>
            </a:r>
          </a:p>
          <a:p>
            <a:pPr lvl="1"/>
            <a:r>
              <a:rPr lang="en-GB" dirty="0" smtClean="0"/>
              <a:t>How could you document each of these?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smtClean="0"/>
              <a:t>(remind yourselves of the three parts of the Web architecture)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33304" b="32075"/>
          <a:stretch/>
        </p:blipFill>
        <p:spPr>
          <a:xfrm>
            <a:off x="2773477" y="717852"/>
            <a:ext cx="6131374" cy="4081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" y="1782706"/>
            <a:ext cx="7071610" cy="449595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88" y="2830512"/>
            <a:ext cx="5699125" cy="3622675"/>
          </a:xfrm>
        </p:spPr>
      </p:pic>
      <p:sp>
        <p:nvSpPr>
          <p:cNvPr id="6" name="Rectangle 5"/>
          <p:cNvSpPr/>
          <p:nvPr/>
        </p:nvSpPr>
        <p:spPr bwMode="auto">
          <a:xfrm>
            <a:off x="2205948" y="3043645"/>
            <a:ext cx="1329732" cy="15842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31880" y="3740330"/>
            <a:ext cx="1917560" cy="22207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23765" y="1688462"/>
            <a:ext cx="2266226" cy="15842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2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67" y="1845689"/>
            <a:ext cx="7071610" cy="4495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 Parameters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75" y="2495550"/>
            <a:ext cx="5699125" cy="3622675"/>
          </a:xfrm>
        </p:spPr>
      </p:pic>
      <p:sp>
        <p:nvSpPr>
          <p:cNvPr id="8" name="Rectangle 7"/>
          <p:cNvSpPr/>
          <p:nvPr/>
        </p:nvSpPr>
        <p:spPr bwMode="auto">
          <a:xfrm>
            <a:off x="2838522" y="3102203"/>
            <a:ext cx="700687" cy="15842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49275" y="4265199"/>
            <a:ext cx="1463352" cy="114353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48582" y="3415446"/>
            <a:ext cx="380009" cy="198783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75296" y="3415446"/>
            <a:ext cx="662864" cy="198783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90570" y="4887511"/>
            <a:ext cx="2661106" cy="796245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9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67" y="1845689"/>
            <a:ext cx="7071610" cy="4495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09" y="764470"/>
            <a:ext cx="5698492" cy="362296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66" y="2830512"/>
            <a:ext cx="5699125" cy="3622675"/>
          </a:xfrm>
        </p:spPr>
      </p:pic>
      <p:sp>
        <p:nvSpPr>
          <p:cNvPr id="8" name="Rectangle 7"/>
          <p:cNvSpPr/>
          <p:nvPr/>
        </p:nvSpPr>
        <p:spPr bwMode="auto">
          <a:xfrm>
            <a:off x="1551563" y="3069077"/>
            <a:ext cx="389105" cy="21887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33154" y="3712723"/>
            <a:ext cx="440986" cy="26588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28099" y="1469183"/>
            <a:ext cx="499352" cy="194247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6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4"/>
          <a:stretch/>
        </p:blipFill>
        <p:spPr>
          <a:xfrm>
            <a:off x="-173625" y="1707555"/>
            <a:ext cx="8090115" cy="3869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Codes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b="52401"/>
          <a:stretch/>
        </p:blipFill>
        <p:spPr>
          <a:xfrm>
            <a:off x="0" y="3552486"/>
            <a:ext cx="5933136" cy="244826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5"/>
          <a:stretch/>
        </p:blipFill>
        <p:spPr>
          <a:xfrm>
            <a:off x="4748213" y="857250"/>
            <a:ext cx="4395787" cy="5648325"/>
          </a:xfrm>
        </p:spPr>
      </p:pic>
      <p:sp>
        <p:nvSpPr>
          <p:cNvPr id="9" name="Rectangle 8"/>
          <p:cNvSpPr/>
          <p:nvPr/>
        </p:nvSpPr>
        <p:spPr bwMode="auto">
          <a:xfrm>
            <a:off x="1790449" y="2858218"/>
            <a:ext cx="2382790" cy="476247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49794" y="3633617"/>
            <a:ext cx="3577328" cy="2251164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7777" y="5083506"/>
            <a:ext cx="4849237" cy="711321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42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 t="18217" r="13876" b="9392"/>
          <a:stretch/>
        </p:blipFill>
        <p:spPr>
          <a:xfrm>
            <a:off x="323850" y="2170494"/>
            <a:ext cx="4103688" cy="35250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Mostly for Authorization</a:t>
            </a:r>
          </a:p>
          <a:p>
            <a:pPr lvl="2"/>
            <a:r>
              <a:rPr lang="en-US" dirty="0" smtClean="0"/>
              <a:t>OAuth 2.0,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Consider how the various Accept-* headers might be used.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38DC480-9643-A24F-B715-10D11C408960}" vid="{00BB0084-C1B6-FE48-AD8A-BE9A2BF8DE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ECS</Template>
  <TotalTime>260</TotalTime>
  <Words>146</Words>
  <Application>Microsoft Macintosh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Georgia</vt:lpstr>
      <vt:lpstr>Lucida Grande</vt:lpstr>
      <vt:lpstr>Lucida Sans</vt:lpstr>
      <vt:lpstr>ＭＳ Ｐゴシック</vt:lpstr>
      <vt:lpstr>Arial</vt:lpstr>
      <vt:lpstr>ECS</vt:lpstr>
      <vt:lpstr>Documenting REST</vt:lpstr>
      <vt:lpstr>Exercise</vt:lpstr>
      <vt:lpstr>Identification</vt:lpstr>
      <vt:lpstr>URIs</vt:lpstr>
      <vt:lpstr>URI Parameters</vt:lpstr>
      <vt:lpstr>Interaction</vt:lpstr>
      <vt:lpstr>Methods</vt:lpstr>
      <vt:lpstr>Status Codes</vt:lpstr>
      <vt:lpstr>Headers</vt:lpstr>
      <vt:lpstr>Representation</vt:lpstr>
      <vt:lpstr>Representation</vt:lpstr>
      <vt:lpstr>Examples</vt:lpstr>
      <vt:lpstr>HATEOAS</vt:lpstr>
      <vt:lpstr>Listings</vt:lpstr>
      <vt:lpstr>Summary</vt:lpstr>
      <vt:lpstr>RESTful API Examples</vt:lpstr>
      <vt:lpstr>Next Lecture: Telling Tales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Documenting REST</dc:title>
  <dc:creator>Gibbins N.M.</dc:creator>
  <cp:lastModifiedBy>Gibbins N.M.</cp:lastModifiedBy>
  <cp:revision>13</cp:revision>
  <dcterms:created xsi:type="dcterms:W3CDTF">2017-11-06T10:40:05Z</dcterms:created>
  <dcterms:modified xsi:type="dcterms:W3CDTF">2017-11-06T15:00:18Z</dcterms:modified>
</cp:coreProperties>
</file>