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0"/>
  </p:notesMasterIdLst>
  <p:sldIdLst>
    <p:sldId id="257" r:id="rId2"/>
    <p:sldId id="282" r:id="rId3"/>
    <p:sldId id="258" r:id="rId4"/>
    <p:sldId id="259" r:id="rId5"/>
    <p:sldId id="260" r:id="rId6"/>
    <p:sldId id="261" r:id="rId7"/>
    <p:sldId id="262" r:id="rId8"/>
    <p:sldId id="283" r:id="rId9"/>
    <p:sldId id="263" r:id="rId10"/>
    <p:sldId id="284" r:id="rId11"/>
    <p:sldId id="264" r:id="rId12"/>
    <p:sldId id="285" r:id="rId13"/>
    <p:sldId id="265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8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BE6D"/>
    <a:srgbClr val="F76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24"/>
    <p:restoredTop sz="80357"/>
  </p:normalViewPr>
  <p:slideViewPr>
    <p:cSldViewPr snapToGrid="0" snapToObjects="1" showGuides="1">
      <p:cViewPr>
        <p:scale>
          <a:sx n="74" d="100"/>
          <a:sy n="74" d="100"/>
        </p:scale>
        <p:origin x="1288" y="744"/>
      </p:cViewPr>
      <p:guideLst>
        <p:guide orient="horz" pos="2160"/>
        <p:guide pos="48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28/10/2017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827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Authentication</a:t>
            </a:r>
            <a:r>
              <a:rPr lang="en-GB" baseline="0" dirty="0" smtClean="0"/>
              <a:t> </a:t>
            </a:r>
            <a:r>
              <a:rPr lang="mr-IN" baseline="0" dirty="0" smtClean="0"/>
              <a:t>–</a:t>
            </a:r>
            <a:r>
              <a:rPr lang="en-GB" baseline="0" dirty="0" smtClean="0"/>
              <a:t> you can demonstrate that you signed it</a:t>
            </a:r>
          </a:p>
          <a:p>
            <a:r>
              <a:rPr lang="en-GB" baseline="0" dirty="0" smtClean="0"/>
              <a:t>Non-repudiation </a:t>
            </a:r>
            <a:r>
              <a:rPr lang="mr-IN" baseline="0" dirty="0" smtClean="0"/>
              <a:t>–</a:t>
            </a:r>
            <a:r>
              <a:rPr lang="en-GB" baseline="0" dirty="0" smtClean="0"/>
              <a:t> you can’t deny that you signed it</a:t>
            </a:r>
          </a:p>
          <a:p>
            <a:r>
              <a:rPr lang="en-GB" baseline="0" dirty="0" smtClean="0"/>
              <a:t>Integrity </a:t>
            </a:r>
            <a:r>
              <a:rPr lang="mr-IN" baseline="0" dirty="0" smtClean="0"/>
              <a:t>–</a:t>
            </a:r>
            <a:r>
              <a:rPr lang="en-GB" baseline="0" dirty="0" smtClean="0"/>
              <a:t> it can be demonstrated that the message hasn’t been tampered with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54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632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30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  <p:sldLayoutId id="2147483756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1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6.png"/><Relationship Id="rId3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11.png"/><Relationship Id="rId6" Type="http://schemas.openxmlformats.org/officeDocument/2006/relationships/image" Target="../media/image17.png"/><Relationship Id="rId7" Type="http://schemas.openxmlformats.org/officeDocument/2006/relationships/image" Target="../media/image16.png"/><Relationship Id="rId8" Type="http://schemas.openxmlformats.org/officeDocument/2006/relationships/image" Target="../media/image15.png"/><Relationship Id="rId9" Type="http://schemas.openxmlformats.org/officeDocument/2006/relationships/image" Target="../media/image9.png"/><Relationship Id="rId10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2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Further HTTP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br>
              <a:rPr lang="en-US" dirty="0" smtClean="0"/>
            </a:br>
            <a:r>
              <a:rPr lang="en-US" dirty="0" smtClean="0"/>
              <a:t>COMP6218 Web Architecture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46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Decrypt the encrypted hash with the public key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Generate a cryptographic hash of the message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Compare the hashes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</a:t>
            </a:r>
            <a:r>
              <a:rPr lang="en-GB" dirty="0" smtClean="0"/>
              <a:t>Signature verification</a:t>
            </a:r>
            <a:endParaRPr lang="en-GB" dirty="0"/>
          </a:p>
        </p:txBody>
      </p:sp>
      <p:sp>
        <p:nvSpPr>
          <p:cNvPr id="7" name="Document 6"/>
          <p:cNvSpPr/>
          <p:nvPr/>
        </p:nvSpPr>
        <p:spPr bwMode="auto">
          <a:xfrm>
            <a:off x="2549524" y="3658137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Process 7"/>
          <p:cNvSpPr/>
          <p:nvPr/>
        </p:nvSpPr>
        <p:spPr bwMode="auto">
          <a:xfrm>
            <a:off x="5863993" y="5834296"/>
            <a:ext cx="360000" cy="36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36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rPr>
              <a:t>#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9" name="Straight Arrow Connector 8"/>
          <p:cNvCxnSpPr>
            <a:stCxn id="7" idx="3"/>
            <a:endCxn id="37" idx="1"/>
          </p:cNvCxnSpPr>
          <p:nvPr/>
        </p:nvCxnSpPr>
        <p:spPr bwMode="auto">
          <a:xfrm flipV="1">
            <a:off x="3269524" y="4198136"/>
            <a:ext cx="2594453" cy="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17" name="Group 16"/>
          <p:cNvGrpSpPr/>
          <p:nvPr/>
        </p:nvGrpSpPr>
        <p:grpSpPr>
          <a:xfrm>
            <a:off x="2729524" y="5834296"/>
            <a:ext cx="487800" cy="510561"/>
            <a:chOff x="4382731" y="6136662"/>
            <a:chExt cx="487800" cy="510561"/>
          </a:xfrm>
        </p:grpSpPr>
        <p:sp>
          <p:nvSpPr>
            <p:cNvPr id="22" name="Process 21"/>
            <p:cNvSpPr/>
            <p:nvPr/>
          </p:nvSpPr>
          <p:spPr bwMode="auto">
            <a:xfrm>
              <a:off x="4382731" y="6136662"/>
              <a:ext cx="360000" cy="360000"/>
            </a:xfrm>
            <a:prstGeom prst="flowChart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3600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 charset="0"/>
                  <a:ea typeface="Georgia" charset="0"/>
                  <a:cs typeface="Georgia" charset="0"/>
                </a:rPr>
                <a:t>#</a:t>
              </a:r>
              <a:endParaRPr kumimoji="0" lang="en-GB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pic>
          <p:nvPicPr>
            <p:cNvPr id="16" name="Picture 15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4931" y="6287223"/>
              <a:ext cx="255600" cy="360000"/>
            </a:xfrm>
            <a:prstGeom prst="rect">
              <a:avLst/>
            </a:prstGeom>
          </p:spPr>
        </p:pic>
      </p:grpSp>
      <p:cxnSp>
        <p:nvCxnSpPr>
          <p:cNvPr id="29" name="Straight Arrow Connector 28"/>
          <p:cNvCxnSpPr>
            <a:stCxn id="60" idx="3"/>
            <a:endCxn id="22" idx="1"/>
          </p:cNvCxnSpPr>
          <p:nvPr/>
        </p:nvCxnSpPr>
        <p:spPr bwMode="auto">
          <a:xfrm>
            <a:off x="1839671" y="4898233"/>
            <a:ext cx="889853" cy="111606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8" name="Group 37"/>
          <p:cNvGrpSpPr/>
          <p:nvPr/>
        </p:nvGrpSpPr>
        <p:grpSpPr>
          <a:xfrm>
            <a:off x="4206750" y="3838137"/>
            <a:ext cx="720000" cy="720000"/>
            <a:chOff x="2697989" y="4447046"/>
            <a:chExt cx="1080001" cy="1080000"/>
          </a:xfrm>
        </p:grpSpPr>
        <p:grpSp>
          <p:nvGrpSpPr>
            <p:cNvPr id="39" name="Group 38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41" name="Rounded Rectangle 40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3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40" name="TextBox 39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 smtClean="0"/>
                <a:t>hash</a:t>
              </a:r>
              <a:endParaRPr lang="en-GB" sz="1600" dirty="0"/>
            </a:p>
          </p:txBody>
        </p:sp>
      </p:grpSp>
      <p:sp>
        <p:nvSpPr>
          <p:cNvPr id="37" name="Process 36"/>
          <p:cNvSpPr/>
          <p:nvPr/>
        </p:nvSpPr>
        <p:spPr bwMode="auto">
          <a:xfrm>
            <a:off x="5863977" y="4018136"/>
            <a:ext cx="360000" cy="36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36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rPr>
              <a:t>#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43" name="Straight Arrow Connector 42"/>
          <p:cNvCxnSpPr>
            <a:stCxn id="22" idx="3"/>
            <a:endCxn id="8" idx="1"/>
          </p:cNvCxnSpPr>
          <p:nvPr/>
        </p:nvCxnSpPr>
        <p:spPr bwMode="auto">
          <a:xfrm>
            <a:off x="3089524" y="6014296"/>
            <a:ext cx="277446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4" name="Straight Arrow Connector 43"/>
          <p:cNvCxnSpPr>
            <a:stCxn id="60" idx="3"/>
            <a:endCxn id="7" idx="1"/>
          </p:cNvCxnSpPr>
          <p:nvPr/>
        </p:nvCxnSpPr>
        <p:spPr bwMode="auto">
          <a:xfrm flipV="1">
            <a:off x="1839671" y="4198137"/>
            <a:ext cx="709853" cy="70009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" name="Straight Arrow Connector 45"/>
          <p:cNvCxnSpPr>
            <a:stCxn id="37" idx="3"/>
            <a:endCxn id="53" idx="0"/>
          </p:cNvCxnSpPr>
          <p:nvPr/>
        </p:nvCxnSpPr>
        <p:spPr bwMode="auto">
          <a:xfrm>
            <a:off x="6223977" y="4198136"/>
            <a:ext cx="1183358" cy="67179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642" y="5794840"/>
            <a:ext cx="1018032" cy="438912"/>
          </a:xfrm>
          <a:prstGeom prst="rect">
            <a:avLst/>
          </a:prstGeom>
        </p:spPr>
      </p:pic>
      <p:cxnSp>
        <p:nvCxnSpPr>
          <p:cNvPr id="51" name="Straight Arrow Connector 50"/>
          <p:cNvCxnSpPr>
            <a:stCxn id="8" idx="3"/>
            <a:endCxn id="53" idx="2"/>
          </p:cNvCxnSpPr>
          <p:nvPr/>
        </p:nvCxnSpPr>
        <p:spPr bwMode="auto">
          <a:xfrm flipV="1">
            <a:off x="6223993" y="5239266"/>
            <a:ext cx="1183342" cy="77503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6870970" y="4869934"/>
            <a:ext cx="1072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mtClean="0"/>
              <a:t>compare</a:t>
            </a:r>
            <a:endParaRPr lang="en-GB"/>
          </a:p>
        </p:txBody>
      </p:sp>
      <p:grpSp>
        <p:nvGrpSpPr>
          <p:cNvPr id="59" name="Group 58"/>
          <p:cNvGrpSpPr/>
          <p:nvPr/>
        </p:nvGrpSpPr>
        <p:grpSpPr>
          <a:xfrm>
            <a:off x="1119671" y="4358233"/>
            <a:ext cx="720000" cy="1276776"/>
            <a:chOff x="7272700" y="3575737"/>
            <a:chExt cx="720000" cy="1276776"/>
          </a:xfrm>
        </p:grpSpPr>
        <p:sp>
          <p:nvSpPr>
            <p:cNvPr id="60" name="Document 59"/>
            <p:cNvSpPr/>
            <p:nvPr/>
          </p:nvSpPr>
          <p:spPr bwMode="auto">
            <a:xfrm>
              <a:off x="7272700" y="3575737"/>
              <a:ext cx="720000" cy="1080000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212" y="4218529"/>
              <a:ext cx="475488" cy="633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865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  <p:bldP spid="8" grpId="0" animBg="1"/>
      <p:bldP spid="37" grpId="0" animBg="1"/>
      <p:bldP spid="5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Certificates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pSp>
        <p:nvGrpSpPr>
          <p:cNvPr id="8" name="Group 7"/>
          <p:cNvGrpSpPr/>
          <p:nvPr/>
        </p:nvGrpSpPr>
        <p:grpSpPr>
          <a:xfrm>
            <a:off x="4051300" y="5007219"/>
            <a:ext cx="1018032" cy="665703"/>
            <a:chOff x="4051300" y="4373037"/>
            <a:chExt cx="1018032" cy="665703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1300" y="4373037"/>
              <a:ext cx="1018032" cy="44500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9657" y="4404756"/>
              <a:ext cx="475488" cy="633984"/>
            </a:xfrm>
            <a:prstGeom prst="rect">
              <a:avLst/>
            </a:prstGeom>
          </p:spPr>
        </p:pic>
      </p:grp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public key that has been digitally signed by a trusted third party (a Certification Authority)</a:t>
            </a:r>
          </a:p>
          <a:p>
            <a:pPr lvl="1"/>
            <a:r>
              <a:rPr lang="en-GB" dirty="0" smtClean="0"/>
              <a:t>Used to make guarantees about ownership of a public key</a:t>
            </a:r>
          </a:p>
          <a:p>
            <a:pPr lvl="1"/>
            <a:r>
              <a:rPr lang="en-GB" dirty="0" smtClean="0"/>
              <a:t>CA public keys typically incorporated into browsers or operating systems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59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Transport Layer Security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Key to understanding TLS is the handshake</a:t>
            </a:r>
          </a:p>
          <a:p>
            <a:pPr lvl="1"/>
            <a:r>
              <a:rPr lang="en-GB" dirty="0" smtClean="0"/>
              <a:t>Protocol used by client and server to agree on a shared symmetric key</a:t>
            </a:r>
          </a:p>
          <a:p>
            <a:pPr lvl="1"/>
            <a:r>
              <a:rPr lang="en-GB" dirty="0" smtClean="0"/>
              <a:t>Method of agreement means that a malicious third party can’t work out the shared key</a:t>
            </a:r>
          </a:p>
          <a:p>
            <a:pPr lvl="1"/>
            <a:r>
              <a:rPr lang="en-GB" dirty="0" smtClean="0"/>
              <a:t>Shared key used to encrypt all subsequent communication in </a:t>
            </a:r>
            <a:r>
              <a:rPr lang="en-GB" smtClean="0"/>
              <a:t>the session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6420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TLS handshake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 descr="MC90043160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4521" y="1596424"/>
            <a:ext cx="981301" cy="982513"/>
          </a:xfrm>
          <a:prstGeom prst="rect">
            <a:avLst/>
          </a:prstGeom>
        </p:spPr>
      </p:pic>
      <p:pic>
        <p:nvPicPr>
          <p:cNvPr id="6" name="Picture 5" descr="MC900431616-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935" y="1538051"/>
            <a:ext cx="1061972" cy="106197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 bwMode="auto">
          <a:xfrm>
            <a:off x="2774301" y="2605399"/>
            <a:ext cx="0" cy="396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6377220" y="2605399"/>
            <a:ext cx="0" cy="3960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124" y="1833040"/>
            <a:ext cx="540000" cy="23281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85717" y="1858429"/>
            <a:ext cx="928139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en-GB" sz="1200" dirty="0" smtClean="0"/>
              <a:t>CA public key</a:t>
            </a:r>
            <a:endParaRPr lang="en-GB" sz="12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1200" y="1733449"/>
            <a:ext cx="540000" cy="23281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7472583" y="2111367"/>
            <a:ext cx="1141338" cy="3693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dirty="0"/>
              <a:t>s</a:t>
            </a:r>
            <a:r>
              <a:rPr lang="en-GB" sz="1200" dirty="0" smtClean="0"/>
              <a:t>erver public key</a:t>
            </a:r>
            <a:br>
              <a:rPr lang="en-GB" sz="1200" dirty="0" smtClean="0"/>
            </a:br>
            <a:r>
              <a:rPr lang="en-GB" sz="1200" dirty="0" smtClean="0"/>
              <a:t>(signed by CA)</a:t>
            </a:r>
            <a:endParaRPr lang="en-GB" sz="1200" dirty="0"/>
          </a:p>
        </p:txBody>
      </p:sp>
      <p:sp>
        <p:nvSpPr>
          <p:cNvPr id="23" name="TextBox 22"/>
          <p:cNvSpPr txBox="1"/>
          <p:nvPr/>
        </p:nvSpPr>
        <p:spPr>
          <a:xfrm>
            <a:off x="7474530" y="1767273"/>
            <a:ext cx="119584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200" dirty="0"/>
              <a:t>s</a:t>
            </a:r>
            <a:r>
              <a:rPr lang="en-GB" sz="1200" dirty="0" smtClean="0"/>
              <a:t>erver private key</a:t>
            </a:r>
            <a:endParaRPr lang="en-GB" sz="1200" dirty="0"/>
          </a:p>
        </p:txBody>
      </p:sp>
      <p:grpSp>
        <p:nvGrpSpPr>
          <p:cNvPr id="84" name="Group 83"/>
          <p:cNvGrpSpPr/>
          <p:nvPr/>
        </p:nvGrpSpPr>
        <p:grpSpPr>
          <a:xfrm>
            <a:off x="296825" y="2667036"/>
            <a:ext cx="1638324" cy="369332"/>
            <a:chOff x="296825" y="2540032"/>
            <a:chExt cx="1638324" cy="369332"/>
          </a:xfrm>
        </p:grpSpPr>
        <p:sp>
          <p:nvSpPr>
            <p:cNvPr id="34" name="TextBox 33"/>
            <p:cNvSpPr txBox="1"/>
            <p:nvPr/>
          </p:nvSpPr>
          <p:spPr>
            <a:xfrm>
              <a:off x="296825" y="2540032"/>
              <a:ext cx="1114088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/>
                <a:t>g</a:t>
              </a:r>
              <a:r>
                <a:rPr lang="en-GB" sz="1200" dirty="0" smtClean="0"/>
                <a:t>enerate </a:t>
              </a:r>
            </a:p>
            <a:p>
              <a:r>
                <a:rPr lang="en-GB" sz="1200" dirty="0" smtClean="0"/>
                <a:t>random number</a:t>
              </a:r>
              <a:endParaRPr lang="en-GB" sz="1200" dirty="0"/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1647149" y="2570323"/>
              <a:ext cx="288000" cy="28800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 smtClean="0">
                  <a:latin typeface="Georgia" charset="0"/>
                  <a:ea typeface="Georgia" charset="0"/>
                  <a:cs typeface="Georgia" charset="0"/>
                </a:rPr>
                <a:t>n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2767746" y="3489151"/>
            <a:ext cx="3609474" cy="418485"/>
            <a:chOff x="2767746" y="3074391"/>
            <a:chExt cx="3609474" cy="418485"/>
          </a:xfrm>
        </p:grpSpPr>
        <p:sp>
          <p:nvSpPr>
            <p:cNvPr id="12" name="TextBox 11"/>
            <p:cNvSpPr txBox="1"/>
            <p:nvPr/>
          </p:nvSpPr>
          <p:spPr>
            <a:xfrm>
              <a:off x="5310367" y="3074391"/>
              <a:ext cx="102271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GB" sz="1200" dirty="0" err="1" smtClean="0">
                  <a:latin typeface="Lucida Console" charset="0"/>
                  <a:ea typeface="Lucida Console" charset="0"/>
                  <a:cs typeface="Lucida Console" charset="0"/>
                </a:rPr>
                <a:t>ServerHello</a:t>
              </a:r>
              <a:endParaRPr lang="en-GB" sz="1200" dirty="0" smtClean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767746" y="3256815"/>
              <a:ext cx="3609474" cy="5114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6" name="Group 25"/>
            <p:cNvGrpSpPr>
              <a:grpSpLocks noChangeAspect="1"/>
            </p:cNvGrpSpPr>
            <p:nvPr/>
          </p:nvGrpSpPr>
          <p:grpSpPr>
            <a:xfrm>
              <a:off x="4027064" y="3139766"/>
              <a:ext cx="540000" cy="353110"/>
              <a:chOff x="2762902" y="4374881"/>
              <a:chExt cx="1018032" cy="665704"/>
            </a:xfrm>
          </p:grpSpPr>
          <p:pic>
            <p:nvPicPr>
              <p:cNvPr id="24" name="Picture 23"/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62902" y="4374881"/>
                <a:ext cx="1018032" cy="445008"/>
              </a:xfrm>
              <a:prstGeom prst="rect">
                <a:avLst/>
              </a:prstGeom>
            </p:spPr>
          </p:pic>
          <p:pic>
            <p:nvPicPr>
              <p:cNvPr id="25" name="Picture 24"/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45858" y="4406600"/>
                <a:ext cx="475489" cy="633985"/>
              </a:xfrm>
              <a:prstGeom prst="rect">
                <a:avLst/>
              </a:prstGeom>
            </p:spPr>
          </p:pic>
        </p:grpSp>
        <p:sp>
          <p:nvSpPr>
            <p:cNvPr id="31" name="Rectangle 30"/>
            <p:cNvSpPr/>
            <p:nvPr/>
          </p:nvSpPr>
          <p:spPr bwMode="auto">
            <a:xfrm>
              <a:off x="4844733" y="3110861"/>
              <a:ext cx="288000" cy="288000"/>
            </a:xfrm>
            <a:prstGeom prst="rect">
              <a:avLst/>
            </a:prstGeom>
            <a:solidFill>
              <a:srgbClr val="66BE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 charset="0"/>
                  <a:ea typeface="Georgia" charset="0"/>
                  <a:cs typeface="Georgia" charset="0"/>
                </a:rPr>
                <a:t>m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92883" y="4020587"/>
            <a:ext cx="1766884" cy="369332"/>
            <a:chOff x="292883" y="3403200"/>
            <a:chExt cx="1766884" cy="369332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9767" y="3467188"/>
              <a:ext cx="540000" cy="236048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292883" y="3403200"/>
              <a:ext cx="872034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/>
                <a:t>v</a:t>
              </a:r>
              <a:r>
                <a:rPr lang="en-GB" sz="1200" dirty="0" smtClean="0"/>
                <a:t>erify server </a:t>
              </a:r>
              <a:br>
                <a:rPr lang="en-GB" sz="1200" dirty="0" smtClean="0"/>
              </a:br>
              <a:r>
                <a:rPr lang="en-GB" sz="1200" dirty="0" smtClean="0"/>
                <a:t>public key</a:t>
              </a:r>
              <a:endParaRPr lang="en-GB" sz="12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784066" y="2997451"/>
            <a:ext cx="3601176" cy="353060"/>
            <a:chOff x="2767745" y="2598642"/>
            <a:chExt cx="3601176" cy="353060"/>
          </a:xfrm>
        </p:grpSpPr>
        <p:cxnSp>
          <p:nvCxnSpPr>
            <p:cNvPr id="8" name="Straight Arrow Connector 7"/>
            <p:cNvCxnSpPr/>
            <p:nvPr/>
          </p:nvCxnSpPr>
          <p:spPr bwMode="auto">
            <a:xfrm>
              <a:off x="2767745" y="2776653"/>
              <a:ext cx="3601176" cy="8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2810477" y="2598642"/>
              <a:ext cx="1022716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 err="1" smtClean="0">
                  <a:latin typeface="Lucida Console" charset="0"/>
                  <a:ea typeface="Lucida Console" charset="0"/>
                  <a:cs typeface="Lucida Console" charset="0"/>
                </a:rPr>
                <a:t>ClientHello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4140661" y="2663702"/>
              <a:ext cx="288000" cy="28800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 smtClean="0">
                  <a:latin typeface="Georgia" charset="0"/>
                  <a:ea typeface="Georgia" charset="0"/>
                  <a:cs typeface="Georgia" charset="0"/>
                </a:rPr>
                <a:t>n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7206605" y="3178931"/>
            <a:ext cx="1654879" cy="553998"/>
            <a:chOff x="7199775" y="2626978"/>
            <a:chExt cx="1654879" cy="553998"/>
          </a:xfrm>
        </p:grpSpPr>
        <p:sp>
          <p:nvSpPr>
            <p:cNvPr id="35" name="TextBox 34"/>
            <p:cNvSpPr txBox="1"/>
            <p:nvPr/>
          </p:nvSpPr>
          <p:spPr>
            <a:xfrm>
              <a:off x="8271161" y="2626978"/>
              <a:ext cx="583493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GB" sz="1200" dirty="0" smtClean="0"/>
                <a:t>generate</a:t>
              </a:r>
            </a:p>
            <a:p>
              <a:pPr algn="r"/>
              <a:r>
                <a:rPr lang="en-GB" sz="1200" dirty="0" smtClean="0"/>
                <a:t>random</a:t>
              </a:r>
              <a:br>
                <a:rPr lang="en-GB" sz="1200" dirty="0" smtClean="0"/>
              </a:br>
              <a:r>
                <a:rPr lang="en-GB" sz="1200" dirty="0" smtClean="0"/>
                <a:t>number</a:t>
              </a:r>
              <a:endParaRPr lang="en-GB" sz="1200" dirty="0"/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7199775" y="2754323"/>
              <a:ext cx="288000" cy="288000"/>
            </a:xfrm>
            <a:prstGeom prst="rect">
              <a:avLst/>
            </a:prstGeom>
            <a:solidFill>
              <a:srgbClr val="66BE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 charset="0"/>
                  <a:ea typeface="Georgia" charset="0"/>
                  <a:cs typeface="Georgia" charset="0"/>
                </a:rPr>
                <a:t>m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2775488" y="3841214"/>
            <a:ext cx="3610941" cy="186082"/>
            <a:chOff x="2767745" y="4037057"/>
            <a:chExt cx="3610941" cy="186082"/>
          </a:xfrm>
        </p:grpSpPr>
        <p:cxnSp>
          <p:nvCxnSpPr>
            <p:cNvPr id="17" name="Straight Arrow Connector 16"/>
            <p:cNvCxnSpPr/>
            <p:nvPr/>
          </p:nvCxnSpPr>
          <p:spPr bwMode="auto">
            <a:xfrm flipH="1" flipV="1">
              <a:off x="2767745" y="4220308"/>
              <a:ext cx="3610941" cy="283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2" name="TextBox 41"/>
            <p:cNvSpPr txBox="1"/>
            <p:nvPr/>
          </p:nvSpPr>
          <p:spPr>
            <a:xfrm>
              <a:off x="4936207" y="4037057"/>
              <a:ext cx="1394614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GB" sz="1200" dirty="0" err="1" smtClean="0">
                  <a:latin typeface="Lucida Console" charset="0"/>
                  <a:ea typeface="Lucida Console" charset="0"/>
                  <a:cs typeface="Lucida Console" charset="0"/>
                </a:rPr>
                <a:t>ServerHelloDone</a:t>
              </a:r>
              <a:endParaRPr lang="en-GB" sz="1200" dirty="0" smtClean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292883" y="4444206"/>
            <a:ext cx="1765241" cy="369332"/>
            <a:chOff x="292883" y="4220308"/>
            <a:chExt cx="1765241" cy="369332"/>
          </a:xfrm>
        </p:grpSpPr>
        <p:sp>
          <p:nvSpPr>
            <p:cNvPr id="51" name="TextBox 50"/>
            <p:cNvSpPr txBox="1"/>
            <p:nvPr/>
          </p:nvSpPr>
          <p:spPr>
            <a:xfrm>
              <a:off x="292883" y="4220308"/>
              <a:ext cx="1186222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/>
                <a:t>g</a:t>
              </a:r>
              <a:r>
                <a:rPr lang="en-GB" sz="1200" dirty="0" smtClean="0"/>
                <a:t>enerate </a:t>
              </a:r>
            </a:p>
            <a:p>
              <a:r>
                <a:rPr lang="en-GB" sz="1200" dirty="0" smtClean="0"/>
                <a:t>pre-master secret</a:t>
              </a:r>
            </a:p>
          </p:txBody>
        </p:sp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8124" y="4288567"/>
              <a:ext cx="540000" cy="232814"/>
            </a:xfrm>
            <a:prstGeom prst="rect">
              <a:avLst/>
            </a:prstGeom>
          </p:spPr>
        </p:pic>
      </p:grpSp>
      <p:grpSp>
        <p:nvGrpSpPr>
          <p:cNvPr id="93" name="Group 92"/>
          <p:cNvGrpSpPr/>
          <p:nvPr/>
        </p:nvGrpSpPr>
        <p:grpSpPr>
          <a:xfrm>
            <a:off x="2774301" y="4669424"/>
            <a:ext cx="3601176" cy="305431"/>
            <a:chOff x="2766043" y="4617301"/>
            <a:chExt cx="3601176" cy="305431"/>
          </a:xfrm>
        </p:grpSpPr>
        <p:cxnSp>
          <p:nvCxnSpPr>
            <p:cNvPr id="57" name="Straight Arrow Connector 56"/>
            <p:cNvCxnSpPr/>
            <p:nvPr/>
          </p:nvCxnSpPr>
          <p:spPr bwMode="auto">
            <a:xfrm>
              <a:off x="2766043" y="4802932"/>
              <a:ext cx="3601176" cy="8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8" name="TextBox 57"/>
            <p:cNvSpPr txBox="1"/>
            <p:nvPr/>
          </p:nvSpPr>
          <p:spPr>
            <a:xfrm>
              <a:off x="2808775" y="4617301"/>
              <a:ext cx="15805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 err="1" smtClean="0">
                  <a:latin typeface="Lucida Console" charset="0"/>
                  <a:ea typeface="Lucida Console" charset="0"/>
                  <a:cs typeface="Lucida Console" charset="0"/>
                </a:rPr>
                <a:t>ClientKeyExchange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pic>
          <p:nvPicPr>
            <p:cNvPr id="67" name="Picture 66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10475" y="4689918"/>
              <a:ext cx="540000" cy="232814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97923" y="4634732"/>
              <a:ext cx="203293" cy="288000"/>
            </a:xfrm>
            <a:prstGeom prst="rect">
              <a:avLst/>
            </a:prstGeom>
          </p:spPr>
        </p:pic>
      </p:grpSp>
      <p:grpSp>
        <p:nvGrpSpPr>
          <p:cNvPr id="89" name="Group 88"/>
          <p:cNvGrpSpPr/>
          <p:nvPr/>
        </p:nvGrpSpPr>
        <p:grpSpPr>
          <a:xfrm>
            <a:off x="7041256" y="4761960"/>
            <a:ext cx="1776143" cy="553998"/>
            <a:chOff x="7079528" y="3955463"/>
            <a:chExt cx="1776143" cy="553998"/>
          </a:xfrm>
        </p:grpSpPr>
        <p:sp>
          <p:nvSpPr>
            <p:cNvPr id="68" name="TextBox 67"/>
            <p:cNvSpPr txBox="1"/>
            <p:nvPr/>
          </p:nvSpPr>
          <p:spPr>
            <a:xfrm>
              <a:off x="8105466" y="3955463"/>
              <a:ext cx="750205" cy="553998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GB" sz="1200" dirty="0" smtClean="0"/>
                <a:t>decrypt</a:t>
              </a:r>
            </a:p>
            <a:p>
              <a:pPr algn="r"/>
              <a:r>
                <a:rPr lang="en-GB" sz="1200" dirty="0" smtClean="0"/>
                <a:t>pre-master</a:t>
              </a:r>
            </a:p>
            <a:p>
              <a:pPr algn="r"/>
              <a:r>
                <a:rPr lang="en-GB" sz="1200" dirty="0" smtClean="0"/>
                <a:t>secret</a:t>
              </a:r>
            </a:p>
          </p:txBody>
        </p:sp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79528" y="4115052"/>
              <a:ext cx="540000" cy="232814"/>
            </a:xfrm>
            <a:prstGeom prst="rect">
              <a:avLst/>
            </a:prstGeom>
          </p:spPr>
        </p:pic>
      </p:grpSp>
      <p:grpSp>
        <p:nvGrpSpPr>
          <p:cNvPr id="94" name="Group 93"/>
          <p:cNvGrpSpPr/>
          <p:nvPr/>
        </p:nvGrpSpPr>
        <p:grpSpPr>
          <a:xfrm>
            <a:off x="2766043" y="5618519"/>
            <a:ext cx="3601176" cy="205799"/>
            <a:chOff x="2766043" y="5060077"/>
            <a:chExt cx="3601176" cy="205799"/>
          </a:xfrm>
        </p:grpSpPr>
        <p:cxnSp>
          <p:nvCxnSpPr>
            <p:cNvPr id="73" name="Straight Arrow Connector 72"/>
            <p:cNvCxnSpPr/>
            <p:nvPr/>
          </p:nvCxnSpPr>
          <p:spPr bwMode="auto">
            <a:xfrm>
              <a:off x="2766043" y="5257374"/>
              <a:ext cx="3601176" cy="8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74" name="TextBox 73"/>
            <p:cNvSpPr txBox="1"/>
            <p:nvPr/>
          </p:nvSpPr>
          <p:spPr>
            <a:xfrm>
              <a:off x="2808775" y="5060077"/>
              <a:ext cx="148758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 err="1" smtClean="0">
                  <a:latin typeface="Lucida Console" charset="0"/>
                  <a:ea typeface="Lucida Console" charset="0"/>
                  <a:cs typeface="Lucida Console" charset="0"/>
                </a:rPr>
                <a:t>ChangeCipherSpec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</p:grpSp>
      <p:grpSp>
        <p:nvGrpSpPr>
          <p:cNvPr id="95" name="Group 94"/>
          <p:cNvGrpSpPr/>
          <p:nvPr/>
        </p:nvGrpSpPr>
        <p:grpSpPr>
          <a:xfrm>
            <a:off x="2771044" y="5892881"/>
            <a:ext cx="3601176" cy="197439"/>
            <a:chOff x="2761190" y="5442576"/>
            <a:chExt cx="3601176" cy="197439"/>
          </a:xfrm>
        </p:grpSpPr>
        <p:sp>
          <p:nvSpPr>
            <p:cNvPr id="77" name="TextBox 76"/>
            <p:cNvSpPr txBox="1"/>
            <p:nvPr/>
          </p:nvSpPr>
          <p:spPr>
            <a:xfrm>
              <a:off x="2801657" y="5442576"/>
              <a:ext cx="74379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 smtClean="0">
                  <a:latin typeface="Lucida Console" charset="0"/>
                  <a:ea typeface="Lucida Console" charset="0"/>
                  <a:cs typeface="Lucida Console" charset="0"/>
                </a:rPr>
                <a:t>Finished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 bwMode="auto">
            <a:xfrm>
              <a:off x="2761190" y="5631513"/>
              <a:ext cx="3601176" cy="8502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96" name="Group 95"/>
          <p:cNvGrpSpPr/>
          <p:nvPr/>
        </p:nvGrpSpPr>
        <p:grpSpPr>
          <a:xfrm>
            <a:off x="2780857" y="6161142"/>
            <a:ext cx="3610941" cy="184666"/>
            <a:chOff x="2761190" y="5891965"/>
            <a:chExt cx="3610941" cy="184666"/>
          </a:xfrm>
        </p:grpSpPr>
        <p:sp>
          <p:nvSpPr>
            <p:cNvPr id="75" name="TextBox 74"/>
            <p:cNvSpPr txBox="1"/>
            <p:nvPr/>
          </p:nvSpPr>
          <p:spPr>
            <a:xfrm>
              <a:off x="4842448" y="5891965"/>
              <a:ext cx="1487587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smtClean="0">
                  <a:latin typeface="Lucida Console" charset="0"/>
                  <a:ea typeface="Lucida Console" charset="0"/>
                  <a:cs typeface="Lucida Console" charset="0"/>
                </a:rPr>
                <a:t>ChangeCipherSpec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cxnSp>
          <p:nvCxnSpPr>
            <p:cNvPr id="81" name="Straight Arrow Connector 80"/>
            <p:cNvCxnSpPr/>
            <p:nvPr/>
          </p:nvCxnSpPr>
          <p:spPr bwMode="auto">
            <a:xfrm flipH="1" flipV="1">
              <a:off x="2761190" y="6061991"/>
              <a:ext cx="3610941" cy="283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97" name="Group 96"/>
          <p:cNvGrpSpPr/>
          <p:nvPr/>
        </p:nvGrpSpPr>
        <p:grpSpPr>
          <a:xfrm>
            <a:off x="2774301" y="6382478"/>
            <a:ext cx="3610941" cy="184666"/>
            <a:chOff x="2774301" y="6247011"/>
            <a:chExt cx="3610941" cy="184666"/>
          </a:xfrm>
        </p:grpSpPr>
        <p:sp>
          <p:nvSpPr>
            <p:cNvPr id="76" name="TextBox 75"/>
            <p:cNvSpPr txBox="1"/>
            <p:nvPr/>
          </p:nvSpPr>
          <p:spPr>
            <a:xfrm>
              <a:off x="5587028" y="6247011"/>
              <a:ext cx="74379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 smtClean="0">
                  <a:latin typeface="Lucida Console" charset="0"/>
                  <a:ea typeface="Lucida Console" charset="0"/>
                  <a:cs typeface="Lucida Console" charset="0"/>
                </a:rPr>
                <a:t>Finished</a:t>
              </a:r>
              <a:endParaRPr lang="en-GB" sz="1200" dirty="0">
                <a:latin typeface="Lucida Console" charset="0"/>
                <a:ea typeface="Lucida Console" charset="0"/>
                <a:cs typeface="Lucida Console" charset="0"/>
              </a:endParaRPr>
            </a:p>
          </p:txBody>
        </p:sp>
        <p:cxnSp>
          <p:nvCxnSpPr>
            <p:cNvPr id="83" name="Straight Arrow Connector 82"/>
            <p:cNvCxnSpPr/>
            <p:nvPr/>
          </p:nvCxnSpPr>
          <p:spPr bwMode="auto">
            <a:xfrm flipH="1" flipV="1">
              <a:off x="2774301" y="6427174"/>
              <a:ext cx="3610941" cy="283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01" name="Group 100"/>
          <p:cNvGrpSpPr/>
          <p:nvPr/>
        </p:nvGrpSpPr>
        <p:grpSpPr>
          <a:xfrm>
            <a:off x="6841200" y="2064193"/>
            <a:ext cx="540000" cy="353110"/>
            <a:chOff x="8130370" y="2074073"/>
            <a:chExt cx="540000" cy="353110"/>
          </a:xfrm>
        </p:grpSpPr>
        <p:pic>
          <p:nvPicPr>
            <p:cNvPr id="99" name="Picture 98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30370" y="2074073"/>
              <a:ext cx="540000" cy="236046"/>
            </a:xfrm>
            <a:prstGeom prst="rect">
              <a:avLst/>
            </a:prstGeom>
          </p:spPr>
        </p:pic>
        <p:pic>
          <p:nvPicPr>
            <p:cNvPr id="100" name="Picture 9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80460" y="2090898"/>
              <a:ext cx="252216" cy="336285"/>
            </a:xfrm>
            <a:prstGeom prst="rect">
              <a:avLst/>
            </a:prstGeom>
          </p:spPr>
        </p:pic>
      </p:grpSp>
      <p:grpSp>
        <p:nvGrpSpPr>
          <p:cNvPr id="109" name="Group 108"/>
          <p:cNvGrpSpPr/>
          <p:nvPr/>
        </p:nvGrpSpPr>
        <p:grpSpPr>
          <a:xfrm>
            <a:off x="292883" y="5350930"/>
            <a:ext cx="1772846" cy="683056"/>
            <a:chOff x="292883" y="5350930"/>
            <a:chExt cx="1772846" cy="683056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25729" y="5419189"/>
              <a:ext cx="540000" cy="232814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292883" y="5350930"/>
              <a:ext cx="108843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200" dirty="0"/>
                <a:t>g</a:t>
              </a:r>
              <a:r>
                <a:rPr lang="en-GB" sz="1200" dirty="0" smtClean="0"/>
                <a:t>enerate master</a:t>
              </a:r>
            </a:p>
            <a:p>
              <a:r>
                <a:rPr lang="en-GB" sz="1200" dirty="0"/>
                <a:t>s</a:t>
              </a:r>
              <a:r>
                <a:rPr lang="en-GB" sz="1200" dirty="0" smtClean="0"/>
                <a:t>ecret from</a:t>
              </a:r>
            </a:p>
          </p:txBody>
        </p:sp>
        <p:sp>
          <p:nvSpPr>
            <p:cNvPr id="102" name="Rectangle 101"/>
            <p:cNvSpPr/>
            <p:nvPr/>
          </p:nvSpPr>
          <p:spPr bwMode="auto">
            <a:xfrm>
              <a:off x="303555" y="5745986"/>
              <a:ext cx="288000" cy="28800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 smtClean="0">
                  <a:latin typeface="Georgia" charset="0"/>
                  <a:ea typeface="Georgia" charset="0"/>
                  <a:cs typeface="Georgia" charset="0"/>
                </a:rPr>
                <a:t>n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686541" y="5745986"/>
              <a:ext cx="288000" cy="288000"/>
            </a:xfrm>
            <a:prstGeom prst="rect">
              <a:avLst/>
            </a:prstGeom>
            <a:solidFill>
              <a:srgbClr val="66BE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 charset="0"/>
                  <a:ea typeface="Georgia" charset="0"/>
                  <a:cs typeface="Georgia" charset="0"/>
                </a:rPr>
                <a:t>m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pic>
          <p:nvPicPr>
            <p:cNvPr id="104" name="Picture 103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8502" y="5773579"/>
              <a:ext cx="540000" cy="232814"/>
            </a:xfrm>
            <a:prstGeom prst="rect">
              <a:avLst/>
            </a:prstGeom>
          </p:spPr>
        </p:pic>
      </p:grpSp>
      <p:grpSp>
        <p:nvGrpSpPr>
          <p:cNvPr id="110" name="Group 109"/>
          <p:cNvGrpSpPr/>
          <p:nvPr/>
        </p:nvGrpSpPr>
        <p:grpSpPr>
          <a:xfrm>
            <a:off x="7041256" y="5342632"/>
            <a:ext cx="1778744" cy="688644"/>
            <a:chOff x="7041256" y="5342632"/>
            <a:chExt cx="1778744" cy="688644"/>
          </a:xfrm>
        </p:grpSpPr>
        <p:sp>
          <p:nvSpPr>
            <p:cNvPr id="71" name="TextBox 70"/>
            <p:cNvSpPr txBox="1"/>
            <p:nvPr/>
          </p:nvSpPr>
          <p:spPr>
            <a:xfrm>
              <a:off x="7731561" y="5342632"/>
              <a:ext cx="1088439" cy="369332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r"/>
              <a:r>
                <a:rPr lang="en-GB" sz="1200" dirty="0"/>
                <a:t>g</a:t>
              </a:r>
              <a:r>
                <a:rPr lang="en-GB" sz="1200" dirty="0" smtClean="0"/>
                <a:t>enerate master</a:t>
              </a:r>
            </a:p>
            <a:p>
              <a:pPr algn="r"/>
              <a:r>
                <a:rPr lang="en-GB" sz="1200" dirty="0"/>
                <a:t>s</a:t>
              </a:r>
              <a:r>
                <a:rPr lang="en-GB" sz="1200" dirty="0" smtClean="0"/>
                <a:t>ecret from</a:t>
              </a:r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41256" y="5410891"/>
              <a:ext cx="540000" cy="232814"/>
            </a:xfrm>
            <a:prstGeom prst="rect">
              <a:avLst/>
            </a:prstGeom>
          </p:spPr>
        </p:pic>
        <p:sp>
          <p:nvSpPr>
            <p:cNvPr id="105" name="Rectangle 104"/>
            <p:cNvSpPr/>
            <p:nvPr/>
          </p:nvSpPr>
          <p:spPr bwMode="auto">
            <a:xfrm>
              <a:off x="7507302" y="5743276"/>
              <a:ext cx="288000" cy="288000"/>
            </a:xfrm>
            <a:prstGeom prst="rect">
              <a:avLst/>
            </a:prstGeom>
            <a:solidFill>
              <a:schemeClr val="tx2">
                <a:lumMod val="25000"/>
                <a:lumOff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 smtClean="0">
                  <a:latin typeface="Georgia" charset="0"/>
                  <a:ea typeface="Georgia" charset="0"/>
                  <a:cs typeface="Georgia" charset="0"/>
                </a:rPr>
                <a:t>n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sp>
          <p:nvSpPr>
            <p:cNvPr id="106" name="Rectangle 105"/>
            <p:cNvSpPr/>
            <p:nvPr/>
          </p:nvSpPr>
          <p:spPr bwMode="auto">
            <a:xfrm>
              <a:off x="7890288" y="5743276"/>
              <a:ext cx="288000" cy="288000"/>
            </a:xfrm>
            <a:prstGeom prst="rect">
              <a:avLst/>
            </a:prstGeom>
            <a:solidFill>
              <a:srgbClr val="66BE6D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 charset="0"/>
                  <a:ea typeface="Georgia" charset="0"/>
                  <a:cs typeface="Georgia" charset="0"/>
                </a:rPr>
                <a:t>m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pic>
          <p:nvPicPr>
            <p:cNvPr id="107" name="Picture 106"/>
            <p:cNvPicPr>
              <a:picLocks noChangeAspect="1"/>
            </p:cNvPicPr>
            <p:nvPr/>
          </p:nvPicPr>
          <p:blipFill>
            <a:blip r:embed="rId9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2249" y="5770869"/>
              <a:ext cx="540000" cy="23281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6984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HTTPS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HTTP over a </a:t>
            </a:r>
            <a:r>
              <a:rPr lang="en-GB" dirty="0" smtClean="0"/>
              <a:t>TLS connection</a:t>
            </a:r>
            <a:endParaRPr lang="en-GB" dirty="0" smtClean="0"/>
          </a:p>
          <a:p>
            <a:pPr lvl="1"/>
            <a:r>
              <a:rPr lang="en-GB" dirty="0" smtClean="0"/>
              <a:t>Standard port is 443 (as opposed to port 80 for HTTP)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51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WebDAV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252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WebDAV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still essentially a read-only protocol, </a:t>
            </a:r>
            <a:r>
              <a:rPr lang="en-US" i="1" dirty="0" smtClean="0"/>
              <a:t>as deployed</a:t>
            </a:r>
          </a:p>
          <a:p>
            <a:pPr lvl="1"/>
            <a:endParaRPr lang="en-US" i="1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Web Distributed Authoring and Versioning</a:t>
            </a:r>
          </a:p>
          <a:p>
            <a:pPr lvl="1"/>
            <a:r>
              <a:rPr lang="en-US" dirty="0" smtClean="0"/>
              <a:t>Extension to HTTP</a:t>
            </a:r>
          </a:p>
          <a:p>
            <a:pPr lvl="1"/>
            <a:r>
              <a:rPr lang="en-US" dirty="0" smtClean="0"/>
              <a:t>Most recent version from 1999 – RFC2518</a:t>
            </a:r>
          </a:p>
        </p:txBody>
      </p:sp>
    </p:spTree>
    <p:extLst>
      <p:ext uri="{BB962C8B-B14F-4D97-AF65-F5344CB8AC3E}">
        <p14:creationId xmlns:p14="http://schemas.microsoft.com/office/powerpoint/2010/main" val="486748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WebDAV versus HTTP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Extra </a:t>
            </a:r>
            <a:r>
              <a:rPr lang="en-US" dirty="0"/>
              <a:t>methods:</a:t>
            </a:r>
          </a:p>
          <a:p>
            <a:pPr lvl="1"/>
            <a:r>
              <a:rPr lang="en-US" dirty="0"/>
              <a:t>PROPFIND – retrieve resource metadata</a:t>
            </a:r>
          </a:p>
          <a:p>
            <a:pPr lvl="1"/>
            <a:r>
              <a:rPr lang="en-US" dirty="0"/>
              <a:t>PROPPATCH – change/delete resource metadata</a:t>
            </a:r>
          </a:p>
          <a:p>
            <a:pPr lvl="1"/>
            <a:r>
              <a:rPr lang="en-US" dirty="0"/>
              <a:t>MKCOL – create collection (directory)</a:t>
            </a:r>
          </a:p>
          <a:p>
            <a:pPr lvl="1"/>
            <a:r>
              <a:rPr lang="en-US" dirty="0" smtClean="0"/>
              <a:t>COPY/MOVE </a:t>
            </a:r>
            <a:r>
              <a:rPr lang="en-US" dirty="0"/>
              <a:t>– copy </a:t>
            </a:r>
            <a:r>
              <a:rPr lang="en-US" dirty="0" smtClean="0"/>
              <a:t> or move resource</a:t>
            </a:r>
            <a:endParaRPr lang="en-US" dirty="0"/>
          </a:p>
          <a:p>
            <a:pPr lvl="1"/>
            <a:r>
              <a:rPr lang="en-US" dirty="0" smtClean="0"/>
              <a:t>LOCK/UNLOCK </a:t>
            </a:r>
            <a:r>
              <a:rPr lang="en-US" dirty="0"/>
              <a:t>– lock/release resource (so others can’t change </a:t>
            </a:r>
            <a:r>
              <a:rPr lang="en-US" dirty="0" smtClean="0"/>
              <a:t>it)</a:t>
            </a:r>
          </a:p>
          <a:p>
            <a:pPr marL="0" indent="0">
              <a:buNone/>
            </a:pPr>
            <a:r>
              <a:rPr lang="en-US" dirty="0" smtClean="0"/>
              <a:t>Extra headers:</a:t>
            </a:r>
          </a:p>
          <a:p>
            <a:pPr lvl="1"/>
            <a:r>
              <a:rPr lang="en-US" dirty="0" smtClean="0"/>
              <a:t>DAV: &lt;compliance class&gt;</a:t>
            </a:r>
          </a:p>
          <a:p>
            <a:pPr marL="0" indent="0">
              <a:buNone/>
            </a:pPr>
            <a:r>
              <a:rPr lang="en-US" dirty="0" smtClean="0"/>
              <a:t>Extra status codes</a:t>
            </a:r>
          </a:p>
        </p:txBody>
      </p:sp>
    </p:spTree>
    <p:extLst>
      <p:ext uri="{BB962C8B-B14F-4D97-AF65-F5344CB8AC3E}">
        <p14:creationId xmlns:p14="http://schemas.microsoft.com/office/powerpoint/2010/main" val="1022475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WebDAV Implementations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Supported by common servers (Apache, IIS, </a:t>
            </a:r>
            <a:r>
              <a:rPr lang="en-GB" dirty="0" err="1" smtClean="0"/>
              <a:t>nginx</a:t>
            </a:r>
            <a:r>
              <a:rPr lang="en-GB" dirty="0" smtClean="0"/>
              <a:t>)</a:t>
            </a:r>
          </a:p>
          <a:p>
            <a:r>
              <a:rPr lang="en-GB" dirty="0" smtClean="0"/>
              <a:t>Not typically supported in Web browsers!</a:t>
            </a:r>
          </a:p>
          <a:p>
            <a:r>
              <a:rPr lang="en-GB" dirty="0" smtClean="0"/>
              <a:t>Typically supported at an operating system level to talk to remote file systems as an alternative to things like SMB/CIFS</a:t>
            </a:r>
          </a:p>
          <a:p>
            <a:r>
              <a:rPr lang="en-GB" dirty="0" smtClean="0"/>
              <a:t>Also in things like Apple’s </a:t>
            </a:r>
            <a:r>
              <a:rPr lang="en-GB" dirty="0" err="1" smtClean="0"/>
              <a:t>CalDAV</a:t>
            </a:r>
            <a:r>
              <a:rPr lang="en-GB" dirty="0" smtClean="0"/>
              <a:t> and </a:t>
            </a:r>
            <a:r>
              <a:rPr lang="en-GB" dirty="0" err="1" smtClean="0"/>
              <a:t>CardDAV</a:t>
            </a:r>
            <a:r>
              <a:rPr lang="en-GB" dirty="0" smtClean="0"/>
              <a:t> protocols for handling calendars and address books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703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Beyond </a:t>
            </a:r>
            <a:br>
              <a:rPr lang="en-US" dirty="0" smtClean="0"/>
            </a:br>
            <a:r>
              <a:rPr lang="en-US" dirty="0" smtClean="0"/>
              <a:t>HTTP/1.1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</a:t>
            </a:r>
          </a:p>
          <a:p>
            <a:r>
              <a:rPr lang="en-GB" dirty="0" smtClean="0"/>
              <a:t>WebDAV</a:t>
            </a:r>
          </a:p>
          <a:p>
            <a:r>
              <a:rPr lang="en-GB" dirty="0" smtClean="0"/>
              <a:t>HTTP/2.0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15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Limitations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order to fetch multiple resources from a server, </a:t>
            </a:r>
            <a:br>
              <a:rPr lang="en-US" dirty="0" smtClean="0"/>
            </a:br>
            <a:r>
              <a:rPr lang="en-US" dirty="0" smtClean="0"/>
              <a:t>HTTP/1.0 opens multiple connections to that server</a:t>
            </a:r>
          </a:p>
          <a:p>
            <a:pPr lvl="1"/>
            <a:r>
              <a:rPr lang="en-US" dirty="0" smtClean="0"/>
              <a:t>Extra costs in connection set-up/teardown</a:t>
            </a:r>
          </a:p>
          <a:p>
            <a:pPr lvl="1"/>
            <a:r>
              <a:rPr lang="en-US" dirty="0" smtClean="0"/>
              <a:t>Increased latency if connections are not concurrent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partial solutions</a:t>
            </a:r>
          </a:p>
          <a:p>
            <a:pPr lvl="1"/>
            <a:r>
              <a:rPr lang="en-US" dirty="0" smtClean="0"/>
              <a:t>Reuse connections – HTTP Keep-Alive</a:t>
            </a:r>
          </a:p>
          <a:p>
            <a:pPr lvl="1"/>
            <a:r>
              <a:rPr lang="en-US" dirty="0" smtClean="0"/>
              <a:t>Service requests in parallel – HTTP Pipelining</a:t>
            </a:r>
          </a:p>
        </p:txBody>
      </p:sp>
    </p:spTree>
    <p:extLst>
      <p:ext uri="{BB962C8B-B14F-4D97-AF65-F5344CB8AC3E}">
        <p14:creationId xmlns:p14="http://schemas.microsoft.com/office/powerpoint/2010/main" val="181459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Before HTTP/1.1, each HTTP request used a separate TCP connection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HTTP/1.0 and earlier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8" name="Straight Connector 7"/>
          <p:cNvCxnSpPr>
            <a:stCxn id="30" idx="2"/>
          </p:cNvCxnSpPr>
          <p:nvPr/>
        </p:nvCxnSpPr>
        <p:spPr bwMode="auto">
          <a:xfrm>
            <a:off x="5661783" y="2665263"/>
            <a:ext cx="2267" cy="350693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>
            <a:stCxn id="31" idx="2"/>
          </p:cNvCxnSpPr>
          <p:nvPr/>
        </p:nvCxnSpPr>
        <p:spPr bwMode="auto">
          <a:xfrm>
            <a:off x="7414383" y="2733040"/>
            <a:ext cx="5292" cy="34391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664050" y="273304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6523877" y="3513325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5640678" y="3478988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>
            <a:off x="5661783" y="3071594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" name="TextBox 14"/>
          <p:cNvSpPr txBox="1"/>
          <p:nvPr/>
        </p:nvSpPr>
        <p:spPr>
          <a:xfrm>
            <a:off x="5690447" y="3804567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6550274" y="4584852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17" name="Straight Arrow Connector 16"/>
          <p:cNvCxnSpPr/>
          <p:nvPr/>
        </p:nvCxnSpPr>
        <p:spPr bwMode="auto">
          <a:xfrm flipH="1">
            <a:off x="5667075" y="4550515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>
            <a:off x="5688180" y="4143121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5672618" y="4876094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6532445" y="5656379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1" name="Straight Arrow Connector 20"/>
          <p:cNvCxnSpPr/>
          <p:nvPr/>
        </p:nvCxnSpPr>
        <p:spPr bwMode="auto">
          <a:xfrm flipH="1">
            <a:off x="5649246" y="5622042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5670351" y="5214648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624230" y="2872160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4624230" y="3614410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4624230" y="3961579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4624230" y="4703829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624230" y="5019045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29" name="TextBox 28"/>
          <p:cNvSpPr txBox="1"/>
          <p:nvPr/>
        </p:nvSpPr>
        <p:spPr>
          <a:xfrm>
            <a:off x="4624230" y="5761295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pic>
        <p:nvPicPr>
          <p:cNvPr id="30" name="Picture 29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132" y="1682750"/>
            <a:ext cx="981301" cy="982513"/>
          </a:xfrm>
          <a:prstGeom prst="rect">
            <a:avLst/>
          </a:prstGeom>
        </p:spPr>
      </p:pic>
      <p:pic>
        <p:nvPicPr>
          <p:cNvPr id="31" name="Picture 30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397" y="1671068"/>
            <a:ext cx="1061972" cy="106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22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  <p:bldP spid="16" grpId="0"/>
      <p:bldP spid="19" grpId="0"/>
      <p:bldP spid="20" grpId="0"/>
      <p:bldP spid="23" grpId="0"/>
      <p:bldP spid="25" grpId="0"/>
      <p:bldP spid="26" grpId="0"/>
      <p:bldP spid="27" grpId="0"/>
      <p:bldP spid="28" grpId="0"/>
      <p:bldP spid="2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introduced keep-alive</a:t>
            </a:r>
          </a:p>
          <a:p>
            <a:pPr marL="0" indent="0">
              <a:buNone/>
            </a:pPr>
            <a:r>
              <a:rPr lang="en-US" dirty="0" smtClean="0"/>
              <a:t>TCP connections reused for multiple HTTP requests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Keep-Alive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cxnSp>
        <p:nvCxnSpPr>
          <p:cNvPr id="25" name="Straight Connector 24"/>
          <p:cNvCxnSpPr>
            <a:stCxn id="45" idx="2"/>
          </p:cNvCxnSpPr>
          <p:nvPr/>
        </p:nvCxnSpPr>
        <p:spPr bwMode="auto">
          <a:xfrm>
            <a:off x="5661783" y="2665263"/>
            <a:ext cx="2267" cy="350693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46" idx="2"/>
          </p:cNvCxnSpPr>
          <p:nvPr/>
        </p:nvCxnSpPr>
        <p:spPr bwMode="auto">
          <a:xfrm>
            <a:off x="7414383" y="2733040"/>
            <a:ext cx="5292" cy="34391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664050" y="273304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523877" y="3513325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9" name="Straight Arrow Connector 28"/>
          <p:cNvCxnSpPr/>
          <p:nvPr/>
        </p:nvCxnSpPr>
        <p:spPr bwMode="auto">
          <a:xfrm flipH="1">
            <a:off x="5640678" y="3478988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1783" y="3071594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5690447" y="3804567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550274" y="4584852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5667075" y="4550515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5688180" y="4143121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672618" y="4876094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6532445" y="5656379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H="1">
            <a:off x="5649246" y="5622042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>
            <a:off x="5670351" y="5214648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624230" y="2872160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4624230" y="5761295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pic>
        <p:nvPicPr>
          <p:cNvPr id="45" name="Picture 4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132" y="1682750"/>
            <a:ext cx="981301" cy="982513"/>
          </a:xfrm>
          <a:prstGeom prst="rect">
            <a:avLst/>
          </a:prstGeom>
        </p:spPr>
      </p:pic>
      <p:pic>
        <p:nvPicPr>
          <p:cNvPr id="46" name="Picture 4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397" y="1671068"/>
            <a:ext cx="1061972" cy="106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846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5" grpId="0"/>
      <p:bldP spid="36" grpId="0"/>
      <p:bldP spid="39" grpId="0"/>
      <p:bldP spid="4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Also available from HTTP/1.1</a:t>
            </a:r>
          </a:p>
          <a:p>
            <a:pPr marL="0" indent="0">
              <a:buNone/>
            </a:pPr>
            <a:r>
              <a:rPr lang="en-US" dirty="0" smtClean="0"/>
              <a:t>Pipelining allows multiple requests to be made without waiting for responses</a:t>
            </a:r>
          </a:p>
          <a:p>
            <a:pPr marL="0" indent="0">
              <a:buNone/>
            </a:pPr>
            <a:r>
              <a:rPr lang="en-US" dirty="0" smtClean="0"/>
              <a:t>Server must send responses in same order as received requests</a:t>
            </a:r>
          </a:p>
          <a:p>
            <a:pPr marL="0" indent="0">
              <a:buNone/>
            </a:pPr>
            <a:r>
              <a:rPr lang="en-US" dirty="0" smtClean="0"/>
              <a:t>Reduces latency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Pipelining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cxnSp>
        <p:nvCxnSpPr>
          <p:cNvPr id="25" name="Straight Connector 24"/>
          <p:cNvCxnSpPr>
            <a:stCxn id="45" idx="2"/>
          </p:cNvCxnSpPr>
          <p:nvPr/>
        </p:nvCxnSpPr>
        <p:spPr bwMode="auto">
          <a:xfrm>
            <a:off x="5661783" y="2665263"/>
            <a:ext cx="2267" cy="350693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>
            <a:stCxn id="46" idx="2"/>
          </p:cNvCxnSpPr>
          <p:nvPr/>
        </p:nvCxnSpPr>
        <p:spPr bwMode="auto">
          <a:xfrm>
            <a:off x="7414383" y="2733040"/>
            <a:ext cx="5292" cy="343916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5664050" y="2733040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6544982" y="4286458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29" name="Straight Arrow Connector 28"/>
          <p:cNvCxnSpPr/>
          <p:nvPr/>
        </p:nvCxnSpPr>
        <p:spPr bwMode="auto">
          <a:xfrm flipH="1">
            <a:off x="5661783" y="4252121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661783" y="3071594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5672618" y="3259693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32" name="TextBox 31"/>
          <p:cNvSpPr txBox="1"/>
          <p:nvPr/>
        </p:nvSpPr>
        <p:spPr>
          <a:xfrm>
            <a:off x="6555817" y="4719629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33" name="Straight Arrow Connector 32"/>
          <p:cNvCxnSpPr/>
          <p:nvPr/>
        </p:nvCxnSpPr>
        <p:spPr bwMode="auto">
          <a:xfrm flipH="1">
            <a:off x="5672618" y="4685292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>
            <a:off x="5670351" y="3598247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Box 34"/>
          <p:cNvSpPr txBox="1"/>
          <p:nvPr/>
        </p:nvSpPr>
        <p:spPr>
          <a:xfrm>
            <a:off x="5672618" y="3758246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GET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6551881" y="5169323"/>
            <a:ext cx="895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200 OK</a:t>
            </a:r>
            <a:endParaRPr lang="en-US" sz="1600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H="1">
            <a:off x="5668682" y="5134986"/>
            <a:ext cx="1752600" cy="30469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>
            <a:off x="5670351" y="4096800"/>
            <a:ext cx="1752600" cy="28803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624230" y="2872160"/>
            <a:ext cx="10662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open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4624230" y="5761295"/>
            <a:ext cx="10683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TCP close</a:t>
            </a:r>
            <a:endParaRPr lang="en-US" sz="1600" dirty="0"/>
          </a:p>
        </p:txBody>
      </p:sp>
      <p:pic>
        <p:nvPicPr>
          <p:cNvPr id="45" name="Picture 44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132" y="1682750"/>
            <a:ext cx="981301" cy="982513"/>
          </a:xfrm>
          <a:prstGeom prst="rect">
            <a:avLst/>
          </a:prstGeom>
        </p:spPr>
      </p:pic>
      <p:pic>
        <p:nvPicPr>
          <p:cNvPr id="46" name="Picture 45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3397" y="1671068"/>
            <a:ext cx="1061972" cy="106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96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1" grpId="0"/>
      <p:bldP spid="32" grpId="0"/>
      <p:bldP spid="35" grpId="0"/>
      <p:bldP spid="36" grpId="0"/>
      <p:bldP spid="39" grpId="0"/>
      <p:bldP spid="4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SPDY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Not an acronym - pronounced ‘speedy’ 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evelopment between Google and Microsoft</a:t>
            </a:r>
          </a:p>
          <a:p>
            <a:pPr lvl="1"/>
            <a:r>
              <a:rPr lang="en-US" dirty="0"/>
              <a:t>Preserves existing HTTP semantics – SPDY is purely a </a:t>
            </a:r>
            <a:r>
              <a:rPr lang="en-US" i="1" dirty="0"/>
              <a:t>framing layer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Basis for HTTP/</a:t>
            </a:r>
            <a:r>
              <a:rPr lang="en-US" dirty="0" smtClean="0"/>
              <a:t>2.0</a:t>
            </a:r>
          </a:p>
          <a:p>
            <a:pPr marL="0" indent="0">
              <a:buNone/>
            </a:pPr>
            <a:r>
              <a:rPr lang="en-US" dirty="0" smtClean="0"/>
              <a:t>Offers four improvements over HTTP/1.1:</a:t>
            </a:r>
          </a:p>
          <a:p>
            <a:pPr lvl="1"/>
            <a:r>
              <a:rPr lang="en-US" dirty="0" smtClean="0"/>
              <a:t>Multiplexed requests</a:t>
            </a:r>
          </a:p>
          <a:p>
            <a:pPr lvl="1"/>
            <a:r>
              <a:rPr lang="en-US" dirty="0" err="1" smtClean="0"/>
              <a:t>Prioritised</a:t>
            </a:r>
            <a:r>
              <a:rPr lang="en-US" dirty="0" smtClean="0"/>
              <a:t> requests</a:t>
            </a:r>
          </a:p>
          <a:p>
            <a:pPr lvl="1"/>
            <a:r>
              <a:rPr lang="en-US" dirty="0" smtClean="0"/>
              <a:t>Compressed headers</a:t>
            </a:r>
          </a:p>
          <a:p>
            <a:pPr lvl="1"/>
            <a:r>
              <a:rPr lang="en-US" dirty="0" smtClean="0"/>
              <a:t>Server push</a:t>
            </a:r>
          </a:p>
        </p:txBody>
      </p:sp>
    </p:spTree>
    <p:extLst>
      <p:ext uri="{BB962C8B-B14F-4D97-AF65-F5344CB8AC3E}">
        <p14:creationId xmlns:p14="http://schemas.microsoft.com/office/powerpoint/2010/main" val="180378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</a:t>
            </a:r>
            <a:r>
              <a:rPr lang="en-US" dirty="0" err="1" smtClean="0"/>
              <a:t>Prioritised</a:t>
            </a:r>
            <a:r>
              <a:rPr lang="en-US" dirty="0" smtClean="0"/>
              <a:t> Requests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connection may contain multiple streams (each of which consists of a sequence of frames)</a:t>
            </a:r>
          </a:p>
          <a:p>
            <a:pPr marL="0" indent="0">
              <a:buNone/>
            </a:pPr>
            <a:r>
              <a:rPr lang="en-US" dirty="0" smtClean="0"/>
              <a:t>Each stream has a 31-bit identifier</a:t>
            </a:r>
          </a:p>
          <a:p>
            <a:pPr lvl="1"/>
            <a:r>
              <a:rPr lang="en-US" dirty="0" smtClean="0"/>
              <a:t>Odd for client-initiated</a:t>
            </a:r>
          </a:p>
          <a:p>
            <a:pPr lvl="1"/>
            <a:r>
              <a:rPr lang="en-US" dirty="0" smtClean="0"/>
              <a:t>Even for server-initiated</a:t>
            </a:r>
          </a:p>
          <a:p>
            <a:pPr marL="0" indent="0">
              <a:buNone/>
            </a:pPr>
            <a:r>
              <a:rPr lang="en-US" dirty="0" smtClean="0"/>
              <a:t>Each stream has another 31-bit integer that expresses its relative priority</a:t>
            </a:r>
          </a:p>
          <a:p>
            <a:pPr lvl="1"/>
            <a:r>
              <a:rPr lang="en-US" dirty="0" smtClean="0"/>
              <a:t>Frames from higher priority streams sent before those from lower priority streams</a:t>
            </a:r>
          </a:p>
          <a:p>
            <a:pPr lvl="1"/>
            <a:r>
              <a:rPr lang="en-US" dirty="0" smtClean="0"/>
              <a:t>Allows asynchronous stream processing (unlike HTTP/1.1 Pipelining)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4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Compressed Headers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can compress message bodies using </a:t>
            </a:r>
            <a:r>
              <a:rPr lang="en-US" dirty="0" err="1" smtClean="0"/>
              <a:t>gzip</a:t>
            </a:r>
            <a:r>
              <a:rPr lang="en-US" dirty="0" smtClean="0"/>
              <a:t> or deflate</a:t>
            </a:r>
          </a:p>
          <a:p>
            <a:pPr lvl="1"/>
            <a:r>
              <a:rPr lang="en-US" dirty="0" smtClean="0"/>
              <a:t>Sends headers in plain text</a:t>
            </a:r>
          </a:p>
          <a:p>
            <a:pPr marL="0" indent="0">
              <a:buNone/>
            </a:pPr>
            <a:r>
              <a:rPr lang="en-US" dirty="0" smtClean="0"/>
              <a:t>HTTP/2.0 also provides the ability to compress message headers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73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HTTP/2.0 Push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HTTP/1.1 servers only send messages in response to requests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/>
              <a:t>/2.0 enables a server to pre-emptively send (or </a:t>
            </a:r>
            <a:r>
              <a:rPr lang="en-US" i="1" dirty="0" smtClean="0"/>
              <a:t>push</a:t>
            </a:r>
            <a:r>
              <a:rPr lang="en-US" dirty="0" smtClean="0"/>
              <a:t>) </a:t>
            </a:r>
            <a:r>
              <a:rPr lang="en-US" dirty="0"/>
              <a:t>multiple associated resources to a client in response to a single request.</a:t>
            </a:r>
          </a:p>
        </p:txBody>
      </p:sp>
    </p:spTree>
    <p:extLst>
      <p:ext uri="{BB962C8B-B14F-4D97-AF65-F5344CB8AC3E}">
        <p14:creationId xmlns:p14="http://schemas.microsoft.com/office/powerpoint/2010/main" val="108108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Lecture:</a:t>
            </a:r>
            <a:br>
              <a:rPr lang="en-GB" dirty="0" smtClean="0"/>
            </a:br>
            <a:r>
              <a:rPr lang="en-GB" dirty="0" smtClean="0"/>
              <a:t>Representational State Transfer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08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Transport </a:t>
            </a:r>
            <a:br>
              <a:rPr lang="en-GB" dirty="0" smtClean="0"/>
            </a:br>
            <a:r>
              <a:rPr lang="en-GB" dirty="0" smtClean="0"/>
              <a:t>Layer </a:t>
            </a:r>
            <a:br>
              <a:rPr lang="en-GB" dirty="0" smtClean="0"/>
            </a:br>
            <a:r>
              <a:rPr lang="en-GB" dirty="0" smtClean="0"/>
              <a:t>Security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29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As designed, HTTP sends all data in the clear</a:t>
            </a:r>
          </a:p>
          <a:p>
            <a:pPr lvl="1"/>
            <a:r>
              <a:rPr lang="en-GB" dirty="0" smtClean="0"/>
              <a:t>Vulnerable to interception by third parties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Securing HTTP</a:t>
            </a:r>
            <a:endParaRPr lang="en-GB" dirty="0"/>
          </a:p>
        </p:txBody>
      </p:sp>
      <p:pic>
        <p:nvPicPr>
          <p:cNvPr id="6" name="Picture 5" descr="MC90043160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564" y="4068238"/>
            <a:ext cx="981301" cy="982513"/>
          </a:xfrm>
          <a:prstGeom prst="rect">
            <a:avLst/>
          </a:prstGeom>
        </p:spPr>
      </p:pic>
      <p:pic>
        <p:nvPicPr>
          <p:cNvPr id="7" name="Picture 6" descr="MC900431616-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7394" y="4062379"/>
            <a:ext cx="1061972" cy="10619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36" y="5302112"/>
            <a:ext cx="1180276" cy="129403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21" y="3970800"/>
            <a:ext cx="1139843" cy="1290907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3224170" y="3896966"/>
            <a:ext cx="2658336" cy="425905"/>
            <a:chOff x="3224170" y="3896966"/>
            <a:chExt cx="2658336" cy="425905"/>
          </a:xfrm>
        </p:grpSpPr>
        <p:cxnSp>
          <p:nvCxnSpPr>
            <p:cNvPr id="10" name="Straight Arrow Connector 9"/>
            <p:cNvCxnSpPr/>
            <p:nvPr/>
          </p:nvCxnSpPr>
          <p:spPr bwMode="auto">
            <a:xfrm>
              <a:off x="3224170" y="4322871"/>
              <a:ext cx="2658336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1" name="TextBox 10"/>
            <p:cNvSpPr txBox="1"/>
            <p:nvPr/>
          </p:nvSpPr>
          <p:spPr>
            <a:xfrm>
              <a:off x="4051970" y="3896966"/>
              <a:ext cx="9962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GET </a:t>
              </a:r>
              <a:r>
                <a:rPr lang="en-US" dirty="0" err="1" smtClean="0"/>
                <a:t>uri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224170" y="4454554"/>
            <a:ext cx="2658336" cy="668651"/>
            <a:chOff x="3224170" y="4454554"/>
            <a:chExt cx="2658336" cy="668651"/>
          </a:xfrm>
        </p:grpSpPr>
        <p:sp>
          <p:nvSpPr>
            <p:cNvPr id="12" name="TextBox 11"/>
            <p:cNvSpPr txBox="1"/>
            <p:nvPr/>
          </p:nvSpPr>
          <p:spPr>
            <a:xfrm>
              <a:off x="4075710" y="4454554"/>
              <a:ext cx="99257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200 OK</a:t>
              </a:r>
              <a:endParaRPr lang="en-US" dirty="0"/>
            </a:p>
          </p:txBody>
        </p:sp>
        <p:cxnSp>
          <p:nvCxnSpPr>
            <p:cNvPr id="13" name="Straight Arrow Connector 12"/>
            <p:cNvCxnSpPr/>
            <p:nvPr/>
          </p:nvCxnSpPr>
          <p:spPr bwMode="auto">
            <a:xfrm flipH="1">
              <a:off x="3224170" y="4831067"/>
              <a:ext cx="2658336" cy="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 w="lg" len="lg"/>
            </a:ln>
            <a:effectLst/>
          </p:spPr>
        </p:cxnSp>
        <p:sp>
          <p:nvSpPr>
            <p:cNvPr id="16" name="Document 15"/>
            <p:cNvSpPr/>
            <p:nvPr/>
          </p:nvSpPr>
          <p:spPr bwMode="auto">
            <a:xfrm>
              <a:off x="5107841" y="4583205"/>
              <a:ext cx="360000" cy="540000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296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Transport Layer Security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foundation for Secure HTTP (HTTPS)</a:t>
            </a:r>
          </a:p>
          <a:p>
            <a:pPr lvl="1"/>
            <a:r>
              <a:rPr lang="en-GB" dirty="0" smtClean="0"/>
              <a:t>Formerly </a:t>
            </a:r>
            <a:r>
              <a:rPr lang="en-GB" dirty="0" smtClean="0"/>
              <a:t>known as Secure Sockets Layer (SSL)</a:t>
            </a:r>
          </a:p>
          <a:p>
            <a:pPr lvl="1"/>
            <a:r>
              <a:rPr lang="en-GB" dirty="0" smtClean="0"/>
              <a:t>Protocol for </a:t>
            </a:r>
            <a:r>
              <a:rPr lang="en-GB" dirty="0" smtClean="0"/>
              <a:t>establishing secure communications channels </a:t>
            </a:r>
            <a:r>
              <a:rPr lang="en-GB" dirty="0" smtClean="0"/>
              <a:t>between internet </a:t>
            </a:r>
            <a:r>
              <a:rPr lang="en-GB" dirty="0" smtClean="0"/>
              <a:t>hosts</a:t>
            </a:r>
          </a:p>
        </p:txBody>
      </p:sp>
    </p:spTree>
    <p:extLst>
      <p:ext uri="{BB962C8B-B14F-4D97-AF65-F5344CB8AC3E}">
        <p14:creationId xmlns:p14="http://schemas.microsoft.com/office/powerpoint/2010/main" val="208808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Uses a single key for both encryption and decryption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Key </a:t>
            </a:r>
            <a:r>
              <a:rPr lang="en-GB" dirty="0" smtClean="0"/>
              <a:t>exchange </a:t>
            </a:r>
            <a:r>
              <a:rPr lang="en-GB" dirty="0" smtClean="0"/>
              <a:t>is </a:t>
            </a:r>
            <a:r>
              <a:rPr lang="en-GB" dirty="0" smtClean="0"/>
              <a:t>an issue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Symmetric Encryption</a:t>
            </a:r>
            <a:endParaRPr lang="en-GB" dirty="0"/>
          </a:p>
        </p:txBody>
      </p:sp>
      <p:sp>
        <p:nvSpPr>
          <p:cNvPr id="8" name="Document 7"/>
          <p:cNvSpPr/>
          <p:nvPr/>
        </p:nvSpPr>
        <p:spPr bwMode="auto">
          <a:xfrm>
            <a:off x="1146708" y="406648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4212000" y="40767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4970" y="4537109"/>
            <a:ext cx="526526" cy="731520"/>
          </a:xfrm>
          <a:prstGeom prst="rect">
            <a:avLst/>
          </a:prstGeom>
        </p:spPr>
      </p:pic>
      <p:sp>
        <p:nvSpPr>
          <p:cNvPr id="10" name="Document 9"/>
          <p:cNvSpPr/>
          <p:nvPr/>
        </p:nvSpPr>
        <p:spPr bwMode="auto">
          <a:xfrm>
            <a:off x="7277292" y="40767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12" name="Straight Arrow Connector 11"/>
          <p:cNvCxnSpPr>
            <a:stCxn id="8" idx="3"/>
            <a:endCxn id="9" idx="1"/>
          </p:cNvCxnSpPr>
          <p:nvPr/>
        </p:nvCxnSpPr>
        <p:spPr bwMode="auto">
          <a:xfrm>
            <a:off x="1866708" y="4606484"/>
            <a:ext cx="2345292" cy="102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Straight Arrow Connector 12"/>
          <p:cNvCxnSpPr>
            <a:stCxn id="9" idx="3"/>
            <a:endCxn id="10" idx="1"/>
          </p:cNvCxnSpPr>
          <p:nvPr/>
        </p:nvCxnSpPr>
        <p:spPr bwMode="auto">
          <a:xfrm>
            <a:off x="4932000" y="4616700"/>
            <a:ext cx="234529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467" y="4397244"/>
            <a:ext cx="1018032" cy="43891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501" y="4387028"/>
            <a:ext cx="1018032" cy="43891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560697" y="4050225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encrypt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5656426" y="4040846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decrypt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1142434" y="5578104"/>
            <a:ext cx="702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p</a:t>
            </a:r>
            <a:r>
              <a:rPr lang="en-GB" smtClean="0"/>
              <a:t>lain</a:t>
            </a:r>
            <a:endParaRPr lang="en-GB" dirty="0" smtClean="0"/>
          </a:p>
          <a:p>
            <a:pPr algn="ctr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134374" y="5578105"/>
            <a:ext cx="8755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 smtClean="0"/>
              <a:t>cypher</a:t>
            </a:r>
          </a:p>
          <a:p>
            <a:pPr algn="ctr"/>
            <a:r>
              <a:rPr lang="en-GB" dirty="0" smtClean="0"/>
              <a:t>text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277292" y="5578104"/>
            <a:ext cx="7024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p</a:t>
            </a:r>
            <a:r>
              <a:rPr lang="en-GB" smtClean="0"/>
              <a:t>lain</a:t>
            </a:r>
            <a:endParaRPr lang="en-GB" dirty="0" smtClean="0"/>
          </a:p>
          <a:p>
            <a:pPr algn="ctr"/>
            <a:r>
              <a:rPr lang="en-GB" dirty="0" smtClean="0"/>
              <a:t>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6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9" grpId="0" animBg="1"/>
      <p:bldP spid="10" grpId="0" animBg="1"/>
      <p:bldP spid="21" grpId="0"/>
      <p:bldP spid="22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Keys are generated in pairs</a:t>
            </a:r>
          </a:p>
          <a:p>
            <a:pPr lvl="1"/>
            <a:r>
              <a:rPr lang="en-GB" dirty="0" smtClean="0"/>
              <a:t>Each key can decrypt what the other has encrypted</a:t>
            </a:r>
          </a:p>
          <a:p>
            <a:pPr lvl="1"/>
            <a:r>
              <a:rPr lang="en-GB" dirty="0" smtClean="0"/>
              <a:t>Given one key from a pair, c</a:t>
            </a:r>
            <a:r>
              <a:rPr lang="en-GB" dirty="0" smtClean="0"/>
              <a:t>annot deduce the other key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Asymmetric Encryption</a:t>
            </a:r>
            <a:endParaRPr lang="en-GB" dirty="0"/>
          </a:p>
        </p:txBody>
      </p:sp>
      <p:sp>
        <p:nvSpPr>
          <p:cNvPr id="6" name="Document 5"/>
          <p:cNvSpPr/>
          <p:nvPr/>
        </p:nvSpPr>
        <p:spPr bwMode="auto">
          <a:xfrm>
            <a:off x="1146708" y="3526484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7" name="Document 6"/>
          <p:cNvSpPr/>
          <p:nvPr/>
        </p:nvSpPr>
        <p:spPr bwMode="auto">
          <a:xfrm>
            <a:off x="4212000" y="35367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9" name="Document 8"/>
          <p:cNvSpPr/>
          <p:nvPr/>
        </p:nvSpPr>
        <p:spPr bwMode="auto">
          <a:xfrm>
            <a:off x="7277292" y="3536700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>
            <a:off x="1866708" y="4066484"/>
            <a:ext cx="2345292" cy="102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4932000" y="4076700"/>
            <a:ext cx="234529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62" y="3863666"/>
            <a:ext cx="1018032" cy="43891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501" y="3856232"/>
            <a:ext cx="1018032" cy="438912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463" y="3939530"/>
            <a:ext cx="512064" cy="725424"/>
          </a:xfrm>
          <a:prstGeom prst="rect">
            <a:avLst/>
          </a:prstGeom>
        </p:spPr>
      </p:pic>
      <p:sp>
        <p:nvSpPr>
          <p:cNvPr id="25" name="Document 24"/>
          <p:cNvSpPr/>
          <p:nvPr/>
        </p:nvSpPr>
        <p:spPr bwMode="auto">
          <a:xfrm>
            <a:off x="1146708" y="5018127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6" name="Document 25"/>
          <p:cNvSpPr/>
          <p:nvPr/>
        </p:nvSpPr>
        <p:spPr bwMode="auto">
          <a:xfrm>
            <a:off x="4212000" y="50283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27" name="Document 26"/>
          <p:cNvSpPr/>
          <p:nvPr/>
        </p:nvSpPr>
        <p:spPr bwMode="auto">
          <a:xfrm>
            <a:off x="7277292" y="5028343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1866708" y="5558127"/>
            <a:ext cx="2345292" cy="10216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>
            <a:off x="4932000" y="5568343"/>
            <a:ext cx="2345292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30" name="Picture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501" y="5338671"/>
            <a:ext cx="1018032" cy="43891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4862" y="5338671"/>
            <a:ext cx="1018032" cy="43891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3463" y="5414871"/>
            <a:ext cx="512064" cy="72542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2984" y="1702760"/>
            <a:ext cx="1018032" cy="43891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3460" y="1702760"/>
            <a:ext cx="1018032" cy="43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39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25" grpId="0" animBg="1"/>
      <p:bldP spid="26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Public Key Cryptography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Commonly-used term for asymmetric encryption</a:t>
            </a:r>
          </a:p>
          <a:p>
            <a:pPr lvl="1"/>
            <a:r>
              <a:rPr lang="en-GB" dirty="0" smtClean="0"/>
              <a:t>Refers to the different roles of the keys in a pair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Public key</a:t>
            </a:r>
          </a:p>
          <a:p>
            <a:pPr lvl="1"/>
            <a:r>
              <a:rPr lang="en-GB" dirty="0" smtClean="0"/>
              <a:t>Shared </a:t>
            </a:r>
            <a:r>
              <a:rPr lang="en-GB" dirty="0"/>
              <a:t>with </a:t>
            </a:r>
            <a:r>
              <a:rPr lang="en-GB" dirty="0" smtClean="0"/>
              <a:t>all by the owner</a:t>
            </a:r>
          </a:p>
          <a:p>
            <a:pPr lvl="1"/>
            <a:r>
              <a:rPr lang="en-GB" dirty="0"/>
              <a:t>U</a:t>
            </a:r>
            <a:r>
              <a:rPr lang="en-GB" dirty="0" smtClean="0"/>
              <a:t>sed </a:t>
            </a:r>
            <a:r>
              <a:rPr lang="en-GB" dirty="0"/>
              <a:t>to encrypt messages sent to the owner</a:t>
            </a:r>
          </a:p>
          <a:p>
            <a:pPr marL="0" indent="0">
              <a:buNone/>
            </a:pPr>
            <a:r>
              <a:rPr lang="en-GB" dirty="0"/>
              <a:t>Private key </a:t>
            </a:r>
            <a:endParaRPr lang="en-GB" dirty="0" smtClean="0"/>
          </a:p>
          <a:p>
            <a:pPr lvl="1"/>
            <a:r>
              <a:rPr lang="en-GB" dirty="0"/>
              <a:t>K</a:t>
            </a:r>
            <a:r>
              <a:rPr lang="en-GB" dirty="0" smtClean="0"/>
              <a:t>ept a secret by the owner</a:t>
            </a:r>
          </a:p>
          <a:p>
            <a:pPr lvl="1"/>
            <a:r>
              <a:rPr lang="en-GB" dirty="0"/>
              <a:t>U</a:t>
            </a:r>
            <a:r>
              <a:rPr lang="en-GB" dirty="0" smtClean="0"/>
              <a:t>sed by the owner to </a:t>
            </a:r>
            <a:r>
              <a:rPr lang="en-GB" dirty="0"/>
              <a:t>decrypt messages sent to </a:t>
            </a:r>
            <a:r>
              <a:rPr lang="en-GB" dirty="0" smtClean="0"/>
              <a:t>them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0452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Arrow Connector 31"/>
          <p:cNvCxnSpPr>
            <a:stCxn id="22" idx="3"/>
          </p:cNvCxnSpPr>
          <p:nvPr/>
        </p:nvCxnSpPr>
        <p:spPr bwMode="auto">
          <a:xfrm flipV="1">
            <a:off x="4742731" y="4383589"/>
            <a:ext cx="2529969" cy="193307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Authentication, non-repudiation, integrity of messages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Generate a cryptographic hash of the message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Encrypt the hash with your private key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Cryptography 101 </a:t>
            </a:r>
            <a:r>
              <a:rPr lang="mr-IN" dirty="0" smtClean="0"/>
              <a:t>–</a:t>
            </a:r>
            <a:r>
              <a:rPr lang="en-GB" dirty="0" smtClean="0"/>
              <a:t> Digital </a:t>
            </a:r>
            <a:r>
              <a:rPr lang="en-GB" dirty="0" smtClean="0"/>
              <a:t>signatures</a:t>
            </a:r>
            <a:endParaRPr lang="en-GB" dirty="0"/>
          </a:p>
        </p:txBody>
      </p:sp>
      <p:sp>
        <p:nvSpPr>
          <p:cNvPr id="7" name="Document 6"/>
          <p:cNvSpPr/>
          <p:nvPr/>
        </p:nvSpPr>
        <p:spPr bwMode="auto">
          <a:xfrm>
            <a:off x="1146708" y="3577377"/>
            <a:ext cx="720000" cy="1080000"/>
          </a:xfrm>
          <a:prstGeom prst="flowChartDocumen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solidFill>
              <a:schemeClr val="accent1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sp>
        <p:nvSpPr>
          <p:cNvPr id="8" name="Process 7"/>
          <p:cNvSpPr/>
          <p:nvPr/>
        </p:nvSpPr>
        <p:spPr bwMode="auto">
          <a:xfrm>
            <a:off x="1326708" y="6147959"/>
            <a:ext cx="360000" cy="36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36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rPr>
              <a:t>#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cxnSp>
        <p:nvCxnSpPr>
          <p:cNvPr id="9" name="Straight Arrow Connector 8"/>
          <p:cNvCxnSpPr>
            <a:stCxn id="7" idx="2"/>
            <a:endCxn id="8" idx="0"/>
          </p:cNvCxnSpPr>
          <p:nvPr/>
        </p:nvCxnSpPr>
        <p:spPr bwMode="auto">
          <a:xfrm>
            <a:off x="1506708" y="4585977"/>
            <a:ext cx="0" cy="156198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>
            <a:stCxn id="8" idx="3"/>
            <a:endCxn id="22" idx="1"/>
          </p:cNvCxnSpPr>
          <p:nvPr/>
        </p:nvCxnSpPr>
        <p:spPr bwMode="auto">
          <a:xfrm flipV="1">
            <a:off x="1686708" y="6316662"/>
            <a:ext cx="2696023" cy="11297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704" y="6097206"/>
            <a:ext cx="1018032" cy="438912"/>
          </a:xfrm>
          <a:prstGeom prst="rect">
            <a:avLst/>
          </a:prstGeom>
        </p:spPr>
      </p:pic>
      <p:sp>
        <p:nvSpPr>
          <p:cNvPr id="22" name="Process 21"/>
          <p:cNvSpPr/>
          <p:nvPr/>
        </p:nvSpPr>
        <p:spPr bwMode="auto">
          <a:xfrm>
            <a:off x="4382731" y="6136662"/>
            <a:ext cx="360000" cy="360000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3600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Georgia" charset="0"/>
                <a:ea typeface="Georgia" charset="0"/>
                <a:cs typeface="Georgia" charset="0"/>
              </a:rPr>
              <a:t>#</a:t>
            </a:r>
            <a:endParaRPr kumimoji="0" lang="en-GB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charset="0"/>
              <a:ea typeface="Georgia" charset="0"/>
              <a:cs typeface="Georgia" charset="0"/>
            </a:endParaRPr>
          </a:p>
        </p:txBody>
      </p:sp>
      <p:pic>
        <p:nvPicPr>
          <p:cNvPr id="16" name="Picture 15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931" y="6287223"/>
            <a:ext cx="255600" cy="360000"/>
          </a:xfrm>
          <a:prstGeom prst="rect">
            <a:avLst/>
          </a:prstGeom>
        </p:spPr>
      </p:pic>
      <p:cxnSp>
        <p:nvCxnSpPr>
          <p:cNvPr id="29" name="Straight Arrow Connector 28"/>
          <p:cNvCxnSpPr>
            <a:stCxn id="7" idx="3"/>
            <a:endCxn id="25" idx="1"/>
          </p:cNvCxnSpPr>
          <p:nvPr/>
        </p:nvCxnSpPr>
        <p:spPr bwMode="auto">
          <a:xfrm flipV="1">
            <a:off x="1866708" y="4115737"/>
            <a:ext cx="5405992" cy="164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38" name="Group 37"/>
          <p:cNvGrpSpPr/>
          <p:nvPr/>
        </p:nvGrpSpPr>
        <p:grpSpPr>
          <a:xfrm>
            <a:off x="1146708" y="5006968"/>
            <a:ext cx="720000" cy="720000"/>
            <a:chOff x="2697989" y="4447046"/>
            <a:chExt cx="1080001" cy="1080000"/>
          </a:xfrm>
        </p:grpSpPr>
        <p:grpSp>
          <p:nvGrpSpPr>
            <p:cNvPr id="39" name="Group 38"/>
            <p:cNvGrpSpPr/>
            <p:nvPr/>
          </p:nvGrpSpPr>
          <p:grpSpPr>
            <a:xfrm>
              <a:off x="2697990" y="4447046"/>
              <a:ext cx="1080000" cy="1080000"/>
              <a:chOff x="2697990" y="4447046"/>
              <a:chExt cx="1260000" cy="1260000"/>
            </a:xfrm>
          </p:grpSpPr>
          <p:sp>
            <p:nvSpPr>
              <p:cNvPr id="41" name="Rounded Rectangle 40"/>
              <p:cNvSpPr/>
              <p:nvPr/>
            </p:nvSpPr>
            <p:spPr bwMode="auto">
              <a:xfrm>
                <a:off x="2697990" y="4447046"/>
                <a:ext cx="1260000" cy="1260000"/>
              </a:xfrm>
              <a:prstGeom prst="roundRect">
                <a:avLst/>
              </a:prstGeom>
              <a:solidFill>
                <a:schemeClr val="tx2">
                  <a:lumMod val="25000"/>
                  <a:lumOff val="75000"/>
                </a:schemeClr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pic>
            <p:nvPicPr>
              <p:cNvPr id="42" name="Picture 41"/>
              <p:cNvPicPr>
                <a:picLocks noChangeAspect="1"/>
              </p:cNvPicPr>
              <p:nvPr/>
            </p:nvPicPr>
            <p:blipFill>
              <a:blip r:embed="rId5">
                <a:duotone>
                  <a:schemeClr val="bg2">
                    <a:shade val="45000"/>
                    <a:satMod val="135000"/>
                  </a:schemeClr>
                  <a:prstClr val="white"/>
                </a:duotone>
                <a:alphaModFix amt="25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0241" y="4519297"/>
                <a:ext cx="1115498" cy="1115498"/>
              </a:xfrm>
              <a:prstGeom prst="rect">
                <a:avLst/>
              </a:prstGeom>
              <a:ln>
                <a:noFill/>
              </a:ln>
            </p:spPr>
          </p:pic>
        </p:grpSp>
        <p:sp>
          <p:nvSpPr>
            <p:cNvPr id="40" name="TextBox 39"/>
            <p:cNvSpPr txBox="1"/>
            <p:nvPr/>
          </p:nvSpPr>
          <p:spPr>
            <a:xfrm>
              <a:off x="2697989" y="4699797"/>
              <a:ext cx="10800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ctr" anchorCtr="1">
              <a:noAutofit/>
            </a:bodyPr>
            <a:lstStyle/>
            <a:p>
              <a:pPr algn="ctr"/>
              <a:r>
                <a:rPr lang="en-GB" sz="1600" dirty="0" smtClean="0"/>
                <a:t>hash</a:t>
              </a:r>
              <a:endParaRPr lang="en-GB" sz="16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272700" y="3575737"/>
            <a:ext cx="720000" cy="1276776"/>
            <a:chOff x="7272700" y="3575737"/>
            <a:chExt cx="720000" cy="1276776"/>
          </a:xfrm>
        </p:grpSpPr>
        <p:sp>
          <p:nvSpPr>
            <p:cNvPr id="25" name="Document 24"/>
            <p:cNvSpPr/>
            <p:nvPr/>
          </p:nvSpPr>
          <p:spPr bwMode="auto">
            <a:xfrm>
              <a:off x="7272700" y="3575737"/>
              <a:ext cx="720000" cy="1080000"/>
            </a:xfrm>
            <a:prstGeom prst="flowChartDocumen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2700" cap="flat" cmpd="sng" algn="ctr">
              <a:solidFill>
                <a:schemeClr val="accent1">
                  <a:lumMod val="40000"/>
                  <a:lumOff val="6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 charset="0"/>
                <a:ea typeface="Georgia" charset="0"/>
                <a:cs typeface="Georgia" charset="0"/>
              </a:endParaRPr>
            </a:p>
          </p:txBody>
        </p:sp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17212" y="4218529"/>
              <a:ext cx="475488" cy="6339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2004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animBg="1"/>
      <p:bldP spid="8" grpId="0" animBg="1"/>
      <p:bldP spid="22" grpId="0" animBg="1"/>
    </p:bldLst>
  </p:timing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248</TotalTime>
  <Words>869</Words>
  <Application>Microsoft Macintosh PowerPoint</Application>
  <PresentationFormat>On-screen Show (4:3)</PresentationFormat>
  <Paragraphs>229</Paragraphs>
  <Slides>28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Calibri</vt:lpstr>
      <vt:lpstr>Georgia</vt:lpstr>
      <vt:lpstr>Lucida Console</vt:lpstr>
      <vt:lpstr>Lucida Grande</vt:lpstr>
      <vt:lpstr>Lucida Sans</vt:lpstr>
      <vt:lpstr>Mangal</vt:lpstr>
      <vt:lpstr>ＭＳ Ｐゴシック</vt:lpstr>
      <vt:lpstr>Arial</vt:lpstr>
      <vt:lpstr>ECS</vt:lpstr>
      <vt:lpstr>Further HTTP</vt:lpstr>
      <vt:lpstr>Overview</vt:lpstr>
      <vt:lpstr>Transport  Layer  Security</vt:lpstr>
      <vt:lpstr>Securing HTTP</vt:lpstr>
      <vt:lpstr>Transport Layer Security</vt:lpstr>
      <vt:lpstr>Cryptography 101 – Symmetric Encryption</vt:lpstr>
      <vt:lpstr>Cryptography 101 – Asymmetric Encryption</vt:lpstr>
      <vt:lpstr>Cryptography 101 – Public Key Cryptography</vt:lpstr>
      <vt:lpstr>Cryptography 101 – Digital signatures</vt:lpstr>
      <vt:lpstr>Cryptography 101 – Signature verification</vt:lpstr>
      <vt:lpstr>Cryptography 101 – Certificates  </vt:lpstr>
      <vt:lpstr>Transport Layer Security</vt:lpstr>
      <vt:lpstr>TLS handshake</vt:lpstr>
      <vt:lpstr>HTTPS</vt:lpstr>
      <vt:lpstr>WebDAV</vt:lpstr>
      <vt:lpstr>WebDAV</vt:lpstr>
      <vt:lpstr>WebDAV versus HTTP</vt:lpstr>
      <vt:lpstr>WebDAV Implementations</vt:lpstr>
      <vt:lpstr>Beyond  HTTP/1.1</vt:lpstr>
      <vt:lpstr>HTTP Limitations</vt:lpstr>
      <vt:lpstr>HTTP/1.0 and earlier</vt:lpstr>
      <vt:lpstr>HTTP Keep-Alive</vt:lpstr>
      <vt:lpstr>HTTP Pipelining</vt:lpstr>
      <vt:lpstr>SPDY</vt:lpstr>
      <vt:lpstr>HTTP/2.0 Prioritised Requests</vt:lpstr>
      <vt:lpstr>HTTP/2.0 Compressed Headers</vt:lpstr>
      <vt:lpstr>HTTP/2.0 Push</vt:lpstr>
      <vt:lpstr>Next Lecture: Representational State Transfer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HTTP</dc:title>
  <dc:creator>Gibbins N.M.</dc:creator>
  <cp:lastModifiedBy>Gibbins N.M.</cp:lastModifiedBy>
  <cp:revision>27</cp:revision>
  <dcterms:created xsi:type="dcterms:W3CDTF">2017-10-28T12:01:51Z</dcterms:created>
  <dcterms:modified xsi:type="dcterms:W3CDTF">2017-10-28T16:10:18Z</dcterms:modified>
</cp:coreProperties>
</file>