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8"/>
  </p:notesMasterIdLst>
  <p:sldIdLst>
    <p:sldId id="257" r:id="rId2"/>
    <p:sldId id="259" r:id="rId3"/>
    <p:sldId id="260" r:id="rId4"/>
    <p:sldId id="262" r:id="rId5"/>
    <p:sldId id="263" r:id="rId6"/>
    <p:sldId id="264" r:id="rId7"/>
    <p:sldId id="268" r:id="rId8"/>
    <p:sldId id="281" r:id="rId9"/>
    <p:sldId id="258" r:id="rId10"/>
    <p:sldId id="278" r:id="rId11"/>
    <p:sldId id="276" r:id="rId12"/>
    <p:sldId id="277" r:id="rId13"/>
    <p:sldId id="274" r:id="rId14"/>
    <p:sldId id="275" r:id="rId15"/>
    <p:sldId id="279" r:id="rId16"/>
    <p:sldId id="280" r:id="rId17"/>
    <p:sldId id="283" r:id="rId18"/>
    <p:sldId id="282" r:id="rId19"/>
    <p:sldId id="270" r:id="rId20"/>
    <p:sldId id="273" r:id="rId21"/>
    <p:sldId id="269" r:id="rId22"/>
    <p:sldId id="271" r:id="rId23"/>
    <p:sldId id="272" r:id="rId24"/>
    <p:sldId id="265" r:id="rId25"/>
    <p:sldId id="266" r:id="rId26"/>
    <p:sldId id="267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41"/>
    <p:restoredTop sz="94708"/>
  </p:normalViewPr>
  <p:slideViewPr>
    <p:cSldViewPr snapToGrid="0" snapToObjects="1" showGuides="1">
      <p:cViewPr varScale="1">
        <p:scale>
          <a:sx n="120" d="100"/>
          <a:sy n="120" d="100"/>
        </p:scale>
        <p:origin x="1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26/10/2017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44" r:id="rId11"/>
    <p:sldLayoutId id="2147483745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eXtensible</a:t>
            </a:r>
            <a:r>
              <a:rPr lang="en-GB" dirty="0" smtClean="0"/>
              <a:t> Stylesheet Language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COMP3220 Web Infrastructure</a:t>
            </a:r>
            <a:br>
              <a:rPr lang="en-GB" dirty="0" smtClean="0"/>
            </a:br>
            <a:r>
              <a:rPr lang="en-GB" dirty="0" smtClean="0"/>
              <a:t>COMP6218 Web Architecture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err="1" smtClean="0"/>
              <a:t>nmg</a:t>
            </a:r>
            <a:r>
              <a:rPr lang="en-GB" dirty="0" err="1" smtClean="0"/>
              <a:t>@ecs.soton.ac.uk</a:t>
            </a:r>
            <a:endParaRPr lang="en-GB" dirty="0" smtClean="0"/>
          </a:p>
          <a:p>
            <a:r>
              <a:rPr lang="en-GB" dirty="0" smtClean="0"/>
              <a:t>2017-2018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XPath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Expression language for specifying nodes (elements, attributes) within an XML document</a:t>
            </a:r>
          </a:p>
          <a:p>
            <a:pPr marL="0" indent="0">
              <a:buNone/>
            </a:pPr>
            <a:r>
              <a:rPr lang="en-GB" dirty="0" smtClean="0"/>
              <a:t>Specifies nodes using a path through the hierarchy of the document</a:t>
            </a:r>
          </a:p>
          <a:p>
            <a:pPr lvl="1"/>
            <a:r>
              <a:rPr lang="en-GB" dirty="0" smtClean="0"/>
              <a:t>Can be absolute (from the root) or relative (from current position)</a:t>
            </a:r>
          </a:p>
        </p:txBody>
      </p:sp>
    </p:spTree>
    <p:extLst>
      <p:ext uri="{BB962C8B-B14F-4D97-AF65-F5344CB8AC3E}">
        <p14:creationId xmlns:p14="http://schemas.microsoft.com/office/powerpoint/2010/main" val="147491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XPath expressions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E</a:t>
            </a:r>
            <a:r>
              <a:rPr lang="en-GB" dirty="0" smtClean="0"/>
              <a:t>		Selects all nodes with the name E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dirty="0" smtClean="0"/>
              <a:t>		Selects from the root node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//</a:t>
            </a:r>
            <a:r>
              <a:rPr lang="en-GB" dirty="0" smtClean="0"/>
              <a:t>		Selects nodes anywhere under the current node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.</a:t>
            </a:r>
            <a:r>
              <a:rPr lang="en-GB" dirty="0" smtClean="0"/>
              <a:t>		Selects the current node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..</a:t>
            </a:r>
            <a:r>
              <a:rPr lang="en-GB" dirty="0" smtClean="0"/>
              <a:t>		Selects the parent of the current node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@</a:t>
            </a:r>
            <a:r>
              <a:rPr lang="en-GB" dirty="0" smtClean="0"/>
              <a:t>		Selects attributes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24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XPath expression examples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dirty="0" smtClean="0"/>
              <a:t>		Selects all 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dirty="0" smtClean="0"/>
              <a:t> elements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/contacts</a:t>
            </a:r>
            <a:r>
              <a:rPr lang="en-GB" dirty="0" smtClean="0"/>
              <a:t>		Selects the root 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dirty="0" smtClean="0"/>
              <a:t> element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contacts/card</a:t>
            </a:r>
            <a:r>
              <a:rPr lang="en-GB" dirty="0" smtClean="0"/>
              <a:t>	Select all 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dirty="0" smtClean="0"/>
              <a:t> elements that are children </a:t>
            </a:r>
            <a:br>
              <a:rPr lang="en-GB" dirty="0" smtClean="0"/>
            </a:br>
            <a:r>
              <a:rPr lang="en-GB" dirty="0" smtClean="0"/>
              <a:t>			of contacts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//card	</a:t>
            </a:r>
            <a:r>
              <a:rPr lang="en-GB" dirty="0" smtClean="0"/>
              <a:t>	Select all 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dirty="0" smtClean="0"/>
              <a:t> elements</a:t>
            </a:r>
          </a:p>
          <a:p>
            <a:pPr marL="0" indent="0">
              <a:buNone/>
            </a:pPr>
            <a:r>
              <a:rPr lang="en-GB" sz="2000" dirty="0">
                <a:latin typeface="Lucida Console" charset="0"/>
                <a:ea typeface="Lucida Console" charset="0"/>
                <a:cs typeface="Lucida Console" charset="0"/>
              </a:rPr>
              <a:t>c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ontacts//name</a:t>
            </a:r>
            <a:r>
              <a:rPr lang="en-GB" dirty="0" smtClean="0"/>
              <a:t>	Select all 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name</a:t>
            </a:r>
            <a:r>
              <a:rPr lang="en-GB" dirty="0" smtClean="0"/>
              <a:t> elements that are </a:t>
            </a:r>
            <a:br>
              <a:rPr lang="en-GB" dirty="0" smtClean="0"/>
            </a:br>
            <a:r>
              <a:rPr lang="en-GB" dirty="0" smtClean="0"/>
              <a:t>			descendants of 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</a:p>
          <a:p>
            <a:pPr marL="0" indent="0">
              <a:buNone/>
            </a:pP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//</a:t>
            </a:r>
            <a:r>
              <a:rPr lang="en-GB" sz="2000" dirty="0" err="1" smtClean="0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/@</a:t>
            </a:r>
            <a:r>
              <a:rPr lang="en-GB" sz="2000" dirty="0" err="1" smtClean="0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dirty="0" smtClean="0"/>
              <a:t>		Select 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type</a:t>
            </a:r>
            <a:r>
              <a:rPr lang="en-GB" dirty="0" smtClean="0"/>
              <a:t> attribute on all </a:t>
            </a:r>
            <a:r>
              <a:rPr lang="en-GB" sz="2000" dirty="0" err="1" smtClean="0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dirty="0" smtClean="0"/>
              <a:t> elements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32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latin typeface="Lucida Console" charset="0"/>
                <a:ea typeface="Lucida Console" charset="0"/>
                <a:cs typeface="Lucida Console" charset="0"/>
              </a:rPr>
              <a:t>m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atch</a:t>
            </a:r>
            <a:r>
              <a:rPr lang="en-GB" dirty="0" smtClean="0"/>
              <a:t> attribute contains XPath expression that identifies an element or elements</a:t>
            </a:r>
          </a:p>
          <a:p>
            <a:r>
              <a:rPr lang="en-GB" dirty="0" smtClean="0"/>
              <a:t>Content of element is either output </a:t>
            </a:r>
            <a:r>
              <a:rPr lang="en-GB" dirty="0" err="1" smtClean="0"/>
              <a:t>markup</a:t>
            </a:r>
            <a:r>
              <a:rPr lang="en-GB" dirty="0" smtClean="0"/>
              <a:t>, or other XSL directives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</a:t>
            </a:r>
            <a:r>
              <a:rPr lang="en-GB" sz="2800" dirty="0" err="1" smtClean="0">
                <a:latin typeface="Lucida Console" charset="0"/>
                <a:ea typeface="Lucida Console" charset="0"/>
                <a:cs typeface="Lucida Console" charset="0"/>
              </a:rPr>
              <a:t>sl:template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match</a:t>
            </a:r>
            <a: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  <a:t>="/"&gt;</a:t>
            </a:r>
            <a:b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  <a:t>...</a:t>
            </a:r>
            <a:b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800" dirty="0" err="1" smtClean="0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72153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Used within body of a template</a:t>
            </a:r>
          </a:p>
          <a:p>
            <a:r>
              <a:rPr lang="en-GB" dirty="0" smtClean="0"/>
              <a:t>Recursively applies templates to children of the element</a:t>
            </a:r>
          </a:p>
          <a:p>
            <a:r>
              <a:rPr lang="en-GB" sz="2000" dirty="0">
                <a:latin typeface="Lucida Console" charset="0"/>
                <a:ea typeface="Lucida Console" charset="0"/>
                <a:cs typeface="Lucida Console" charset="0"/>
              </a:rPr>
              <a:t>s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elect</a:t>
            </a:r>
            <a:r>
              <a:rPr lang="en-GB" dirty="0" smtClean="0"/>
              <a:t> attribute identifies target child node using XPath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</a:t>
            </a:r>
            <a:r>
              <a:rPr lang="en-GB" sz="2800" dirty="0" err="1" smtClean="0">
                <a:latin typeface="Lucida Console" charset="0"/>
                <a:ea typeface="Lucida Console" charset="0"/>
                <a:cs typeface="Lucida Console" charset="0"/>
              </a:rPr>
              <a:t>sl:apply-templates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select</a:t>
            </a:r>
            <a:r>
              <a:rPr lang="en-GB" sz="1800" dirty="0" smtClean="0">
                <a:latin typeface="Lucida Console" charset="0"/>
                <a:ea typeface="Lucida Console" charset="0"/>
                <a:cs typeface="Lucida Console" charset="0"/>
              </a:rPr>
              <a:t>=”..."/&gt;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65936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Loops over every matching element</a:t>
            </a:r>
          </a:p>
          <a:p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select</a:t>
            </a:r>
            <a:r>
              <a:rPr lang="en-GB" sz="2000" dirty="0" smtClean="0"/>
              <a:t> </a:t>
            </a:r>
            <a:r>
              <a:rPr lang="en-GB" dirty="0" smtClean="0"/>
              <a:t>attribute identifies target node set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</a:t>
            </a:r>
            <a:r>
              <a:rPr lang="en-GB" sz="2800" dirty="0" err="1" smtClean="0">
                <a:latin typeface="Lucida Console" charset="0"/>
                <a:ea typeface="Lucida Console" charset="0"/>
                <a:cs typeface="Lucida Console" charset="0"/>
              </a:rPr>
              <a:t>sl:for-each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select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=”..."&gt;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...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Extracts the value of an XML element and uses it in the output document</a:t>
            </a:r>
          </a:p>
          <a:p>
            <a:r>
              <a:rPr lang="en-GB" sz="2000" dirty="0">
                <a:latin typeface="Lucida Console" charset="0"/>
                <a:ea typeface="Lucida Console" charset="0"/>
                <a:cs typeface="Lucida Console" charset="0"/>
              </a:rPr>
              <a:t>s</a:t>
            </a:r>
            <a:r>
              <a:rPr lang="en-GB" sz="2000" dirty="0" smtClean="0">
                <a:latin typeface="Lucida Console" charset="0"/>
                <a:ea typeface="Lucida Console" charset="0"/>
                <a:cs typeface="Lucida Console" charset="0"/>
              </a:rPr>
              <a:t>elect</a:t>
            </a:r>
            <a:r>
              <a:rPr lang="en-GB" sz="2000" dirty="0" smtClean="0"/>
              <a:t> </a:t>
            </a:r>
            <a:r>
              <a:rPr lang="en-GB" dirty="0" smtClean="0"/>
              <a:t>attribute used to identify element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</a:t>
            </a:r>
            <a:r>
              <a:rPr lang="en-GB" sz="2800" dirty="0" err="1" smtClean="0">
                <a:latin typeface="Lucida Console" charset="0"/>
                <a:ea typeface="Lucida Console" charset="0"/>
                <a:cs typeface="Lucida Console" charset="0"/>
              </a:rPr>
              <a:t>sl:value-of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select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=”..."/&gt;</a:t>
            </a:r>
            <a:endParaRPr lang="en-GB" sz="1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9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XSLT </a:t>
            </a:r>
            <a:br>
              <a:rPr lang="en-GB" dirty="0" smtClean="0"/>
            </a:br>
            <a:r>
              <a:rPr lang="en-GB" dirty="0" smtClean="0"/>
              <a:t>Example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99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XSLT example </a:t>
            </a:r>
            <a:r>
              <a:rPr lang="mr-IN" dirty="0" smtClean="0"/>
              <a:t>–</a:t>
            </a:r>
            <a:r>
              <a:rPr lang="en-GB" dirty="0" smtClean="0"/>
              <a:t> input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"?&gt;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name&gt;My address list&lt;/name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name&gt;Fred Foo&lt;/name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type="work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"&gt;01234567890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&lt;name&gt;Jill Bar&lt;/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=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home"&gt;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02345678901&lt;/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contacts&gt;</a:t>
            </a:r>
          </a:p>
        </p:txBody>
      </p:sp>
    </p:spTree>
    <p:extLst>
      <p:ext uri="{BB962C8B-B14F-4D97-AF65-F5344CB8AC3E}">
        <p14:creationId xmlns:p14="http://schemas.microsoft.com/office/powerpoint/2010/main" val="59702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XSLT example </a:t>
            </a:r>
            <a:r>
              <a:rPr lang="mr-IN" dirty="0" smtClean="0"/>
              <a:t>–</a:t>
            </a:r>
            <a:r>
              <a:rPr lang="en-GB" dirty="0" smtClean="0"/>
              <a:t> output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="http://www.w3.org/TR/xhtml1/strict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head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title&gt;My address list&lt;/title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head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body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h1&gt;My address list&lt;/h1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h2&gt;Fred Foo&lt;/h2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p&gt;Email: 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="mailto:fred@example.org"&gt;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p&gt;Telephone: 01234567890&lt;/p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&lt;h2&gt;Jill 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Bar&lt;/h2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&lt;p&gt;Email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: 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  &lt;a </a:t>
            </a:r>
            <a:r>
              <a:rPr lang="en-US" sz="1600" dirty="0" err="1" smtClean="0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mailto:jill@example.org"&gt;</a:t>
            </a:r>
            <a:r>
              <a:rPr lang="en-US" sz="1600" dirty="0" err="1" smtClean="0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p&gt;Telephone: 02345678901&lt;/p&gt;&lt;/div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body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55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How do you maintain different versions of a document for presentation on different systems that:</a:t>
            </a:r>
          </a:p>
          <a:p>
            <a:pPr lvl="1"/>
            <a:r>
              <a:rPr lang="en-GB" dirty="0" smtClean="0"/>
              <a:t>Have different presentation characteristics (screen size, </a:t>
            </a:r>
            <a:r>
              <a:rPr lang="en-GB" dirty="0" err="1" smtClean="0"/>
              <a:t>etc</a:t>
            </a:r>
            <a:r>
              <a:rPr lang="en-GB" dirty="0" smtClean="0"/>
              <a:t>)?</a:t>
            </a:r>
          </a:p>
          <a:p>
            <a:pPr lvl="1"/>
            <a:r>
              <a:rPr lang="en-GB" dirty="0" smtClean="0"/>
              <a:t>Require different document formats?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 smtClean="0"/>
              <a:t>XSL is a family of XML-based technologies designed to address this 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7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XSLT example </a:t>
            </a:r>
            <a:r>
              <a:rPr lang="mr-IN" dirty="0" smtClean="0"/>
              <a:t>–</a:t>
            </a:r>
            <a:r>
              <a:rPr lang="en-GB" dirty="0" smtClean="0"/>
              <a:t> using stylesheet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"?&gt;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 smtClean="0">
                <a:latin typeface="Lucida Console" charset="0"/>
                <a:ea typeface="Lucida Console" charset="0"/>
                <a:cs typeface="Lucida Console" charset="0"/>
              </a:rPr>
              <a:t>&lt;?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xml-stylesheet type="text/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xsl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" </a:t>
            </a:r>
            <a:r>
              <a:rPr lang="en-GB" sz="1600" b="1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b="1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 err="1" smtClean="0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contacts.xsl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" version="1.0</a:t>
            </a:r>
            <a:r>
              <a:rPr lang="en-GB" sz="1600" b="1" dirty="0" smtClean="0">
                <a:latin typeface="Lucida Console" charset="0"/>
                <a:ea typeface="Lucida Console" charset="0"/>
                <a:cs typeface="Lucida Console" charset="0"/>
              </a:rPr>
              <a:t>"?&gt;</a:t>
            </a:r>
            <a:br>
              <a:rPr lang="en-GB" sz="1600" b="1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name&gt;My address list&lt;/name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name&gt;Fred Foo&lt;/name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&gt;01234567890&lt;/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&lt;name&gt;Jill Bar&lt;/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&gt;02345678901&lt;/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contacts&gt;</a:t>
            </a:r>
          </a:p>
        </p:txBody>
      </p:sp>
    </p:spTree>
    <p:extLst>
      <p:ext uri="{BB962C8B-B14F-4D97-AF65-F5344CB8AC3E}">
        <p14:creationId xmlns:p14="http://schemas.microsoft.com/office/powerpoint/2010/main" val="152666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XSLT example </a:t>
            </a:r>
            <a:r>
              <a:rPr lang="mr-IN" dirty="0" smtClean="0"/>
              <a:t>–</a:t>
            </a:r>
            <a:r>
              <a:rPr lang="en-GB" dirty="0" smtClean="0"/>
              <a:t> stylesheet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"?&gt;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xsl:stylesheet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version="1.0"    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xmlns:xsl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="http://www.w3.org/1999/XSL/Transform"    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="http://www.w3.org/TR/xhtml1/strict"&gt;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...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xsl:stylesheet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1046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XSLT example </a:t>
            </a:r>
            <a:r>
              <a:rPr lang="mr-IN" dirty="0" smtClean="0"/>
              <a:t>–</a:t>
            </a:r>
            <a:r>
              <a:rPr lang="en-GB" dirty="0" smtClean="0"/>
              <a:t> templates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="/"&gt;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html&gt;		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head&gt;			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title&gt;&lt;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select="/contacts/name"/&gt;&lt;/title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head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body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h1&gt;&lt;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select="/contacts/name"/&gt;&lt;/h1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select="/contacts/card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div&gt;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"/&gt;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"/&gt;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"/&gt;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div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body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html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5964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XSLT example </a:t>
            </a:r>
            <a:r>
              <a:rPr lang="mr-IN" dirty="0" smtClean="0"/>
              <a:t>–</a:t>
            </a:r>
            <a:r>
              <a:rPr lang="en-GB" dirty="0" smtClean="0"/>
              <a:t> templates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match="name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h2&gt;&lt;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select="."/&gt;&lt;/h2&gt;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match="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p&gt;Telephone: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select="."/&gt;&lt;/p&gt;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match="email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p&gt;Email: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="mailto:{.}"&gt;&lt;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select="."/&gt;&lt;/a&gt;&lt;/p&gt;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752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XSL versus CSS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Considering CSS...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Pros</a:t>
            </a:r>
          </a:p>
          <a:p>
            <a:pPr lvl="1"/>
            <a:r>
              <a:rPr lang="en-GB" dirty="0" smtClean="0"/>
              <a:t>Simple (relatively)</a:t>
            </a:r>
          </a:p>
          <a:p>
            <a:pPr lvl="1"/>
            <a:r>
              <a:rPr lang="en-GB" dirty="0" smtClean="0"/>
              <a:t>Cascading recognises different needs of users and authors</a:t>
            </a:r>
          </a:p>
          <a:p>
            <a:pPr marL="0" indent="0">
              <a:buNone/>
            </a:pPr>
            <a:r>
              <a:rPr lang="en-GB" dirty="0" smtClean="0"/>
              <a:t>Cons</a:t>
            </a:r>
          </a:p>
          <a:p>
            <a:pPr lvl="1"/>
            <a:r>
              <a:rPr lang="en-GB" dirty="0" smtClean="0"/>
              <a:t>Unable to modify document structure</a:t>
            </a:r>
          </a:p>
          <a:p>
            <a:pPr lvl="1"/>
            <a:r>
              <a:rPr lang="en-GB" dirty="0" smtClean="0"/>
              <a:t>Bad for XML data</a:t>
            </a:r>
          </a:p>
        </p:txBody>
      </p:sp>
    </p:spTree>
    <p:extLst>
      <p:ext uri="{BB962C8B-B14F-4D97-AF65-F5344CB8AC3E}">
        <p14:creationId xmlns:p14="http://schemas.microsoft.com/office/powerpoint/2010/main" val="48488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 versus CSS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Considering XSL: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Pros</a:t>
            </a:r>
          </a:p>
          <a:p>
            <a:pPr lvl="1"/>
            <a:r>
              <a:rPr lang="en-GB" dirty="0" smtClean="0"/>
              <a:t>Able to modify and transform document structure</a:t>
            </a:r>
          </a:p>
          <a:p>
            <a:pPr lvl="1"/>
            <a:r>
              <a:rPr lang="en-GB" dirty="0" smtClean="0"/>
              <a:t>Better for data</a:t>
            </a:r>
          </a:p>
          <a:p>
            <a:pPr marL="0" indent="0">
              <a:buNone/>
            </a:pPr>
            <a:r>
              <a:rPr lang="en-GB" dirty="0" smtClean="0"/>
              <a:t>Cons</a:t>
            </a:r>
          </a:p>
          <a:p>
            <a:pPr lvl="1"/>
            <a:r>
              <a:rPr lang="en-GB" dirty="0" smtClean="0"/>
              <a:t>Complex (relatively)</a:t>
            </a:r>
          </a:p>
          <a:p>
            <a:pPr lvl="1"/>
            <a:r>
              <a:rPr lang="en-GB" dirty="0" smtClean="0"/>
              <a:t>Cumbersome for ordinary documents</a:t>
            </a:r>
          </a:p>
          <a:p>
            <a:pPr lvl="1"/>
            <a:r>
              <a:rPr lang="en-GB" dirty="0" smtClean="0"/>
              <a:t>No consideration of differing needs of users versus authors</a:t>
            </a:r>
          </a:p>
        </p:txBody>
      </p:sp>
    </p:spTree>
    <p:extLst>
      <p:ext uri="{BB962C8B-B14F-4D97-AF65-F5344CB8AC3E}">
        <p14:creationId xmlns:p14="http://schemas.microsoft.com/office/powerpoint/2010/main" val="7885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br>
              <a:rPr lang="en-GB" dirty="0" smtClean="0"/>
            </a:br>
            <a:r>
              <a:rPr lang="en-GB" dirty="0" smtClean="0"/>
              <a:t>Further HTTP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965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eXtensible</a:t>
            </a:r>
            <a:r>
              <a:rPr lang="en-GB" dirty="0" smtClean="0"/>
              <a:t> Stylesheet Language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XSL Transformations (XSLT)</a:t>
            </a:r>
          </a:p>
          <a:p>
            <a:pPr lvl="1"/>
            <a:r>
              <a:rPr lang="en-GB" dirty="0" smtClean="0"/>
              <a:t>XML-based language for describing transformations from one XML-based language to another</a:t>
            </a:r>
          </a:p>
          <a:p>
            <a:pPr marL="0" indent="0">
              <a:buNone/>
            </a:pPr>
            <a:r>
              <a:rPr lang="en-GB" dirty="0" smtClean="0"/>
              <a:t>XML Path Language (XPath)</a:t>
            </a:r>
          </a:p>
          <a:p>
            <a:pPr lvl="1"/>
            <a:r>
              <a:rPr lang="en-GB" dirty="0" smtClean="0"/>
              <a:t>Language for referring to parts of an XML document</a:t>
            </a:r>
          </a:p>
          <a:p>
            <a:pPr marL="0" indent="0">
              <a:buNone/>
            </a:pPr>
            <a:r>
              <a:rPr lang="en-GB" dirty="0" smtClean="0"/>
              <a:t>XSL Formatting Objects (XSL-FO)</a:t>
            </a:r>
          </a:p>
          <a:p>
            <a:pPr lvl="1"/>
            <a:r>
              <a:rPr lang="en-GB" dirty="0" smtClean="0"/>
              <a:t>XML vocabulary for specifying formatting semantics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03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XML processing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Document 3"/>
          <p:cNvSpPr/>
          <p:nvPr/>
        </p:nvSpPr>
        <p:spPr bwMode="auto">
          <a:xfrm>
            <a:off x="1669312" y="342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s</a:t>
            </a:r>
            <a:r>
              <a:rPr lang="en-GB" sz="120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ource document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7" name="Document 6"/>
          <p:cNvSpPr/>
          <p:nvPr/>
        </p:nvSpPr>
        <p:spPr bwMode="auto">
          <a:xfrm>
            <a:off x="6081824" y="459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ebook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Document 7"/>
          <p:cNvSpPr/>
          <p:nvPr/>
        </p:nvSpPr>
        <p:spPr bwMode="auto">
          <a:xfrm>
            <a:off x="6081824" y="342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w</a:t>
            </a: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 </a:t>
            </a:r>
            <a:b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</a:b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page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Document 8"/>
          <p:cNvSpPr/>
          <p:nvPr/>
        </p:nvSpPr>
        <p:spPr bwMode="auto">
          <a:xfrm>
            <a:off x="6081824" y="225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printed document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021368" y="3429000"/>
            <a:ext cx="1080000" cy="1080000"/>
            <a:chOff x="3616200" y="4436064"/>
            <a:chExt cx="1260000" cy="1260000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3616200" y="4436064"/>
              <a:ext cx="1260000" cy="1260000"/>
            </a:xfrm>
            <a:prstGeom prst="roundRect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88451" y="4508315"/>
              <a:ext cx="1115498" cy="1115498"/>
            </a:xfrm>
            <a:prstGeom prst="rect">
              <a:avLst/>
            </a:prstGeom>
            <a:ln>
              <a:noFill/>
            </a:ln>
          </p:spPr>
        </p:pic>
      </p:grpSp>
      <p:cxnSp>
        <p:nvCxnSpPr>
          <p:cNvPr id="15" name="Straight Arrow Connector 14"/>
          <p:cNvCxnSpPr>
            <a:stCxn id="4" idx="3"/>
            <a:endCxn id="11" idx="1"/>
          </p:cNvCxnSpPr>
          <p:nvPr/>
        </p:nvCxnSpPr>
        <p:spPr bwMode="auto">
          <a:xfrm>
            <a:off x="2389312" y="3969000"/>
            <a:ext cx="163205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>
            <a:stCxn id="11" idx="3"/>
            <a:endCxn id="9" idx="1"/>
          </p:cNvCxnSpPr>
          <p:nvPr/>
        </p:nvCxnSpPr>
        <p:spPr bwMode="auto">
          <a:xfrm flipV="1">
            <a:off x="5101368" y="2799000"/>
            <a:ext cx="980456" cy="117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>
            <a:stCxn id="11" idx="3"/>
            <a:endCxn id="8" idx="1"/>
          </p:cNvCxnSpPr>
          <p:nvPr/>
        </p:nvCxnSpPr>
        <p:spPr bwMode="auto">
          <a:xfrm>
            <a:off x="5101368" y="3969000"/>
            <a:ext cx="98045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>
            <a:stCxn id="11" idx="3"/>
            <a:endCxn id="7" idx="1"/>
          </p:cNvCxnSpPr>
          <p:nvPr/>
        </p:nvCxnSpPr>
        <p:spPr bwMode="auto">
          <a:xfrm>
            <a:off x="5101368" y="3969000"/>
            <a:ext cx="980456" cy="117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0416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 processing in theory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Document 6"/>
          <p:cNvSpPr/>
          <p:nvPr/>
        </p:nvSpPr>
        <p:spPr bwMode="auto">
          <a:xfrm>
            <a:off x="584595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data.xml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Document 7"/>
          <p:cNvSpPr/>
          <p:nvPr/>
        </p:nvSpPr>
        <p:spPr bwMode="auto">
          <a:xfrm>
            <a:off x="2395520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data.dtd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Document 8"/>
          <p:cNvSpPr/>
          <p:nvPr/>
        </p:nvSpPr>
        <p:spPr bwMode="auto">
          <a:xfrm>
            <a:off x="2398297" y="5101566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</a:t>
            </a: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ata.xsl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1" name="Document 10"/>
          <p:cNvSpPr/>
          <p:nvPr/>
        </p:nvSpPr>
        <p:spPr bwMode="auto">
          <a:xfrm>
            <a:off x="4212000" y="344404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FO.xml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2" name="Document 11"/>
          <p:cNvSpPr/>
          <p:nvPr/>
        </p:nvSpPr>
        <p:spPr bwMode="auto">
          <a:xfrm>
            <a:off x="6025701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FO.dtd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218297" y="3444044"/>
            <a:ext cx="1080001" cy="1080000"/>
            <a:chOff x="2697989" y="4447046"/>
            <a:chExt cx="1080001" cy="1080000"/>
          </a:xfrm>
        </p:grpSpPr>
        <p:grpSp>
          <p:nvGrpSpPr>
            <p:cNvPr id="10" name="Group 9"/>
            <p:cNvGrpSpPr/>
            <p:nvPr/>
          </p:nvGrpSpPr>
          <p:grpSpPr>
            <a:xfrm>
              <a:off x="2697990" y="4447046"/>
              <a:ext cx="1080000" cy="1080000"/>
              <a:chOff x="2697990" y="4447046"/>
              <a:chExt cx="1260000" cy="1260000"/>
            </a:xfrm>
          </p:grpSpPr>
          <p:sp>
            <p:nvSpPr>
              <p:cNvPr id="5" name="Rounded Rectangle 4"/>
              <p:cNvSpPr/>
              <p:nvPr/>
            </p:nvSpPr>
            <p:spPr bwMode="auto">
              <a:xfrm>
                <a:off x="2697990" y="4447046"/>
                <a:ext cx="1260000" cy="1260000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3" name="TextBox 12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smtClean="0"/>
                <a:t>XSL</a:t>
              </a:r>
              <a:endParaRPr lang="en-GB" sz="1600" dirty="0" smtClean="0"/>
            </a:p>
            <a:p>
              <a:pPr algn="ctr"/>
              <a:r>
                <a:rPr lang="en-GB" sz="1600" dirty="0" smtClean="0"/>
                <a:t>Transform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845701" y="3450036"/>
            <a:ext cx="1080001" cy="1080000"/>
            <a:chOff x="2697989" y="4447046"/>
            <a:chExt cx="1080001" cy="1080000"/>
          </a:xfrm>
        </p:grpSpPr>
        <p:grpSp>
          <p:nvGrpSpPr>
            <p:cNvPr id="16" name="Group 15"/>
            <p:cNvGrpSpPr/>
            <p:nvPr/>
          </p:nvGrpSpPr>
          <p:grpSpPr>
            <a:xfrm>
              <a:off x="2697990" y="4447046"/>
              <a:ext cx="1080000" cy="1080000"/>
              <a:chOff x="2697990" y="4447046"/>
              <a:chExt cx="1260000" cy="1260000"/>
            </a:xfrm>
          </p:grpSpPr>
          <p:sp>
            <p:nvSpPr>
              <p:cNvPr id="18" name="Rounded Rectangle 17"/>
              <p:cNvSpPr/>
              <p:nvPr/>
            </p:nvSpPr>
            <p:spPr bwMode="auto">
              <a:xfrm>
                <a:off x="2697990" y="4447046"/>
                <a:ext cx="1260000" cy="1260000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7" name="TextBox 16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dirty="0" smtClean="0"/>
                <a:t>XSL</a:t>
              </a:r>
            </a:p>
            <a:p>
              <a:pPr algn="ctr"/>
              <a:r>
                <a:rPr lang="en-GB" sz="1600" dirty="0" smtClean="0"/>
                <a:t>Formatting</a:t>
              </a:r>
              <a:endParaRPr lang="en-GB" sz="1600" dirty="0"/>
            </a:p>
          </p:txBody>
        </p:sp>
      </p:grpSp>
      <p:sp>
        <p:nvSpPr>
          <p:cNvPr id="20" name="Document 19"/>
          <p:cNvSpPr/>
          <p:nvPr/>
        </p:nvSpPr>
        <p:spPr bwMode="auto">
          <a:xfrm>
            <a:off x="7839404" y="468155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ebook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1" name="Document 20"/>
          <p:cNvSpPr/>
          <p:nvPr/>
        </p:nvSpPr>
        <p:spPr bwMode="auto">
          <a:xfrm>
            <a:off x="7839404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w</a:t>
            </a: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 </a:t>
            </a:r>
            <a:b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</a:b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page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2" name="Document 21"/>
          <p:cNvSpPr/>
          <p:nvPr/>
        </p:nvSpPr>
        <p:spPr bwMode="auto">
          <a:xfrm>
            <a:off x="7839404" y="2206532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printed document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 bwMode="auto">
          <a:xfrm>
            <a:off x="1304595" y="3984043"/>
            <a:ext cx="913702" cy="514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stCxn id="5" idx="3"/>
            <a:endCxn id="11" idx="1"/>
          </p:cNvCxnSpPr>
          <p:nvPr/>
        </p:nvCxnSpPr>
        <p:spPr bwMode="auto">
          <a:xfrm>
            <a:off x="3298298" y="3984044"/>
            <a:ext cx="91370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>
            <a:stCxn id="11" idx="3"/>
            <a:endCxn id="17" idx="1"/>
          </p:cNvCxnSpPr>
          <p:nvPr/>
        </p:nvCxnSpPr>
        <p:spPr bwMode="auto">
          <a:xfrm>
            <a:off x="4932000" y="3984044"/>
            <a:ext cx="913701" cy="1113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/>
          <p:cNvCxnSpPr>
            <a:stCxn id="17" idx="3"/>
            <a:endCxn id="21" idx="1"/>
          </p:cNvCxnSpPr>
          <p:nvPr/>
        </p:nvCxnSpPr>
        <p:spPr bwMode="auto">
          <a:xfrm flipV="1">
            <a:off x="6925702" y="3984043"/>
            <a:ext cx="913702" cy="111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>
            <a:stCxn id="18" idx="3"/>
            <a:endCxn id="22" idx="1"/>
          </p:cNvCxnSpPr>
          <p:nvPr/>
        </p:nvCxnSpPr>
        <p:spPr bwMode="auto">
          <a:xfrm flipV="1">
            <a:off x="6925702" y="2746532"/>
            <a:ext cx="913702" cy="12435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/>
          <p:cNvCxnSpPr>
            <a:stCxn id="17" idx="3"/>
            <a:endCxn id="20" idx="1"/>
          </p:cNvCxnSpPr>
          <p:nvPr/>
        </p:nvCxnSpPr>
        <p:spPr bwMode="auto">
          <a:xfrm>
            <a:off x="6925702" y="3995175"/>
            <a:ext cx="913702" cy="122637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/>
          <p:cNvCxnSpPr>
            <a:stCxn id="12" idx="2"/>
            <a:endCxn id="18" idx="0"/>
          </p:cNvCxnSpPr>
          <p:nvPr/>
        </p:nvCxnSpPr>
        <p:spPr bwMode="auto">
          <a:xfrm>
            <a:off x="6385701" y="2797691"/>
            <a:ext cx="1" cy="6523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/>
          <p:cNvCxnSpPr>
            <a:stCxn id="8" idx="2"/>
            <a:endCxn id="5" idx="0"/>
          </p:cNvCxnSpPr>
          <p:nvPr/>
        </p:nvCxnSpPr>
        <p:spPr bwMode="auto">
          <a:xfrm>
            <a:off x="2755520" y="2797691"/>
            <a:ext cx="2778" cy="64635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/>
          <p:cNvCxnSpPr>
            <a:stCxn id="9" idx="0"/>
            <a:endCxn id="5" idx="2"/>
          </p:cNvCxnSpPr>
          <p:nvPr/>
        </p:nvCxnSpPr>
        <p:spPr bwMode="auto">
          <a:xfrm flipV="1">
            <a:off x="2758297" y="4524044"/>
            <a:ext cx="1" cy="57752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1926607" y="6181566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XSLT + XPath</a:t>
            </a:r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4065291" y="4529183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mtClean="0"/>
              <a:t>XSL-FO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00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20" grpId="0" animBg="1"/>
      <p:bldP spid="21" grpId="0" animBg="1"/>
      <p:bldP spid="22" grpId="0" animBg="1"/>
      <p:bldP spid="51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Document 35"/>
          <p:cNvSpPr/>
          <p:nvPr/>
        </p:nvSpPr>
        <p:spPr bwMode="auto">
          <a:xfrm>
            <a:off x="5835860" y="1974684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 processing in practice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Document 6"/>
          <p:cNvSpPr/>
          <p:nvPr/>
        </p:nvSpPr>
        <p:spPr bwMode="auto">
          <a:xfrm>
            <a:off x="584595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data.xml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Document 7"/>
          <p:cNvSpPr/>
          <p:nvPr/>
        </p:nvSpPr>
        <p:spPr bwMode="auto">
          <a:xfrm>
            <a:off x="2395520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data.dtd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Document 8"/>
          <p:cNvSpPr/>
          <p:nvPr/>
        </p:nvSpPr>
        <p:spPr bwMode="auto">
          <a:xfrm>
            <a:off x="2398297" y="5101566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</a:t>
            </a: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ata.xsl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1" name="Document 10"/>
          <p:cNvSpPr/>
          <p:nvPr/>
        </p:nvSpPr>
        <p:spPr bwMode="auto">
          <a:xfrm>
            <a:off x="4212000" y="344404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doc.html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218297" y="3444044"/>
            <a:ext cx="1080001" cy="1080000"/>
            <a:chOff x="2697989" y="4447046"/>
            <a:chExt cx="1080001" cy="1080000"/>
          </a:xfrm>
        </p:grpSpPr>
        <p:grpSp>
          <p:nvGrpSpPr>
            <p:cNvPr id="10" name="Group 9"/>
            <p:cNvGrpSpPr/>
            <p:nvPr/>
          </p:nvGrpSpPr>
          <p:grpSpPr>
            <a:xfrm>
              <a:off x="2697990" y="4447046"/>
              <a:ext cx="1080000" cy="1080000"/>
              <a:chOff x="2697990" y="4447046"/>
              <a:chExt cx="1260000" cy="1260000"/>
            </a:xfrm>
          </p:grpSpPr>
          <p:sp>
            <p:nvSpPr>
              <p:cNvPr id="5" name="Rounded Rectangle 4"/>
              <p:cNvSpPr/>
              <p:nvPr/>
            </p:nvSpPr>
            <p:spPr bwMode="auto">
              <a:xfrm>
                <a:off x="2697990" y="4447046"/>
                <a:ext cx="1260000" cy="1260000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3" name="TextBox 12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smtClean="0"/>
                <a:t>XSL</a:t>
              </a:r>
              <a:endParaRPr lang="en-GB" sz="1600" dirty="0" smtClean="0"/>
            </a:p>
            <a:p>
              <a:pPr algn="ctr"/>
              <a:r>
                <a:rPr lang="en-GB" sz="1600" dirty="0" smtClean="0"/>
                <a:t>Transform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845701" y="3450036"/>
            <a:ext cx="1080001" cy="1080000"/>
            <a:chOff x="2697989" y="4447046"/>
            <a:chExt cx="1080001" cy="1080000"/>
          </a:xfrm>
        </p:grpSpPr>
        <p:grpSp>
          <p:nvGrpSpPr>
            <p:cNvPr id="16" name="Group 15"/>
            <p:cNvGrpSpPr/>
            <p:nvPr/>
          </p:nvGrpSpPr>
          <p:grpSpPr>
            <a:xfrm>
              <a:off x="2697990" y="4447046"/>
              <a:ext cx="1080000" cy="1080000"/>
              <a:chOff x="2697990" y="4447046"/>
              <a:chExt cx="1260000" cy="1260000"/>
            </a:xfrm>
          </p:grpSpPr>
          <p:sp>
            <p:nvSpPr>
              <p:cNvPr id="18" name="Rounded Rectangle 17"/>
              <p:cNvSpPr/>
              <p:nvPr/>
            </p:nvSpPr>
            <p:spPr bwMode="auto">
              <a:xfrm>
                <a:off x="2697990" y="4447046"/>
                <a:ext cx="1260000" cy="1260000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7" name="TextBox 16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dirty="0" smtClean="0"/>
                <a:t>Browser</a:t>
              </a:r>
              <a:endParaRPr lang="en-GB" sz="1600" dirty="0"/>
            </a:p>
          </p:txBody>
        </p:sp>
      </p:grpSp>
      <p:sp>
        <p:nvSpPr>
          <p:cNvPr id="20" name="Document 19"/>
          <p:cNvSpPr/>
          <p:nvPr/>
        </p:nvSpPr>
        <p:spPr bwMode="auto">
          <a:xfrm>
            <a:off x="7839404" y="468155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ebook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1" name="Document 20"/>
          <p:cNvSpPr/>
          <p:nvPr/>
        </p:nvSpPr>
        <p:spPr bwMode="auto">
          <a:xfrm>
            <a:off x="7839404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w</a:t>
            </a: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 </a:t>
            </a:r>
            <a:b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</a:b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page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2" name="Document 21"/>
          <p:cNvSpPr/>
          <p:nvPr/>
        </p:nvSpPr>
        <p:spPr bwMode="auto">
          <a:xfrm>
            <a:off x="7839404" y="2206532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printed document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 bwMode="auto">
          <a:xfrm>
            <a:off x="1304595" y="3984043"/>
            <a:ext cx="913702" cy="514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stCxn id="5" idx="3"/>
            <a:endCxn id="11" idx="1"/>
          </p:cNvCxnSpPr>
          <p:nvPr/>
        </p:nvCxnSpPr>
        <p:spPr bwMode="auto">
          <a:xfrm>
            <a:off x="3298298" y="3984044"/>
            <a:ext cx="91370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>
            <a:stCxn id="11" idx="3"/>
            <a:endCxn id="17" idx="1"/>
          </p:cNvCxnSpPr>
          <p:nvPr/>
        </p:nvCxnSpPr>
        <p:spPr bwMode="auto">
          <a:xfrm>
            <a:off x="4932000" y="3984044"/>
            <a:ext cx="913701" cy="1113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/>
          <p:cNvCxnSpPr>
            <a:stCxn id="17" idx="3"/>
            <a:endCxn id="21" idx="1"/>
          </p:cNvCxnSpPr>
          <p:nvPr/>
        </p:nvCxnSpPr>
        <p:spPr bwMode="auto">
          <a:xfrm flipV="1">
            <a:off x="6925702" y="3984043"/>
            <a:ext cx="913702" cy="111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>
            <a:stCxn id="18" idx="3"/>
            <a:endCxn id="22" idx="1"/>
          </p:cNvCxnSpPr>
          <p:nvPr/>
        </p:nvCxnSpPr>
        <p:spPr bwMode="auto">
          <a:xfrm flipV="1">
            <a:off x="6925702" y="2746532"/>
            <a:ext cx="913702" cy="12435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/>
          <p:cNvCxnSpPr>
            <a:stCxn id="17" idx="3"/>
            <a:endCxn id="20" idx="1"/>
          </p:cNvCxnSpPr>
          <p:nvPr/>
        </p:nvCxnSpPr>
        <p:spPr bwMode="auto">
          <a:xfrm>
            <a:off x="6925702" y="3995175"/>
            <a:ext cx="913702" cy="122637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/>
          <p:cNvCxnSpPr>
            <a:stCxn id="8" idx="2"/>
            <a:endCxn id="5" idx="0"/>
          </p:cNvCxnSpPr>
          <p:nvPr/>
        </p:nvCxnSpPr>
        <p:spPr bwMode="auto">
          <a:xfrm>
            <a:off x="2755520" y="2797691"/>
            <a:ext cx="2778" cy="64635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/>
          <p:cNvCxnSpPr>
            <a:stCxn id="9" idx="0"/>
            <a:endCxn id="5" idx="2"/>
          </p:cNvCxnSpPr>
          <p:nvPr/>
        </p:nvCxnSpPr>
        <p:spPr bwMode="auto">
          <a:xfrm flipV="1">
            <a:off x="2758297" y="4524044"/>
            <a:ext cx="1" cy="57752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926607" y="6181566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XSLT + XPath</a:t>
            </a:r>
            <a:endParaRPr lang="en-GB"/>
          </a:p>
        </p:txBody>
      </p:sp>
      <p:sp>
        <p:nvSpPr>
          <p:cNvPr id="33" name="Document 32"/>
          <p:cNvSpPr/>
          <p:nvPr/>
        </p:nvSpPr>
        <p:spPr bwMode="auto">
          <a:xfrm>
            <a:off x="6022924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34" name="Document 33"/>
          <p:cNvSpPr/>
          <p:nvPr/>
        </p:nvSpPr>
        <p:spPr bwMode="auto">
          <a:xfrm>
            <a:off x="6205702" y="1614635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rPr>
              <a:t>oc.css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37" name="Straight Arrow Connector 36"/>
          <p:cNvCxnSpPr>
            <a:stCxn id="33" idx="2"/>
            <a:endCxn id="18" idx="0"/>
          </p:cNvCxnSpPr>
          <p:nvPr/>
        </p:nvCxnSpPr>
        <p:spPr bwMode="auto">
          <a:xfrm>
            <a:off x="6382924" y="2797691"/>
            <a:ext cx="2778" cy="6523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137427" y="452918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HTML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5213729" y="2069043"/>
            <a:ext cx="591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mtClean="0"/>
              <a:t>CSS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97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8" grpId="0" animBg="1"/>
      <p:bldP spid="9" grpId="0" animBg="1"/>
      <p:bldP spid="11" grpId="0" animBg="1"/>
      <p:bldP spid="20" grpId="0" animBg="1"/>
      <p:bldP spid="21" grpId="0" animBg="1"/>
      <p:bldP spid="22" grpId="0" animBg="1"/>
      <p:bldP spid="31" grpId="0"/>
      <p:bldP spid="33" grpId="0" animBg="1"/>
      <p:bldP spid="34" grpId="0" animBg="1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input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"?&gt;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name&gt;My address list&lt;/name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name&gt;Fred Foo&lt;/name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type="work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"&gt;01234567890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&lt;name&gt;Jill Bar&lt;/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name&gt;	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 smtClean="0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=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home"&gt;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02345678901&lt;/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smtClean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contacts&gt;</a:t>
            </a:r>
          </a:p>
        </p:txBody>
      </p:sp>
    </p:spTree>
    <p:extLst>
      <p:ext uri="{BB962C8B-B14F-4D97-AF65-F5344CB8AC3E}">
        <p14:creationId xmlns:p14="http://schemas.microsoft.com/office/powerpoint/2010/main" val="211675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output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="http://www.w3.org/TR/xhtml1/strict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head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title&gt;My address list&lt;/title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head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body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h1&gt;My address list&lt;/h1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h2&gt;Fred Foo&lt;/h2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p&gt;Email: 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="mailto:fred@example.org"&gt;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p&gt;Telephone: 01234567890&lt;/p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&lt;h2&gt;Jill 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Bar&lt;/h2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&lt;p&gt;Email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: 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  &lt;a </a:t>
            </a:r>
            <a:r>
              <a:rPr lang="en-US" sz="1600" dirty="0" err="1" smtClean="0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mailto:jill@example.org"&gt;</a:t>
            </a:r>
            <a:r>
              <a:rPr lang="en-US" sz="1600" dirty="0" err="1" smtClean="0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     &lt;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p&gt;Telephone: 02345678901&lt;/p&gt;&lt;/div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body</a:t>
            </a: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smtClean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71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XSL stylesheets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An XSL stylesheet consists of a number of templates</a:t>
            </a:r>
          </a:p>
          <a:p>
            <a:pPr marL="0" indent="0">
              <a:buNone/>
            </a:pPr>
            <a:r>
              <a:rPr lang="en-GB" dirty="0" smtClean="0"/>
              <a:t>Each template:</a:t>
            </a:r>
          </a:p>
          <a:p>
            <a:pPr lvl="1"/>
            <a:r>
              <a:rPr lang="en-GB" dirty="0" smtClean="0"/>
              <a:t>Matches an element in the original document using XPath</a:t>
            </a:r>
          </a:p>
          <a:p>
            <a:pPr lvl="1"/>
            <a:r>
              <a:rPr lang="en-GB" dirty="0" smtClean="0"/>
              <a:t>Specifies the new content with which the element is to be replaced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92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CS" id="{66726BC8-B587-934F-90EA-B5F12CAEC42C}" vid="{BC0C992C-1023-D64B-8CEC-124EE197F3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1247</TotalTime>
  <Words>518</Words>
  <Application>Microsoft Macintosh PowerPoint</Application>
  <PresentationFormat>On-screen Show (4:3)</PresentationFormat>
  <Paragraphs>152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Calibri</vt:lpstr>
      <vt:lpstr>Georgia</vt:lpstr>
      <vt:lpstr>Lucida Console</vt:lpstr>
      <vt:lpstr>Lucida Grande</vt:lpstr>
      <vt:lpstr>Lucida Sans</vt:lpstr>
      <vt:lpstr>ＭＳ Ｐゴシック</vt:lpstr>
      <vt:lpstr>Arial</vt:lpstr>
      <vt:lpstr>ECS</vt:lpstr>
      <vt:lpstr>eXtensible Stylesheet Language</vt:lpstr>
      <vt:lpstr>The Problem</vt:lpstr>
      <vt:lpstr>eXtensible Stylesheet Language</vt:lpstr>
      <vt:lpstr>XML processing</vt:lpstr>
      <vt:lpstr>XSL processing in theory</vt:lpstr>
      <vt:lpstr>XSL processing in practice</vt:lpstr>
      <vt:lpstr>Example input</vt:lpstr>
      <vt:lpstr>Example output</vt:lpstr>
      <vt:lpstr>XSL stylesheets</vt:lpstr>
      <vt:lpstr>XPath</vt:lpstr>
      <vt:lpstr>XPath expressions</vt:lpstr>
      <vt:lpstr>XPath expression examples</vt:lpstr>
      <vt:lpstr>xsl:template</vt:lpstr>
      <vt:lpstr>xsl:apply-templates</vt:lpstr>
      <vt:lpstr>xsl:for-each</vt:lpstr>
      <vt:lpstr>xsl:value-of</vt:lpstr>
      <vt:lpstr>XSLT  Example</vt:lpstr>
      <vt:lpstr>XSLT example – input</vt:lpstr>
      <vt:lpstr>XSLT example – output</vt:lpstr>
      <vt:lpstr>XSLT example – using stylesheet</vt:lpstr>
      <vt:lpstr>XSLT example – stylesheet</vt:lpstr>
      <vt:lpstr>XSLT example – templates </vt:lpstr>
      <vt:lpstr>XSLT example – templates</vt:lpstr>
      <vt:lpstr>XSL versus CSS</vt:lpstr>
      <vt:lpstr>XSL versus CSS</vt:lpstr>
      <vt:lpstr>Next Lecture: Further HTTP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XSL Transformations</dc:title>
  <dc:creator>Gibbins N.M.</dc:creator>
  <cp:lastModifiedBy>Gibbins N.M.</cp:lastModifiedBy>
  <cp:revision>19</cp:revision>
  <dcterms:created xsi:type="dcterms:W3CDTF">2017-10-26T17:38:53Z</dcterms:created>
  <dcterms:modified xsi:type="dcterms:W3CDTF">2017-10-27T14:26:00Z</dcterms:modified>
</cp:coreProperties>
</file>