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4"/>
  </p:notesMasterIdLst>
  <p:sldIdLst>
    <p:sldId id="257" r:id="rId2"/>
    <p:sldId id="258" r:id="rId3"/>
    <p:sldId id="286" r:id="rId4"/>
    <p:sldId id="272" r:id="rId5"/>
    <p:sldId id="273" r:id="rId6"/>
    <p:sldId id="268" r:id="rId7"/>
    <p:sldId id="269" r:id="rId8"/>
    <p:sldId id="271" r:id="rId9"/>
    <p:sldId id="275" r:id="rId10"/>
    <p:sldId id="267" r:id="rId11"/>
    <p:sldId id="261" r:id="rId12"/>
    <p:sldId id="262" r:id="rId13"/>
    <p:sldId id="263" r:id="rId14"/>
    <p:sldId id="264" r:id="rId15"/>
    <p:sldId id="276" r:id="rId16"/>
    <p:sldId id="277" r:id="rId17"/>
    <p:sldId id="295" r:id="rId18"/>
    <p:sldId id="287" r:id="rId19"/>
    <p:sldId id="279" r:id="rId20"/>
    <p:sldId id="278" r:id="rId21"/>
    <p:sldId id="282" r:id="rId22"/>
    <p:sldId id="280" r:id="rId23"/>
    <p:sldId id="281" r:id="rId24"/>
    <p:sldId id="283" r:id="rId25"/>
    <p:sldId id="288" r:id="rId26"/>
    <p:sldId id="291" r:id="rId27"/>
    <p:sldId id="290" r:id="rId28"/>
    <p:sldId id="284" r:id="rId29"/>
    <p:sldId id="285" r:id="rId30"/>
    <p:sldId id="292" r:id="rId31"/>
    <p:sldId id="294" r:id="rId32"/>
    <p:sldId id="26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07"/>
    <p:restoredTop sz="94652"/>
  </p:normalViewPr>
  <p:slideViewPr>
    <p:cSldViewPr snapToGrid="0" snapToObjects="1" showGuides="1">
      <p:cViewPr>
        <p:scale>
          <a:sx n="82" d="100"/>
          <a:sy n="82" d="100"/>
        </p:scale>
        <p:origin x="2040" y="992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Cascading Stylesheets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 Web Infrastructure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COMP6218 Web Architecture</a:t>
            </a:r>
            <a:endParaRPr lang="en-GB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nmg@ecs.soton.ac.uk</a:t>
            </a:r>
            <a:endParaRPr lang="en-GB" dirty="0" smtClean="0"/>
          </a:p>
          <a:p>
            <a:r>
              <a:rPr lang="en-GB" dirty="0" smtClean="0"/>
              <a:t>2017-2018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</a:t>
            </a:r>
            <a:br>
              <a:rPr lang="en-GB" dirty="0" smtClean="0"/>
            </a:br>
            <a:r>
              <a:rPr lang="en-GB" dirty="0" smtClean="0"/>
              <a:t>Stylesheets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22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Presentation information specified in the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</a:t>
            </a:r>
            <a:r>
              <a:rPr lang="en-GB" dirty="0" smtClean="0"/>
              <a:t> attribute of the relevant element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 style attribute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&lt;html&gt;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&lt;title&gt;Cinderella&lt;/title&gt;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&lt;/head&gt;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&lt;body&gt;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&lt;h1 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style=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red;"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&gt;Cinderella&lt;/h1&gt;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&lt;p&gt;Once upon a time a wicked queen wanted to get 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rid of her pretty step-daughter.&lt;/p&gt;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&lt;/body&gt;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&lt;/html&gt;</a:t>
            </a:r>
            <a:endParaRPr lang="en-GB" sz="1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Presentation information provided inline in a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</a:t>
            </a:r>
            <a:r>
              <a:rPr lang="en-GB" dirty="0" smtClean="0"/>
              <a:t> element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Inline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&lt;html&gt;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&lt;style type=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text/</a:t>
            </a:r>
            <a:r>
              <a:rPr lang="en-GB" sz="18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h1 { </a:t>
            </a:r>
            <a:r>
              <a:rPr lang="en-GB" sz="18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red; }</a:t>
            </a:r>
            <a:b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&lt;/style&gt;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&lt;/head&gt;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&lt;body&gt;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&lt;h1&gt;Cinderella&lt;/h1&gt;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&lt;p&gt;Once upon a time a wicked queen wanted to get 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  rid of her pretty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step-daughter.&lt;/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&lt;/body&gt;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&lt;/html&gt;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791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Presentation information stored in an external stylesheet, linked from the head of the document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External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&lt;html&gt;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&lt;link </a:t>
            </a:r>
            <a:r>
              <a:rPr lang="en-GB" sz="18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rel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stylesheet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text/</a:t>
            </a:r>
            <a:r>
              <a:rPr lang="en-GB" sz="18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ref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style.css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18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&lt;/head&gt;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&lt;body&gt;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&lt;h1&gt;Cinderella&lt;/h1&gt;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&lt;p&gt;Once upon a time a wicked queen wanted to get 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  rid of her pretty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step-daughter.&lt;/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&lt;/body&gt;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&lt;/html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69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CSS stylesheets may also be applied to XML documents using a </a:t>
            </a:r>
            <a:r>
              <a:rPr lang="en-GB" i="1" dirty="0" smtClean="0"/>
              <a:t>processing instruction</a:t>
            </a:r>
            <a:endParaRPr lang="en-GB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CSS and XML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</a:t>
            </a:r>
            <a:r>
              <a:rPr lang="mr-IN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</a:t>
            </a:r>
            <a:r>
              <a:rPr lang="mr-IN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version</a:t>
            </a:r>
            <a:r>
              <a:rPr lang="mr-IN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mr-IN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1.0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mr-IN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?&gt;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&lt;!DOCTYPE book PUBLIC "-//OASIS//DTD </a:t>
            </a: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DocBook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XML V4.5//EN" 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"http://</a:t>
            </a: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www.oasis-open.org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docbook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/xml/4.5/</a:t>
            </a: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docbookx.dtd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&lt;?xml-stylesheet type="text/</a:t>
            </a:r>
            <a:r>
              <a:rPr lang="en-GB" sz="18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8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8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book.css</a:t>
            </a:r>
            <a: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?&gt;</a:t>
            </a:r>
            <a:br>
              <a:rPr lang="en-GB" sz="18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&lt;book&gt;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&lt;chapter&gt;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&lt;title&gt;Cinderella&lt;/title&gt;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&lt;para&gt;Once upon a time a wicked queen wanted to get rid 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  of her pretty step-daughter.&lt;/para&gt;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&lt;/chapter&gt;</a:t>
            </a:r>
            <a:b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&lt;/book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7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 Sets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26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rule set (also referred to as a rule) consists of:</a:t>
            </a:r>
          </a:p>
          <a:p>
            <a:pPr lvl="1"/>
            <a:r>
              <a:rPr lang="en-GB" dirty="0" smtClean="0"/>
              <a:t>A selector</a:t>
            </a:r>
          </a:p>
          <a:p>
            <a:pPr lvl="1"/>
            <a:r>
              <a:rPr lang="en-GB" dirty="0" smtClean="0"/>
              <a:t>A declaration block enclosed in curly braces, containing a series of declarations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Anatomy of a CSS rule set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6250329" y="4386804"/>
            <a:ext cx="1772276" cy="891251"/>
            <a:chOff x="6250329" y="4386804"/>
            <a:chExt cx="1772276" cy="891251"/>
          </a:xfrm>
        </p:grpSpPr>
        <p:sp>
          <p:nvSpPr>
            <p:cNvPr id="6" name="TextBox 5"/>
            <p:cNvSpPr txBox="1"/>
            <p:nvPr/>
          </p:nvSpPr>
          <p:spPr>
            <a:xfrm>
              <a:off x="6585993" y="4604360"/>
              <a:ext cx="1436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declarations</a:t>
              </a:r>
              <a:endParaRPr lang="en-GB" dirty="0"/>
            </a:p>
          </p:txBody>
        </p:sp>
        <p:sp>
          <p:nvSpPr>
            <p:cNvPr id="8" name="Right Bracket 7"/>
            <p:cNvSpPr/>
            <p:nvPr/>
          </p:nvSpPr>
          <p:spPr bwMode="auto">
            <a:xfrm>
              <a:off x="6250329" y="4386804"/>
              <a:ext cx="222040" cy="891251"/>
            </a:xfrm>
            <a:prstGeom prst="rightBracke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99595" y="4259484"/>
            <a:ext cx="1932972" cy="702633"/>
            <a:chOff x="1099595" y="4259484"/>
            <a:chExt cx="1932972" cy="702633"/>
          </a:xfrm>
        </p:grpSpPr>
        <p:sp>
          <p:nvSpPr>
            <p:cNvPr id="7" name="TextBox 6"/>
            <p:cNvSpPr txBox="1"/>
            <p:nvPr/>
          </p:nvSpPr>
          <p:spPr>
            <a:xfrm>
              <a:off x="1099595" y="4592785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mtClean="0"/>
                <a:t>selector</a:t>
              </a:r>
              <a:endParaRPr lang="en-GB"/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V="1">
              <a:off x="2106592" y="4259484"/>
              <a:ext cx="925975" cy="5208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4" name="TextBox 13"/>
          <p:cNvSpPr txBox="1"/>
          <p:nvPr/>
        </p:nvSpPr>
        <p:spPr>
          <a:xfrm>
            <a:off x="3102015" y="4097436"/>
            <a:ext cx="34724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h1 { </a:t>
            </a:r>
            <a:b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display</a:t>
            </a:r>
            <a: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block; </a:t>
            </a:r>
            <a:b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font-size</a:t>
            </a:r>
            <a: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</a:t>
            </a:r>
            <a:r>
              <a:rPr lang="en-US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2em;</a:t>
            </a:r>
          </a:p>
          <a:p>
            <a:r>
              <a:rPr lang="en-US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font-weight</a:t>
            </a:r>
            <a: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bold; </a:t>
            </a:r>
            <a:br>
              <a:rPr lang="en-US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</a:t>
            </a:r>
            <a:endParaRPr lang="en-GB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0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ruleset may be marked as important</a:t>
            </a:r>
          </a:p>
          <a:p>
            <a:pPr lvl="1"/>
            <a:r>
              <a:rPr lang="en-GB" dirty="0" smtClean="0"/>
              <a:t>(avoid if possible)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 importance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h1 { </a:t>
            </a:r>
            <a:b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font-size: 4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em;</a:t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text-decoration: blink</a:t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US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! important</a:t>
            </a:r>
            <a:r>
              <a:rPr lang="en-US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}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764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@rules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@import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url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(“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mystyle.css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”)</a:t>
            </a:r>
          </a:p>
          <a:p>
            <a:pPr lvl="1"/>
            <a:r>
              <a:rPr lang="en-GB" dirty="0" smtClean="0"/>
              <a:t>Includes the rule sets from another stylesheet</a:t>
            </a:r>
          </a:p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@media </a:t>
            </a:r>
            <a:r>
              <a:rPr lang="en-GB" sz="2000" i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media-type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{ ... }</a:t>
            </a:r>
          </a:p>
          <a:p>
            <a:pPr lvl="1"/>
            <a:r>
              <a:rPr lang="en-GB" dirty="0" smtClean="0"/>
              <a:t>Specifies the target media type for the rulesets in the following block</a:t>
            </a:r>
          </a:p>
          <a:p>
            <a:pPr lvl="1"/>
            <a:r>
              <a:rPr lang="en-GB" dirty="0" smtClean="0"/>
              <a:t>Key media types: all, screen, print, speech, braille</a:t>
            </a:r>
          </a:p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@page { ... }</a:t>
            </a:r>
          </a:p>
          <a:p>
            <a:pPr lvl="1"/>
            <a:r>
              <a:rPr lang="en-GB" dirty="0" smtClean="0"/>
              <a:t>Used to define a page box for print media</a:t>
            </a:r>
          </a:p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@font-face { font-family: </a:t>
            </a:r>
            <a:r>
              <a:rPr lang="en-GB" sz="2000" i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name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;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src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url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(...) ; }</a:t>
            </a:r>
          </a:p>
          <a:p>
            <a:pPr lvl="1"/>
            <a:r>
              <a:rPr lang="en-GB" dirty="0" smtClean="0">
                <a:ea typeface="Georgia" charset="0"/>
                <a:cs typeface="Georgia" charset="0"/>
              </a:rPr>
              <a:t>Used to specify downloadable fonts</a:t>
            </a:r>
            <a:endParaRPr lang="en-GB" dirty="0"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89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576" y="914642"/>
            <a:ext cx="8496000" cy="649288"/>
          </a:xfrm>
        </p:spPr>
        <p:txBody>
          <a:bodyPr/>
          <a:lstStyle/>
          <a:p>
            <a:r>
              <a:rPr lang="en-GB" dirty="0" smtClean="0"/>
              <a:t>Content, Behaviour, Presentation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4" name="Document 23"/>
          <p:cNvSpPr/>
          <p:nvPr/>
        </p:nvSpPr>
        <p:spPr bwMode="auto">
          <a:xfrm>
            <a:off x="4035248" y="4857102"/>
            <a:ext cx="1080000" cy="144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 charset="0"/>
                <a:ea typeface="Georgia" charset="0"/>
                <a:cs typeface="Georgia" charset="0"/>
              </a:rPr>
              <a:t>Web Page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039577" y="2547979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charset="0"/>
                <a:ea typeface="Georgia" charset="0"/>
                <a:cs typeface="Georgia" charset="0"/>
              </a:rPr>
              <a:t>Behaviour</a:t>
            </a:r>
            <a:endParaRPr kumimoji="0" lang="en-GB" sz="16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41672" y="16793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ECMAScript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178635" y="204717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DOM</a:t>
            </a:r>
            <a:endParaRPr lang="en-GB" dirty="0"/>
          </a:p>
        </p:txBody>
      </p:sp>
      <p:sp>
        <p:nvSpPr>
          <p:cNvPr id="25" name="Left Arrow 24"/>
          <p:cNvSpPr/>
          <p:nvPr/>
        </p:nvSpPr>
        <p:spPr bwMode="auto">
          <a:xfrm rot="16200000">
            <a:off x="4072397" y="4025065"/>
            <a:ext cx="999205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953019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charset="0"/>
                <a:ea typeface="Georgia" charset="0"/>
                <a:cs typeface="Georgia" charset="0"/>
              </a:rPr>
              <a:t>Visual Style</a:t>
            </a:r>
            <a:endParaRPr kumimoji="0" lang="en-GB" sz="16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01770" y="231074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CSS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7135127" y="2769632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XSLT</a:t>
            </a:r>
            <a:endParaRPr lang="en-GB" dirty="0"/>
          </a:p>
        </p:txBody>
      </p:sp>
      <p:sp>
        <p:nvSpPr>
          <p:cNvPr id="27" name="Left Arrow 26"/>
          <p:cNvSpPr/>
          <p:nvPr/>
        </p:nvSpPr>
        <p:spPr bwMode="auto">
          <a:xfrm rot="18900000">
            <a:off x="5100468" y="4176022"/>
            <a:ext cx="999205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119984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charset="0"/>
                <a:ea typeface="Georgia" charset="0"/>
                <a:cs typeface="Georgia" charset="0"/>
              </a:rPr>
              <a:t>Data Content</a:t>
            </a:r>
            <a:endParaRPr kumimoji="0" lang="en-GB" sz="16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43151" y="217864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HTML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375820" y="2538889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XML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182898" y="361155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PNG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146455" y="30549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SVG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375820" y="416104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MathML</a:t>
            </a:r>
            <a:endParaRPr lang="en-GB"/>
          </a:p>
        </p:txBody>
      </p:sp>
      <p:sp>
        <p:nvSpPr>
          <p:cNvPr id="28" name="Left Arrow 27"/>
          <p:cNvSpPr/>
          <p:nvPr/>
        </p:nvSpPr>
        <p:spPr bwMode="auto">
          <a:xfrm rot="13500000">
            <a:off x="3050821" y="4176023"/>
            <a:ext cx="999205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989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7" grpId="0"/>
      <p:bldP spid="17" grpId="1"/>
      <p:bldP spid="18" grpId="0"/>
      <p:bldP spid="18" grpId="1"/>
      <p:bldP spid="25" grpId="0" animBg="1"/>
      <p:bldP spid="25" grpId="1" animBg="1"/>
      <p:bldP spid="8" grpId="0" animBg="1"/>
      <p:bldP spid="19" grpId="0"/>
      <p:bldP spid="20" grpId="0"/>
      <p:bldP spid="27" grpId="0" animBg="1"/>
      <p:bldP spid="6" grpId="0" animBg="1"/>
      <p:bldP spid="6" grpId="1" animBg="1"/>
      <p:bldP spid="15" grpId="0"/>
      <p:bldP spid="15" grpId="1"/>
      <p:bldP spid="16" grpId="0"/>
      <p:bldP spid="16" grpId="1"/>
      <p:bldP spid="21" grpId="0"/>
      <p:bldP spid="21" grpId="1"/>
      <p:bldP spid="22" grpId="0"/>
      <p:bldP spid="22" grpId="1"/>
      <p:bldP spid="23" grpId="0"/>
      <p:bldP spid="23" grpId="1"/>
      <p:bldP spid="28" grpId="0" animBg="1"/>
      <p:bldP spid="28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selectors and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*</a:t>
            </a:r>
            <a:r>
              <a:rPr lang="en-GB" sz="2000" dirty="0" smtClean="0"/>
              <a:t>		Any element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</a:t>
            </a:r>
            <a:r>
              <a:rPr lang="en-GB" sz="2000" dirty="0" smtClean="0"/>
              <a:t>		An element of type E</a:t>
            </a:r>
          </a:p>
          <a:p>
            <a:pPr marL="0" indent="0">
              <a:buNone/>
            </a:pP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E#myid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en-GB" sz="2000" dirty="0"/>
              <a:t>	An E element with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id=“</a:t>
            </a: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myid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”</a:t>
            </a:r>
          </a:p>
          <a:p>
            <a:pPr marL="0" indent="0">
              <a:buNone/>
            </a:pPr>
            <a:r>
              <a:rPr lang="en-GB" sz="1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E.warning</a:t>
            </a:r>
            <a:r>
              <a:rPr lang="en-GB" sz="2000" dirty="0"/>
              <a:t>	An E element with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class=“warning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”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 F</a:t>
            </a:r>
            <a:r>
              <a:rPr lang="en-GB" sz="2000" dirty="0" smtClean="0"/>
              <a:t>		An F element that is a descendent of an E element 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 &gt; F</a:t>
            </a:r>
            <a:r>
              <a:rPr lang="en-GB" sz="2000" dirty="0" smtClean="0"/>
              <a:t>	</a:t>
            </a:r>
            <a:r>
              <a:rPr lang="en-GB" sz="2000" dirty="0"/>
              <a:t>	</a:t>
            </a:r>
            <a:r>
              <a:rPr lang="en-GB" sz="2000" dirty="0" smtClean="0"/>
              <a:t>An </a:t>
            </a:r>
            <a:r>
              <a:rPr lang="en-GB" sz="2000" dirty="0"/>
              <a:t>F element that is a </a:t>
            </a:r>
            <a:r>
              <a:rPr lang="en-GB" sz="2000" dirty="0" smtClean="0"/>
              <a:t>direct child of </a:t>
            </a:r>
            <a:r>
              <a:rPr lang="en-GB" sz="2000" dirty="0"/>
              <a:t>an E element </a:t>
            </a:r>
            <a:endParaRPr lang="en-GB" sz="2000" dirty="0" smtClean="0"/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 + F</a:t>
            </a:r>
            <a:r>
              <a:rPr lang="en-GB" sz="2000" dirty="0" smtClean="0"/>
              <a:t>		An </a:t>
            </a:r>
            <a:r>
              <a:rPr lang="en-GB" sz="2000" dirty="0"/>
              <a:t>F element that is </a:t>
            </a:r>
            <a:r>
              <a:rPr lang="en-GB" sz="2000" dirty="0" smtClean="0"/>
              <a:t>immediately preceded by an E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 ~ F</a:t>
            </a:r>
            <a:r>
              <a:rPr lang="en-GB" sz="2000" dirty="0" smtClean="0"/>
              <a:t>		An </a:t>
            </a:r>
            <a:r>
              <a:rPr lang="en-GB" sz="2000" dirty="0"/>
              <a:t>F element that is </a:t>
            </a:r>
            <a:r>
              <a:rPr lang="en-GB" sz="2000" dirty="0" smtClean="0"/>
              <a:t>preceded </a:t>
            </a:r>
            <a:r>
              <a:rPr lang="en-GB" sz="2000" dirty="0"/>
              <a:t>by an E </a:t>
            </a:r>
            <a:r>
              <a:rPr lang="en-GB" sz="2000" dirty="0" smtClean="0"/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80181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Attribute selectors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E[foo]</a:t>
            </a:r>
            <a:r>
              <a:rPr lang="en-GB" sz="2000" dirty="0" smtClean="0"/>
              <a:t>		An E element with a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foo</a:t>
            </a:r>
            <a:r>
              <a:rPr lang="en-GB" sz="2000" dirty="0" smtClean="0"/>
              <a:t> attribute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E[foo=“bar”]</a:t>
            </a:r>
            <a:r>
              <a:rPr lang="en-GB" sz="2000" dirty="0" smtClean="0"/>
              <a:t>	An E element with a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foo</a:t>
            </a:r>
            <a:r>
              <a:rPr lang="en-GB" sz="2000" dirty="0" smtClean="0"/>
              <a:t> attribute whose value is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bar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E[foo^=“bar”]</a:t>
            </a:r>
            <a:r>
              <a:rPr lang="en-GB" sz="2000" dirty="0" smtClean="0"/>
              <a:t>	</a:t>
            </a:r>
            <a:r>
              <a:rPr lang="en-GB" sz="2000" dirty="0"/>
              <a:t>An E </a:t>
            </a:r>
            <a:r>
              <a:rPr lang="en-GB" sz="2000" dirty="0" smtClean="0"/>
              <a:t>with </a:t>
            </a:r>
            <a:r>
              <a:rPr lang="en-GB" sz="2000" dirty="0"/>
              <a:t>a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foo</a:t>
            </a:r>
            <a:r>
              <a:rPr lang="en-GB" sz="2000" dirty="0"/>
              <a:t> attribute whose value s</a:t>
            </a:r>
            <a:r>
              <a:rPr lang="en-GB" sz="2000" dirty="0" smtClean="0"/>
              <a:t>tarts with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bar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E[foo$=“bar”]</a:t>
            </a:r>
            <a:r>
              <a:rPr lang="en-GB" sz="2000" dirty="0" smtClean="0"/>
              <a:t>	</a:t>
            </a:r>
            <a:r>
              <a:rPr lang="en-GB" sz="2000" dirty="0"/>
              <a:t>An E </a:t>
            </a:r>
            <a:r>
              <a:rPr lang="en-GB" sz="2000" dirty="0" smtClean="0"/>
              <a:t>with </a:t>
            </a:r>
            <a:r>
              <a:rPr lang="en-GB" sz="2000" dirty="0"/>
              <a:t>a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foo</a:t>
            </a:r>
            <a:r>
              <a:rPr lang="en-GB" sz="2000" dirty="0"/>
              <a:t> attribute whose value </a:t>
            </a:r>
            <a:r>
              <a:rPr lang="en-GB" sz="2000" dirty="0" smtClean="0"/>
              <a:t>ends with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bar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E[foo*=“bar”]</a:t>
            </a:r>
            <a:r>
              <a:rPr lang="en-GB" sz="2000" dirty="0" smtClean="0"/>
              <a:t>	</a:t>
            </a:r>
            <a:r>
              <a:rPr lang="en-GB" sz="2000" dirty="0"/>
              <a:t>An E </a:t>
            </a:r>
            <a:r>
              <a:rPr lang="en-GB" sz="2000" dirty="0" smtClean="0"/>
              <a:t>with </a:t>
            </a:r>
            <a:r>
              <a:rPr lang="en-GB" sz="2000" dirty="0"/>
              <a:t>a 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foo</a:t>
            </a:r>
            <a:r>
              <a:rPr lang="en-GB" sz="2000" dirty="0"/>
              <a:t> attribute whose value </a:t>
            </a:r>
            <a:r>
              <a:rPr lang="en-GB" sz="2000" dirty="0" smtClean="0"/>
              <a:t>contains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bar</a:t>
            </a:r>
            <a:endParaRPr lang="en-GB" sz="1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2989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Pseudo-classes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E:link</a:t>
            </a:r>
            <a:r>
              <a:rPr lang="en-GB" sz="2000" dirty="0" smtClean="0"/>
              <a:t>		An E element that is the anchor of an unvisited link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E:visited</a:t>
            </a:r>
            <a:r>
              <a:rPr lang="en-GB" sz="2000" dirty="0" smtClean="0"/>
              <a:t>	An E element that is the anchor of a visited link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E:active</a:t>
            </a:r>
            <a:r>
              <a:rPr lang="en-GB" sz="2000" dirty="0" smtClean="0"/>
              <a:t>	An E element that is being activated by the user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E:hover</a:t>
            </a:r>
            <a:r>
              <a:rPr lang="en-GB" sz="1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en-GB" sz="2000" dirty="0" smtClean="0"/>
              <a:t>An E element that is designated with a pointing device 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E:focus</a:t>
            </a:r>
            <a:r>
              <a:rPr lang="en-GB" sz="2000" dirty="0" smtClean="0"/>
              <a:t>	An E element with focus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E:lang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fr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  <a:r>
              <a:rPr lang="en-GB" sz="2000" dirty="0" smtClean="0"/>
              <a:t>	An E element in the language “</a:t>
            </a:r>
            <a:r>
              <a:rPr lang="en-GB" sz="2000" dirty="0" err="1" smtClean="0"/>
              <a:t>fr</a:t>
            </a:r>
            <a:r>
              <a:rPr lang="en-GB" sz="2000" dirty="0" smtClean="0"/>
              <a:t>”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2292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Pseudo-elements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E::first-letter</a:t>
            </a:r>
            <a:r>
              <a:rPr lang="en-GB" sz="2000" dirty="0" smtClean="0"/>
              <a:t>	The first formatted letter of an E element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E::first-line</a:t>
            </a:r>
            <a:r>
              <a:rPr lang="en-GB" sz="2000" dirty="0" smtClean="0"/>
              <a:t>		The first formatted line of an E element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E::before</a:t>
            </a:r>
            <a:r>
              <a:rPr lang="en-GB" sz="2000" dirty="0" smtClean="0"/>
              <a:t>		Generated content before an E element</a:t>
            </a:r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E::after	</a:t>
            </a:r>
            <a:r>
              <a:rPr lang="en-GB" sz="2000" dirty="0" smtClean="0"/>
              <a:t>	Generated content after an E element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0552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Structural pseudo-classes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E:root</a:t>
            </a:r>
            <a:r>
              <a:rPr lang="en-GB" sz="2000" dirty="0" smtClean="0"/>
              <a:t>			An E element that is the document root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E:first-child</a:t>
            </a:r>
            <a:r>
              <a:rPr lang="en-GB" sz="2000" dirty="0" smtClean="0"/>
              <a:t>		An E element that is the first child of its parent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E:last-child</a:t>
            </a:r>
            <a:r>
              <a:rPr lang="en-GB" sz="2000" dirty="0" smtClean="0"/>
              <a:t>		An E element that is the last child of its parent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E:only-child</a:t>
            </a:r>
            <a:r>
              <a:rPr lang="en-GB" sz="2000" dirty="0" smtClean="0"/>
              <a:t>		An E element that is the only child of its parent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E:first-of-type</a:t>
            </a:r>
            <a:r>
              <a:rPr lang="en-GB" sz="2000" dirty="0" smtClean="0"/>
              <a:t>	An E element that is the first E child of its parent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E:last-of-type</a:t>
            </a:r>
            <a:r>
              <a:rPr lang="en-GB" sz="2000" dirty="0" smtClean="0"/>
              <a:t>	An E element that is the last E child of its parent</a:t>
            </a:r>
          </a:p>
          <a:p>
            <a:pPr marL="0" indent="0">
              <a:buNone/>
            </a:pP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E:empty</a:t>
            </a:r>
            <a:r>
              <a:rPr lang="en-GB" sz="2000" dirty="0" smtClean="0"/>
              <a:t>		An E element with no children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3810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Selector specificity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Specificity is based on (in decreasing order of importance):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GB" dirty="0" smtClean="0"/>
              <a:t>Whether the declaration appears in a style attribute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GB" dirty="0" smtClean="0"/>
              <a:t>The number of ID attributes in the selector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GB" dirty="0" smtClean="0"/>
              <a:t>The number of other attributes and pseudo-classes in the selector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GB" dirty="0" smtClean="0"/>
              <a:t>The number of elements and pseudo-elements in the selector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10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increasing order of specificity: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Specificity example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24000" y="2371241"/>
            <a:ext cx="8496300" cy="3794609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*		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li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	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li:first-line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li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	{ ... }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ol+li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h1 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+ *[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rel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up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]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ol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li.red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li.red.level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#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x34y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		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...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style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="" 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32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colour is the p element?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Specificity example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&lt;html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head&gt;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style type="text/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#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x97z {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red }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style&gt;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head&gt;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body&gt;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 id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x97z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style="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green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"&gt;SOME TEXT&lt;/p&gt;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body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html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82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Declarations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40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Declarations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Declarations are a series of property-value pairs</a:t>
            </a:r>
          </a:p>
          <a:p>
            <a:pPr lvl="1"/>
            <a:r>
              <a:rPr lang="en-GB" dirty="0" smtClean="0"/>
              <a:t>Separated by “;”</a:t>
            </a:r>
          </a:p>
          <a:p>
            <a:pPr marL="0" indent="0">
              <a:buNone/>
            </a:pPr>
            <a:r>
              <a:rPr lang="en-GB" dirty="0" smtClean="0"/>
              <a:t>Many properties!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oo many to list exhaustively in a lecture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30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Cascading</a:t>
            </a:r>
            <a:br>
              <a:rPr lang="en-GB" dirty="0" smtClean="0"/>
            </a:br>
            <a:r>
              <a:rPr lang="en-GB" dirty="0" smtClean="0"/>
              <a:t>Stylesheets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390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ont-family: Arial;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font-size: 32pt;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font-style: italic;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font-weight: bold;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line-height: 14pt;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green;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rgb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(0,128,0);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background-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#ffff00;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opacity: 0.8;</a:t>
            </a: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text-align: 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center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text-transform: uppercase;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text-indent: 3em;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text-decoration: blink;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d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isplay: block;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margin: 12pt 12pt 12pt 12pt;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border: 0.1in solid red;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border-right: 1cm;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border-top-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color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green;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padding: 6pt 6pt 6pt 6pt;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width: 80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%;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float: left;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clear: left;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direction: 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rtl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;</a:t>
            </a:r>
            <a:b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endParaRPr lang="en-GB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properties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List of W3C CSS standards and standards-in-progress</a:t>
            </a:r>
          </a:p>
          <a:p>
            <a:pPr lvl="1"/>
            <a:r>
              <a:rPr lang="en-GB" dirty="0"/>
              <a:t>https://</a:t>
            </a:r>
            <a:r>
              <a:rPr lang="en-GB" dirty="0" smtClean="0"/>
              <a:t>www.w3.org/standards/techs/</a:t>
            </a:r>
            <a:r>
              <a:rPr lang="en-GB" dirty="0" err="1" smtClean="0"/>
              <a:t>css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CSS Zen Garden</a:t>
            </a:r>
          </a:p>
          <a:p>
            <a:pPr lvl="1"/>
            <a:r>
              <a:rPr lang="en-GB" dirty="0" smtClean="0"/>
              <a:t>A demonstration of CSS capabilities </a:t>
            </a:r>
            <a:r>
              <a:rPr lang="mr-IN" dirty="0" smtClean="0"/>
              <a:t>–</a:t>
            </a:r>
            <a:r>
              <a:rPr lang="en-GB" dirty="0" smtClean="0"/>
              <a:t> many stylings of the same page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www.csszengarden.com</a:t>
            </a:r>
            <a:r>
              <a:rPr lang="en-GB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75901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XSLT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68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“Cascading” Stylesheets?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Stylesheets may be specified by different people:</a:t>
            </a:r>
          </a:p>
          <a:p>
            <a:pPr lvl="1"/>
            <a:r>
              <a:rPr lang="en-GB" dirty="0" smtClean="0"/>
              <a:t>By the author of a web page</a:t>
            </a:r>
          </a:p>
          <a:p>
            <a:pPr lvl="1"/>
            <a:r>
              <a:rPr lang="en-GB" dirty="0" smtClean="0"/>
              <a:t>By a user agent (a web browser)</a:t>
            </a:r>
          </a:p>
          <a:p>
            <a:pPr lvl="1"/>
            <a:r>
              <a:rPr lang="en-GB" dirty="0" smtClean="0"/>
              <a:t>By a user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Cascading refers to the overriding of one stylesheet by another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02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Cascade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ascending order of precedence: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GB" dirty="0" smtClean="0"/>
              <a:t>User agent declarations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GB" dirty="0" smtClean="0"/>
              <a:t>User normal declarations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GB" dirty="0" smtClean="0"/>
              <a:t>Author normal declarations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GB" dirty="0" smtClean="0"/>
              <a:t>Author important declarations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GB" dirty="0" smtClean="0"/>
              <a:t>User important declarations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Style rules have both importance and specificity</a:t>
            </a:r>
          </a:p>
          <a:p>
            <a:pPr lvl="1"/>
            <a:r>
              <a:rPr lang="en-GB" dirty="0" smtClean="0"/>
              <a:t>Importance declared by the author of a stylesheet</a:t>
            </a:r>
          </a:p>
          <a:p>
            <a:pPr lvl="1"/>
            <a:r>
              <a:rPr lang="en-GB" dirty="0" smtClean="0"/>
              <a:t>Specificity depends on the selectors in the style rules (see later)</a:t>
            </a:r>
          </a:p>
        </p:txBody>
      </p:sp>
    </p:spTree>
    <p:extLst>
      <p:ext uri="{BB962C8B-B14F-4D97-AF65-F5344CB8AC3E}">
        <p14:creationId xmlns:p14="http://schemas.microsoft.com/office/powerpoint/2010/main" val="11751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 </a:t>
            </a:r>
            <a:br>
              <a:rPr lang="en-GB" dirty="0" smtClean="0"/>
            </a:br>
            <a:r>
              <a:rPr lang="en-GB" dirty="0" smtClean="0"/>
              <a:t>Formatting</a:t>
            </a:r>
            <a:br>
              <a:rPr lang="en-GB" dirty="0" smtClean="0"/>
            </a:br>
            <a:r>
              <a:rPr lang="en-GB" dirty="0" smtClean="0"/>
              <a:t>Model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 Formatting Model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Central underlying model for CSS is of a hierarchy of nested boxes</a:t>
            </a:r>
          </a:p>
          <a:p>
            <a:pPr lvl="1"/>
            <a:r>
              <a:rPr lang="en-GB" dirty="0" smtClean="0"/>
              <a:t>Normal flow (using the box model)</a:t>
            </a:r>
          </a:p>
          <a:p>
            <a:pPr lvl="1"/>
            <a:r>
              <a:rPr lang="en-GB" dirty="0" smtClean="0"/>
              <a:t>Also: floats and absolute positioning</a:t>
            </a:r>
          </a:p>
          <a:p>
            <a:pPr marL="0" indent="0">
              <a:buNone/>
            </a:pPr>
            <a:r>
              <a:rPr lang="en-GB" dirty="0" smtClean="0"/>
              <a:t>Some variant models under development:</a:t>
            </a:r>
          </a:p>
          <a:p>
            <a:pPr lvl="1"/>
            <a:r>
              <a:rPr lang="en-GB" dirty="0" smtClean="0"/>
              <a:t>Multi-Column (WD, 5 Oct 2017)</a:t>
            </a:r>
          </a:p>
          <a:p>
            <a:pPr lvl="1"/>
            <a:r>
              <a:rPr lang="en-GB" dirty="0" smtClean="0"/>
              <a:t>Flexible Box (CR, 19 Oct 2017)</a:t>
            </a:r>
          </a:p>
          <a:p>
            <a:pPr lvl="1"/>
            <a:r>
              <a:rPr lang="en-GB" dirty="0" smtClean="0"/>
              <a:t>Box Alignment (WD, 6 Sep 2017)</a:t>
            </a:r>
          </a:p>
          <a:p>
            <a:pPr lvl="1"/>
            <a:r>
              <a:rPr lang="en-GB" dirty="0" smtClean="0"/>
              <a:t>Grid (CR, 9 May 2017)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16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Defines box in terms of margin, border and padding</a:t>
            </a:r>
          </a:p>
          <a:p>
            <a:pPr marL="0" indent="0">
              <a:buNone/>
            </a:pPr>
            <a:r>
              <a:rPr lang="en-GB" dirty="0" smtClean="0"/>
              <a:t>Separate values for top, right, bottom and left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Box Model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332000" y="2873031"/>
            <a:ext cx="6480000" cy="3600000"/>
            <a:chOff x="1332000" y="1629000"/>
            <a:chExt cx="6480000" cy="36000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332000" y="1629000"/>
              <a:ext cx="6480000" cy="3600000"/>
            </a:xfrm>
            <a:prstGeom prst="rect">
              <a:avLst/>
            </a:prstGeom>
            <a:noFill/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692000" y="1989000"/>
              <a:ext cx="5760000" cy="2880000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027400" y="2349000"/>
              <a:ext cx="5040000" cy="21600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387400" y="2709000"/>
              <a:ext cx="4320000" cy="14400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47400" y="1629000"/>
              <a:ext cx="2359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Margin (transparent)</a:t>
              </a:r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0" y="1986086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Border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0" y="2357497"/>
              <a:ext cx="1029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Padding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0" y="2716662"/>
              <a:ext cx="1002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Content</a:t>
              </a:r>
              <a:endParaRPr lang="en-GB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85015" y="2854367"/>
            <a:ext cx="6588397" cy="3618664"/>
            <a:chOff x="1285015" y="2854367"/>
            <a:chExt cx="6588397" cy="3618664"/>
          </a:xfrm>
        </p:grpSpPr>
        <p:sp>
          <p:nvSpPr>
            <p:cNvPr id="15" name="TextBox 14"/>
            <p:cNvSpPr txBox="1"/>
            <p:nvPr/>
          </p:nvSpPr>
          <p:spPr>
            <a:xfrm>
              <a:off x="3276600" y="2854367"/>
              <a:ext cx="4683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tm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90588" y="4488365"/>
              <a:ext cx="4828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rm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76600" y="610369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bm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85015" y="4488365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lm</a:t>
              </a:r>
              <a:endParaRPr lang="en-GB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78720" y="3214367"/>
              <a:ext cx="394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>
                  <a:solidFill>
                    <a:schemeClr val="bg1"/>
                  </a:solidFill>
                </a:rPr>
                <a:t>tb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063395" y="4485199"/>
              <a:ext cx="4090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>
                  <a:solidFill>
                    <a:schemeClr val="bg1"/>
                  </a:solidFill>
                </a:rPr>
                <a:t>rb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73631" y="5753031"/>
              <a:ext cx="444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bb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67400" y="4483022"/>
              <a:ext cx="3802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lb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79238" y="3565035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tp</a:t>
              </a:r>
              <a:endParaRPr lang="en-GB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687416" y="4483022"/>
              <a:ext cx="410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rp</a:t>
              </a:r>
              <a:endParaRPr lang="en-GB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53072" y="5377281"/>
              <a:ext cx="4459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bp</a:t>
              </a:r>
              <a:endParaRPr lang="en-GB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21791" y="448302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lp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9963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Adjoining vertical margins combine to form a single margin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&lt;li&gt;...&lt;/li&gt;</a:t>
            </a:r>
            <a:br>
              <a:rPr lang="en-GB" sz="1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  &lt;li&gt;...&lt;/li&gt;</a:t>
            </a:r>
            <a:br>
              <a:rPr lang="en-GB" sz="1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Collapsing Margins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985229" y="1386468"/>
            <a:ext cx="3600000" cy="4740647"/>
            <a:chOff x="4985229" y="1386468"/>
            <a:chExt cx="3600000" cy="4740647"/>
          </a:xfrm>
        </p:grpSpPr>
        <p:grpSp>
          <p:nvGrpSpPr>
            <p:cNvPr id="33" name="Group 32"/>
            <p:cNvGrpSpPr/>
            <p:nvPr/>
          </p:nvGrpSpPr>
          <p:grpSpPr>
            <a:xfrm>
              <a:off x="4985229" y="1386468"/>
              <a:ext cx="3600000" cy="4740647"/>
              <a:chOff x="4985229" y="1386468"/>
              <a:chExt cx="3600000" cy="4740647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4985229" y="1447115"/>
                <a:ext cx="3600000" cy="4680000"/>
                <a:chOff x="4985229" y="1447115"/>
                <a:chExt cx="3600000" cy="4680000"/>
              </a:xfrm>
            </p:grpSpPr>
            <p:sp>
              <p:nvSpPr>
                <p:cNvPr id="5" name="Rectangle 4"/>
                <p:cNvSpPr/>
                <p:nvPr/>
              </p:nvSpPr>
              <p:spPr bwMode="auto">
                <a:xfrm>
                  <a:off x="4985229" y="1447115"/>
                  <a:ext cx="3600000" cy="4680000"/>
                </a:xfrm>
                <a:prstGeom prst="rect">
                  <a:avLst/>
                </a:prstGeom>
                <a:noFill/>
                <a:ln w="12700" cap="flat" cmpd="sng" algn="ctr">
                  <a:solidFill>
                    <a:schemeClr val="tx1">
                      <a:lumMod val="50000"/>
                    </a:schemeClr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ucida Sans" pitchFamily="-106" charset="0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 bwMode="auto">
                <a:xfrm>
                  <a:off x="5165229" y="1627115"/>
                  <a:ext cx="3240000" cy="4320000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 w="12700" cap="flat" cmpd="sng" algn="ctr">
                  <a:solidFill>
                    <a:schemeClr val="tx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ucida Sans" pitchFamily="-106" charset="0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7" name="Rectangle 6"/>
                <p:cNvSpPr/>
                <p:nvPr/>
              </p:nvSpPr>
              <p:spPr bwMode="auto">
                <a:xfrm>
                  <a:off x="5345229" y="1807115"/>
                  <a:ext cx="2880000" cy="3960000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ucida Sans" pitchFamily="-106" charset="0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5298443" y="1386468"/>
                <a:ext cx="84350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 smtClean="0"/>
                  <a:t>ul</a:t>
                </a:r>
                <a:r>
                  <a:rPr lang="en-GB" sz="1200" dirty="0" smtClean="0"/>
                  <a:t> margin</a:t>
                </a:r>
                <a:endParaRPr lang="en-GB" sz="12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298443" y="1564998"/>
                <a:ext cx="8098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 smtClean="0">
                    <a:solidFill>
                      <a:schemeClr val="bg1"/>
                    </a:solidFill>
                  </a:rPr>
                  <a:t>ul</a:t>
                </a:r>
                <a:r>
                  <a:rPr lang="en-GB" sz="1200" dirty="0" smtClean="0">
                    <a:solidFill>
                      <a:schemeClr val="bg1"/>
                    </a:solidFill>
                  </a:rPr>
                  <a:t> border</a:t>
                </a:r>
                <a:endParaRPr lang="en-GB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298443" y="1747171"/>
                <a:ext cx="9092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/>
                  <a:t>u</a:t>
                </a:r>
                <a:r>
                  <a:rPr lang="en-GB" sz="1200" dirty="0" err="1" smtClean="0"/>
                  <a:t>l</a:t>
                </a:r>
                <a:r>
                  <a:rPr lang="en-GB" sz="1200" dirty="0" smtClean="0"/>
                  <a:t> padding</a:t>
                </a:r>
                <a:endParaRPr lang="en-GB" sz="1200" dirty="0"/>
              </a:p>
            </p:txBody>
          </p:sp>
        </p:grpSp>
        <p:sp>
          <p:nvSpPr>
            <p:cNvPr id="8" name="Rectangle 7"/>
            <p:cNvSpPr/>
            <p:nvPr/>
          </p:nvSpPr>
          <p:spPr bwMode="auto">
            <a:xfrm>
              <a:off x="5525229" y="1987115"/>
              <a:ext cx="2520000" cy="36000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705229" y="1930631"/>
            <a:ext cx="2160000" cy="1766484"/>
            <a:chOff x="5705229" y="1930631"/>
            <a:chExt cx="2160000" cy="1766484"/>
          </a:xfrm>
        </p:grpSpPr>
        <p:grpSp>
          <p:nvGrpSpPr>
            <p:cNvPr id="24" name="Group 23"/>
            <p:cNvGrpSpPr/>
            <p:nvPr/>
          </p:nvGrpSpPr>
          <p:grpSpPr>
            <a:xfrm>
              <a:off x="5705229" y="2167115"/>
              <a:ext cx="2160000" cy="1530000"/>
              <a:chOff x="5705229" y="2167115"/>
              <a:chExt cx="2160000" cy="1530000"/>
            </a:xfrm>
          </p:grpSpPr>
          <p:sp>
            <p:nvSpPr>
              <p:cNvPr id="14" name="Rectangle 13"/>
              <p:cNvSpPr/>
              <p:nvPr/>
            </p:nvSpPr>
            <p:spPr bwMode="auto">
              <a:xfrm>
                <a:off x="5705229" y="2167115"/>
                <a:ext cx="2160000" cy="1530000"/>
              </a:xfrm>
              <a:prstGeom prst="rect">
                <a:avLst/>
              </a:prstGeom>
              <a:solidFill>
                <a:schemeClr val="tx2">
                  <a:lumMod val="75000"/>
                  <a:lumOff val="2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5885229" y="2347115"/>
                <a:ext cx="1800000" cy="11700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6054429" y="2527115"/>
                <a:ext cx="1440000" cy="8100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6871426" y="1930631"/>
              <a:ext cx="8002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li margin</a:t>
              </a:r>
              <a:endParaRPr lang="en-GB" sz="12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71760" y="2118616"/>
              <a:ext cx="7665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bg1"/>
                  </a:solidFill>
                </a:rPr>
                <a:t>li border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871426" y="2287563"/>
              <a:ext cx="8659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li padding</a:t>
              </a:r>
              <a:endParaRPr lang="en-GB" sz="12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05229" y="3638002"/>
            <a:ext cx="2160000" cy="1769113"/>
            <a:chOff x="5705229" y="3638002"/>
            <a:chExt cx="2160000" cy="1769113"/>
          </a:xfrm>
        </p:grpSpPr>
        <p:grpSp>
          <p:nvGrpSpPr>
            <p:cNvPr id="25" name="Group 24"/>
            <p:cNvGrpSpPr/>
            <p:nvPr/>
          </p:nvGrpSpPr>
          <p:grpSpPr>
            <a:xfrm>
              <a:off x="5705229" y="3877115"/>
              <a:ext cx="2160000" cy="1530000"/>
              <a:chOff x="5705229" y="3877115"/>
              <a:chExt cx="2160000" cy="1530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5705229" y="3877115"/>
                <a:ext cx="2160000" cy="1530000"/>
              </a:xfrm>
              <a:prstGeom prst="rect">
                <a:avLst/>
              </a:prstGeom>
              <a:solidFill>
                <a:schemeClr val="tx2">
                  <a:lumMod val="75000"/>
                  <a:lumOff val="2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5874429" y="4057115"/>
                <a:ext cx="1800000" cy="11700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6054429" y="4237115"/>
                <a:ext cx="1440000" cy="8100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6871250" y="3638002"/>
              <a:ext cx="8002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li margin</a:t>
              </a:r>
              <a:endParaRPr lang="en-GB" sz="12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871584" y="3825987"/>
              <a:ext cx="7665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bg1"/>
                  </a:solidFill>
                </a:rPr>
                <a:t>li border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871250" y="3994934"/>
              <a:ext cx="8659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li padding</a:t>
              </a:r>
              <a:endParaRPr lang="en-GB" sz="12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113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66726BC8-B587-934F-90EA-B5F12CAEC42C}" vid="{BC0C992C-1023-D64B-8CEC-124EE197F3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3861</TotalTime>
  <Words>658</Words>
  <Application>Microsoft Macintosh PowerPoint</Application>
  <PresentationFormat>On-screen Show (4:3)</PresentationFormat>
  <Paragraphs>203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Calibri</vt:lpstr>
      <vt:lpstr>Georgia</vt:lpstr>
      <vt:lpstr>Lucida Grande</vt:lpstr>
      <vt:lpstr>Lucida Sans</vt:lpstr>
      <vt:lpstr>Lucida Sans Typewriter Std</vt:lpstr>
      <vt:lpstr>ＭＳ Ｐゴシック</vt:lpstr>
      <vt:lpstr>Arial</vt:lpstr>
      <vt:lpstr>ECS</vt:lpstr>
      <vt:lpstr>Cascading Stylesheets</vt:lpstr>
      <vt:lpstr>Content, Behaviour, Presentation</vt:lpstr>
      <vt:lpstr>Cascading Stylesheets</vt:lpstr>
      <vt:lpstr>Why “Cascading” Stylesheets?</vt:lpstr>
      <vt:lpstr>The Cascade</vt:lpstr>
      <vt:lpstr>Visual  Formatting Model</vt:lpstr>
      <vt:lpstr>Visual Formatting Model</vt:lpstr>
      <vt:lpstr>The Box Model</vt:lpstr>
      <vt:lpstr>Collapsing Margins</vt:lpstr>
      <vt:lpstr>Using  Stylesheets</vt:lpstr>
      <vt:lpstr>HTML style attribute</vt:lpstr>
      <vt:lpstr>Inline</vt:lpstr>
      <vt:lpstr>External</vt:lpstr>
      <vt:lpstr>CSS and XML</vt:lpstr>
      <vt:lpstr>Rule Sets</vt:lpstr>
      <vt:lpstr>Anatomy of a CSS rule set</vt:lpstr>
      <vt:lpstr>Rule importance</vt:lpstr>
      <vt:lpstr>@rules</vt:lpstr>
      <vt:lpstr>Selectors</vt:lpstr>
      <vt:lpstr>Basic selectors and combinators</vt:lpstr>
      <vt:lpstr>Attribute selectors</vt:lpstr>
      <vt:lpstr>Pseudo-classes</vt:lpstr>
      <vt:lpstr>Pseudo-elements</vt:lpstr>
      <vt:lpstr>Structural pseudo-classes</vt:lpstr>
      <vt:lpstr>Selector specificity</vt:lpstr>
      <vt:lpstr>Specificity example</vt:lpstr>
      <vt:lpstr>Specificity example</vt:lpstr>
      <vt:lpstr>Declarations</vt:lpstr>
      <vt:lpstr>Declarations</vt:lpstr>
      <vt:lpstr>Common properties</vt:lpstr>
      <vt:lpstr>Further reading</vt:lpstr>
      <vt:lpstr>Next Lecture: XSLT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Gibbins N.M.</cp:lastModifiedBy>
  <cp:revision>38</cp:revision>
  <dcterms:created xsi:type="dcterms:W3CDTF">2017-10-22T16:39:59Z</dcterms:created>
  <dcterms:modified xsi:type="dcterms:W3CDTF">2017-10-25T09:01:40Z</dcterms:modified>
</cp:coreProperties>
</file>