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mp4" ContentType="video/mp4"/>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8" r:id="rId1"/>
  </p:sldMasterIdLst>
  <p:notesMasterIdLst>
    <p:notesMasterId r:id="rId90"/>
  </p:notesMasterIdLst>
  <p:sldIdLst>
    <p:sldId id="258" r:id="rId2"/>
    <p:sldId id="259" r:id="rId3"/>
    <p:sldId id="260" r:id="rId4"/>
    <p:sldId id="261" r:id="rId5"/>
    <p:sldId id="262" r:id="rId6"/>
    <p:sldId id="263" r:id="rId7"/>
    <p:sldId id="264" r:id="rId8"/>
    <p:sldId id="266" r:id="rId9"/>
    <p:sldId id="265" r:id="rId10"/>
    <p:sldId id="267" r:id="rId11"/>
    <p:sldId id="268" r:id="rId12"/>
    <p:sldId id="269" r:id="rId13"/>
    <p:sldId id="270" r:id="rId14"/>
    <p:sldId id="271" r:id="rId15"/>
    <p:sldId id="272" r:id="rId16"/>
    <p:sldId id="273" r:id="rId17"/>
    <p:sldId id="343" r:id="rId18"/>
    <p:sldId id="274" r:id="rId19"/>
    <p:sldId id="341" r:id="rId20"/>
    <p:sldId id="342" r:id="rId21"/>
    <p:sldId id="275" r:id="rId22"/>
    <p:sldId id="345" r:id="rId23"/>
    <p:sldId id="344" r:id="rId24"/>
    <p:sldId id="276" r:id="rId25"/>
    <p:sldId id="277" r:id="rId26"/>
    <p:sldId id="278" r:id="rId27"/>
    <p:sldId id="279" r:id="rId28"/>
    <p:sldId id="280" r:id="rId29"/>
    <p:sldId id="346"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133"/>
    <p:restoredTop sz="72130"/>
  </p:normalViewPr>
  <p:slideViewPr>
    <p:cSldViewPr snapToGrid="0" snapToObjects="1" showGuides="1">
      <p:cViewPr>
        <p:scale>
          <a:sx n="113" d="100"/>
          <a:sy n="113" d="100"/>
        </p:scale>
        <p:origin x="2128" y="1224"/>
      </p:cViewPr>
      <p:guideLst>
        <p:guide orient="horz" pos="2160"/>
        <p:guide pos="2880"/>
      </p:guideLst>
    </p:cSldViewPr>
  </p:slideViewPr>
  <p:notesTextViewPr>
    <p:cViewPr>
      <p:scale>
        <a:sx n="95" d="100"/>
        <a:sy n="95" d="100"/>
      </p:scale>
      <p:origin x="0" y="0"/>
    </p:cViewPr>
  </p:notesText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notesMaster" Target="notesMasters/notesMaster1.xml"/><Relationship Id="rId91" Type="http://schemas.openxmlformats.org/officeDocument/2006/relationships/presProps" Target="presProps.xml"/><Relationship Id="rId92" Type="http://schemas.openxmlformats.org/officeDocument/2006/relationships/viewProps" Target="viewProps.xml"/><Relationship Id="rId93" Type="http://schemas.openxmlformats.org/officeDocument/2006/relationships/theme" Target="theme/theme1.xml"/><Relationship Id="rId94"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EC2A4C-5F41-EE42-801F-DE2CCC1C7619}" type="datetimeFigureOut">
              <a:rPr lang="en-GB" smtClean="0"/>
              <a:t>17/10/2017</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C9C0A1-F8F3-BA48-987D-8D509ECBA821}" type="slidenum">
              <a:rPr lang="en-GB" smtClean="0"/>
              <a:t>‹#›</a:t>
            </a:fld>
            <a:endParaRPr lang="en-GB"/>
          </a:p>
        </p:txBody>
      </p:sp>
    </p:spTree>
    <p:extLst>
      <p:ext uri="{BB962C8B-B14F-4D97-AF65-F5344CB8AC3E}">
        <p14:creationId xmlns:p14="http://schemas.microsoft.com/office/powerpoint/2010/main" val="1890966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77BCF41-7DE0-9242-A2B4-FCBF466D9A92}" type="slidenum">
              <a:rPr lang="en-GB"/>
              <a:pPr>
                <a:defRPr/>
              </a:pPr>
              <a:t>1</a:t>
            </a:fld>
            <a:endParaRPr lang="en-GB"/>
          </a:p>
        </p:txBody>
      </p:sp>
      <p:sp>
        <p:nvSpPr>
          <p:cNvPr id="2088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8899" name="Rectangle 3"/>
          <p:cNvSpPr>
            <a:spLocks noGrp="1" noChangeArrowheads="1"/>
          </p:cNvSpPr>
          <p:nvPr>
            <p:ph type="body" idx="1"/>
          </p:nvPr>
        </p:nvSpPr>
        <p:spPr/>
        <p:txBody>
          <a:bodyPr/>
          <a:lstStyle/>
          <a:p>
            <a:pPr>
              <a:defRPr/>
            </a:pPr>
            <a:endParaRPr lang="en-GB" dirty="0" smtClean="0">
              <a:cs typeface="+mn-cs"/>
            </a:endParaRPr>
          </a:p>
        </p:txBody>
      </p:sp>
    </p:spTree>
    <p:extLst>
      <p:ext uri="{BB962C8B-B14F-4D97-AF65-F5344CB8AC3E}">
        <p14:creationId xmlns:p14="http://schemas.microsoft.com/office/powerpoint/2010/main" val="7065475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RBU - </a:t>
            </a:r>
            <a:r>
              <a:rPr lang="en-US" dirty="0" err="1" smtClean="0"/>
              <a:t>Otlet</a:t>
            </a:r>
            <a:r>
              <a:rPr lang="en-US" dirty="0" smtClean="0"/>
              <a:t> </a:t>
            </a:r>
            <a:r>
              <a:rPr lang="en-US" dirty="0" smtClean="0"/>
              <a:t>visible at back</a:t>
            </a:r>
          </a:p>
          <a:p>
            <a:endParaRPr lang="en-US" dirty="0" smtClean="0"/>
          </a:p>
          <a:p>
            <a:r>
              <a:rPr lang="en-US" dirty="0" smtClean="0"/>
              <a:t>Human-driven</a:t>
            </a:r>
            <a:r>
              <a:rPr lang="en-US" baseline="0" dirty="0" smtClean="0"/>
              <a:t> search engine – still a common enough occurrence as late as the 1950s as to be the subject of a romantic comedy starring Katharine Hepburn and Spencer </a:t>
            </a:r>
            <a:r>
              <a:rPr lang="en-US" baseline="0" dirty="0" smtClean="0"/>
              <a:t>Tracey (Desk Set, 1957)</a:t>
            </a:r>
            <a:endParaRPr lang="en-US" baseline="0" dirty="0" smtClean="0"/>
          </a:p>
        </p:txBody>
      </p:sp>
      <p:sp>
        <p:nvSpPr>
          <p:cNvPr id="4" name="Slide Number Placeholder 3"/>
          <p:cNvSpPr>
            <a:spLocks noGrp="1"/>
          </p:cNvSpPr>
          <p:nvPr>
            <p:ph type="sldNum" sz="quarter" idx="10"/>
          </p:nvPr>
        </p:nvSpPr>
        <p:spPr/>
        <p:txBody>
          <a:bodyPr/>
          <a:lstStyle/>
          <a:p>
            <a:pPr>
              <a:defRPr/>
            </a:pPr>
            <a:fld id="{88ACF46B-F5AC-2145-8060-0F32BDF7886E}" type="slidenum">
              <a:rPr lang="en-GB" smtClean="0"/>
              <a:pPr>
                <a:defRPr/>
              </a:pPr>
              <a:t>13</a:t>
            </a:fld>
            <a:endParaRPr lang="en-GB"/>
          </a:p>
        </p:txBody>
      </p:sp>
    </p:spTree>
    <p:extLst>
      <p:ext uri="{BB962C8B-B14F-4D97-AF65-F5344CB8AC3E}">
        <p14:creationId xmlns:p14="http://schemas.microsoft.com/office/powerpoint/2010/main" val="12663903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 </a:t>
            </a:r>
            <a:r>
              <a:rPr lang="en-US" dirty="0" err="1" smtClean="0"/>
              <a:t>Réseau</a:t>
            </a:r>
            <a:r>
              <a:rPr lang="en-US" dirty="0" smtClean="0"/>
              <a:t> </a:t>
            </a:r>
            <a:r>
              <a:rPr lang="en-US" dirty="0" err="1" smtClean="0"/>
              <a:t>Universel</a:t>
            </a:r>
            <a:r>
              <a:rPr lang="en-US" dirty="0" smtClean="0"/>
              <a:t> </a:t>
            </a:r>
            <a:r>
              <a:rPr lang="en-US" dirty="0" err="1" smtClean="0"/>
              <a:t>d'lnformation</a:t>
            </a:r>
            <a:r>
              <a:rPr lang="en-US" dirty="0" smtClean="0"/>
              <a:t> et Documentation </a:t>
            </a:r>
          </a:p>
          <a:p>
            <a:endParaRPr lang="en-US" dirty="0"/>
          </a:p>
        </p:txBody>
      </p:sp>
      <p:sp>
        <p:nvSpPr>
          <p:cNvPr id="4" name="Slide Number Placeholder 3"/>
          <p:cNvSpPr>
            <a:spLocks noGrp="1"/>
          </p:cNvSpPr>
          <p:nvPr>
            <p:ph type="sldNum" sz="quarter" idx="10"/>
          </p:nvPr>
        </p:nvSpPr>
        <p:spPr/>
        <p:txBody>
          <a:bodyPr/>
          <a:lstStyle/>
          <a:p>
            <a:pPr>
              <a:defRPr/>
            </a:pPr>
            <a:fld id="{88ACF46B-F5AC-2145-8060-0F32BDF7886E}" type="slidenum">
              <a:rPr lang="en-GB" smtClean="0"/>
              <a:pPr>
                <a:defRPr/>
              </a:pPr>
              <a:t>14</a:t>
            </a:fld>
            <a:endParaRPr lang="en-GB"/>
          </a:p>
        </p:txBody>
      </p:sp>
    </p:spTree>
    <p:extLst>
      <p:ext uri="{BB962C8B-B14F-4D97-AF65-F5344CB8AC3E}">
        <p14:creationId xmlns:p14="http://schemas.microsoft.com/office/powerpoint/2010/main" val="3689394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THINGS: the universe, reality, the cosmos</a:t>
            </a:r>
          </a:p>
          <a:p>
            <a:pPr>
              <a:defRPr/>
            </a:pPr>
            <a:r>
              <a:rPr lang="en-US" dirty="0" smtClean="0"/>
              <a:t>Our MINDS think about fragments of things</a:t>
            </a:r>
          </a:p>
          <a:p>
            <a:pPr>
              <a:defRPr/>
            </a:pPr>
            <a:r>
              <a:rPr lang="en-US" dirty="0" smtClean="0"/>
              <a:t>SCIENCE manages and coordinates our thoughts</a:t>
            </a:r>
          </a:p>
          <a:p>
            <a:pPr>
              <a:defRPr/>
            </a:pPr>
            <a:r>
              <a:rPr lang="en-US" dirty="0" smtClean="0"/>
              <a:t>BOOKS transcribe science by areas of knowledge (a collection of books forms a library)</a:t>
            </a:r>
          </a:p>
          <a:p>
            <a:pPr>
              <a:defRPr/>
            </a:pPr>
            <a:r>
              <a:rPr lang="en-US" dirty="0" smtClean="0"/>
              <a:t>The BIBLIOGRAPHY inventories and catalogues books (the collection of bibliographic entries forms the Universal Bibliographic Index (RBU))</a:t>
            </a:r>
          </a:p>
          <a:p>
            <a:pPr>
              <a:defRPr/>
            </a:pPr>
            <a:r>
              <a:rPr lang="en-US" dirty="0" smtClean="0"/>
              <a:t>The ENCYCLOPEDIA concentrates, classifies and coordinates the content of books</a:t>
            </a:r>
          </a:p>
          <a:p>
            <a:pPr>
              <a:defRPr/>
            </a:pPr>
            <a:r>
              <a:rPr lang="en-US" dirty="0" smtClean="0"/>
              <a:t>CLASSIFICATION serves science, books, the bibliography and the encyclopedia at the same time, following the patterns that minds discover in things, </a:t>
            </a:r>
          </a:p>
        </p:txBody>
      </p:sp>
      <p:sp>
        <p:nvSpPr>
          <p:cNvPr id="4" name="Slide Number Placeholder 3"/>
          <p:cNvSpPr>
            <a:spLocks noGrp="1"/>
          </p:cNvSpPr>
          <p:nvPr>
            <p:ph type="sldNum" sz="quarter" idx="10"/>
          </p:nvPr>
        </p:nvSpPr>
        <p:spPr/>
        <p:txBody>
          <a:bodyPr/>
          <a:lstStyle/>
          <a:p>
            <a:pPr>
              <a:defRPr/>
            </a:pPr>
            <a:fld id="{88ACF46B-F5AC-2145-8060-0F32BDF7886E}" type="slidenum">
              <a:rPr lang="en-GB" smtClean="0"/>
              <a:pPr>
                <a:defRPr/>
              </a:pPr>
              <a:t>15</a:t>
            </a:fld>
            <a:endParaRPr lang="en-GB"/>
          </a:p>
        </p:txBody>
      </p:sp>
    </p:spTree>
    <p:extLst>
      <p:ext uri="{BB962C8B-B14F-4D97-AF65-F5344CB8AC3E}">
        <p14:creationId xmlns:p14="http://schemas.microsoft.com/office/powerpoint/2010/main" val="6215412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Ostwald process – manufacture of nitric acid – Nobel</a:t>
            </a:r>
            <a:r>
              <a:rPr lang="en-US" baseline="0" dirty="0" smtClean="0"/>
              <a:t> in </a:t>
            </a:r>
            <a:r>
              <a:rPr lang="en-US" baseline="0" dirty="0" smtClean="0"/>
              <a:t>1909</a:t>
            </a:r>
          </a:p>
          <a:p>
            <a:r>
              <a:rPr lang="en-US" baseline="0" dirty="0" smtClean="0"/>
              <a:t>Coined the term “mole”</a:t>
            </a:r>
            <a:endParaRPr lang="en-US" baseline="0" dirty="0" smtClean="0"/>
          </a:p>
          <a:p>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i="0" kern="1200" dirty="0" err="1" smtClean="0">
                <a:solidFill>
                  <a:schemeClr val="tx1"/>
                </a:solidFill>
                <a:effectLst/>
                <a:latin typeface="Times New Roman" charset="0"/>
                <a:ea typeface="ＭＳ Ｐゴシック" charset="0"/>
                <a:cs typeface="ＭＳ Ｐゴシック" charset="0"/>
              </a:rPr>
              <a:t>Brücke</a:t>
            </a:r>
            <a:r>
              <a:rPr lang="en-US" sz="1200" i="0" kern="1200" dirty="0" smtClean="0">
                <a:solidFill>
                  <a:schemeClr val="tx1"/>
                </a:solidFill>
                <a:effectLst/>
                <a:latin typeface="Times New Roman" charset="0"/>
                <a:ea typeface="ＭＳ Ｐゴシック" charset="0"/>
                <a:cs typeface="ＭＳ Ｐゴシック" charset="0"/>
              </a:rPr>
              <a:t> collaborators: </a:t>
            </a:r>
            <a:r>
              <a:rPr lang="en-US" sz="1200" i="0" kern="1200" dirty="0" err="1" smtClean="0">
                <a:solidFill>
                  <a:schemeClr val="tx1"/>
                </a:solidFill>
                <a:effectLst/>
                <a:latin typeface="Times New Roman" charset="0"/>
                <a:ea typeface="ＭＳ Ｐゴシック" charset="0"/>
                <a:cs typeface="ＭＳ Ｐゴシック" charset="0"/>
              </a:rPr>
              <a:t>Adolt</a:t>
            </a:r>
            <a:r>
              <a:rPr lang="en-US" sz="1200" i="0" kern="1200" dirty="0" smtClean="0">
                <a:solidFill>
                  <a:schemeClr val="tx1"/>
                </a:solidFill>
                <a:effectLst/>
                <a:latin typeface="Times New Roman" charset="0"/>
                <a:ea typeface="ＭＳ Ｐゴシック" charset="0"/>
                <a:cs typeface="ＭＳ Ｐゴシック" charset="0"/>
              </a:rPr>
              <a:t> </a:t>
            </a:r>
            <a:r>
              <a:rPr lang="en-US" sz="1200" i="0" kern="1200" dirty="0" err="1" smtClean="0">
                <a:solidFill>
                  <a:schemeClr val="tx1"/>
                </a:solidFill>
                <a:effectLst/>
                <a:latin typeface="Times New Roman" charset="0"/>
                <a:ea typeface="ＭＳ Ｐゴシック" charset="0"/>
                <a:cs typeface="ＭＳ Ｐゴシック" charset="0"/>
              </a:rPr>
              <a:t>Saager</a:t>
            </a:r>
            <a:r>
              <a:rPr lang="en-US" sz="1200" i="0" kern="1200" dirty="0" smtClean="0">
                <a:solidFill>
                  <a:schemeClr val="tx1"/>
                </a:solidFill>
                <a:effectLst/>
                <a:latin typeface="Times New Roman" charset="0"/>
                <a:ea typeface="ＭＳ Ｐゴシック" charset="0"/>
                <a:cs typeface="ＭＳ Ｐゴシック" charset="0"/>
              </a:rPr>
              <a:t> and Karl </a:t>
            </a:r>
            <a:r>
              <a:rPr lang="en-US" sz="1200" i="0" kern="1200" dirty="0" err="1" smtClean="0">
                <a:solidFill>
                  <a:schemeClr val="tx1"/>
                </a:solidFill>
                <a:effectLst/>
                <a:latin typeface="Times New Roman" charset="0"/>
                <a:ea typeface="ＭＳ Ｐゴシック" charset="0"/>
                <a:cs typeface="ＭＳ Ｐゴシック" charset="0"/>
              </a:rPr>
              <a:t>Bührer</a:t>
            </a:r>
            <a:endParaRPr lang="en-US" sz="1200" i="0" kern="1200" dirty="0" smtClean="0">
              <a:solidFill>
                <a:schemeClr val="tx1"/>
              </a:solidFill>
              <a:effectLst/>
              <a:latin typeface="Times New Roman" charset="0"/>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pPr>
              <a:defRPr/>
            </a:pPr>
            <a:fld id="{88ACF46B-F5AC-2145-8060-0F32BDF7886E}" type="slidenum">
              <a:rPr lang="en-GB" smtClean="0"/>
              <a:pPr>
                <a:defRPr/>
              </a:pPr>
              <a:t>16</a:t>
            </a:fld>
            <a:endParaRPr lang="en-GB"/>
          </a:p>
        </p:txBody>
      </p:sp>
    </p:spTree>
    <p:extLst>
      <p:ext uri="{BB962C8B-B14F-4D97-AF65-F5344CB8AC3E}">
        <p14:creationId xmlns:p14="http://schemas.microsoft.com/office/powerpoint/2010/main" val="13581092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monograph principle (described by </a:t>
            </a:r>
            <a:r>
              <a:rPr lang="en-US" baseline="0" dirty="0" err="1" smtClean="0"/>
              <a:t>Otlet</a:t>
            </a:r>
            <a:r>
              <a:rPr lang="en-US" baseline="0" dirty="0" smtClean="0"/>
              <a:t>, possibly as a result of his acquaintance with Ostwald) – one sheet, one topic</a:t>
            </a:r>
          </a:p>
          <a:p>
            <a:endParaRPr lang="en-US" baseline="0" dirty="0" smtClean="0"/>
          </a:p>
          <a:p>
            <a:r>
              <a:rPr lang="en-US" baseline="0" dirty="0" smtClean="0"/>
              <a:t>Mono – small card/leaflet in a </a:t>
            </a:r>
            <a:r>
              <a:rPr lang="en-US" baseline="0" dirty="0" err="1" smtClean="0"/>
              <a:t>standardised</a:t>
            </a:r>
            <a:r>
              <a:rPr lang="en-US" baseline="0" dirty="0" smtClean="0"/>
              <a:t> format (</a:t>
            </a:r>
            <a:r>
              <a:rPr lang="en-US" baseline="0" dirty="0" err="1" smtClean="0"/>
              <a:t>weltformat</a:t>
            </a:r>
            <a:r>
              <a:rPr lang="en-US" baseline="0" dirty="0" smtClean="0"/>
              <a:t>)</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i="1" kern="1200" dirty="0" err="1" smtClean="0">
                <a:solidFill>
                  <a:schemeClr val="tx1"/>
                </a:solidFill>
                <a:effectLst/>
                <a:latin typeface="Times New Roman" charset="0"/>
                <a:ea typeface="ＭＳ Ｐゴシック" charset="0"/>
                <a:cs typeface="ＭＳ Ｐゴシック" charset="0"/>
              </a:rPr>
              <a:t>Gehirn</a:t>
            </a:r>
            <a:r>
              <a:rPr lang="en-US" sz="1200" i="1" kern="1200" dirty="0" smtClean="0">
                <a:solidFill>
                  <a:schemeClr val="tx1"/>
                </a:solidFill>
                <a:effectLst/>
                <a:latin typeface="Times New Roman" charset="0"/>
                <a:ea typeface="ＭＳ Ｐゴシック" charset="0"/>
                <a:cs typeface="ＭＳ Ｐゴシック" charset="0"/>
              </a:rPr>
              <a:t> der Welt  - </a:t>
            </a:r>
            <a:r>
              <a:rPr lang="en-US" sz="1200" i="0" kern="1200" dirty="0" smtClean="0">
                <a:solidFill>
                  <a:schemeClr val="tx1"/>
                </a:solidFill>
                <a:effectLst/>
                <a:latin typeface="Times New Roman" charset="0"/>
                <a:ea typeface="ＭＳ Ｐゴシック" charset="0"/>
                <a:cs typeface="ＭＳ Ｐゴシック" charset="0"/>
              </a:rPr>
              <a:t>World Brain</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i="0" kern="1200" dirty="0" smtClean="0">
              <a:solidFill>
                <a:schemeClr val="tx1"/>
              </a:solidFill>
              <a:effectLst/>
              <a:latin typeface="Times New Roman"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i="0" kern="1200" dirty="0" smtClean="0">
                <a:solidFill>
                  <a:schemeClr val="tx1"/>
                </a:solidFill>
                <a:effectLst/>
                <a:latin typeface="Times New Roman" charset="0"/>
                <a:ea typeface="ＭＳ Ｐゴシック" charset="0"/>
                <a:cs typeface="ＭＳ Ｐゴシック" charset="0"/>
              </a:rPr>
              <a:t>Linked via classification</a:t>
            </a:r>
          </a:p>
        </p:txBody>
      </p:sp>
      <p:sp>
        <p:nvSpPr>
          <p:cNvPr id="4" name="Slide Number Placeholder 3"/>
          <p:cNvSpPr>
            <a:spLocks noGrp="1"/>
          </p:cNvSpPr>
          <p:nvPr>
            <p:ph type="sldNum" sz="quarter" idx="10"/>
          </p:nvPr>
        </p:nvSpPr>
        <p:spPr/>
        <p:txBody>
          <a:bodyPr/>
          <a:lstStyle/>
          <a:p>
            <a:fld id="{F3C9C0A1-F8F3-BA48-987D-8D509ECBA821}" type="slidenum">
              <a:rPr lang="en-GB" smtClean="0"/>
              <a:t>17</a:t>
            </a:fld>
            <a:endParaRPr lang="en-GB"/>
          </a:p>
        </p:txBody>
      </p:sp>
    </p:spTree>
    <p:extLst>
      <p:ext uri="{BB962C8B-B14F-4D97-AF65-F5344CB8AC3E}">
        <p14:creationId xmlns:p14="http://schemas.microsoft.com/office/powerpoint/2010/main" val="5805229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err="1" smtClean="0"/>
              <a:t>Weltformat</a:t>
            </a:r>
            <a:r>
              <a:rPr lang="en-US" baseline="0" dirty="0" smtClean="0"/>
              <a:t> – based on work of Karl </a:t>
            </a:r>
            <a:r>
              <a:rPr lang="en-US" baseline="0" dirty="0" err="1" smtClean="0"/>
              <a:t>Bührer</a:t>
            </a:r>
            <a:r>
              <a:rPr lang="en-US" baseline="0" dirty="0" smtClean="0"/>
              <a:t> (of the </a:t>
            </a:r>
            <a:r>
              <a:rPr lang="de-DE" b="1" dirty="0" smtClean="0">
                <a:effectLst/>
              </a:rPr>
              <a:t>Central Swiss Geo-Commercielle society)</a:t>
            </a:r>
            <a:r>
              <a:rPr lang="en-US" baseline="0" dirty="0" smtClean="0"/>
              <a:t>, who founded the “International Mono Society” –</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err="1" smtClean="0"/>
              <a:t>standardised</a:t>
            </a:r>
            <a:r>
              <a:rPr lang="en-US" baseline="0" dirty="0" smtClean="0"/>
              <a:t> formats – adapted to form basis of ISO </a:t>
            </a:r>
            <a:r>
              <a:rPr lang="en-US" baseline="0" dirty="0" smtClean="0"/>
              <a:t>A,B,C,D </a:t>
            </a:r>
            <a:r>
              <a:rPr lang="en-US" baseline="0" dirty="0" smtClean="0"/>
              <a:t>series paper </a:t>
            </a:r>
            <a:r>
              <a:rPr lang="en-US" baseline="0" dirty="0" smtClean="0"/>
              <a:t>sizes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err="1" smtClean="0"/>
              <a:t>Weltformat</a:t>
            </a:r>
            <a:r>
              <a:rPr lang="en-US" baseline="0" dirty="0" smtClean="0"/>
              <a:t> I </a:t>
            </a:r>
            <a:r>
              <a:rPr lang="mr-IN" baseline="0" dirty="0" smtClean="0"/>
              <a:t>–</a:t>
            </a:r>
            <a:r>
              <a:rPr lang="en-US" baseline="0" dirty="0" smtClean="0"/>
              <a:t> 1cm x 1.41cm</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err="1" smtClean="0"/>
              <a:t>Weltformat</a:t>
            </a:r>
            <a:r>
              <a:rPr lang="en-US" baseline="0" dirty="0" smtClean="0"/>
              <a:t> II </a:t>
            </a:r>
            <a:r>
              <a:rPr lang="mr-IN" baseline="0" dirty="0" smtClean="0"/>
              <a:t>–</a:t>
            </a:r>
            <a:r>
              <a:rPr lang="en-US" baseline="0" dirty="0" smtClean="0"/>
              <a:t> 1.41cm x 2cm</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err="1" smtClean="0"/>
              <a:t>Weltformat</a:t>
            </a:r>
            <a:r>
              <a:rPr lang="en-US" baseline="0" dirty="0" smtClean="0"/>
              <a:t> X (22.9cm x 32.4cm) corresponds to ISO C4.</a:t>
            </a: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88ACF46B-F5AC-2145-8060-0F32BDF7886E}" type="slidenum">
              <a:rPr lang="en-GB" smtClean="0"/>
              <a:pPr>
                <a:defRPr/>
              </a:pPr>
              <a:t>18</a:t>
            </a:fld>
            <a:endParaRPr lang="en-GB"/>
          </a:p>
        </p:txBody>
      </p:sp>
    </p:spTree>
    <p:extLst>
      <p:ext uri="{BB962C8B-B14F-4D97-AF65-F5344CB8AC3E}">
        <p14:creationId xmlns:p14="http://schemas.microsoft.com/office/powerpoint/2010/main" val="1211326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Lack of Space</a:t>
            </a:r>
            <a:r>
              <a:rPr lang="en-GB" baseline="0" dirty="0" smtClean="0"/>
              <a:t> and the World Format</a:t>
            </a:r>
            <a:endParaRPr lang="en-GB" dirty="0"/>
          </a:p>
        </p:txBody>
      </p:sp>
      <p:sp>
        <p:nvSpPr>
          <p:cNvPr id="4" name="Slide Number Placeholder 3"/>
          <p:cNvSpPr>
            <a:spLocks noGrp="1"/>
          </p:cNvSpPr>
          <p:nvPr>
            <p:ph type="sldNum" sz="quarter" idx="10"/>
          </p:nvPr>
        </p:nvSpPr>
        <p:spPr/>
        <p:txBody>
          <a:bodyPr/>
          <a:lstStyle/>
          <a:p>
            <a:fld id="{F3C9C0A1-F8F3-BA48-987D-8D509ECBA821}" type="slidenum">
              <a:rPr lang="en-GB" smtClean="0"/>
              <a:t>19</a:t>
            </a:fld>
            <a:endParaRPr lang="en-GB"/>
          </a:p>
        </p:txBody>
      </p:sp>
    </p:spTree>
    <p:extLst>
      <p:ext uri="{BB962C8B-B14F-4D97-AF65-F5344CB8AC3E}">
        <p14:creationId xmlns:p14="http://schemas.microsoft.com/office/powerpoint/2010/main" val="3208541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i="0" kern="1200" dirty="0" smtClean="0">
                <a:solidFill>
                  <a:schemeClr val="tx1"/>
                </a:solidFill>
                <a:effectLst/>
                <a:latin typeface="Times New Roman" charset="0"/>
                <a:ea typeface="ＭＳ Ｐゴシック" charset="0"/>
                <a:cs typeface="ＭＳ Ｐゴシック" charset="0"/>
              </a:rPr>
              <a:t>Bankrupt in 1913, abolished in 1914</a:t>
            </a:r>
            <a:endParaRPr lang="en-US" i="0" dirty="0" smtClean="0"/>
          </a:p>
        </p:txBody>
      </p:sp>
      <p:sp>
        <p:nvSpPr>
          <p:cNvPr id="4" name="Slide Number Placeholder 3"/>
          <p:cNvSpPr>
            <a:spLocks noGrp="1"/>
          </p:cNvSpPr>
          <p:nvPr>
            <p:ph type="sldNum" sz="quarter" idx="10"/>
          </p:nvPr>
        </p:nvSpPr>
        <p:spPr/>
        <p:txBody>
          <a:bodyPr/>
          <a:lstStyle/>
          <a:p>
            <a:pPr>
              <a:defRPr/>
            </a:pPr>
            <a:fld id="{88ACF46B-F5AC-2145-8060-0F32BDF7886E}" type="slidenum">
              <a:rPr lang="en-GB" smtClean="0"/>
              <a:pPr>
                <a:defRPr/>
              </a:pPr>
              <a:t>21</a:t>
            </a:fld>
            <a:endParaRPr lang="en-GB"/>
          </a:p>
        </p:txBody>
      </p:sp>
    </p:spTree>
    <p:extLst>
      <p:ext uri="{BB962C8B-B14F-4D97-AF65-F5344CB8AC3E}">
        <p14:creationId xmlns:p14="http://schemas.microsoft.com/office/powerpoint/2010/main" val="6670289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Posits a</a:t>
            </a:r>
            <a:r>
              <a:rPr lang="en-US" baseline="0" dirty="0" smtClean="0"/>
              <a:t> World Encyclopedia as a continuation of the work of Diderot et al</a:t>
            </a:r>
            <a:endParaRPr lang="en-US" dirty="0" smtClean="0"/>
          </a:p>
          <a:p>
            <a:endParaRPr lang="en-US" dirty="0" smtClean="0"/>
          </a:p>
          <a:p>
            <a:r>
              <a:rPr lang="en-US" dirty="0" smtClean="0"/>
              <a:t>Explicitly</a:t>
            </a:r>
            <a:r>
              <a:rPr lang="en-US" baseline="0" dirty="0" smtClean="0"/>
              <a:t> </a:t>
            </a:r>
            <a:r>
              <a:rPr lang="en-US" baseline="0" dirty="0" smtClean="0"/>
              <a:t>draws the link with internationalist </a:t>
            </a:r>
            <a:r>
              <a:rPr lang="en-US" baseline="0" dirty="0" err="1" smtClean="0"/>
              <a:t>organisations</a:t>
            </a:r>
            <a:r>
              <a:rPr lang="en-US" baseline="0" dirty="0" smtClean="0"/>
              <a:t> like the League of Nations</a:t>
            </a:r>
            <a:r>
              <a:rPr lang="en-US" baseline="0" dirty="0" smtClean="0"/>
              <a:t>.</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t>
            </a:r>
            <a:r>
              <a:rPr lang="en-US" sz="1200" kern="1200" dirty="0" smtClean="0">
                <a:solidFill>
                  <a:schemeClr val="tx1"/>
                </a:solidFill>
                <a:effectLst/>
                <a:latin typeface="+mn-lt"/>
                <a:ea typeface="+mn-ea"/>
                <a:cs typeface="+mn-cs"/>
              </a:rPr>
              <a:t>The time is close at hand when any student, in any part of the world, will be able to sit with his projector in his own study at his or her convenience to examine any book, any document, in an exact replica."</a:t>
            </a:r>
            <a:endParaRPr lang="en-US" dirty="0" smtClean="0">
              <a:effectLst/>
            </a:endParaRPr>
          </a:p>
        </p:txBody>
      </p:sp>
      <p:sp>
        <p:nvSpPr>
          <p:cNvPr id="4" name="Slide Number Placeholder 3"/>
          <p:cNvSpPr>
            <a:spLocks noGrp="1"/>
          </p:cNvSpPr>
          <p:nvPr>
            <p:ph type="sldNum" sz="quarter" idx="10"/>
          </p:nvPr>
        </p:nvSpPr>
        <p:spPr/>
        <p:txBody>
          <a:bodyPr/>
          <a:lstStyle/>
          <a:p>
            <a:pPr>
              <a:defRPr/>
            </a:pPr>
            <a:fld id="{88ACF46B-F5AC-2145-8060-0F32BDF7886E}" type="slidenum">
              <a:rPr lang="en-GB" smtClean="0"/>
              <a:pPr>
                <a:defRPr/>
              </a:pPr>
              <a:t>24</a:t>
            </a:fld>
            <a:endParaRPr lang="en-GB"/>
          </a:p>
        </p:txBody>
      </p:sp>
    </p:spTree>
    <p:extLst>
      <p:ext uri="{BB962C8B-B14F-4D97-AF65-F5344CB8AC3E}">
        <p14:creationId xmlns:p14="http://schemas.microsoft.com/office/powerpoint/2010/main" val="19816892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description seems awfully familiar...</a:t>
            </a:r>
            <a:endParaRPr lang="en-US" dirty="0"/>
          </a:p>
        </p:txBody>
      </p:sp>
      <p:sp>
        <p:nvSpPr>
          <p:cNvPr id="4" name="Slide Number Placeholder 3"/>
          <p:cNvSpPr>
            <a:spLocks noGrp="1"/>
          </p:cNvSpPr>
          <p:nvPr>
            <p:ph type="sldNum" sz="quarter" idx="10"/>
          </p:nvPr>
        </p:nvSpPr>
        <p:spPr/>
        <p:txBody>
          <a:bodyPr/>
          <a:lstStyle/>
          <a:p>
            <a:pPr>
              <a:defRPr/>
            </a:pPr>
            <a:fld id="{88ACF46B-F5AC-2145-8060-0F32BDF7886E}" type="slidenum">
              <a:rPr lang="en-GB" smtClean="0"/>
              <a:pPr>
                <a:defRPr/>
              </a:pPr>
              <a:t>25</a:t>
            </a:fld>
            <a:endParaRPr lang="en-GB"/>
          </a:p>
        </p:txBody>
      </p:sp>
    </p:spTree>
    <p:extLst>
      <p:ext uri="{BB962C8B-B14F-4D97-AF65-F5344CB8AC3E}">
        <p14:creationId xmlns:p14="http://schemas.microsoft.com/office/powerpoint/2010/main" val="1575510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Central text: the law (Mishnah c.</a:t>
            </a:r>
            <a:r>
              <a:rPr lang="en-US" baseline="0" dirty="0" smtClean="0"/>
              <a:t> 220 CE), legal analysis (</a:t>
            </a:r>
            <a:r>
              <a:rPr lang="en-US" baseline="0" dirty="0" err="1" smtClean="0"/>
              <a:t>Gemara</a:t>
            </a:r>
            <a:r>
              <a:rPr lang="en-US" baseline="0" dirty="0" smtClean="0"/>
              <a:t>, c. 450CE)</a:t>
            </a:r>
          </a:p>
          <a:p>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RH: early medieval commentaries by Rabbi </a:t>
            </a:r>
            <a:r>
              <a:rPr lang="en-US" baseline="0" dirty="0" err="1" smtClean="0"/>
              <a:t>Shlomo</a:t>
            </a:r>
            <a:r>
              <a:rPr lang="en-US" baseline="0" dirty="0" smtClean="0"/>
              <a:t> ben Yitzhak (</a:t>
            </a:r>
            <a:r>
              <a:rPr lang="en-US" baseline="0" dirty="0" err="1" smtClean="0"/>
              <a:t>Rashi</a:t>
            </a:r>
            <a:r>
              <a:rPr lang="en-US" baseline="0" dirty="0" smtClean="0"/>
              <a:t>, C11-12)</a:t>
            </a:r>
          </a:p>
          <a:p>
            <a:endParaRPr lang="en-US" baseline="0" dirty="0" smtClean="0"/>
          </a:p>
          <a:p>
            <a:r>
              <a:rPr lang="en-US" baseline="0" dirty="0" smtClean="0"/>
              <a:t>LH: medieval commentaries (</a:t>
            </a:r>
            <a:r>
              <a:rPr lang="en-US" baseline="0" dirty="0" err="1" smtClean="0"/>
              <a:t>Tosaphot</a:t>
            </a:r>
            <a:r>
              <a:rPr lang="en-US" baseline="0" dirty="0" smtClean="0"/>
              <a:t>, C12-13)</a:t>
            </a:r>
          </a:p>
          <a:p>
            <a:endParaRPr lang="en-US" baseline="0" dirty="0" smtClean="0"/>
          </a:p>
          <a:p>
            <a:r>
              <a:rPr lang="en-US" baseline="0" dirty="0" smtClean="0"/>
              <a:t>Outer columns: modern commentaries, cross references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88ACF46B-F5AC-2145-8060-0F32BDF7886E}" type="slidenum">
              <a:rPr lang="en-GB" smtClean="0"/>
              <a:pPr>
                <a:defRPr/>
              </a:pPr>
              <a:t>4</a:t>
            </a:fld>
            <a:endParaRPr lang="en-GB"/>
          </a:p>
        </p:txBody>
      </p:sp>
    </p:spTree>
    <p:extLst>
      <p:ext uri="{BB962C8B-B14F-4D97-AF65-F5344CB8AC3E}">
        <p14:creationId xmlns:p14="http://schemas.microsoft.com/office/powerpoint/2010/main" val="14141002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Mundaneum</a:t>
            </a:r>
            <a:r>
              <a:rPr lang="en-US" baseline="0" dirty="0" smtClean="0"/>
              <a:t> damaged in 1940 during German </a:t>
            </a:r>
            <a:r>
              <a:rPr lang="en-US" baseline="0" dirty="0" smtClean="0"/>
              <a:t>occupation</a:t>
            </a:r>
          </a:p>
          <a:p>
            <a:endParaRPr lang="en-US" baseline="0" dirty="0" smtClean="0"/>
          </a:p>
          <a:p>
            <a:r>
              <a:rPr lang="en-US" baseline="0" dirty="0" err="1" smtClean="0"/>
              <a:t>Otlet</a:t>
            </a:r>
            <a:r>
              <a:rPr lang="en-US" baseline="0" dirty="0" smtClean="0"/>
              <a:t> died in 1944</a:t>
            </a:r>
            <a:endParaRPr lang="en-US" dirty="0"/>
          </a:p>
        </p:txBody>
      </p:sp>
      <p:sp>
        <p:nvSpPr>
          <p:cNvPr id="4" name="Slide Number Placeholder 3"/>
          <p:cNvSpPr>
            <a:spLocks noGrp="1"/>
          </p:cNvSpPr>
          <p:nvPr>
            <p:ph type="sldNum" sz="quarter" idx="10"/>
          </p:nvPr>
        </p:nvSpPr>
        <p:spPr/>
        <p:txBody>
          <a:bodyPr/>
          <a:lstStyle/>
          <a:p>
            <a:pPr>
              <a:defRPr/>
            </a:pPr>
            <a:fld id="{88ACF46B-F5AC-2145-8060-0F32BDF7886E}" type="slidenum">
              <a:rPr lang="en-GB" smtClean="0"/>
              <a:pPr>
                <a:defRPr/>
              </a:pPr>
              <a:t>26</a:t>
            </a:fld>
            <a:endParaRPr lang="en-GB"/>
          </a:p>
        </p:txBody>
      </p:sp>
    </p:spTree>
    <p:extLst>
      <p:ext uri="{BB962C8B-B14F-4D97-AF65-F5344CB8AC3E}">
        <p14:creationId xmlns:p14="http://schemas.microsoft.com/office/powerpoint/2010/main" val="11061178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cs typeface="+mn-cs"/>
              </a:rPr>
              <a:t>Vice-president</a:t>
            </a:r>
            <a:r>
              <a:rPr lang="en-US" baseline="0" dirty="0" smtClean="0">
                <a:cs typeface="+mn-cs"/>
              </a:rPr>
              <a:t> of MIT in 1932</a:t>
            </a:r>
            <a:endParaRPr lang="en-US" dirty="0" smtClean="0">
              <a:cs typeface="+mn-cs"/>
            </a:endParaRPr>
          </a:p>
          <a:p>
            <a:pPr>
              <a:defRPr/>
            </a:pPr>
            <a:endParaRPr lang="en-US" dirty="0" smtClean="0">
              <a:cs typeface="+mn-cs"/>
            </a:endParaRPr>
          </a:p>
          <a:p>
            <a:pPr>
              <a:defRPr/>
            </a:pPr>
            <a:r>
              <a:rPr lang="en-US" dirty="0" smtClean="0">
                <a:cs typeface="+mn-cs"/>
              </a:rPr>
              <a:t>While a professor at MIT, had Claude Shannon as a PhD student (information theory</a:t>
            </a:r>
            <a:r>
              <a:rPr lang="en-US" dirty="0" smtClean="0">
                <a:cs typeface="+mn-cs"/>
              </a:rPr>
              <a:t>)</a:t>
            </a:r>
          </a:p>
          <a:p>
            <a:pPr>
              <a:defRPr/>
            </a:pPr>
            <a:endParaRPr lang="en-US" dirty="0" smtClean="0">
              <a:cs typeface="+mn-cs"/>
            </a:endParaRPr>
          </a:p>
          <a:p>
            <a:pPr>
              <a:defRPr/>
            </a:pPr>
            <a:r>
              <a:rPr lang="en-US" dirty="0" smtClean="0">
                <a:cs typeface="+mn-cs"/>
              </a:rPr>
              <a:t>NACA </a:t>
            </a:r>
            <a:r>
              <a:rPr lang="mr-IN" dirty="0" smtClean="0">
                <a:cs typeface="+mn-cs"/>
              </a:rPr>
              <a:t>–</a:t>
            </a:r>
            <a:r>
              <a:rPr lang="en-US" dirty="0" smtClean="0">
                <a:cs typeface="+mn-cs"/>
              </a:rPr>
              <a:t> predecessor of the National Aeronautics</a:t>
            </a:r>
            <a:r>
              <a:rPr lang="en-US" baseline="0" dirty="0" smtClean="0">
                <a:cs typeface="+mn-cs"/>
              </a:rPr>
              <a:t> and Space Administration</a:t>
            </a:r>
            <a:endParaRPr lang="en-US" dirty="0" smtClean="0">
              <a:cs typeface="+mn-cs"/>
            </a:endParaRPr>
          </a:p>
        </p:txBody>
      </p:sp>
      <p:sp>
        <p:nvSpPr>
          <p:cNvPr id="4" name="Slide Number Placeholder 3"/>
          <p:cNvSpPr>
            <a:spLocks noGrp="1"/>
          </p:cNvSpPr>
          <p:nvPr>
            <p:ph type="sldNum" sz="quarter" idx="5"/>
          </p:nvPr>
        </p:nvSpPr>
        <p:spPr/>
        <p:txBody>
          <a:bodyPr/>
          <a:lstStyle/>
          <a:p>
            <a:pPr>
              <a:defRPr/>
            </a:pPr>
            <a:fld id="{12784B1A-C89B-6A40-9AED-AE4756106695}" type="slidenum">
              <a:rPr lang="en-GB"/>
              <a:pPr>
                <a:defRPr/>
              </a:pPr>
              <a:t>27</a:t>
            </a:fld>
            <a:endParaRPr lang="en-GB"/>
          </a:p>
        </p:txBody>
      </p:sp>
    </p:spTree>
    <p:extLst>
      <p:ext uri="{BB962C8B-B14F-4D97-AF65-F5344CB8AC3E}">
        <p14:creationId xmlns:p14="http://schemas.microsoft.com/office/powerpoint/2010/main" val="8905067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Differential </a:t>
            </a:r>
            <a:r>
              <a:rPr lang="en-US" dirty="0" err="1" smtClean="0"/>
              <a:t>Analyser</a:t>
            </a:r>
            <a:r>
              <a:rPr lang="en-US" dirty="0" smtClean="0"/>
              <a:t> – analogue computer built in 1931</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Times New Roman" charset="0"/>
                <a:ea typeface="ＭＳ Ｐゴシック" charset="0"/>
                <a:cs typeface="ＭＳ Ｐゴシック" charset="0"/>
              </a:rPr>
              <a:t>Work on the Differential </a:t>
            </a:r>
            <a:r>
              <a:rPr lang="en-US" sz="1200" kern="1200" dirty="0" err="1" smtClean="0">
                <a:solidFill>
                  <a:schemeClr val="tx1"/>
                </a:solidFill>
                <a:latin typeface="Times New Roman" charset="0"/>
                <a:ea typeface="ＭＳ Ｐゴシック" charset="0"/>
                <a:cs typeface="ＭＳ Ｐゴシック" charset="0"/>
              </a:rPr>
              <a:t>Analyser</a:t>
            </a:r>
            <a:r>
              <a:rPr lang="en-US" sz="1200" kern="1200" dirty="0" smtClean="0">
                <a:solidFill>
                  <a:schemeClr val="tx1"/>
                </a:solidFill>
                <a:latin typeface="Times New Roman" charset="0"/>
                <a:ea typeface="ＭＳ Ｐゴシック" charset="0"/>
                <a:cs typeface="ＭＳ Ｐゴシック" charset="0"/>
              </a:rPr>
              <a:t> informed </a:t>
            </a:r>
            <a:r>
              <a:rPr lang="en-US" sz="1200" kern="1200" dirty="0" smtClean="0">
                <a:solidFill>
                  <a:schemeClr val="tx1"/>
                </a:solidFill>
                <a:latin typeface="Times New Roman" charset="0"/>
                <a:ea typeface="ＭＳ Ｐゴシック" charset="0"/>
                <a:cs typeface="ＭＳ Ｐゴシック" charset="0"/>
              </a:rPr>
              <a:t>US developments </a:t>
            </a:r>
            <a:r>
              <a:rPr lang="en-US" sz="1200" kern="1200" dirty="0" smtClean="0">
                <a:solidFill>
                  <a:schemeClr val="tx1"/>
                </a:solidFill>
                <a:latin typeface="Times New Roman" charset="0"/>
                <a:ea typeface="ＭＳ Ｐゴシック" charset="0"/>
                <a:cs typeface="ＭＳ Ｐゴシック" charset="0"/>
              </a:rPr>
              <a:t>in military fire </a:t>
            </a:r>
            <a:r>
              <a:rPr lang="en-US" sz="1200" kern="1200" dirty="0" smtClean="0">
                <a:solidFill>
                  <a:schemeClr val="tx1"/>
                </a:solidFill>
                <a:latin typeface="Times New Roman" charset="0"/>
                <a:ea typeface="ＭＳ Ｐゴシック" charset="0"/>
                <a:cs typeface="ＭＳ Ｐゴシック" charset="0"/>
              </a:rPr>
              <a:t>control</a:t>
            </a:r>
            <a:r>
              <a:rPr lang="en-US" sz="1200" kern="1200" baseline="0" dirty="0" smtClean="0">
                <a:solidFill>
                  <a:schemeClr val="tx1"/>
                </a:solidFill>
                <a:latin typeface="Times New Roman" charset="0"/>
                <a:ea typeface="ＭＳ Ｐゴシック" charset="0"/>
                <a:cs typeface="ＭＳ Ｐゴシック" charset="0"/>
              </a:rPr>
              <a:t> (everything from the </a:t>
            </a:r>
            <a:r>
              <a:rPr lang="en-US" sz="1200" kern="1200" baseline="0" dirty="0" err="1" smtClean="0">
                <a:solidFill>
                  <a:schemeClr val="tx1"/>
                </a:solidFill>
                <a:latin typeface="Times New Roman" charset="0"/>
                <a:ea typeface="ＭＳ Ｐゴシック" charset="0"/>
                <a:cs typeface="ＭＳ Ｐゴシック" charset="0"/>
              </a:rPr>
              <a:t>Norden</a:t>
            </a:r>
            <a:r>
              <a:rPr lang="en-US" sz="1200" kern="1200" baseline="0" dirty="0" smtClean="0">
                <a:solidFill>
                  <a:schemeClr val="tx1"/>
                </a:solidFill>
                <a:latin typeface="Times New Roman" charset="0"/>
                <a:ea typeface="ＭＳ Ｐゴシック" charset="0"/>
                <a:cs typeface="ＭＳ Ｐゴシック" charset="0"/>
              </a:rPr>
              <a:t> Bombsight to the Mark I Fire Control Computer, both of which were in use as late as the Vietnam War)</a:t>
            </a:r>
            <a:endParaRPr lang="en-US" sz="1200" kern="1200" dirty="0" smtClean="0">
              <a:solidFill>
                <a:schemeClr val="tx1"/>
              </a:solidFill>
              <a:latin typeface="Times New Roman" charset="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pPr>
              <a:defRPr/>
            </a:pPr>
            <a:fld id="{88ACF46B-F5AC-2145-8060-0F32BDF7886E}" type="slidenum">
              <a:rPr lang="en-GB" smtClean="0"/>
              <a:pPr>
                <a:defRPr/>
              </a:pPr>
              <a:t>28</a:t>
            </a:fld>
            <a:endParaRPr lang="en-GB"/>
          </a:p>
        </p:txBody>
      </p:sp>
    </p:spTree>
    <p:extLst>
      <p:ext uri="{BB962C8B-B14F-4D97-AF65-F5344CB8AC3E}">
        <p14:creationId xmlns:p14="http://schemas.microsoft.com/office/powerpoint/2010/main" val="17724945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Photoelectric microfilm selector developed at MIT in 1938</a:t>
            </a:r>
          </a:p>
          <a:p>
            <a:r>
              <a:rPr lang="en-US" dirty="0" smtClean="0"/>
              <a:t>Based on earlier (patented!) work by Emanuel Goldberg of Zeiss </a:t>
            </a:r>
            <a:r>
              <a:rPr lang="en-US" dirty="0" err="1" smtClean="0"/>
              <a:t>Ikon</a:t>
            </a:r>
            <a:r>
              <a:rPr lang="en-US" dirty="0" smtClean="0"/>
              <a:t> (US Patent 1838389) from 1931 (the</a:t>
            </a:r>
            <a:r>
              <a:rPr lang="en-US" baseline="0" dirty="0" smtClean="0"/>
              <a:t> Statistical Machine)</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88ACF46B-F5AC-2145-8060-0F32BDF7886E}" type="slidenum">
              <a:rPr lang="en-GB" smtClean="0"/>
              <a:pPr>
                <a:defRPr/>
              </a:pPr>
              <a:t>30</a:t>
            </a:fld>
            <a:endParaRPr lang="en-GB"/>
          </a:p>
        </p:txBody>
      </p:sp>
    </p:spTree>
    <p:extLst>
      <p:ext uri="{BB962C8B-B14F-4D97-AF65-F5344CB8AC3E}">
        <p14:creationId xmlns:p14="http://schemas.microsoft.com/office/powerpoint/2010/main" val="15918062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July 1945</a:t>
            </a:r>
            <a:endParaRPr lang="en-US" dirty="0"/>
          </a:p>
        </p:txBody>
      </p:sp>
      <p:sp>
        <p:nvSpPr>
          <p:cNvPr id="4" name="Slide Number Placeholder 3"/>
          <p:cNvSpPr>
            <a:spLocks noGrp="1"/>
          </p:cNvSpPr>
          <p:nvPr>
            <p:ph type="sldNum" sz="quarter" idx="10"/>
          </p:nvPr>
        </p:nvSpPr>
        <p:spPr/>
        <p:txBody>
          <a:bodyPr/>
          <a:lstStyle/>
          <a:p>
            <a:pPr>
              <a:defRPr/>
            </a:pPr>
            <a:fld id="{88ACF46B-F5AC-2145-8060-0F32BDF7886E}" type="slidenum">
              <a:rPr lang="en-GB" smtClean="0"/>
              <a:pPr>
                <a:defRPr/>
              </a:pPr>
              <a:t>31</a:t>
            </a:fld>
            <a:endParaRPr lang="en-GB"/>
          </a:p>
        </p:txBody>
      </p:sp>
    </p:spTree>
    <p:extLst>
      <p:ext uri="{BB962C8B-B14F-4D97-AF65-F5344CB8AC3E}">
        <p14:creationId xmlns:p14="http://schemas.microsoft.com/office/powerpoint/2010/main" val="20115928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A32882E-BC23-4840-B2E4-2B05352C6EFF}" type="slidenum">
              <a:rPr lang="en-GB"/>
              <a:pPr>
                <a:defRPr/>
              </a:pPr>
              <a:t>32</a:t>
            </a:fld>
            <a:endParaRPr lang="en-GB"/>
          </a:p>
        </p:txBody>
      </p:sp>
      <p:sp>
        <p:nvSpPr>
          <p:cNvPr id="2140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4019" name="Rectangle 3"/>
          <p:cNvSpPr>
            <a:spLocks noGrp="1" noChangeArrowheads="1"/>
          </p:cNvSpPr>
          <p:nvPr>
            <p:ph type="body" idx="1"/>
          </p:nvPr>
        </p:nvSpPr>
        <p:spPr/>
        <p:txBody>
          <a:bodyPr/>
          <a:lstStyle/>
          <a:p>
            <a:pPr>
              <a:defRPr/>
            </a:pPr>
            <a:endParaRPr lang="en-GB" smtClean="0">
              <a:cs typeface="+mn-cs"/>
            </a:endParaRPr>
          </a:p>
        </p:txBody>
      </p:sp>
    </p:spTree>
    <p:extLst>
      <p:ext uri="{BB962C8B-B14F-4D97-AF65-F5344CB8AC3E}">
        <p14:creationId xmlns:p14="http://schemas.microsoft.com/office/powerpoint/2010/main" val="9097100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3C9C0A1-F8F3-BA48-987D-8D509ECBA821}" type="slidenum">
              <a:rPr lang="en-GB" smtClean="0"/>
              <a:t>33</a:t>
            </a:fld>
            <a:endParaRPr lang="en-GB"/>
          </a:p>
        </p:txBody>
      </p:sp>
    </p:spTree>
    <p:extLst>
      <p:ext uri="{BB962C8B-B14F-4D97-AF65-F5344CB8AC3E}">
        <p14:creationId xmlns:p14="http://schemas.microsoft.com/office/powerpoint/2010/main" val="16802255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Ideas first formulated c. 1932.</a:t>
            </a:r>
            <a:endParaRPr lang="en-US" dirty="0"/>
          </a:p>
        </p:txBody>
      </p:sp>
      <p:sp>
        <p:nvSpPr>
          <p:cNvPr id="4" name="Slide Number Placeholder 3"/>
          <p:cNvSpPr>
            <a:spLocks noGrp="1"/>
          </p:cNvSpPr>
          <p:nvPr>
            <p:ph type="sldNum" sz="quarter" idx="10"/>
          </p:nvPr>
        </p:nvSpPr>
        <p:spPr/>
        <p:txBody>
          <a:bodyPr/>
          <a:lstStyle/>
          <a:p>
            <a:pPr>
              <a:defRPr/>
            </a:pPr>
            <a:fld id="{88ACF46B-F5AC-2145-8060-0F32BDF7886E}" type="slidenum">
              <a:rPr lang="en-GB" smtClean="0"/>
              <a:pPr>
                <a:defRPr/>
              </a:pPr>
              <a:t>34</a:t>
            </a:fld>
            <a:endParaRPr lang="en-GB"/>
          </a:p>
        </p:txBody>
      </p:sp>
    </p:spTree>
    <p:extLst>
      <p:ext uri="{BB962C8B-B14F-4D97-AF65-F5344CB8AC3E}">
        <p14:creationId xmlns:p14="http://schemas.microsoft.com/office/powerpoint/2010/main" val="12167599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Standing: Gordon Bell</a:t>
            </a:r>
          </a:p>
          <a:p>
            <a:pPr marL="171450" indent="-171450">
              <a:buFont typeface="Arial"/>
              <a:buChar char="•"/>
            </a:pPr>
            <a:r>
              <a:rPr lang="en-US" dirty="0" smtClean="0"/>
              <a:t>architect of the PDP-4 and PDP-6, VP in charge of the development of the DEC VAX. </a:t>
            </a:r>
          </a:p>
          <a:p>
            <a:pPr marL="171450" indent="-171450">
              <a:buFont typeface="Arial"/>
              <a:buChar char="•"/>
            </a:pPr>
            <a:r>
              <a:rPr lang="en-US" dirty="0" smtClean="0"/>
              <a:t>In later years, the experiment</a:t>
            </a:r>
            <a:r>
              <a:rPr lang="en-US" baseline="0" dirty="0" smtClean="0"/>
              <a:t>al subject of the Microsoft </a:t>
            </a:r>
            <a:r>
              <a:rPr lang="en-US" baseline="0" dirty="0" err="1" smtClean="0"/>
              <a:t>MyLifeBits</a:t>
            </a:r>
            <a:r>
              <a:rPr lang="en-US" baseline="0" dirty="0" smtClean="0"/>
              <a:t> project – </a:t>
            </a:r>
            <a:r>
              <a:rPr lang="en-US" baseline="0" dirty="0" err="1" smtClean="0"/>
              <a:t>lifelogging</a:t>
            </a:r>
            <a:r>
              <a:rPr lang="en-US" baseline="0" dirty="0" smtClean="0"/>
              <a:t> experiment inspired by Bush’s </a:t>
            </a:r>
            <a:r>
              <a:rPr lang="en-US" baseline="0" dirty="0" err="1" smtClean="0"/>
              <a:t>Memex</a:t>
            </a:r>
            <a:endParaRPr lang="en-US" baseline="0" dirty="0" smtClean="0"/>
          </a:p>
          <a:p>
            <a:pPr marL="171450" indent="-171450">
              <a:buFont typeface="Arial"/>
              <a:buChar char="•"/>
            </a:pPr>
            <a:endParaRPr lang="en-US" baseline="0" dirty="0" smtClean="0"/>
          </a:p>
          <a:p>
            <a:pPr marL="0" indent="0">
              <a:buFont typeface="Arial"/>
              <a:buNone/>
            </a:pPr>
            <a:r>
              <a:rPr lang="en-US" baseline="0" dirty="0" smtClean="0"/>
              <a:t>Seated: Alan </a:t>
            </a:r>
            <a:r>
              <a:rPr lang="en-US" baseline="0" dirty="0" err="1" smtClean="0"/>
              <a:t>Kotok</a:t>
            </a:r>
            <a:endParaRPr lang="en-US" baseline="0" dirty="0" smtClean="0"/>
          </a:p>
          <a:p>
            <a:pPr marL="171450" indent="-171450">
              <a:buFont typeface="Arial"/>
              <a:buChar char="•"/>
            </a:pPr>
            <a:r>
              <a:rPr lang="en-US" baseline="0" dirty="0" smtClean="0"/>
              <a:t>As an undergraduate, helped develop the first video game: </a:t>
            </a:r>
            <a:r>
              <a:rPr lang="en-US" baseline="0" dirty="0" err="1" smtClean="0"/>
              <a:t>Spacewar</a:t>
            </a:r>
            <a:endParaRPr lang="en-US" baseline="0" dirty="0" smtClean="0"/>
          </a:p>
          <a:p>
            <a:pPr marL="171450" indent="-171450">
              <a:buFont typeface="Arial"/>
              <a:buChar char="•"/>
            </a:pPr>
            <a:r>
              <a:rPr lang="en-US" baseline="0" dirty="0" smtClean="0"/>
              <a:t>While at Digital in 1994, encouraged Berners-Lee to start a new </a:t>
            </a:r>
            <a:r>
              <a:rPr lang="en-US" baseline="0" dirty="0" err="1" smtClean="0"/>
              <a:t>organisation</a:t>
            </a:r>
            <a:r>
              <a:rPr lang="en-US" baseline="0" dirty="0" smtClean="0"/>
              <a:t> at MIT to coordinate Web development</a:t>
            </a:r>
          </a:p>
          <a:p>
            <a:pPr marL="171450" indent="-171450">
              <a:buFont typeface="Arial"/>
              <a:buChar char="•"/>
            </a:pPr>
            <a:r>
              <a:rPr lang="en-US" dirty="0" smtClean="0"/>
              <a:t>Associate chairman of W3C from 1997</a:t>
            </a:r>
            <a:endParaRPr lang="en-US" dirty="0"/>
          </a:p>
        </p:txBody>
      </p:sp>
      <p:sp>
        <p:nvSpPr>
          <p:cNvPr id="4" name="Slide Number Placeholder 3"/>
          <p:cNvSpPr>
            <a:spLocks noGrp="1"/>
          </p:cNvSpPr>
          <p:nvPr>
            <p:ph type="sldNum" sz="quarter" idx="10"/>
          </p:nvPr>
        </p:nvSpPr>
        <p:spPr/>
        <p:txBody>
          <a:bodyPr/>
          <a:lstStyle/>
          <a:p>
            <a:pPr>
              <a:defRPr/>
            </a:pPr>
            <a:fld id="{88ACF46B-F5AC-2145-8060-0F32BDF7886E}" type="slidenum">
              <a:rPr lang="en-GB" smtClean="0"/>
              <a:pPr>
                <a:defRPr/>
              </a:pPr>
              <a:t>36</a:t>
            </a:fld>
            <a:endParaRPr lang="en-GB"/>
          </a:p>
        </p:txBody>
      </p:sp>
    </p:spTree>
    <p:extLst>
      <p:ext uri="{BB962C8B-B14F-4D97-AF65-F5344CB8AC3E}">
        <p14:creationId xmlns:p14="http://schemas.microsoft.com/office/powerpoint/2010/main" val="15984654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Times New Roman" charset="0"/>
                <a:ea typeface="ＭＳ Ｐゴシック" charset="0"/>
                <a:cs typeface="ＭＳ Ｐゴシック" charset="0"/>
              </a:rPr>
              <a:t>In an important sense there are</a:t>
            </a:r>
            <a:r>
              <a:rPr lang="en-US" sz="1200" kern="1200" baseline="0" dirty="0" smtClean="0">
                <a:solidFill>
                  <a:schemeClr val="tx1"/>
                </a:solidFill>
                <a:effectLst/>
                <a:latin typeface="Times New Roman" charset="0"/>
                <a:ea typeface="ＭＳ Ｐゴシック" charset="0"/>
                <a:cs typeface="ＭＳ Ｐゴシック" charset="0"/>
              </a:rPr>
              <a:t> </a:t>
            </a:r>
            <a:r>
              <a:rPr lang="en-US" sz="1200" kern="1200" dirty="0" smtClean="0">
                <a:solidFill>
                  <a:schemeClr val="tx1"/>
                </a:solidFill>
                <a:effectLst/>
                <a:latin typeface="Times New Roman" charset="0"/>
                <a:ea typeface="ＭＳ Ｐゴシック" charset="0"/>
                <a:cs typeface="ＭＳ Ｐゴシック" charset="0"/>
              </a:rPr>
              <a:t>no "subjects" at all; there is only all knowledge since the cross-connections among the myriad topics</a:t>
            </a:r>
            <a:r>
              <a:rPr lang="en-US" sz="1200" kern="1200" baseline="0" dirty="0" smtClean="0">
                <a:solidFill>
                  <a:schemeClr val="tx1"/>
                </a:solidFill>
                <a:effectLst/>
                <a:latin typeface="Times New Roman" charset="0"/>
                <a:ea typeface="ＭＳ Ｐゴシック" charset="0"/>
                <a:cs typeface="ＭＳ Ｐゴシック" charset="0"/>
              </a:rPr>
              <a:t> </a:t>
            </a:r>
            <a:r>
              <a:rPr lang="en-US" sz="1200" kern="1200" dirty="0" smtClean="0">
                <a:solidFill>
                  <a:schemeClr val="tx1"/>
                </a:solidFill>
                <a:effectLst/>
                <a:latin typeface="Times New Roman" charset="0"/>
                <a:ea typeface="ＭＳ Ｐゴシック" charset="0"/>
                <a:cs typeface="ＭＳ Ｐゴシック" charset="0"/>
              </a:rPr>
              <a:t>of this world simply cannot be divided up neatly. </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Times New Roman"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charset="0"/>
                <a:ea typeface="ＭＳ Ｐゴシック" charset="0"/>
                <a:cs typeface="ＭＳ Ｐゴシック" charset="0"/>
              </a:rPr>
              <a:t>Hypertext at last offers the possibility of representing and exploring without carving it up it all destructively.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88ACF46B-F5AC-2145-8060-0F32BDF7886E}" type="slidenum">
              <a:rPr lang="en-GB" smtClean="0"/>
              <a:pPr>
                <a:defRPr/>
              </a:pPr>
              <a:t>37</a:t>
            </a:fld>
            <a:endParaRPr lang="en-GB"/>
          </a:p>
        </p:txBody>
      </p:sp>
    </p:spTree>
    <p:extLst>
      <p:ext uri="{BB962C8B-B14F-4D97-AF65-F5344CB8AC3E}">
        <p14:creationId xmlns:p14="http://schemas.microsoft.com/office/powerpoint/2010/main" val="578435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“History books with notes of British Antiquities”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Facts mainly taken from </a:t>
            </a:r>
            <a:r>
              <a:rPr lang="en-US" dirty="0" err="1" smtClean="0"/>
              <a:t>Annio</a:t>
            </a:r>
            <a:r>
              <a:rPr lang="en-US" dirty="0" smtClean="0"/>
              <a:t> di </a:t>
            </a:r>
            <a:r>
              <a:rPr lang="en-US" dirty="0" err="1" smtClean="0"/>
              <a:t>Viterbo’s</a:t>
            </a:r>
            <a:r>
              <a:rPr lang="en-US" dirty="0" smtClean="0"/>
              <a:t> </a:t>
            </a:r>
            <a:r>
              <a:rPr lang="en-US" i="1" dirty="0" err="1" smtClean="0"/>
              <a:t>Antiquitatum</a:t>
            </a:r>
            <a:r>
              <a:rPr lang="en-US" i="1" dirty="0" smtClean="0"/>
              <a:t> </a:t>
            </a:r>
            <a:r>
              <a:rPr lang="en-US" i="1" dirty="0" err="1" smtClean="0"/>
              <a:t>Variarum</a:t>
            </a:r>
            <a:r>
              <a:rPr lang="en-US" i="0" baseline="0" dirty="0" smtClean="0"/>
              <a:t> </a:t>
            </a:r>
            <a:r>
              <a:rPr lang="en-US" i="1" dirty="0" smtClean="0"/>
              <a:t>(1498)</a:t>
            </a:r>
            <a:r>
              <a:rPr lang="en-US" i="1" baseline="0" dirty="0" smtClean="0"/>
              <a:t> </a:t>
            </a:r>
            <a:r>
              <a:rPr lang="en-US" dirty="0" smtClean="0"/>
              <a:t>(thus largely fabricated)</a:t>
            </a:r>
          </a:p>
          <a:p>
            <a:endParaRPr lang="en-US" dirty="0"/>
          </a:p>
        </p:txBody>
      </p:sp>
      <p:sp>
        <p:nvSpPr>
          <p:cNvPr id="4" name="Slide Number Placeholder 3"/>
          <p:cNvSpPr>
            <a:spLocks noGrp="1"/>
          </p:cNvSpPr>
          <p:nvPr>
            <p:ph type="sldNum" sz="quarter" idx="10"/>
          </p:nvPr>
        </p:nvSpPr>
        <p:spPr/>
        <p:txBody>
          <a:bodyPr/>
          <a:lstStyle/>
          <a:p>
            <a:pPr>
              <a:defRPr/>
            </a:pPr>
            <a:fld id="{88ACF46B-F5AC-2145-8060-0F32BDF7886E}" type="slidenum">
              <a:rPr lang="en-GB" smtClean="0"/>
              <a:pPr>
                <a:defRPr/>
              </a:pPr>
              <a:t>5</a:t>
            </a:fld>
            <a:endParaRPr lang="en-GB"/>
          </a:p>
        </p:txBody>
      </p:sp>
    </p:spTree>
    <p:extLst>
      <p:ext uri="{BB962C8B-B14F-4D97-AF65-F5344CB8AC3E}">
        <p14:creationId xmlns:p14="http://schemas.microsoft.com/office/powerpoint/2010/main" val="8292360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cs typeface="+mn-cs"/>
              </a:rPr>
              <a:t>ARC played key role in early history of the Internet</a:t>
            </a:r>
          </a:p>
          <a:p>
            <a:pPr>
              <a:defRPr/>
            </a:pPr>
            <a:r>
              <a:rPr lang="en-US" dirty="0" smtClean="0">
                <a:cs typeface="+mn-cs"/>
              </a:rPr>
              <a:t>First message on ARPANET was between ARC computer and UCLA</a:t>
            </a:r>
          </a:p>
          <a:p>
            <a:pPr>
              <a:defRPr/>
            </a:pPr>
            <a:r>
              <a:rPr lang="en-US" dirty="0" smtClean="0">
                <a:cs typeface="+mn-cs"/>
              </a:rPr>
              <a:t>ARC-run ARPANET reference</a:t>
            </a:r>
            <a:r>
              <a:rPr lang="en-US" baseline="0" dirty="0" smtClean="0">
                <a:cs typeface="+mn-cs"/>
              </a:rPr>
              <a:t> library service turned into </a:t>
            </a:r>
            <a:r>
              <a:rPr lang="en-US" baseline="0" dirty="0" err="1" smtClean="0">
                <a:cs typeface="+mn-cs"/>
              </a:rPr>
              <a:t>InterNIC</a:t>
            </a:r>
            <a:r>
              <a:rPr lang="en-US" baseline="0" dirty="0" smtClean="0">
                <a:cs typeface="+mn-cs"/>
              </a:rPr>
              <a:t> (domain name and IP address allocations until 1998 -&gt; ICANN)</a:t>
            </a:r>
            <a:endParaRPr lang="en-US" dirty="0" smtClean="0">
              <a:cs typeface="+mn-cs"/>
            </a:endParaRPr>
          </a:p>
          <a:p>
            <a:pPr>
              <a:defRPr/>
            </a:pPr>
            <a:endParaRPr lang="en-US" dirty="0" smtClean="0">
              <a:cs typeface="+mn-cs"/>
            </a:endParaRPr>
          </a:p>
          <a:p>
            <a:pPr>
              <a:defRPr/>
            </a:pPr>
            <a:r>
              <a:rPr lang="en-US" dirty="0" smtClean="0">
                <a:cs typeface="+mn-cs"/>
              </a:rPr>
              <a:t>When ARC folded in the 70s, many researchers went to Xerox PARC</a:t>
            </a:r>
          </a:p>
        </p:txBody>
      </p:sp>
      <p:sp>
        <p:nvSpPr>
          <p:cNvPr id="4" name="Slide Number Placeholder 3"/>
          <p:cNvSpPr>
            <a:spLocks noGrp="1"/>
          </p:cNvSpPr>
          <p:nvPr>
            <p:ph type="sldNum" sz="quarter" idx="5"/>
          </p:nvPr>
        </p:nvSpPr>
        <p:spPr/>
        <p:txBody>
          <a:bodyPr/>
          <a:lstStyle/>
          <a:p>
            <a:pPr>
              <a:defRPr/>
            </a:pPr>
            <a:fld id="{28171D8B-6E9B-F249-B430-0C00B8264A13}" type="slidenum">
              <a:rPr lang="en-GB"/>
              <a:pPr>
                <a:defRPr/>
              </a:pPr>
              <a:t>38</a:t>
            </a:fld>
            <a:endParaRPr lang="en-GB"/>
          </a:p>
        </p:txBody>
      </p:sp>
    </p:spTree>
    <p:extLst>
      <p:ext uri="{BB962C8B-B14F-4D97-AF65-F5344CB8AC3E}">
        <p14:creationId xmlns:p14="http://schemas.microsoft.com/office/powerpoint/2010/main" val="10145234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Georgia" charset="0"/>
                <a:ea typeface="ＭＳ Ｐゴシック" charset="0"/>
                <a:cs typeface="ＭＳ Ｐゴシック" charset="0"/>
              </a:rPr>
              <a:t>Invented the computer mouse</a:t>
            </a:r>
          </a:p>
        </p:txBody>
      </p:sp>
      <p:sp>
        <p:nvSpPr>
          <p:cNvPr id="4" name="Slide Number Placeholder 3"/>
          <p:cNvSpPr>
            <a:spLocks noGrp="1"/>
          </p:cNvSpPr>
          <p:nvPr>
            <p:ph type="sldNum" sz="quarter" idx="10"/>
          </p:nvPr>
        </p:nvSpPr>
        <p:spPr/>
        <p:txBody>
          <a:bodyPr/>
          <a:lstStyle/>
          <a:p>
            <a:pPr>
              <a:defRPr/>
            </a:pPr>
            <a:fld id="{88ACF46B-F5AC-2145-8060-0F32BDF7886E}" type="slidenum">
              <a:rPr lang="en-GB" smtClean="0"/>
              <a:pPr>
                <a:defRPr/>
              </a:pPr>
              <a:t>39</a:t>
            </a:fld>
            <a:endParaRPr lang="en-GB"/>
          </a:p>
        </p:txBody>
      </p:sp>
    </p:spTree>
    <p:extLst>
      <p:ext uri="{BB962C8B-B14F-4D97-AF65-F5344CB8AC3E}">
        <p14:creationId xmlns:p14="http://schemas.microsoft.com/office/powerpoint/2010/main" val="19263223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078D1BC-258B-0E47-91C7-EE2600FE05B0}" type="slidenum">
              <a:rPr lang="en-GB"/>
              <a:pPr>
                <a:defRPr/>
              </a:pPr>
              <a:t>40</a:t>
            </a:fld>
            <a:endParaRPr lang="en-GB"/>
          </a:p>
        </p:txBody>
      </p:sp>
      <p:sp>
        <p:nvSpPr>
          <p:cNvPr id="2150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5043" name="Rectangle 3"/>
          <p:cNvSpPr>
            <a:spLocks noGrp="1" noChangeArrowheads="1"/>
          </p:cNvSpPr>
          <p:nvPr>
            <p:ph type="body" idx="1"/>
          </p:nvPr>
        </p:nvSpPr>
        <p:spPr/>
        <p:txBody>
          <a:bodyPr/>
          <a:lstStyle/>
          <a:p>
            <a:pPr>
              <a:defRPr/>
            </a:pPr>
            <a:endParaRPr lang="en-GB" smtClean="0">
              <a:cs typeface="+mn-cs"/>
            </a:endParaRPr>
          </a:p>
        </p:txBody>
      </p:sp>
    </p:spTree>
    <p:extLst>
      <p:ext uri="{BB962C8B-B14F-4D97-AF65-F5344CB8AC3E}">
        <p14:creationId xmlns:p14="http://schemas.microsoft.com/office/powerpoint/2010/main" val="14399482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216273C-4063-1941-B457-CC84A4C9779C}" type="slidenum">
              <a:rPr lang="en-GB"/>
              <a:pPr>
                <a:defRPr/>
              </a:pPr>
              <a:t>41</a:t>
            </a:fld>
            <a:endParaRPr lang="en-GB"/>
          </a:p>
        </p:txBody>
      </p:sp>
      <p:sp>
        <p:nvSpPr>
          <p:cNvPr id="2160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6067" name="Rectangle 3"/>
          <p:cNvSpPr>
            <a:spLocks noGrp="1" noChangeArrowheads="1"/>
          </p:cNvSpPr>
          <p:nvPr>
            <p:ph type="body" idx="1"/>
          </p:nvPr>
        </p:nvSpPr>
        <p:spPr/>
        <p:txBody>
          <a:bodyPr/>
          <a:lstStyle/>
          <a:p>
            <a:pPr>
              <a:defRPr/>
            </a:pPr>
            <a:endParaRPr lang="en-GB" smtClean="0">
              <a:cs typeface="+mn-cs"/>
            </a:endParaRPr>
          </a:p>
        </p:txBody>
      </p:sp>
    </p:spTree>
    <p:extLst>
      <p:ext uri="{BB962C8B-B14F-4D97-AF65-F5344CB8AC3E}">
        <p14:creationId xmlns:p14="http://schemas.microsoft.com/office/powerpoint/2010/main" val="5159036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latin typeface="Georgia" charset="0"/>
                <a:ea typeface="ＭＳ Ｐゴシック" charset="0"/>
                <a:cs typeface="ＭＳ Ｐゴシック" charset="0"/>
              </a:rPr>
              <a:t>First demonstrated in </a:t>
            </a:r>
            <a:r>
              <a:rPr lang="en-US" dirty="0" smtClean="0">
                <a:latin typeface="Georgia" charset="0"/>
                <a:ea typeface="ＭＳ Ｐゴシック" charset="0"/>
                <a:cs typeface="ＭＳ Ｐゴシック" charset="0"/>
              </a:rPr>
              <a:t>December 1968 at the Fall Joint Computer Conference in San Francisco</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latin typeface="Georgia"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Georgia" charset="0"/>
                <a:ea typeface="ＭＳ Ｐゴシック" charset="0"/>
                <a:cs typeface="ＭＳ Ｐゴシック" charset="0"/>
              </a:rPr>
              <a:t>Hypertext,</a:t>
            </a:r>
            <a:r>
              <a:rPr lang="en-US" baseline="0" dirty="0" smtClean="0">
                <a:latin typeface="Georgia" charset="0"/>
                <a:ea typeface="ＭＳ Ｐゴシック" charset="0"/>
                <a:cs typeface="ＭＳ Ｐゴシック" charset="0"/>
              </a:rPr>
              <a:t> the mouse, chording keyboard, videoconferencing, CSCW, computer generated slides.</a:t>
            </a:r>
            <a:endParaRPr lang="en-GB" dirty="0" smtClean="0">
              <a:latin typeface="Georgia" charset="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pPr>
              <a:defRPr/>
            </a:pPr>
            <a:fld id="{88ACF46B-F5AC-2145-8060-0F32BDF7886E}" type="slidenum">
              <a:rPr lang="en-GB" smtClean="0"/>
              <a:pPr>
                <a:defRPr/>
              </a:pPr>
              <a:t>42</a:t>
            </a:fld>
            <a:endParaRPr lang="en-GB"/>
          </a:p>
        </p:txBody>
      </p:sp>
    </p:spTree>
    <p:extLst>
      <p:ext uri="{BB962C8B-B14F-4D97-AF65-F5344CB8AC3E}">
        <p14:creationId xmlns:p14="http://schemas.microsoft.com/office/powerpoint/2010/main" val="4324824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cs typeface="+mn-cs"/>
              </a:rPr>
              <a:t>Son of Ralph Nelson and Celeste Holm</a:t>
            </a:r>
          </a:p>
        </p:txBody>
      </p:sp>
      <p:sp>
        <p:nvSpPr>
          <p:cNvPr id="4" name="Slide Number Placeholder 3"/>
          <p:cNvSpPr>
            <a:spLocks noGrp="1"/>
          </p:cNvSpPr>
          <p:nvPr>
            <p:ph type="sldNum" sz="quarter" idx="5"/>
          </p:nvPr>
        </p:nvSpPr>
        <p:spPr/>
        <p:txBody>
          <a:bodyPr/>
          <a:lstStyle/>
          <a:p>
            <a:pPr>
              <a:defRPr/>
            </a:pPr>
            <a:fld id="{16352D43-E3D4-2841-A9C4-B50AF41B51B7}" type="slidenum">
              <a:rPr lang="en-GB"/>
              <a:pPr>
                <a:defRPr/>
              </a:pPr>
              <a:t>43</a:t>
            </a:fld>
            <a:endParaRPr lang="en-GB"/>
          </a:p>
        </p:txBody>
      </p:sp>
    </p:spTree>
    <p:extLst>
      <p:ext uri="{BB962C8B-B14F-4D97-AF65-F5344CB8AC3E}">
        <p14:creationId xmlns:p14="http://schemas.microsoft.com/office/powerpoint/2010/main" val="17854934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3C9C0A1-F8F3-BA48-987D-8D509ECBA821}" type="slidenum">
              <a:rPr lang="en-GB" smtClean="0"/>
              <a:t>44</a:t>
            </a:fld>
            <a:endParaRPr lang="en-GB"/>
          </a:p>
        </p:txBody>
      </p:sp>
    </p:spTree>
    <p:extLst>
      <p:ext uri="{BB962C8B-B14F-4D97-AF65-F5344CB8AC3E}">
        <p14:creationId xmlns:p14="http://schemas.microsoft.com/office/powerpoint/2010/main" val="8956196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cs typeface="+mn-cs"/>
              </a:rPr>
              <a:t>A File Structure for the Complex, the Changing and the Indeterminate." </a:t>
            </a:r>
          </a:p>
          <a:p>
            <a:pPr>
              <a:defRPr/>
            </a:pPr>
            <a:r>
              <a:rPr lang="en-US" dirty="0" smtClean="0">
                <a:cs typeface="+mn-cs"/>
              </a:rPr>
              <a:t>Proceedings of the ACM 20th National Conference (1965), pp. 84-100</a:t>
            </a:r>
          </a:p>
        </p:txBody>
      </p:sp>
      <p:sp>
        <p:nvSpPr>
          <p:cNvPr id="4" name="Slide Number Placeholder 3"/>
          <p:cNvSpPr>
            <a:spLocks noGrp="1"/>
          </p:cNvSpPr>
          <p:nvPr>
            <p:ph type="sldNum" sz="quarter" idx="5"/>
          </p:nvPr>
        </p:nvSpPr>
        <p:spPr/>
        <p:txBody>
          <a:bodyPr/>
          <a:lstStyle/>
          <a:p>
            <a:pPr>
              <a:defRPr/>
            </a:pPr>
            <a:fld id="{65755536-073B-B644-B16C-2BDCCC702A2B}" type="slidenum">
              <a:rPr lang="en-GB"/>
              <a:pPr>
                <a:defRPr/>
              </a:pPr>
              <a:t>45</a:t>
            </a:fld>
            <a:endParaRPr lang="en-GB"/>
          </a:p>
        </p:txBody>
      </p:sp>
    </p:spTree>
    <p:extLst>
      <p:ext uri="{BB962C8B-B14F-4D97-AF65-F5344CB8AC3E}">
        <p14:creationId xmlns:p14="http://schemas.microsoft.com/office/powerpoint/2010/main" val="18331107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cs typeface="+mn-cs"/>
              </a:rPr>
              <a:t>"Down with </a:t>
            </a:r>
            <a:r>
              <a:rPr lang="en-US" dirty="0" err="1" smtClean="0">
                <a:cs typeface="+mn-cs"/>
              </a:rPr>
              <a:t>Cybercrud</a:t>
            </a:r>
            <a:r>
              <a:rPr lang="en-US" dirty="0" smtClean="0">
                <a:cs typeface="+mn-cs"/>
              </a:rPr>
              <a:t>" </a:t>
            </a:r>
          </a:p>
          <a:p>
            <a:pPr>
              <a:defRPr/>
            </a:pPr>
            <a:r>
              <a:rPr lang="en-US" dirty="0" smtClean="0">
                <a:cs typeface="+mn-cs"/>
              </a:rPr>
              <a:t>anti </a:t>
            </a:r>
            <a:r>
              <a:rPr lang="en-US" dirty="0" err="1" smtClean="0">
                <a:cs typeface="+mn-cs"/>
              </a:rPr>
              <a:t>centralisation</a:t>
            </a:r>
            <a:endParaRPr lang="en-US" dirty="0" smtClean="0">
              <a:cs typeface="+mn-cs"/>
            </a:endParaRPr>
          </a:p>
          <a:p>
            <a:pPr>
              <a:defRPr/>
            </a:pPr>
            <a:r>
              <a:rPr lang="en-US" dirty="0" err="1" smtClean="0">
                <a:cs typeface="+mn-cs"/>
              </a:rPr>
              <a:t>democratisation</a:t>
            </a:r>
            <a:r>
              <a:rPr lang="en-US" dirty="0" smtClean="0">
                <a:cs typeface="+mn-cs"/>
              </a:rPr>
              <a:t> of computing – computer experts intentionally obscure</a:t>
            </a:r>
          </a:p>
        </p:txBody>
      </p:sp>
      <p:sp>
        <p:nvSpPr>
          <p:cNvPr id="4" name="Slide Number Placeholder 3"/>
          <p:cNvSpPr>
            <a:spLocks noGrp="1"/>
          </p:cNvSpPr>
          <p:nvPr>
            <p:ph type="sldNum" sz="quarter" idx="5"/>
          </p:nvPr>
        </p:nvSpPr>
        <p:spPr/>
        <p:txBody>
          <a:bodyPr/>
          <a:lstStyle/>
          <a:p>
            <a:pPr>
              <a:defRPr/>
            </a:pPr>
            <a:fld id="{B9A4A5FF-F702-7B47-BF35-DA422EE731AA}" type="slidenum">
              <a:rPr lang="en-GB"/>
              <a:pPr>
                <a:defRPr/>
              </a:pPr>
              <a:t>46</a:t>
            </a:fld>
            <a:endParaRPr lang="en-GB"/>
          </a:p>
        </p:txBody>
      </p:sp>
    </p:spTree>
    <p:extLst>
      <p:ext uri="{BB962C8B-B14F-4D97-AF65-F5344CB8AC3E}">
        <p14:creationId xmlns:p14="http://schemas.microsoft.com/office/powerpoint/2010/main" val="10810298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cs typeface="+mn-cs"/>
              </a:rPr>
              <a:t>"longest-running vaporware story in the history of the computer industry” – Gary Wolf in </a:t>
            </a:r>
            <a:r>
              <a:rPr lang="en-US" dirty="0" err="1" smtClean="0">
                <a:cs typeface="+mn-cs"/>
              </a:rPr>
              <a:t>WiReD</a:t>
            </a:r>
            <a:endParaRPr lang="en-US" dirty="0" smtClean="0">
              <a:cs typeface="+mn-cs"/>
            </a:endParaRPr>
          </a:p>
          <a:p>
            <a:pPr>
              <a:defRPr/>
            </a:pPr>
            <a:r>
              <a:rPr lang="en-US" dirty="0" smtClean="0">
                <a:cs typeface="+mn-cs"/>
              </a:rPr>
              <a:t>First demo version in 1972</a:t>
            </a:r>
          </a:p>
          <a:p>
            <a:pPr>
              <a:defRPr/>
            </a:pPr>
            <a:r>
              <a:rPr lang="en-US" dirty="0" smtClean="0">
                <a:cs typeface="+mn-cs"/>
              </a:rPr>
              <a:t>With Roger Gregory, Mark Miller, Stuart Greene in 1979</a:t>
            </a:r>
          </a:p>
          <a:p>
            <a:pPr>
              <a:defRPr/>
            </a:pPr>
            <a:r>
              <a:rPr lang="en-US" dirty="0" smtClean="0">
                <a:cs typeface="+mn-cs"/>
              </a:rPr>
              <a:t>1983-1992 – With Autodesk</a:t>
            </a:r>
          </a:p>
          <a:p>
            <a:pPr>
              <a:defRPr/>
            </a:pPr>
            <a:r>
              <a:rPr lang="en-US" dirty="0" smtClean="0">
                <a:cs typeface="+mn-cs"/>
              </a:rPr>
              <a:t>1992- </a:t>
            </a:r>
            <a:r>
              <a:rPr lang="en-US" dirty="0" err="1" smtClean="0">
                <a:cs typeface="+mn-cs"/>
              </a:rPr>
              <a:t>Xanadu</a:t>
            </a:r>
            <a:r>
              <a:rPr lang="en-US" dirty="0" smtClean="0">
                <a:cs typeface="+mn-cs"/>
              </a:rPr>
              <a:t> Operating Company</a:t>
            </a:r>
          </a:p>
          <a:p>
            <a:pPr>
              <a:defRPr/>
            </a:pPr>
            <a:r>
              <a:rPr lang="en-US" dirty="0" smtClean="0">
                <a:cs typeface="+mn-cs"/>
              </a:rPr>
              <a:t>Open-sourced in 1998</a:t>
            </a:r>
          </a:p>
          <a:p>
            <a:pPr>
              <a:defRPr/>
            </a:pPr>
            <a:r>
              <a:rPr lang="en-US" dirty="0" smtClean="0">
                <a:cs typeface="+mn-cs"/>
              </a:rPr>
              <a:t>2007 - </a:t>
            </a:r>
            <a:r>
              <a:rPr lang="en-US" dirty="0" err="1" smtClean="0">
                <a:cs typeface="+mn-cs"/>
              </a:rPr>
              <a:t>XanaduSpace</a:t>
            </a:r>
            <a:endParaRPr lang="en-US" dirty="0" smtClean="0">
              <a:cs typeface="+mn-cs"/>
            </a:endParaRPr>
          </a:p>
          <a:p>
            <a:pPr>
              <a:defRPr/>
            </a:pPr>
            <a:endParaRPr lang="en-US" dirty="0" smtClean="0">
              <a:cs typeface="+mn-cs"/>
            </a:endParaRPr>
          </a:p>
          <a:p>
            <a:pPr>
              <a:defRPr/>
            </a:pPr>
            <a:r>
              <a:rPr lang="en-US" dirty="0" smtClean="0">
                <a:cs typeface="+mn-cs"/>
              </a:rPr>
              <a:t>Literary machines – first published 1980</a:t>
            </a:r>
          </a:p>
        </p:txBody>
      </p:sp>
      <p:sp>
        <p:nvSpPr>
          <p:cNvPr id="4" name="Slide Number Placeholder 3"/>
          <p:cNvSpPr>
            <a:spLocks noGrp="1"/>
          </p:cNvSpPr>
          <p:nvPr>
            <p:ph type="sldNum" sz="quarter" idx="5"/>
          </p:nvPr>
        </p:nvSpPr>
        <p:spPr/>
        <p:txBody>
          <a:bodyPr/>
          <a:lstStyle/>
          <a:p>
            <a:pPr>
              <a:defRPr/>
            </a:pPr>
            <a:fld id="{E0658C19-B728-3F49-A055-C06F811ECE9A}" type="slidenum">
              <a:rPr lang="en-GB"/>
              <a:pPr>
                <a:defRPr/>
              </a:pPr>
              <a:t>48</a:t>
            </a:fld>
            <a:endParaRPr lang="en-GB"/>
          </a:p>
        </p:txBody>
      </p:sp>
    </p:spTree>
    <p:extLst>
      <p:ext uri="{BB962C8B-B14F-4D97-AF65-F5344CB8AC3E}">
        <p14:creationId xmlns:p14="http://schemas.microsoft.com/office/powerpoint/2010/main" val="336169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Encyclopaedia</a:t>
            </a:r>
            <a:r>
              <a:rPr lang="en-US" dirty="0" smtClean="0"/>
              <a:t>, or a Systematic Dictionary of the Sciences, Arts, and Crafts</a:t>
            </a:r>
            <a:endParaRPr lang="en-US" dirty="0"/>
          </a:p>
        </p:txBody>
      </p:sp>
      <p:sp>
        <p:nvSpPr>
          <p:cNvPr id="4" name="Slide Number Placeholder 3"/>
          <p:cNvSpPr>
            <a:spLocks noGrp="1"/>
          </p:cNvSpPr>
          <p:nvPr>
            <p:ph type="sldNum" sz="quarter" idx="10"/>
          </p:nvPr>
        </p:nvSpPr>
        <p:spPr/>
        <p:txBody>
          <a:bodyPr/>
          <a:lstStyle/>
          <a:p>
            <a:pPr>
              <a:defRPr/>
            </a:pPr>
            <a:fld id="{88ACF46B-F5AC-2145-8060-0F32BDF7886E}" type="slidenum">
              <a:rPr lang="en-GB" smtClean="0"/>
              <a:pPr>
                <a:defRPr/>
              </a:pPr>
              <a:t>6</a:t>
            </a:fld>
            <a:endParaRPr lang="en-GB"/>
          </a:p>
        </p:txBody>
      </p:sp>
    </p:spTree>
    <p:extLst>
      <p:ext uri="{BB962C8B-B14F-4D97-AF65-F5344CB8AC3E}">
        <p14:creationId xmlns:p14="http://schemas.microsoft.com/office/powerpoint/2010/main" val="14640167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E526A99-5B0B-F643-A1EF-A0C9E45620F0}" type="slidenum">
              <a:rPr lang="en-GB"/>
              <a:pPr>
                <a:defRPr/>
              </a:pPr>
              <a:t>49</a:t>
            </a:fld>
            <a:endParaRPr lang="en-GB"/>
          </a:p>
        </p:txBody>
      </p:sp>
      <p:sp>
        <p:nvSpPr>
          <p:cNvPr id="2170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7091" name="Rectangle 3"/>
          <p:cNvSpPr>
            <a:spLocks noGrp="1" noChangeArrowheads="1"/>
          </p:cNvSpPr>
          <p:nvPr>
            <p:ph type="body" idx="1"/>
          </p:nvPr>
        </p:nvSpPr>
        <p:spPr/>
        <p:txBody>
          <a:bodyPr/>
          <a:lstStyle/>
          <a:p>
            <a:pPr>
              <a:defRPr/>
            </a:pPr>
            <a:endParaRPr lang="en-GB" smtClean="0">
              <a:cs typeface="+mn-cs"/>
            </a:endParaRPr>
          </a:p>
        </p:txBody>
      </p:sp>
    </p:spTree>
    <p:extLst>
      <p:ext uri="{BB962C8B-B14F-4D97-AF65-F5344CB8AC3E}">
        <p14:creationId xmlns:p14="http://schemas.microsoft.com/office/powerpoint/2010/main" val="144516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B3E81D9-098A-2941-A1ED-CB54ED5D9E21}" type="slidenum">
              <a:rPr lang="en-GB"/>
              <a:pPr>
                <a:defRPr/>
              </a:pPr>
              <a:t>50</a:t>
            </a:fld>
            <a:endParaRPr lang="en-GB"/>
          </a:p>
        </p:txBody>
      </p:sp>
      <p:sp>
        <p:nvSpPr>
          <p:cNvPr id="2181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8115" name="Rectangle 3"/>
          <p:cNvSpPr>
            <a:spLocks noGrp="1" noChangeArrowheads="1"/>
          </p:cNvSpPr>
          <p:nvPr>
            <p:ph type="body" idx="1"/>
          </p:nvPr>
        </p:nvSpPr>
        <p:spPr/>
        <p:txBody>
          <a:bodyPr/>
          <a:lstStyle/>
          <a:p>
            <a:pPr>
              <a:defRPr/>
            </a:pPr>
            <a:endParaRPr lang="en-GB" smtClean="0">
              <a:cs typeface="+mn-cs"/>
            </a:endParaRPr>
          </a:p>
        </p:txBody>
      </p:sp>
    </p:spTree>
    <p:extLst>
      <p:ext uri="{BB962C8B-B14F-4D97-AF65-F5344CB8AC3E}">
        <p14:creationId xmlns:p14="http://schemas.microsoft.com/office/powerpoint/2010/main" val="16879445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8ACF46B-F5AC-2145-8060-0F32BDF7886E}" type="slidenum">
              <a:rPr lang="en-GB" smtClean="0"/>
              <a:pPr>
                <a:defRPr/>
              </a:pPr>
              <a:t>51</a:t>
            </a:fld>
            <a:endParaRPr lang="en-GB"/>
          </a:p>
        </p:txBody>
      </p:sp>
    </p:spTree>
    <p:extLst>
      <p:ext uri="{BB962C8B-B14F-4D97-AF65-F5344CB8AC3E}">
        <p14:creationId xmlns:p14="http://schemas.microsoft.com/office/powerpoint/2010/main" val="3037899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3C9C0A1-F8F3-BA48-987D-8D509ECBA821}" type="slidenum">
              <a:rPr lang="en-GB" smtClean="0"/>
              <a:t>52</a:t>
            </a:fld>
            <a:endParaRPr lang="en-GB"/>
          </a:p>
        </p:txBody>
      </p:sp>
    </p:spTree>
    <p:extLst>
      <p:ext uri="{BB962C8B-B14F-4D97-AF65-F5344CB8AC3E}">
        <p14:creationId xmlns:p14="http://schemas.microsoft.com/office/powerpoint/2010/main" val="14302066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Ted Nelson was involved</a:t>
            </a:r>
            <a:r>
              <a:rPr lang="en-US" baseline="0" dirty="0" smtClean="0"/>
              <a:t> with this project</a:t>
            </a:r>
          </a:p>
          <a:p>
            <a:r>
              <a:rPr lang="en-US" baseline="0" dirty="0" smtClean="0"/>
              <a:t>File Retrieval and Editing System</a:t>
            </a:r>
            <a:endParaRPr lang="en-US" dirty="0"/>
          </a:p>
        </p:txBody>
      </p:sp>
      <p:sp>
        <p:nvSpPr>
          <p:cNvPr id="4" name="Slide Number Placeholder 3"/>
          <p:cNvSpPr>
            <a:spLocks noGrp="1"/>
          </p:cNvSpPr>
          <p:nvPr>
            <p:ph type="sldNum" sz="quarter" idx="10"/>
          </p:nvPr>
        </p:nvSpPr>
        <p:spPr/>
        <p:txBody>
          <a:bodyPr/>
          <a:lstStyle/>
          <a:p>
            <a:pPr>
              <a:defRPr/>
            </a:pPr>
            <a:fld id="{88ACF46B-F5AC-2145-8060-0F32BDF7886E}" type="slidenum">
              <a:rPr lang="en-GB" smtClean="0"/>
              <a:pPr>
                <a:defRPr/>
              </a:pPr>
              <a:t>56</a:t>
            </a:fld>
            <a:endParaRPr lang="en-GB"/>
          </a:p>
        </p:txBody>
      </p:sp>
    </p:spTree>
    <p:extLst>
      <p:ext uri="{BB962C8B-B14F-4D97-AF65-F5344CB8AC3E}">
        <p14:creationId xmlns:p14="http://schemas.microsoft.com/office/powerpoint/2010/main" val="15904927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Frame-based, with hierarchy of frames</a:t>
            </a:r>
          </a:p>
          <a:p>
            <a:r>
              <a:rPr lang="en-US" dirty="0" smtClean="0"/>
              <a:t>Typical side-by-side display</a:t>
            </a:r>
          </a:p>
          <a:p>
            <a:r>
              <a:rPr lang="en-US" dirty="0" smtClean="0"/>
              <a:t>Interpreted scripting language</a:t>
            </a:r>
          </a:p>
          <a:p>
            <a:r>
              <a:rPr lang="en-US" dirty="0" smtClean="0"/>
              <a:t>Distributed!</a:t>
            </a:r>
          </a:p>
          <a:p>
            <a:endParaRPr lang="en-US" dirty="0"/>
          </a:p>
        </p:txBody>
      </p:sp>
      <p:sp>
        <p:nvSpPr>
          <p:cNvPr id="4" name="Slide Number Placeholder 3"/>
          <p:cNvSpPr>
            <a:spLocks noGrp="1"/>
          </p:cNvSpPr>
          <p:nvPr>
            <p:ph type="sldNum" sz="quarter" idx="10"/>
          </p:nvPr>
        </p:nvSpPr>
        <p:spPr/>
        <p:txBody>
          <a:bodyPr/>
          <a:lstStyle/>
          <a:p>
            <a:pPr>
              <a:defRPr/>
            </a:pPr>
            <a:fld id="{88ACF46B-F5AC-2145-8060-0F32BDF7886E}" type="slidenum">
              <a:rPr lang="en-GB" smtClean="0"/>
              <a:pPr>
                <a:defRPr/>
              </a:pPr>
              <a:t>58</a:t>
            </a:fld>
            <a:endParaRPr lang="en-GB"/>
          </a:p>
        </p:txBody>
      </p:sp>
    </p:spTree>
    <p:extLst>
      <p:ext uri="{BB962C8B-B14F-4D97-AF65-F5344CB8AC3E}">
        <p14:creationId xmlns:p14="http://schemas.microsoft.com/office/powerpoint/2010/main" val="3150235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8ACF46B-F5AC-2145-8060-0F32BDF7886E}" type="slidenum">
              <a:rPr lang="en-GB" smtClean="0"/>
              <a:pPr>
                <a:defRPr/>
              </a:pPr>
              <a:t>59</a:t>
            </a:fld>
            <a:endParaRPr lang="en-GB"/>
          </a:p>
        </p:txBody>
      </p:sp>
    </p:spTree>
    <p:extLst>
      <p:ext uri="{BB962C8B-B14F-4D97-AF65-F5344CB8AC3E}">
        <p14:creationId xmlns:p14="http://schemas.microsoft.com/office/powerpoint/2010/main" val="11448073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7134C33-86C3-764B-83DA-4D144EBF83DE}" type="slidenum">
              <a:rPr lang="en-GB"/>
              <a:pPr>
                <a:defRPr/>
              </a:pPr>
              <a:t>61</a:t>
            </a:fld>
            <a:endParaRPr lang="en-GB"/>
          </a:p>
        </p:txBody>
      </p:sp>
      <p:sp>
        <p:nvSpPr>
          <p:cNvPr id="2252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5283" name="Rectangle 3"/>
          <p:cNvSpPr>
            <a:spLocks noGrp="1" noChangeArrowheads="1"/>
          </p:cNvSpPr>
          <p:nvPr>
            <p:ph type="body" idx="1"/>
          </p:nvPr>
        </p:nvSpPr>
        <p:spPr/>
        <p:txBody>
          <a:bodyPr/>
          <a:lstStyle/>
          <a:p>
            <a:pPr>
              <a:defRPr/>
            </a:pPr>
            <a:endParaRPr lang="en-GB" smtClean="0">
              <a:cs typeface="+mn-cs"/>
            </a:endParaRPr>
          </a:p>
        </p:txBody>
      </p:sp>
    </p:spTree>
    <p:extLst>
      <p:ext uri="{BB962C8B-B14F-4D97-AF65-F5344CB8AC3E}">
        <p14:creationId xmlns:p14="http://schemas.microsoft.com/office/powerpoint/2010/main" val="12731029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660B65F-E1B7-FF4C-A515-CA685022AF3B}" type="slidenum">
              <a:rPr lang="en-GB"/>
              <a:pPr>
                <a:defRPr/>
              </a:pPr>
              <a:t>62</a:t>
            </a:fld>
            <a:endParaRPr lang="en-GB"/>
          </a:p>
        </p:txBody>
      </p:sp>
      <p:sp>
        <p:nvSpPr>
          <p:cNvPr id="2273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7331" name="Rectangle 3"/>
          <p:cNvSpPr>
            <a:spLocks noGrp="1" noChangeArrowheads="1"/>
          </p:cNvSpPr>
          <p:nvPr>
            <p:ph type="body" idx="1"/>
          </p:nvPr>
        </p:nvSpPr>
        <p:spPr/>
        <p:txBody>
          <a:bodyPr/>
          <a:lstStyle/>
          <a:p>
            <a:pPr>
              <a:defRPr/>
            </a:pPr>
            <a:endParaRPr lang="en-GB" smtClean="0">
              <a:cs typeface="+mn-cs"/>
            </a:endParaRPr>
          </a:p>
        </p:txBody>
      </p:sp>
    </p:spTree>
    <p:extLst>
      <p:ext uri="{BB962C8B-B14F-4D97-AF65-F5344CB8AC3E}">
        <p14:creationId xmlns:p14="http://schemas.microsoft.com/office/powerpoint/2010/main" val="10539510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FC8D25F-C20C-724B-8DE2-59AF165200B6}" type="slidenum">
              <a:rPr lang="en-GB"/>
              <a:pPr>
                <a:defRPr/>
              </a:pPr>
              <a:t>63</a:t>
            </a:fld>
            <a:endParaRPr lang="en-GB"/>
          </a:p>
        </p:txBody>
      </p:sp>
      <p:sp>
        <p:nvSpPr>
          <p:cNvPr id="2283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8355" name="Rectangle 3"/>
          <p:cNvSpPr>
            <a:spLocks noGrp="1" noChangeArrowheads="1"/>
          </p:cNvSpPr>
          <p:nvPr>
            <p:ph type="body" idx="1"/>
          </p:nvPr>
        </p:nvSpPr>
        <p:spPr/>
        <p:txBody>
          <a:bodyPr/>
          <a:lstStyle/>
          <a:p>
            <a:pPr>
              <a:defRPr/>
            </a:pPr>
            <a:endParaRPr lang="en-GB" smtClean="0">
              <a:cs typeface="+mn-cs"/>
            </a:endParaRPr>
          </a:p>
        </p:txBody>
      </p:sp>
    </p:spTree>
    <p:extLst>
      <p:ext uri="{BB962C8B-B14F-4D97-AF65-F5344CB8AC3E}">
        <p14:creationId xmlns:p14="http://schemas.microsoft.com/office/powerpoint/2010/main" val="17107495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Hand annotation – marginal notes added to</a:t>
            </a:r>
            <a:r>
              <a:rPr lang="en-US" baseline="0" dirty="0" smtClean="0"/>
              <a:t> the volumes (US Reports, </a:t>
            </a:r>
            <a:r>
              <a:rPr lang="en-US" baseline="0" dirty="0" err="1" smtClean="0"/>
              <a:t>etc</a:t>
            </a:r>
            <a:r>
              <a:rPr lang="en-US" baseline="0" dirty="0" smtClean="0"/>
              <a:t>) in a lawyer’s library</a:t>
            </a:r>
          </a:p>
          <a:p>
            <a:r>
              <a:rPr lang="en-US" baseline="0" dirty="0" smtClean="0"/>
              <a:t>Adhesive Annotations – perforated notes that only needed to be stuck to the appropriate page</a:t>
            </a:r>
          </a:p>
          <a:p>
            <a:r>
              <a:rPr lang="en-US" baseline="0" dirty="0" smtClean="0"/>
              <a:t>Shepard’s Citations – cross-references stored in separate volume</a:t>
            </a:r>
          </a:p>
          <a:p>
            <a:endParaRPr lang="en-US" baseline="0" dirty="0" smtClean="0"/>
          </a:p>
          <a:p>
            <a:r>
              <a:rPr lang="en-US" baseline="0" dirty="0" err="1" smtClean="0"/>
              <a:t>Shepardizing</a:t>
            </a:r>
            <a:endParaRPr lang="en-US" dirty="0"/>
          </a:p>
        </p:txBody>
      </p:sp>
      <p:sp>
        <p:nvSpPr>
          <p:cNvPr id="4" name="Slide Number Placeholder 3"/>
          <p:cNvSpPr>
            <a:spLocks noGrp="1"/>
          </p:cNvSpPr>
          <p:nvPr>
            <p:ph type="sldNum" sz="quarter" idx="10"/>
          </p:nvPr>
        </p:nvSpPr>
        <p:spPr/>
        <p:txBody>
          <a:bodyPr/>
          <a:lstStyle/>
          <a:p>
            <a:pPr>
              <a:defRPr/>
            </a:pPr>
            <a:fld id="{88ACF46B-F5AC-2145-8060-0F32BDF7886E}" type="slidenum">
              <a:rPr lang="en-GB" smtClean="0"/>
              <a:pPr>
                <a:defRPr/>
              </a:pPr>
              <a:t>8</a:t>
            </a:fld>
            <a:endParaRPr lang="en-GB"/>
          </a:p>
        </p:txBody>
      </p:sp>
    </p:spTree>
    <p:extLst>
      <p:ext uri="{BB962C8B-B14F-4D97-AF65-F5344CB8AC3E}">
        <p14:creationId xmlns:p14="http://schemas.microsoft.com/office/powerpoint/2010/main" val="64438442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551FA93-FCB4-5A4E-A63B-84ABBA014C98}" type="slidenum">
              <a:rPr lang="en-GB"/>
              <a:pPr>
                <a:defRPr/>
              </a:pPr>
              <a:t>66</a:t>
            </a:fld>
            <a:endParaRPr lang="en-GB"/>
          </a:p>
        </p:txBody>
      </p:sp>
      <p:sp>
        <p:nvSpPr>
          <p:cNvPr id="2191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9139" name="Rectangle 3"/>
          <p:cNvSpPr>
            <a:spLocks noGrp="1" noChangeArrowheads="1"/>
          </p:cNvSpPr>
          <p:nvPr>
            <p:ph type="body" idx="1"/>
          </p:nvPr>
        </p:nvSpPr>
        <p:spPr/>
        <p:txBody>
          <a:bodyPr/>
          <a:lstStyle/>
          <a:p>
            <a:pPr>
              <a:defRPr/>
            </a:pPr>
            <a:endParaRPr lang="en-GB" dirty="0" smtClean="0">
              <a:cs typeface="+mn-cs"/>
            </a:endParaRPr>
          </a:p>
        </p:txBody>
      </p:sp>
    </p:spTree>
    <p:extLst>
      <p:ext uri="{BB962C8B-B14F-4D97-AF65-F5344CB8AC3E}">
        <p14:creationId xmlns:p14="http://schemas.microsoft.com/office/powerpoint/2010/main" val="2548575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91976E4-E562-3949-988E-79E8927FEDA1}" type="slidenum">
              <a:rPr lang="en-GB"/>
              <a:pPr>
                <a:defRPr/>
              </a:pPr>
              <a:t>67</a:t>
            </a:fld>
            <a:endParaRPr lang="en-GB"/>
          </a:p>
        </p:txBody>
      </p:sp>
      <p:sp>
        <p:nvSpPr>
          <p:cNvPr id="2201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0163" name="Rectangle 3"/>
          <p:cNvSpPr>
            <a:spLocks noGrp="1" noChangeArrowheads="1"/>
          </p:cNvSpPr>
          <p:nvPr>
            <p:ph type="body" idx="1"/>
          </p:nvPr>
        </p:nvSpPr>
        <p:spPr/>
        <p:txBody>
          <a:bodyPr/>
          <a:lstStyle/>
          <a:p>
            <a:pPr>
              <a:defRPr/>
            </a:pPr>
            <a:endParaRPr lang="en-GB" smtClean="0">
              <a:cs typeface="+mn-cs"/>
            </a:endParaRPr>
          </a:p>
        </p:txBody>
      </p:sp>
    </p:spTree>
    <p:extLst>
      <p:ext uri="{BB962C8B-B14F-4D97-AF65-F5344CB8AC3E}">
        <p14:creationId xmlns:p14="http://schemas.microsoft.com/office/powerpoint/2010/main" val="10145845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91976E4-E562-3949-988E-79E8927FEDA1}" type="slidenum">
              <a:rPr lang="en-GB"/>
              <a:pPr>
                <a:defRPr/>
              </a:pPr>
              <a:t>68</a:t>
            </a:fld>
            <a:endParaRPr lang="en-GB"/>
          </a:p>
        </p:txBody>
      </p:sp>
      <p:sp>
        <p:nvSpPr>
          <p:cNvPr id="2201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0163" name="Rectangle 3"/>
          <p:cNvSpPr>
            <a:spLocks noGrp="1" noChangeArrowheads="1"/>
          </p:cNvSpPr>
          <p:nvPr>
            <p:ph type="body" idx="1"/>
          </p:nvPr>
        </p:nvSpPr>
        <p:spPr/>
        <p:txBody>
          <a:bodyPr/>
          <a:lstStyle/>
          <a:p>
            <a:pPr>
              <a:defRPr/>
            </a:pPr>
            <a:r>
              <a:rPr lang="en-GB" dirty="0" smtClean="0">
                <a:cs typeface="+mn-cs"/>
              </a:rPr>
              <a:t>IBIS – Conklin’s own work</a:t>
            </a:r>
          </a:p>
          <a:p>
            <a:pPr>
              <a:defRPr/>
            </a:pPr>
            <a:r>
              <a:rPr lang="en-GB" dirty="0" smtClean="0">
                <a:cs typeface="+mn-cs"/>
              </a:rPr>
              <a:t>typed links for recording and structuring discussions</a:t>
            </a:r>
          </a:p>
        </p:txBody>
      </p:sp>
    </p:spTree>
    <p:extLst>
      <p:ext uri="{BB962C8B-B14F-4D97-AF65-F5344CB8AC3E}">
        <p14:creationId xmlns:p14="http://schemas.microsoft.com/office/powerpoint/2010/main" val="3643917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91976E4-E562-3949-988E-79E8927FEDA1}" type="slidenum">
              <a:rPr lang="en-GB"/>
              <a:pPr>
                <a:defRPr/>
              </a:pPr>
              <a:t>69</a:t>
            </a:fld>
            <a:endParaRPr lang="en-GB"/>
          </a:p>
        </p:txBody>
      </p:sp>
      <p:sp>
        <p:nvSpPr>
          <p:cNvPr id="2201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0163" name="Rectangle 3"/>
          <p:cNvSpPr>
            <a:spLocks noGrp="1" noChangeArrowheads="1"/>
          </p:cNvSpPr>
          <p:nvPr>
            <p:ph type="body" idx="1"/>
          </p:nvPr>
        </p:nvSpPr>
        <p:spPr/>
        <p:txBody>
          <a:bodyPr/>
          <a:lstStyle/>
          <a:p>
            <a:pPr>
              <a:defRPr/>
            </a:pPr>
            <a:endParaRPr lang="en-GB" smtClean="0">
              <a:cs typeface="+mn-cs"/>
            </a:endParaRPr>
          </a:p>
        </p:txBody>
      </p:sp>
    </p:spTree>
    <p:extLst>
      <p:ext uri="{BB962C8B-B14F-4D97-AF65-F5344CB8AC3E}">
        <p14:creationId xmlns:p14="http://schemas.microsoft.com/office/powerpoint/2010/main" val="44838387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91976E4-E562-3949-988E-79E8927FEDA1}" type="slidenum">
              <a:rPr lang="en-GB"/>
              <a:pPr>
                <a:defRPr/>
              </a:pPr>
              <a:t>70</a:t>
            </a:fld>
            <a:endParaRPr lang="en-GB"/>
          </a:p>
        </p:txBody>
      </p:sp>
      <p:sp>
        <p:nvSpPr>
          <p:cNvPr id="2201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0163" name="Rectangle 3"/>
          <p:cNvSpPr>
            <a:spLocks noGrp="1" noChangeArrowheads="1"/>
          </p:cNvSpPr>
          <p:nvPr>
            <p:ph type="body" idx="1"/>
          </p:nvPr>
        </p:nvSpPr>
        <p:spPr/>
        <p:txBody>
          <a:bodyPr/>
          <a:lstStyle/>
          <a:p>
            <a:pPr>
              <a:defRPr/>
            </a:pPr>
            <a:endParaRPr lang="en-GB" smtClean="0">
              <a:cs typeface="+mn-cs"/>
            </a:endParaRPr>
          </a:p>
        </p:txBody>
      </p:sp>
    </p:spTree>
    <p:extLst>
      <p:ext uri="{BB962C8B-B14F-4D97-AF65-F5344CB8AC3E}">
        <p14:creationId xmlns:p14="http://schemas.microsoft.com/office/powerpoint/2010/main" val="33621419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04AE99C-1E72-474F-9AC8-0537A6ACE060}" type="slidenum">
              <a:rPr lang="en-GB"/>
              <a:pPr>
                <a:defRPr/>
              </a:pPr>
              <a:t>71</a:t>
            </a:fld>
            <a:endParaRPr lang="en-GB"/>
          </a:p>
        </p:txBody>
      </p:sp>
      <p:sp>
        <p:nvSpPr>
          <p:cNvPr id="221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1187" name="Rectangle 3"/>
          <p:cNvSpPr>
            <a:spLocks noGrp="1" noChangeArrowheads="1"/>
          </p:cNvSpPr>
          <p:nvPr>
            <p:ph type="body" idx="1"/>
          </p:nvPr>
        </p:nvSpPr>
        <p:spPr/>
        <p:txBody>
          <a:bodyPr/>
          <a:lstStyle/>
          <a:p>
            <a:pPr>
              <a:defRPr/>
            </a:pPr>
            <a:endParaRPr lang="en-GB" smtClean="0">
              <a:cs typeface="+mn-cs"/>
            </a:endParaRPr>
          </a:p>
        </p:txBody>
      </p:sp>
    </p:spTree>
    <p:extLst>
      <p:ext uri="{BB962C8B-B14F-4D97-AF65-F5344CB8AC3E}">
        <p14:creationId xmlns:p14="http://schemas.microsoft.com/office/powerpoint/2010/main" val="90429976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3F26A58-99AB-0140-A8C6-2260B514B0C6}" type="slidenum">
              <a:rPr lang="en-GB"/>
              <a:pPr>
                <a:defRPr/>
              </a:pPr>
              <a:t>72</a:t>
            </a:fld>
            <a:endParaRPr lang="en-GB"/>
          </a:p>
        </p:txBody>
      </p:sp>
      <p:sp>
        <p:nvSpPr>
          <p:cNvPr id="2222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2211" name="Rectangle 3"/>
          <p:cNvSpPr>
            <a:spLocks noGrp="1" noChangeArrowheads="1"/>
          </p:cNvSpPr>
          <p:nvPr>
            <p:ph type="body" idx="1"/>
          </p:nvPr>
        </p:nvSpPr>
        <p:spPr/>
        <p:txBody>
          <a:bodyPr/>
          <a:lstStyle/>
          <a:p>
            <a:pPr>
              <a:defRPr/>
            </a:pPr>
            <a:endParaRPr lang="en-GB" smtClean="0">
              <a:cs typeface="+mn-cs"/>
            </a:endParaRPr>
          </a:p>
        </p:txBody>
      </p:sp>
    </p:spTree>
    <p:extLst>
      <p:ext uri="{BB962C8B-B14F-4D97-AF65-F5344CB8AC3E}">
        <p14:creationId xmlns:p14="http://schemas.microsoft.com/office/powerpoint/2010/main" val="92907910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C7E87D4-83C5-5B43-9F6F-DD0AEF13315E}" type="slidenum">
              <a:rPr lang="en-GB"/>
              <a:pPr>
                <a:defRPr/>
              </a:pPr>
              <a:t>73</a:t>
            </a:fld>
            <a:endParaRPr lang="en-GB"/>
          </a:p>
        </p:txBody>
      </p:sp>
      <p:sp>
        <p:nvSpPr>
          <p:cNvPr id="2232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3235" name="Rectangle 3"/>
          <p:cNvSpPr>
            <a:spLocks noGrp="1" noChangeArrowheads="1"/>
          </p:cNvSpPr>
          <p:nvPr>
            <p:ph type="body" idx="1"/>
          </p:nvPr>
        </p:nvSpPr>
        <p:spPr/>
        <p:txBody>
          <a:bodyPr/>
          <a:lstStyle/>
          <a:p>
            <a:pPr>
              <a:defRPr/>
            </a:pPr>
            <a:endParaRPr lang="en-GB" smtClean="0">
              <a:cs typeface="+mn-cs"/>
            </a:endParaRPr>
          </a:p>
        </p:txBody>
      </p:sp>
    </p:spTree>
    <p:extLst>
      <p:ext uri="{BB962C8B-B14F-4D97-AF65-F5344CB8AC3E}">
        <p14:creationId xmlns:p14="http://schemas.microsoft.com/office/powerpoint/2010/main" val="75203742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EF4F9FA-3250-B547-9450-1CF67D749694}" type="slidenum">
              <a:rPr lang="en-GB"/>
              <a:pPr>
                <a:defRPr/>
              </a:pPr>
              <a:t>75</a:t>
            </a:fld>
            <a:endParaRPr lang="en-GB"/>
          </a:p>
        </p:txBody>
      </p:sp>
      <p:sp>
        <p:nvSpPr>
          <p:cNvPr id="2304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30403" name="Rectangle 3"/>
          <p:cNvSpPr>
            <a:spLocks noGrp="1" noChangeArrowheads="1"/>
          </p:cNvSpPr>
          <p:nvPr>
            <p:ph type="body" idx="1"/>
          </p:nvPr>
        </p:nvSpPr>
        <p:spPr/>
        <p:txBody>
          <a:bodyPr/>
          <a:lstStyle/>
          <a:p>
            <a:pPr>
              <a:defRPr/>
            </a:pPr>
            <a:r>
              <a:rPr lang="en-GB" dirty="0" smtClean="0">
                <a:cs typeface="+mn-cs"/>
              </a:rPr>
              <a:t>Member of the Notecards</a:t>
            </a:r>
            <a:r>
              <a:rPr lang="en-GB" baseline="0" dirty="0" smtClean="0">
                <a:cs typeface="+mn-cs"/>
              </a:rPr>
              <a:t> team at Xerox</a:t>
            </a:r>
            <a:endParaRPr lang="en-GB" dirty="0" smtClean="0">
              <a:cs typeface="+mn-cs"/>
            </a:endParaRPr>
          </a:p>
        </p:txBody>
      </p:sp>
    </p:spTree>
    <p:extLst>
      <p:ext uri="{BB962C8B-B14F-4D97-AF65-F5344CB8AC3E}">
        <p14:creationId xmlns:p14="http://schemas.microsoft.com/office/powerpoint/2010/main" val="123577689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3E81FE0-CE99-6647-99FA-3C2203BDD7A8}" type="slidenum">
              <a:rPr lang="en-GB"/>
              <a:pPr>
                <a:defRPr/>
              </a:pPr>
              <a:t>76</a:t>
            </a:fld>
            <a:endParaRPr lang="en-GB"/>
          </a:p>
        </p:txBody>
      </p:sp>
      <p:sp>
        <p:nvSpPr>
          <p:cNvPr id="2324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32451" name="Rectangle 3"/>
          <p:cNvSpPr>
            <a:spLocks noGrp="1" noChangeArrowheads="1"/>
          </p:cNvSpPr>
          <p:nvPr>
            <p:ph type="body" idx="1"/>
          </p:nvPr>
        </p:nvSpPr>
        <p:spPr/>
        <p:txBody>
          <a:bodyPr/>
          <a:lstStyle/>
          <a:p>
            <a:pPr>
              <a:defRPr/>
            </a:pPr>
            <a:endParaRPr lang="en-GB" smtClean="0">
              <a:cs typeface="+mn-cs"/>
            </a:endParaRPr>
          </a:p>
        </p:txBody>
      </p:sp>
    </p:spTree>
    <p:extLst>
      <p:ext uri="{BB962C8B-B14F-4D97-AF65-F5344CB8AC3E}">
        <p14:creationId xmlns:p14="http://schemas.microsoft.com/office/powerpoint/2010/main" val="1891028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history of hypertext is closely related to the history of information science and information management</a:t>
            </a:r>
            <a:endParaRPr lang="en-US" dirty="0"/>
          </a:p>
        </p:txBody>
      </p:sp>
      <p:sp>
        <p:nvSpPr>
          <p:cNvPr id="4" name="Slide Number Placeholder 3"/>
          <p:cNvSpPr>
            <a:spLocks noGrp="1"/>
          </p:cNvSpPr>
          <p:nvPr>
            <p:ph type="sldNum" sz="quarter" idx="10"/>
          </p:nvPr>
        </p:nvSpPr>
        <p:spPr/>
        <p:txBody>
          <a:bodyPr/>
          <a:lstStyle/>
          <a:p>
            <a:pPr>
              <a:defRPr/>
            </a:pPr>
            <a:fld id="{88ACF46B-F5AC-2145-8060-0F32BDF7886E}" type="slidenum">
              <a:rPr lang="en-GB" smtClean="0"/>
              <a:pPr>
                <a:defRPr/>
              </a:pPr>
              <a:t>9</a:t>
            </a:fld>
            <a:endParaRPr lang="en-GB"/>
          </a:p>
        </p:txBody>
      </p:sp>
    </p:spTree>
    <p:extLst>
      <p:ext uri="{BB962C8B-B14F-4D97-AF65-F5344CB8AC3E}">
        <p14:creationId xmlns:p14="http://schemas.microsoft.com/office/powerpoint/2010/main" val="155944741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50E895A-55AA-7944-9B4F-28A15FB2B5D6}" type="slidenum">
              <a:rPr lang="en-GB"/>
              <a:pPr>
                <a:defRPr/>
              </a:pPr>
              <a:t>77</a:t>
            </a:fld>
            <a:endParaRPr lang="en-GB"/>
          </a:p>
        </p:txBody>
      </p:sp>
      <p:sp>
        <p:nvSpPr>
          <p:cNvPr id="2344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34499" name="Rectangle 3"/>
          <p:cNvSpPr>
            <a:spLocks noGrp="1" noChangeArrowheads="1"/>
          </p:cNvSpPr>
          <p:nvPr>
            <p:ph type="body" idx="1"/>
          </p:nvPr>
        </p:nvSpPr>
        <p:spPr/>
        <p:txBody>
          <a:bodyPr/>
          <a:lstStyle/>
          <a:p>
            <a:pPr>
              <a:defRPr/>
            </a:pPr>
            <a:r>
              <a:rPr lang="en-GB" dirty="0" smtClean="0">
                <a:cs typeface="+mn-cs"/>
              </a:rPr>
              <a:t>Issue 4 – Trellis</a:t>
            </a:r>
            <a:r>
              <a:rPr lang="en-GB" baseline="0" dirty="0" smtClean="0">
                <a:cs typeface="+mn-cs"/>
              </a:rPr>
              <a:t> (more later)</a:t>
            </a:r>
            <a:endParaRPr lang="en-GB" dirty="0" smtClean="0">
              <a:cs typeface="+mn-cs"/>
            </a:endParaRPr>
          </a:p>
        </p:txBody>
      </p:sp>
    </p:spTree>
    <p:extLst>
      <p:ext uri="{BB962C8B-B14F-4D97-AF65-F5344CB8AC3E}">
        <p14:creationId xmlns:p14="http://schemas.microsoft.com/office/powerpoint/2010/main" val="18275088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094318D-B3C9-2146-9176-0CF998A5805E}" type="slidenum">
              <a:rPr lang="en-GB"/>
              <a:pPr>
                <a:defRPr/>
              </a:pPr>
              <a:t>85</a:t>
            </a:fld>
            <a:endParaRPr lang="en-GB"/>
          </a:p>
        </p:txBody>
      </p:sp>
      <p:sp>
        <p:nvSpPr>
          <p:cNvPr id="2406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0643" name="Rectangle 3"/>
          <p:cNvSpPr>
            <a:spLocks noGrp="1" noChangeArrowheads="1"/>
          </p:cNvSpPr>
          <p:nvPr>
            <p:ph type="body" idx="1"/>
          </p:nvPr>
        </p:nvSpPr>
        <p:spPr/>
        <p:txBody>
          <a:bodyPr/>
          <a:lstStyle/>
          <a:p>
            <a:pPr>
              <a:defRPr/>
            </a:pPr>
            <a:endParaRPr lang="en-GB" smtClean="0">
              <a:cs typeface="+mn-cs"/>
            </a:endParaRPr>
          </a:p>
        </p:txBody>
      </p:sp>
    </p:spTree>
    <p:extLst>
      <p:ext uri="{BB962C8B-B14F-4D97-AF65-F5344CB8AC3E}">
        <p14:creationId xmlns:p14="http://schemas.microsoft.com/office/powerpoint/2010/main" val="203469353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733E328-2E20-8C4C-BE2D-1BCC67C58946}" type="slidenum">
              <a:rPr lang="en-GB"/>
              <a:pPr>
                <a:defRPr/>
              </a:pPr>
              <a:t>87</a:t>
            </a:fld>
            <a:endParaRPr lang="en-GB"/>
          </a:p>
        </p:txBody>
      </p:sp>
      <p:sp>
        <p:nvSpPr>
          <p:cNvPr id="2488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8835" name="Rectangle 3"/>
          <p:cNvSpPr>
            <a:spLocks noGrp="1" noChangeArrowheads="1"/>
          </p:cNvSpPr>
          <p:nvPr>
            <p:ph type="body" idx="1"/>
          </p:nvPr>
        </p:nvSpPr>
        <p:spPr/>
        <p:txBody>
          <a:bodyPr/>
          <a:lstStyle/>
          <a:p>
            <a:pPr>
              <a:defRPr/>
            </a:pPr>
            <a:endParaRPr lang="en-GB" smtClean="0">
              <a:cs typeface="+mn-cs"/>
            </a:endParaRPr>
          </a:p>
        </p:txBody>
      </p:sp>
    </p:spTree>
    <p:extLst>
      <p:ext uri="{BB962C8B-B14F-4D97-AF65-F5344CB8AC3E}">
        <p14:creationId xmlns:p14="http://schemas.microsoft.com/office/powerpoint/2010/main" val="1757202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cs typeface="+mn-cs"/>
              </a:rPr>
              <a:t>Pronounced “</a:t>
            </a:r>
            <a:r>
              <a:rPr lang="en-US" dirty="0" err="1" smtClean="0">
                <a:cs typeface="+mn-cs"/>
              </a:rPr>
              <a:t>otley</a:t>
            </a:r>
            <a:r>
              <a:rPr lang="en-US" dirty="0" smtClean="0">
                <a:cs typeface="+mn-cs"/>
              </a:rPr>
              <a:t>”</a:t>
            </a:r>
          </a:p>
          <a:p>
            <a:pPr>
              <a:defRPr/>
            </a:pPr>
            <a:endParaRPr lang="en-US" dirty="0" smtClean="0">
              <a:cs typeface="+mn-cs"/>
            </a:endParaRPr>
          </a:p>
          <a:p>
            <a:pPr>
              <a:defRPr/>
            </a:pPr>
            <a:r>
              <a:rPr lang="en-US" dirty="0" smtClean="0">
                <a:cs typeface="+mn-cs"/>
              </a:rPr>
              <a:t>UDC is Dewey based – Melville Dewey agreed to modifications, as long as UDC was not translated into English</a:t>
            </a:r>
          </a:p>
          <a:p>
            <a:pPr>
              <a:defRPr/>
            </a:pPr>
            <a:endParaRPr lang="en-US" dirty="0" smtClean="0">
              <a:cs typeface="+mn-cs"/>
            </a:endParaRPr>
          </a:p>
          <a:p>
            <a:pPr>
              <a:defRPr/>
            </a:pPr>
            <a:r>
              <a:rPr lang="en-US" dirty="0" smtClean="0">
                <a:cs typeface="+mn-cs"/>
              </a:rPr>
              <a:t>RBU – fee-based service</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200" kern="1200" dirty="0" smtClean="0">
                <a:solidFill>
                  <a:schemeClr val="tx1"/>
                </a:solidFill>
                <a:latin typeface="Times New Roman" charset="0"/>
                <a:ea typeface="ＭＳ Ｐゴシック" charset="0"/>
                <a:cs typeface="ＭＳ Ｐゴシック" charset="0"/>
              </a:rPr>
              <a:t>15 million 3x5 index cards by 1934</a:t>
            </a:r>
          </a:p>
          <a:p>
            <a:pPr marL="171450" indent="-171450">
              <a:buFont typeface="Arial"/>
              <a:buChar char="•"/>
              <a:defRPr/>
            </a:pPr>
            <a:r>
              <a:rPr lang="en-US" dirty="0" smtClean="0"/>
              <a:t>“What works have been written by this or that author?” and “What has been written on this or that subject?”</a:t>
            </a:r>
          </a:p>
          <a:p>
            <a:pPr>
              <a:defRPr/>
            </a:pPr>
            <a:endParaRPr lang="en-US" baseline="0" dirty="0" smtClean="0">
              <a:cs typeface="+mn-cs"/>
            </a:endParaRPr>
          </a:p>
          <a:p>
            <a:pPr>
              <a:defRPr/>
            </a:pPr>
            <a:r>
              <a:rPr lang="en-US" baseline="0" dirty="0" smtClean="0">
                <a:cs typeface="+mn-cs"/>
              </a:rPr>
              <a:t>La Fontaine received the Nobel Peace Prize in 1913 for his work as the head of the International Peace Bureau, and was the Belgian delegate at the Versailles Peace Conference in 1919</a:t>
            </a:r>
            <a:endParaRPr lang="en-US" dirty="0" smtClean="0">
              <a:cs typeface="+mn-cs"/>
            </a:endParaRPr>
          </a:p>
        </p:txBody>
      </p:sp>
      <p:sp>
        <p:nvSpPr>
          <p:cNvPr id="4" name="Slide Number Placeholder 3"/>
          <p:cNvSpPr>
            <a:spLocks noGrp="1"/>
          </p:cNvSpPr>
          <p:nvPr>
            <p:ph type="sldNum" sz="quarter" idx="5"/>
          </p:nvPr>
        </p:nvSpPr>
        <p:spPr/>
        <p:txBody>
          <a:bodyPr/>
          <a:lstStyle/>
          <a:p>
            <a:pPr>
              <a:defRPr/>
            </a:pPr>
            <a:fld id="{3B7F1C8D-5064-1C4A-B9B6-D52649EF3DA2}" type="slidenum">
              <a:rPr lang="en-GB"/>
              <a:pPr>
                <a:defRPr/>
              </a:pPr>
              <a:t>10</a:t>
            </a:fld>
            <a:endParaRPr lang="en-GB"/>
          </a:p>
        </p:txBody>
      </p:sp>
    </p:spTree>
    <p:extLst>
      <p:ext uri="{BB962C8B-B14F-4D97-AF65-F5344CB8AC3E}">
        <p14:creationId xmlns:p14="http://schemas.microsoft.com/office/powerpoint/2010/main" val="5185777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Times New Roman" charset="0"/>
                <a:ea typeface="ＭＳ Ｐゴシック" charset="0"/>
                <a:cs typeface="ＭＳ Ｐゴシック" charset="0"/>
              </a:rPr>
              <a:t>Championed the standard 3” x 5” index card</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Times New Roman" charset="0"/>
                <a:ea typeface="ＭＳ Ｐゴシック" charset="0"/>
                <a:cs typeface="ＭＳ Ｐゴシック" charset="0"/>
              </a:rPr>
              <a:t>Standard microfiche proposed</a:t>
            </a:r>
            <a:r>
              <a:rPr lang="en-US" sz="1200" kern="1200" baseline="0" dirty="0" smtClean="0">
                <a:solidFill>
                  <a:schemeClr val="tx1"/>
                </a:solidFill>
                <a:latin typeface="Times New Roman" charset="0"/>
                <a:ea typeface="ＭＳ Ｐゴシック" charset="0"/>
                <a:cs typeface="ＭＳ Ｐゴシック" charset="0"/>
              </a:rPr>
              <a:t> in 1906</a:t>
            </a:r>
          </a:p>
          <a:p>
            <a:endParaRPr lang="en-US" dirty="0"/>
          </a:p>
        </p:txBody>
      </p:sp>
      <p:sp>
        <p:nvSpPr>
          <p:cNvPr id="4" name="Slide Number Placeholder 3"/>
          <p:cNvSpPr>
            <a:spLocks noGrp="1"/>
          </p:cNvSpPr>
          <p:nvPr>
            <p:ph type="sldNum" sz="quarter" idx="10"/>
          </p:nvPr>
        </p:nvSpPr>
        <p:spPr/>
        <p:txBody>
          <a:bodyPr/>
          <a:lstStyle/>
          <a:p>
            <a:pPr>
              <a:defRPr/>
            </a:pPr>
            <a:fld id="{88ACF46B-F5AC-2145-8060-0F32BDF7886E}" type="slidenum">
              <a:rPr lang="en-GB" smtClean="0"/>
              <a:pPr>
                <a:defRPr/>
              </a:pPr>
              <a:t>11</a:t>
            </a:fld>
            <a:endParaRPr lang="en-GB"/>
          </a:p>
        </p:txBody>
      </p:sp>
    </p:spTree>
    <p:extLst>
      <p:ext uri="{BB962C8B-B14F-4D97-AF65-F5344CB8AC3E}">
        <p14:creationId xmlns:p14="http://schemas.microsoft.com/office/powerpoint/2010/main" val="9727376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err="1" smtClean="0"/>
              <a:t>Mundaneum</a:t>
            </a:r>
            <a:r>
              <a:rPr lang="en-US" dirty="0" smtClean="0"/>
              <a:t> – the World Palace</a:t>
            </a:r>
          </a:p>
          <a:p>
            <a:pPr>
              <a:defRPr/>
            </a:pPr>
            <a:endParaRPr lang="en-US" dirty="0" smtClean="0">
              <a:cs typeface="+mn-cs"/>
            </a:endParaRPr>
          </a:p>
          <a:p>
            <a:pPr>
              <a:defRPr/>
            </a:pPr>
            <a:r>
              <a:rPr lang="en-US" dirty="0" smtClean="0">
                <a:cs typeface="+mn-cs"/>
              </a:rPr>
              <a:t>Indexed using UDC</a:t>
            </a:r>
          </a:p>
          <a:p>
            <a:pPr>
              <a:defRPr/>
            </a:pPr>
            <a:endParaRPr lang="en-US" dirty="0" smtClean="0">
              <a:cs typeface="+mn-cs"/>
            </a:endParaRPr>
          </a:p>
          <a:p>
            <a:pPr>
              <a:defRPr/>
            </a:pPr>
            <a:r>
              <a:rPr lang="en-US" dirty="0" smtClean="0">
                <a:cs typeface="+mn-cs"/>
              </a:rPr>
              <a:t>100,000s of files, 1,000,000s of images</a:t>
            </a:r>
          </a:p>
          <a:p>
            <a:pPr>
              <a:defRPr/>
            </a:pPr>
            <a:r>
              <a:rPr lang="en-US" dirty="0" smtClean="0">
                <a:cs typeface="+mn-cs"/>
              </a:rPr>
              <a:t>Cards</a:t>
            </a:r>
            <a:r>
              <a:rPr lang="en-US" baseline="0" dirty="0" smtClean="0">
                <a:cs typeface="+mn-cs"/>
              </a:rPr>
              <a:t> contain both bibliographic and substantive information</a:t>
            </a:r>
          </a:p>
          <a:p>
            <a:pPr>
              <a:defRPr/>
            </a:pPr>
            <a:endParaRPr lang="en-US" baseline="0" dirty="0" smtClean="0">
              <a:cs typeface="+mn-cs"/>
            </a:endParaRPr>
          </a:p>
          <a:p>
            <a:pPr>
              <a:defRPr/>
            </a:pPr>
            <a:r>
              <a:rPr lang="en-US" baseline="0" dirty="0" smtClean="0">
                <a:cs typeface="+mn-cs"/>
              </a:rPr>
              <a:t>Image above is in Mons (current location of the </a:t>
            </a:r>
            <a:r>
              <a:rPr lang="en-US" baseline="0" dirty="0" err="1" smtClean="0">
                <a:cs typeface="+mn-cs"/>
              </a:rPr>
              <a:t>Mundaneum</a:t>
            </a:r>
            <a:r>
              <a:rPr lang="en-US" baseline="0" dirty="0" smtClean="0">
                <a:cs typeface="+mn-cs"/>
              </a:rPr>
              <a:t>)</a:t>
            </a:r>
          </a:p>
        </p:txBody>
      </p:sp>
      <p:sp>
        <p:nvSpPr>
          <p:cNvPr id="4" name="Slide Number Placeholder 3"/>
          <p:cNvSpPr>
            <a:spLocks noGrp="1"/>
          </p:cNvSpPr>
          <p:nvPr>
            <p:ph type="sldNum" sz="quarter" idx="5"/>
          </p:nvPr>
        </p:nvSpPr>
        <p:spPr/>
        <p:txBody>
          <a:bodyPr/>
          <a:lstStyle/>
          <a:p>
            <a:pPr>
              <a:defRPr/>
            </a:pPr>
            <a:fld id="{DCCBCDEA-CB6F-634E-97EF-4A13F71BA335}" type="slidenum">
              <a:rPr lang="en-GB"/>
              <a:pPr>
                <a:defRPr/>
              </a:pPr>
              <a:t>12</a:t>
            </a:fld>
            <a:endParaRPr lang="en-GB"/>
          </a:p>
        </p:txBody>
      </p:sp>
    </p:spTree>
    <p:extLst>
      <p:ext uri="{BB962C8B-B14F-4D97-AF65-F5344CB8AC3E}">
        <p14:creationId xmlns:p14="http://schemas.microsoft.com/office/powerpoint/2010/main" val="17575279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gradFill rotWithShape="1">
          <a:gsLst>
            <a:gs pos="0">
              <a:srgbClr val="014359"/>
            </a:gs>
            <a:gs pos="50000">
              <a:srgbClr val="014359"/>
            </a:gs>
            <a:gs pos="100000">
              <a:srgbClr val="007275"/>
            </a:gs>
          </a:gsLst>
          <a:lin ang="5400000"/>
        </a:gradFill>
        <a:effectLst/>
      </p:bgPr>
    </p:bg>
    <p:spTree>
      <p:nvGrpSpPr>
        <p:cNvPr id="1" name=""/>
        <p:cNvGrpSpPr/>
        <p:nvPr/>
      </p:nvGrpSpPr>
      <p:grpSpPr>
        <a:xfrm>
          <a:off x="0" y="0"/>
          <a:ext cx="0" cy="0"/>
          <a:chOff x="0" y="0"/>
          <a:chExt cx="0" cy="0"/>
        </a:xfrm>
      </p:grpSpPr>
      <p:sp>
        <p:nvSpPr>
          <p:cNvPr id="10242" name="Rectangle 1026"/>
          <p:cNvSpPr>
            <a:spLocks noGrp="1" noChangeArrowheads="1"/>
          </p:cNvSpPr>
          <p:nvPr>
            <p:ph type="ctrTitle"/>
          </p:nvPr>
        </p:nvSpPr>
        <p:spPr>
          <a:xfrm>
            <a:off x="323999" y="1700213"/>
            <a:ext cx="8496000" cy="2160587"/>
          </a:xfrm>
        </p:spPr>
        <p:txBody>
          <a:bodyPr lIns="91440" anchor="b"/>
          <a:lstStyle>
            <a:lvl1pPr algn="l">
              <a:defRPr sz="7200">
                <a:solidFill>
                  <a:schemeClr val="bg1"/>
                </a:solidFill>
              </a:defRPr>
            </a:lvl1pPr>
          </a:lstStyle>
          <a:p>
            <a:r>
              <a:rPr lang="en-US" smtClean="0"/>
              <a:t>Click to edit Master title style</a:t>
            </a:r>
            <a:endParaRPr lang="en-GB" dirty="0"/>
          </a:p>
        </p:txBody>
      </p:sp>
      <p:sp>
        <p:nvSpPr>
          <p:cNvPr id="10243" name="Rectangle 1027"/>
          <p:cNvSpPr>
            <a:spLocks noGrp="1" noChangeArrowheads="1"/>
          </p:cNvSpPr>
          <p:nvPr>
            <p:ph type="subTitle" idx="1"/>
          </p:nvPr>
        </p:nvSpPr>
        <p:spPr>
          <a:xfrm>
            <a:off x="324000" y="3860800"/>
            <a:ext cx="8496000" cy="1946275"/>
          </a:xfrm>
        </p:spPr>
        <p:txBody>
          <a:bodyPr lIns="91440"/>
          <a:lstStyle>
            <a:lvl1pPr marL="0" indent="0">
              <a:buFontTx/>
              <a:buNone/>
              <a:defRPr sz="3600">
                <a:solidFill>
                  <a:srgbClr val="B1D3D6"/>
                </a:solidFill>
              </a:defRPr>
            </a:lvl1pPr>
          </a:lstStyle>
          <a:p>
            <a:r>
              <a:rPr lang="en-US" smtClean="0"/>
              <a:t>Click to edit Master subtitle style</a:t>
            </a:r>
            <a:endParaRPr lang="en-GB" dirty="0"/>
          </a:p>
        </p:txBody>
      </p:sp>
      <p:pic>
        <p:nvPicPr>
          <p:cNvPr id="5" name="Picture 1033" descr="white_logo"/>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51550" y="381000"/>
            <a:ext cx="2695575" cy="584200"/>
          </a:xfrm>
          <a:prstGeom prst="rect">
            <a:avLst/>
          </a:prstGeom>
          <a:noFill/>
          <a:extLst>
            <a:ext uri="{909E8E84-426E-40dd-AFC4-6F175D3DCCD1}">
              <a14:hiddenFill xmlns:a14="http://schemas.microsoft.com/office/drawing/2010/main" xmlns="">
                <a:solidFill>
                  <a:srgbClr val="FFFFFF"/>
                </a:solidFill>
              </a14:hiddenFill>
            </a:ext>
          </a:extLst>
        </p:spPr>
      </p:pic>
      <p:sp>
        <p:nvSpPr>
          <p:cNvPr id="19" name="Text Placeholder 18"/>
          <p:cNvSpPr>
            <a:spLocks noGrp="1"/>
          </p:cNvSpPr>
          <p:nvPr>
            <p:ph type="body" sz="quarter" idx="10" hasCustomPrompt="1"/>
          </p:nvPr>
        </p:nvSpPr>
        <p:spPr>
          <a:xfrm>
            <a:off x="324000" y="5807075"/>
            <a:ext cx="8496000" cy="882860"/>
          </a:xfrm>
        </p:spPr>
        <p:txBody>
          <a:bodyPr/>
          <a:lstStyle>
            <a:lvl1pPr marL="90000" indent="0">
              <a:spcAft>
                <a:spcPts val="0"/>
              </a:spcAft>
              <a:buNone/>
              <a:defRPr sz="2000" baseline="0">
                <a:solidFill>
                  <a:srgbClr val="B1D3D6"/>
                </a:solidFill>
              </a:defRPr>
            </a:lvl1pPr>
          </a:lstStyle>
          <a:p>
            <a:pPr lvl="0"/>
            <a:r>
              <a:rPr lang="en-US" dirty="0" smtClean="0"/>
              <a:t>Click to add author </a:t>
            </a:r>
            <a:br>
              <a:rPr lang="en-US" dirty="0" smtClean="0"/>
            </a:br>
            <a:r>
              <a:rPr lang="en-US" dirty="0" smtClean="0"/>
              <a:t>and date</a:t>
            </a:r>
          </a:p>
        </p:txBody>
      </p:sp>
      <p:pic>
        <p:nvPicPr>
          <p:cNvPr id="6" name="Picture 5" descr="Electronics_and_Computer_Science_BLACK-2.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3999" y="381000"/>
            <a:ext cx="2163119" cy="5842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orizontal Spli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3AC6681-E0FD-2C4C-B392-04A572FD2AAE}" type="slidenum">
              <a:rPr lang="en-US" smtClean="0"/>
              <a:pPr/>
              <a:t>‹#›</a:t>
            </a:fld>
            <a:endParaRPr lang="en-US"/>
          </a:p>
        </p:txBody>
      </p:sp>
      <p:sp>
        <p:nvSpPr>
          <p:cNvPr id="6" name="Rectangle 3"/>
          <p:cNvSpPr>
            <a:spLocks noGrp="1" noChangeArrowheads="1"/>
          </p:cNvSpPr>
          <p:nvPr>
            <p:ph idx="1"/>
          </p:nvPr>
        </p:nvSpPr>
        <p:spPr bwMode="auto">
          <a:xfrm>
            <a:off x="324000" y="1692000"/>
            <a:ext cx="8496000" cy="2100538"/>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lvl1pPr>
              <a:lnSpc>
                <a:spcPct val="100000"/>
              </a:lnSpc>
              <a:spcAft>
                <a:spcPts val="1800"/>
              </a:spcAft>
              <a:defRPr/>
            </a:lvl1pPr>
            <a:lvl2pPr marL="540000" indent="-180000">
              <a:lnSpc>
                <a:spcPct val="100000"/>
              </a:lnSpc>
              <a:spcAft>
                <a:spcPts val="1200"/>
              </a:spcAft>
              <a:buFont typeface="Lucida Grande"/>
              <a:buChar char="–"/>
              <a:defRPr/>
            </a:lvl2pPr>
            <a:lvl3pPr marL="810000" indent="-180000">
              <a:lnSpc>
                <a:spcPct val="100000"/>
              </a:lnSpc>
              <a:spcAft>
                <a:spcPts val="1200"/>
              </a:spcAft>
              <a:buFont typeface="Lucida Grande"/>
              <a:buChar char="–"/>
              <a:defRPr/>
            </a:lvl3pPr>
            <a:lvl4pPr marL="1080000" indent="-180000">
              <a:lnSpc>
                <a:spcPct val="100000"/>
              </a:lnSpc>
              <a:spcAft>
                <a:spcPts val="1200"/>
              </a:spcAft>
              <a:buFont typeface="Lucida Grande"/>
              <a:buChar char="–"/>
              <a:defRPr/>
            </a:lvl4pPr>
            <a:lvl5pPr marL="1350000" indent="-180000">
              <a:lnSpc>
                <a:spcPct val="100000"/>
              </a:lnSpc>
              <a:spcAft>
                <a:spcPts val="1200"/>
              </a:spcAft>
              <a:buFont typeface="Lucida Grande"/>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0" name="Title 9"/>
          <p:cNvSpPr>
            <a:spLocks noGrp="1"/>
          </p:cNvSpPr>
          <p:nvPr>
            <p:ph type="title"/>
          </p:nvPr>
        </p:nvSpPr>
        <p:spPr/>
        <p:txBody>
          <a:bodyPr/>
          <a:lstStyle/>
          <a:p>
            <a:r>
              <a:rPr lang="en-US" smtClean="0"/>
              <a:t>Click to edit Master title style</a:t>
            </a:r>
            <a:endParaRPr lang="en-US"/>
          </a:p>
        </p:txBody>
      </p:sp>
      <p:pic>
        <p:nvPicPr>
          <p:cNvPr id="8" name="Picture 7" descr="marine_blue _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15113" y="381000"/>
            <a:ext cx="2160587" cy="466725"/>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Content Placeholder 11"/>
          <p:cNvSpPr>
            <a:spLocks noGrp="1"/>
          </p:cNvSpPr>
          <p:nvPr>
            <p:ph sz="quarter" idx="13"/>
          </p:nvPr>
        </p:nvSpPr>
        <p:spPr>
          <a:xfrm>
            <a:off x="323850" y="4076700"/>
            <a:ext cx="8496300" cy="2112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cSld>
  <p:clrMapOvr>
    <a:masterClrMapping/>
  </p:clrMapOvr>
  <p:extLst>
    <p:ext uri="{DCECCB84-F9BA-43D5-87BE-67443E8EF086}">
      <p15:sldGuideLst xmlns:p15="http://schemas.microsoft.com/office/powerpoint/2012/main">
        <p15:guide id="1" orient="horz" pos="2568" userDrawn="1">
          <p15:clr>
            <a:srgbClr val="FBAE40"/>
          </p15:clr>
        </p15:guide>
        <p15:guide id="2" pos="20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7" descr="marine_blue _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15113" y="381000"/>
            <a:ext cx="2160587" cy="46672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6" name="Date Placeholder 5"/>
          <p:cNvSpPr>
            <a:spLocks noGrp="1"/>
          </p:cNvSpPr>
          <p:nvPr>
            <p:ph type="dt" sz="half" idx="10"/>
          </p:nvPr>
        </p:nvSpPr>
        <p:spPr/>
        <p:txBody>
          <a:bodyPr/>
          <a:lstStyle/>
          <a:p>
            <a:endParaRPr lang="en-US" dirty="0"/>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03AC6681-E0FD-2C4C-B392-04A572FD2AAE}"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24000" y="1682750"/>
            <a:ext cx="4095600" cy="4489450"/>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Content Placeholder 3"/>
          <p:cNvSpPr>
            <a:spLocks noGrp="1"/>
          </p:cNvSpPr>
          <p:nvPr>
            <p:ph sz="half" idx="2"/>
          </p:nvPr>
        </p:nvSpPr>
        <p:spPr>
          <a:xfrm>
            <a:off x="4724400" y="1682750"/>
            <a:ext cx="4095600" cy="4489449"/>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pic>
        <p:nvPicPr>
          <p:cNvPr id="11" name="Picture 7" descr="marine_blue _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5113" y="381000"/>
            <a:ext cx="2160587" cy="46672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GB" smtClean="0"/>
              <a:t>Click to edit Master title style</a:t>
            </a:r>
            <a:endParaRPr lang="en-US" dirty="0"/>
          </a:p>
        </p:txBody>
      </p:sp>
      <p:sp>
        <p:nvSpPr>
          <p:cNvPr id="8" name="Date Placeholder 7"/>
          <p:cNvSpPr>
            <a:spLocks noGrp="1"/>
          </p:cNvSpPr>
          <p:nvPr>
            <p:ph type="dt" sz="half" idx="10"/>
          </p:nvPr>
        </p:nvSpPr>
        <p:spPr/>
        <p:txBody>
          <a:bodyPr/>
          <a:lstStyle/>
          <a:p>
            <a:pPr>
              <a:defRPr/>
            </a:pPr>
            <a:endParaRPr lang="en-US"/>
          </a:p>
        </p:txBody>
      </p:sp>
      <p:sp>
        <p:nvSpPr>
          <p:cNvPr id="12" name="Footer Placeholder 11"/>
          <p:cNvSpPr>
            <a:spLocks noGrp="1"/>
          </p:cNvSpPr>
          <p:nvPr>
            <p:ph type="ftr" sz="quarter" idx="11"/>
          </p:nvPr>
        </p:nvSpPr>
        <p:spPr/>
        <p:txBody>
          <a:bodyPr/>
          <a:lstStyle/>
          <a:p>
            <a:pPr>
              <a:defRPr/>
            </a:pPr>
            <a:endParaRPr lang="en-GB"/>
          </a:p>
        </p:txBody>
      </p:sp>
      <p:sp>
        <p:nvSpPr>
          <p:cNvPr id="13" name="Slide Number Placeholder 12"/>
          <p:cNvSpPr>
            <a:spLocks noGrp="1"/>
          </p:cNvSpPr>
          <p:nvPr>
            <p:ph type="sldNum" sz="quarter" idx="12"/>
          </p:nvPr>
        </p:nvSpPr>
        <p:spPr/>
        <p:txBody>
          <a:bodyPr/>
          <a:lstStyle/>
          <a:p>
            <a:pPr>
              <a:defRPr/>
            </a:pPr>
            <a:fld id="{F80DF742-AA5B-1A40-9DF5-E96D95D18B1F}" type="slidenum">
              <a:rPr lang="en-GB" smtClean="0"/>
              <a:pPr>
                <a:defRPr/>
              </a:pPr>
              <a:t>‹#›</a:t>
            </a:fld>
            <a:endParaRPr lang="en-GB"/>
          </a:p>
        </p:txBody>
      </p:sp>
    </p:spTree>
    <p:extLst>
      <p:ext uri="{BB962C8B-B14F-4D97-AF65-F5344CB8AC3E}">
        <p14:creationId xmlns:p14="http://schemas.microsoft.com/office/powerpoint/2010/main" val="111142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marine_blue _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15113" y="381000"/>
            <a:ext cx="2160587" cy="46672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lvl1pPr>
              <a:defRPr sz="3200"/>
            </a:lvl1pPr>
          </a:lstStyle>
          <a:p>
            <a:r>
              <a:rPr lang="en-US" smtClean="0"/>
              <a:t>Click to edit Master title style</a:t>
            </a:r>
            <a:endParaRPr lang="en-US" dirty="0"/>
          </a:p>
        </p:txBody>
      </p:sp>
      <p:sp>
        <p:nvSpPr>
          <p:cNvPr id="10" name="Date Placeholder 9"/>
          <p:cNvSpPr>
            <a:spLocks noGrp="1"/>
          </p:cNvSpPr>
          <p:nvPr>
            <p:ph type="dt" sz="half" idx="10"/>
          </p:nvPr>
        </p:nvSpPr>
        <p:spPr/>
        <p:txBody>
          <a:bodyPr/>
          <a:lstStyle/>
          <a:p>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03AC6681-E0FD-2C4C-B392-04A572FD2AAE}" type="slidenum">
              <a:rPr lang="en-US" smtClean="0"/>
              <a:pPr/>
              <a:t>‹#›</a:t>
            </a:fld>
            <a:endParaRPr lang="en-US" dirty="0"/>
          </a:p>
        </p:txBody>
      </p:sp>
      <p:sp>
        <p:nvSpPr>
          <p:cNvPr id="13" name="Rectangle 3"/>
          <p:cNvSpPr>
            <a:spLocks noGrp="1" noChangeArrowheads="1"/>
          </p:cNvSpPr>
          <p:nvPr>
            <p:ph idx="1"/>
          </p:nvPr>
        </p:nvSpPr>
        <p:spPr bwMode="auto">
          <a:xfrm>
            <a:off x="324000" y="1692000"/>
            <a:ext cx="8496000" cy="4469088"/>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lvl1pPr>
              <a:lnSpc>
                <a:spcPct val="100000"/>
              </a:lnSpc>
              <a:spcAft>
                <a:spcPts val="1800"/>
              </a:spcAft>
              <a:defRPr/>
            </a:lvl1pPr>
            <a:lvl2pPr marL="540000" indent="-180000">
              <a:lnSpc>
                <a:spcPct val="100000"/>
              </a:lnSpc>
              <a:spcAft>
                <a:spcPts val="1200"/>
              </a:spcAft>
              <a:buFont typeface="Lucida Grande"/>
              <a:buChar char="–"/>
              <a:defRPr/>
            </a:lvl2pPr>
            <a:lvl3pPr marL="810000" indent="-180000">
              <a:lnSpc>
                <a:spcPct val="100000"/>
              </a:lnSpc>
              <a:spcAft>
                <a:spcPts val="1200"/>
              </a:spcAft>
              <a:buFont typeface="Lucida Grande"/>
              <a:buChar char="–"/>
              <a:defRPr/>
            </a:lvl3pPr>
            <a:lvl4pPr marL="1080000" indent="-180000">
              <a:lnSpc>
                <a:spcPct val="100000"/>
              </a:lnSpc>
              <a:spcAft>
                <a:spcPts val="1200"/>
              </a:spcAft>
              <a:buFont typeface="Lucida Grande"/>
              <a:buChar char="–"/>
              <a:defRPr/>
            </a:lvl4pPr>
            <a:lvl5pPr marL="1350000" indent="-180000">
              <a:lnSpc>
                <a:spcPct val="100000"/>
              </a:lnSpc>
              <a:spcAft>
                <a:spcPts val="1200"/>
              </a:spcAft>
              <a:buFont typeface="Lucida Grande"/>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gradFill flip="none" rotWithShape="1">
          <a:gsLst>
            <a:gs pos="0">
              <a:srgbClr val="007275"/>
            </a:gs>
            <a:gs pos="100000">
              <a:srgbClr val="008CAC"/>
            </a:gs>
            <a:gs pos="50000">
              <a:srgbClr val="007275"/>
            </a:gs>
          </a:gsLst>
          <a:lin ang="54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000" y="1700214"/>
            <a:ext cx="8496000" cy="4113268"/>
          </a:xfrm>
        </p:spPr>
        <p:txBody>
          <a:bodyPr anchor="ctr"/>
          <a:lstStyle>
            <a:lvl1pPr algn="r">
              <a:defRPr sz="7200" b="0" i="0" cap="none">
                <a:solidFill>
                  <a:schemeClr val="bg1"/>
                </a:solidFill>
              </a:defRPr>
            </a:lvl1pPr>
          </a:lstStyle>
          <a:p>
            <a:r>
              <a:rPr lang="en-US" smtClean="0"/>
              <a:t>Click to edit Master title style</a:t>
            </a:r>
            <a:endParaRPr lang="en-US" dirty="0"/>
          </a:p>
        </p:txBody>
      </p:sp>
      <p:pic>
        <p:nvPicPr>
          <p:cNvPr id="9" name="Picture 1033" descr="white_logo"/>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38925" y="381000"/>
            <a:ext cx="2139950" cy="465138"/>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Section Header">
    <p:bg>
      <p:bgPr>
        <a:gradFill flip="none" rotWithShape="1">
          <a:gsLst>
            <a:gs pos="0">
              <a:srgbClr val="007275"/>
            </a:gs>
            <a:gs pos="100000">
              <a:srgbClr val="008CAC"/>
            </a:gs>
            <a:gs pos="50000">
              <a:srgbClr val="007275"/>
            </a:gs>
          </a:gsLst>
          <a:lin ang="5400000" scaled="0"/>
          <a:tileRect/>
        </a:gradFill>
        <a:effectLst/>
      </p:bgPr>
    </p:bg>
    <p:spTree>
      <p:nvGrpSpPr>
        <p:cNvPr id="1" name=""/>
        <p:cNvGrpSpPr/>
        <p:nvPr/>
      </p:nvGrpSpPr>
      <p:grpSpPr>
        <a:xfrm>
          <a:off x="0" y="0"/>
          <a:ext cx="0" cy="0"/>
          <a:chOff x="0" y="0"/>
          <a:chExt cx="0" cy="0"/>
        </a:xfrm>
      </p:grpSpPr>
      <p:sp>
        <p:nvSpPr>
          <p:cNvPr id="12" name="Picture Placeholder 11"/>
          <p:cNvSpPr>
            <a:spLocks noGrp="1"/>
          </p:cNvSpPr>
          <p:nvPr>
            <p:ph type="pic" sz="quarter" idx="14"/>
          </p:nvPr>
        </p:nvSpPr>
        <p:spPr>
          <a:xfrm>
            <a:off x="0" y="0"/>
            <a:ext cx="9144000" cy="6858000"/>
          </a:xfrm>
        </p:spPr>
        <p:txBody>
          <a:bodyPr/>
          <a:lstStyle>
            <a:lvl1pPr marL="90000" indent="0">
              <a:buNone/>
              <a:defRPr>
                <a:solidFill>
                  <a:srgbClr val="FFFFFF"/>
                </a:solidFill>
              </a:defRPr>
            </a:lvl1pPr>
          </a:lstStyle>
          <a:p>
            <a:r>
              <a:rPr lang="en-US" smtClean="0"/>
              <a:t>Drag picture to placeholder or click icon to add</a:t>
            </a:r>
            <a:endParaRPr lang="en-US" dirty="0"/>
          </a:p>
        </p:txBody>
      </p:sp>
      <p:sp>
        <p:nvSpPr>
          <p:cNvPr id="2" name="Title 1"/>
          <p:cNvSpPr>
            <a:spLocks noGrp="1"/>
          </p:cNvSpPr>
          <p:nvPr>
            <p:ph type="title"/>
          </p:nvPr>
        </p:nvSpPr>
        <p:spPr>
          <a:xfrm>
            <a:off x="324000" y="4406900"/>
            <a:ext cx="8496000" cy="1362075"/>
          </a:xfrm>
          <a:effectLst>
            <a:outerShdw blurRad="76200" dist="12700" dir="2700000" algn="tl" rotWithShape="0">
              <a:prstClr val="black"/>
            </a:outerShdw>
          </a:effectLst>
        </p:spPr>
        <p:txBody>
          <a:bodyPr/>
          <a:lstStyle>
            <a:lvl1pPr algn="l">
              <a:defRPr sz="4800" b="0" i="0" cap="none">
                <a:solidFill>
                  <a:srgbClr val="FFFFFF"/>
                </a:solidFill>
              </a:defRPr>
            </a:lvl1pPr>
          </a:lstStyle>
          <a:p>
            <a:r>
              <a:rPr lang="en-US" smtClean="0"/>
              <a:t>Click to edit Master title style</a:t>
            </a:r>
            <a:endParaRPr lang="en-US" dirty="0"/>
          </a:p>
        </p:txBody>
      </p:sp>
      <p:sp>
        <p:nvSpPr>
          <p:cNvPr id="5" name="Text Placeholder 2"/>
          <p:cNvSpPr>
            <a:spLocks noGrp="1"/>
          </p:cNvSpPr>
          <p:nvPr>
            <p:ph type="body" idx="1" hasCustomPrompt="1"/>
          </p:nvPr>
        </p:nvSpPr>
        <p:spPr>
          <a:xfrm>
            <a:off x="324000" y="5768975"/>
            <a:ext cx="8496000" cy="395288"/>
          </a:xfrm>
          <a:effectLst>
            <a:outerShdw blurRad="76200" dist="12700" dir="2700000" algn="tl" rotWithShape="0">
              <a:prstClr val="black"/>
            </a:outerShdw>
          </a:effectLst>
        </p:spPr>
        <p:txBody>
          <a:bodyPr anchor="b"/>
          <a:lstStyle>
            <a:lvl1pPr marL="0" indent="0">
              <a:buNone/>
              <a:defRPr sz="1600" b="1">
                <a:solidFill>
                  <a:srgbClr val="FFFFFF"/>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dirty="0" smtClean="0"/>
              <a:t>Click to add image URI</a:t>
            </a:r>
          </a:p>
        </p:txBody>
      </p:sp>
    </p:spTree>
    <p:extLst>
      <p:ext uri="{BB962C8B-B14F-4D97-AF65-F5344CB8AC3E}">
        <p14:creationId xmlns:p14="http://schemas.microsoft.com/office/powerpoint/2010/main" val="285055712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ertical Spli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24000" y="1682750"/>
            <a:ext cx="4095600" cy="4489450"/>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24400" y="1682750"/>
            <a:ext cx="4095600" cy="4489449"/>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1" name="Picture 7" descr="marine_blue _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15113" y="381000"/>
            <a:ext cx="2160587" cy="46672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8" name="Date Placeholder 7"/>
          <p:cNvSpPr>
            <a:spLocks noGrp="1"/>
          </p:cNvSpPr>
          <p:nvPr>
            <p:ph type="dt" sz="half" idx="10"/>
          </p:nvPr>
        </p:nvSpPr>
        <p:spPr/>
        <p:txBody>
          <a:bodyPr/>
          <a:lstStyle/>
          <a:p>
            <a:endParaRPr lang="en-US" dirty="0"/>
          </a:p>
        </p:txBody>
      </p:sp>
      <p:sp>
        <p:nvSpPr>
          <p:cNvPr id="12" name="Footer Placeholder 11"/>
          <p:cNvSpPr>
            <a:spLocks noGrp="1"/>
          </p:cNvSpPr>
          <p:nvPr>
            <p:ph type="ftr" sz="quarter" idx="11"/>
          </p:nvPr>
        </p:nvSpPr>
        <p:spPr/>
        <p:txBody>
          <a:bodyPr/>
          <a:lstStyle/>
          <a:p>
            <a:endParaRPr lang="en-US" dirty="0"/>
          </a:p>
        </p:txBody>
      </p:sp>
      <p:sp>
        <p:nvSpPr>
          <p:cNvPr id="13" name="Slide Number Placeholder 12"/>
          <p:cNvSpPr>
            <a:spLocks noGrp="1"/>
          </p:cNvSpPr>
          <p:nvPr>
            <p:ph type="sldNum" sz="quarter" idx="12"/>
          </p:nvPr>
        </p:nvSpPr>
        <p:spPr/>
        <p:txBody>
          <a:bodyPr/>
          <a:lstStyle/>
          <a:p>
            <a:fld id="{03AC6681-E0FD-2C4C-B392-04A572FD2AA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4000" y="1682750"/>
            <a:ext cx="4095600"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24000" y="2322511"/>
            <a:ext cx="4095600" cy="3849689"/>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24399" y="1682750"/>
            <a:ext cx="4094164"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24399" y="2322511"/>
            <a:ext cx="4094164" cy="3849690"/>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2" name="Picture 7" descr="marine_blue _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15113" y="381000"/>
            <a:ext cx="2160587" cy="46672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3" name="Date Placeholder 12"/>
          <p:cNvSpPr>
            <a:spLocks noGrp="1"/>
          </p:cNvSpPr>
          <p:nvPr>
            <p:ph type="dt" sz="half" idx="10"/>
          </p:nvPr>
        </p:nvSpPr>
        <p:spPr/>
        <p:txBody>
          <a:bodyPr/>
          <a:lstStyle/>
          <a:p>
            <a:endParaRPr lang="en-US" dirty="0"/>
          </a:p>
        </p:txBody>
      </p:sp>
      <p:sp>
        <p:nvSpPr>
          <p:cNvPr id="14" name="Footer Placeholder 13"/>
          <p:cNvSpPr>
            <a:spLocks noGrp="1"/>
          </p:cNvSpPr>
          <p:nvPr>
            <p:ph type="ftr" sz="quarter" idx="11"/>
          </p:nvPr>
        </p:nvSpPr>
        <p:spPr/>
        <p:txBody>
          <a:bodyPr/>
          <a:lstStyle/>
          <a:p>
            <a:endParaRPr lang="en-US" dirty="0"/>
          </a:p>
        </p:txBody>
      </p:sp>
      <p:sp>
        <p:nvSpPr>
          <p:cNvPr id="15" name="Slide Number Placeholder 14"/>
          <p:cNvSpPr>
            <a:spLocks noGrp="1"/>
          </p:cNvSpPr>
          <p:nvPr>
            <p:ph type="sldNum" sz="quarter" idx="12"/>
          </p:nvPr>
        </p:nvSpPr>
        <p:spPr/>
        <p:txBody>
          <a:bodyPr/>
          <a:lstStyle/>
          <a:p>
            <a:fld id="{03AC6681-E0FD-2C4C-B392-04A572FD2AA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with Credit">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9144000" cy="6857999"/>
          </a:xfrm>
        </p:spPr>
        <p:txBody>
          <a:bodyPr/>
          <a:lstStyle/>
          <a:p>
            <a:r>
              <a:rPr lang="en-US" smtClean="0"/>
              <a:t>Drag picture to placeholder or click icon to add</a:t>
            </a:r>
            <a:endParaRPr lang="en-US"/>
          </a:p>
        </p:txBody>
      </p:sp>
      <p:sp>
        <p:nvSpPr>
          <p:cNvPr id="5" name="Slide Number Placeholder 4"/>
          <p:cNvSpPr>
            <a:spLocks noGrp="1"/>
          </p:cNvSpPr>
          <p:nvPr>
            <p:ph type="sldNum" sz="quarter" idx="12"/>
          </p:nvPr>
        </p:nvSpPr>
        <p:spPr/>
        <p:txBody>
          <a:bodyPr/>
          <a:lstStyle/>
          <a:p>
            <a:fld id="{03AC6681-E0FD-2C4C-B392-04A572FD2AAE}" type="slidenum">
              <a:rPr lang="en-US" smtClean="0"/>
              <a:pPr/>
              <a:t>‹#›</a:t>
            </a:fld>
            <a:endParaRPr lang="en-US" dirty="0"/>
          </a:p>
        </p:txBody>
      </p:sp>
      <p:sp>
        <p:nvSpPr>
          <p:cNvPr id="6" name="Text Placeholder 2"/>
          <p:cNvSpPr>
            <a:spLocks noGrp="1"/>
          </p:cNvSpPr>
          <p:nvPr>
            <p:ph type="body" idx="1" hasCustomPrompt="1"/>
          </p:nvPr>
        </p:nvSpPr>
        <p:spPr>
          <a:xfrm>
            <a:off x="324000" y="6316662"/>
            <a:ext cx="6585941" cy="312738"/>
          </a:xfrm>
          <a:effectLst/>
        </p:spPr>
        <p:txBody>
          <a:bodyPr anchor="b"/>
          <a:lstStyle>
            <a:lvl1pPr marL="0" indent="0">
              <a:buNone/>
              <a:defRPr sz="1600" b="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dirty="0" smtClean="0"/>
              <a:t>Click to add image credit</a:t>
            </a:r>
          </a:p>
        </p:txBody>
      </p:sp>
    </p:spTree>
    <p:extLst>
      <p:ext uri="{BB962C8B-B14F-4D97-AF65-F5344CB8AC3E}">
        <p14:creationId xmlns:p14="http://schemas.microsoft.com/office/powerpoint/2010/main" val="1344296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3" name="Table Placeholder 2"/>
          <p:cNvSpPr>
            <a:spLocks noGrp="1"/>
          </p:cNvSpPr>
          <p:nvPr>
            <p:ph type="tbl" idx="1"/>
          </p:nvPr>
        </p:nvSpPr>
        <p:spPr>
          <a:xfrm>
            <a:off x="324000" y="1682750"/>
            <a:ext cx="8496000" cy="4489450"/>
          </a:xfrm>
        </p:spPr>
        <p:txBody>
          <a:bodyPr/>
          <a:lstStyle/>
          <a:p>
            <a:pPr lvl="0"/>
            <a:r>
              <a:rPr lang="en-US" noProof="0" smtClean="0"/>
              <a:t>Click icon to add table</a:t>
            </a:r>
            <a:endParaRPr lang="en-US" noProof="0" dirty="0" smtClean="0"/>
          </a:p>
        </p:txBody>
      </p:sp>
      <p:pic>
        <p:nvPicPr>
          <p:cNvPr id="9" name="Picture 7" descr="marine_blue _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15113" y="381000"/>
            <a:ext cx="2160587" cy="46672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8" name="Date Placeholder 7"/>
          <p:cNvSpPr>
            <a:spLocks noGrp="1"/>
          </p:cNvSpPr>
          <p:nvPr>
            <p:ph type="dt" sz="half" idx="10"/>
          </p:nvPr>
        </p:nvSpPr>
        <p:spPr/>
        <p:txBody>
          <a:bodyPr/>
          <a:lstStyle/>
          <a:p>
            <a:endParaRPr lang="en-US" dirty="0"/>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03AC6681-E0FD-2C4C-B392-04A572FD2AA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3AC6681-E0FD-2C4C-B392-04A572FD2AAE}" type="slidenum">
              <a:rPr lang="en-US" smtClean="0"/>
              <a:pPr/>
              <a:t>‹#›</a:t>
            </a:fld>
            <a:endParaRPr lang="en-US"/>
          </a:p>
        </p:txBody>
      </p:sp>
      <p:sp>
        <p:nvSpPr>
          <p:cNvPr id="6" name="Rectangle 3"/>
          <p:cNvSpPr>
            <a:spLocks noGrp="1" noChangeArrowheads="1"/>
          </p:cNvSpPr>
          <p:nvPr>
            <p:ph idx="1"/>
          </p:nvPr>
        </p:nvSpPr>
        <p:spPr bwMode="auto">
          <a:xfrm>
            <a:off x="324000" y="1692000"/>
            <a:ext cx="8496000" cy="2100538"/>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lvl1pPr>
              <a:lnSpc>
                <a:spcPct val="100000"/>
              </a:lnSpc>
              <a:spcAft>
                <a:spcPts val="1800"/>
              </a:spcAft>
              <a:defRPr/>
            </a:lvl1pPr>
            <a:lvl2pPr marL="540000" indent="-180000">
              <a:lnSpc>
                <a:spcPct val="100000"/>
              </a:lnSpc>
              <a:spcAft>
                <a:spcPts val="1200"/>
              </a:spcAft>
              <a:buFont typeface="Lucida Grande"/>
              <a:buChar char="–"/>
              <a:defRPr/>
            </a:lvl2pPr>
            <a:lvl3pPr marL="810000" indent="-180000">
              <a:lnSpc>
                <a:spcPct val="100000"/>
              </a:lnSpc>
              <a:spcAft>
                <a:spcPts val="1200"/>
              </a:spcAft>
              <a:buFont typeface="Lucida Grande"/>
              <a:buChar char="–"/>
              <a:defRPr/>
            </a:lvl3pPr>
            <a:lvl4pPr marL="1080000" indent="-180000">
              <a:lnSpc>
                <a:spcPct val="100000"/>
              </a:lnSpc>
              <a:spcAft>
                <a:spcPts val="1200"/>
              </a:spcAft>
              <a:buFont typeface="Lucida Grande"/>
              <a:buChar char="–"/>
              <a:defRPr/>
            </a:lvl4pPr>
            <a:lvl5pPr marL="1350000" indent="-180000">
              <a:lnSpc>
                <a:spcPct val="100000"/>
              </a:lnSpc>
              <a:spcAft>
                <a:spcPts val="1200"/>
              </a:spcAft>
              <a:buFont typeface="Lucida Grande"/>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Picture Placeholder 8"/>
          <p:cNvSpPr>
            <a:spLocks noGrp="1"/>
          </p:cNvSpPr>
          <p:nvPr>
            <p:ph type="pic" sz="quarter" idx="14"/>
          </p:nvPr>
        </p:nvSpPr>
        <p:spPr>
          <a:xfrm>
            <a:off x="327827" y="4077072"/>
            <a:ext cx="8496300" cy="2100263"/>
          </a:xfrm>
        </p:spPr>
        <p:txBody>
          <a:bodyPr/>
          <a:lstStyle/>
          <a:p>
            <a:r>
              <a:rPr lang="en-US" smtClean="0"/>
              <a:t>Drag picture to placeholder or click icon to add</a:t>
            </a:r>
            <a:endParaRPr lang="en-US"/>
          </a:p>
        </p:txBody>
      </p:sp>
      <p:sp>
        <p:nvSpPr>
          <p:cNvPr id="10" name="Title 9"/>
          <p:cNvSpPr>
            <a:spLocks noGrp="1"/>
          </p:cNvSpPr>
          <p:nvPr>
            <p:ph type="title"/>
          </p:nvPr>
        </p:nvSpPr>
        <p:spPr/>
        <p:txBody>
          <a:bodyPr/>
          <a:lstStyle/>
          <a:p>
            <a:r>
              <a:rPr lang="en-US" smtClean="0"/>
              <a:t>Click to edit Master title style</a:t>
            </a:r>
            <a:endParaRPr lang="en-US"/>
          </a:p>
        </p:txBody>
      </p:sp>
      <p:pic>
        <p:nvPicPr>
          <p:cNvPr id="8" name="Picture 7" descr="marine_blue _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15113" y="381000"/>
            <a:ext cx="2160587" cy="4667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152340467"/>
      </p:ext>
    </p:extLst>
  </p:cSld>
  <p:clrMapOvr>
    <a:masterClrMapping/>
  </p:clrMapOvr>
  <p:extLst>
    <p:ext uri="{DCECCB84-F9BA-43D5-87BE-67443E8EF086}">
      <p15:sldGuideLst xmlns:p15="http://schemas.microsoft.com/office/powerpoint/2012/main">
        <p15:guide id="1" orient="horz" pos="3884" userDrawn="1">
          <p15:clr>
            <a:srgbClr val="FBAE40"/>
          </p15:clr>
        </p15:guide>
        <p15:guide id="2" pos="2880" userDrawn="1">
          <p15:clr>
            <a:srgbClr val="FBAE40"/>
          </p15:clr>
        </p15:guide>
      </p15:sldGuideLst>
    </p:ext>
  </p:extLs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24000" y="900000"/>
            <a:ext cx="8496000" cy="649288"/>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p>
            <a:pPr lvl="0"/>
            <a:r>
              <a:rPr lang="en-US" smtClean="0"/>
              <a:t>Click to edit Master title style</a:t>
            </a:r>
            <a:endParaRPr lang="en-GB" dirty="0"/>
          </a:p>
        </p:txBody>
      </p:sp>
      <p:sp>
        <p:nvSpPr>
          <p:cNvPr id="1027" name="Rectangle 3"/>
          <p:cNvSpPr>
            <a:spLocks noGrp="1" noChangeArrowheads="1"/>
          </p:cNvSpPr>
          <p:nvPr>
            <p:ph type="body" idx="1"/>
          </p:nvPr>
        </p:nvSpPr>
        <p:spPr bwMode="auto">
          <a:xfrm>
            <a:off x="324000" y="1692000"/>
            <a:ext cx="8496000" cy="4469088"/>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 name="Rectangle 4"/>
          <p:cNvSpPr>
            <a:spLocks noGrp="1" noChangeArrowheads="1"/>
          </p:cNvSpPr>
          <p:nvPr>
            <p:ph type="dt" sz="half" idx="2"/>
          </p:nvPr>
        </p:nvSpPr>
        <p:spPr bwMode="auto">
          <a:xfrm>
            <a:off x="324000" y="6324600"/>
            <a:ext cx="17526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1400" dirty="0">
                <a:latin typeface="Georgia"/>
                <a:ea typeface="ＭＳ Ｐゴシック" pitchFamily="-106" charset="-128"/>
                <a:cs typeface="Georgia"/>
              </a:defRPr>
            </a:lvl1pPr>
          </a:lstStyle>
          <a:p>
            <a:endParaRPr lang="en-US" dirty="0"/>
          </a:p>
        </p:txBody>
      </p:sp>
      <p:sp>
        <p:nvSpPr>
          <p:cNvPr id="3" name="Rectangle 5"/>
          <p:cNvSpPr>
            <a:spLocks noGrp="1" noChangeArrowheads="1"/>
          </p:cNvSpPr>
          <p:nvPr>
            <p:ph type="ftr" sz="quarter" idx="3"/>
          </p:nvPr>
        </p:nvSpPr>
        <p:spPr bwMode="auto">
          <a:xfrm>
            <a:off x="3048000" y="6324600"/>
            <a:ext cx="28956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dirty="0">
                <a:latin typeface="Georgia"/>
                <a:ea typeface="ＭＳ Ｐゴシック" pitchFamily="-106" charset="-128"/>
                <a:cs typeface="Georgia"/>
              </a:defRPr>
            </a:lvl1pPr>
          </a:lstStyle>
          <a:p>
            <a:endParaRPr lang="en-US" dirty="0"/>
          </a:p>
        </p:txBody>
      </p:sp>
      <p:sp>
        <p:nvSpPr>
          <p:cNvPr id="1030" name="Rectangle 6"/>
          <p:cNvSpPr>
            <a:spLocks noGrp="1" noChangeArrowheads="1"/>
          </p:cNvSpPr>
          <p:nvPr>
            <p:ph type="sldNum" sz="quarter" idx="4"/>
          </p:nvPr>
        </p:nvSpPr>
        <p:spPr bwMode="auto">
          <a:xfrm>
            <a:off x="7067400" y="6316662"/>
            <a:ext cx="1752600" cy="312738"/>
          </a:xfrm>
          <a:prstGeom prst="rect">
            <a:avLst/>
          </a:prstGeom>
          <a:noFill/>
          <a:ln w="9525">
            <a:noFill/>
            <a:miter lim="800000"/>
            <a:headEnd/>
            <a:tailEnd/>
          </a:ln>
        </p:spPr>
        <p:txBody>
          <a:bodyPr vert="horz" wrap="square" lIns="91440" tIns="45720" rIns="0" bIns="45720" numCol="1" anchor="t" anchorCtr="0" compatLnSpc="1">
            <a:prstTxWarp prst="textNoShape">
              <a:avLst/>
            </a:prstTxWarp>
          </a:bodyPr>
          <a:lstStyle>
            <a:lvl1pPr algn="r">
              <a:defRPr sz="1400">
                <a:latin typeface="Georgia"/>
                <a:ea typeface="ＭＳ Ｐゴシック" pitchFamily="-106" charset="-128"/>
                <a:cs typeface="Georgia"/>
              </a:defRPr>
            </a:lvl1pPr>
          </a:lstStyle>
          <a:p>
            <a:fld id="{03AC6681-E0FD-2C4C-B392-04A572FD2AA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51" r:id="rId4"/>
    <p:sldLayoutId id="2147483742" r:id="rId5"/>
    <p:sldLayoutId id="2147483743" r:id="rId6"/>
    <p:sldLayoutId id="2147483753" r:id="rId7"/>
    <p:sldLayoutId id="2147483750" r:id="rId8"/>
    <p:sldLayoutId id="2147483752" r:id="rId9"/>
    <p:sldLayoutId id="2147483754" r:id="rId10"/>
    <p:sldLayoutId id="2147483744" r:id="rId11"/>
    <p:sldLayoutId id="2147483745" r:id="rId12"/>
    <p:sldLayoutId id="2147483755" r:id="rId13"/>
  </p:sldLayoutIdLst>
  <p:hf hdr="0" ftr="0" dt="0"/>
  <p:txStyles>
    <p:titleStyle>
      <a:lvl1pPr algn="l" rtl="0" eaLnBrk="1" fontAlgn="base" hangingPunct="1">
        <a:spcBef>
          <a:spcPct val="0"/>
        </a:spcBef>
        <a:spcAft>
          <a:spcPct val="0"/>
        </a:spcAft>
        <a:defRPr sz="3200">
          <a:solidFill>
            <a:schemeClr val="tx2"/>
          </a:solidFill>
          <a:latin typeface="+mj-lt"/>
          <a:ea typeface="+mj-ea"/>
          <a:cs typeface="+mj-cs"/>
        </a:defRPr>
      </a:lvl1pPr>
      <a:lvl2pPr algn="l" rtl="0" eaLnBrk="1" fontAlgn="base" hangingPunct="1">
        <a:spcBef>
          <a:spcPct val="0"/>
        </a:spcBef>
        <a:spcAft>
          <a:spcPct val="0"/>
        </a:spcAft>
        <a:defRPr sz="3200">
          <a:solidFill>
            <a:schemeClr val="tx2"/>
          </a:solidFill>
          <a:latin typeface="Georgia" pitchFamily="-106" charset="0"/>
          <a:ea typeface="ＭＳ Ｐゴシック" pitchFamily="-106" charset="-128"/>
          <a:cs typeface="ＭＳ Ｐゴシック" pitchFamily="-106" charset="-128"/>
        </a:defRPr>
      </a:lvl2pPr>
      <a:lvl3pPr algn="l" rtl="0" eaLnBrk="1" fontAlgn="base" hangingPunct="1">
        <a:spcBef>
          <a:spcPct val="0"/>
        </a:spcBef>
        <a:spcAft>
          <a:spcPct val="0"/>
        </a:spcAft>
        <a:defRPr sz="3200">
          <a:solidFill>
            <a:schemeClr val="tx2"/>
          </a:solidFill>
          <a:latin typeface="Georgia" pitchFamily="-106" charset="0"/>
          <a:ea typeface="ＭＳ Ｐゴシック" pitchFamily="-106" charset="-128"/>
          <a:cs typeface="ＭＳ Ｐゴシック" pitchFamily="-106" charset="-128"/>
        </a:defRPr>
      </a:lvl3pPr>
      <a:lvl4pPr algn="l" rtl="0" eaLnBrk="1" fontAlgn="base" hangingPunct="1">
        <a:spcBef>
          <a:spcPct val="0"/>
        </a:spcBef>
        <a:spcAft>
          <a:spcPct val="0"/>
        </a:spcAft>
        <a:defRPr sz="3200">
          <a:solidFill>
            <a:schemeClr val="tx2"/>
          </a:solidFill>
          <a:latin typeface="Georgia" pitchFamily="-106" charset="0"/>
          <a:ea typeface="ＭＳ Ｐゴシック" pitchFamily="-106" charset="-128"/>
          <a:cs typeface="ＭＳ Ｐゴシック" pitchFamily="-106" charset="-128"/>
        </a:defRPr>
      </a:lvl4pPr>
      <a:lvl5pPr algn="l" rtl="0" eaLnBrk="1" fontAlgn="base" hangingPunct="1">
        <a:spcBef>
          <a:spcPct val="0"/>
        </a:spcBef>
        <a:spcAft>
          <a:spcPct val="0"/>
        </a:spcAft>
        <a:defRPr sz="3200">
          <a:solidFill>
            <a:schemeClr val="tx2"/>
          </a:solidFill>
          <a:latin typeface="Georgia" pitchFamily="-106" charset="0"/>
          <a:ea typeface="ＭＳ Ｐゴシック" pitchFamily="-106" charset="-128"/>
          <a:cs typeface="ＭＳ Ｐゴシック" pitchFamily="-106" charset="-128"/>
        </a:defRPr>
      </a:lvl5pPr>
      <a:lvl6pPr marL="457200" algn="l" rtl="0" eaLnBrk="1" fontAlgn="base" hangingPunct="1">
        <a:spcBef>
          <a:spcPct val="0"/>
        </a:spcBef>
        <a:spcAft>
          <a:spcPct val="0"/>
        </a:spcAft>
        <a:defRPr sz="3500">
          <a:solidFill>
            <a:schemeClr val="tx2"/>
          </a:solidFill>
          <a:latin typeface="Georgia" pitchFamily="-106" charset="0"/>
          <a:ea typeface="ＭＳ Ｐゴシック" pitchFamily="-106" charset="-128"/>
          <a:cs typeface="ＭＳ Ｐゴシック" pitchFamily="-106" charset="-128"/>
        </a:defRPr>
      </a:lvl6pPr>
      <a:lvl7pPr marL="914400" algn="l" rtl="0" eaLnBrk="1" fontAlgn="base" hangingPunct="1">
        <a:spcBef>
          <a:spcPct val="0"/>
        </a:spcBef>
        <a:spcAft>
          <a:spcPct val="0"/>
        </a:spcAft>
        <a:defRPr sz="3500">
          <a:solidFill>
            <a:schemeClr val="tx2"/>
          </a:solidFill>
          <a:latin typeface="Georgia" pitchFamily="-106" charset="0"/>
          <a:ea typeface="ＭＳ Ｐゴシック" pitchFamily="-106" charset="-128"/>
          <a:cs typeface="ＭＳ Ｐゴシック" pitchFamily="-106" charset="-128"/>
        </a:defRPr>
      </a:lvl7pPr>
      <a:lvl8pPr marL="1371600" algn="l" rtl="0" eaLnBrk="1" fontAlgn="base" hangingPunct="1">
        <a:spcBef>
          <a:spcPct val="0"/>
        </a:spcBef>
        <a:spcAft>
          <a:spcPct val="0"/>
        </a:spcAft>
        <a:defRPr sz="3500">
          <a:solidFill>
            <a:schemeClr val="tx2"/>
          </a:solidFill>
          <a:latin typeface="Georgia" pitchFamily="-106" charset="0"/>
          <a:ea typeface="ＭＳ Ｐゴシック" pitchFamily="-106" charset="-128"/>
          <a:cs typeface="ＭＳ Ｐゴシック" pitchFamily="-106" charset="-128"/>
        </a:defRPr>
      </a:lvl8pPr>
      <a:lvl9pPr marL="1828800" algn="l" rtl="0" eaLnBrk="1" fontAlgn="base" hangingPunct="1">
        <a:spcBef>
          <a:spcPct val="0"/>
        </a:spcBef>
        <a:spcAft>
          <a:spcPct val="0"/>
        </a:spcAft>
        <a:defRPr sz="3500">
          <a:solidFill>
            <a:schemeClr val="tx2"/>
          </a:solidFill>
          <a:latin typeface="Georgia" pitchFamily="-106" charset="0"/>
          <a:ea typeface="ＭＳ Ｐゴシック" pitchFamily="-106" charset="-128"/>
          <a:cs typeface="ＭＳ Ｐゴシック" pitchFamily="-106" charset="-128"/>
        </a:defRPr>
      </a:lvl9pPr>
    </p:titleStyle>
    <p:bodyStyle>
      <a:lvl1pPr marL="174625" indent="-174625" algn="l" rtl="0" eaLnBrk="1" fontAlgn="base" hangingPunct="1">
        <a:spcBef>
          <a:spcPct val="0"/>
        </a:spcBef>
        <a:spcAft>
          <a:spcPts val="1800"/>
        </a:spcAft>
        <a:buFont typeface="Arial"/>
        <a:buChar char="•"/>
        <a:defRPr sz="2400">
          <a:solidFill>
            <a:schemeClr val="tx1"/>
          </a:solidFill>
          <a:latin typeface="+mn-lt"/>
          <a:ea typeface="+mn-ea"/>
          <a:cs typeface="+mn-cs"/>
        </a:defRPr>
      </a:lvl1pPr>
      <a:lvl2pPr marL="449263" indent="-176213" algn="l" rtl="0" eaLnBrk="1" fontAlgn="base" hangingPunct="1">
        <a:spcBef>
          <a:spcPct val="0"/>
        </a:spcBef>
        <a:spcAft>
          <a:spcPts val="1200"/>
        </a:spcAft>
        <a:buFont typeface="Lucida Grande"/>
        <a:buChar char="-"/>
        <a:defRPr sz="2000">
          <a:solidFill>
            <a:schemeClr val="tx1"/>
          </a:solidFill>
          <a:latin typeface="+mn-lt"/>
          <a:ea typeface="+mn-ea"/>
        </a:defRPr>
      </a:lvl2pPr>
      <a:lvl3pPr marL="722313" indent="-185738" algn="l" rtl="0" eaLnBrk="1" fontAlgn="base" hangingPunct="1">
        <a:spcBef>
          <a:spcPct val="0"/>
        </a:spcBef>
        <a:spcAft>
          <a:spcPts val="1200"/>
        </a:spcAft>
        <a:buFont typeface="Lucida Grande"/>
        <a:buChar char="-"/>
        <a:defRPr sz="2000">
          <a:solidFill>
            <a:schemeClr val="tx1"/>
          </a:solidFill>
          <a:latin typeface="+mn-lt"/>
          <a:ea typeface="+mn-ea"/>
        </a:defRPr>
      </a:lvl3pPr>
      <a:lvl4pPr marL="985838" indent="-176213" algn="l" rtl="0" eaLnBrk="1" fontAlgn="base" hangingPunct="1">
        <a:spcBef>
          <a:spcPct val="0"/>
        </a:spcBef>
        <a:spcAft>
          <a:spcPts val="1200"/>
        </a:spcAft>
        <a:buFont typeface="Lucida Grande"/>
        <a:buChar char="-"/>
        <a:defRPr sz="2000">
          <a:solidFill>
            <a:schemeClr val="tx1"/>
          </a:solidFill>
          <a:latin typeface="+mn-lt"/>
          <a:ea typeface="+mn-ea"/>
        </a:defRPr>
      </a:lvl4pPr>
      <a:lvl5pPr marL="1258888" indent="-185738" algn="l" rtl="0" eaLnBrk="1" fontAlgn="base" hangingPunct="1">
        <a:spcBef>
          <a:spcPct val="0"/>
        </a:spcBef>
        <a:spcAft>
          <a:spcPts val="1200"/>
        </a:spcAft>
        <a:buFont typeface="Lucida Grande"/>
        <a:buChar char="-"/>
        <a:defRPr sz="2000">
          <a:solidFill>
            <a:schemeClr val="tx1"/>
          </a:solidFill>
          <a:latin typeface="+mn-lt"/>
          <a:ea typeface="+mn-ea"/>
        </a:defRPr>
      </a:lvl5pPr>
      <a:lvl6pPr marL="2514600" indent="-228600" algn="l" rtl="0" eaLnBrk="1" fontAlgn="base" hangingPunct="1">
        <a:lnSpc>
          <a:spcPct val="90000"/>
        </a:lnSpc>
        <a:spcBef>
          <a:spcPct val="20000"/>
        </a:spcBef>
        <a:spcAft>
          <a:spcPct val="0"/>
        </a:spcAft>
        <a:buChar char="»"/>
        <a:defRPr sz="2400">
          <a:solidFill>
            <a:schemeClr val="tx1"/>
          </a:solidFill>
          <a:latin typeface="+mn-lt"/>
          <a:ea typeface="+mn-ea"/>
        </a:defRPr>
      </a:lvl6pPr>
      <a:lvl7pPr marL="2971800" indent="-228600" algn="l" rtl="0" eaLnBrk="1" fontAlgn="base" hangingPunct="1">
        <a:lnSpc>
          <a:spcPct val="90000"/>
        </a:lnSpc>
        <a:spcBef>
          <a:spcPct val="20000"/>
        </a:spcBef>
        <a:spcAft>
          <a:spcPct val="0"/>
        </a:spcAft>
        <a:buChar char="»"/>
        <a:defRPr sz="2400">
          <a:solidFill>
            <a:schemeClr val="tx1"/>
          </a:solidFill>
          <a:latin typeface="+mn-lt"/>
          <a:ea typeface="+mn-ea"/>
        </a:defRPr>
      </a:lvl7pPr>
      <a:lvl8pPr marL="3429000" indent="-228600" algn="l" rtl="0" eaLnBrk="1" fontAlgn="base" hangingPunct="1">
        <a:lnSpc>
          <a:spcPct val="90000"/>
        </a:lnSpc>
        <a:spcBef>
          <a:spcPct val="20000"/>
        </a:spcBef>
        <a:spcAft>
          <a:spcPct val="0"/>
        </a:spcAft>
        <a:buChar char="»"/>
        <a:defRPr sz="2400">
          <a:solidFill>
            <a:schemeClr val="tx1"/>
          </a:solidFill>
          <a:latin typeface="+mn-lt"/>
          <a:ea typeface="+mn-ea"/>
        </a:defRPr>
      </a:lvl8pPr>
      <a:lvl9pPr marL="3886200" indent="-228600" algn="l" rtl="0" eaLnBrk="1" fontAlgn="base" hangingPunct="1">
        <a:lnSpc>
          <a:spcPct val="90000"/>
        </a:lnSpc>
        <a:spcBef>
          <a:spcPct val="20000"/>
        </a:spcBef>
        <a:spcAft>
          <a:spcPct val="0"/>
        </a:spcAft>
        <a:buChar char="»"/>
        <a:defRPr sz="2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jpg"/><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13.xml"/><Relationship Id="rId2" Type="http://schemas.openxmlformats.org/officeDocument/2006/relationships/notesSlide" Target="../notesSlides/notesSlide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4" Type="http://schemas.microsoft.com/office/2007/relationships/hdphoto" Target="../media/hdphoto1.wdp"/><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3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3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3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3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3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image" Target="../media/image37.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3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42.xml.rels><?xml version="1.0" encoding="UTF-8" standalone="yes"?>
<Relationships xmlns="http://schemas.openxmlformats.org/package/2006/relationships"><Relationship Id="rId3" Type="http://schemas.openxmlformats.org/officeDocument/2006/relationships/image" Target="../media/image39.jpeg"/><Relationship Id="rId4" Type="http://schemas.microsoft.com/office/2007/relationships/hdphoto" Target="../media/hdphoto2.wdp"/><Relationship Id="rId5" Type="http://schemas.openxmlformats.org/officeDocument/2006/relationships/image" Target="../media/image40.png"/><Relationship Id="rId6" Type="http://schemas.openxmlformats.org/officeDocument/2006/relationships/image" Target="../media/image41.png"/><Relationship Id="rId1" Type="http://schemas.openxmlformats.org/officeDocument/2006/relationships/slideLayout" Target="../slideLayouts/slideLayout13.xml"/><Relationship Id="rId2" Type="http://schemas.openxmlformats.org/officeDocument/2006/relationships/notesSlide" Target="../notesSlides/notesSlide3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 Id="rId3" Type="http://schemas.openxmlformats.org/officeDocument/2006/relationships/image" Target="../media/image42.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36.xml"/><Relationship Id="rId5" Type="http://schemas.openxmlformats.org/officeDocument/2006/relationships/image" Target="../media/image43.png"/><Relationship Id="rId1" Type="http://schemas.microsoft.com/office/2007/relationships/media" Target="../media/media1.mp4"/><Relationship Id="rId2" Type="http://schemas.openxmlformats.org/officeDocument/2006/relationships/video" Target="../media/media1.mp4"/></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4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8.xml"/><Relationship Id="rId3" Type="http://schemas.openxmlformats.org/officeDocument/2006/relationships/image" Target="../media/image4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 Id="rId3" Type="http://schemas.openxmlformats.org/officeDocument/2006/relationships/image" Target="../media/image47.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51.xml.rels><?xml version="1.0" encoding="UTF-8" standalone="yes"?>
<Relationships xmlns="http://schemas.openxmlformats.org/package/2006/relationships"><Relationship Id="rId3" Type="http://schemas.openxmlformats.org/officeDocument/2006/relationships/image" Target="../media/image48.jpeg"/><Relationship Id="rId4"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4.xml"/><Relationship Id="rId3" Type="http://schemas.openxmlformats.org/officeDocument/2006/relationships/image" Target="../media/image5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3.e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5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6.xml"/><Relationship Id="rId3" Type="http://schemas.openxmlformats.org/officeDocument/2006/relationships/image" Target="../media/image5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7.xml"/><Relationship Id="rId3" Type="http://schemas.openxmlformats.org/officeDocument/2006/relationships/image" Target="../media/image5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8.xml"/><Relationship Id="rId3" Type="http://schemas.openxmlformats.org/officeDocument/2006/relationships/image" Target="../media/image5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9.xml"/><Relationship Id="rId3" Type="http://schemas.openxmlformats.org/officeDocument/2006/relationships/image" Target="../media/image5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1.jpeg"/><Relationship Id="rId3" Type="http://schemas.microsoft.com/office/2007/relationships/hdphoto" Target="../media/hdphoto4.wdp"/></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2.emf"/></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2"/>
          <p:cNvSpPr>
            <a:spLocks noGrp="1" noChangeArrowheads="1"/>
          </p:cNvSpPr>
          <p:nvPr>
            <p:ph type="ctrTitle"/>
          </p:nvPr>
        </p:nvSpPr>
        <p:spPr/>
        <p:txBody>
          <a:bodyPr/>
          <a:lstStyle/>
          <a:p>
            <a:r>
              <a:rPr lang="en-GB" sz="6000" dirty="0" smtClean="0">
                <a:latin typeface="Georgia" charset="0"/>
                <a:ea typeface="ＭＳ Ｐゴシック" charset="0"/>
                <a:cs typeface="ＭＳ Ｐゴシック" charset="0"/>
              </a:rPr>
              <a:t>Trailblazers:</a:t>
            </a:r>
            <a:br>
              <a:rPr lang="en-GB" sz="6000" dirty="0" smtClean="0">
                <a:latin typeface="Georgia" charset="0"/>
                <a:ea typeface="ＭＳ Ｐゴシック" charset="0"/>
                <a:cs typeface="ＭＳ Ｐゴシック" charset="0"/>
              </a:rPr>
            </a:br>
            <a:r>
              <a:rPr lang="en-GB" sz="6000" dirty="0" smtClean="0">
                <a:latin typeface="Georgia" charset="0"/>
                <a:ea typeface="ＭＳ Ｐゴシック" charset="0"/>
                <a:cs typeface="ＭＳ Ｐゴシック" charset="0"/>
              </a:rPr>
              <a:t>Hypertext History</a:t>
            </a:r>
            <a:endParaRPr lang="en-GB" sz="6000" dirty="0">
              <a:latin typeface="Georgia" charset="0"/>
              <a:ea typeface="ＭＳ Ｐゴシック" charset="0"/>
              <a:cs typeface="ＭＳ Ｐゴシック" charset="0"/>
            </a:endParaRPr>
          </a:p>
        </p:txBody>
      </p:sp>
      <p:sp>
        <p:nvSpPr>
          <p:cNvPr id="3074" name="Rectangle 3"/>
          <p:cNvSpPr>
            <a:spLocks noGrp="1" noChangeArrowheads="1"/>
          </p:cNvSpPr>
          <p:nvPr>
            <p:ph type="subTitle" idx="1"/>
          </p:nvPr>
        </p:nvSpPr>
        <p:spPr/>
        <p:txBody>
          <a:bodyPr/>
          <a:lstStyle/>
          <a:p>
            <a:r>
              <a:rPr lang="en-GB" dirty="0" smtClean="0">
                <a:latin typeface="Georgia" charset="0"/>
                <a:ea typeface="ＭＳ Ｐゴシック" charset="0"/>
                <a:cs typeface="ＭＳ Ｐゴシック" charset="0"/>
              </a:rPr>
              <a:t>COMP3220 Web Infrastructure</a:t>
            </a:r>
            <a:br>
              <a:rPr lang="en-GB" dirty="0" smtClean="0">
                <a:latin typeface="Georgia" charset="0"/>
                <a:ea typeface="ＭＳ Ｐゴシック" charset="0"/>
                <a:cs typeface="ＭＳ Ｐゴシック" charset="0"/>
              </a:rPr>
            </a:br>
            <a:r>
              <a:rPr lang="en-GB" dirty="0" smtClean="0">
                <a:latin typeface="Georgia" charset="0"/>
                <a:ea typeface="ＭＳ Ｐゴシック" charset="0"/>
                <a:cs typeface="ＭＳ Ｐゴシック" charset="0"/>
              </a:rPr>
              <a:t>COMP6218 Web Architecture</a:t>
            </a:r>
            <a:endParaRPr lang="en-GB" dirty="0">
              <a:latin typeface="Georgia" charset="0"/>
              <a:ea typeface="ＭＳ Ｐゴシック" charset="0"/>
              <a:cs typeface="ＭＳ Ｐゴシック" charset="0"/>
            </a:endParaRPr>
          </a:p>
        </p:txBody>
      </p:sp>
      <p:sp>
        <p:nvSpPr>
          <p:cNvPr id="3" name="Text Placeholder 2"/>
          <p:cNvSpPr>
            <a:spLocks noGrp="1"/>
          </p:cNvSpPr>
          <p:nvPr>
            <p:ph type="body" sz="quarter" idx="10"/>
          </p:nvPr>
        </p:nvSpPr>
        <p:spPr/>
        <p:txBody>
          <a:bodyPr/>
          <a:lstStyle/>
          <a:p>
            <a:r>
              <a:rPr lang="en-GB" dirty="0">
                <a:latin typeface="Georgia" charset="0"/>
                <a:ea typeface="ＭＳ Ｐゴシック" charset="0"/>
                <a:cs typeface="ＭＳ Ｐゴシック" charset="0"/>
              </a:rPr>
              <a:t>Dr Nicholas </a:t>
            </a:r>
            <a:r>
              <a:rPr lang="en-GB" dirty="0" smtClean="0">
                <a:latin typeface="Georgia" charset="0"/>
                <a:ea typeface="ＭＳ Ｐゴシック" charset="0"/>
                <a:cs typeface="ＭＳ Ｐゴシック" charset="0"/>
              </a:rPr>
              <a:t>Gibbins - </a:t>
            </a:r>
            <a:r>
              <a:rPr lang="en-GB" dirty="0" err="1" smtClean="0">
                <a:latin typeface="Georgia" charset="0"/>
                <a:ea typeface="ＭＳ Ｐゴシック" charset="0"/>
                <a:cs typeface="ＭＳ Ｐゴシック" charset="0"/>
              </a:rPr>
              <a:t>nmg</a:t>
            </a:r>
            <a:r>
              <a:rPr lang="en-GB" dirty="0" err="1">
                <a:latin typeface="Georgia" charset="0"/>
                <a:ea typeface="ＭＳ Ｐゴシック" charset="0"/>
                <a:cs typeface="ＭＳ Ｐゴシック" charset="0"/>
              </a:rPr>
              <a:t>@ecs.soton.ac.uk</a:t>
            </a:r>
            <a:endParaRPr lang="en-GB" dirty="0">
              <a:latin typeface="Georgia" charset="0"/>
              <a:ea typeface="ＭＳ Ｐゴシック" charset="0"/>
              <a:cs typeface="ＭＳ Ｐゴシック" charset="0"/>
            </a:endParaRPr>
          </a:p>
          <a:p>
            <a:r>
              <a:rPr lang="en-US" dirty="0" smtClean="0"/>
              <a:t>2017-2018</a:t>
            </a:r>
            <a:endParaRPr lang="en-US" dirty="0"/>
          </a:p>
        </p:txBody>
      </p:sp>
    </p:spTree>
    <p:extLst>
      <p:ext uri="{BB962C8B-B14F-4D97-AF65-F5344CB8AC3E}">
        <p14:creationId xmlns:p14="http://schemas.microsoft.com/office/powerpoint/2010/main" val="7777973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Content Placeholder 4"/>
          <p:cNvSpPr>
            <a:spLocks noGrp="1"/>
          </p:cNvSpPr>
          <p:nvPr>
            <p:ph sz="half" idx="1"/>
          </p:nvPr>
        </p:nvSpPr>
        <p:spPr/>
        <p:txBody>
          <a:bodyPr/>
          <a:lstStyle/>
          <a:p>
            <a:pPr marL="0" indent="0">
              <a:buNone/>
            </a:pPr>
            <a:r>
              <a:rPr lang="en-US" dirty="0" smtClean="0"/>
              <a:t>Belgian lawyer, internationalist and ‘father of Information Science’</a:t>
            </a:r>
          </a:p>
          <a:p>
            <a:r>
              <a:rPr lang="en-US" dirty="0" smtClean="0"/>
              <a:t>Created the Universal Decimal Classification for libraries</a:t>
            </a:r>
            <a:br>
              <a:rPr lang="en-US" dirty="0" smtClean="0"/>
            </a:br>
            <a:r>
              <a:rPr lang="en-US" dirty="0" smtClean="0"/>
              <a:t>(still in use around the world)</a:t>
            </a:r>
          </a:p>
          <a:p>
            <a:r>
              <a:rPr lang="fr-FR" dirty="0" err="1" smtClean="0"/>
              <a:t>With</a:t>
            </a:r>
            <a:r>
              <a:rPr lang="fr-FR" dirty="0" smtClean="0"/>
              <a:t> Henri La Fontaine, </a:t>
            </a:r>
            <a:r>
              <a:rPr lang="fr-FR" dirty="0" err="1" smtClean="0"/>
              <a:t>established</a:t>
            </a:r>
            <a:r>
              <a:rPr lang="fr-FR" dirty="0" smtClean="0"/>
              <a:t> the Répertoire Bibliographique Universel in 1895</a:t>
            </a:r>
            <a:endParaRPr lang="en-US" dirty="0"/>
          </a:p>
        </p:txBody>
      </p:sp>
      <p:pic>
        <p:nvPicPr>
          <p:cNvPr id="101378" name="Content Placeholder 6"/>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a:stretch/>
        </p:blipFill>
        <p:spPr>
          <a:xfrm>
            <a:off x="4724400" y="1686051"/>
            <a:ext cx="4095750" cy="4482848"/>
          </a:xfrm>
        </p:spPr>
      </p:pic>
      <p:sp>
        <p:nvSpPr>
          <p:cNvPr id="101379" name="Title 3"/>
          <p:cNvSpPr>
            <a:spLocks noGrp="1"/>
          </p:cNvSpPr>
          <p:nvPr>
            <p:ph type="title"/>
          </p:nvPr>
        </p:nvSpPr>
        <p:spPr/>
        <p:txBody>
          <a:bodyPr/>
          <a:lstStyle/>
          <a:p>
            <a:r>
              <a:rPr lang="en-US" smtClean="0"/>
              <a:t>Paul Otlet</a:t>
            </a:r>
            <a:endParaRPr lang="en-US"/>
          </a:p>
        </p:txBody>
      </p:sp>
      <p:sp>
        <p:nvSpPr>
          <p:cNvPr id="2" name="Slide Number Placeholder 1"/>
          <p:cNvSpPr>
            <a:spLocks noGrp="1"/>
          </p:cNvSpPr>
          <p:nvPr>
            <p:ph type="sldNum" sz="quarter" idx="12"/>
          </p:nvPr>
        </p:nvSpPr>
        <p:spPr/>
        <p:txBody>
          <a:bodyPr/>
          <a:lstStyle/>
          <a:p>
            <a:fld id="{F80DF742-AA5B-1A40-9DF5-E96D95D18B1F}" type="slidenum">
              <a:rPr lang="en-GB" smtClean="0"/>
              <a:pPr/>
              <a:t>10</a:t>
            </a:fld>
            <a:endParaRPr lang="en-GB"/>
          </a:p>
        </p:txBody>
      </p:sp>
    </p:spTree>
    <p:extLst>
      <p:ext uri="{BB962C8B-B14F-4D97-AF65-F5344CB8AC3E}">
        <p14:creationId xmlns:p14="http://schemas.microsoft.com/office/powerpoint/2010/main" val="4090327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46286">
            <a:off x="484902" y="912347"/>
            <a:ext cx="6501146" cy="3851390"/>
          </a:xfrm>
          <a:prstGeom prst="rect">
            <a:avLst/>
          </a:prstGeom>
          <a:ln>
            <a:solidFill>
              <a:schemeClr val="accent5"/>
            </a:solidFill>
          </a:ln>
          <a:effectLst>
            <a:outerShdw blurRad="101600" dist="152400" dir="2700000" algn="tl" rotWithShape="0">
              <a:prstClr val="black">
                <a:alpha val="40000"/>
              </a:prstClr>
            </a:outerShdw>
          </a:effec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12260">
            <a:off x="2095170" y="1453926"/>
            <a:ext cx="6481754" cy="4592250"/>
          </a:xfrm>
          <a:prstGeom prst="rect">
            <a:avLst/>
          </a:prstGeom>
          <a:effectLst>
            <a:outerShdw blurRad="127000" dist="127000" dir="2700000" algn="tl" rotWithShape="0">
              <a:prstClr val="black">
                <a:alpha val="40000"/>
              </a:prstClr>
            </a:outerShdw>
          </a:effectLst>
        </p:spPr>
      </p:pic>
    </p:spTree>
    <p:extLst>
      <p:ext uri="{BB962C8B-B14F-4D97-AF65-F5344CB8AC3E}">
        <p14:creationId xmlns:p14="http://schemas.microsoft.com/office/powerpoint/2010/main" val="124725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pPr marL="0" indent="0">
              <a:buNone/>
            </a:pPr>
            <a:r>
              <a:rPr lang="en-US" dirty="0"/>
              <a:t>A central repository for all the world’s knowledge!</a:t>
            </a:r>
          </a:p>
          <a:p>
            <a:r>
              <a:rPr lang="en-US" dirty="0"/>
              <a:t>First </a:t>
            </a:r>
            <a:r>
              <a:rPr lang="en-US" dirty="0" smtClean="0"/>
              <a:t>envisaged </a:t>
            </a:r>
            <a:r>
              <a:rPr lang="en-US" dirty="0"/>
              <a:t>in 1910 by </a:t>
            </a:r>
            <a:r>
              <a:rPr lang="en-US" dirty="0" err="1"/>
              <a:t>Otlet</a:t>
            </a:r>
            <a:r>
              <a:rPr lang="en-US" dirty="0"/>
              <a:t> and La Fontaine</a:t>
            </a:r>
          </a:p>
          <a:p>
            <a:r>
              <a:rPr lang="en-US" dirty="0"/>
              <a:t>Built on the earlier </a:t>
            </a:r>
            <a:r>
              <a:rPr lang="fr-FR" dirty="0" err="1"/>
              <a:t>Repertoire</a:t>
            </a:r>
            <a:r>
              <a:rPr lang="fr-FR" dirty="0"/>
              <a:t> Bibliographique </a:t>
            </a:r>
            <a:r>
              <a:rPr lang="fr-FR" dirty="0" smtClean="0"/>
              <a:t>Universel</a:t>
            </a:r>
          </a:p>
          <a:p>
            <a:r>
              <a:rPr lang="en-US" dirty="0" smtClean="0"/>
              <a:t>With support from the Belgian government, established in Brussels in 1919</a:t>
            </a:r>
            <a:endParaRPr lang="en-US" dirty="0"/>
          </a:p>
        </p:txBody>
      </p:sp>
      <p:pic>
        <p:nvPicPr>
          <p:cNvPr id="102402"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p:pic>
      <p:sp>
        <p:nvSpPr>
          <p:cNvPr id="102403" name="Title 4"/>
          <p:cNvSpPr>
            <a:spLocks noGrp="1"/>
          </p:cNvSpPr>
          <p:nvPr>
            <p:ph type="title"/>
          </p:nvPr>
        </p:nvSpPr>
        <p:spPr>
          <a:ln/>
        </p:spPr>
        <p:txBody>
          <a:bodyPr/>
          <a:lstStyle/>
          <a:p>
            <a:r>
              <a:rPr lang="en-US">
                <a:latin typeface="Georgia" charset="0"/>
                <a:ea typeface="ＭＳ Ｐゴシック" charset="0"/>
                <a:cs typeface="ＭＳ Ｐゴシック" charset="0"/>
              </a:rPr>
              <a:t>The Mundaneum</a:t>
            </a:r>
          </a:p>
        </p:txBody>
      </p:sp>
      <p:sp>
        <p:nvSpPr>
          <p:cNvPr id="7" name="TextBox 6"/>
          <p:cNvSpPr txBox="1"/>
          <p:nvPr/>
        </p:nvSpPr>
        <p:spPr>
          <a:xfrm>
            <a:off x="323528" y="6258798"/>
            <a:ext cx="8424936" cy="338554"/>
          </a:xfrm>
          <a:prstGeom prst="rect">
            <a:avLst/>
          </a:prstGeom>
          <a:noFill/>
        </p:spPr>
        <p:txBody>
          <a:bodyPr wrap="square" lIns="0" rIns="0" rtlCol="0">
            <a:noAutofit/>
          </a:bodyPr>
          <a:lstStyle/>
          <a:p>
            <a:r>
              <a:rPr lang="en-US" sz="1600" dirty="0" err="1">
                <a:latin typeface="Georgia"/>
                <a:cs typeface="Georgia"/>
              </a:rPr>
              <a:t>Rayward</a:t>
            </a:r>
            <a:r>
              <a:rPr lang="en-US" sz="1600" dirty="0">
                <a:latin typeface="Georgia"/>
                <a:cs typeface="Georgia"/>
              </a:rPr>
              <a:t>, W.B. (1994) </a:t>
            </a:r>
            <a:r>
              <a:rPr lang="en-US" sz="1600" i="1" dirty="0">
                <a:latin typeface="Georgia"/>
                <a:cs typeface="Georgia"/>
              </a:rPr>
              <a:t>Visions of </a:t>
            </a:r>
            <a:r>
              <a:rPr lang="en-US" sz="1600" i="1" dirty="0" err="1">
                <a:latin typeface="Georgia"/>
                <a:cs typeface="Georgia"/>
              </a:rPr>
              <a:t>Xanadu</a:t>
            </a:r>
            <a:r>
              <a:rPr lang="en-US" sz="1600" i="1" dirty="0">
                <a:latin typeface="Georgia"/>
                <a:cs typeface="Georgia"/>
              </a:rPr>
              <a:t>: Paul </a:t>
            </a:r>
            <a:r>
              <a:rPr lang="en-US" sz="1600" i="1" dirty="0" err="1">
                <a:latin typeface="Georgia"/>
                <a:cs typeface="Georgia"/>
              </a:rPr>
              <a:t>Otlet</a:t>
            </a:r>
            <a:r>
              <a:rPr lang="en-US" sz="1600" i="1" dirty="0">
                <a:latin typeface="Georgia"/>
                <a:cs typeface="Georgia"/>
              </a:rPr>
              <a:t> (1868-1944) and Hypertext</a:t>
            </a:r>
            <a:r>
              <a:rPr lang="en-US" sz="1600" dirty="0">
                <a:latin typeface="Georgia"/>
                <a:cs typeface="Georgia"/>
              </a:rPr>
              <a:t>. Journal of</a:t>
            </a:r>
            <a:br>
              <a:rPr lang="en-US" sz="1600" dirty="0">
                <a:latin typeface="Georgia"/>
                <a:cs typeface="Georgia"/>
              </a:rPr>
            </a:br>
            <a:r>
              <a:rPr lang="en-US" sz="1600" dirty="0">
                <a:latin typeface="Georgia"/>
                <a:cs typeface="Georgia"/>
              </a:rPr>
              <a:t>the American Society of Information Science, 45(4), pp. 235-250.</a:t>
            </a:r>
          </a:p>
        </p:txBody>
      </p:sp>
      <p:sp>
        <p:nvSpPr>
          <p:cNvPr id="3" name="Slide Number Placeholder 2"/>
          <p:cNvSpPr>
            <a:spLocks noGrp="1"/>
          </p:cNvSpPr>
          <p:nvPr>
            <p:ph type="sldNum" sz="quarter" idx="12"/>
          </p:nvPr>
        </p:nvSpPr>
        <p:spPr/>
        <p:txBody>
          <a:bodyPr/>
          <a:lstStyle/>
          <a:p>
            <a:pPr>
              <a:defRPr/>
            </a:pPr>
            <a:fld id="{F80DF742-AA5B-1A40-9DF5-E96D95D18B1F}" type="slidenum">
              <a:rPr lang="en-GB" smtClean="0"/>
              <a:pPr>
                <a:defRPr/>
              </a:pPr>
              <a:t>12</a:t>
            </a:fld>
            <a:endParaRPr lang="en-GB"/>
          </a:p>
        </p:txBody>
      </p:sp>
    </p:spTree>
    <p:extLst>
      <p:ext uri="{BB962C8B-B14F-4D97-AF65-F5344CB8AC3E}">
        <p14:creationId xmlns:p14="http://schemas.microsoft.com/office/powerpoint/2010/main" val="90486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5556" r="5556"/>
          <a:stretch>
            <a:fillRect/>
          </a:stretch>
        </p:blipFill>
        <p:spPr/>
      </p:pic>
      <p:sp>
        <p:nvSpPr>
          <p:cNvPr id="6" name="Text Placeholder 5"/>
          <p:cNvSpPr>
            <a:spLocks noGrp="1"/>
          </p:cNvSpPr>
          <p:nvPr>
            <p:ph type="body" idx="1"/>
          </p:nvPr>
        </p:nvSpPr>
        <p:spPr>
          <a:effectLst>
            <a:outerShdw blurRad="50800" dist="76200" dir="2700000" algn="tl" rotWithShape="0">
              <a:prstClr val="black">
                <a:alpha val="40000"/>
              </a:prstClr>
            </a:outerShdw>
          </a:effectLst>
        </p:spPr>
        <p:txBody>
          <a:bodyPr/>
          <a:lstStyle/>
          <a:p>
            <a:r>
              <a:rPr lang="en-US" dirty="0" err="1" smtClean="0">
                <a:solidFill>
                  <a:schemeClr val="bg1"/>
                </a:solidFill>
              </a:rPr>
              <a:t>Mundaneum</a:t>
            </a:r>
            <a:r>
              <a:rPr lang="en-US" dirty="0" smtClean="0">
                <a:solidFill>
                  <a:schemeClr val="bg1"/>
                </a:solidFill>
              </a:rPr>
              <a:t> Archive Centre</a:t>
            </a:r>
            <a:endParaRPr lang="en-US" dirty="0">
              <a:solidFill>
                <a:schemeClr val="bg1"/>
              </a:solidFill>
            </a:endParaRPr>
          </a:p>
        </p:txBody>
      </p:sp>
    </p:spTree>
    <p:extLst>
      <p:ext uri="{BB962C8B-B14F-4D97-AF65-F5344CB8AC3E}">
        <p14:creationId xmlns:p14="http://schemas.microsoft.com/office/powerpoint/2010/main" val="1348760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pPr marL="0" indent="0">
              <a:buNone/>
            </a:pPr>
            <a:r>
              <a:rPr lang="en-US" sz="2000" dirty="0" err="1" smtClean="0"/>
              <a:t>Otlet’s</a:t>
            </a:r>
            <a:r>
              <a:rPr lang="en-US" sz="2000" dirty="0" smtClean="0"/>
              <a:t> visionary plan for a city that brings together international institutions, containing the </a:t>
            </a:r>
            <a:r>
              <a:rPr lang="en-US" sz="2000" dirty="0" err="1" smtClean="0"/>
              <a:t>Mundaneum</a:t>
            </a:r>
            <a:r>
              <a:rPr lang="en-US" sz="2000" dirty="0" smtClean="0"/>
              <a:t> at its heart</a:t>
            </a:r>
            <a:endParaRPr lang="en-US" dirty="0" smtClean="0"/>
          </a:p>
          <a:p>
            <a:pPr lvl="1"/>
            <a:r>
              <a:rPr lang="en-US" dirty="0" smtClean="0"/>
              <a:t>Design by Le Corbusier in 1929, to be built outside Geneva alongside the palace of the League of Nations</a:t>
            </a:r>
          </a:p>
          <a:p>
            <a:pPr lvl="1"/>
            <a:r>
              <a:rPr lang="en-US" dirty="0" smtClean="0"/>
              <a:t>Meanwhile, Brussels site closed after </a:t>
            </a:r>
            <a:r>
              <a:rPr lang="en-US" dirty="0"/>
              <a:t>the Belgian government </a:t>
            </a:r>
            <a:r>
              <a:rPr lang="en-US" dirty="0" smtClean="0"/>
              <a:t>withdrew funding for the </a:t>
            </a:r>
            <a:r>
              <a:rPr lang="en-US" dirty="0" err="1" smtClean="0"/>
              <a:t>Mundaneum</a:t>
            </a:r>
            <a:r>
              <a:rPr lang="en-US" dirty="0" smtClean="0"/>
              <a:t> in 1934...</a:t>
            </a:r>
            <a:endParaRPr lang="en-US" dirty="0"/>
          </a:p>
          <a:p>
            <a:endParaRPr lang="en-US" sz="2000" dirty="0"/>
          </a:p>
        </p:txBody>
      </p:sp>
      <p:pic>
        <p:nvPicPr>
          <p:cNvPr id="7" name="Picture Placeholder 6"/>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r="-65"/>
          <a:stretch/>
        </p:blipFill>
        <p:spPr/>
      </p:pic>
      <p:sp>
        <p:nvSpPr>
          <p:cNvPr id="4" name="Title 3"/>
          <p:cNvSpPr>
            <a:spLocks noGrp="1"/>
          </p:cNvSpPr>
          <p:nvPr>
            <p:ph type="title"/>
          </p:nvPr>
        </p:nvSpPr>
        <p:spPr/>
        <p:txBody>
          <a:bodyPr/>
          <a:lstStyle/>
          <a:p>
            <a:r>
              <a:rPr lang="en-US" dirty="0" smtClean="0"/>
              <a:t>The World City</a:t>
            </a:r>
            <a:endParaRPr lang="en-US" dirty="0"/>
          </a:p>
        </p:txBody>
      </p:sp>
      <p:sp>
        <p:nvSpPr>
          <p:cNvPr id="2" name="Slide Number Placeholder 1"/>
          <p:cNvSpPr>
            <a:spLocks noGrp="1"/>
          </p:cNvSpPr>
          <p:nvPr>
            <p:ph type="sldNum" sz="quarter" idx="12"/>
          </p:nvPr>
        </p:nvSpPr>
        <p:spPr/>
        <p:txBody>
          <a:bodyPr/>
          <a:lstStyle/>
          <a:p>
            <a:pPr>
              <a:defRPr/>
            </a:pPr>
            <a:fld id="{4C1D0403-135F-6F46-8D32-4C1B3D282B85}" type="slidenum">
              <a:rPr lang="en-GB" smtClean="0"/>
              <a:pPr>
                <a:defRPr/>
              </a:pPr>
              <a:t>14</a:t>
            </a:fld>
            <a:endParaRPr lang="en-GB"/>
          </a:p>
        </p:txBody>
      </p:sp>
    </p:spTree>
    <p:extLst>
      <p:ext uri="{BB962C8B-B14F-4D97-AF65-F5344CB8AC3E}">
        <p14:creationId xmlns:p14="http://schemas.microsoft.com/office/powerpoint/2010/main" val="5114979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5"/>
          <p:cNvPicPr>
            <a:picLocks noChangeAspect="1"/>
          </p:cNvPicPr>
          <p:nvPr/>
        </p:nvPicPr>
        <p:blipFill rotWithShape="1">
          <a:blip r:embed="rId3">
            <a:extLst>
              <a:ext uri="{28A0092B-C50C-407E-A947-70E740481C1C}">
                <a14:useLocalDpi xmlns:a14="http://schemas.microsoft.com/office/drawing/2010/main" val="0"/>
              </a:ext>
            </a:extLst>
          </a:blip>
          <a:srcRect/>
          <a:stretch/>
        </p:blipFill>
        <p:spPr bwMode="auto">
          <a:xfrm>
            <a:off x="1115616" y="55850"/>
            <a:ext cx="6912768" cy="61959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323528" y="6258798"/>
            <a:ext cx="7328429" cy="338554"/>
          </a:xfrm>
          <a:prstGeom prst="rect">
            <a:avLst/>
          </a:prstGeom>
          <a:noFill/>
        </p:spPr>
        <p:txBody>
          <a:bodyPr wrap="none" lIns="0" rIns="0" rtlCol="0">
            <a:spAutoFit/>
          </a:bodyPr>
          <a:lstStyle/>
          <a:p>
            <a:r>
              <a:rPr lang="en-US" sz="1600" dirty="0" err="1" smtClean="0">
                <a:latin typeface="Georgia"/>
                <a:cs typeface="Georgia"/>
              </a:rPr>
              <a:t>Otlet</a:t>
            </a:r>
            <a:r>
              <a:rPr lang="en-US" sz="1600" dirty="0" smtClean="0">
                <a:latin typeface="Georgia"/>
                <a:cs typeface="Georgia"/>
              </a:rPr>
              <a:t>, </a:t>
            </a:r>
            <a:r>
              <a:rPr lang="en-US" sz="1600" dirty="0">
                <a:latin typeface="Georgia"/>
                <a:cs typeface="Georgia"/>
              </a:rPr>
              <a:t>P</a:t>
            </a:r>
            <a:r>
              <a:rPr lang="en-US" sz="1600" dirty="0" smtClean="0">
                <a:latin typeface="Georgia"/>
                <a:cs typeface="Georgia"/>
              </a:rPr>
              <a:t>. (1934) </a:t>
            </a:r>
            <a:r>
              <a:rPr lang="en-US" sz="1600" i="1" dirty="0" err="1" smtClean="0">
                <a:latin typeface="Georgia"/>
                <a:cs typeface="Georgia"/>
              </a:rPr>
              <a:t>Traité</a:t>
            </a:r>
            <a:r>
              <a:rPr lang="en-US" sz="1600" i="1" dirty="0" smtClean="0">
                <a:latin typeface="Georgia"/>
                <a:cs typeface="Georgia"/>
              </a:rPr>
              <a:t> de Documentation</a:t>
            </a:r>
            <a:r>
              <a:rPr lang="en-US" sz="1600" dirty="0" smtClean="0">
                <a:latin typeface="Georgia"/>
                <a:cs typeface="Georgia"/>
              </a:rPr>
              <a:t>. Brussels: </a:t>
            </a:r>
            <a:r>
              <a:rPr lang="en-US" sz="1600" dirty="0" err="1" smtClean="0">
                <a:latin typeface="Georgia"/>
                <a:cs typeface="Georgia"/>
              </a:rPr>
              <a:t>Editiones</a:t>
            </a:r>
            <a:r>
              <a:rPr lang="en-US" sz="1600" dirty="0" smtClean="0">
                <a:latin typeface="Georgia"/>
                <a:cs typeface="Georgia"/>
              </a:rPr>
              <a:t> </a:t>
            </a:r>
            <a:r>
              <a:rPr lang="en-US" sz="1600" dirty="0" err="1" smtClean="0">
                <a:latin typeface="Georgia"/>
                <a:cs typeface="Georgia"/>
              </a:rPr>
              <a:t>Mundaneum</a:t>
            </a:r>
            <a:r>
              <a:rPr lang="en-US" sz="1600" dirty="0" smtClean="0">
                <a:latin typeface="Georgia"/>
                <a:cs typeface="Georgia"/>
              </a:rPr>
              <a:t>, p.41.</a:t>
            </a:r>
            <a:endParaRPr lang="en-US" sz="1600" dirty="0">
              <a:latin typeface="Georgia"/>
              <a:cs typeface="Georgia"/>
            </a:endParaRPr>
          </a:p>
        </p:txBody>
      </p:sp>
      <p:sp>
        <p:nvSpPr>
          <p:cNvPr id="8" name="Slide Number Placeholder 7"/>
          <p:cNvSpPr>
            <a:spLocks noGrp="1"/>
          </p:cNvSpPr>
          <p:nvPr>
            <p:ph type="sldNum" sz="quarter" idx="12"/>
          </p:nvPr>
        </p:nvSpPr>
        <p:spPr/>
        <p:txBody>
          <a:bodyPr/>
          <a:lstStyle/>
          <a:p>
            <a:fld id="{03AC6681-E0FD-2C4C-B392-04A572FD2AAE}" type="slidenum">
              <a:rPr lang="en-US" smtClean="0"/>
              <a:pPr/>
              <a:t>15</a:t>
            </a:fld>
            <a:endParaRPr lang="en-US" dirty="0"/>
          </a:p>
        </p:txBody>
      </p:sp>
    </p:spTree>
    <p:extLst>
      <p:ext uri="{BB962C8B-B14F-4D97-AF65-F5344CB8AC3E}">
        <p14:creationId xmlns:p14="http://schemas.microsoft.com/office/powerpoint/2010/main" val="9805682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r>
              <a:rPr lang="en-US" dirty="0" smtClean="0"/>
              <a:t>German chemist and Nobel Prize winner </a:t>
            </a:r>
          </a:p>
          <a:p>
            <a:r>
              <a:rPr lang="en-US" dirty="0" smtClean="0"/>
              <a:t>Inspired by </a:t>
            </a:r>
            <a:r>
              <a:rPr lang="en-US" dirty="0" err="1" smtClean="0"/>
              <a:t>Otlet</a:t>
            </a:r>
            <a:r>
              <a:rPr lang="en-US" dirty="0" smtClean="0"/>
              <a:t>, established Die </a:t>
            </a:r>
            <a:r>
              <a:rPr lang="en-US" dirty="0" err="1" smtClean="0"/>
              <a:t>Brücke</a:t>
            </a:r>
            <a:r>
              <a:rPr lang="en-US" dirty="0" smtClean="0"/>
              <a:t> (The Bridge) using his prize money</a:t>
            </a:r>
          </a:p>
        </p:txBody>
      </p:sp>
      <p:pic>
        <p:nvPicPr>
          <p:cNvPr id="5" name="Content Placeholder 4"/>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648"/>
          <a:stretch/>
        </p:blipFill>
        <p:spPr>
          <a:xfrm>
            <a:off x="5148471" y="1682750"/>
            <a:ext cx="3379304" cy="4212692"/>
          </a:xfrm>
        </p:spPr>
      </p:pic>
      <p:sp>
        <p:nvSpPr>
          <p:cNvPr id="2" name="Title 1"/>
          <p:cNvSpPr>
            <a:spLocks noGrp="1"/>
          </p:cNvSpPr>
          <p:nvPr>
            <p:ph type="title"/>
          </p:nvPr>
        </p:nvSpPr>
        <p:spPr/>
        <p:txBody>
          <a:bodyPr/>
          <a:lstStyle/>
          <a:p>
            <a:r>
              <a:rPr lang="en-US" smtClean="0"/>
              <a:t>Wilhelm Ostwald</a:t>
            </a:r>
            <a:endParaRPr lang="en-US" dirty="0"/>
          </a:p>
        </p:txBody>
      </p:sp>
      <p:sp>
        <p:nvSpPr>
          <p:cNvPr id="4" name="Slide Number Placeholder 3"/>
          <p:cNvSpPr>
            <a:spLocks noGrp="1"/>
          </p:cNvSpPr>
          <p:nvPr>
            <p:ph type="sldNum" sz="quarter" idx="12"/>
          </p:nvPr>
        </p:nvSpPr>
        <p:spPr/>
        <p:txBody>
          <a:bodyPr/>
          <a:lstStyle/>
          <a:p>
            <a:fld id="{F80DF742-AA5B-1A40-9DF5-E96D95D18B1F}" type="slidenum">
              <a:rPr lang="en-GB" smtClean="0"/>
              <a:pPr/>
              <a:t>16</a:t>
            </a:fld>
            <a:endParaRPr lang="en-GB"/>
          </a:p>
        </p:txBody>
      </p:sp>
      <p:sp>
        <p:nvSpPr>
          <p:cNvPr id="6" name="TextBox 5"/>
          <p:cNvSpPr txBox="1"/>
          <p:nvPr/>
        </p:nvSpPr>
        <p:spPr>
          <a:xfrm>
            <a:off x="323528" y="6021288"/>
            <a:ext cx="8424936" cy="338554"/>
          </a:xfrm>
          <a:prstGeom prst="rect">
            <a:avLst/>
          </a:prstGeom>
          <a:noFill/>
        </p:spPr>
        <p:txBody>
          <a:bodyPr wrap="square" lIns="0" rIns="0" rtlCol="0">
            <a:noAutofit/>
          </a:bodyPr>
          <a:lstStyle/>
          <a:p>
            <a:r>
              <a:rPr lang="en-US" sz="1600" dirty="0" err="1" smtClean="0">
                <a:latin typeface="Georgia"/>
                <a:cs typeface="Georgia"/>
              </a:rPr>
              <a:t>Hapke</a:t>
            </a:r>
            <a:r>
              <a:rPr lang="en-US" sz="1600" dirty="0" smtClean="0">
                <a:latin typeface="Georgia"/>
                <a:cs typeface="Georgia"/>
              </a:rPr>
              <a:t>, T. </a:t>
            </a:r>
            <a:r>
              <a:rPr lang="en-US" sz="1600" dirty="0">
                <a:latin typeface="Georgia"/>
                <a:cs typeface="Georgia"/>
              </a:rPr>
              <a:t>(</a:t>
            </a:r>
            <a:r>
              <a:rPr lang="en-US" sz="1600" dirty="0" smtClean="0">
                <a:latin typeface="Georgia"/>
                <a:cs typeface="Georgia"/>
              </a:rPr>
              <a:t>1998) </a:t>
            </a:r>
            <a:r>
              <a:rPr lang="en-US" sz="1600" i="1" dirty="0">
                <a:latin typeface="Georgia"/>
                <a:cs typeface="Georgia"/>
              </a:rPr>
              <a:t>Wilhelm Ostwald, the “</a:t>
            </a:r>
            <a:r>
              <a:rPr lang="en-US" sz="1600" i="1" dirty="0" err="1" smtClean="0">
                <a:latin typeface="Georgia"/>
                <a:cs typeface="Georgia"/>
              </a:rPr>
              <a:t>Brücke</a:t>
            </a:r>
            <a:r>
              <a:rPr lang="en-US" sz="1600" i="1" dirty="0">
                <a:latin typeface="Georgia"/>
                <a:cs typeface="Georgia"/>
              </a:rPr>
              <a:t>” (Bridge), and Connections to Other Bibliographic Activities at the Beginning of the Twentieth </a:t>
            </a:r>
            <a:r>
              <a:rPr lang="en-US" sz="1600" i="1" dirty="0" smtClean="0">
                <a:latin typeface="Georgia"/>
                <a:cs typeface="Georgia"/>
              </a:rPr>
              <a:t>Century</a:t>
            </a:r>
            <a:r>
              <a:rPr lang="en-US" sz="1600" dirty="0">
                <a:latin typeface="Georgia"/>
                <a:cs typeface="Georgia"/>
              </a:rPr>
              <a:t>. Proceedings of the 1998 Conference on </a:t>
            </a:r>
            <a:r>
              <a:rPr lang="en-US" sz="1600" dirty="0" smtClean="0">
                <a:latin typeface="Georgia"/>
                <a:cs typeface="Georgia"/>
              </a:rPr>
              <a:t>the History </a:t>
            </a:r>
            <a:r>
              <a:rPr lang="en-US" sz="1600" dirty="0">
                <a:latin typeface="Georgia"/>
                <a:cs typeface="Georgia"/>
              </a:rPr>
              <a:t>and Heritage of Science Information </a:t>
            </a:r>
            <a:r>
              <a:rPr lang="en-US" sz="1600" dirty="0" smtClean="0">
                <a:latin typeface="Georgia"/>
                <a:cs typeface="Georgia"/>
              </a:rPr>
              <a:t>Systems. pp.139-147.</a:t>
            </a:r>
            <a:endParaRPr lang="en-US" sz="1600" dirty="0">
              <a:latin typeface="Georgia"/>
              <a:cs typeface="Georgia"/>
            </a:endParaRPr>
          </a:p>
        </p:txBody>
      </p:sp>
    </p:spTree>
    <p:extLst>
      <p:ext uri="{BB962C8B-B14F-4D97-AF65-F5344CB8AC3E}">
        <p14:creationId xmlns:p14="http://schemas.microsoft.com/office/powerpoint/2010/main" val="8836322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en-US" dirty="0"/>
              <a:t>International Institute for the Organizing of Knowledge Work</a:t>
            </a:r>
          </a:p>
          <a:p>
            <a:r>
              <a:rPr lang="en-GB" dirty="0"/>
              <a:t>Short-lived </a:t>
            </a:r>
            <a:r>
              <a:rPr lang="mr-IN" dirty="0"/>
              <a:t>–</a:t>
            </a:r>
            <a:r>
              <a:rPr lang="en-GB" dirty="0"/>
              <a:t> </a:t>
            </a:r>
            <a:r>
              <a:rPr lang="en-GB" dirty="0" smtClean="0"/>
              <a:t>in operation from 1911 to 1913</a:t>
            </a:r>
            <a:endParaRPr lang="en-GB" dirty="0"/>
          </a:p>
          <a:p>
            <a:r>
              <a:rPr lang="en-US" dirty="0" smtClean="0"/>
              <a:t>Reduced </a:t>
            </a:r>
            <a:r>
              <a:rPr lang="en-US" dirty="0"/>
              <a:t>literature to small units of recorded knowledge (‘</a:t>
            </a:r>
            <a:r>
              <a:rPr lang="en-US" dirty="0" err="1"/>
              <a:t>monos</a:t>
            </a:r>
            <a:r>
              <a:rPr lang="en-US" dirty="0"/>
              <a:t>’) that could be arranged and linked with other </a:t>
            </a:r>
            <a:r>
              <a:rPr lang="en-US" dirty="0" smtClean="0"/>
              <a:t>units</a:t>
            </a:r>
          </a:p>
          <a:p>
            <a:r>
              <a:rPr lang="en-US" dirty="0" err="1" smtClean="0"/>
              <a:t>Monos</a:t>
            </a:r>
            <a:r>
              <a:rPr lang="en-US" dirty="0" smtClean="0"/>
              <a:t> </a:t>
            </a:r>
            <a:r>
              <a:rPr lang="en-US" dirty="0" err="1" smtClean="0"/>
              <a:t>categorised</a:t>
            </a:r>
            <a:r>
              <a:rPr lang="en-US" dirty="0" smtClean="0"/>
              <a:t> using Dewey Decimal Classification</a:t>
            </a:r>
            <a:endParaRPr lang="en-US" dirty="0"/>
          </a:p>
        </p:txBody>
      </p:sp>
      <p:sp>
        <p:nvSpPr>
          <p:cNvPr id="4" name="Title 3"/>
          <p:cNvSpPr>
            <a:spLocks noGrp="1"/>
          </p:cNvSpPr>
          <p:nvPr>
            <p:ph type="title"/>
          </p:nvPr>
        </p:nvSpPr>
        <p:spPr/>
        <p:txBody>
          <a:bodyPr/>
          <a:lstStyle/>
          <a:p>
            <a:r>
              <a:rPr lang="en-GB" dirty="0" smtClean="0"/>
              <a:t>Die </a:t>
            </a:r>
            <a:r>
              <a:rPr lang="en-GB" dirty="0" err="1" smtClean="0"/>
              <a:t>Brücke</a:t>
            </a:r>
            <a:endParaRPr lang="en-GB" dirty="0"/>
          </a:p>
        </p:txBody>
      </p:sp>
      <p:sp>
        <p:nvSpPr>
          <p:cNvPr id="5" name="Slide Number Placeholder 4"/>
          <p:cNvSpPr>
            <a:spLocks noGrp="1"/>
          </p:cNvSpPr>
          <p:nvPr>
            <p:ph type="sldNum" sz="quarter" idx="12"/>
          </p:nvPr>
        </p:nvSpPr>
        <p:spPr/>
        <p:txBody>
          <a:bodyPr/>
          <a:lstStyle/>
          <a:p>
            <a:pPr>
              <a:defRPr/>
            </a:pPr>
            <a:fld id="{F80DF742-AA5B-1A40-9DF5-E96D95D18B1F}" type="slidenum">
              <a:rPr lang="en-GB" smtClean="0"/>
              <a:pPr>
                <a:defRPr/>
              </a:pPr>
              <a:t>17</a:t>
            </a:fld>
            <a:endParaRPr lang="en-GB"/>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7728" y="1395578"/>
            <a:ext cx="3189431" cy="4479701"/>
          </a:xfrm>
          <a:prstGeom prst="rect">
            <a:avLst/>
          </a:prstGeom>
        </p:spPr>
      </p:pic>
    </p:spTree>
    <p:extLst>
      <p:ext uri="{BB962C8B-B14F-4D97-AF65-F5344CB8AC3E}">
        <p14:creationId xmlns:p14="http://schemas.microsoft.com/office/powerpoint/2010/main" val="14550488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3"/>
          </p:nvPr>
        </p:nvPicPr>
        <p:blipFill>
          <a:blip r:embed="rId3"/>
          <a:srcRect t="8968" b="8968"/>
          <a:stretch>
            <a:fillRect/>
          </a:stretch>
        </p:blipFill>
        <p:spPr/>
      </p:pic>
      <p:sp>
        <p:nvSpPr>
          <p:cNvPr id="5" name="Slide Number Placeholder 4"/>
          <p:cNvSpPr>
            <a:spLocks noGrp="1"/>
          </p:cNvSpPr>
          <p:nvPr>
            <p:ph type="sldNum" sz="quarter" idx="12"/>
          </p:nvPr>
        </p:nvSpPr>
        <p:spPr/>
        <p:txBody>
          <a:bodyPr/>
          <a:lstStyle/>
          <a:p>
            <a:pPr>
              <a:defRPr/>
            </a:pPr>
            <a:fld id="{F80DF742-AA5B-1A40-9DF5-E96D95D18B1F}" type="slidenum">
              <a:rPr lang="en-GB" smtClean="0">
                <a:solidFill>
                  <a:schemeClr val="bg1"/>
                </a:solidFill>
              </a:rPr>
              <a:pPr>
                <a:defRPr/>
              </a:pPr>
              <a:t>18</a:t>
            </a:fld>
            <a:endParaRPr lang="en-GB" dirty="0">
              <a:solidFill>
                <a:schemeClr val="bg1"/>
              </a:solidFill>
            </a:endParaRPr>
          </a:p>
        </p:txBody>
      </p:sp>
      <p:sp>
        <p:nvSpPr>
          <p:cNvPr id="6" name="Text Placeholder 5"/>
          <p:cNvSpPr>
            <a:spLocks noGrp="1"/>
          </p:cNvSpPr>
          <p:nvPr>
            <p:ph type="body" idx="1"/>
          </p:nvPr>
        </p:nvSpPr>
        <p:spPr/>
        <p:txBody>
          <a:bodyPr/>
          <a:lstStyle/>
          <a:p>
            <a:r>
              <a:rPr lang="en-US" dirty="0" smtClean="0">
                <a:solidFill>
                  <a:srgbClr val="FFFFFF"/>
                </a:solidFill>
              </a:rPr>
              <a:t>Technical University of Hamburg-</a:t>
            </a:r>
            <a:r>
              <a:rPr lang="en-US" dirty="0" err="1" smtClean="0">
                <a:solidFill>
                  <a:srgbClr val="FFFFFF"/>
                </a:solidFill>
              </a:rPr>
              <a:t>Harburg</a:t>
            </a:r>
            <a:endParaRPr lang="en-US" dirty="0">
              <a:solidFill>
                <a:srgbClr val="FFFFFF"/>
              </a:solidFill>
            </a:endParaRPr>
          </a:p>
        </p:txBody>
      </p:sp>
    </p:spTree>
    <p:extLst>
      <p:ext uri="{BB962C8B-B14F-4D97-AF65-F5344CB8AC3E}">
        <p14:creationId xmlns:p14="http://schemas.microsoft.com/office/powerpoint/2010/main" val="1388337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820" b="820"/>
          <a:stretch>
            <a:fillRect/>
          </a:stretch>
        </p:blipFill>
        <p:spPr>
          <a:xfrm>
            <a:off x="158044" y="118533"/>
            <a:ext cx="8833556" cy="6625166"/>
          </a:xfrm>
        </p:spPr>
      </p:pic>
      <p:sp>
        <p:nvSpPr>
          <p:cNvPr id="4" name="Text Placeholder 3"/>
          <p:cNvSpPr>
            <a:spLocks noGrp="1"/>
          </p:cNvSpPr>
          <p:nvPr>
            <p:ph type="body" idx="1"/>
          </p:nvPr>
        </p:nvSpPr>
        <p:spPr>
          <a:xfrm>
            <a:off x="355805" y="6316662"/>
            <a:ext cx="6814352" cy="312738"/>
          </a:xfrm>
          <a:solidFill>
            <a:schemeClr val="bg1"/>
          </a:solidFill>
          <a:ln>
            <a:noFill/>
          </a:ln>
          <a:effectLst>
            <a:outerShdw blurRad="50800" dist="76200" dir="2700000" algn="tl" rotWithShape="0">
              <a:prstClr val="black">
                <a:alpha val="40000"/>
              </a:prstClr>
            </a:outerShdw>
          </a:effectLst>
        </p:spPr>
        <p:txBody>
          <a:bodyPr rIns="0"/>
          <a:lstStyle/>
          <a:p>
            <a:r>
              <a:rPr lang="en-GB" dirty="0" err="1" smtClean="0">
                <a:solidFill>
                  <a:srgbClr val="000000"/>
                </a:solidFill>
              </a:rPr>
              <a:t>Bührer</a:t>
            </a:r>
            <a:r>
              <a:rPr lang="en-GB" dirty="0" smtClean="0">
                <a:solidFill>
                  <a:srgbClr val="000000"/>
                </a:solidFill>
              </a:rPr>
              <a:t>, K.W. (1912) </a:t>
            </a:r>
            <a:r>
              <a:rPr lang="en-GB" i="1" dirty="0" err="1" smtClean="0">
                <a:solidFill>
                  <a:srgbClr val="000000"/>
                </a:solidFill>
              </a:rPr>
              <a:t>Raumnot</a:t>
            </a:r>
            <a:r>
              <a:rPr lang="en-GB" i="1" dirty="0" smtClean="0">
                <a:solidFill>
                  <a:srgbClr val="000000"/>
                </a:solidFill>
              </a:rPr>
              <a:t> und </a:t>
            </a:r>
            <a:r>
              <a:rPr lang="en-GB" i="1" dirty="0" err="1" smtClean="0">
                <a:solidFill>
                  <a:srgbClr val="000000"/>
                </a:solidFill>
              </a:rPr>
              <a:t>Weltformat</a:t>
            </a:r>
            <a:r>
              <a:rPr lang="en-GB" dirty="0">
                <a:solidFill>
                  <a:srgbClr val="000000"/>
                </a:solidFill>
              </a:rPr>
              <a:t>.</a:t>
            </a:r>
            <a:r>
              <a:rPr lang="en-GB" dirty="0" smtClean="0">
                <a:solidFill>
                  <a:srgbClr val="000000"/>
                </a:solidFill>
              </a:rPr>
              <a:t> </a:t>
            </a:r>
            <a:r>
              <a:rPr lang="en-GB" dirty="0" err="1" smtClean="0">
                <a:solidFill>
                  <a:srgbClr val="000000"/>
                </a:solidFill>
              </a:rPr>
              <a:t>München</a:t>
            </a:r>
            <a:r>
              <a:rPr lang="en-GB" dirty="0" smtClean="0">
                <a:solidFill>
                  <a:srgbClr val="000000"/>
                </a:solidFill>
              </a:rPr>
              <a:t>: Die </a:t>
            </a:r>
            <a:r>
              <a:rPr lang="en-GB" dirty="0" err="1" smtClean="0">
                <a:solidFill>
                  <a:srgbClr val="000000"/>
                </a:solidFill>
              </a:rPr>
              <a:t>Brücke</a:t>
            </a:r>
            <a:r>
              <a:rPr lang="en-GB" dirty="0" smtClean="0">
                <a:solidFill>
                  <a:srgbClr val="000000"/>
                </a:solidFill>
              </a:rPr>
              <a:t>, p.15.</a:t>
            </a:r>
            <a:endParaRPr lang="en-GB" dirty="0">
              <a:solidFill>
                <a:srgbClr val="000000"/>
              </a:solidFill>
            </a:endParaRPr>
          </a:p>
        </p:txBody>
      </p:sp>
    </p:spTree>
    <p:extLst>
      <p:ext uri="{BB962C8B-B14F-4D97-AF65-F5344CB8AC3E}">
        <p14:creationId xmlns:p14="http://schemas.microsoft.com/office/powerpoint/2010/main" val="3007542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C13B8AF-37AF-004B-A1C6-F925204B8105}" type="slidenum">
              <a:rPr lang="en-GB" smtClean="0"/>
              <a:pPr>
                <a:defRPr/>
              </a:pPr>
              <a:t>2</a:t>
            </a:fld>
            <a:endParaRPr lang="en-GB"/>
          </a:p>
        </p:txBody>
      </p:sp>
      <p:sp>
        <p:nvSpPr>
          <p:cNvPr id="3" name="Content Placeholder 2"/>
          <p:cNvSpPr>
            <a:spLocks noGrp="1"/>
          </p:cNvSpPr>
          <p:nvPr>
            <p:ph idx="1"/>
          </p:nvPr>
        </p:nvSpPr>
        <p:spPr>
          <a:xfrm>
            <a:off x="323528" y="4077072"/>
            <a:ext cx="8496000" cy="2100538"/>
          </a:xfrm>
        </p:spPr>
        <p:txBody>
          <a:bodyPr/>
          <a:lstStyle/>
          <a:p>
            <a:pPr marL="0" indent="0">
              <a:buNone/>
            </a:pPr>
            <a:r>
              <a:rPr lang="en-US" dirty="0" smtClean="0"/>
              <a:t>The history of hypertext is intrinsically bound up with the history of </a:t>
            </a:r>
            <a:r>
              <a:rPr lang="en-US" i="1" dirty="0" smtClean="0"/>
              <a:t>knowledge </a:t>
            </a:r>
            <a:r>
              <a:rPr lang="en-US" i="1" dirty="0" err="1" smtClean="0"/>
              <a:t>organisation</a:t>
            </a:r>
            <a:endParaRPr lang="en-US" i="1" dirty="0"/>
          </a:p>
        </p:txBody>
      </p:sp>
      <p:sp>
        <p:nvSpPr>
          <p:cNvPr id="6" name="Title 5"/>
          <p:cNvSpPr>
            <a:spLocks noGrp="1"/>
          </p:cNvSpPr>
          <p:nvPr>
            <p:ph type="title"/>
          </p:nvPr>
        </p:nvSpPr>
        <p:spPr/>
        <p:txBody>
          <a:bodyPr/>
          <a:lstStyle/>
          <a:p>
            <a:r>
              <a:rPr lang="en-US" dirty="0" smtClean="0"/>
              <a:t>Revisiting Nelson’s Definition</a:t>
            </a:r>
            <a:endParaRPr lang="en-US" dirty="0"/>
          </a:p>
        </p:txBody>
      </p:sp>
      <p:pic>
        <p:nvPicPr>
          <p:cNvPr id="8" name="Picture 7" descr="p84-nelson.pdf"/>
          <p:cNvPicPr>
            <a:picLocks noChangeAspect="1"/>
          </p:cNvPicPr>
          <p:nvPr/>
        </p:nvPicPr>
        <p:blipFill rotWithShape="1">
          <a:blip r:embed="rId2">
            <a:extLst>
              <a:ext uri="{28A0092B-C50C-407E-A947-70E740481C1C}">
                <a14:useLocalDpi xmlns:a14="http://schemas.microsoft.com/office/drawing/2010/main" val="0"/>
              </a:ext>
            </a:extLst>
          </a:blip>
          <a:srcRect l="8621" t="48374" r="7754" b="37258"/>
          <a:stretch/>
        </p:blipFill>
        <p:spPr>
          <a:xfrm>
            <a:off x="323528" y="1844824"/>
            <a:ext cx="8584925" cy="1883178"/>
          </a:xfrm>
          <a:prstGeom prst="rect">
            <a:avLst/>
          </a:prstGeom>
        </p:spPr>
      </p:pic>
      <p:sp>
        <p:nvSpPr>
          <p:cNvPr id="9" name="TextBox 8"/>
          <p:cNvSpPr txBox="1"/>
          <p:nvPr/>
        </p:nvSpPr>
        <p:spPr>
          <a:xfrm>
            <a:off x="323528" y="6258798"/>
            <a:ext cx="8111395" cy="584776"/>
          </a:xfrm>
          <a:prstGeom prst="rect">
            <a:avLst/>
          </a:prstGeom>
          <a:noFill/>
        </p:spPr>
        <p:txBody>
          <a:bodyPr wrap="none" lIns="0" rIns="0" rtlCol="0">
            <a:spAutoFit/>
          </a:bodyPr>
          <a:lstStyle/>
          <a:p>
            <a:r>
              <a:rPr lang="en-US" sz="1600" dirty="0" smtClean="0">
                <a:latin typeface="Georgia"/>
                <a:cs typeface="Georgia"/>
              </a:rPr>
              <a:t>Nelson, T.H. (1965) </a:t>
            </a:r>
            <a:r>
              <a:rPr lang="en-US" sz="1600" i="1" dirty="0" smtClean="0"/>
              <a:t>A file structure for the complex, the changing and the indeterminate</a:t>
            </a:r>
            <a:r>
              <a:rPr lang="en-US" sz="1600" dirty="0" smtClean="0"/>
              <a:t>. </a:t>
            </a:r>
          </a:p>
          <a:p>
            <a:r>
              <a:rPr lang="en-US" sz="1600" dirty="0" smtClean="0"/>
              <a:t>Proceedings of the 20</a:t>
            </a:r>
            <a:r>
              <a:rPr lang="en-US" sz="1600" baseline="30000" dirty="0" smtClean="0"/>
              <a:t>th</a:t>
            </a:r>
            <a:r>
              <a:rPr lang="en-US" sz="1600" dirty="0" smtClean="0"/>
              <a:t> ACM National Conference.</a:t>
            </a:r>
            <a:r>
              <a:rPr lang="en-US" sz="1600" dirty="0" smtClean="0">
                <a:latin typeface="Georgia"/>
                <a:cs typeface="Georgia"/>
              </a:rPr>
              <a:t>.</a:t>
            </a:r>
            <a:endParaRPr lang="en-US" sz="1600" dirty="0">
              <a:latin typeface="Georgia"/>
              <a:cs typeface="Georgia"/>
            </a:endParaRPr>
          </a:p>
        </p:txBody>
      </p:sp>
      <p:sp>
        <p:nvSpPr>
          <p:cNvPr id="10" name="Rectangle 9"/>
          <p:cNvSpPr/>
          <p:nvPr/>
        </p:nvSpPr>
        <p:spPr bwMode="auto">
          <a:xfrm>
            <a:off x="7236296" y="3501008"/>
            <a:ext cx="1379400" cy="383205"/>
          </a:xfrm>
          <a:prstGeom prst="rect">
            <a:avLst/>
          </a:prstGeom>
          <a:solidFill>
            <a:schemeClr val="bg1"/>
          </a:solidFill>
          <a:ln w="12700" cap="flat" cmpd="sng" algn="ctr">
            <a:noFill/>
            <a:prstDash val="solid"/>
            <a:round/>
            <a:headEnd type="none" w="med" len="med"/>
            <a:tailEnd type="none" w="med" len="med"/>
          </a:ln>
          <a:effectLst/>
        </p:spPr>
        <p:txBody>
          <a:bodyPr vert="horz" wrap="non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Lucida Sans" pitchFamily="-106" charset="0"/>
              <a:ea typeface="ＭＳ Ｐゴシック" pitchFamily="-106" charset="-128"/>
              <a:cs typeface="ＭＳ Ｐゴシック" pitchFamily="-106" charset="-128"/>
            </a:endParaRPr>
          </a:p>
        </p:txBody>
      </p:sp>
    </p:spTree>
    <p:extLst>
      <p:ext uri="{BB962C8B-B14F-4D97-AF65-F5344CB8AC3E}">
        <p14:creationId xmlns:p14="http://schemas.microsoft.com/office/powerpoint/2010/main" val="1507252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12278" r="-12278"/>
          <a:stretch/>
        </p:blipFill>
        <p:spPr>
          <a:xfrm>
            <a:off x="330200" y="0"/>
            <a:ext cx="8483600" cy="6362699"/>
          </a:xfrm>
        </p:spPr>
      </p:pic>
      <p:sp>
        <p:nvSpPr>
          <p:cNvPr id="4" name="Text Placeholder 3"/>
          <p:cNvSpPr>
            <a:spLocks noGrp="1"/>
          </p:cNvSpPr>
          <p:nvPr>
            <p:ph type="body" idx="1"/>
          </p:nvPr>
        </p:nvSpPr>
        <p:spPr>
          <a:xfrm>
            <a:off x="324000" y="6316662"/>
            <a:ext cx="7258237" cy="312738"/>
          </a:xfrm>
        </p:spPr>
        <p:txBody>
          <a:bodyPr/>
          <a:lstStyle/>
          <a:p>
            <a:r>
              <a:rPr lang="en-GB" dirty="0" err="1">
                <a:solidFill>
                  <a:srgbClr val="000000"/>
                </a:solidFill>
              </a:rPr>
              <a:t>Bührer</a:t>
            </a:r>
            <a:r>
              <a:rPr lang="en-GB" dirty="0">
                <a:solidFill>
                  <a:srgbClr val="000000"/>
                </a:solidFill>
              </a:rPr>
              <a:t>, K.W. (1912) </a:t>
            </a:r>
            <a:r>
              <a:rPr lang="en-GB" i="1" dirty="0" err="1">
                <a:solidFill>
                  <a:srgbClr val="000000"/>
                </a:solidFill>
              </a:rPr>
              <a:t>Raumnot</a:t>
            </a:r>
            <a:r>
              <a:rPr lang="en-GB" i="1" dirty="0">
                <a:solidFill>
                  <a:srgbClr val="000000"/>
                </a:solidFill>
              </a:rPr>
              <a:t> und </a:t>
            </a:r>
            <a:r>
              <a:rPr lang="en-GB" i="1" dirty="0" err="1" smtClean="0">
                <a:solidFill>
                  <a:srgbClr val="000000"/>
                </a:solidFill>
              </a:rPr>
              <a:t>Weltformat</a:t>
            </a:r>
            <a:r>
              <a:rPr lang="en-GB" dirty="0" smtClean="0">
                <a:solidFill>
                  <a:srgbClr val="000000"/>
                </a:solidFill>
              </a:rPr>
              <a:t>. </a:t>
            </a:r>
            <a:r>
              <a:rPr lang="en-GB" dirty="0" err="1">
                <a:solidFill>
                  <a:srgbClr val="000000"/>
                </a:solidFill>
              </a:rPr>
              <a:t>München</a:t>
            </a:r>
            <a:r>
              <a:rPr lang="en-GB" dirty="0">
                <a:solidFill>
                  <a:srgbClr val="000000"/>
                </a:solidFill>
              </a:rPr>
              <a:t>: Die </a:t>
            </a:r>
            <a:r>
              <a:rPr lang="en-GB" dirty="0" err="1">
                <a:solidFill>
                  <a:srgbClr val="000000"/>
                </a:solidFill>
              </a:rPr>
              <a:t>Brücke</a:t>
            </a:r>
            <a:r>
              <a:rPr lang="en-GB" dirty="0">
                <a:solidFill>
                  <a:srgbClr val="000000"/>
                </a:solidFill>
              </a:rPr>
              <a:t>, </a:t>
            </a:r>
            <a:r>
              <a:rPr lang="en-GB" dirty="0" smtClean="0">
                <a:solidFill>
                  <a:srgbClr val="000000"/>
                </a:solidFill>
              </a:rPr>
              <a:t>p.21.</a:t>
            </a:r>
            <a:endParaRPr lang="en-GB" dirty="0">
              <a:solidFill>
                <a:srgbClr val="000000"/>
              </a:solidFill>
            </a:endParaRPr>
          </a:p>
        </p:txBody>
      </p:sp>
    </p:spTree>
    <p:extLst>
      <p:ext uri="{BB962C8B-B14F-4D97-AF65-F5344CB8AC3E}">
        <p14:creationId xmlns:p14="http://schemas.microsoft.com/office/powerpoint/2010/main" val="7747938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4716016" y="1628800"/>
            <a:ext cx="4095600" cy="4489450"/>
          </a:xfrm>
        </p:spPr>
      </p:pic>
      <p:sp>
        <p:nvSpPr>
          <p:cNvPr id="4" name="Title 3"/>
          <p:cNvSpPr>
            <a:spLocks noGrp="1"/>
          </p:cNvSpPr>
          <p:nvPr>
            <p:ph type="title"/>
          </p:nvPr>
        </p:nvSpPr>
        <p:spPr/>
        <p:txBody>
          <a:bodyPr/>
          <a:lstStyle/>
          <a:p>
            <a:r>
              <a:rPr lang="en-US" dirty="0" smtClean="0"/>
              <a:t>Die </a:t>
            </a:r>
            <a:r>
              <a:rPr lang="en-US" dirty="0" err="1" smtClean="0"/>
              <a:t>Brücke</a:t>
            </a:r>
            <a:endParaRPr lang="en-US" dirty="0"/>
          </a:p>
        </p:txBody>
      </p:sp>
      <p:sp>
        <p:nvSpPr>
          <p:cNvPr id="6" name="Rounded Rectangular Callout 5"/>
          <p:cNvSpPr/>
          <p:nvPr/>
        </p:nvSpPr>
        <p:spPr bwMode="auto">
          <a:xfrm>
            <a:off x="323527" y="1916832"/>
            <a:ext cx="4246885" cy="3456384"/>
          </a:xfrm>
          <a:prstGeom prst="wedgeRoundRectCallout">
            <a:avLst>
              <a:gd name="adj1" fmla="val 63751"/>
              <a:gd name="adj2" fmla="val 16480"/>
              <a:gd name="adj3" fmla="val 16667"/>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0" numCol="1" rtlCol="0" anchor="t" anchorCtr="0" compatLnSpc="1">
            <a:prstTxWarp prst="textNoShape">
              <a:avLst/>
            </a:prstTxWarp>
            <a:noAutofit/>
          </a:bodyPr>
          <a:lstStyle/>
          <a:p>
            <a:pPr algn="ctr"/>
            <a:r>
              <a:rPr lang="en-US" sz="2000" dirty="0">
                <a:latin typeface="Georgia"/>
                <a:ea typeface="ＭＳ Ｐゴシック" pitchFamily="-106" charset="-128"/>
                <a:cs typeface="Georgia"/>
              </a:rPr>
              <a:t>Die </a:t>
            </a:r>
            <a:r>
              <a:rPr lang="en-US" sz="2000" dirty="0" err="1" smtClean="0">
                <a:latin typeface="Georgia"/>
                <a:ea typeface="ＭＳ Ｐゴシック" pitchFamily="-106" charset="-128"/>
                <a:cs typeface="Georgia"/>
              </a:rPr>
              <a:t>Brücke</a:t>
            </a:r>
            <a:r>
              <a:rPr lang="en-US" sz="2000" dirty="0" smtClean="0">
                <a:latin typeface="Georgia"/>
                <a:ea typeface="ＭＳ Ｐゴシック" pitchFamily="-106" charset="-128"/>
                <a:cs typeface="Georgia"/>
              </a:rPr>
              <a:t> </a:t>
            </a:r>
            <a:r>
              <a:rPr lang="en-US" sz="2000" dirty="0">
                <a:latin typeface="Georgia"/>
                <a:ea typeface="ＭＳ Ｐゴシック" pitchFamily="-106" charset="-128"/>
                <a:cs typeface="Georgia"/>
              </a:rPr>
              <a:t>is planned as a central station, where any question which may be raised with respect to any field of intellectual work whatever finds either direct answer or else indirect, in the sense that the inquirer is advised as to the place where he can obtain sufficient </a:t>
            </a:r>
            <a:r>
              <a:rPr lang="en-US" sz="2000" dirty="0" smtClean="0">
                <a:latin typeface="Georgia"/>
                <a:ea typeface="ＭＳ Ｐゴシック" pitchFamily="-106" charset="-128"/>
                <a:cs typeface="Georgia"/>
              </a:rPr>
              <a:t>information </a:t>
            </a:r>
            <a:endParaRPr lang="en-US" sz="2000" dirty="0">
              <a:latin typeface="Georgia"/>
              <a:ea typeface="ＭＳ Ｐゴシック" pitchFamily="-106" charset="-128"/>
              <a:cs typeface="Georgia"/>
            </a:endParaRPr>
          </a:p>
        </p:txBody>
      </p:sp>
      <p:sp>
        <p:nvSpPr>
          <p:cNvPr id="7" name="TextBox 6"/>
          <p:cNvSpPr txBox="1"/>
          <p:nvPr/>
        </p:nvSpPr>
        <p:spPr>
          <a:xfrm>
            <a:off x="323528" y="6258798"/>
            <a:ext cx="8424936" cy="338554"/>
          </a:xfrm>
          <a:prstGeom prst="rect">
            <a:avLst/>
          </a:prstGeom>
          <a:noFill/>
        </p:spPr>
        <p:txBody>
          <a:bodyPr wrap="square" lIns="0" rIns="0" rtlCol="0">
            <a:noAutofit/>
          </a:bodyPr>
          <a:lstStyle/>
          <a:p>
            <a:r>
              <a:rPr lang="en-US" sz="1600" dirty="0" smtClean="0">
                <a:latin typeface="Georgia"/>
                <a:cs typeface="Georgia"/>
              </a:rPr>
              <a:t>Ostwald, W. (1913) </a:t>
            </a:r>
            <a:r>
              <a:rPr lang="en-US" sz="1600" i="1" dirty="0" smtClean="0">
                <a:latin typeface="Georgia"/>
                <a:cs typeface="Georgia"/>
              </a:rPr>
              <a:t>Scientific Management for Scientists</a:t>
            </a:r>
            <a:r>
              <a:rPr lang="en-US" sz="1600" dirty="0" smtClean="0">
                <a:latin typeface="Georgia"/>
                <a:cs typeface="Georgia"/>
              </a:rPr>
              <a:t>. Scientific American, 108(1), pp. 5-6.</a:t>
            </a:r>
            <a:endParaRPr lang="en-US" sz="1600" dirty="0">
              <a:latin typeface="Georgia"/>
              <a:cs typeface="Georgia"/>
            </a:endParaRPr>
          </a:p>
        </p:txBody>
      </p:sp>
      <p:sp>
        <p:nvSpPr>
          <p:cNvPr id="2" name="Slide Number Placeholder 1"/>
          <p:cNvSpPr>
            <a:spLocks noGrp="1"/>
          </p:cNvSpPr>
          <p:nvPr>
            <p:ph type="sldNum" sz="quarter" idx="12"/>
          </p:nvPr>
        </p:nvSpPr>
        <p:spPr/>
        <p:txBody>
          <a:bodyPr/>
          <a:lstStyle/>
          <a:p>
            <a:pPr>
              <a:defRPr/>
            </a:pPr>
            <a:fld id="{F80DF742-AA5B-1A40-9DF5-E96D95D18B1F}" type="slidenum">
              <a:rPr lang="en-GB" smtClean="0"/>
              <a:pPr>
                <a:defRPr/>
              </a:pPr>
              <a:t>21</a:t>
            </a:fld>
            <a:endParaRPr lang="en-GB"/>
          </a:p>
        </p:txBody>
      </p:sp>
    </p:spTree>
    <p:extLst>
      <p:ext uri="{BB962C8B-B14F-4D97-AF65-F5344CB8AC3E}">
        <p14:creationId xmlns:p14="http://schemas.microsoft.com/office/powerpoint/2010/main" val="6228061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Das </a:t>
            </a:r>
            <a:r>
              <a:rPr lang="en-GB" dirty="0" err="1" smtClean="0"/>
              <a:t>Gehirn</a:t>
            </a:r>
            <a:r>
              <a:rPr lang="en-GB" dirty="0" smtClean="0"/>
              <a:t> der Welt</a:t>
            </a:r>
            <a:endParaRPr lang="en-GB" dirty="0"/>
          </a:p>
        </p:txBody>
      </p:sp>
      <p:sp>
        <p:nvSpPr>
          <p:cNvPr id="5" name="Slide Number Placeholder 4"/>
          <p:cNvSpPr>
            <a:spLocks noGrp="1"/>
          </p:cNvSpPr>
          <p:nvPr>
            <p:ph type="sldNum" sz="quarter" idx="12"/>
          </p:nvPr>
        </p:nvSpPr>
        <p:spPr/>
        <p:txBody>
          <a:bodyPr/>
          <a:lstStyle/>
          <a:p>
            <a:pPr>
              <a:defRPr/>
            </a:pPr>
            <a:fld id="{F80DF742-AA5B-1A40-9DF5-E96D95D18B1F}" type="slidenum">
              <a:rPr lang="en-GB" smtClean="0"/>
              <a:pPr>
                <a:defRPr/>
              </a:pPr>
              <a:t>22</a:t>
            </a:fld>
            <a:endParaRPr lang="en-GB"/>
          </a:p>
        </p:txBody>
      </p:sp>
      <p:pic>
        <p:nvPicPr>
          <p:cNvPr id="6" name="Content Placeholder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1628800"/>
            <a:ext cx="4095600" cy="4489450"/>
          </a:xfrm>
          <a:prstGeom prst="rect">
            <a:avLst/>
          </a:prstGeom>
          <a:noFill/>
          <a:ln w="9525">
            <a:noFill/>
            <a:miter lim="800000"/>
            <a:headEnd/>
            <a:tailEnd/>
          </a:ln>
        </p:spPr>
      </p:pic>
      <p:sp>
        <p:nvSpPr>
          <p:cNvPr id="7" name="Rounded Rectangular Callout 6"/>
          <p:cNvSpPr/>
          <p:nvPr/>
        </p:nvSpPr>
        <p:spPr bwMode="auto">
          <a:xfrm>
            <a:off x="323527" y="1689836"/>
            <a:ext cx="4246885" cy="4428414"/>
          </a:xfrm>
          <a:prstGeom prst="wedgeRoundRectCallout">
            <a:avLst>
              <a:gd name="adj1" fmla="val 63751"/>
              <a:gd name="adj2" fmla="val 16480"/>
              <a:gd name="adj3" fmla="val 16667"/>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0" numCol="1" rtlCol="0" anchor="t" anchorCtr="0" compatLnSpc="1">
            <a:prstTxWarp prst="textNoShape">
              <a:avLst/>
            </a:prstTxWarp>
            <a:noAutofit/>
          </a:bodyPr>
          <a:lstStyle/>
          <a:p>
            <a:r>
              <a:rPr lang="en-US" sz="2000" dirty="0" smtClean="0"/>
              <a:t>[The] </a:t>
            </a:r>
            <a:r>
              <a:rPr lang="en-US" sz="2000" dirty="0"/>
              <a:t>cerebral results of </a:t>
            </a:r>
            <a:r>
              <a:rPr lang="en-US" sz="2000" dirty="0" smtClean="0"/>
              <a:t>creative </a:t>
            </a:r>
            <a:r>
              <a:rPr lang="en-US" sz="2000" dirty="0"/>
              <a:t>minds have already assumed a thoroughly international character. [...] </a:t>
            </a:r>
            <a:r>
              <a:rPr lang="en-US" sz="2000" dirty="0" smtClean="0"/>
              <a:t>Every </a:t>
            </a:r>
            <a:r>
              <a:rPr lang="en-US" sz="2000" dirty="0"/>
              <a:t>member of this small community of intellectual leaders works essentially for himself, </a:t>
            </a:r>
            <a:r>
              <a:rPr lang="en-US" sz="2000" dirty="0" smtClean="0"/>
              <a:t>and the </a:t>
            </a:r>
            <a:r>
              <a:rPr lang="en-US" sz="2000" dirty="0"/>
              <a:t>happiness </a:t>
            </a:r>
            <a:r>
              <a:rPr lang="en-US" sz="2000" dirty="0" smtClean="0"/>
              <a:t>of </a:t>
            </a:r>
            <a:r>
              <a:rPr lang="en-US" sz="2000" dirty="0"/>
              <a:t>the individual </a:t>
            </a:r>
            <a:r>
              <a:rPr lang="en-US" sz="2000" dirty="0" smtClean="0"/>
              <a:t>depends on whether he </a:t>
            </a:r>
            <a:r>
              <a:rPr lang="en-US" sz="2000" dirty="0"/>
              <a:t>can </a:t>
            </a:r>
            <a:r>
              <a:rPr lang="en-US" sz="2000" dirty="0" smtClean="0"/>
              <a:t>connect with </a:t>
            </a:r>
            <a:r>
              <a:rPr lang="en-US" sz="2000" dirty="0"/>
              <a:t>his </a:t>
            </a:r>
            <a:r>
              <a:rPr lang="en-US" sz="2000" dirty="0" smtClean="0"/>
              <a:t>fellow workers, </a:t>
            </a:r>
            <a:r>
              <a:rPr lang="en-US" sz="2000" dirty="0"/>
              <a:t>who perhaps live far from him in another country and in another language. </a:t>
            </a:r>
          </a:p>
        </p:txBody>
      </p:sp>
      <p:sp>
        <p:nvSpPr>
          <p:cNvPr id="8" name="TextBox 7"/>
          <p:cNvSpPr txBox="1"/>
          <p:nvPr/>
        </p:nvSpPr>
        <p:spPr>
          <a:xfrm>
            <a:off x="323528" y="6258798"/>
            <a:ext cx="8424936" cy="338554"/>
          </a:xfrm>
          <a:prstGeom prst="rect">
            <a:avLst/>
          </a:prstGeom>
          <a:noFill/>
        </p:spPr>
        <p:txBody>
          <a:bodyPr wrap="square" lIns="0" rIns="0" rtlCol="0">
            <a:noAutofit/>
          </a:bodyPr>
          <a:lstStyle/>
          <a:p>
            <a:r>
              <a:rPr lang="en-US" sz="1600" dirty="0" smtClean="0">
                <a:latin typeface="Georgia"/>
                <a:cs typeface="Georgia"/>
              </a:rPr>
              <a:t>Ostwald, W. </a:t>
            </a:r>
            <a:r>
              <a:rPr lang="en-US" sz="1600" dirty="0" smtClean="0">
                <a:latin typeface="Georgia"/>
                <a:cs typeface="Georgia"/>
              </a:rPr>
              <a:t>(1912) </a:t>
            </a:r>
            <a:r>
              <a:rPr lang="en-US" sz="1600" i="1" dirty="0"/>
              <a:t>Das </a:t>
            </a:r>
            <a:r>
              <a:rPr lang="en-US" sz="1600" i="1" dirty="0" err="1"/>
              <a:t>Gehirn</a:t>
            </a:r>
            <a:r>
              <a:rPr lang="en-US" sz="1600" i="1" dirty="0"/>
              <a:t> der Welt</a:t>
            </a:r>
            <a:r>
              <a:rPr lang="en-US" sz="1600" dirty="0" smtClean="0">
                <a:latin typeface="Georgia"/>
                <a:cs typeface="Georgia"/>
              </a:rPr>
              <a:t>. </a:t>
            </a:r>
            <a:r>
              <a:rPr lang="en-US" sz="1600" dirty="0" err="1" smtClean="0">
                <a:latin typeface="Georgia"/>
                <a:cs typeface="Georgia"/>
              </a:rPr>
              <a:t>München</a:t>
            </a:r>
            <a:r>
              <a:rPr lang="en-US" sz="1600" dirty="0" smtClean="0">
                <a:latin typeface="Georgia"/>
                <a:cs typeface="Georgia"/>
              </a:rPr>
              <a:t>: Die </a:t>
            </a:r>
            <a:r>
              <a:rPr lang="en-US" sz="1600" dirty="0" err="1" smtClean="0">
                <a:latin typeface="Georgia"/>
                <a:cs typeface="Georgia"/>
              </a:rPr>
              <a:t>Brücke</a:t>
            </a:r>
            <a:r>
              <a:rPr lang="en-US" sz="1600" dirty="0" smtClean="0">
                <a:latin typeface="Georgia"/>
                <a:cs typeface="Georgia"/>
              </a:rPr>
              <a:t>.</a:t>
            </a:r>
            <a:endParaRPr lang="en-US" sz="1600" dirty="0">
              <a:latin typeface="Georgia"/>
              <a:cs typeface="Georgia"/>
            </a:endParaRPr>
          </a:p>
        </p:txBody>
      </p:sp>
    </p:spTree>
    <p:extLst>
      <p:ext uri="{BB962C8B-B14F-4D97-AF65-F5344CB8AC3E}">
        <p14:creationId xmlns:p14="http://schemas.microsoft.com/office/powerpoint/2010/main" val="13483084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Das </a:t>
            </a:r>
            <a:r>
              <a:rPr lang="en-GB" dirty="0" err="1" smtClean="0"/>
              <a:t>Gehirn</a:t>
            </a:r>
            <a:r>
              <a:rPr lang="en-GB" dirty="0" smtClean="0"/>
              <a:t> der Welt</a:t>
            </a:r>
            <a:endParaRPr lang="en-GB" dirty="0"/>
          </a:p>
        </p:txBody>
      </p:sp>
      <p:sp>
        <p:nvSpPr>
          <p:cNvPr id="5" name="Slide Number Placeholder 4"/>
          <p:cNvSpPr>
            <a:spLocks noGrp="1"/>
          </p:cNvSpPr>
          <p:nvPr>
            <p:ph type="sldNum" sz="quarter" idx="12"/>
          </p:nvPr>
        </p:nvSpPr>
        <p:spPr/>
        <p:txBody>
          <a:bodyPr/>
          <a:lstStyle/>
          <a:p>
            <a:pPr>
              <a:defRPr/>
            </a:pPr>
            <a:fld id="{F80DF742-AA5B-1A40-9DF5-E96D95D18B1F}" type="slidenum">
              <a:rPr lang="en-GB" smtClean="0"/>
              <a:pPr>
                <a:defRPr/>
              </a:pPr>
              <a:t>23</a:t>
            </a:fld>
            <a:endParaRPr lang="en-GB"/>
          </a:p>
        </p:txBody>
      </p:sp>
      <p:pic>
        <p:nvPicPr>
          <p:cNvPr id="6" name="Content Placeholder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1628800"/>
            <a:ext cx="4095600" cy="4489450"/>
          </a:xfrm>
          <a:prstGeom prst="rect">
            <a:avLst/>
          </a:prstGeom>
          <a:noFill/>
          <a:ln w="9525">
            <a:noFill/>
            <a:miter lim="800000"/>
            <a:headEnd/>
            <a:tailEnd/>
          </a:ln>
        </p:spPr>
      </p:pic>
      <p:sp>
        <p:nvSpPr>
          <p:cNvPr id="7" name="Rounded Rectangular Callout 6"/>
          <p:cNvSpPr/>
          <p:nvPr/>
        </p:nvSpPr>
        <p:spPr bwMode="auto">
          <a:xfrm>
            <a:off x="323527" y="2122311"/>
            <a:ext cx="4246885" cy="3250904"/>
          </a:xfrm>
          <a:prstGeom prst="wedgeRoundRectCallout">
            <a:avLst>
              <a:gd name="adj1" fmla="val 63751"/>
              <a:gd name="adj2" fmla="val 16480"/>
              <a:gd name="adj3" fmla="val 16667"/>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0" numCol="1" rtlCol="0" anchor="t" anchorCtr="0" compatLnSpc="1">
            <a:prstTxWarp prst="textNoShape">
              <a:avLst/>
            </a:prstTxWarp>
            <a:noAutofit/>
          </a:bodyPr>
          <a:lstStyle/>
          <a:p>
            <a:r>
              <a:rPr lang="en-US" sz="2000" dirty="0" smtClean="0"/>
              <a:t>Thus we conclude that, with the best attitudes </a:t>
            </a:r>
            <a:r>
              <a:rPr lang="en-US" sz="2000" dirty="0"/>
              <a:t>and the broadest and </a:t>
            </a:r>
            <a:r>
              <a:rPr lang="en-US" sz="2000" dirty="0" smtClean="0"/>
              <a:t>most noble mindsets </a:t>
            </a:r>
            <a:r>
              <a:rPr lang="en-US" sz="2000" dirty="0"/>
              <a:t>of such </a:t>
            </a:r>
            <a:r>
              <a:rPr lang="en-US" sz="2000" dirty="0" err="1" smtClean="0"/>
              <a:t>organisational</a:t>
            </a:r>
            <a:r>
              <a:rPr lang="en-US" sz="2000" dirty="0" smtClean="0"/>
              <a:t> </a:t>
            </a:r>
            <a:r>
              <a:rPr lang="en-US" sz="2000" dirty="0"/>
              <a:t>idealists, the means to </a:t>
            </a:r>
            <a:r>
              <a:rPr lang="en-US" sz="2000" dirty="0" smtClean="0"/>
              <a:t>harness such great </a:t>
            </a:r>
            <a:r>
              <a:rPr lang="en-US" sz="2000" dirty="0"/>
              <a:t>thought for the </a:t>
            </a:r>
            <a:r>
              <a:rPr lang="en-US" sz="2000" dirty="0" smtClean="0"/>
              <a:t>intellectual benefit of </a:t>
            </a:r>
            <a:r>
              <a:rPr lang="en-US" sz="2000" dirty="0"/>
              <a:t>mankind is a central organ, so to speak a brain of the whole </a:t>
            </a:r>
            <a:r>
              <a:rPr lang="en-US" sz="2000" dirty="0" smtClean="0"/>
              <a:t>world.</a:t>
            </a:r>
            <a:endParaRPr lang="en-US" sz="2000" dirty="0"/>
          </a:p>
        </p:txBody>
      </p:sp>
      <p:sp>
        <p:nvSpPr>
          <p:cNvPr id="8" name="TextBox 7"/>
          <p:cNvSpPr txBox="1"/>
          <p:nvPr/>
        </p:nvSpPr>
        <p:spPr>
          <a:xfrm>
            <a:off x="323528" y="6258798"/>
            <a:ext cx="8424936" cy="338554"/>
          </a:xfrm>
          <a:prstGeom prst="rect">
            <a:avLst/>
          </a:prstGeom>
          <a:noFill/>
        </p:spPr>
        <p:txBody>
          <a:bodyPr wrap="square" lIns="0" rIns="0" rtlCol="0">
            <a:noAutofit/>
          </a:bodyPr>
          <a:lstStyle/>
          <a:p>
            <a:r>
              <a:rPr lang="en-US" sz="1600" dirty="0" smtClean="0">
                <a:latin typeface="Georgia"/>
                <a:cs typeface="Georgia"/>
              </a:rPr>
              <a:t>Ostwald, W. </a:t>
            </a:r>
            <a:r>
              <a:rPr lang="en-US" sz="1600" dirty="0" smtClean="0">
                <a:latin typeface="Georgia"/>
                <a:cs typeface="Georgia"/>
              </a:rPr>
              <a:t>(1912) </a:t>
            </a:r>
            <a:r>
              <a:rPr lang="en-US" sz="1600" i="1" dirty="0"/>
              <a:t>Das </a:t>
            </a:r>
            <a:r>
              <a:rPr lang="en-US" sz="1600" i="1" dirty="0" err="1"/>
              <a:t>Gehirn</a:t>
            </a:r>
            <a:r>
              <a:rPr lang="en-US" sz="1600" i="1" dirty="0"/>
              <a:t> der Welt</a:t>
            </a:r>
            <a:r>
              <a:rPr lang="en-US" sz="1600" dirty="0" smtClean="0">
                <a:latin typeface="Georgia"/>
                <a:cs typeface="Georgia"/>
              </a:rPr>
              <a:t>. </a:t>
            </a:r>
            <a:r>
              <a:rPr lang="en-US" sz="1600" dirty="0" err="1" smtClean="0">
                <a:latin typeface="Georgia"/>
                <a:cs typeface="Georgia"/>
              </a:rPr>
              <a:t>München</a:t>
            </a:r>
            <a:r>
              <a:rPr lang="en-US" sz="1600" dirty="0" smtClean="0">
                <a:latin typeface="Georgia"/>
                <a:cs typeface="Georgia"/>
              </a:rPr>
              <a:t>: Die </a:t>
            </a:r>
            <a:r>
              <a:rPr lang="en-US" sz="1600" dirty="0" err="1" smtClean="0">
                <a:latin typeface="Georgia"/>
                <a:cs typeface="Georgia"/>
              </a:rPr>
              <a:t>Brücke</a:t>
            </a:r>
            <a:r>
              <a:rPr lang="en-US" sz="1600" dirty="0" smtClean="0">
                <a:latin typeface="Georgia"/>
                <a:cs typeface="Georgia"/>
              </a:rPr>
              <a:t>.</a:t>
            </a:r>
            <a:endParaRPr lang="en-US" sz="1600" dirty="0">
              <a:latin typeface="Georgia"/>
              <a:cs typeface="Georgia"/>
            </a:endParaRPr>
          </a:p>
        </p:txBody>
      </p:sp>
    </p:spTree>
    <p:extLst>
      <p:ext uri="{BB962C8B-B14F-4D97-AF65-F5344CB8AC3E}">
        <p14:creationId xmlns:p14="http://schemas.microsoft.com/office/powerpoint/2010/main" val="9770277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half" idx="2"/>
          </p:nvPr>
        </p:nvPicPr>
        <p:blipFill rotWithShape="1">
          <a:blip r:embed="rId3"/>
          <a:srcRect l="42526" t="-64" r="10697" b="41128"/>
          <a:stretch/>
        </p:blipFill>
        <p:spPr/>
      </p:pic>
      <p:sp>
        <p:nvSpPr>
          <p:cNvPr id="4" name="Title 3"/>
          <p:cNvSpPr>
            <a:spLocks noGrp="1"/>
          </p:cNvSpPr>
          <p:nvPr>
            <p:ph type="title"/>
          </p:nvPr>
        </p:nvSpPr>
        <p:spPr/>
        <p:txBody>
          <a:bodyPr/>
          <a:lstStyle/>
          <a:p>
            <a:r>
              <a:rPr lang="en-US" dirty="0" smtClean="0"/>
              <a:t>The World Brain</a:t>
            </a:r>
            <a:endParaRPr lang="en-US" dirty="0"/>
          </a:p>
        </p:txBody>
      </p:sp>
      <p:sp>
        <p:nvSpPr>
          <p:cNvPr id="5" name="Slide Number Placeholder 4"/>
          <p:cNvSpPr>
            <a:spLocks noGrp="1"/>
          </p:cNvSpPr>
          <p:nvPr>
            <p:ph type="sldNum" sz="quarter" idx="12"/>
          </p:nvPr>
        </p:nvSpPr>
        <p:spPr/>
        <p:txBody>
          <a:bodyPr/>
          <a:lstStyle/>
          <a:p>
            <a:pPr>
              <a:defRPr/>
            </a:pPr>
            <a:fld id="{F80DF742-AA5B-1A40-9DF5-E96D95D18B1F}" type="slidenum">
              <a:rPr lang="en-GB" smtClean="0"/>
              <a:pPr>
                <a:defRPr/>
              </a:pPr>
              <a:t>24</a:t>
            </a:fld>
            <a:endParaRPr lang="en-GB"/>
          </a:p>
        </p:txBody>
      </p:sp>
      <p:sp>
        <p:nvSpPr>
          <p:cNvPr id="7" name="TextBox 6"/>
          <p:cNvSpPr txBox="1"/>
          <p:nvPr/>
        </p:nvSpPr>
        <p:spPr>
          <a:xfrm>
            <a:off x="323528" y="6258798"/>
            <a:ext cx="5787241" cy="338554"/>
          </a:xfrm>
          <a:prstGeom prst="rect">
            <a:avLst/>
          </a:prstGeom>
          <a:noFill/>
        </p:spPr>
        <p:txBody>
          <a:bodyPr wrap="none" lIns="0" rIns="0" rtlCol="0">
            <a:spAutoFit/>
          </a:bodyPr>
          <a:lstStyle/>
          <a:p>
            <a:r>
              <a:rPr lang="en-US" sz="1600" dirty="0" smtClean="0">
                <a:latin typeface="Georgia"/>
                <a:cs typeface="Georgia"/>
              </a:rPr>
              <a:t>Wells, H.G. (1938) </a:t>
            </a:r>
            <a:r>
              <a:rPr lang="en-US" sz="1600" i="1" dirty="0" smtClean="0">
                <a:latin typeface="Georgia"/>
                <a:cs typeface="Georgia"/>
              </a:rPr>
              <a:t>World Brain</a:t>
            </a:r>
            <a:r>
              <a:rPr lang="en-US" sz="1600" dirty="0" smtClean="0">
                <a:latin typeface="Georgia"/>
                <a:cs typeface="Georgia"/>
              </a:rPr>
              <a:t>, London: Methuen and Co. Ltd.</a:t>
            </a:r>
            <a:endParaRPr lang="en-US" sz="1600" dirty="0">
              <a:latin typeface="Georgia"/>
              <a:cs typeface="Georgia"/>
            </a:endParaRPr>
          </a:p>
        </p:txBody>
      </p:sp>
      <p:sp>
        <p:nvSpPr>
          <p:cNvPr id="9" name="Rounded Rectangular Callout 8"/>
          <p:cNvSpPr/>
          <p:nvPr/>
        </p:nvSpPr>
        <p:spPr bwMode="auto">
          <a:xfrm>
            <a:off x="323527" y="1700808"/>
            <a:ext cx="4246885" cy="4464496"/>
          </a:xfrm>
          <a:prstGeom prst="wedgeRoundRectCallout">
            <a:avLst>
              <a:gd name="adj1" fmla="val 67973"/>
              <a:gd name="adj2" fmla="val 18153"/>
              <a:gd name="adj3" fmla="val 16667"/>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72000" tIns="0" rIns="72000" bIns="0" numCol="1" rtlCol="0" anchor="t" anchorCtr="0" compatLnSpc="1">
            <a:prstTxWarp prst="textNoShape">
              <a:avLst/>
            </a:prstTxWarp>
            <a:noAutofit/>
          </a:bodyPr>
          <a:lstStyle/>
          <a:p>
            <a:pPr marL="0" indent="0">
              <a:buNone/>
            </a:pPr>
            <a:r>
              <a:rPr lang="en-US" sz="2000" dirty="0"/>
              <a:t>It is probable that the idea of an </a:t>
            </a:r>
            <a:r>
              <a:rPr lang="en-US" sz="2000" dirty="0" err="1"/>
              <a:t>encyclopaedia</a:t>
            </a:r>
            <a:r>
              <a:rPr lang="en-US" sz="2000" dirty="0"/>
              <a:t> may undergo very considerable extension and elaboration in the near </a:t>
            </a:r>
            <a:r>
              <a:rPr lang="en-US" sz="2000" dirty="0" smtClean="0"/>
              <a:t>future [...] the </a:t>
            </a:r>
            <a:r>
              <a:rPr lang="en-US" sz="2000" dirty="0"/>
              <a:t>core </a:t>
            </a:r>
            <a:r>
              <a:rPr lang="en-US" sz="2000" dirty="0" smtClean="0"/>
              <a:t>would </a:t>
            </a:r>
            <a:r>
              <a:rPr lang="en-US" sz="2000" dirty="0"/>
              <a:t>be a world synthesis of bibliography and documentation with the indexed archives of the world. A great number of workers would be engaged perpetually in perfecting this index of human knowledge and keeping it up to date</a:t>
            </a:r>
            <a:r>
              <a:rPr lang="en-US" sz="2000" dirty="0" smtClean="0"/>
              <a:t>.</a:t>
            </a:r>
            <a:endParaRPr lang="en-US" sz="2000" dirty="0"/>
          </a:p>
        </p:txBody>
      </p:sp>
    </p:spTree>
    <p:extLst>
      <p:ext uri="{BB962C8B-B14F-4D97-AF65-F5344CB8AC3E}">
        <p14:creationId xmlns:p14="http://schemas.microsoft.com/office/powerpoint/2010/main" val="8901858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half" idx="2"/>
          </p:nvPr>
        </p:nvPicPr>
        <p:blipFill rotWithShape="1">
          <a:blip r:embed="rId3"/>
          <a:srcRect l="42526" t="-64" r="10697" b="41128"/>
          <a:stretch/>
        </p:blipFill>
        <p:spPr/>
      </p:pic>
      <p:sp>
        <p:nvSpPr>
          <p:cNvPr id="4" name="Title 3"/>
          <p:cNvSpPr>
            <a:spLocks noGrp="1"/>
          </p:cNvSpPr>
          <p:nvPr>
            <p:ph type="title"/>
          </p:nvPr>
        </p:nvSpPr>
        <p:spPr/>
        <p:txBody>
          <a:bodyPr/>
          <a:lstStyle/>
          <a:p>
            <a:r>
              <a:rPr lang="en-US" dirty="0" smtClean="0"/>
              <a:t>The World Brain</a:t>
            </a:r>
            <a:endParaRPr lang="en-US" dirty="0"/>
          </a:p>
        </p:txBody>
      </p:sp>
      <p:sp>
        <p:nvSpPr>
          <p:cNvPr id="5" name="Slide Number Placeholder 4"/>
          <p:cNvSpPr>
            <a:spLocks noGrp="1"/>
          </p:cNvSpPr>
          <p:nvPr>
            <p:ph type="sldNum" sz="quarter" idx="12"/>
          </p:nvPr>
        </p:nvSpPr>
        <p:spPr/>
        <p:txBody>
          <a:bodyPr/>
          <a:lstStyle/>
          <a:p>
            <a:pPr>
              <a:defRPr/>
            </a:pPr>
            <a:fld id="{F80DF742-AA5B-1A40-9DF5-E96D95D18B1F}" type="slidenum">
              <a:rPr lang="en-GB" smtClean="0"/>
              <a:pPr>
                <a:defRPr/>
              </a:pPr>
              <a:t>25</a:t>
            </a:fld>
            <a:endParaRPr lang="en-GB"/>
          </a:p>
        </p:txBody>
      </p:sp>
      <p:sp>
        <p:nvSpPr>
          <p:cNvPr id="9" name="Rounded Rectangular Callout 8"/>
          <p:cNvSpPr/>
          <p:nvPr/>
        </p:nvSpPr>
        <p:spPr bwMode="auto">
          <a:xfrm>
            <a:off x="323527" y="1700808"/>
            <a:ext cx="4246885" cy="4464496"/>
          </a:xfrm>
          <a:prstGeom prst="wedgeRoundRectCallout">
            <a:avLst>
              <a:gd name="adj1" fmla="val 67973"/>
              <a:gd name="adj2" fmla="val 18153"/>
              <a:gd name="adj3" fmla="val 16667"/>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72000" tIns="0" rIns="72000" bIns="0" numCol="1" rtlCol="0" anchor="t" anchorCtr="0" compatLnSpc="1">
            <a:prstTxWarp prst="textNoShape">
              <a:avLst/>
            </a:prstTxWarp>
            <a:noAutofit/>
          </a:bodyPr>
          <a:lstStyle/>
          <a:p>
            <a:pPr marL="0" indent="0">
              <a:buNone/>
            </a:pPr>
            <a:endParaRPr lang="en-US" sz="2000" dirty="0"/>
          </a:p>
        </p:txBody>
      </p:sp>
      <p:pic>
        <p:nvPicPr>
          <p:cNvPr id="10"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9592" y="2708920"/>
            <a:ext cx="2376264" cy="2376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3119097" y="1916832"/>
            <a:ext cx="1203575" cy="3785652"/>
          </a:xfrm>
          <a:prstGeom prst="rect">
            <a:avLst/>
          </a:prstGeom>
          <a:noFill/>
        </p:spPr>
        <p:txBody>
          <a:bodyPr wrap="none" rtlCol="0">
            <a:spAutoFit/>
          </a:bodyPr>
          <a:lstStyle/>
          <a:p>
            <a:r>
              <a:rPr lang="en-US" sz="24000" dirty="0" smtClean="0">
                <a:latin typeface="Georgia"/>
                <a:cs typeface="Georgia"/>
              </a:rPr>
              <a:t>!</a:t>
            </a:r>
            <a:endParaRPr lang="en-US" sz="24000" dirty="0">
              <a:latin typeface="Georgia"/>
              <a:cs typeface="Georgia"/>
            </a:endParaRPr>
          </a:p>
        </p:txBody>
      </p:sp>
    </p:spTree>
    <p:extLst>
      <p:ext uri="{BB962C8B-B14F-4D97-AF65-F5344CB8AC3E}">
        <p14:creationId xmlns:p14="http://schemas.microsoft.com/office/powerpoint/2010/main" val="9267047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8"/>
          <p:cNvPicPr>
            <a:picLocks noChangeAspect="1"/>
          </p:cNvPicPr>
          <p:nvPr/>
        </p:nvPicPr>
        <p:blipFill rotWithShape="1">
          <a:blip r:embed="rId3"/>
          <a:srcRect l="6043" t="17921" r="9314" b="-12069"/>
          <a:stretch/>
        </p:blipFill>
        <p:spPr bwMode="auto">
          <a:xfrm>
            <a:off x="0" y="908720"/>
            <a:ext cx="9144000" cy="6858000"/>
          </a:xfrm>
          <a:prstGeom prst="rect">
            <a:avLst/>
          </a:prstGeom>
          <a:noFill/>
          <a:ln w="9525">
            <a:noFill/>
            <a:miter lim="800000"/>
            <a:headEnd/>
            <a:tailEnd/>
          </a:ln>
        </p:spPr>
      </p:pic>
      <p:pic>
        <p:nvPicPr>
          <p:cNvPr id="9" name="Picture Placeholder 8"/>
          <p:cNvPicPr>
            <a:picLocks noGrp="1" noChangeAspect="1"/>
          </p:cNvPicPr>
          <p:nvPr>
            <p:ph type="pic" sz="quarter" idx="14"/>
          </p:nvPr>
        </p:nvPicPr>
        <p:blipFill rotWithShape="1">
          <a:blip r:embed="rId3"/>
          <a:srcRect l="6043" t="17921" r="9314" b="-12069"/>
          <a:stretch/>
        </p:blipFill>
        <p:spPr>
          <a:xfrm>
            <a:off x="0" y="0"/>
            <a:ext cx="9144000" cy="6858000"/>
          </a:xfrm>
        </p:spPr>
      </p:pic>
      <p:sp>
        <p:nvSpPr>
          <p:cNvPr id="6" name="Title 5"/>
          <p:cNvSpPr>
            <a:spLocks noGrp="1"/>
          </p:cNvSpPr>
          <p:nvPr>
            <p:ph type="title"/>
          </p:nvPr>
        </p:nvSpPr>
        <p:spPr>
          <a:effectLst>
            <a:outerShdw blurRad="101600" dist="50800" dir="2700000" algn="tl" rotWithShape="0">
              <a:prstClr val="black"/>
            </a:outerShdw>
          </a:effectLst>
        </p:spPr>
        <p:txBody>
          <a:bodyPr/>
          <a:lstStyle/>
          <a:p>
            <a:r>
              <a:rPr lang="en-US" dirty="0" smtClean="0"/>
              <a:t>Interlude, 1939-1945</a:t>
            </a:r>
            <a:endParaRPr lang="en-US" dirty="0"/>
          </a:p>
        </p:txBody>
      </p:sp>
      <p:sp>
        <p:nvSpPr>
          <p:cNvPr id="7" name="Text Placeholder 6"/>
          <p:cNvSpPr>
            <a:spLocks noGrp="1"/>
          </p:cNvSpPr>
          <p:nvPr>
            <p:ph type="body" idx="1"/>
          </p:nvPr>
        </p:nvSpPr>
        <p:spPr/>
        <p:txBody>
          <a:bodyPr/>
          <a:lstStyle/>
          <a:p>
            <a:r>
              <a:rPr lang="en-US" dirty="0" smtClean="0"/>
              <a:t>Wikimedia Commons</a:t>
            </a:r>
            <a:endParaRPr lang="en-US" dirty="0"/>
          </a:p>
        </p:txBody>
      </p:sp>
    </p:spTree>
    <p:extLst>
      <p:ext uri="{BB962C8B-B14F-4D97-AF65-F5344CB8AC3E}">
        <p14:creationId xmlns:p14="http://schemas.microsoft.com/office/powerpoint/2010/main" val="112459747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Content Placeholder 4"/>
          <p:cNvSpPr>
            <a:spLocks noGrp="1"/>
          </p:cNvSpPr>
          <p:nvPr>
            <p:ph sz="half" idx="1"/>
          </p:nvPr>
        </p:nvSpPr>
        <p:spPr/>
        <p:txBody>
          <a:bodyPr/>
          <a:lstStyle/>
          <a:p>
            <a:pPr marL="0" indent="0">
              <a:buNone/>
            </a:pPr>
            <a:r>
              <a:rPr lang="en-US" dirty="0" smtClean="0"/>
              <a:t>US engineer, inventor and science administrator</a:t>
            </a:r>
          </a:p>
          <a:p>
            <a:r>
              <a:rPr lang="en-US" dirty="0" smtClean="0"/>
              <a:t>Co-founder of Raytheon</a:t>
            </a:r>
          </a:p>
          <a:p>
            <a:r>
              <a:rPr lang="en-US" dirty="0" smtClean="0"/>
              <a:t>Vice-president of MIT</a:t>
            </a:r>
          </a:p>
          <a:p>
            <a:r>
              <a:rPr lang="en-US" dirty="0" smtClean="0"/>
              <a:t>Chair of the National Advisory Committee for Aeronautics</a:t>
            </a:r>
          </a:p>
          <a:p>
            <a:r>
              <a:rPr lang="en-US" dirty="0" smtClean="0"/>
              <a:t>Director of the US Office of Scientific Research and Development during WWII</a:t>
            </a:r>
          </a:p>
          <a:p>
            <a:r>
              <a:rPr lang="en-US" dirty="0" smtClean="0"/>
              <a:t>De facto director of the Manhattan Project until 1943</a:t>
            </a:r>
            <a:endParaRPr lang="en-US" dirty="0"/>
          </a:p>
        </p:txBody>
      </p:sp>
      <p:pic>
        <p:nvPicPr>
          <p:cNvPr id="104450"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724400" y="1686404"/>
            <a:ext cx="4095750" cy="4482141"/>
          </a:xfrm>
        </p:spPr>
      </p:pic>
      <p:sp>
        <p:nvSpPr>
          <p:cNvPr id="104451" name="Title 3"/>
          <p:cNvSpPr>
            <a:spLocks noGrp="1"/>
          </p:cNvSpPr>
          <p:nvPr>
            <p:ph type="title"/>
          </p:nvPr>
        </p:nvSpPr>
        <p:spPr/>
        <p:txBody>
          <a:bodyPr/>
          <a:lstStyle/>
          <a:p>
            <a:r>
              <a:rPr lang="en-US" smtClean="0"/>
              <a:t>Vannevar Bush</a:t>
            </a:r>
            <a:endParaRPr lang="en-US"/>
          </a:p>
        </p:txBody>
      </p:sp>
      <p:sp>
        <p:nvSpPr>
          <p:cNvPr id="2" name="Slide Number Placeholder 1"/>
          <p:cNvSpPr>
            <a:spLocks noGrp="1"/>
          </p:cNvSpPr>
          <p:nvPr>
            <p:ph type="sldNum" sz="quarter" idx="12"/>
          </p:nvPr>
        </p:nvSpPr>
        <p:spPr/>
        <p:txBody>
          <a:bodyPr/>
          <a:lstStyle/>
          <a:p>
            <a:fld id="{F80DF742-AA5B-1A40-9DF5-E96D95D18B1F}" type="slidenum">
              <a:rPr lang="en-GB" smtClean="0"/>
              <a:pPr/>
              <a:t>27</a:t>
            </a:fld>
            <a:endParaRPr lang="en-GB"/>
          </a:p>
        </p:txBody>
      </p:sp>
    </p:spTree>
    <p:extLst>
      <p:ext uri="{BB962C8B-B14F-4D97-AF65-F5344CB8AC3E}">
        <p14:creationId xmlns:p14="http://schemas.microsoft.com/office/powerpoint/2010/main" val="19042565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Lst>
          </a:blip>
          <a:srcRect t="-160" b="4255"/>
          <a:stretch/>
        </p:blipFill>
        <p:spPr>
          <a:xfrm>
            <a:off x="0" y="0"/>
            <a:ext cx="9144000" cy="6858000"/>
          </a:xfrm>
          <a:prstGeom prst="rect">
            <a:avLst/>
          </a:prstGeom>
          <a:noFill/>
          <a:ln>
            <a:noFill/>
          </a:ln>
        </p:spPr>
      </p:pic>
      <p:sp>
        <p:nvSpPr>
          <p:cNvPr id="5" name="Text Placeholder 4"/>
          <p:cNvSpPr>
            <a:spLocks noGrp="1"/>
          </p:cNvSpPr>
          <p:nvPr>
            <p:ph type="body" idx="1"/>
          </p:nvPr>
        </p:nvSpPr>
        <p:spPr>
          <a:effectLst>
            <a:outerShdw blurRad="50800" dist="38100" dir="2700000" algn="tl" rotWithShape="0">
              <a:prstClr val="black">
                <a:alpha val="40000"/>
              </a:prstClr>
            </a:outerShdw>
          </a:effectLst>
        </p:spPr>
        <p:txBody>
          <a:bodyPr/>
          <a:lstStyle/>
          <a:p>
            <a:r>
              <a:rPr lang="en-US" dirty="0" smtClean="0">
                <a:solidFill>
                  <a:schemeClr val="bg1"/>
                </a:solidFill>
              </a:rPr>
              <a:t>Zachary, G.P. (1995) </a:t>
            </a:r>
            <a:r>
              <a:rPr lang="en-US" dirty="0" err="1" smtClean="0">
                <a:solidFill>
                  <a:schemeClr val="bg1"/>
                </a:solidFill>
              </a:rPr>
              <a:t>Vannevar</a:t>
            </a:r>
            <a:r>
              <a:rPr lang="en-US" dirty="0" smtClean="0">
                <a:solidFill>
                  <a:schemeClr val="bg1"/>
                </a:solidFill>
              </a:rPr>
              <a:t> Bush, IEEE Spectrum, 32(7) pp. 65-69.</a:t>
            </a:r>
            <a:endParaRPr lang="en-US" dirty="0">
              <a:solidFill>
                <a:schemeClr val="bg1"/>
              </a:solidFill>
            </a:endParaRPr>
          </a:p>
        </p:txBody>
      </p:sp>
    </p:spTree>
    <p:extLst>
      <p:ext uri="{BB962C8B-B14F-4D97-AF65-F5344CB8AC3E}">
        <p14:creationId xmlns:p14="http://schemas.microsoft.com/office/powerpoint/2010/main" val="93399955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2020" t="1892" r="1716" b="2287"/>
          <a:stretch/>
        </p:blipFill>
        <p:spPr/>
      </p:pic>
      <p:sp>
        <p:nvSpPr>
          <p:cNvPr id="3" name="Slide Number Placeholder 2"/>
          <p:cNvSpPr>
            <a:spLocks noGrp="1"/>
          </p:cNvSpPr>
          <p:nvPr>
            <p:ph type="sldNum" sz="quarter" idx="12"/>
          </p:nvPr>
        </p:nvSpPr>
        <p:spPr/>
        <p:txBody>
          <a:bodyPr/>
          <a:lstStyle/>
          <a:p>
            <a:fld id="{03AC6681-E0FD-2C4C-B392-04A572FD2AAE}" type="slidenum">
              <a:rPr lang="en-US" smtClean="0">
                <a:solidFill>
                  <a:schemeClr val="bg1"/>
                </a:solidFill>
              </a:rPr>
              <a:pPr/>
              <a:t>29</a:t>
            </a:fld>
            <a:endParaRPr lang="en-US" dirty="0">
              <a:solidFill>
                <a:schemeClr val="bg1"/>
              </a:solidFill>
            </a:endParaRPr>
          </a:p>
        </p:txBody>
      </p:sp>
      <p:sp>
        <p:nvSpPr>
          <p:cNvPr id="4" name="Text Placeholder 3"/>
          <p:cNvSpPr>
            <a:spLocks noGrp="1"/>
          </p:cNvSpPr>
          <p:nvPr>
            <p:ph type="body" idx="1"/>
          </p:nvPr>
        </p:nvSpPr>
        <p:spPr/>
        <p:txBody>
          <a:bodyPr/>
          <a:lstStyle/>
          <a:p>
            <a:r>
              <a:rPr lang="en-GB" dirty="0" smtClean="0">
                <a:solidFill>
                  <a:schemeClr val="bg1"/>
                </a:solidFill>
              </a:rPr>
              <a:t>Clifford Whitworth Library, University of Salford, c.1985</a:t>
            </a:r>
            <a:endParaRPr lang="en-GB" dirty="0">
              <a:solidFill>
                <a:schemeClr val="bg1"/>
              </a:solidFill>
            </a:endParaRPr>
          </a:p>
        </p:txBody>
      </p:sp>
    </p:spTree>
    <p:extLst>
      <p:ext uri="{BB962C8B-B14F-4D97-AF65-F5344CB8AC3E}">
        <p14:creationId xmlns:p14="http://schemas.microsoft.com/office/powerpoint/2010/main" val="10313533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a:stretch/>
        </p:blipFill>
        <p:spPr/>
      </p:pic>
      <p:sp>
        <p:nvSpPr>
          <p:cNvPr id="10" name="Title 9"/>
          <p:cNvSpPr>
            <a:spLocks noGrp="1"/>
          </p:cNvSpPr>
          <p:nvPr>
            <p:ph type="title"/>
          </p:nvPr>
        </p:nvSpPr>
        <p:spPr/>
        <p:txBody>
          <a:bodyPr anchor="b"/>
          <a:lstStyle/>
          <a:p>
            <a:r>
              <a:rPr lang="en-US" dirty="0" smtClean="0"/>
              <a:t>From the Middle Ages </a:t>
            </a:r>
            <a:br>
              <a:rPr lang="en-US" dirty="0" smtClean="0"/>
            </a:br>
            <a:r>
              <a:rPr lang="en-US" dirty="0" smtClean="0"/>
              <a:t>to the Age of Enlightenment</a:t>
            </a:r>
            <a:endParaRPr lang="en-US" dirty="0"/>
          </a:p>
        </p:txBody>
      </p:sp>
      <p:sp>
        <p:nvSpPr>
          <p:cNvPr id="7" name="Text Placeholder 6"/>
          <p:cNvSpPr>
            <a:spLocks noGrp="1"/>
          </p:cNvSpPr>
          <p:nvPr>
            <p:ph type="body" idx="1"/>
          </p:nvPr>
        </p:nvSpPr>
        <p:spPr/>
        <p:txBody>
          <a:bodyPr/>
          <a:lstStyle/>
          <a:p>
            <a:r>
              <a:rPr lang="en-US" dirty="0" smtClean="0">
                <a:solidFill>
                  <a:schemeClr val="bg1"/>
                </a:solidFill>
              </a:rPr>
              <a:t>St Cuthbert Gospel, C7</a:t>
            </a:r>
            <a:r>
              <a:rPr lang="en-US" baseline="30000" dirty="0" smtClean="0">
                <a:solidFill>
                  <a:schemeClr val="bg1"/>
                </a:solidFill>
              </a:rPr>
              <a:t>th</a:t>
            </a:r>
            <a:r>
              <a:rPr lang="en-US" dirty="0" smtClean="0">
                <a:solidFill>
                  <a:schemeClr val="bg1"/>
                </a:solidFill>
              </a:rPr>
              <a:t> England</a:t>
            </a:r>
            <a:endParaRPr lang="en-US" dirty="0">
              <a:solidFill>
                <a:schemeClr val="bg1"/>
              </a:solidFill>
            </a:endParaRPr>
          </a:p>
        </p:txBody>
      </p:sp>
    </p:spTree>
    <p:extLst>
      <p:ext uri="{BB962C8B-B14F-4D97-AF65-F5344CB8AC3E}">
        <p14:creationId xmlns:p14="http://schemas.microsoft.com/office/powerpoint/2010/main" val="6747767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Rapid Selector</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rcRect l="-51244" r="-51244"/>
          <a:stretch>
            <a:fillRect/>
          </a:stretch>
        </p:blipFill>
        <p:spPr/>
      </p:pic>
      <p:sp>
        <p:nvSpPr>
          <p:cNvPr id="4" name="TextBox 3"/>
          <p:cNvSpPr txBox="1"/>
          <p:nvPr/>
        </p:nvSpPr>
        <p:spPr>
          <a:xfrm>
            <a:off x="323528" y="6258798"/>
            <a:ext cx="8424936" cy="338554"/>
          </a:xfrm>
          <a:prstGeom prst="rect">
            <a:avLst/>
          </a:prstGeom>
          <a:noFill/>
        </p:spPr>
        <p:txBody>
          <a:bodyPr wrap="square" lIns="0" rIns="0" rtlCol="0">
            <a:noAutofit/>
          </a:bodyPr>
          <a:lstStyle/>
          <a:p>
            <a:r>
              <a:rPr lang="en-US" sz="1600" dirty="0" smtClean="0">
                <a:latin typeface="Georgia"/>
                <a:cs typeface="Georgia"/>
              </a:rPr>
              <a:t>Buckland, M.K. </a:t>
            </a:r>
            <a:r>
              <a:rPr lang="en-US" sz="1600" dirty="0">
                <a:latin typeface="Georgia"/>
                <a:cs typeface="Georgia"/>
              </a:rPr>
              <a:t>(</a:t>
            </a:r>
            <a:r>
              <a:rPr lang="en-US" sz="1600" dirty="0" smtClean="0">
                <a:latin typeface="Georgia"/>
                <a:cs typeface="Georgia"/>
              </a:rPr>
              <a:t>1992) </a:t>
            </a:r>
            <a:r>
              <a:rPr lang="en-US" sz="1600" i="1" dirty="0">
                <a:latin typeface="Georgia"/>
                <a:cs typeface="Georgia"/>
              </a:rPr>
              <a:t>Emanuel Goldberg, electronic document retrieval, and </a:t>
            </a:r>
            <a:r>
              <a:rPr lang="en-US" sz="1600" i="1" dirty="0" err="1">
                <a:latin typeface="Georgia"/>
                <a:cs typeface="Georgia"/>
              </a:rPr>
              <a:t>Vannevar</a:t>
            </a:r>
            <a:r>
              <a:rPr lang="en-US" sz="1600" i="1" dirty="0">
                <a:latin typeface="Georgia"/>
                <a:cs typeface="Georgia"/>
              </a:rPr>
              <a:t> Bush's </a:t>
            </a:r>
            <a:r>
              <a:rPr lang="en-US" sz="1600" i="1" dirty="0" err="1" smtClean="0">
                <a:latin typeface="Georgia"/>
                <a:cs typeface="Georgia"/>
              </a:rPr>
              <a:t>Memex</a:t>
            </a:r>
            <a:r>
              <a:rPr lang="en-US" sz="1600" dirty="0" smtClean="0">
                <a:latin typeface="Georgia"/>
                <a:cs typeface="Georgia"/>
              </a:rPr>
              <a:t>. </a:t>
            </a:r>
            <a:r>
              <a:rPr lang="en-US" sz="1600" dirty="0">
                <a:latin typeface="Georgia"/>
                <a:cs typeface="Georgia"/>
              </a:rPr>
              <a:t>Journal </a:t>
            </a:r>
            <a:r>
              <a:rPr lang="en-US" sz="1600" dirty="0" smtClean="0">
                <a:latin typeface="Georgia"/>
                <a:cs typeface="Georgia"/>
              </a:rPr>
              <a:t>of the </a:t>
            </a:r>
            <a:r>
              <a:rPr lang="en-US" sz="1600" dirty="0">
                <a:latin typeface="Georgia"/>
                <a:cs typeface="Georgia"/>
              </a:rPr>
              <a:t>American Society of Information Science, </a:t>
            </a:r>
            <a:r>
              <a:rPr lang="en-US" sz="1600" dirty="0" smtClean="0">
                <a:latin typeface="Georgia"/>
                <a:cs typeface="Georgia"/>
              </a:rPr>
              <a:t>43(</a:t>
            </a:r>
            <a:r>
              <a:rPr lang="en-US" sz="1600" dirty="0">
                <a:latin typeface="Georgia"/>
                <a:cs typeface="Georgia"/>
              </a:rPr>
              <a:t>4), pp. </a:t>
            </a:r>
            <a:r>
              <a:rPr lang="en-US" sz="1600" dirty="0" smtClean="0">
                <a:latin typeface="Georgia"/>
                <a:cs typeface="Georgia"/>
              </a:rPr>
              <a:t>284-294.</a:t>
            </a:r>
            <a:endParaRPr lang="en-US" sz="1600" dirty="0">
              <a:latin typeface="Georgia"/>
              <a:cs typeface="Georgia"/>
            </a:endParaRPr>
          </a:p>
        </p:txBody>
      </p:sp>
      <p:sp>
        <p:nvSpPr>
          <p:cNvPr id="3" name="Slide Number Placeholder 2"/>
          <p:cNvSpPr>
            <a:spLocks noGrp="1"/>
          </p:cNvSpPr>
          <p:nvPr>
            <p:ph type="sldNum" sz="quarter" idx="12"/>
          </p:nvPr>
        </p:nvSpPr>
        <p:spPr/>
        <p:txBody>
          <a:bodyPr/>
          <a:lstStyle/>
          <a:p>
            <a:pPr>
              <a:defRPr/>
            </a:pPr>
            <a:fld id="{ECB36F85-6CDB-9A40-9F5D-1C19C988DA21}" type="slidenum">
              <a:rPr lang="en-GB" smtClean="0"/>
              <a:pPr>
                <a:defRPr/>
              </a:pPr>
              <a:t>30</a:t>
            </a:fld>
            <a:endParaRPr lang="en-GB"/>
          </a:p>
        </p:txBody>
      </p:sp>
    </p:spTree>
    <p:extLst>
      <p:ext uri="{BB962C8B-B14F-4D97-AF65-F5344CB8AC3E}">
        <p14:creationId xmlns:p14="http://schemas.microsoft.com/office/powerpoint/2010/main" val="8997455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pPr marL="90000" indent="0">
              <a:buFont typeface="Arial"/>
              <a:buNone/>
              <a:defRPr/>
            </a:pPr>
            <a:r>
              <a:rPr lang="en-GB" i="1" dirty="0"/>
              <a:t>“The difficulty seems to be, not so much that we publish unduly in view of the extent and variety of present-day interests, but rather that publication has been extended far beyond our present ability to make real use of the </a:t>
            </a:r>
            <a:r>
              <a:rPr lang="en-GB" i="1" dirty="0" smtClean="0"/>
              <a:t>record.”</a:t>
            </a:r>
          </a:p>
        </p:txBody>
      </p:sp>
      <p:pic>
        <p:nvPicPr>
          <p:cNvPr id="11267"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rcRect l="-4647" r="-4647"/>
          <a:stretch>
            <a:fillRect/>
          </a:stretch>
        </p:blipFill>
        <p:spPr/>
      </p:pic>
      <p:sp>
        <p:nvSpPr>
          <p:cNvPr id="11266" name="Title 4"/>
          <p:cNvSpPr>
            <a:spLocks noGrp="1"/>
          </p:cNvSpPr>
          <p:nvPr>
            <p:ph type="title"/>
          </p:nvPr>
        </p:nvSpPr>
        <p:spPr>
          <a:ln/>
        </p:spPr>
        <p:txBody>
          <a:bodyPr/>
          <a:lstStyle/>
          <a:p>
            <a:r>
              <a:rPr lang="en-US">
                <a:latin typeface="Georgia" charset="0"/>
                <a:ea typeface="ＭＳ Ｐゴシック" charset="0"/>
                <a:cs typeface="ＭＳ Ｐゴシック" charset="0"/>
              </a:rPr>
              <a:t>As We May Think</a:t>
            </a:r>
          </a:p>
        </p:txBody>
      </p:sp>
      <p:sp>
        <p:nvSpPr>
          <p:cNvPr id="6" name="TextBox 5"/>
          <p:cNvSpPr txBox="1"/>
          <p:nvPr/>
        </p:nvSpPr>
        <p:spPr>
          <a:xfrm>
            <a:off x="323528" y="6258798"/>
            <a:ext cx="6624911" cy="338554"/>
          </a:xfrm>
          <a:prstGeom prst="rect">
            <a:avLst/>
          </a:prstGeom>
          <a:noFill/>
        </p:spPr>
        <p:txBody>
          <a:bodyPr wrap="none" lIns="0" rIns="0" rtlCol="0">
            <a:spAutoFit/>
          </a:bodyPr>
          <a:lstStyle/>
          <a:p>
            <a:r>
              <a:rPr lang="en-US" sz="1600" dirty="0" smtClean="0">
                <a:latin typeface="Georgia"/>
                <a:cs typeface="Georgia"/>
              </a:rPr>
              <a:t>Bush, V. (1945) </a:t>
            </a:r>
            <a:r>
              <a:rPr lang="en-US" sz="1600" i="1" dirty="0" smtClean="0">
                <a:latin typeface="Georgia"/>
                <a:cs typeface="Georgia"/>
              </a:rPr>
              <a:t>As We May Think</a:t>
            </a:r>
            <a:r>
              <a:rPr lang="en-US" sz="1600" dirty="0" smtClean="0">
                <a:latin typeface="Georgia"/>
                <a:cs typeface="Georgia"/>
              </a:rPr>
              <a:t>. The Atlantic Monthly, 176, pp.101-108.</a:t>
            </a:r>
            <a:endParaRPr lang="en-US" sz="1600" dirty="0">
              <a:latin typeface="Georgia"/>
              <a:cs typeface="Georgia"/>
            </a:endParaRPr>
          </a:p>
        </p:txBody>
      </p:sp>
      <p:sp>
        <p:nvSpPr>
          <p:cNvPr id="3" name="Slide Number Placeholder 2"/>
          <p:cNvSpPr>
            <a:spLocks noGrp="1"/>
          </p:cNvSpPr>
          <p:nvPr>
            <p:ph type="sldNum" sz="quarter" idx="12"/>
          </p:nvPr>
        </p:nvSpPr>
        <p:spPr/>
        <p:txBody>
          <a:bodyPr/>
          <a:lstStyle/>
          <a:p>
            <a:pPr>
              <a:defRPr/>
            </a:pPr>
            <a:fld id="{F80DF742-AA5B-1A40-9DF5-E96D95D18B1F}" type="slidenum">
              <a:rPr lang="en-GB" smtClean="0"/>
              <a:pPr>
                <a:defRPr/>
              </a:pPr>
              <a:t>31</a:t>
            </a:fld>
            <a:endParaRPr lang="en-GB"/>
          </a:p>
        </p:txBody>
      </p:sp>
    </p:spTree>
    <p:extLst>
      <p:ext uri="{BB962C8B-B14F-4D97-AF65-F5344CB8AC3E}">
        <p14:creationId xmlns:p14="http://schemas.microsoft.com/office/powerpoint/2010/main" val="13581479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GB" smtClean="0"/>
              <a:t>As We May Think</a:t>
            </a:r>
            <a:endParaRPr lang="en-US"/>
          </a:p>
        </p:txBody>
      </p:sp>
      <p:sp>
        <p:nvSpPr>
          <p:cNvPr id="161795" name="Rectangle 3"/>
          <p:cNvSpPr>
            <a:spLocks noGrp="1" noChangeArrowheads="1"/>
          </p:cNvSpPr>
          <p:nvPr>
            <p:ph idx="1"/>
          </p:nvPr>
        </p:nvSpPr>
        <p:spPr/>
        <p:txBody>
          <a:bodyPr/>
          <a:lstStyle/>
          <a:p>
            <a:pPr marL="90000" indent="0">
              <a:buNone/>
            </a:pPr>
            <a:r>
              <a:rPr lang="en-GB" i="1" dirty="0" smtClean="0"/>
              <a:t>“Our ineptitude in getting at the record is largely caused by the artificiality of systems of indexing. […] Having found one item, moreover, one has to emerge from the system and re-enter on a new path.”</a:t>
            </a:r>
          </a:p>
          <a:p>
            <a:pPr marL="90000" indent="0">
              <a:buNone/>
            </a:pPr>
            <a:r>
              <a:rPr lang="en-GB" i="1" dirty="0" smtClean="0"/>
              <a:t>“The human mind does not work that way. It operates by association. With one item in its grasp, it snaps instantly to the next that is suggested by the association of thoughts.”</a:t>
            </a:r>
          </a:p>
          <a:p>
            <a:pPr marL="90000" indent="0">
              <a:buNone/>
            </a:pPr>
            <a:r>
              <a:rPr lang="en-GB" i="1" dirty="0" smtClean="0"/>
              <a:t>“…the speed of action, the intricacy of trails, the detail of mental pictures, is awe-inspiring beyond all else in nature.”</a:t>
            </a:r>
            <a:endParaRPr lang="en-US" i="1" dirty="0"/>
          </a:p>
        </p:txBody>
      </p:sp>
      <p:sp>
        <p:nvSpPr>
          <p:cNvPr id="2" name="Slide Number Placeholder 1"/>
          <p:cNvSpPr>
            <a:spLocks noGrp="1"/>
          </p:cNvSpPr>
          <p:nvPr>
            <p:ph type="sldNum" sz="quarter" idx="12"/>
          </p:nvPr>
        </p:nvSpPr>
        <p:spPr/>
        <p:txBody>
          <a:bodyPr/>
          <a:lstStyle/>
          <a:p>
            <a:pPr>
              <a:defRPr/>
            </a:pPr>
            <a:fld id="{ECB36F85-6CDB-9A40-9F5D-1C19C988DA21}" type="slidenum">
              <a:rPr lang="en-GB" smtClean="0"/>
              <a:pPr>
                <a:defRPr/>
              </a:pPr>
              <a:t>32</a:t>
            </a:fld>
            <a:endParaRPr lang="en-GB"/>
          </a:p>
        </p:txBody>
      </p:sp>
    </p:spTree>
    <p:extLst>
      <p:ext uri="{BB962C8B-B14F-4D97-AF65-F5344CB8AC3E}">
        <p14:creationId xmlns:p14="http://schemas.microsoft.com/office/powerpoint/2010/main" val="10057567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179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179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5"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864096" y="836712"/>
            <a:ext cx="7452320" cy="5220609"/>
          </a:xfrm>
          <a:prstGeom prst="rect">
            <a:avLst/>
          </a:prstGeom>
        </p:spPr>
      </p:pic>
      <p:sp>
        <p:nvSpPr>
          <p:cNvPr id="4" name="Slide Number Placeholder 3"/>
          <p:cNvSpPr>
            <a:spLocks noGrp="1"/>
          </p:cNvSpPr>
          <p:nvPr>
            <p:ph type="sldNum" sz="quarter" idx="12"/>
          </p:nvPr>
        </p:nvSpPr>
        <p:spPr/>
        <p:txBody>
          <a:bodyPr/>
          <a:lstStyle/>
          <a:p>
            <a:fld id="{03AC6681-E0FD-2C4C-B392-04A572FD2AAE}" type="slidenum">
              <a:rPr lang="en-US" smtClean="0"/>
              <a:pPr/>
              <a:t>33</a:t>
            </a:fld>
            <a:endParaRPr lang="en-US" dirty="0"/>
          </a:p>
        </p:txBody>
      </p:sp>
    </p:spTree>
    <p:extLst>
      <p:ext uri="{BB962C8B-B14F-4D97-AF65-F5344CB8AC3E}">
        <p14:creationId xmlns:p14="http://schemas.microsoft.com/office/powerpoint/2010/main" val="156037441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Content Placeholder 1"/>
          <p:cNvSpPr>
            <a:spLocks noGrp="1"/>
          </p:cNvSpPr>
          <p:nvPr>
            <p:ph sz="half" idx="1"/>
          </p:nvPr>
        </p:nvSpPr>
        <p:spPr/>
        <p:txBody>
          <a:bodyPr/>
          <a:lstStyle/>
          <a:p>
            <a:pPr marL="0" indent="0">
              <a:buNone/>
            </a:pPr>
            <a:r>
              <a:rPr lang="en-US" dirty="0" smtClean="0"/>
              <a:t>An electro-mechanical analogue device for </a:t>
            </a:r>
            <a:r>
              <a:rPr lang="en-US" dirty="0" err="1" smtClean="0"/>
              <a:t>organising</a:t>
            </a:r>
            <a:r>
              <a:rPr lang="en-US" dirty="0" smtClean="0"/>
              <a:t> knowledge: microfilm, photocells and typewriter.</a:t>
            </a:r>
          </a:p>
          <a:p>
            <a:endParaRPr lang="en-US" dirty="0" smtClean="0"/>
          </a:p>
          <a:p>
            <a:pPr marL="0" indent="0">
              <a:buNone/>
            </a:pPr>
            <a:r>
              <a:rPr lang="en-US" dirty="0" smtClean="0"/>
              <a:t>Allows user to create:</a:t>
            </a:r>
          </a:p>
          <a:p>
            <a:r>
              <a:rPr lang="en-US" dirty="0" smtClean="0"/>
              <a:t>Associative trails – arbitrary sequences of pages</a:t>
            </a:r>
          </a:p>
          <a:p>
            <a:r>
              <a:rPr lang="en-US" dirty="0" smtClean="0"/>
              <a:t>Skip trails – relevant summaries</a:t>
            </a:r>
          </a:p>
          <a:p>
            <a:r>
              <a:rPr lang="en-US" dirty="0" smtClean="0"/>
              <a:t>Commentaries on works</a:t>
            </a:r>
            <a:endParaRPr lang="en-US" dirty="0"/>
          </a:p>
        </p:txBody>
      </p:sp>
      <p:pic>
        <p:nvPicPr>
          <p:cNvPr id="106498"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rcRect t="-32404" b="-32404"/>
          <a:stretch>
            <a:fillRect/>
          </a:stretch>
        </p:blipFill>
        <p:spPr/>
      </p:pic>
      <p:sp>
        <p:nvSpPr>
          <p:cNvPr id="106499" name="Title 4"/>
          <p:cNvSpPr>
            <a:spLocks noGrp="1"/>
          </p:cNvSpPr>
          <p:nvPr>
            <p:ph type="title"/>
          </p:nvPr>
        </p:nvSpPr>
        <p:spPr/>
        <p:txBody>
          <a:bodyPr/>
          <a:lstStyle/>
          <a:p>
            <a:r>
              <a:rPr lang="en-US" smtClean="0"/>
              <a:t>The Memex</a:t>
            </a:r>
            <a:endParaRPr lang="en-US"/>
          </a:p>
        </p:txBody>
      </p:sp>
      <p:sp>
        <p:nvSpPr>
          <p:cNvPr id="2" name="Slide Number Placeholder 1"/>
          <p:cNvSpPr>
            <a:spLocks noGrp="1"/>
          </p:cNvSpPr>
          <p:nvPr>
            <p:ph type="sldNum" sz="quarter" idx="12"/>
          </p:nvPr>
        </p:nvSpPr>
        <p:spPr/>
        <p:txBody>
          <a:bodyPr/>
          <a:lstStyle/>
          <a:p>
            <a:fld id="{F80DF742-AA5B-1A40-9DF5-E96D95D18B1F}" type="slidenum">
              <a:rPr lang="en-GB" smtClean="0"/>
              <a:pPr/>
              <a:t>34</a:t>
            </a:fld>
            <a:endParaRPr lang="en-GB"/>
          </a:p>
        </p:txBody>
      </p:sp>
    </p:spTree>
    <p:extLst>
      <p:ext uri="{BB962C8B-B14F-4D97-AF65-F5344CB8AC3E}">
        <p14:creationId xmlns:p14="http://schemas.microsoft.com/office/powerpoint/2010/main" val="14241170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3"/>
          <p:cNvSpPr>
            <a:spLocks noGrp="1"/>
          </p:cNvSpPr>
          <p:nvPr>
            <p:ph type="title"/>
          </p:nvPr>
        </p:nvSpPr>
        <p:spPr>
          <a:ln/>
        </p:spPr>
        <p:txBody>
          <a:bodyPr/>
          <a:lstStyle/>
          <a:p>
            <a:r>
              <a:rPr lang="en-US">
                <a:latin typeface="Georgia" charset="0"/>
                <a:ea typeface="ＭＳ Ｐゴシック" charset="0"/>
                <a:cs typeface="ＭＳ Ｐゴシック" charset="0"/>
              </a:rPr>
              <a:t>A Salient Prediction</a:t>
            </a:r>
          </a:p>
        </p:txBody>
      </p:sp>
      <p:sp>
        <p:nvSpPr>
          <p:cNvPr id="107521" name="Content Placeholder 1"/>
          <p:cNvSpPr>
            <a:spLocks noGrp="1"/>
          </p:cNvSpPr>
          <p:nvPr>
            <p:ph idx="1"/>
          </p:nvPr>
        </p:nvSpPr>
        <p:spPr/>
        <p:txBody>
          <a:bodyPr/>
          <a:lstStyle/>
          <a:p>
            <a:pPr marL="0" indent="0" algn="ctr">
              <a:buFont typeface="Arial" charset="0"/>
              <a:buNone/>
            </a:pPr>
            <a:r>
              <a:rPr lang="en-US" i="1" dirty="0">
                <a:latin typeface="Georgia" charset="0"/>
                <a:ea typeface="ＭＳ Ｐゴシック" charset="0"/>
                <a:cs typeface="ＭＳ Ｐゴシック" charset="0"/>
              </a:rPr>
              <a:t>“Wholly new forms of encyclopedias will appear, ready made with a mesh of associative trails running through them, ready to be dropped into the </a:t>
            </a:r>
            <a:r>
              <a:rPr lang="en-US" i="1" dirty="0" err="1">
                <a:latin typeface="Georgia" charset="0"/>
                <a:ea typeface="ＭＳ Ｐゴシック" charset="0"/>
                <a:cs typeface="ＭＳ Ｐゴシック" charset="0"/>
              </a:rPr>
              <a:t>memex</a:t>
            </a:r>
            <a:r>
              <a:rPr lang="en-US" i="1" dirty="0">
                <a:latin typeface="Georgia" charset="0"/>
                <a:ea typeface="ＭＳ Ｐゴシック" charset="0"/>
                <a:cs typeface="ＭＳ Ｐゴシック" charset="0"/>
              </a:rPr>
              <a:t> and there amplified.”</a:t>
            </a:r>
          </a:p>
        </p:txBody>
      </p:sp>
      <p:pic>
        <p:nvPicPr>
          <p:cNvPr id="10752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11863" y="3716338"/>
            <a:ext cx="2540000" cy="254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ECB36F85-6CDB-9A40-9F5D-1C19C988DA21}" type="slidenum">
              <a:rPr lang="en-GB" smtClean="0"/>
              <a:pPr>
                <a:defRPr/>
              </a:pPr>
              <a:t>35</a:t>
            </a:fld>
            <a:endParaRPr lang="en-GB"/>
          </a:p>
        </p:txBody>
      </p:sp>
    </p:spTree>
    <p:extLst>
      <p:ext uri="{BB962C8B-B14F-4D97-AF65-F5344CB8AC3E}">
        <p14:creationId xmlns:p14="http://schemas.microsoft.com/office/powerpoint/2010/main" val="1745764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75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p:cNvPicPr>
            <a:picLocks noGrp="1" noChangeAspect="1"/>
          </p:cNvPicPr>
          <p:nvPr>
            <p:ph type="pic" sz="quarter" idx="14"/>
          </p:nvPr>
        </p:nvPicPr>
        <p:blipFill>
          <a:blip r:embed="rId3"/>
          <a:srcRect t="3358" b="3358"/>
          <a:stretch>
            <a:fillRect/>
          </a:stretch>
        </p:blipFill>
        <p:spPr/>
      </p:pic>
      <p:sp>
        <p:nvSpPr>
          <p:cNvPr id="6" name="Title 5"/>
          <p:cNvSpPr>
            <a:spLocks noGrp="1"/>
          </p:cNvSpPr>
          <p:nvPr>
            <p:ph type="title"/>
          </p:nvPr>
        </p:nvSpPr>
        <p:spPr/>
        <p:txBody>
          <a:bodyPr anchor="b"/>
          <a:lstStyle/>
          <a:p>
            <a:r>
              <a:rPr lang="en-US" dirty="0" smtClean="0"/>
              <a:t>The Information Age</a:t>
            </a:r>
            <a:endParaRPr lang="en-US" dirty="0"/>
          </a:p>
        </p:txBody>
      </p:sp>
      <p:sp>
        <p:nvSpPr>
          <p:cNvPr id="7" name="Text Placeholder 6"/>
          <p:cNvSpPr>
            <a:spLocks noGrp="1"/>
          </p:cNvSpPr>
          <p:nvPr>
            <p:ph type="body" idx="1"/>
          </p:nvPr>
        </p:nvSpPr>
        <p:spPr/>
        <p:txBody>
          <a:bodyPr/>
          <a:lstStyle/>
          <a:p>
            <a:r>
              <a:rPr lang="en-US" dirty="0" smtClean="0"/>
              <a:t>Computer History Museum</a:t>
            </a:r>
            <a:endParaRPr lang="en-US" dirty="0"/>
          </a:p>
        </p:txBody>
      </p:sp>
    </p:spTree>
    <p:extLst>
      <p:ext uri="{BB962C8B-B14F-4D97-AF65-F5344CB8AC3E}">
        <p14:creationId xmlns:p14="http://schemas.microsoft.com/office/powerpoint/2010/main" val="213991236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twingle.png"/>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rcRect l="-13340" r="-13340"/>
          <a:stretch>
            <a:fillRect/>
          </a:stretch>
        </p:blipFill>
        <p:spPr>
          <a:xfrm>
            <a:off x="324000" y="908720"/>
            <a:ext cx="8496000" cy="5252368"/>
          </a:xfrm>
        </p:spPr>
      </p:pic>
      <p:sp>
        <p:nvSpPr>
          <p:cNvPr id="7" name="TextBox 6"/>
          <p:cNvSpPr txBox="1"/>
          <p:nvPr/>
        </p:nvSpPr>
        <p:spPr>
          <a:xfrm>
            <a:off x="323528" y="6258798"/>
            <a:ext cx="7158811" cy="338554"/>
          </a:xfrm>
          <a:prstGeom prst="rect">
            <a:avLst/>
          </a:prstGeom>
          <a:noFill/>
        </p:spPr>
        <p:txBody>
          <a:bodyPr wrap="none" lIns="0" rIns="0" rtlCol="0">
            <a:spAutoFit/>
          </a:bodyPr>
          <a:lstStyle/>
          <a:p>
            <a:r>
              <a:rPr lang="en-US" sz="1600" dirty="0">
                <a:latin typeface="Georgia"/>
                <a:cs typeface="Georgia"/>
              </a:rPr>
              <a:t>Nelson, T.H. (1974) </a:t>
            </a:r>
            <a:r>
              <a:rPr lang="en-US" sz="1600" i="1" dirty="0">
                <a:latin typeface="Georgia"/>
                <a:cs typeface="Georgia"/>
              </a:rPr>
              <a:t>Computer Lib/Dream Machines</a:t>
            </a:r>
            <a:r>
              <a:rPr lang="en-US" sz="1600" dirty="0">
                <a:latin typeface="Georgia"/>
                <a:cs typeface="Georgia"/>
              </a:rPr>
              <a:t>. Chicago, IL: Nelson, T.H.</a:t>
            </a:r>
          </a:p>
        </p:txBody>
      </p:sp>
      <p:sp>
        <p:nvSpPr>
          <p:cNvPr id="2" name="Slide Number Placeholder 1"/>
          <p:cNvSpPr>
            <a:spLocks noGrp="1"/>
          </p:cNvSpPr>
          <p:nvPr>
            <p:ph type="sldNum" sz="quarter" idx="12"/>
          </p:nvPr>
        </p:nvSpPr>
        <p:spPr/>
        <p:txBody>
          <a:bodyPr/>
          <a:lstStyle/>
          <a:p>
            <a:fld id="{03AC6681-E0FD-2C4C-B392-04A572FD2AAE}" type="slidenum">
              <a:rPr lang="en-US" smtClean="0"/>
              <a:pPr/>
              <a:t>37</a:t>
            </a:fld>
            <a:endParaRPr lang="en-US"/>
          </a:p>
        </p:txBody>
      </p:sp>
    </p:spTree>
    <p:extLst>
      <p:ext uri="{BB962C8B-B14F-4D97-AF65-F5344CB8AC3E}">
        <p14:creationId xmlns:p14="http://schemas.microsoft.com/office/powerpoint/2010/main" val="38820930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Content Placeholder 4"/>
          <p:cNvSpPr>
            <a:spLocks noGrp="1"/>
          </p:cNvSpPr>
          <p:nvPr>
            <p:ph sz="half" idx="1"/>
          </p:nvPr>
        </p:nvSpPr>
        <p:spPr/>
        <p:txBody>
          <a:bodyPr/>
          <a:lstStyle/>
          <a:p>
            <a:pPr marL="0" indent="0">
              <a:buNone/>
            </a:pPr>
            <a:r>
              <a:rPr lang="en-US" dirty="0" smtClean="0"/>
              <a:t>Member of the Stanford Research Institute and founder of the Augmentation Research Center</a:t>
            </a:r>
          </a:p>
          <a:p>
            <a:pPr marL="0" indent="0">
              <a:buNone/>
            </a:pPr>
            <a:endParaRPr lang="en-US" dirty="0" smtClean="0"/>
          </a:p>
          <a:p>
            <a:pPr marL="0" indent="0">
              <a:buNone/>
            </a:pPr>
            <a:r>
              <a:rPr lang="en-US" dirty="0" smtClean="0"/>
              <a:t>ARC played key role in early Internet history</a:t>
            </a:r>
          </a:p>
        </p:txBody>
      </p:sp>
      <p:pic>
        <p:nvPicPr>
          <p:cNvPr id="108546" name="Content Placeholder 6" descr="Engelbartmice-small.jpg"/>
          <p:cNvPicPr>
            <a:picLocks noGrp="1" noChangeAspect="1"/>
          </p:cNvPicPr>
          <p:nvPr>
            <p:ph sz="half" idx="2"/>
          </p:nvPr>
        </p:nvPicPr>
        <p:blipFill>
          <a:blip r:embed="rId3">
            <a:extLst>
              <a:ext uri="{28A0092B-C50C-407E-A947-70E740481C1C}">
                <a14:useLocalDpi xmlns:a14="http://schemas.microsoft.com/office/drawing/2010/main" val="0"/>
              </a:ext>
            </a:extLst>
          </a:blip>
          <a:srcRect l="-4581" r="-4581"/>
          <a:stretch>
            <a:fillRect/>
          </a:stretch>
        </p:blipFill>
        <p:spPr/>
      </p:pic>
      <p:sp>
        <p:nvSpPr>
          <p:cNvPr id="108547" name="Title 3"/>
          <p:cNvSpPr>
            <a:spLocks noGrp="1"/>
          </p:cNvSpPr>
          <p:nvPr>
            <p:ph type="title"/>
          </p:nvPr>
        </p:nvSpPr>
        <p:spPr/>
        <p:txBody>
          <a:bodyPr/>
          <a:lstStyle/>
          <a:p>
            <a:r>
              <a:rPr lang="en-US" smtClean="0"/>
              <a:t>Doug Engelbart</a:t>
            </a:r>
            <a:endParaRPr lang="en-US" dirty="0"/>
          </a:p>
        </p:txBody>
      </p:sp>
      <p:sp>
        <p:nvSpPr>
          <p:cNvPr id="2" name="Slide Number Placeholder 1"/>
          <p:cNvSpPr>
            <a:spLocks noGrp="1"/>
          </p:cNvSpPr>
          <p:nvPr>
            <p:ph type="sldNum" sz="quarter" idx="12"/>
          </p:nvPr>
        </p:nvSpPr>
        <p:spPr/>
        <p:txBody>
          <a:bodyPr/>
          <a:lstStyle/>
          <a:p>
            <a:fld id="{F80DF742-AA5B-1A40-9DF5-E96D95D18B1F}" type="slidenum">
              <a:rPr lang="en-GB" smtClean="0"/>
              <a:pPr/>
              <a:t>38</a:t>
            </a:fld>
            <a:endParaRPr lang="en-GB"/>
          </a:p>
        </p:txBody>
      </p:sp>
    </p:spTree>
    <p:extLst>
      <p:ext uri="{BB962C8B-B14F-4D97-AF65-F5344CB8AC3E}">
        <p14:creationId xmlns:p14="http://schemas.microsoft.com/office/powerpoint/2010/main" val="11428957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4" descr="3541541_POSITION_POT.png"/>
          <p:cNvPicPr>
            <a:picLocks noChangeAspect="1"/>
          </p:cNvPicPr>
          <p:nvPr/>
        </p:nvPicPr>
        <p:blipFill rotWithShape="1">
          <a:blip r:embed="rId3" cstate="print">
            <a:extLst>
              <a:ext uri="{28A0092B-C50C-407E-A947-70E740481C1C}">
                <a14:useLocalDpi xmlns:a14="http://schemas.microsoft.com/office/drawing/2010/main" val="0"/>
              </a:ext>
            </a:extLst>
          </a:blip>
          <a:srcRect b="4403"/>
          <a:stretch/>
        </p:blipFill>
        <p:spPr bwMode="auto">
          <a:xfrm>
            <a:off x="2268538" y="1"/>
            <a:ext cx="48831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Slide Number Placeholder 3"/>
          <p:cNvSpPr>
            <a:spLocks noGrp="1"/>
          </p:cNvSpPr>
          <p:nvPr>
            <p:ph type="sldNum" sz="quarter" idx="12"/>
          </p:nvPr>
        </p:nvSpPr>
        <p:spPr/>
        <p:txBody>
          <a:bodyPr/>
          <a:lstStyle/>
          <a:p>
            <a:fld id="{03AC6681-E0FD-2C4C-B392-04A572FD2AAE}" type="slidenum">
              <a:rPr lang="en-US" smtClean="0"/>
              <a:pPr/>
              <a:t>39</a:t>
            </a:fld>
            <a:endParaRPr lang="en-US" dirty="0"/>
          </a:p>
        </p:txBody>
      </p:sp>
    </p:spTree>
    <p:extLst>
      <p:ext uri="{BB962C8B-B14F-4D97-AF65-F5344CB8AC3E}">
        <p14:creationId xmlns:p14="http://schemas.microsoft.com/office/powerpoint/2010/main" val="748619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p:txBody>
          <a:bodyPr/>
          <a:lstStyle/>
          <a:p>
            <a:pPr marL="0" indent="0">
              <a:buNone/>
            </a:pPr>
            <a:r>
              <a:rPr lang="en-US" dirty="0" smtClean="0"/>
              <a:t>Central text of Rabbinical Judaism</a:t>
            </a:r>
          </a:p>
          <a:p>
            <a:r>
              <a:rPr lang="en-US" dirty="0" smtClean="0"/>
              <a:t>Encoding of oral tradition</a:t>
            </a:r>
          </a:p>
          <a:p>
            <a:r>
              <a:rPr lang="en-US" dirty="0" smtClean="0"/>
              <a:t>Commentaries on original text</a:t>
            </a:r>
          </a:p>
          <a:p>
            <a:r>
              <a:rPr lang="en-US" dirty="0" smtClean="0"/>
              <a:t>Commentaries on commentaries</a:t>
            </a:r>
            <a:endParaRPr lang="en-US" dirty="0"/>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rcRect l="-1494" r="-1494"/>
          <a:stretch>
            <a:fillRect/>
          </a:stretch>
        </p:blipFill>
        <p:spPr>
          <a:xfrm>
            <a:off x="4724400" y="908720"/>
            <a:ext cx="4095600" cy="5617493"/>
          </a:xfrm>
        </p:spPr>
      </p:pic>
      <p:sp>
        <p:nvSpPr>
          <p:cNvPr id="2" name="Title 1"/>
          <p:cNvSpPr>
            <a:spLocks noGrp="1"/>
          </p:cNvSpPr>
          <p:nvPr>
            <p:ph type="title"/>
          </p:nvPr>
        </p:nvSpPr>
        <p:spPr/>
        <p:txBody>
          <a:bodyPr/>
          <a:lstStyle/>
          <a:p>
            <a:r>
              <a:rPr lang="en-US" dirty="0" smtClean="0"/>
              <a:t>The Talmud</a:t>
            </a:r>
            <a:endParaRPr lang="en-US" dirty="0"/>
          </a:p>
        </p:txBody>
      </p:sp>
      <p:sp>
        <p:nvSpPr>
          <p:cNvPr id="3" name="Slide Number Placeholder 2"/>
          <p:cNvSpPr>
            <a:spLocks noGrp="1"/>
          </p:cNvSpPr>
          <p:nvPr>
            <p:ph type="sldNum" sz="quarter" idx="12"/>
          </p:nvPr>
        </p:nvSpPr>
        <p:spPr/>
        <p:txBody>
          <a:bodyPr/>
          <a:lstStyle/>
          <a:p>
            <a:pPr>
              <a:defRPr/>
            </a:pPr>
            <a:fld id="{F80DF742-AA5B-1A40-9DF5-E96D95D18B1F}" type="slidenum">
              <a:rPr lang="en-GB" smtClean="0"/>
              <a:pPr>
                <a:defRPr/>
              </a:pPr>
              <a:t>4</a:t>
            </a:fld>
            <a:endParaRPr lang="en-GB"/>
          </a:p>
        </p:txBody>
      </p:sp>
    </p:spTree>
    <p:extLst>
      <p:ext uri="{BB962C8B-B14F-4D97-AF65-F5344CB8AC3E}">
        <p14:creationId xmlns:p14="http://schemas.microsoft.com/office/powerpoint/2010/main" val="181395204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ln/>
        </p:spPr>
        <p:txBody>
          <a:bodyPr/>
          <a:lstStyle/>
          <a:p>
            <a:r>
              <a:rPr lang="is-IS">
                <a:latin typeface="Georgia" charset="0"/>
                <a:ea typeface="ＭＳ Ｐゴシック" charset="0"/>
                <a:cs typeface="ＭＳ Ｐゴシック" charset="0"/>
              </a:rPr>
              <a:t>Augmenting Human Intellect</a:t>
            </a:r>
            <a:endParaRPr lang="en-US">
              <a:latin typeface="Georgia" charset="0"/>
              <a:ea typeface="ＭＳ Ｐゴシック" charset="0"/>
              <a:cs typeface="ＭＳ Ｐゴシック" charset="0"/>
            </a:endParaRPr>
          </a:p>
        </p:txBody>
      </p:sp>
      <p:sp>
        <p:nvSpPr>
          <p:cNvPr id="14337" name="Rectangle 3"/>
          <p:cNvSpPr>
            <a:spLocks noGrp="1" noChangeArrowheads="1"/>
          </p:cNvSpPr>
          <p:nvPr>
            <p:ph idx="1"/>
          </p:nvPr>
        </p:nvSpPr>
        <p:spPr/>
        <p:txBody>
          <a:bodyPr/>
          <a:lstStyle/>
          <a:p>
            <a:pPr marL="0" indent="0">
              <a:buNone/>
            </a:pPr>
            <a:r>
              <a:rPr lang="en-GB" dirty="0">
                <a:latin typeface="Georgia" charset="0"/>
                <a:ea typeface="ＭＳ Ｐゴシック" charset="0"/>
                <a:cs typeface="ＭＳ Ｐゴシック" charset="0"/>
              </a:rPr>
              <a:t>a new stage of human evolution, characterized by </a:t>
            </a:r>
            <a:r>
              <a:rPr lang="en-GB" dirty="0" smtClean="0">
                <a:latin typeface="Georgia" charset="0"/>
                <a:ea typeface="ＭＳ Ｐゴシック" charset="0"/>
                <a:cs typeface="ＭＳ Ｐゴシック" charset="0"/>
              </a:rPr>
              <a:t/>
            </a:r>
            <a:br>
              <a:rPr lang="en-GB" dirty="0" smtClean="0">
                <a:latin typeface="Georgia" charset="0"/>
                <a:ea typeface="ＭＳ Ｐゴシック" charset="0"/>
                <a:cs typeface="ＭＳ Ｐゴシック" charset="0"/>
              </a:rPr>
            </a:br>
            <a:r>
              <a:rPr lang="en-GB" dirty="0" smtClean="0">
                <a:latin typeface="Georgia" charset="0"/>
                <a:ea typeface="ＭＳ Ｐゴシック" charset="0"/>
                <a:cs typeface="ＭＳ Ｐゴシック" charset="0"/>
              </a:rPr>
              <a:t>"</a:t>
            </a:r>
            <a:r>
              <a:rPr lang="en-GB" dirty="0">
                <a:latin typeface="Georgia" charset="0"/>
                <a:ea typeface="ＭＳ Ｐゴシック" charset="0"/>
                <a:cs typeface="ＭＳ Ｐゴシック" charset="0"/>
              </a:rPr>
              <a:t>automated external symbol manipulation”</a:t>
            </a:r>
          </a:p>
          <a:p>
            <a:pPr marL="0" indent="-125">
              <a:buNone/>
            </a:pPr>
            <a:endParaRPr lang="en-GB" sz="2000" i="1" dirty="0" smtClean="0">
              <a:latin typeface="Georgia" charset="0"/>
              <a:ea typeface="ＭＳ Ｐゴシック" charset="0"/>
            </a:endParaRPr>
          </a:p>
          <a:p>
            <a:pPr marL="0" indent="-125">
              <a:buNone/>
            </a:pPr>
            <a:r>
              <a:rPr lang="en-GB" sz="2000" i="1" dirty="0" smtClean="0">
                <a:latin typeface="Georgia" charset="0"/>
                <a:ea typeface="ＭＳ Ｐゴシック" charset="0"/>
              </a:rPr>
              <a:t>“</a:t>
            </a:r>
            <a:r>
              <a:rPr lang="en-GB" sz="2000" i="1" dirty="0">
                <a:latin typeface="Georgia" charset="0"/>
                <a:ea typeface="ＭＳ Ｐゴシック" charset="0"/>
              </a:rPr>
              <a:t>we are concentrating fully upon reaching the point where we can do all of our work on </a:t>
            </a:r>
            <a:r>
              <a:rPr lang="en-GB" sz="2000" i="1" dirty="0" smtClean="0">
                <a:latin typeface="Georgia" charset="0"/>
                <a:ea typeface="ＭＳ Ｐゴシック" charset="0"/>
              </a:rPr>
              <a:t>line — placing </a:t>
            </a:r>
            <a:r>
              <a:rPr lang="en-GB" sz="2000" i="1" dirty="0">
                <a:latin typeface="Georgia" charset="0"/>
                <a:ea typeface="ＭＳ Ｐゴシック" charset="0"/>
              </a:rPr>
              <a:t>in computer store all of our specifications, plans, designs, programs, documentation, reports, memos, bibliography and reference notes, etc., and doing all of our scratch work, planning, designing, debugging, etc., and a good deal of our intercommunication, via the consoles”.</a:t>
            </a:r>
          </a:p>
        </p:txBody>
      </p:sp>
      <p:sp>
        <p:nvSpPr>
          <p:cNvPr id="5" name="TextBox 4"/>
          <p:cNvSpPr txBox="1"/>
          <p:nvPr/>
        </p:nvSpPr>
        <p:spPr>
          <a:xfrm>
            <a:off x="323528" y="6258798"/>
            <a:ext cx="8424936" cy="338554"/>
          </a:xfrm>
          <a:prstGeom prst="rect">
            <a:avLst/>
          </a:prstGeom>
          <a:noFill/>
        </p:spPr>
        <p:txBody>
          <a:bodyPr wrap="square" lIns="0" rIns="0" rtlCol="0">
            <a:noAutofit/>
          </a:bodyPr>
          <a:lstStyle/>
          <a:p>
            <a:r>
              <a:rPr lang="en-US" sz="1600" dirty="0" err="1" smtClean="0">
                <a:latin typeface="Georgia"/>
                <a:cs typeface="Georgia"/>
              </a:rPr>
              <a:t>Engelbart</a:t>
            </a:r>
            <a:r>
              <a:rPr lang="en-US" sz="1600" dirty="0">
                <a:latin typeface="Georgia"/>
                <a:cs typeface="Georgia"/>
              </a:rPr>
              <a:t>, </a:t>
            </a:r>
            <a:r>
              <a:rPr lang="en-US" sz="1600" dirty="0" smtClean="0">
                <a:latin typeface="Georgia"/>
                <a:cs typeface="Georgia"/>
              </a:rPr>
              <a:t>D.C. and English</a:t>
            </a:r>
            <a:r>
              <a:rPr lang="en-US" sz="1600" dirty="0">
                <a:latin typeface="Georgia"/>
                <a:cs typeface="Georgia"/>
              </a:rPr>
              <a:t>, </a:t>
            </a:r>
            <a:r>
              <a:rPr lang="en-US" sz="1600" dirty="0" smtClean="0">
                <a:latin typeface="Georgia"/>
                <a:cs typeface="Georgia"/>
              </a:rPr>
              <a:t>W.K. (1968) </a:t>
            </a:r>
            <a:r>
              <a:rPr lang="en-US" sz="1600" i="1" dirty="0">
                <a:latin typeface="Georgia"/>
                <a:cs typeface="Georgia"/>
              </a:rPr>
              <a:t>A research center for augmenting human </a:t>
            </a:r>
            <a:r>
              <a:rPr lang="en-US" sz="1600" i="1" dirty="0" smtClean="0">
                <a:latin typeface="Georgia"/>
                <a:cs typeface="Georgia"/>
              </a:rPr>
              <a:t>intellect.</a:t>
            </a:r>
            <a:endParaRPr lang="en-US" sz="1600" i="1" dirty="0">
              <a:latin typeface="Georgia"/>
              <a:cs typeface="Georgia"/>
            </a:endParaRPr>
          </a:p>
          <a:p>
            <a:r>
              <a:rPr lang="en-US" sz="1600" dirty="0" smtClean="0">
                <a:latin typeface="Georgia"/>
                <a:cs typeface="Georgia"/>
              </a:rPr>
              <a:t>Proceedings </a:t>
            </a:r>
            <a:r>
              <a:rPr lang="en-US" sz="1600" dirty="0">
                <a:latin typeface="Georgia"/>
                <a:cs typeface="Georgia"/>
              </a:rPr>
              <a:t>of the 1968 Fall Joint Computer Conference, San Francisco, </a:t>
            </a:r>
            <a:r>
              <a:rPr lang="en-US" sz="1600" dirty="0" smtClean="0">
                <a:latin typeface="Georgia"/>
                <a:cs typeface="Georgia"/>
              </a:rPr>
              <a:t>CA. pp</a:t>
            </a:r>
            <a:r>
              <a:rPr lang="en-US" sz="1600" dirty="0">
                <a:latin typeface="Georgia"/>
                <a:cs typeface="Georgia"/>
              </a:rPr>
              <a:t>. 395-410</a:t>
            </a:r>
          </a:p>
        </p:txBody>
      </p:sp>
      <p:sp>
        <p:nvSpPr>
          <p:cNvPr id="2" name="Slide Number Placeholder 1"/>
          <p:cNvSpPr>
            <a:spLocks noGrp="1"/>
          </p:cNvSpPr>
          <p:nvPr>
            <p:ph type="sldNum" sz="quarter" idx="12"/>
          </p:nvPr>
        </p:nvSpPr>
        <p:spPr/>
        <p:txBody>
          <a:bodyPr/>
          <a:lstStyle/>
          <a:p>
            <a:pPr>
              <a:defRPr/>
            </a:pPr>
            <a:fld id="{ECB36F85-6CDB-9A40-9F5D-1C19C988DA21}" type="slidenum">
              <a:rPr lang="en-GB" smtClean="0"/>
              <a:pPr>
                <a:defRPr/>
              </a:pPr>
              <a:t>40</a:t>
            </a:fld>
            <a:endParaRPr lang="en-GB"/>
          </a:p>
        </p:txBody>
      </p:sp>
    </p:spTree>
    <p:extLst>
      <p:ext uri="{BB962C8B-B14F-4D97-AF65-F5344CB8AC3E}">
        <p14:creationId xmlns:p14="http://schemas.microsoft.com/office/powerpoint/2010/main" val="23595494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ln/>
        </p:spPr>
        <p:txBody>
          <a:bodyPr/>
          <a:lstStyle/>
          <a:p>
            <a:r>
              <a:rPr lang="en-GB">
                <a:latin typeface="Georgia" charset="0"/>
                <a:ea typeface="ＭＳ Ｐゴシック" charset="0"/>
                <a:cs typeface="ＭＳ Ｐゴシック" charset="0"/>
              </a:rPr>
              <a:t>NLS </a:t>
            </a:r>
            <a:r>
              <a:rPr lang="en-US">
                <a:latin typeface="Georgia" charset="0"/>
                <a:ea typeface="ＭＳ Ｐゴシック" charset="0"/>
                <a:cs typeface="ＭＳ Ｐゴシック" charset="0"/>
              </a:rPr>
              <a:t>–</a:t>
            </a:r>
            <a:r>
              <a:rPr lang="en-GB">
                <a:latin typeface="Georgia" charset="0"/>
                <a:ea typeface="ＭＳ Ｐゴシック" charset="0"/>
                <a:cs typeface="ＭＳ Ｐゴシック" charset="0"/>
              </a:rPr>
              <a:t> the oN-Line System</a:t>
            </a:r>
            <a:endParaRPr lang="en-US">
              <a:latin typeface="Georgia" charset="0"/>
              <a:ea typeface="ＭＳ Ｐゴシック" charset="0"/>
              <a:cs typeface="ＭＳ Ｐゴシック" charset="0"/>
            </a:endParaRPr>
          </a:p>
        </p:txBody>
      </p:sp>
      <p:sp>
        <p:nvSpPr>
          <p:cNvPr id="16385" name="Rectangle 3"/>
          <p:cNvSpPr>
            <a:spLocks noGrp="1" noChangeArrowheads="1"/>
          </p:cNvSpPr>
          <p:nvPr>
            <p:ph idx="1"/>
          </p:nvPr>
        </p:nvSpPr>
        <p:spPr/>
        <p:txBody>
          <a:bodyPr/>
          <a:lstStyle/>
          <a:p>
            <a:pPr marL="0" indent="0">
              <a:buNone/>
            </a:pPr>
            <a:r>
              <a:rPr lang="en-GB" dirty="0">
                <a:latin typeface="Georgia" charset="0"/>
                <a:ea typeface="ＭＳ Ｐゴシック" charset="0"/>
                <a:cs typeface="ＭＳ Ｐゴシック" charset="0"/>
              </a:rPr>
              <a:t>Timesharing computer </a:t>
            </a:r>
            <a:r>
              <a:rPr lang="en-GB" dirty="0" smtClean="0">
                <a:latin typeface="Georgia" charset="0"/>
                <a:ea typeface="ＭＳ Ｐゴシック" charset="0"/>
                <a:cs typeface="ＭＳ Ｐゴシック" charset="0"/>
              </a:rPr>
              <a:t>with </a:t>
            </a:r>
            <a:r>
              <a:rPr lang="en-GB" dirty="0">
                <a:latin typeface="Georgia" charset="0"/>
                <a:ea typeface="ＭＳ Ｐゴシック" charset="0"/>
                <a:cs typeface="ＭＳ Ｐゴシック" charset="0"/>
              </a:rPr>
              <a:t>multiple </a:t>
            </a:r>
            <a:r>
              <a:rPr lang="en-GB" dirty="0" smtClean="0">
                <a:latin typeface="Georgia" charset="0"/>
                <a:ea typeface="ＭＳ Ｐゴシック" charset="0"/>
                <a:cs typeface="ＭＳ Ｐゴシック" charset="0"/>
              </a:rPr>
              <a:t>consoles</a:t>
            </a:r>
            <a:endParaRPr lang="en-GB" dirty="0">
              <a:latin typeface="Georgia" charset="0"/>
              <a:ea typeface="ＭＳ Ｐゴシック" charset="0"/>
              <a:cs typeface="ＭＳ Ｐゴシック" charset="0"/>
            </a:endParaRPr>
          </a:p>
          <a:p>
            <a:pPr marL="0" indent="0">
              <a:buNone/>
            </a:pPr>
            <a:r>
              <a:rPr lang="en-GB" dirty="0">
                <a:latin typeface="Georgia" charset="0"/>
                <a:ea typeface="ＭＳ Ｐゴシック" charset="0"/>
                <a:cs typeface="ＭＳ Ｐゴシック" charset="0"/>
              </a:rPr>
              <a:t>UI features:</a:t>
            </a:r>
          </a:p>
          <a:p>
            <a:pPr marL="612775" lvl="1" indent="-342900"/>
            <a:r>
              <a:rPr lang="en-GB" dirty="0">
                <a:latin typeface="Georgia" charset="0"/>
                <a:ea typeface="ＭＳ Ｐゴシック" charset="0"/>
              </a:rPr>
              <a:t>Windowed display</a:t>
            </a:r>
          </a:p>
          <a:p>
            <a:pPr marL="612775" lvl="1" indent="-342900"/>
            <a:r>
              <a:rPr lang="en-GB" dirty="0">
                <a:latin typeface="Georgia" charset="0"/>
                <a:ea typeface="ＭＳ Ｐゴシック" charset="0"/>
              </a:rPr>
              <a:t>Mouse</a:t>
            </a:r>
          </a:p>
          <a:p>
            <a:pPr marL="612775" lvl="1" indent="-342900"/>
            <a:r>
              <a:rPr lang="en-GB" dirty="0">
                <a:latin typeface="Georgia" charset="0"/>
                <a:ea typeface="ＭＳ Ｐゴシック" charset="0"/>
              </a:rPr>
              <a:t>Chorded keyboard</a:t>
            </a:r>
          </a:p>
          <a:p>
            <a:pPr marL="612775" lvl="1" indent="-342900"/>
            <a:r>
              <a:rPr lang="en-GB" dirty="0">
                <a:latin typeface="Georgia" charset="0"/>
                <a:ea typeface="ＭＳ Ｐゴシック" charset="0"/>
              </a:rPr>
              <a:t>Videoconferencing</a:t>
            </a:r>
          </a:p>
          <a:p>
            <a:pPr marL="612775" lvl="1" indent="-342900"/>
            <a:r>
              <a:rPr lang="en-GB" dirty="0">
                <a:latin typeface="Georgia" charset="0"/>
                <a:ea typeface="ＭＳ Ｐゴシック" charset="0"/>
              </a:rPr>
              <a:t>Links in </a:t>
            </a:r>
            <a:r>
              <a:rPr lang="en-GB" dirty="0" smtClean="0">
                <a:latin typeface="Georgia" charset="0"/>
                <a:ea typeface="ＭＳ Ｐゴシック" charset="0"/>
              </a:rPr>
              <a:t>content</a:t>
            </a:r>
            <a:endParaRPr lang="en-GB" dirty="0">
              <a:latin typeface="Georgia" charset="0"/>
              <a:ea typeface="ＭＳ Ｐゴシック" charset="0"/>
            </a:endParaRPr>
          </a:p>
        </p:txBody>
      </p:sp>
      <p:sp>
        <p:nvSpPr>
          <p:cNvPr id="2" name="Slide Number Placeholder 1"/>
          <p:cNvSpPr>
            <a:spLocks noGrp="1"/>
          </p:cNvSpPr>
          <p:nvPr>
            <p:ph type="sldNum" sz="quarter" idx="12"/>
          </p:nvPr>
        </p:nvSpPr>
        <p:spPr/>
        <p:txBody>
          <a:bodyPr/>
          <a:lstStyle/>
          <a:p>
            <a:pPr>
              <a:defRPr/>
            </a:pPr>
            <a:fld id="{ECB36F85-6CDB-9A40-9F5D-1C19C988DA21}" type="slidenum">
              <a:rPr lang="en-GB" smtClean="0"/>
              <a:pPr>
                <a:defRPr/>
              </a:pPr>
              <a:t>41</a:t>
            </a:fld>
            <a:endParaRPr lang="en-GB"/>
          </a:p>
        </p:txBody>
      </p:sp>
    </p:spTree>
    <p:extLst>
      <p:ext uri="{BB962C8B-B14F-4D97-AF65-F5344CB8AC3E}">
        <p14:creationId xmlns:p14="http://schemas.microsoft.com/office/powerpoint/2010/main" val="121707012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4788024" y="1628800"/>
            <a:ext cx="4044972" cy="2898665"/>
          </a:xfrm>
          <a:prstGeom prst="rect">
            <a:avLst/>
          </a:prstGeom>
        </p:spPr>
      </p:pic>
      <p:pic>
        <p:nvPicPr>
          <p:cNvPr id="110594" name="Content Placeholder 6"/>
          <p:cNvPicPr>
            <a:picLocks noGrp="1" noChangeAspect="1"/>
          </p:cNvPicPr>
          <p:nvPr>
            <p:ph sz="half" idx="1"/>
          </p:nvPr>
        </p:nvPicPr>
        <p:blipFill>
          <a:blip r:embed="rId5">
            <a:extLst>
              <a:ext uri="{28A0092B-C50C-407E-A947-70E740481C1C}">
                <a14:useLocalDpi xmlns:a14="http://schemas.microsoft.com/office/drawing/2010/main" val="0"/>
              </a:ext>
            </a:extLst>
          </a:blip>
          <a:srcRect/>
          <a:stretch>
            <a:fillRect/>
          </a:stretch>
        </p:blipFill>
        <p:spPr/>
      </p:pic>
      <p:sp>
        <p:nvSpPr>
          <p:cNvPr id="110595" name="Title 3"/>
          <p:cNvSpPr>
            <a:spLocks noGrp="1"/>
          </p:cNvSpPr>
          <p:nvPr>
            <p:ph type="title"/>
          </p:nvPr>
        </p:nvSpPr>
        <p:spPr>
          <a:ln/>
        </p:spPr>
        <p:txBody>
          <a:bodyPr/>
          <a:lstStyle/>
          <a:p>
            <a:r>
              <a:rPr lang="en-US" dirty="0">
                <a:latin typeface="Georgia" charset="0"/>
                <a:ea typeface="ＭＳ Ｐゴシック" charset="0"/>
                <a:cs typeface="ＭＳ Ｐゴシック" charset="0"/>
              </a:rPr>
              <a:t>The Mother of all Demos</a:t>
            </a:r>
          </a:p>
        </p:txBody>
      </p:sp>
      <p:sp>
        <p:nvSpPr>
          <p:cNvPr id="5" name="Rectangle 4"/>
          <p:cNvSpPr/>
          <p:nvPr/>
        </p:nvSpPr>
        <p:spPr>
          <a:xfrm>
            <a:off x="395536" y="6396335"/>
            <a:ext cx="6966520" cy="276999"/>
          </a:xfrm>
          <a:prstGeom prst="rect">
            <a:avLst/>
          </a:prstGeom>
        </p:spPr>
        <p:txBody>
          <a:bodyPr wrap="square">
            <a:spAutoFit/>
          </a:bodyPr>
          <a:lstStyle/>
          <a:p>
            <a:r>
              <a:rPr lang="en-US" sz="1200" dirty="0">
                <a:latin typeface="+mn-lt"/>
              </a:rPr>
              <a:t>http://</a:t>
            </a:r>
            <a:r>
              <a:rPr lang="en-US" sz="1200" dirty="0" err="1">
                <a:latin typeface="+mn-lt"/>
              </a:rPr>
              <a:t>sloan.stanford.edu</a:t>
            </a:r>
            <a:r>
              <a:rPr lang="en-US" sz="1200" dirty="0">
                <a:latin typeface="+mn-lt"/>
              </a:rPr>
              <a:t>/</a:t>
            </a:r>
            <a:r>
              <a:rPr lang="en-US" sz="1200" dirty="0" err="1">
                <a:latin typeface="+mn-lt"/>
              </a:rPr>
              <a:t>MouseSite</a:t>
            </a:r>
            <a:r>
              <a:rPr lang="en-US" sz="1200" dirty="0">
                <a:latin typeface="+mn-lt"/>
              </a:rPr>
              <a:t>/1968Demo.html</a:t>
            </a:r>
          </a:p>
        </p:txBody>
      </p:sp>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4788024" y="4509120"/>
            <a:ext cx="4047973" cy="2023879"/>
          </a:xfrm>
          <a:prstGeom prst="rect">
            <a:avLst/>
          </a:prstGeom>
        </p:spPr>
      </p:pic>
    </p:spTree>
    <p:extLst>
      <p:ext uri="{BB962C8B-B14F-4D97-AF65-F5344CB8AC3E}">
        <p14:creationId xmlns:p14="http://schemas.microsoft.com/office/powerpoint/2010/main" val="140067520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p:txBody>
          <a:bodyPr/>
          <a:lstStyle/>
          <a:p>
            <a:pPr marL="0" indent="0">
              <a:buNone/>
              <a:defRPr/>
            </a:pPr>
            <a:r>
              <a:rPr lang="en-US" dirty="0" smtClean="0"/>
              <a:t>Sociologist, philosopher and film maker</a:t>
            </a:r>
          </a:p>
          <a:p>
            <a:pPr marL="0" indent="0">
              <a:buNone/>
              <a:defRPr/>
            </a:pPr>
            <a:r>
              <a:rPr lang="en-US" dirty="0" smtClean="0"/>
              <a:t>Coined </a:t>
            </a:r>
            <a:r>
              <a:rPr lang="en-US" dirty="0"/>
              <a:t>the term “hypertext</a:t>
            </a:r>
            <a:r>
              <a:rPr lang="en-US" dirty="0" smtClean="0"/>
              <a:t>”</a:t>
            </a:r>
          </a:p>
          <a:p>
            <a:pPr marL="90000" indent="0">
              <a:buNone/>
              <a:defRPr/>
            </a:pPr>
            <a:endParaRPr lang="en-US" dirty="0"/>
          </a:p>
          <a:p>
            <a:pPr marL="90000" indent="0">
              <a:buFont typeface="Arial"/>
              <a:buNone/>
              <a:defRPr/>
            </a:pPr>
            <a:r>
              <a:rPr lang="en-US" i="1" dirty="0" smtClean="0"/>
              <a:t>“A </a:t>
            </a:r>
            <a:r>
              <a:rPr lang="en-US" i="1" dirty="0"/>
              <a:t>user interface should be so simple that a beginner in an emergency can understand it within ten </a:t>
            </a:r>
            <a:r>
              <a:rPr lang="en-US" i="1" dirty="0" smtClean="0"/>
              <a:t>seconds.”</a:t>
            </a:r>
            <a:endParaRPr lang="en-US" i="1" dirty="0"/>
          </a:p>
          <a:p>
            <a:pPr marL="90000" indent="0">
              <a:buFont typeface="Arial"/>
              <a:buNone/>
              <a:defRPr/>
            </a:pPr>
            <a:r>
              <a:rPr lang="en-US" i="1" dirty="0" smtClean="0"/>
              <a:t>“Most </a:t>
            </a:r>
            <a:r>
              <a:rPr lang="en-US" i="1" dirty="0"/>
              <a:t>people are fools, most authority is malignant, God does not exist, and everything is </a:t>
            </a:r>
            <a:r>
              <a:rPr lang="en-US" i="1" dirty="0" smtClean="0"/>
              <a:t>wrong.”</a:t>
            </a:r>
            <a:endParaRPr lang="en-US" i="1" dirty="0"/>
          </a:p>
        </p:txBody>
      </p:sp>
      <p:pic>
        <p:nvPicPr>
          <p:cNvPr id="111619" name="Content Placeholder 8"/>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p:pic>
      <p:sp>
        <p:nvSpPr>
          <p:cNvPr id="111618" name="Title 3"/>
          <p:cNvSpPr>
            <a:spLocks noGrp="1"/>
          </p:cNvSpPr>
          <p:nvPr>
            <p:ph type="title"/>
          </p:nvPr>
        </p:nvSpPr>
        <p:spPr>
          <a:ln/>
        </p:spPr>
        <p:txBody>
          <a:bodyPr/>
          <a:lstStyle/>
          <a:p>
            <a:r>
              <a:rPr lang="en-US">
                <a:latin typeface="Georgia" charset="0"/>
                <a:ea typeface="ＭＳ Ｐゴシック" charset="0"/>
                <a:cs typeface="ＭＳ Ｐゴシック" charset="0"/>
              </a:rPr>
              <a:t>Ted Nelson</a:t>
            </a:r>
          </a:p>
        </p:txBody>
      </p:sp>
      <p:sp>
        <p:nvSpPr>
          <p:cNvPr id="2" name="Slide Number Placeholder 1"/>
          <p:cNvSpPr>
            <a:spLocks noGrp="1"/>
          </p:cNvSpPr>
          <p:nvPr>
            <p:ph type="sldNum" sz="quarter" idx="12"/>
          </p:nvPr>
        </p:nvSpPr>
        <p:spPr/>
        <p:txBody>
          <a:bodyPr/>
          <a:lstStyle/>
          <a:p>
            <a:pPr>
              <a:defRPr/>
            </a:pPr>
            <a:fld id="{F80DF742-AA5B-1A40-9DF5-E96D95D18B1F}" type="slidenum">
              <a:rPr lang="en-GB" smtClean="0"/>
              <a:pPr>
                <a:defRPr/>
              </a:pPr>
              <a:t>43</a:t>
            </a:fld>
            <a:endParaRPr lang="en-GB"/>
          </a:p>
        </p:txBody>
      </p:sp>
    </p:spTree>
    <p:extLst>
      <p:ext uri="{BB962C8B-B14F-4D97-AF65-F5344CB8AC3E}">
        <p14:creationId xmlns:p14="http://schemas.microsoft.com/office/powerpoint/2010/main" val="1647741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rgbClr val="000000"/>
          </a:solidFill>
          <a:ln w="12700" cap="flat" cmpd="sng" algn="ctr">
            <a:solidFill>
              <a:schemeClr val="accent2"/>
            </a:solidFill>
            <a:prstDash val="solid"/>
            <a:round/>
            <a:headEnd type="none" w="med" len="med"/>
            <a:tailEnd type="none" w="med" len="med"/>
          </a:ln>
          <a:effectLst/>
        </p:spPr>
        <p:txBody>
          <a:bodyPr vert="horz" wrap="non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a:ln>
                <a:noFill/>
              </a:ln>
              <a:solidFill>
                <a:schemeClr val="tx1"/>
              </a:solidFill>
              <a:effectLst/>
              <a:latin typeface="Lucida Sans" pitchFamily="-106" charset="0"/>
              <a:ea typeface="ＭＳ Ｐゴシック" pitchFamily="-106" charset="-128"/>
              <a:cs typeface="ＭＳ Ｐゴシック" pitchFamily="-106" charset="-128"/>
            </a:endParaRPr>
          </a:p>
        </p:txBody>
      </p:sp>
      <p:sp>
        <p:nvSpPr>
          <p:cNvPr id="2" name="Text Placeholder 1"/>
          <p:cNvSpPr>
            <a:spLocks noGrp="1"/>
          </p:cNvSpPr>
          <p:nvPr>
            <p:ph type="body" idx="1"/>
          </p:nvPr>
        </p:nvSpPr>
        <p:spPr/>
        <p:txBody>
          <a:bodyPr/>
          <a:lstStyle/>
          <a:p>
            <a:r>
              <a:rPr lang="en-GB" dirty="0" err="1">
                <a:solidFill>
                  <a:schemeClr val="bg1"/>
                </a:solidFill>
              </a:rPr>
              <a:t>Hyperland</a:t>
            </a:r>
            <a:r>
              <a:rPr lang="en-GB" dirty="0">
                <a:solidFill>
                  <a:schemeClr val="bg1"/>
                </a:solidFill>
              </a:rPr>
              <a:t> (1990) TV Programme.</a:t>
            </a:r>
          </a:p>
        </p:txBody>
      </p:sp>
      <p:pic>
        <p:nvPicPr>
          <p:cNvPr id="6" name="Hyperland.mp4"/>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954558"/>
            <a:ext cx="9144000" cy="5138738"/>
          </a:xfrm>
          <a:prstGeom prst="rect">
            <a:avLst/>
          </a:prstGeom>
        </p:spPr>
      </p:pic>
      <p:sp>
        <p:nvSpPr>
          <p:cNvPr id="4" name="Slide Number Placeholder 3"/>
          <p:cNvSpPr>
            <a:spLocks noGrp="1"/>
          </p:cNvSpPr>
          <p:nvPr>
            <p:ph type="sldNum" sz="quarter" idx="12"/>
          </p:nvPr>
        </p:nvSpPr>
        <p:spPr/>
        <p:txBody>
          <a:bodyPr/>
          <a:lstStyle/>
          <a:p>
            <a:fld id="{03AC6681-E0FD-2C4C-B392-04A572FD2AAE}" type="slidenum">
              <a:rPr lang="en-US" smtClean="0">
                <a:solidFill>
                  <a:schemeClr val="bg1"/>
                </a:solidFill>
              </a:rPr>
              <a:pPr/>
              <a:t>44</a:t>
            </a:fld>
            <a:endParaRPr lang="en-US" dirty="0">
              <a:solidFill>
                <a:schemeClr val="bg1"/>
              </a:solidFill>
            </a:endParaRPr>
          </a:p>
        </p:txBody>
      </p:sp>
    </p:spTree>
    <p:extLst>
      <p:ext uri="{BB962C8B-B14F-4D97-AF65-F5344CB8AC3E}">
        <p14:creationId xmlns:p14="http://schemas.microsoft.com/office/powerpoint/2010/main" val="19995322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2100" y="0"/>
            <a:ext cx="85423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Slide Number Placeholder 3"/>
          <p:cNvSpPr>
            <a:spLocks noGrp="1"/>
          </p:cNvSpPr>
          <p:nvPr>
            <p:ph type="sldNum" sz="quarter" idx="12"/>
          </p:nvPr>
        </p:nvSpPr>
        <p:spPr/>
        <p:txBody>
          <a:bodyPr/>
          <a:lstStyle/>
          <a:p>
            <a:fld id="{03AC6681-E0FD-2C4C-B392-04A572FD2AAE}" type="slidenum">
              <a:rPr lang="en-US" smtClean="0"/>
              <a:pPr/>
              <a:t>45</a:t>
            </a:fld>
            <a:endParaRPr lang="en-US" dirty="0"/>
          </a:p>
        </p:txBody>
      </p:sp>
    </p:spTree>
    <p:extLst>
      <p:ext uri="{BB962C8B-B14F-4D97-AF65-F5344CB8AC3E}">
        <p14:creationId xmlns:p14="http://schemas.microsoft.com/office/powerpoint/2010/main" val="16723637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pPr marL="0" indent="0" algn="ctr">
              <a:buNone/>
            </a:pPr>
            <a:r>
              <a:rPr lang="en-US" i="1" dirty="0" smtClean="0"/>
              <a:t>“No one's life has yet been simplified by a computer.”</a:t>
            </a:r>
          </a:p>
          <a:p>
            <a:endParaRPr lang="en-US" dirty="0" smtClean="0"/>
          </a:p>
          <a:p>
            <a:pPr marL="0" indent="0">
              <a:buNone/>
            </a:pPr>
            <a:r>
              <a:rPr lang="en-US" dirty="0" smtClean="0"/>
              <a:t>Two books in a dos-a-dos binding:</a:t>
            </a:r>
          </a:p>
          <a:p>
            <a:r>
              <a:rPr lang="en-US" dirty="0" smtClean="0"/>
              <a:t>Computer Lib is a clarion call for people to understand computers deeply</a:t>
            </a:r>
          </a:p>
          <a:p>
            <a:r>
              <a:rPr lang="en-US" dirty="0" smtClean="0"/>
              <a:t>Dream Machines is a sketch of the flexible media potential of computers</a:t>
            </a:r>
            <a:endParaRPr lang="en-US" dirty="0"/>
          </a:p>
        </p:txBody>
      </p:sp>
      <p:pic>
        <p:nvPicPr>
          <p:cNvPr id="11366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rcRect l="-9657" r="-9657"/>
          <a:stretch>
            <a:fillRect/>
          </a:stretch>
        </p:blipFill>
        <p:spPr/>
      </p:pic>
      <p:sp>
        <p:nvSpPr>
          <p:cNvPr id="113667" name="Title 4"/>
          <p:cNvSpPr>
            <a:spLocks noGrp="1"/>
          </p:cNvSpPr>
          <p:nvPr>
            <p:ph type="title"/>
          </p:nvPr>
        </p:nvSpPr>
        <p:spPr/>
        <p:txBody>
          <a:bodyPr/>
          <a:lstStyle/>
          <a:p>
            <a:r>
              <a:rPr lang="en-US" smtClean="0"/>
              <a:t>Computer Lib/Dream Machines</a:t>
            </a:r>
            <a:endParaRPr lang="en-US"/>
          </a:p>
        </p:txBody>
      </p:sp>
      <p:sp>
        <p:nvSpPr>
          <p:cNvPr id="3" name="Slide Number Placeholder 2"/>
          <p:cNvSpPr>
            <a:spLocks noGrp="1"/>
          </p:cNvSpPr>
          <p:nvPr>
            <p:ph type="sldNum" sz="quarter" idx="12"/>
          </p:nvPr>
        </p:nvSpPr>
        <p:spPr/>
        <p:txBody>
          <a:bodyPr/>
          <a:lstStyle/>
          <a:p>
            <a:fld id="{F80DF742-AA5B-1A40-9DF5-E96D95D18B1F}" type="slidenum">
              <a:rPr lang="en-GB" smtClean="0"/>
              <a:pPr/>
              <a:t>46</a:t>
            </a:fld>
            <a:endParaRPr lang="en-GB"/>
          </a:p>
        </p:txBody>
      </p:sp>
      <p:sp>
        <p:nvSpPr>
          <p:cNvPr id="6" name="TextBox 5"/>
          <p:cNvSpPr txBox="1"/>
          <p:nvPr/>
        </p:nvSpPr>
        <p:spPr>
          <a:xfrm>
            <a:off x="323528" y="6258798"/>
            <a:ext cx="7158811" cy="338554"/>
          </a:xfrm>
          <a:prstGeom prst="rect">
            <a:avLst/>
          </a:prstGeom>
          <a:noFill/>
        </p:spPr>
        <p:txBody>
          <a:bodyPr wrap="none" lIns="0" rIns="0" rtlCol="0">
            <a:spAutoFit/>
          </a:bodyPr>
          <a:lstStyle/>
          <a:p>
            <a:r>
              <a:rPr lang="en-US" sz="1600" dirty="0" smtClean="0">
                <a:latin typeface="Georgia"/>
                <a:cs typeface="Georgia"/>
              </a:rPr>
              <a:t>Nelson, T.H. (1974</a:t>
            </a:r>
            <a:r>
              <a:rPr lang="en-US" sz="1600" dirty="0">
                <a:latin typeface="Georgia"/>
                <a:cs typeface="Georgia"/>
              </a:rPr>
              <a:t>) </a:t>
            </a:r>
            <a:r>
              <a:rPr lang="en-US" sz="1600" i="1" dirty="0">
                <a:latin typeface="Georgia"/>
                <a:cs typeface="Georgia"/>
              </a:rPr>
              <a:t>Computer Lib/Dream </a:t>
            </a:r>
            <a:r>
              <a:rPr lang="en-US" sz="1600" i="1" dirty="0" smtClean="0">
                <a:latin typeface="Georgia"/>
                <a:cs typeface="Georgia"/>
              </a:rPr>
              <a:t>Machines</a:t>
            </a:r>
            <a:r>
              <a:rPr lang="en-US" sz="1600" dirty="0">
                <a:latin typeface="Georgia"/>
                <a:cs typeface="Georgia"/>
              </a:rPr>
              <a:t>.</a:t>
            </a:r>
            <a:r>
              <a:rPr lang="en-US" sz="1600" dirty="0" smtClean="0">
                <a:latin typeface="Georgia"/>
                <a:cs typeface="Georgia"/>
              </a:rPr>
              <a:t> Chicago, IL: Nelson, T.H.</a:t>
            </a:r>
            <a:endParaRPr lang="en-US" sz="1600" dirty="0">
              <a:latin typeface="Georgia"/>
              <a:cs typeface="Georgia"/>
            </a:endParaRPr>
          </a:p>
        </p:txBody>
      </p:sp>
    </p:spTree>
    <p:extLst>
      <p:ext uri="{BB962C8B-B14F-4D97-AF65-F5344CB8AC3E}">
        <p14:creationId xmlns:p14="http://schemas.microsoft.com/office/powerpoint/2010/main" val="129172328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324000" y="1682750"/>
            <a:ext cx="4400400" cy="4489450"/>
          </a:xfrm>
        </p:spPr>
        <p:txBody>
          <a:bodyPr/>
          <a:lstStyle/>
          <a:p>
            <a:pPr marL="0" indent="0">
              <a:buNone/>
            </a:pPr>
            <a:r>
              <a:rPr lang="en-US" dirty="0" smtClean="0"/>
              <a:t>In 1797, Samuel Taylor Coleridge wrote the poem </a:t>
            </a:r>
            <a:r>
              <a:rPr lang="en-US" dirty="0" err="1" smtClean="0"/>
              <a:t>Kubla</a:t>
            </a:r>
            <a:r>
              <a:rPr lang="en-US" dirty="0" smtClean="0"/>
              <a:t> Khan after awaking from an opium dream:</a:t>
            </a:r>
          </a:p>
          <a:p>
            <a:pPr marL="0" indent="0">
              <a:buNone/>
            </a:pPr>
            <a:r>
              <a:rPr lang="en-US" i="1" dirty="0" smtClean="0"/>
              <a:t>In Xanadu did </a:t>
            </a:r>
            <a:r>
              <a:rPr lang="en-US" i="1" dirty="0" err="1" smtClean="0"/>
              <a:t>Kubla</a:t>
            </a:r>
            <a:r>
              <a:rPr lang="en-US" i="1" dirty="0" smtClean="0"/>
              <a:t> Khan</a:t>
            </a:r>
            <a:br>
              <a:rPr lang="en-US" i="1" dirty="0" smtClean="0"/>
            </a:br>
            <a:r>
              <a:rPr lang="en-US" i="1" dirty="0" smtClean="0"/>
              <a:t>A stately pleasure-dome decree: Where </a:t>
            </a:r>
            <a:r>
              <a:rPr lang="en-US" i="1" dirty="0" err="1" smtClean="0"/>
              <a:t>Alph</a:t>
            </a:r>
            <a:r>
              <a:rPr lang="en-US" i="1" dirty="0" smtClean="0"/>
              <a:t>, the sacred river, ran Through caverns measureless to man </a:t>
            </a:r>
            <a:br>
              <a:rPr lang="en-US" i="1" dirty="0" smtClean="0"/>
            </a:br>
            <a:r>
              <a:rPr lang="en-US" i="1" dirty="0" smtClean="0"/>
              <a:t>Down to a sunless sea.</a:t>
            </a:r>
          </a:p>
          <a:p>
            <a:pPr marL="0" indent="0">
              <a:buNone/>
            </a:pPr>
            <a:r>
              <a:rPr lang="en-US" dirty="0" smtClean="0"/>
              <a:t>He was interrupted by a visitor from </a:t>
            </a:r>
            <a:r>
              <a:rPr lang="en-US" dirty="0" err="1" smtClean="0"/>
              <a:t>Porlock</a:t>
            </a:r>
            <a:r>
              <a:rPr lang="en-US" dirty="0" smtClean="0"/>
              <a:t>, and never completed the poem…</a:t>
            </a:r>
            <a:endParaRPr lang="en-US" dirty="0"/>
          </a:p>
        </p:txBody>
      </p:sp>
      <p:pic>
        <p:nvPicPr>
          <p:cNvPr id="114690"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724400" y="1683863"/>
            <a:ext cx="4095750" cy="4487223"/>
          </a:xfrm>
        </p:spPr>
      </p:pic>
      <p:sp>
        <p:nvSpPr>
          <p:cNvPr id="114691" name="Title 4"/>
          <p:cNvSpPr>
            <a:spLocks noGrp="1"/>
          </p:cNvSpPr>
          <p:nvPr>
            <p:ph type="title"/>
          </p:nvPr>
        </p:nvSpPr>
        <p:spPr/>
        <p:txBody>
          <a:bodyPr/>
          <a:lstStyle/>
          <a:p>
            <a:r>
              <a:rPr lang="en-US" smtClean="0"/>
              <a:t>A Vision in a Dream</a:t>
            </a:r>
            <a:endParaRPr lang="en-US"/>
          </a:p>
        </p:txBody>
      </p:sp>
      <p:sp>
        <p:nvSpPr>
          <p:cNvPr id="3" name="Slide Number Placeholder 2"/>
          <p:cNvSpPr>
            <a:spLocks noGrp="1"/>
          </p:cNvSpPr>
          <p:nvPr>
            <p:ph type="sldNum" sz="quarter" idx="12"/>
          </p:nvPr>
        </p:nvSpPr>
        <p:spPr/>
        <p:txBody>
          <a:bodyPr/>
          <a:lstStyle/>
          <a:p>
            <a:fld id="{F80DF742-AA5B-1A40-9DF5-E96D95D18B1F}" type="slidenum">
              <a:rPr lang="en-GB" smtClean="0"/>
              <a:pPr/>
              <a:t>47</a:t>
            </a:fld>
            <a:endParaRPr lang="en-GB"/>
          </a:p>
        </p:txBody>
      </p:sp>
    </p:spTree>
    <p:extLst>
      <p:ext uri="{BB962C8B-B14F-4D97-AF65-F5344CB8AC3E}">
        <p14:creationId xmlns:p14="http://schemas.microsoft.com/office/powerpoint/2010/main" val="115716978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Content Placeholder 7"/>
          <p:cNvSpPr>
            <a:spLocks noGrp="1"/>
          </p:cNvSpPr>
          <p:nvPr>
            <p:ph sz="half" idx="1"/>
          </p:nvPr>
        </p:nvSpPr>
        <p:spPr/>
        <p:txBody>
          <a:bodyPr/>
          <a:lstStyle/>
          <a:p>
            <a:pPr marL="0" indent="0">
              <a:buNone/>
            </a:pPr>
            <a:r>
              <a:rPr lang="en-US" dirty="0" smtClean="0"/>
              <a:t>Founded in 1960, still ongoing (famously never completed)</a:t>
            </a:r>
          </a:p>
          <a:p>
            <a:pPr marL="0" indent="0">
              <a:buNone/>
            </a:pPr>
            <a:endParaRPr lang="en-US" dirty="0" smtClean="0"/>
          </a:p>
          <a:p>
            <a:pPr marL="0" indent="0">
              <a:buNone/>
            </a:pPr>
            <a:r>
              <a:rPr lang="en-US" dirty="0" smtClean="0"/>
              <a:t>Hugely influential, nonetheless</a:t>
            </a:r>
          </a:p>
          <a:p>
            <a:pPr marL="0" indent="0">
              <a:buNone/>
            </a:pPr>
            <a:endParaRPr lang="en-US" dirty="0" smtClean="0"/>
          </a:p>
          <a:p>
            <a:pPr marL="0" indent="0">
              <a:buNone/>
            </a:pPr>
            <a:r>
              <a:rPr lang="en-US" dirty="0" smtClean="0"/>
              <a:t>Described in </a:t>
            </a:r>
            <a:r>
              <a:rPr lang="en-US" i="1" dirty="0" smtClean="0"/>
              <a:t>Dream Machines</a:t>
            </a:r>
            <a:r>
              <a:rPr lang="en-US" dirty="0" smtClean="0"/>
              <a:t>, and Nelson’s subsequent book </a:t>
            </a:r>
            <a:r>
              <a:rPr lang="en-US" i="1" dirty="0" smtClean="0"/>
              <a:t>Literary Machines</a:t>
            </a:r>
          </a:p>
          <a:p>
            <a:endParaRPr lang="en-US" dirty="0" smtClean="0"/>
          </a:p>
          <a:p>
            <a:endParaRPr lang="en-US" dirty="0" smtClean="0"/>
          </a:p>
          <a:p>
            <a:endParaRPr lang="en-US" dirty="0" smtClean="0"/>
          </a:p>
          <a:p>
            <a:endParaRPr lang="en-US" dirty="0"/>
          </a:p>
        </p:txBody>
      </p:sp>
      <p:pic>
        <p:nvPicPr>
          <p:cNvPr id="3" name="Content Placeholder 2" descr="xanadu.pdf"/>
          <p:cNvPicPr>
            <a:picLocks noGrp="1" noChangeAspect="1"/>
          </p:cNvPicPr>
          <p:nvPr>
            <p:ph sz="half" idx="2"/>
          </p:nvPr>
        </p:nvPicPr>
        <p:blipFill>
          <a:blip r:embed="rId3">
            <a:extLst>
              <a:ext uri="{28A0092B-C50C-407E-A947-70E740481C1C}">
                <a14:useLocalDpi xmlns:a14="http://schemas.microsoft.com/office/drawing/2010/main" val="0"/>
              </a:ext>
            </a:extLst>
          </a:blip>
          <a:srcRect l="-27558" r="-27558"/>
          <a:stretch>
            <a:fillRect/>
          </a:stretch>
        </p:blipFill>
        <p:spPr/>
      </p:pic>
      <p:sp>
        <p:nvSpPr>
          <p:cNvPr id="115715" name="Title 5"/>
          <p:cNvSpPr>
            <a:spLocks noGrp="1"/>
          </p:cNvSpPr>
          <p:nvPr>
            <p:ph type="title"/>
          </p:nvPr>
        </p:nvSpPr>
        <p:spPr/>
        <p:txBody>
          <a:bodyPr/>
          <a:lstStyle/>
          <a:p>
            <a:r>
              <a:rPr lang="en-US" smtClean="0"/>
              <a:t>Project Xanadu</a:t>
            </a:r>
            <a:endParaRPr lang="en-US"/>
          </a:p>
        </p:txBody>
      </p:sp>
      <p:sp>
        <p:nvSpPr>
          <p:cNvPr id="2" name="Slide Number Placeholder 1"/>
          <p:cNvSpPr>
            <a:spLocks noGrp="1"/>
          </p:cNvSpPr>
          <p:nvPr>
            <p:ph type="sldNum" sz="quarter" idx="12"/>
          </p:nvPr>
        </p:nvSpPr>
        <p:spPr/>
        <p:txBody>
          <a:bodyPr/>
          <a:lstStyle/>
          <a:p>
            <a:fld id="{F80DF742-AA5B-1A40-9DF5-E96D95D18B1F}" type="slidenum">
              <a:rPr lang="en-GB" smtClean="0"/>
              <a:pPr/>
              <a:t>48</a:t>
            </a:fld>
            <a:endParaRPr lang="en-GB"/>
          </a:p>
        </p:txBody>
      </p:sp>
      <p:sp>
        <p:nvSpPr>
          <p:cNvPr id="6" name="TextBox 5"/>
          <p:cNvSpPr txBox="1"/>
          <p:nvPr/>
        </p:nvSpPr>
        <p:spPr>
          <a:xfrm>
            <a:off x="323528" y="6258798"/>
            <a:ext cx="6284272" cy="338554"/>
          </a:xfrm>
          <a:prstGeom prst="rect">
            <a:avLst/>
          </a:prstGeom>
          <a:noFill/>
        </p:spPr>
        <p:txBody>
          <a:bodyPr wrap="none" lIns="0" rIns="0" rtlCol="0">
            <a:spAutoFit/>
          </a:bodyPr>
          <a:lstStyle/>
          <a:p>
            <a:r>
              <a:rPr lang="en-US" sz="1600" dirty="0" smtClean="0">
                <a:latin typeface="Georgia"/>
                <a:cs typeface="Georgia"/>
              </a:rPr>
              <a:t>Nelson, T.H. (1993) </a:t>
            </a:r>
            <a:r>
              <a:rPr lang="en-US" sz="1600" i="1" dirty="0" smtClean="0">
                <a:latin typeface="Georgia"/>
                <a:cs typeface="Georgia"/>
              </a:rPr>
              <a:t>Literary Machines</a:t>
            </a:r>
            <a:r>
              <a:rPr lang="en-US" sz="1600" dirty="0" smtClean="0">
                <a:latin typeface="Georgia"/>
                <a:cs typeface="Georgia"/>
              </a:rPr>
              <a:t>. Sausalito, CA: Mindful Press.</a:t>
            </a:r>
            <a:endParaRPr lang="en-US" sz="1600" dirty="0">
              <a:latin typeface="Georgia"/>
              <a:cs typeface="Georgia"/>
            </a:endParaRPr>
          </a:p>
        </p:txBody>
      </p:sp>
    </p:spTree>
    <p:extLst>
      <p:ext uri="{BB962C8B-B14F-4D97-AF65-F5344CB8AC3E}">
        <p14:creationId xmlns:p14="http://schemas.microsoft.com/office/powerpoint/2010/main" val="94068607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smtClean="0"/>
              <a:t>Project Xanadu Mission Statement</a:t>
            </a:r>
            <a:endParaRPr lang="en-US" dirty="0"/>
          </a:p>
        </p:txBody>
      </p:sp>
      <p:sp>
        <p:nvSpPr>
          <p:cNvPr id="2" name="Slide Number Placeholder 1"/>
          <p:cNvSpPr>
            <a:spLocks noGrp="1"/>
          </p:cNvSpPr>
          <p:nvPr>
            <p:ph type="sldNum" sz="quarter" idx="12"/>
          </p:nvPr>
        </p:nvSpPr>
        <p:spPr/>
        <p:txBody>
          <a:bodyPr/>
          <a:lstStyle/>
          <a:p>
            <a:fld id="{ECB36F85-6CDB-9A40-9F5D-1C19C988DA21}" type="slidenum">
              <a:rPr lang="en-GB" smtClean="0"/>
              <a:pPr/>
              <a:t>49</a:t>
            </a:fld>
            <a:endParaRPr lang="en-GB"/>
          </a:p>
        </p:txBody>
      </p:sp>
      <p:sp>
        <p:nvSpPr>
          <p:cNvPr id="18433" name="Rectangle 3"/>
          <p:cNvSpPr>
            <a:spLocks noGrp="1" noChangeArrowheads="1"/>
          </p:cNvSpPr>
          <p:nvPr>
            <p:ph idx="1"/>
          </p:nvPr>
        </p:nvSpPr>
        <p:spPr/>
        <p:txBody>
          <a:bodyPr/>
          <a:lstStyle/>
          <a:p>
            <a:pPr marL="0" indent="0">
              <a:buNone/>
            </a:pPr>
            <a:r>
              <a:rPr lang="en-GB" sz="2000" dirty="0" smtClean="0"/>
              <a:t>DEEP INTERCONNECTION WITH INTERCOMPARISON AND RE-USE </a:t>
            </a:r>
          </a:p>
          <a:p>
            <a:pPr marL="0" indent="0">
              <a:buNone/>
            </a:pPr>
            <a:r>
              <a:rPr lang="en-GB" sz="2000" dirty="0" smtClean="0"/>
              <a:t>Since 1960, we have fought for a world of deep electronic documents-- with side-by-side </a:t>
            </a:r>
            <a:r>
              <a:rPr lang="en-GB" sz="2000" dirty="0" err="1" smtClean="0"/>
              <a:t>intercomparison</a:t>
            </a:r>
            <a:r>
              <a:rPr lang="en-GB" sz="2000" dirty="0" smtClean="0"/>
              <a:t> and frictionless re-use of copyrighted material. </a:t>
            </a:r>
          </a:p>
          <a:p>
            <a:pPr marL="0" indent="0">
              <a:buNone/>
            </a:pPr>
            <a:r>
              <a:rPr lang="en-GB" sz="2000" dirty="0" smtClean="0"/>
              <a:t>We have an exact and simple structure. Our model handles automatic version management and rights management through deep connection.</a:t>
            </a:r>
          </a:p>
          <a:p>
            <a:pPr marL="0" indent="0">
              <a:buNone/>
            </a:pPr>
            <a:r>
              <a:rPr lang="en-GB" sz="2000" dirty="0" smtClean="0"/>
              <a:t>Today's popular software simulates paper. The World Wide Web (another imitation of paper) trivializes our original hypertext model with one-way ever-breaking links and no management of version or contents.</a:t>
            </a:r>
          </a:p>
          <a:p>
            <a:pPr marL="0" indent="0">
              <a:buNone/>
            </a:pPr>
            <a:r>
              <a:rPr lang="en-GB" sz="2000" dirty="0" smtClean="0"/>
              <a:t>WE FIGHT ON. </a:t>
            </a:r>
            <a:endParaRPr lang="en-US" sz="2000" dirty="0"/>
          </a:p>
        </p:txBody>
      </p:sp>
    </p:spTree>
    <p:extLst>
      <p:ext uri="{BB962C8B-B14F-4D97-AF65-F5344CB8AC3E}">
        <p14:creationId xmlns:p14="http://schemas.microsoft.com/office/powerpoint/2010/main" val="21150301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pPr marL="0" indent="0">
              <a:buNone/>
            </a:pPr>
            <a:r>
              <a:rPr lang="en-US" dirty="0" smtClean="0"/>
              <a:t>Author of </a:t>
            </a:r>
            <a:r>
              <a:rPr lang="en-US" i="1" dirty="0" err="1" smtClean="0"/>
              <a:t>Historiarum</a:t>
            </a:r>
            <a:r>
              <a:rPr lang="en-US" i="1" dirty="0" smtClean="0"/>
              <a:t> </a:t>
            </a:r>
            <a:r>
              <a:rPr lang="en-US" i="1" dirty="0" err="1" smtClean="0"/>
              <a:t>libri</a:t>
            </a:r>
            <a:r>
              <a:rPr lang="en-US" i="1" dirty="0" smtClean="0"/>
              <a:t> cum </a:t>
            </a:r>
            <a:r>
              <a:rPr lang="en-US" i="1" dirty="0" err="1"/>
              <a:t>notis</a:t>
            </a:r>
            <a:r>
              <a:rPr lang="en-US" i="1" dirty="0"/>
              <a:t> </a:t>
            </a:r>
            <a:r>
              <a:rPr lang="en-US" i="1" dirty="0" err="1"/>
              <a:t>antiquitatum</a:t>
            </a:r>
            <a:r>
              <a:rPr lang="en-US" i="1" dirty="0"/>
              <a:t> </a:t>
            </a:r>
            <a:r>
              <a:rPr lang="en-US" i="1" dirty="0" err="1" smtClean="0"/>
              <a:t>Britannicarum</a:t>
            </a:r>
            <a:r>
              <a:rPr lang="en-US" i="1" dirty="0"/>
              <a:t> </a:t>
            </a:r>
            <a:r>
              <a:rPr lang="en-US" i="1" dirty="0" smtClean="0"/>
              <a:t>(1597-1607)</a:t>
            </a:r>
            <a:endParaRPr lang="en-US" dirty="0" smtClean="0"/>
          </a:p>
          <a:p>
            <a:pPr marL="0" indent="0">
              <a:buNone/>
            </a:pPr>
            <a:r>
              <a:rPr lang="en-US" dirty="0" smtClean="0"/>
              <a:t>"</a:t>
            </a:r>
            <a:r>
              <a:rPr lang="en-US" dirty="0"/>
              <a:t>as bees take honey from different flowers, so we must take materials from all sorts of different authors and, once they have been systematically collected, store them away, as it were, in the proper combs</a:t>
            </a:r>
            <a:r>
              <a:rPr lang="en-US" dirty="0" smtClean="0"/>
              <a:t>.”</a:t>
            </a:r>
          </a:p>
          <a:p>
            <a:pPr marL="0" indent="0">
              <a:buNone/>
            </a:pPr>
            <a:r>
              <a:rPr lang="en-US" dirty="0" smtClean="0"/>
              <a:t>One of the earliest scholars to make use of endnotes.</a:t>
            </a:r>
            <a:endParaRPr lang="en-US"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rcRect t="-3861" b="-3861"/>
          <a:stretch>
            <a:fillRect/>
          </a:stretch>
        </p:blipFill>
        <p:spPr/>
      </p:pic>
      <p:sp>
        <p:nvSpPr>
          <p:cNvPr id="4" name="Title 3"/>
          <p:cNvSpPr>
            <a:spLocks noGrp="1"/>
          </p:cNvSpPr>
          <p:nvPr>
            <p:ph type="title"/>
          </p:nvPr>
        </p:nvSpPr>
        <p:spPr/>
        <p:txBody>
          <a:bodyPr/>
          <a:lstStyle/>
          <a:p>
            <a:r>
              <a:rPr lang="en-US" dirty="0" smtClean="0"/>
              <a:t>Richard White of Basingstoke</a:t>
            </a:r>
            <a:endParaRPr lang="en-US" dirty="0"/>
          </a:p>
        </p:txBody>
      </p:sp>
      <p:sp>
        <p:nvSpPr>
          <p:cNvPr id="3" name="Slide Number Placeholder 2"/>
          <p:cNvSpPr>
            <a:spLocks noGrp="1"/>
          </p:cNvSpPr>
          <p:nvPr>
            <p:ph type="sldNum" sz="quarter" idx="12"/>
          </p:nvPr>
        </p:nvSpPr>
        <p:spPr/>
        <p:txBody>
          <a:bodyPr/>
          <a:lstStyle/>
          <a:p>
            <a:pPr>
              <a:defRPr/>
            </a:pPr>
            <a:fld id="{F80DF742-AA5B-1A40-9DF5-E96D95D18B1F}" type="slidenum">
              <a:rPr lang="en-GB" smtClean="0"/>
              <a:pPr>
                <a:defRPr/>
              </a:pPr>
              <a:t>5</a:t>
            </a:fld>
            <a:endParaRPr lang="en-GB"/>
          </a:p>
        </p:txBody>
      </p:sp>
      <p:sp>
        <p:nvSpPr>
          <p:cNvPr id="6" name="Isosceles Triangle 5"/>
          <p:cNvSpPr/>
          <p:nvPr/>
        </p:nvSpPr>
        <p:spPr bwMode="auto">
          <a:xfrm rot="20365023">
            <a:off x="5602826" y="868839"/>
            <a:ext cx="1368152" cy="2016224"/>
          </a:xfrm>
          <a:prstGeom prst="triangle">
            <a:avLst/>
          </a:prstGeom>
          <a:gradFill flip="none" rotWithShape="1">
            <a:gsLst>
              <a:gs pos="0">
                <a:srgbClr val="302A21"/>
              </a:gs>
              <a:gs pos="100000">
                <a:srgbClr val="D0C8B4"/>
              </a:gs>
            </a:gsLst>
            <a:lin ang="720000" scaled="0"/>
            <a:tileRect/>
          </a:gradFill>
          <a:ln w="25400" cap="flat" cmpd="sng" algn="ctr">
            <a:solidFill>
              <a:srgbClr val="302A21"/>
            </a:solidFill>
            <a:prstDash val="solid"/>
            <a:round/>
            <a:headEnd type="none" w="med" len="med"/>
            <a:tailEnd type="none" w="med" len="med"/>
          </a:ln>
          <a:effectLst/>
        </p:spPr>
        <p:txBody>
          <a:bodyPr vert="horz" wrap="none" lIns="91440" tIns="45720" rIns="91440" bIns="180000" numCol="1" rtlCol="0" anchor="b"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302A21"/>
                </a:solidFill>
                <a:effectLst/>
                <a:latin typeface="Chalkboard"/>
                <a:ea typeface="ＭＳ Ｐゴシック" pitchFamily="-106" charset="-128"/>
                <a:cs typeface="Chalkboard"/>
              </a:rPr>
              <a:t>dunce</a:t>
            </a:r>
            <a:endParaRPr kumimoji="0" lang="en-US" b="0" i="0" u="none" strike="noStrike" cap="none" normalizeH="0" baseline="0" dirty="0">
              <a:ln>
                <a:noFill/>
              </a:ln>
              <a:solidFill>
                <a:srgbClr val="302A21"/>
              </a:solidFill>
              <a:effectLst/>
              <a:latin typeface="Chalkboard"/>
              <a:ea typeface="ＭＳ Ｐゴシック" pitchFamily="-106" charset="-128"/>
              <a:cs typeface="Chalkboard"/>
            </a:endParaRPr>
          </a:p>
        </p:txBody>
      </p:sp>
    </p:spTree>
    <p:extLst>
      <p:ext uri="{BB962C8B-B14F-4D97-AF65-F5344CB8AC3E}">
        <p14:creationId xmlns:p14="http://schemas.microsoft.com/office/powerpoint/2010/main" val="581800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smtClean="0"/>
              <a:t>Project Xanadu</a:t>
            </a:r>
            <a:endParaRPr lang="en-US"/>
          </a:p>
        </p:txBody>
      </p:sp>
      <p:sp>
        <p:nvSpPr>
          <p:cNvPr id="2" name="Slide Number Placeholder 1"/>
          <p:cNvSpPr>
            <a:spLocks noGrp="1"/>
          </p:cNvSpPr>
          <p:nvPr>
            <p:ph type="sldNum" sz="quarter" idx="12"/>
          </p:nvPr>
        </p:nvSpPr>
        <p:spPr/>
        <p:txBody>
          <a:bodyPr/>
          <a:lstStyle/>
          <a:p>
            <a:fld id="{ECB36F85-6CDB-9A40-9F5D-1C19C988DA21}" type="slidenum">
              <a:rPr lang="en-GB" smtClean="0"/>
              <a:pPr/>
              <a:t>50</a:t>
            </a:fld>
            <a:endParaRPr lang="en-GB"/>
          </a:p>
        </p:txBody>
      </p:sp>
      <p:sp>
        <p:nvSpPr>
          <p:cNvPr id="20481" name="Rectangle 3"/>
          <p:cNvSpPr>
            <a:spLocks noGrp="1" noChangeArrowheads="1"/>
          </p:cNvSpPr>
          <p:nvPr>
            <p:ph idx="1"/>
          </p:nvPr>
        </p:nvSpPr>
        <p:spPr/>
        <p:txBody>
          <a:bodyPr/>
          <a:lstStyle/>
          <a:p>
            <a:r>
              <a:rPr lang="en-GB" dirty="0" err="1" smtClean="0"/>
              <a:t>Intercomparison</a:t>
            </a:r>
            <a:r>
              <a:rPr lang="en-GB" dirty="0" smtClean="0"/>
              <a:t> of parallel documents</a:t>
            </a:r>
          </a:p>
          <a:p>
            <a:r>
              <a:rPr lang="en-GB" dirty="0" smtClean="0"/>
              <a:t>World-wide publishing without barriers</a:t>
            </a:r>
          </a:p>
          <a:p>
            <a:r>
              <a:rPr lang="en-GB" dirty="0" smtClean="0"/>
              <a:t>Links that don't break</a:t>
            </a:r>
          </a:p>
          <a:p>
            <a:r>
              <a:rPr lang="en-GB" dirty="0" smtClean="0"/>
              <a:t>Versioning</a:t>
            </a:r>
          </a:p>
          <a:p>
            <a:r>
              <a:rPr lang="en-GB" dirty="0" err="1" smtClean="0"/>
              <a:t>Transclusion</a:t>
            </a:r>
            <a:r>
              <a:rPr lang="en-GB" dirty="0" smtClean="0"/>
              <a:t> </a:t>
            </a:r>
          </a:p>
          <a:p>
            <a:r>
              <a:rPr lang="en-GB" dirty="0" err="1" smtClean="0"/>
              <a:t>Transcopyright</a:t>
            </a:r>
            <a:endParaRPr lang="en-US" dirty="0"/>
          </a:p>
        </p:txBody>
      </p:sp>
    </p:spTree>
    <p:extLst>
      <p:ext uri="{BB962C8B-B14F-4D97-AF65-F5344CB8AC3E}">
        <p14:creationId xmlns:p14="http://schemas.microsoft.com/office/powerpoint/2010/main" val="22344793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23528" y="908720"/>
            <a:ext cx="8510036" cy="5400600"/>
          </a:xfrm>
          <a:prstGeom prst="rect">
            <a:avLst/>
          </a:prstGeom>
        </p:spPr>
      </p:pic>
      <p:sp>
        <p:nvSpPr>
          <p:cNvPr id="6" name="TextBox 5"/>
          <p:cNvSpPr txBox="1"/>
          <p:nvPr/>
        </p:nvSpPr>
        <p:spPr>
          <a:xfrm>
            <a:off x="323528" y="6258798"/>
            <a:ext cx="8424936" cy="338554"/>
          </a:xfrm>
          <a:prstGeom prst="rect">
            <a:avLst/>
          </a:prstGeom>
          <a:noFill/>
        </p:spPr>
        <p:txBody>
          <a:bodyPr wrap="square" lIns="0" rIns="0" rtlCol="0">
            <a:noAutofit/>
          </a:bodyPr>
          <a:lstStyle/>
          <a:p>
            <a:r>
              <a:rPr lang="en-US" sz="1600" dirty="0" smtClean="0">
                <a:latin typeface="Georgia"/>
                <a:cs typeface="Georgia"/>
              </a:rPr>
              <a:t>Nelson, T.H. (1972) </a:t>
            </a:r>
            <a:r>
              <a:rPr lang="en-US" sz="1600" i="1" dirty="0" smtClean="0">
                <a:latin typeface="Georgia"/>
                <a:cs typeface="Georgia"/>
              </a:rPr>
              <a:t>As We Will Think</a:t>
            </a:r>
            <a:r>
              <a:rPr lang="en-US" sz="1600" dirty="0">
                <a:latin typeface="Georgia"/>
                <a:cs typeface="Georgia"/>
              </a:rPr>
              <a:t>. Proceedings of Online 72 </a:t>
            </a:r>
            <a:r>
              <a:rPr lang="en-US" sz="1600" dirty="0" smtClean="0">
                <a:latin typeface="Georgia"/>
                <a:cs typeface="Georgia"/>
              </a:rPr>
              <a:t>Conference, Uxbridge</a:t>
            </a:r>
            <a:r>
              <a:rPr lang="en-US" sz="1600" dirty="0">
                <a:latin typeface="Georgia"/>
                <a:cs typeface="Georgia"/>
              </a:rPr>
              <a:t>, </a:t>
            </a:r>
            <a:r>
              <a:rPr lang="en-US" sz="1600" dirty="0" smtClean="0">
                <a:latin typeface="Georgia"/>
                <a:cs typeface="Georgia"/>
              </a:rPr>
              <a:t>England. </a:t>
            </a:r>
            <a:endParaRPr lang="en-US" sz="1600" dirty="0">
              <a:latin typeface="Georgia"/>
              <a:cs typeface="Georgia"/>
            </a:endParaRPr>
          </a:p>
        </p:txBody>
      </p:sp>
      <p:sp>
        <p:nvSpPr>
          <p:cNvPr id="2" name="Slide Number Placeholder 1"/>
          <p:cNvSpPr>
            <a:spLocks noGrp="1"/>
          </p:cNvSpPr>
          <p:nvPr>
            <p:ph type="sldNum" sz="quarter" idx="12"/>
          </p:nvPr>
        </p:nvSpPr>
        <p:spPr/>
        <p:txBody>
          <a:bodyPr/>
          <a:lstStyle/>
          <a:p>
            <a:pPr>
              <a:defRPr/>
            </a:pPr>
            <a:fld id="{ECB36F85-6CDB-9A40-9F5D-1C19C988DA21}" type="slidenum">
              <a:rPr lang="en-GB" smtClean="0"/>
              <a:pPr>
                <a:defRPr/>
              </a:pPr>
              <a:t>51</a:t>
            </a:fld>
            <a:endParaRPr lang="en-GB"/>
          </a:p>
        </p:txBody>
      </p:sp>
    </p:spTree>
    <p:extLst>
      <p:ext uri="{BB962C8B-B14F-4D97-AF65-F5344CB8AC3E}">
        <p14:creationId xmlns:p14="http://schemas.microsoft.com/office/powerpoint/2010/main" val="102514220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4294967295"/>
          </p:nvPr>
        </p:nvSpPr>
        <p:spPr>
          <a:xfrm>
            <a:off x="4714875" y="188913"/>
            <a:ext cx="4429125" cy="6553200"/>
          </a:xfrm>
        </p:spPr>
        <p:txBody>
          <a:bodyPr/>
          <a:lstStyle/>
          <a:p>
            <a:pPr marL="547200" indent="-457200">
              <a:buFont typeface="+mj-lt"/>
              <a:buAutoNum type="arabicPeriod" startAt="10"/>
              <a:defRPr/>
            </a:pPr>
            <a:r>
              <a:rPr lang="en-US" sz="1400" dirty="0" smtClean="0"/>
              <a:t>Every </a:t>
            </a:r>
            <a:r>
              <a:rPr lang="en-US" sz="1400" dirty="0"/>
              <a:t>document is uniquely and securely identified. </a:t>
            </a:r>
          </a:p>
          <a:p>
            <a:pPr marL="547200" indent="-457200">
              <a:buFont typeface="+mj-lt"/>
              <a:buAutoNum type="arabicPeriod" startAt="10"/>
              <a:defRPr/>
            </a:pPr>
            <a:r>
              <a:rPr lang="en-US" sz="1400" dirty="0"/>
              <a:t>Every document can have secure access controls. </a:t>
            </a:r>
          </a:p>
          <a:p>
            <a:pPr marL="547200" indent="-457200">
              <a:buFont typeface="+mj-lt"/>
              <a:buAutoNum type="arabicPeriod" startAt="10"/>
              <a:defRPr/>
            </a:pPr>
            <a:r>
              <a:rPr lang="en-US" sz="1400" dirty="0"/>
              <a:t>Every document can be rapidly searched, stored and retrieved without user knowledge of where it is physically stored. </a:t>
            </a:r>
          </a:p>
          <a:p>
            <a:pPr marL="547200" indent="-457200">
              <a:buFont typeface="+mj-lt"/>
              <a:buAutoNum type="arabicPeriod" startAt="10"/>
              <a:defRPr/>
            </a:pPr>
            <a:r>
              <a:rPr lang="en-US" sz="1400" dirty="0"/>
              <a:t>Every document is automatically moved to physical storage appropriate to its frequency of access from any given location. </a:t>
            </a:r>
          </a:p>
          <a:p>
            <a:pPr marL="547200" indent="-457200">
              <a:buFont typeface="+mj-lt"/>
              <a:buAutoNum type="arabicPeriod" startAt="10"/>
              <a:defRPr/>
            </a:pPr>
            <a:r>
              <a:rPr lang="en-US" sz="1400" dirty="0"/>
              <a:t>Every document is automatically stored redundantly to maintain availability even in case of a disaster. </a:t>
            </a:r>
          </a:p>
          <a:p>
            <a:pPr marL="547200" indent="-457200">
              <a:buFont typeface="+mj-lt"/>
              <a:buAutoNum type="arabicPeriod" startAt="10"/>
              <a:defRPr/>
            </a:pPr>
            <a:r>
              <a:rPr lang="en-US" sz="1400" dirty="0"/>
              <a:t>Every </a:t>
            </a:r>
            <a:r>
              <a:rPr lang="en-US" sz="1400" dirty="0" err="1"/>
              <a:t>Xanadu</a:t>
            </a:r>
            <a:r>
              <a:rPr lang="en-US" sz="1400" dirty="0"/>
              <a:t> service provider can charge their users at any rate they choose for the storage, retrieval and publishing of documents. </a:t>
            </a:r>
          </a:p>
          <a:p>
            <a:pPr marL="547200" indent="-457200">
              <a:buFont typeface="+mj-lt"/>
              <a:buAutoNum type="arabicPeriod" startAt="10"/>
              <a:defRPr/>
            </a:pPr>
            <a:r>
              <a:rPr lang="en-US" sz="1400" dirty="0"/>
              <a:t>Every transaction is secure and auditable only by the parties to that transaction.</a:t>
            </a:r>
          </a:p>
          <a:p>
            <a:pPr marL="547200" indent="-457200">
              <a:buFont typeface="+mj-lt"/>
              <a:buAutoNum type="arabicPeriod" startAt="10"/>
              <a:defRPr/>
            </a:pPr>
            <a:r>
              <a:rPr lang="en-US" sz="1400" dirty="0"/>
              <a:t>The </a:t>
            </a:r>
            <a:r>
              <a:rPr lang="en-US" sz="1400" dirty="0" err="1"/>
              <a:t>Xanadu</a:t>
            </a:r>
            <a:r>
              <a:rPr lang="en-US" sz="1400" dirty="0"/>
              <a:t> client-server communication protocol is an openly published standard. Third-party software development and integration is encouraged.</a:t>
            </a:r>
          </a:p>
          <a:p>
            <a:pPr marL="270000" indent="-180000">
              <a:buFont typeface="Arial"/>
              <a:buChar char="•"/>
              <a:defRPr/>
            </a:pPr>
            <a:endParaRPr lang="en-US" sz="1400" dirty="0"/>
          </a:p>
        </p:txBody>
      </p:sp>
      <p:sp>
        <p:nvSpPr>
          <p:cNvPr id="116737" name="Content Placeholder 5"/>
          <p:cNvSpPr>
            <a:spLocks noGrp="1"/>
          </p:cNvSpPr>
          <p:nvPr>
            <p:ph sz="half" idx="4294967295"/>
          </p:nvPr>
        </p:nvSpPr>
        <p:spPr>
          <a:xfrm>
            <a:off x="0" y="188913"/>
            <a:ext cx="4427538" cy="6553200"/>
          </a:xfrm>
        </p:spPr>
        <p:txBody>
          <a:bodyPr/>
          <a:lstStyle/>
          <a:p>
            <a:pPr marL="431800" indent="-342900">
              <a:buFont typeface="+mj-lt"/>
              <a:buAutoNum type="arabicPeriod"/>
            </a:pPr>
            <a:r>
              <a:rPr lang="en-US" sz="1400" dirty="0">
                <a:latin typeface="Georgia" charset="0"/>
                <a:ea typeface="ＭＳ Ｐゴシック" charset="0"/>
                <a:cs typeface="ＭＳ Ｐゴシック" charset="0"/>
              </a:rPr>
              <a:t>Every </a:t>
            </a:r>
            <a:r>
              <a:rPr lang="en-US" sz="1400" dirty="0" err="1">
                <a:latin typeface="Georgia" charset="0"/>
                <a:ea typeface="ＭＳ Ｐゴシック" charset="0"/>
                <a:cs typeface="ＭＳ Ｐゴシック" charset="0"/>
              </a:rPr>
              <a:t>Xanadu</a:t>
            </a:r>
            <a:r>
              <a:rPr lang="en-US" sz="1400" dirty="0">
                <a:latin typeface="Georgia" charset="0"/>
                <a:ea typeface="ＭＳ Ｐゴシック" charset="0"/>
                <a:cs typeface="ＭＳ Ｐゴシック" charset="0"/>
              </a:rPr>
              <a:t> server is uniquely and securely identified. </a:t>
            </a:r>
          </a:p>
          <a:p>
            <a:pPr marL="431800" indent="-342900">
              <a:buFont typeface="+mj-lt"/>
              <a:buAutoNum type="arabicPeriod"/>
            </a:pPr>
            <a:r>
              <a:rPr lang="en-US" sz="1400" dirty="0">
                <a:latin typeface="Georgia" charset="0"/>
                <a:ea typeface="ＭＳ Ｐゴシック" charset="0"/>
                <a:cs typeface="ＭＳ Ｐゴシック" charset="0"/>
              </a:rPr>
              <a:t>Every </a:t>
            </a:r>
            <a:r>
              <a:rPr lang="en-US" sz="1400" dirty="0" err="1">
                <a:latin typeface="Georgia" charset="0"/>
                <a:ea typeface="ＭＳ Ｐゴシック" charset="0"/>
                <a:cs typeface="ＭＳ Ｐゴシック" charset="0"/>
              </a:rPr>
              <a:t>Xanadu</a:t>
            </a:r>
            <a:r>
              <a:rPr lang="en-US" sz="1400" dirty="0">
                <a:latin typeface="Georgia" charset="0"/>
                <a:ea typeface="ＭＳ Ｐゴシック" charset="0"/>
                <a:cs typeface="ＭＳ Ｐゴシック" charset="0"/>
              </a:rPr>
              <a:t> server can be operated independently or in a network. </a:t>
            </a:r>
          </a:p>
          <a:p>
            <a:pPr marL="431800" indent="-342900">
              <a:buFont typeface="+mj-lt"/>
              <a:buAutoNum type="arabicPeriod"/>
            </a:pPr>
            <a:r>
              <a:rPr lang="en-US" sz="1400" dirty="0">
                <a:latin typeface="Georgia" charset="0"/>
                <a:ea typeface="ＭＳ Ｐゴシック" charset="0"/>
                <a:cs typeface="ＭＳ Ｐゴシック" charset="0"/>
              </a:rPr>
              <a:t>Every user is uniquely and securely identified. </a:t>
            </a:r>
          </a:p>
          <a:p>
            <a:pPr marL="431800" indent="-342900">
              <a:buFont typeface="+mj-lt"/>
              <a:buAutoNum type="arabicPeriod"/>
            </a:pPr>
            <a:r>
              <a:rPr lang="en-US" sz="1400" dirty="0">
                <a:latin typeface="Georgia" charset="0"/>
                <a:ea typeface="ＭＳ Ｐゴシック" charset="0"/>
                <a:cs typeface="ＭＳ Ｐゴシック" charset="0"/>
              </a:rPr>
              <a:t>Every user can search, retrieve, create and store documents. </a:t>
            </a:r>
          </a:p>
          <a:p>
            <a:pPr marL="431800" indent="-342900">
              <a:buFont typeface="+mj-lt"/>
              <a:buAutoNum type="arabicPeriod"/>
            </a:pPr>
            <a:r>
              <a:rPr lang="en-US" sz="1400" dirty="0">
                <a:latin typeface="Georgia" charset="0"/>
                <a:ea typeface="ＭＳ Ｐゴシック" charset="0"/>
                <a:cs typeface="ＭＳ Ｐゴシック" charset="0"/>
              </a:rPr>
              <a:t>Every document can consist of any number of parts each of which may be of any data type. </a:t>
            </a:r>
          </a:p>
          <a:p>
            <a:pPr marL="431800" indent="-342900">
              <a:buFont typeface="+mj-lt"/>
              <a:buAutoNum type="arabicPeriod"/>
            </a:pPr>
            <a:r>
              <a:rPr lang="en-US" sz="1400" dirty="0">
                <a:latin typeface="Georgia" charset="0"/>
                <a:ea typeface="ＭＳ Ｐゴシック" charset="0"/>
                <a:cs typeface="ＭＳ Ｐゴシック" charset="0"/>
              </a:rPr>
              <a:t>Every document can contain links of any type including virtual copies ("</a:t>
            </a:r>
            <a:r>
              <a:rPr lang="en-US" sz="1400" dirty="0" err="1">
                <a:latin typeface="Georgia" charset="0"/>
                <a:ea typeface="ＭＳ Ｐゴシック" charset="0"/>
                <a:cs typeface="ＭＳ Ｐゴシック" charset="0"/>
              </a:rPr>
              <a:t>transclusions</a:t>
            </a:r>
            <a:r>
              <a:rPr lang="en-US" sz="1400" dirty="0">
                <a:latin typeface="Georgia" charset="0"/>
                <a:ea typeface="ＭＳ Ｐゴシック" charset="0"/>
                <a:cs typeface="ＭＳ Ｐゴシック" charset="0"/>
              </a:rPr>
              <a:t>") to any other document in the system accessible to its owner. </a:t>
            </a:r>
          </a:p>
          <a:p>
            <a:pPr marL="431800" indent="-342900">
              <a:buFont typeface="+mj-lt"/>
              <a:buAutoNum type="arabicPeriod"/>
            </a:pPr>
            <a:r>
              <a:rPr lang="en-US" sz="1400" dirty="0">
                <a:latin typeface="Georgia" charset="0"/>
                <a:ea typeface="ＭＳ Ｐゴシック" charset="0"/>
                <a:cs typeface="ＭＳ Ｐゴシック" charset="0"/>
              </a:rPr>
              <a:t>Links are visible and can be followed from all endpoints. </a:t>
            </a:r>
          </a:p>
          <a:p>
            <a:pPr marL="431800" indent="-342900">
              <a:buFont typeface="+mj-lt"/>
              <a:buAutoNum type="arabicPeriod"/>
            </a:pPr>
            <a:r>
              <a:rPr lang="en-US" sz="1400" dirty="0">
                <a:latin typeface="Georgia" charset="0"/>
                <a:ea typeface="ＭＳ Ｐゴシック" charset="0"/>
                <a:cs typeface="ＭＳ Ｐゴシック" charset="0"/>
              </a:rPr>
              <a:t>Permission to link to a document is explicitly granted by the act of publication. </a:t>
            </a:r>
          </a:p>
          <a:p>
            <a:pPr marL="431800" indent="-342900">
              <a:buFont typeface="+mj-lt"/>
              <a:buAutoNum type="arabicPeriod"/>
            </a:pPr>
            <a:r>
              <a:rPr lang="en-US" sz="1400" dirty="0">
                <a:latin typeface="Georgia" charset="0"/>
                <a:ea typeface="ＭＳ Ｐゴシック" charset="0"/>
                <a:cs typeface="ＭＳ Ｐゴシック" charset="0"/>
              </a:rPr>
              <a:t>Every document can contain a royalty mechanism at any desired degree of granularity to ensure payment on any portion accessed, including virtual copies of all or part of the document. </a:t>
            </a:r>
          </a:p>
        </p:txBody>
      </p:sp>
    </p:spTree>
    <p:extLst>
      <p:ext uri="{BB962C8B-B14F-4D97-AF65-F5344CB8AC3E}">
        <p14:creationId xmlns:p14="http://schemas.microsoft.com/office/powerpoint/2010/main" val="122948090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3"/>
          <p:cNvSpPr>
            <a:spLocks noGrp="1"/>
          </p:cNvSpPr>
          <p:nvPr>
            <p:ph type="title"/>
          </p:nvPr>
        </p:nvSpPr>
        <p:spPr>
          <a:ln/>
        </p:spPr>
        <p:txBody>
          <a:bodyPr/>
          <a:lstStyle/>
          <a:p>
            <a:r>
              <a:rPr lang="en-US">
                <a:latin typeface="Georgia" charset="0"/>
                <a:ea typeface="ＭＳ Ｐゴシック" charset="0"/>
                <a:cs typeface="ＭＳ Ｐゴシック" charset="0"/>
              </a:rPr>
              <a:t>XanaduSpace</a:t>
            </a:r>
          </a:p>
        </p:txBody>
      </p:sp>
      <p:pic>
        <p:nvPicPr>
          <p:cNvPr id="11878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rcRect l="-4897" r="-4897"/>
          <a:stretch>
            <a:fillRect/>
          </a:stretch>
        </p:blipFill>
        <p:spPr/>
      </p:pic>
      <p:sp>
        <p:nvSpPr>
          <p:cNvPr id="2" name="Slide Number Placeholder 1"/>
          <p:cNvSpPr>
            <a:spLocks noGrp="1"/>
          </p:cNvSpPr>
          <p:nvPr>
            <p:ph type="sldNum" sz="quarter" idx="12"/>
          </p:nvPr>
        </p:nvSpPr>
        <p:spPr/>
        <p:txBody>
          <a:bodyPr/>
          <a:lstStyle/>
          <a:p>
            <a:pPr>
              <a:defRPr/>
            </a:pPr>
            <a:fld id="{ECB36F85-6CDB-9A40-9F5D-1C19C988DA21}" type="slidenum">
              <a:rPr lang="en-GB" smtClean="0"/>
              <a:pPr>
                <a:defRPr/>
              </a:pPr>
              <a:t>53</a:t>
            </a:fld>
            <a:endParaRPr lang="en-GB"/>
          </a:p>
        </p:txBody>
      </p:sp>
    </p:spTree>
    <p:extLst>
      <p:ext uri="{BB962C8B-B14F-4D97-AF65-F5344CB8AC3E}">
        <p14:creationId xmlns:p14="http://schemas.microsoft.com/office/powerpoint/2010/main" val="79793570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a:stretch/>
        </p:blipFill>
        <p:spPr/>
      </p:pic>
      <p:sp>
        <p:nvSpPr>
          <p:cNvPr id="4" name="Title 3"/>
          <p:cNvSpPr>
            <a:spLocks noGrp="1"/>
          </p:cNvSpPr>
          <p:nvPr>
            <p:ph type="title"/>
          </p:nvPr>
        </p:nvSpPr>
        <p:spPr/>
        <p:txBody>
          <a:bodyPr/>
          <a:lstStyle/>
          <a:p>
            <a:r>
              <a:rPr lang="en-US" dirty="0" smtClean="0"/>
              <a:t>Nelson on the Web</a:t>
            </a:r>
            <a:endParaRPr lang="en-US" dirty="0"/>
          </a:p>
        </p:txBody>
      </p:sp>
      <p:sp>
        <p:nvSpPr>
          <p:cNvPr id="10" name="Rounded Rectangular Callout 9"/>
          <p:cNvSpPr/>
          <p:nvPr/>
        </p:nvSpPr>
        <p:spPr bwMode="auto">
          <a:xfrm>
            <a:off x="4788024" y="1700808"/>
            <a:ext cx="3816424" cy="2808312"/>
          </a:xfrm>
          <a:prstGeom prst="wedgeRoundRectCallout">
            <a:avLst>
              <a:gd name="adj1" fmla="val -52202"/>
              <a:gd name="adj2" fmla="val 67656"/>
              <a:gd name="adj3" fmla="val 16667"/>
            </a:avLst>
          </a:prstGeom>
          <a:noFill/>
          <a:ln w="25400" cap="sq" cmpd="sng" algn="ctr">
            <a:solidFill>
              <a:schemeClr val="tx1">
                <a:lumMod val="50000"/>
              </a:schemeClr>
            </a:solidFill>
            <a:prstDash val="solid"/>
            <a:round/>
            <a:headEnd type="none" w="med" len="med"/>
            <a:tailEnd type="none" w="med" len="med"/>
          </a:ln>
          <a:effectLst/>
        </p:spPr>
        <p:txBody>
          <a:bodyPr vert="horz" wrap="square" lIns="91440" tIns="45720" rIns="91440" bIns="0" numCol="1" rtlCol="0" anchor="t" anchorCtr="0" compatLnSpc="1">
            <a:prstTxWarp prst="textNoShape">
              <a:avLst/>
            </a:prstTxWarp>
            <a:noAutofit/>
          </a:bodyPr>
          <a:lstStyle/>
          <a:p>
            <a:pPr algn="ctr">
              <a:lnSpc>
                <a:spcPct val="90000"/>
              </a:lnSpc>
            </a:pPr>
            <a:r>
              <a:rPr lang="en-US" sz="2000" dirty="0">
                <a:latin typeface="Georgia" charset="0"/>
              </a:rPr>
              <a:t>The </a:t>
            </a:r>
            <a:r>
              <a:rPr lang="en-US" sz="2000" dirty="0" err="1">
                <a:latin typeface="Georgia" charset="0"/>
              </a:rPr>
              <a:t>Xanadu</a:t>
            </a:r>
            <a:r>
              <a:rPr lang="en-US" sz="2000" dirty="0">
                <a:latin typeface="Georgia" charset="0"/>
              </a:rPr>
              <a:t> project did not ‘fail to invent HTML’.  HTML is precisely what we were trying to PREVENT - ever-breaking links, links going outward only, quotes you can't follow to their origins, no version management, no rights management</a:t>
            </a:r>
            <a:r>
              <a:rPr lang="en-US" sz="2000" dirty="0" smtClean="0">
                <a:latin typeface="Georgia" charset="0"/>
              </a:rPr>
              <a:t>.</a:t>
            </a:r>
            <a:endParaRPr kumimoji="0" lang="en-US" sz="2000" b="0" i="0" u="none" strike="noStrike" cap="none" normalizeH="0" baseline="0" dirty="0">
              <a:ln>
                <a:noFill/>
              </a:ln>
              <a:solidFill>
                <a:schemeClr val="tx1"/>
              </a:solidFill>
              <a:effectLst/>
              <a:latin typeface="Georgia"/>
              <a:ea typeface="ＭＳ Ｐゴシック" pitchFamily="-106" charset="-128"/>
              <a:cs typeface="Georgia"/>
            </a:endParaRPr>
          </a:p>
        </p:txBody>
      </p:sp>
      <p:sp>
        <p:nvSpPr>
          <p:cNvPr id="2" name="Slide Number Placeholder 1"/>
          <p:cNvSpPr>
            <a:spLocks noGrp="1"/>
          </p:cNvSpPr>
          <p:nvPr>
            <p:ph type="sldNum" sz="quarter" idx="12"/>
          </p:nvPr>
        </p:nvSpPr>
        <p:spPr/>
        <p:txBody>
          <a:bodyPr/>
          <a:lstStyle/>
          <a:p>
            <a:pPr>
              <a:defRPr/>
            </a:pPr>
            <a:fld id="{F80DF742-AA5B-1A40-9DF5-E96D95D18B1F}" type="slidenum">
              <a:rPr lang="en-GB" smtClean="0"/>
              <a:pPr>
                <a:defRPr/>
              </a:pPr>
              <a:t>54</a:t>
            </a:fld>
            <a:endParaRPr lang="en-GB"/>
          </a:p>
        </p:txBody>
      </p:sp>
    </p:spTree>
    <p:extLst>
      <p:ext uri="{BB962C8B-B14F-4D97-AF65-F5344CB8AC3E}">
        <p14:creationId xmlns:p14="http://schemas.microsoft.com/office/powerpoint/2010/main" val="201755248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a:stretch>
            <a:fillRect/>
          </a:stretch>
        </p:blipFill>
        <p:spPr/>
      </p:pic>
      <p:sp>
        <p:nvSpPr>
          <p:cNvPr id="5" name="Title 4"/>
          <p:cNvSpPr>
            <a:spLocks noGrp="1"/>
          </p:cNvSpPr>
          <p:nvPr>
            <p:ph type="title"/>
          </p:nvPr>
        </p:nvSpPr>
        <p:spPr/>
        <p:txBody>
          <a:bodyPr/>
          <a:lstStyle/>
          <a:p>
            <a:r>
              <a:rPr lang="en-US" dirty="0" smtClean="0"/>
              <a:t>Hypertext Systems</a:t>
            </a:r>
            <a:endParaRPr lang="en-US" dirty="0"/>
          </a:p>
        </p:txBody>
      </p:sp>
      <p:sp>
        <p:nvSpPr>
          <p:cNvPr id="8" name="Text Placeholder 7"/>
          <p:cNvSpPr>
            <a:spLocks noGrp="1"/>
          </p:cNvSpPr>
          <p:nvPr>
            <p:ph type="body" idx="1"/>
          </p:nvPr>
        </p:nvSpPr>
        <p:spPr/>
        <p:txBody>
          <a:bodyPr/>
          <a:lstStyle/>
          <a:p>
            <a:r>
              <a:rPr lang="en-US" dirty="0"/>
              <a:t>http://</a:t>
            </a:r>
            <a:r>
              <a:rPr lang="en-US" dirty="0" err="1"/>
              <a:t>www.flickr.com</a:t>
            </a:r>
            <a:r>
              <a:rPr lang="en-US" dirty="0"/>
              <a:t>/photos/</a:t>
            </a:r>
            <a:r>
              <a:rPr lang="en-US" dirty="0" err="1"/>
              <a:t>mwichary</a:t>
            </a:r>
            <a:r>
              <a:rPr lang="en-US" dirty="0"/>
              <a:t>/2355783479/</a:t>
            </a:r>
          </a:p>
        </p:txBody>
      </p:sp>
    </p:spTree>
    <p:extLst>
      <p:ext uri="{BB962C8B-B14F-4D97-AF65-F5344CB8AC3E}">
        <p14:creationId xmlns:p14="http://schemas.microsoft.com/office/powerpoint/2010/main" val="23787968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pPr marL="0" indent="0">
              <a:buNone/>
            </a:pPr>
            <a:r>
              <a:rPr lang="en-US" dirty="0" smtClean="0"/>
              <a:t>Hypertext Editing System developed at Brown University</a:t>
            </a:r>
          </a:p>
          <a:p>
            <a:pPr marL="0" indent="0">
              <a:buNone/>
            </a:pPr>
            <a:endParaRPr lang="en-US" dirty="0" smtClean="0"/>
          </a:p>
          <a:p>
            <a:pPr marL="0" indent="0">
              <a:buNone/>
            </a:pPr>
            <a:r>
              <a:rPr lang="en-US" dirty="0" smtClean="0"/>
              <a:t>Used by NASA to produce and manage documentation for the Apollo </a:t>
            </a:r>
            <a:r>
              <a:rPr lang="en-US" dirty="0" err="1" smtClean="0"/>
              <a:t>programme</a:t>
            </a:r>
            <a:endParaRPr lang="en-US" dirty="0"/>
          </a:p>
        </p:txBody>
      </p:sp>
      <p:pic>
        <p:nvPicPr>
          <p:cNvPr id="7" name="Content Placeholder 6"/>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a:stretch/>
        </p:blipFill>
        <p:spPr>
          <a:xfrm>
            <a:off x="4724400" y="1790407"/>
            <a:ext cx="4095750" cy="4274135"/>
          </a:xfrm>
        </p:spPr>
      </p:pic>
      <p:sp>
        <p:nvSpPr>
          <p:cNvPr id="2" name="Title 1"/>
          <p:cNvSpPr>
            <a:spLocks noGrp="1"/>
          </p:cNvSpPr>
          <p:nvPr>
            <p:ph type="title"/>
          </p:nvPr>
        </p:nvSpPr>
        <p:spPr/>
        <p:txBody>
          <a:bodyPr/>
          <a:lstStyle/>
          <a:p>
            <a:r>
              <a:rPr lang="en-US" smtClean="0"/>
              <a:t>HES/FRESS (1967)</a:t>
            </a:r>
            <a:endParaRPr lang="en-US" dirty="0"/>
          </a:p>
        </p:txBody>
      </p:sp>
      <p:sp>
        <p:nvSpPr>
          <p:cNvPr id="4" name="Slide Number Placeholder 3"/>
          <p:cNvSpPr>
            <a:spLocks noGrp="1"/>
          </p:cNvSpPr>
          <p:nvPr>
            <p:ph type="sldNum" sz="quarter" idx="12"/>
          </p:nvPr>
        </p:nvSpPr>
        <p:spPr/>
        <p:txBody>
          <a:bodyPr/>
          <a:lstStyle/>
          <a:p>
            <a:fld id="{F80DF742-AA5B-1A40-9DF5-E96D95D18B1F}" type="slidenum">
              <a:rPr lang="en-GB" smtClean="0"/>
              <a:pPr/>
              <a:t>56</a:t>
            </a:fld>
            <a:endParaRPr lang="en-GB"/>
          </a:p>
        </p:txBody>
      </p:sp>
      <p:sp>
        <p:nvSpPr>
          <p:cNvPr id="8" name="TextBox 7"/>
          <p:cNvSpPr txBox="1"/>
          <p:nvPr/>
        </p:nvSpPr>
        <p:spPr>
          <a:xfrm>
            <a:off x="323528" y="6021288"/>
            <a:ext cx="8424936" cy="338554"/>
          </a:xfrm>
          <a:prstGeom prst="rect">
            <a:avLst/>
          </a:prstGeom>
          <a:noFill/>
        </p:spPr>
        <p:txBody>
          <a:bodyPr wrap="square" lIns="0" rIns="0" rtlCol="0">
            <a:noAutofit/>
          </a:bodyPr>
          <a:lstStyle/>
          <a:p>
            <a:r>
              <a:rPr lang="en-US" sz="1600" dirty="0" err="1" smtClean="0">
                <a:latin typeface="Georgia"/>
                <a:cs typeface="Georgia"/>
              </a:rPr>
              <a:t>Carmody</a:t>
            </a:r>
            <a:r>
              <a:rPr lang="en-US" sz="1600" dirty="0" smtClean="0">
                <a:latin typeface="Georgia"/>
                <a:cs typeface="Georgia"/>
              </a:rPr>
              <a:t>, S. et al (1969) </a:t>
            </a:r>
            <a:r>
              <a:rPr lang="en-US" sz="1600" i="1" dirty="0" smtClean="0">
                <a:latin typeface="Georgia"/>
                <a:cs typeface="Georgia"/>
              </a:rPr>
              <a:t>A Hypertext Editing System for the /360</a:t>
            </a:r>
            <a:r>
              <a:rPr lang="en-US" sz="1600" dirty="0" smtClean="0">
                <a:latin typeface="Georgia"/>
                <a:cs typeface="Georgia"/>
              </a:rPr>
              <a:t>. Pertinent Concepts in Computer Graphics: Proceedings of the Second University of Illinois Conference on Computer Graphics, pp.291-330.</a:t>
            </a:r>
            <a:endParaRPr lang="en-US" sz="1600" dirty="0">
              <a:latin typeface="Georgia"/>
              <a:cs typeface="Georgia"/>
            </a:endParaRPr>
          </a:p>
        </p:txBody>
      </p:sp>
    </p:spTree>
    <p:extLst>
      <p:ext uri="{BB962C8B-B14F-4D97-AF65-F5344CB8AC3E}">
        <p14:creationId xmlns:p14="http://schemas.microsoft.com/office/powerpoint/2010/main" val="157681553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pPr marL="0" indent="0">
              <a:buNone/>
            </a:pPr>
            <a:r>
              <a:rPr lang="en-US" dirty="0" smtClean="0"/>
              <a:t>Developed at Carnegie Mellon University</a:t>
            </a:r>
          </a:p>
          <a:p>
            <a:endParaRPr lang="en-US" dirty="0" smtClean="0"/>
          </a:p>
          <a:p>
            <a:pPr marL="0" indent="0">
              <a:buNone/>
            </a:pPr>
            <a:r>
              <a:rPr lang="en-US" dirty="0" smtClean="0"/>
              <a:t>Features:</a:t>
            </a:r>
          </a:p>
          <a:p>
            <a:r>
              <a:rPr lang="en-US" dirty="0" smtClean="0"/>
              <a:t>Early proponent of the “card” or “frame” model of hypertext </a:t>
            </a:r>
            <a:br>
              <a:rPr lang="en-US" dirty="0" smtClean="0"/>
            </a:br>
            <a:r>
              <a:rPr lang="en-US" dirty="0" smtClean="0"/>
              <a:t>(c.f. index cards)</a:t>
            </a:r>
          </a:p>
          <a:p>
            <a:r>
              <a:rPr lang="en-US" dirty="0" smtClean="0"/>
              <a:t>One-way links, embedded in frames</a:t>
            </a:r>
          </a:p>
          <a:p>
            <a:r>
              <a:rPr lang="en-US" dirty="0" err="1" smtClean="0"/>
              <a:t>Commercialised</a:t>
            </a:r>
            <a:r>
              <a:rPr lang="en-US" dirty="0" smtClean="0"/>
              <a:t> as KMS</a:t>
            </a:r>
            <a:endParaRPr lang="en-US" dirty="0"/>
          </a:p>
        </p:txBody>
      </p:sp>
      <p:pic>
        <p:nvPicPr>
          <p:cNvPr id="8" name="Content Placeholder 7"/>
          <p:cNvPicPr>
            <a:picLocks noGrp="1" noChangeAspect="1"/>
          </p:cNvPicPr>
          <p:nvPr>
            <p:ph sz="half" idx="2"/>
          </p:nvPr>
        </p:nvPicPr>
        <p:blipFill>
          <a:blip r:embed="rId2">
            <a:extLst>
              <a:ext uri="{28A0092B-C50C-407E-A947-70E740481C1C}">
                <a14:useLocalDpi xmlns:a14="http://schemas.microsoft.com/office/drawing/2010/main" val="0"/>
              </a:ext>
            </a:extLst>
          </a:blip>
          <a:srcRect t="-50016" b="-50016"/>
          <a:stretch>
            <a:fillRect/>
          </a:stretch>
        </p:blipFill>
        <p:spPr/>
      </p:pic>
      <p:sp>
        <p:nvSpPr>
          <p:cNvPr id="2" name="Title 1"/>
          <p:cNvSpPr>
            <a:spLocks noGrp="1"/>
          </p:cNvSpPr>
          <p:nvPr>
            <p:ph type="title"/>
          </p:nvPr>
        </p:nvSpPr>
        <p:spPr/>
        <p:txBody>
          <a:bodyPr/>
          <a:lstStyle/>
          <a:p>
            <a:r>
              <a:rPr lang="en-US" smtClean="0"/>
              <a:t>ZOG (1975)</a:t>
            </a:r>
            <a:endParaRPr lang="en-US" dirty="0"/>
          </a:p>
        </p:txBody>
      </p:sp>
      <p:sp>
        <p:nvSpPr>
          <p:cNvPr id="4" name="Slide Number Placeholder 3"/>
          <p:cNvSpPr>
            <a:spLocks noGrp="1"/>
          </p:cNvSpPr>
          <p:nvPr>
            <p:ph type="sldNum" sz="quarter" idx="12"/>
          </p:nvPr>
        </p:nvSpPr>
        <p:spPr/>
        <p:txBody>
          <a:bodyPr/>
          <a:lstStyle/>
          <a:p>
            <a:fld id="{F80DF742-AA5B-1A40-9DF5-E96D95D18B1F}" type="slidenum">
              <a:rPr lang="en-GB" smtClean="0"/>
              <a:pPr/>
              <a:t>57</a:t>
            </a:fld>
            <a:endParaRPr lang="en-GB"/>
          </a:p>
        </p:txBody>
      </p:sp>
      <p:sp>
        <p:nvSpPr>
          <p:cNvPr id="7" name="TextBox 6"/>
          <p:cNvSpPr txBox="1"/>
          <p:nvPr/>
        </p:nvSpPr>
        <p:spPr>
          <a:xfrm>
            <a:off x="323528" y="6258798"/>
            <a:ext cx="8424936" cy="338554"/>
          </a:xfrm>
          <a:prstGeom prst="rect">
            <a:avLst/>
          </a:prstGeom>
          <a:noFill/>
        </p:spPr>
        <p:txBody>
          <a:bodyPr wrap="square" lIns="0" rIns="0" rtlCol="0">
            <a:noAutofit/>
          </a:bodyPr>
          <a:lstStyle/>
          <a:p>
            <a:r>
              <a:rPr lang="en-US" sz="1600" dirty="0" smtClean="0">
                <a:latin typeface="Georgia"/>
                <a:cs typeface="Georgia"/>
              </a:rPr>
              <a:t>Robertson, G. et al (1981) </a:t>
            </a:r>
            <a:r>
              <a:rPr lang="en-US" sz="1600" i="1" dirty="0" smtClean="0">
                <a:latin typeface="Georgia"/>
                <a:cs typeface="Georgia"/>
              </a:rPr>
              <a:t>The ZOG approach to man-machine communication</a:t>
            </a:r>
            <a:r>
              <a:rPr lang="en-US" sz="1600" dirty="0" smtClean="0">
                <a:latin typeface="Georgia"/>
                <a:cs typeface="Georgia"/>
              </a:rPr>
              <a:t>. Int. J. Man-Machine Studies, 14, pp.461-488.</a:t>
            </a:r>
            <a:endParaRPr lang="en-US" sz="1600" dirty="0">
              <a:latin typeface="Georgia"/>
              <a:cs typeface="Georgia"/>
            </a:endParaRPr>
          </a:p>
        </p:txBody>
      </p:sp>
    </p:spTree>
    <p:extLst>
      <p:ext uri="{BB962C8B-B14F-4D97-AF65-F5344CB8AC3E}">
        <p14:creationId xmlns:p14="http://schemas.microsoft.com/office/powerpoint/2010/main" val="168294714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Knowledge Management System (1983)</a:t>
            </a:r>
            <a:endParaRPr lang="en-US" dirty="0"/>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438" r="-18"/>
          <a:stretch/>
        </p:blipFill>
        <p:spPr>
          <a:xfrm>
            <a:off x="1256481" y="1597610"/>
            <a:ext cx="6627864" cy="4567694"/>
          </a:xfrm>
        </p:spPr>
      </p:pic>
      <p:sp>
        <p:nvSpPr>
          <p:cNvPr id="7" name="TextBox 6"/>
          <p:cNvSpPr txBox="1"/>
          <p:nvPr/>
        </p:nvSpPr>
        <p:spPr>
          <a:xfrm>
            <a:off x="323528" y="6258798"/>
            <a:ext cx="8424936" cy="338554"/>
          </a:xfrm>
          <a:prstGeom prst="rect">
            <a:avLst/>
          </a:prstGeom>
          <a:noFill/>
        </p:spPr>
        <p:txBody>
          <a:bodyPr wrap="square" lIns="0" rIns="0" rtlCol="0">
            <a:noAutofit/>
          </a:bodyPr>
          <a:lstStyle/>
          <a:p>
            <a:r>
              <a:rPr lang="en-US" sz="1600" dirty="0" err="1">
                <a:latin typeface="Georgia"/>
                <a:cs typeface="Georgia"/>
              </a:rPr>
              <a:t>Akscyn</a:t>
            </a:r>
            <a:r>
              <a:rPr lang="en-US" sz="1600" dirty="0">
                <a:latin typeface="Georgia"/>
                <a:cs typeface="Georgia"/>
              </a:rPr>
              <a:t>, R.M. et al (1988) </a:t>
            </a:r>
            <a:r>
              <a:rPr lang="en-US" sz="1600" i="1" dirty="0">
                <a:latin typeface="Georgia"/>
                <a:cs typeface="Georgia"/>
              </a:rPr>
              <a:t>KMS: A distributed hypermedia system for managing knowledge in organizations.</a:t>
            </a:r>
            <a:r>
              <a:rPr lang="en-US" sz="1600" dirty="0">
                <a:latin typeface="Georgia"/>
                <a:cs typeface="Georgia"/>
              </a:rPr>
              <a:t> Communications of the ACM, 31(7), pp. 820-835.</a:t>
            </a:r>
          </a:p>
        </p:txBody>
      </p:sp>
      <p:sp>
        <p:nvSpPr>
          <p:cNvPr id="3" name="Slide Number Placeholder 2"/>
          <p:cNvSpPr>
            <a:spLocks noGrp="1"/>
          </p:cNvSpPr>
          <p:nvPr>
            <p:ph type="sldNum" sz="quarter" idx="12"/>
          </p:nvPr>
        </p:nvSpPr>
        <p:spPr/>
        <p:txBody>
          <a:bodyPr/>
          <a:lstStyle/>
          <a:p>
            <a:pPr>
              <a:defRPr/>
            </a:pPr>
            <a:fld id="{ECB36F85-6CDB-9A40-9F5D-1C19C988DA21}" type="slidenum">
              <a:rPr lang="en-GB" smtClean="0"/>
              <a:pPr>
                <a:defRPr/>
              </a:pPr>
              <a:t>58</a:t>
            </a:fld>
            <a:endParaRPr lang="en-GB"/>
          </a:p>
        </p:txBody>
      </p:sp>
    </p:spTree>
    <p:extLst>
      <p:ext uri="{BB962C8B-B14F-4D97-AF65-F5344CB8AC3E}">
        <p14:creationId xmlns:p14="http://schemas.microsoft.com/office/powerpoint/2010/main" val="78556818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p:txBody>
          <a:bodyPr/>
          <a:lstStyle/>
          <a:p>
            <a:pPr marL="0" indent="0">
              <a:buNone/>
            </a:pPr>
            <a:r>
              <a:rPr lang="en-US" dirty="0" smtClean="0"/>
              <a:t>Developed by Ben </a:t>
            </a:r>
            <a:r>
              <a:rPr lang="en-US" dirty="0" err="1" smtClean="0"/>
              <a:t>Schneiderman</a:t>
            </a:r>
            <a:r>
              <a:rPr lang="en-US" dirty="0" smtClean="0"/>
              <a:t> at the University of Maryland</a:t>
            </a:r>
          </a:p>
          <a:p>
            <a:pPr marL="0" indent="0">
              <a:buNone/>
            </a:pPr>
            <a:endParaRPr lang="en-US" dirty="0" smtClean="0"/>
          </a:p>
          <a:p>
            <a:pPr marL="0" indent="0">
              <a:buNone/>
            </a:pPr>
            <a:r>
              <a:rPr lang="en-US" dirty="0" smtClean="0"/>
              <a:t>Features:</a:t>
            </a:r>
          </a:p>
          <a:p>
            <a:r>
              <a:rPr lang="en-US" dirty="0" smtClean="0"/>
              <a:t>Link previews</a:t>
            </a:r>
          </a:p>
          <a:p>
            <a:r>
              <a:rPr lang="en-US" dirty="0" smtClean="0"/>
              <a:t>Links point to whole documents</a:t>
            </a:r>
            <a:endParaRPr lang="en-US" dirty="0"/>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rcRect t="-32575" b="-32575"/>
          <a:stretch>
            <a:fillRect/>
          </a:stretch>
        </p:blipFill>
        <p:spPr/>
      </p:pic>
      <p:sp>
        <p:nvSpPr>
          <p:cNvPr id="2" name="Title 1"/>
          <p:cNvSpPr>
            <a:spLocks noGrp="1"/>
          </p:cNvSpPr>
          <p:nvPr>
            <p:ph type="title"/>
          </p:nvPr>
        </p:nvSpPr>
        <p:spPr/>
        <p:txBody>
          <a:bodyPr/>
          <a:lstStyle/>
          <a:p>
            <a:r>
              <a:rPr lang="en-US" smtClean="0"/>
              <a:t>Hyperties (1983)</a:t>
            </a:r>
            <a:endParaRPr lang="en-US" dirty="0"/>
          </a:p>
        </p:txBody>
      </p:sp>
      <p:sp>
        <p:nvSpPr>
          <p:cNvPr id="3" name="Slide Number Placeholder 2"/>
          <p:cNvSpPr>
            <a:spLocks noGrp="1"/>
          </p:cNvSpPr>
          <p:nvPr>
            <p:ph type="sldNum" sz="quarter" idx="12"/>
          </p:nvPr>
        </p:nvSpPr>
        <p:spPr/>
        <p:txBody>
          <a:bodyPr/>
          <a:lstStyle/>
          <a:p>
            <a:fld id="{F80DF742-AA5B-1A40-9DF5-E96D95D18B1F}" type="slidenum">
              <a:rPr lang="en-GB" smtClean="0"/>
              <a:pPr/>
              <a:t>59</a:t>
            </a:fld>
            <a:endParaRPr lang="en-GB"/>
          </a:p>
        </p:txBody>
      </p:sp>
    </p:spTree>
    <p:extLst>
      <p:ext uri="{BB962C8B-B14F-4D97-AF65-F5344CB8AC3E}">
        <p14:creationId xmlns:p14="http://schemas.microsoft.com/office/powerpoint/2010/main" val="10534301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pPr marL="0" indent="0">
              <a:buNone/>
            </a:pPr>
            <a:r>
              <a:rPr lang="en-US" dirty="0" smtClean="0"/>
              <a:t>Comprehensive in scope, systematic in </a:t>
            </a:r>
            <a:r>
              <a:rPr lang="en-US" dirty="0" err="1" smtClean="0"/>
              <a:t>organisation</a:t>
            </a:r>
            <a:endParaRPr lang="en-US" dirty="0" smtClean="0"/>
          </a:p>
          <a:p>
            <a:r>
              <a:rPr lang="en-US" dirty="0" smtClean="0"/>
              <a:t>Ephraim Chambers’ </a:t>
            </a:r>
            <a:r>
              <a:rPr lang="en-US" i="1" dirty="0" err="1" smtClean="0"/>
              <a:t>Cyclopædia</a:t>
            </a:r>
            <a:r>
              <a:rPr lang="en-US" dirty="0" smtClean="0"/>
              <a:t> in 1728</a:t>
            </a:r>
          </a:p>
          <a:p>
            <a:r>
              <a:rPr lang="en-US" dirty="0"/>
              <a:t>Denis Diderot’s </a:t>
            </a:r>
            <a:r>
              <a:rPr lang="en-US" i="1" dirty="0" err="1" smtClean="0"/>
              <a:t>Encyclopédie</a:t>
            </a:r>
            <a:r>
              <a:rPr lang="en-US" dirty="0" smtClean="0"/>
              <a:t> in 1751</a:t>
            </a:r>
          </a:p>
          <a:p>
            <a:r>
              <a:rPr lang="en-US" dirty="0" smtClean="0"/>
              <a:t>Common features:</a:t>
            </a:r>
          </a:p>
          <a:p>
            <a:r>
              <a:rPr lang="en-US" dirty="0"/>
              <a:t>Subject-based classification of </a:t>
            </a:r>
            <a:r>
              <a:rPr lang="en-US" dirty="0" smtClean="0"/>
              <a:t>entries</a:t>
            </a:r>
            <a:endParaRPr lang="en-US" dirty="0"/>
          </a:p>
          <a:p>
            <a:r>
              <a:rPr lang="en-US" dirty="0" smtClean="0"/>
              <a:t>Cross-references between entries</a:t>
            </a:r>
          </a:p>
          <a:p>
            <a:endParaRPr lang="en-US" dirty="0"/>
          </a:p>
        </p:txBody>
      </p:sp>
      <p:sp>
        <p:nvSpPr>
          <p:cNvPr id="4" name="Title 3"/>
          <p:cNvSpPr>
            <a:spLocks noGrp="1"/>
          </p:cNvSpPr>
          <p:nvPr>
            <p:ph type="title"/>
          </p:nvPr>
        </p:nvSpPr>
        <p:spPr/>
        <p:txBody>
          <a:bodyPr/>
          <a:lstStyle/>
          <a:p>
            <a:r>
              <a:rPr lang="en-US" dirty="0" smtClean="0"/>
              <a:t>The Birth of the Modern Encyclopedia</a:t>
            </a:r>
            <a:endParaRPr lang="en-US" dirty="0"/>
          </a:p>
        </p:txBody>
      </p:sp>
      <p:sp>
        <p:nvSpPr>
          <p:cNvPr id="5" name="Slide Number Placeholder 4"/>
          <p:cNvSpPr>
            <a:spLocks noGrp="1"/>
          </p:cNvSpPr>
          <p:nvPr>
            <p:ph type="sldNum" sz="quarter" idx="12"/>
          </p:nvPr>
        </p:nvSpPr>
        <p:spPr/>
        <p:txBody>
          <a:bodyPr/>
          <a:lstStyle/>
          <a:p>
            <a:pPr>
              <a:defRPr/>
            </a:pPr>
            <a:fld id="{F80DF742-AA5B-1A40-9DF5-E96D95D18B1F}" type="slidenum">
              <a:rPr lang="en-GB" smtClean="0"/>
              <a:pPr>
                <a:defRPr/>
              </a:pPr>
              <a:t>6</a:t>
            </a:fld>
            <a:endParaRPr lang="en-GB"/>
          </a:p>
        </p:txBody>
      </p:sp>
      <p:pic>
        <p:nvPicPr>
          <p:cNvPr id="8" name="Content Placeholder 7"/>
          <p:cNvPicPr>
            <a:picLocks noGrp="1" noChangeAspect="1"/>
          </p:cNvPicPr>
          <p:nvPr>
            <p:ph sz="half" idx="2"/>
          </p:nvPr>
        </p:nvPicPr>
        <p:blipFill rotWithShape="1">
          <a:blip r:embed="rId3"/>
          <a:srcRect l="-730" t="1525" r="730" b="36819"/>
          <a:stretch/>
        </p:blipFill>
        <p:spPr/>
      </p:pic>
    </p:spTree>
    <p:extLst>
      <p:ext uri="{BB962C8B-B14F-4D97-AF65-F5344CB8AC3E}">
        <p14:creationId xmlns:p14="http://schemas.microsoft.com/office/powerpoint/2010/main" val="194875570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pPr marL="0" indent="0">
              <a:buNone/>
            </a:pPr>
            <a:r>
              <a:rPr lang="en-US" dirty="0" smtClean="0"/>
              <a:t>Developed at Brown University</a:t>
            </a:r>
          </a:p>
          <a:p>
            <a:pPr marL="0" indent="0">
              <a:buNone/>
            </a:pPr>
            <a:endParaRPr lang="en-US" dirty="0" smtClean="0"/>
          </a:p>
          <a:p>
            <a:pPr marL="0" indent="0">
              <a:buNone/>
            </a:pPr>
            <a:r>
              <a:rPr lang="en-US" dirty="0" smtClean="0"/>
              <a:t>Features:</a:t>
            </a:r>
          </a:p>
          <a:p>
            <a:r>
              <a:rPr lang="en-US" dirty="0" smtClean="0"/>
              <a:t>A/UX-based</a:t>
            </a:r>
          </a:p>
          <a:p>
            <a:r>
              <a:rPr lang="en-US" dirty="0" smtClean="0"/>
              <a:t>Bidirectional linking</a:t>
            </a:r>
          </a:p>
          <a:p>
            <a:r>
              <a:rPr lang="en-US" dirty="0" smtClean="0"/>
              <a:t>Graphics</a:t>
            </a:r>
            <a:endParaRPr lang="en-US" dirty="0"/>
          </a:p>
        </p:txBody>
      </p:sp>
      <p:pic>
        <p:nvPicPr>
          <p:cNvPr id="4" name="Content Placeholder 3"/>
          <p:cNvPicPr>
            <a:picLocks noGrp="1" noChangeAspect="1"/>
          </p:cNvPicPr>
          <p:nvPr>
            <p:ph sz="half" idx="2"/>
          </p:nvPr>
        </p:nvPicPr>
        <p:blipFill>
          <a:blip r:embed="rId2">
            <a:extLst>
              <a:ext uri="{28A0092B-C50C-407E-A947-70E740481C1C}">
                <a14:useLocalDpi xmlns:a14="http://schemas.microsoft.com/office/drawing/2010/main" val="0"/>
              </a:ext>
            </a:extLst>
          </a:blip>
          <a:srcRect t="-24363" b="-24363"/>
          <a:stretch>
            <a:fillRect/>
          </a:stretch>
        </p:blipFill>
        <p:spPr/>
      </p:pic>
      <p:sp>
        <p:nvSpPr>
          <p:cNvPr id="2" name="Title 1"/>
          <p:cNvSpPr>
            <a:spLocks noGrp="1"/>
          </p:cNvSpPr>
          <p:nvPr>
            <p:ph type="title"/>
          </p:nvPr>
        </p:nvSpPr>
        <p:spPr/>
        <p:txBody>
          <a:bodyPr/>
          <a:lstStyle/>
          <a:p>
            <a:r>
              <a:rPr lang="en-US" smtClean="0"/>
              <a:t>Intermedia (1985)</a:t>
            </a:r>
            <a:endParaRPr lang="en-US" dirty="0"/>
          </a:p>
        </p:txBody>
      </p:sp>
      <p:sp>
        <p:nvSpPr>
          <p:cNvPr id="5" name="Slide Number Placeholder 4"/>
          <p:cNvSpPr>
            <a:spLocks noGrp="1"/>
          </p:cNvSpPr>
          <p:nvPr>
            <p:ph type="sldNum" sz="quarter" idx="12"/>
          </p:nvPr>
        </p:nvSpPr>
        <p:spPr/>
        <p:txBody>
          <a:bodyPr/>
          <a:lstStyle/>
          <a:p>
            <a:fld id="{F80DF742-AA5B-1A40-9DF5-E96D95D18B1F}" type="slidenum">
              <a:rPr lang="en-GB" smtClean="0"/>
              <a:pPr/>
              <a:t>60</a:t>
            </a:fld>
            <a:endParaRPr lang="en-GB"/>
          </a:p>
        </p:txBody>
      </p:sp>
      <p:sp>
        <p:nvSpPr>
          <p:cNvPr id="7" name="TextBox 6"/>
          <p:cNvSpPr txBox="1"/>
          <p:nvPr/>
        </p:nvSpPr>
        <p:spPr>
          <a:xfrm>
            <a:off x="323528" y="6021288"/>
            <a:ext cx="8424936" cy="338554"/>
          </a:xfrm>
          <a:prstGeom prst="rect">
            <a:avLst/>
          </a:prstGeom>
          <a:noFill/>
        </p:spPr>
        <p:txBody>
          <a:bodyPr wrap="square" lIns="0" rIns="0" rtlCol="0">
            <a:noAutofit/>
          </a:bodyPr>
          <a:lstStyle/>
          <a:p>
            <a:r>
              <a:rPr lang="en-US" sz="1600" dirty="0" smtClean="0">
                <a:latin typeface="Georgia"/>
                <a:cs typeface="Georgia"/>
              </a:rPr>
              <a:t>Garrett, L.N. et al (1986) </a:t>
            </a:r>
            <a:r>
              <a:rPr lang="en-US" sz="1600" i="1" dirty="0" err="1" smtClean="0">
                <a:latin typeface="Georgia"/>
                <a:cs typeface="Georgia"/>
              </a:rPr>
              <a:t>Intermedia</a:t>
            </a:r>
            <a:r>
              <a:rPr lang="en-US" sz="1600" i="1" dirty="0">
                <a:latin typeface="Georgia"/>
                <a:cs typeface="Georgia"/>
              </a:rPr>
              <a:t>: issues, strategies, and tactics in the design of a hypermedia document </a:t>
            </a:r>
            <a:r>
              <a:rPr lang="en-US" sz="1600" i="1" dirty="0" smtClean="0">
                <a:latin typeface="Georgia"/>
                <a:cs typeface="Georgia"/>
              </a:rPr>
              <a:t>system</a:t>
            </a:r>
            <a:r>
              <a:rPr lang="en-US" sz="1600" i="1" dirty="0">
                <a:latin typeface="Georgia"/>
                <a:cs typeface="Georgia"/>
              </a:rPr>
              <a:t>. </a:t>
            </a:r>
            <a:r>
              <a:rPr lang="en-US" sz="1600" dirty="0">
                <a:latin typeface="Georgia"/>
                <a:cs typeface="Georgia"/>
              </a:rPr>
              <a:t>Proceedings of the 1986 ACM conference on Computer-supported cooperative </a:t>
            </a:r>
            <a:r>
              <a:rPr lang="en-US" sz="1600" dirty="0" smtClean="0">
                <a:latin typeface="Georgia"/>
                <a:cs typeface="Georgia"/>
              </a:rPr>
              <a:t>work, pp.163-174.</a:t>
            </a:r>
            <a:endParaRPr lang="en-US" sz="1600" dirty="0">
              <a:latin typeface="Georgia"/>
              <a:cs typeface="Georgia"/>
            </a:endParaRPr>
          </a:p>
        </p:txBody>
      </p:sp>
    </p:spTree>
    <p:extLst>
      <p:ext uri="{BB962C8B-B14F-4D97-AF65-F5344CB8AC3E}">
        <p14:creationId xmlns:p14="http://schemas.microsoft.com/office/powerpoint/2010/main" val="147127243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3"/>
          <p:cNvSpPr>
            <a:spLocks noGrp="1" noChangeArrowheads="1"/>
          </p:cNvSpPr>
          <p:nvPr>
            <p:ph sz="half" idx="1"/>
          </p:nvPr>
        </p:nvSpPr>
        <p:spPr/>
        <p:txBody>
          <a:bodyPr/>
          <a:lstStyle/>
          <a:p>
            <a:pPr marL="0" indent="0">
              <a:buNone/>
            </a:pPr>
            <a:r>
              <a:rPr lang="en-US" dirty="0" smtClean="0"/>
              <a:t>Developed at Xerox PARC (Trigg, Moran and </a:t>
            </a:r>
            <a:r>
              <a:rPr lang="en-US" dirty="0" err="1" smtClean="0"/>
              <a:t>Halasz</a:t>
            </a:r>
            <a:r>
              <a:rPr lang="en-US" dirty="0" smtClean="0"/>
              <a:t>) </a:t>
            </a:r>
          </a:p>
          <a:p>
            <a:pPr marL="0" indent="0">
              <a:buNone/>
            </a:pPr>
            <a:endParaRPr lang="en-US" dirty="0" smtClean="0"/>
          </a:p>
          <a:p>
            <a:pPr marL="0" indent="0">
              <a:buNone/>
            </a:pPr>
            <a:r>
              <a:rPr lang="en-US" dirty="0" smtClean="0"/>
              <a:t>Features:</a:t>
            </a:r>
          </a:p>
          <a:p>
            <a:r>
              <a:rPr lang="en-US" dirty="0" smtClean="0"/>
              <a:t>Hierarchical browser</a:t>
            </a:r>
          </a:p>
          <a:p>
            <a:r>
              <a:rPr lang="en-US" dirty="0" smtClean="0"/>
              <a:t>Programmable API</a:t>
            </a:r>
          </a:p>
          <a:p>
            <a:r>
              <a:rPr lang="en-US" dirty="0" smtClean="0"/>
              <a:t>Graphics</a:t>
            </a:r>
          </a:p>
        </p:txBody>
      </p:sp>
      <p:sp>
        <p:nvSpPr>
          <p:cNvPr id="6" name="Content Placeholder 5"/>
          <p:cNvSpPr>
            <a:spLocks noGrp="1"/>
          </p:cNvSpPr>
          <p:nvPr>
            <p:ph sz="half" idx="2"/>
          </p:nvPr>
        </p:nvSpPr>
        <p:spPr/>
        <p:txBody>
          <a:bodyPr/>
          <a:lstStyle/>
          <a:p>
            <a:endParaRPr lang="en-GB"/>
          </a:p>
        </p:txBody>
      </p:sp>
      <p:sp>
        <p:nvSpPr>
          <p:cNvPr id="34818" name="Rectangle 2"/>
          <p:cNvSpPr>
            <a:spLocks noGrp="1" noChangeArrowheads="1"/>
          </p:cNvSpPr>
          <p:nvPr>
            <p:ph type="title"/>
          </p:nvPr>
        </p:nvSpPr>
        <p:spPr/>
        <p:txBody>
          <a:bodyPr/>
          <a:lstStyle/>
          <a:p>
            <a:r>
              <a:rPr lang="en-US" smtClean="0"/>
              <a:t>NoteCards (1985) </a:t>
            </a:r>
            <a:endParaRPr lang="en-US" dirty="0"/>
          </a:p>
        </p:txBody>
      </p:sp>
      <p:sp>
        <p:nvSpPr>
          <p:cNvPr id="2" name="Slide Number Placeholder 1"/>
          <p:cNvSpPr>
            <a:spLocks noGrp="1"/>
          </p:cNvSpPr>
          <p:nvPr>
            <p:ph type="sldNum" sz="quarter" idx="12"/>
          </p:nvPr>
        </p:nvSpPr>
        <p:spPr/>
        <p:txBody>
          <a:bodyPr/>
          <a:lstStyle/>
          <a:p>
            <a:fld id="{F80DF742-AA5B-1A40-9DF5-E96D95D18B1F}" type="slidenum">
              <a:rPr lang="en-GB" smtClean="0"/>
              <a:pPr/>
              <a:t>61</a:t>
            </a:fld>
            <a:endParaRPr lang="en-GB"/>
          </a:p>
        </p:txBody>
      </p:sp>
      <p:sp>
        <p:nvSpPr>
          <p:cNvPr id="12" name="TextBox 11"/>
          <p:cNvSpPr txBox="1"/>
          <p:nvPr/>
        </p:nvSpPr>
        <p:spPr>
          <a:xfrm>
            <a:off x="323528" y="6258798"/>
            <a:ext cx="8424936" cy="338554"/>
          </a:xfrm>
          <a:prstGeom prst="rect">
            <a:avLst/>
          </a:prstGeom>
          <a:noFill/>
        </p:spPr>
        <p:txBody>
          <a:bodyPr wrap="square" lIns="0" rIns="0" rtlCol="0">
            <a:noAutofit/>
          </a:bodyPr>
          <a:lstStyle/>
          <a:p>
            <a:r>
              <a:rPr lang="en-US" sz="1600" dirty="0" err="1" smtClean="0">
                <a:latin typeface="Georgia"/>
                <a:cs typeface="Georgia"/>
              </a:rPr>
              <a:t>Halasz</a:t>
            </a:r>
            <a:r>
              <a:rPr lang="en-US" sz="1600" dirty="0" smtClean="0">
                <a:latin typeface="Georgia"/>
                <a:cs typeface="Georgia"/>
              </a:rPr>
              <a:t>, F.G. et al (1986) </a:t>
            </a:r>
            <a:r>
              <a:rPr lang="en-US" sz="1600" i="1" dirty="0" err="1" smtClean="0">
                <a:latin typeface="Georgia"/>
                <a:cs typeface="Georgia"/>
              </a:rPr>
              <a:t>NoteCards</a:t>
            </a:r>
            <a:r>
              <a:rPr lang="en-US" sz="1600" i="1" dirty="0" smtClean="0">
                <a:latin typeface="Georgia"/>
                <a:cs typeface="Georgia"/>
              </a:rPr>
              <a:t> in a Nutshell</a:t>
            </a:r>
            <a:r>
              <a:rPr lang="en-US" sz="1600" dirty="0" smtClean="0">
                <a:latin typeface="Georgia"/>
                <a:cs typeface="Georgia"/>
              </a:rPr>
              <a:t>. SIGCHI Bulletin, 18(4), pp.45-52.</a:t>
            </a:r>
            <a:endParaRPr lang="en-US" sz="1600" dirty="0">
              <a:latin typeface="Georgia"/>
              <a:cs typeface="Georgia"/>
            </a:endParaRPr>
          </a:p>
        </p:txBody>
      </p:sp>
      <p:pic>
        <p:nvPicPr>
          <p:cNvPr id="13" name="Content Placeholder 5"/>
          <p:cNvPicPr>
            <a:picLocks noChangeAspect="1"/>
          </p:cNvPicPr>
          <p:nvPr/>
        </p:nvPicPr>
        <p:blipFill rotWithShape="1">
          <a:blip r:embed="rId3">
            <a:extLst>
              <a:ext uri="{28A0092B-C50C-407E-A947-70E740481C1C}">
                <a14:useLocalDpi xmlns:a14="http://schemas.microsoft.com/office/drawing/2010/main" val="0"/>
              </a:ext>
            </a:extLst>
          </a:blip>
          <a:srcRect/>
          <a:stretch/>
        </p:blipFill>
        <p:spPr bwMode="auto">
          <a:xfrm>
            <a:off x="4139952" y="2636912"/>
            <a:ext cx="4666506" cy="2732088"/>
          </a:xfrm>
          <a:prstGeom prst="rect">
            <a:avLst/>
          </a:prstGeom>
          <a:noFill/>
          <a:ln w="9525">
            <a:noFill/>
            <a:miter lim="800000"/>
            <a:headEnd/>
            <a:tailEnd/>
          </a:ln>
        </p:spPr>
      </p:pic>
    </p:spTree>
    <p:extLst>
      <p:ext uri="{BB962C8B-B14F-4D97-AF65-F5344CB8AC3E}">
        <p14:creationId xmlns:p14="http://schemas.microsoft.com/office/powerpoint/2010/main" val="154906987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ChangeArrowheads="1"/>
          </p:cNvSpPr>
          <p:nvPr>
            <p:ph type="title"/>
          </p:nvPr>
        </p:nvSpPr>
        <p:spPr>
          <a:ln/>
        </p:spPr>
        <p:txBody>
          <a:bodyPr/>
          <a:lstStyle/>
          <a:p>
            <a:r>
              <a:rPr lang="en-US" dirty="0" err="1" smtClean="0">
                <a:latin typeface="Georgia" charset="0"/>
                <a:ea typeface="ＭＳ Ｐゴシック" charset="0"/>
                <a:cs typeface="ＭＳ Ｐゴシック" charset="0"/>
              </a:rPr>
              <a:t>NoteCards</a:t>
            </a:r>
            <a:r>
              <a:rPr lang="en-US" dirty="0" smtClean="0">
                <a:latin typeface="Georgia" charset="0"/>
                <a:ea typeface="ＭＳ Ｐゴシック" charset="0"/>
                <a:cs typeface="ＭＳ Ｐゴシック" charset="0"/>
              </a:rPr>
              <a:t>: </a:t>
            </a:r>
            <a:r>
              <a:rPr lang="en-US" sz="2800" dirty="0" smtClean="0">
                <a:latin typeface="Georgia" charset="0"/>
                <a:ea typeface="ＭＳ Ｐゴシック" charset="0"/>
                <a:cs typeface="ＭＳ Ｐゴシック" charset="0"/>
              </a:rPr>
              <a:t>Showing </a:t>
            </a:r>
            <a:r>
              <a:rPr lang="en-US" sz="2800" dirty="0">
                <a:latin typeface="Georgia" charset="0"/>
                <a:ea typeface="ＭＳ Ｐゴシック" charset="0"/>
                <a:cs typeface="ＭＳ Ｐゴシック" charset="0"/>
              </a:rPr>
              <a:t>card with iconic anchors</a:t>
            </a:r>
            <a:r>
              <a:rPr lang="en-US" dirty="0">
                <a:latin typeface="Georgia" charset="0"/>
                <a:ea typeface="ＭＳ Ｐゴシック" charset="0"/>
                <a:cs typeface="ＭＳ Ｐゴシック" charset="0"/>
              </a:rPr>
              <a:t> </a:t>
            </a:r>
          </a:p>
        </p:txBody>
      </p:sp>
      <p:pic>
        <p:nvPicPr>
          <p:cNvPr id="1822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0" y="1484784"/>
            <a:ext cx="7239000" cy="47450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 name="Slide Number Placeholder 1"/>
          <p:cNvSpPr>
            <a:spLocks noGrp="1"/>
          </p:cNvSpPr>
          <p:nvPr>
            <p:ph type="sldNum" sz="quarter" idx="12"/>
          </p:nvPr>
        </p:nvSpPr>
        <p:spPr/>
        <p:txBody>
          <a:bodyPr/>
          <a:lstStyle/>
          <a:p>
            <a:pPr>
              <a:defRPr/>
            </a:pPr>
            <a:fld id="{4C13B8AF-37AF-004B-A1C6-F925204B8105}" type="slidenum">
              <a:rPr lang="en-GB" smtClean="0"/>
              <a:pPr>
                <a:defRPr/>
              </a:pPr>
              <a:t>62</a:t>
            </a:fld>
            <a:endParaRPr lang="en-GB"/>
          </a:p>
        </p:txBody>
      </p:sp>
    </p:spTree>
    <p:extLst>
      <p:ext uri="{BB962C8B-B14F-4D97-AF65-F5344CB8AC3E}">
        <p14:creationId xmlns:p14="http://schemas.microsoft.com/office/powerpoint/2010/main" val="166136944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ChangeArrowheads="1"/>
          </p:cNvSpPr>
          <p:nvPr>
            <p:ph type="title"/>
          </p:nvPr>
        </p:nvSpPr>
        <p:spPr>
          <a:ln/>
        </p:spPr>
        <p:txBody>
          <a:bodyPr/>
          <a:lstStyle/>
          <a:p>
            <a:r>
              <a:rPr lang="en-US" dirty="0" err="1" smtClean="0">
                <a:latin typeface="Georgia" charset="0"/>
                <a:ea typeface="ＭＳ Ｐゴシック" charset="0"/>
                <a:cs typeface="ＭＳ Ｐゴシック" charset="0"/>
              </a:rPr>
              <a:t>NoteCards</a:t>
            </a:r>
            <a:r>
              <a:rPr lang="en-US" dirty="0" smtClean="0">
                <a:latin typeface="Georgia" charset="0"/>
                <a:ea typeface="ＭＳ Ｐゴシック" charset="0"/>
                <a:cs typeface="ＭＳ Ｐゴシック" charset="0"/>
              </a:rPr>
              <a:t>: </a:t>
            </a:r>
            <a:r>
              <a:rPr lang="en-US" sz="2800" dirty="0" smtClean="0">
                <a:latin typeface="Georgia" charset="0"/>
                <a:ea typeface="ＭＳ Ｐゴシック" charset="0"/>
                <a:cs typeface="ＭＳ Ｐゴシック" charset="0"/>
              </a:rPr>
              <a:t>Showing </a:t>
            </a:r>
            <a:r>
              <a:rPr lang="en-US" sz="2800" dirty="0">
                <a:latin typeface="Georgia" charset="0"/>
                <a:ea typeface="ＭＳ Ｐゴシック" charset="0"/>
                <a:cs typeface="ＭＳ Ｐゴシック" charset="0"/>
              </a:rPr>
              <a:t>browser</a:t>
            </a:r>
            <a:r>
              <a:rPr lang="en-US" dirty="0">
                <a:latin typeface="Georgia" charset="0"/>
                <a:ea typeface="ＭＳ Ｐゴシック" charset="0"/>
                <a:cs typeface="ＭＳ Ｐゴシック" charset="0"/>
              </a:rPr>
              <a:t> </a:t>
            </a:r>
          </a:p>
        </p:txBody>
      </p:sp>
      <p:pic>
        <p:nvPicPr>
          <p:cNvPr id="1843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1556792"/>
            <a:ext cx="5867400" cy="4841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 name="Slide Number Placeholder 1"/>
          <p:cNvSpPr>
            <a:spLocks noGrp="1"/>
          </p:cNvSpPr>
          <p:nvPr>
            <p:ph type="sldNum" sz="quarter" idx="12"/>
          </p:nvPr>
        </p:nvSpPr>
        <p:spPr/>
        <p:txBody>
          <a:bodyPr/>
          <a:lstStyle/>
          <a:p>
            <a:pPr>
              <a:defRPr/>
            </a:pPr>
            <a:fld id="{4C13B8AF-37AF-004B-A1C6-F925204B8105}" type="slidenum">
              <a:rPr lang="en-GB" smtClean="0"/>
              <a:pPr>
                <a:defRPr/>
              </a:pPr>
              <a:t>63</a:t>
            </a:fld>
            <a:endParaRPr lang="en-GB"/>
          </a:p>
        </p:txBody>
      </p:sp>
    </p:spTree>
    <p:extLst>
      <p:ext uri="{BB962C8B-B14F-4D97-AF65-F5344CB8AC3E}">
        <p14:creationId xmlns:p14="http://schemas.microsoft.com/office/powerpoint/2010/main" val="131016008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pPr marL="0" indent="0">
              <a:buNone/>
            </a:pPr>
            <a:r>
              <a:rPr lang="en-US" dirty="0" smtClean="0"/>
              <a:t>Developed by Apple Computer Inc., and bundled with new Mac SEs.</a:t>
            </a:r>
          </a:p>
          <a:p>
            <a:pPr marL="0" indent="0">
              <a:buNone/>
            </a:pPr>
            <a:r>
              <a:rPr lang="en-US" dirty="0" smtClean="0"/>
              <a:t>Features:</a:t>
            </a:r>
          </a:p>
          <a:p>
            <a:r>
              <a:rPr lang="en-US" dirty="0" smtClean="0"/>
              <a:t>OO programming language (</a:t>
            </a:r>
            <a:r>
              <a:rPr lang="en-US" dirty="0" err="1" smtClean="0"/>
              <a:t>Hypertalk</a:t>
            </a:r>
            <a:r>
              <a:rPr lang="en-US" dirty="0" smtClean="0"/>
              <a:t>)</a:t>
            </a:r>
          </a:p>
          <a:p>
            <a:r>
              <a:rPr lang="en-US" dirty="0" smtClean="0"/>
              <a:t>Graphics</a:t>
            </a:r>
          </a:p>
          <a:p>
            <a:r>
              <a:rPr lang="en-US" dirty="0" smtClean="0"/>
              <a:t>Widely used for application development</a:t>
            </a:r>
          </a:p>
          <a:p>
            <a:endParaRPr lang="en-US" dirty="0"/>
          </a:p>
        </p:txBody>
      </p:sp>
      <p:pic>
        <p:nvPicPr>
          <p:cNvPr id="8" name="Content Placeholder 7"/>
          <p:cNvPicPr>
            <a:picLocks noGrp="1" noChangeAspect="1"/>
          </p:cNvPicPr>
          <p:nvPr>
            <p:ph sz="half" idx="2"/>
          </p:nvPr>
        </p:nvPicPr>
        <p:blipFill>
          <a:blip r:embed="rId2">
            <a:extLst>
              <a:ext uri="{28A0092B-C50C-407E-A947-70E740481C1C}">
                <a14:useLocalDpi xmlns:a14="http://schemas.microsoft.com/office/drawing/2010/main" val="0"/>
              </a:ext>
            </a:extLst>
          </a:blip>
          <a:srcRect t="-27853" b="-27853"/>
          <a:stretch>
            <a:fillRect/>
          </a:stretch>
        </p:blipFill>
        <p:spPr/>
      </p:pic>
      <p:sp>
        <p:nvSpPr>
          <p:cNvPr id="2" name="Title 1"/>
          <p:cNvSpPr>
            <a:spLocks noGrp="1"/>
          </p:cNvSpPr>
          <p:nvPr>
            <p:ph type="title"/>
          </p:nvPr>
        </p:nvSpPr>
        <p:spPr/>
        <p:txBody>
          <a:bodyPr/>
          <a:lstStyle/>
          <a:p>
            <a:r>
              <a:rPr lang="en-US" smtClean="0"/>
              <a:t>Hypercard (1987)</a:t>
            </a:r>
            <a:endParaRPr lang="en-US" dirty="0"/>
          </a:p>
        </p:txBody>
      </p:sp>
      <p:sp>
        <p:nvSpPr>
          <p:cNvPr id="4" name="Slide Number Placeholder 3"/>
          <p:cNvSpPr>
            <a:spLocks noGrp="1"/>
          </p:cNvSpPr>
          <p:nvPr>
            <p:ph type="sldNum" sz="quarter" idx="12"/>
          </p:nvPr>
        </p:nvSpPr>
        <p:spPr/>
        <p:txBody>
          <a:bodyPr/>
          <a:lstStyle/>
          <a:p>
            <a:fld id="{F80DF742-AA5B-1A40-9DF5-E96D95D18B1F}" type="slidenum">
              <a:rPr lang="en-GB" smtClean="0"/>
              <a:pPr/>
              <a:t>64</a:t>
            </a:fld>
            <a:endParaRPr lang="en-GB"/>
          </a:p>
        </p:txBody>
      </p:sp>
    </p:spTree>
    <p:extLst>
      <p:ext uri="{BB962C8B-B14F-4D97-AF65-F5344CB8AC3E}">
        <p14:creationId xmlns:p14="http://schemas.microsoft.com/office/powerpoint/2010/main" val="205608299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Conklin on Hypertext</a:t>
            </a:r>
            <a:endParaRPr lang="en-US" dirty="0"/>
          </a:p>
        </p:txBody>
      </p:sp>
    </p:spTree>
    <p:extLst>
      <p:ext uri="{BB962C8B-B14F-4D97-AF65-F5344CB8AC3E}">
        <p14:creationId xmlns:p14="http://schemas.microsoft.com/office/powerpoint/2010/main" val="142744905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smtClean="0"/>
              <a:t>Hypertext: An Introduction and Survey</a:t>
            </a:r>
            <a:endParaRPr lang="en-US" dirty="0"/>
          </a:p>
        </p:txBody>
      </p:sp>
      <p:sp>
        <p:nvSpPr>
          <p:cNvPr id="22529" name="Rectangle 3"/>
          <p:cNvSpPr>
            <a:spLocks noGrp="1" noChangeArrowheads="1"/>
          </p:cNvSpPr>
          <p:nvPr>
            <p:ph idx="1"/>
          </p:nvPr>
        </p:nvSpPr>
        <p:spPr/>
        <p:txBody>
          <a:bodyPr/>
          <a:lstStyle/>
          <a:p>
            <a:pPr marL="90000" indent="0">
              <a:buNone/>
            </a:pPr>
            <a:endParaRPr lang="en-GB" i="1" dirty="0" smtClean="0"/>
          </a:p>
          <a:p>
            <a:pPr marL="90000" indent="0">
              <a:buNone/>
            </a:pPr>
            <a:endParaRPr lang="en-GB" i="1" dirty="0"/>
          </a:p>
          <a:p>
            <a:pPr marL="90000" indent="0">
              <a:buNone/>
            </a:pPr>
            <a:r>
              <a:rPr lang="en-GB" i="1" dirty="0" smtClean="0"/>
              <a:t>“The concept of hypertext is quite simple: windows on the screen are associated with objects in a data base and links are provided between these objects, both graphically (i.e. as labelled icons) and in the data base (i.e. as pointers).”</a:t>
            </a:r>
          </a:p>
        </p:txBody>
      </p:sp>
      <p:sp>
        <p:nvSpPr>
          <p:cNvPr id="4" name="TextBox 3"/>
          <p:cNvSpPr txBox="1"/>
          <p:nvPr/>
        </p:nvSpPr>
        <p:spPr>
          <a:xfrm>
            <a:off x="323528" y="6258798"/>
            <a:ext cx="8424936" cy="338554"/>
          </a:xfrm>
          <a:prstGeom prst="rect">
            <a:avLst/>
          </a:prstGeom>
          <a:noFill/>
        </p:spPr>
        <p:txBody>
          <a:bodyPr wrap="square" lIns="0" rIns="0" rtlCol="0">
            <a:noAutofit/>
          </a:bodyPr>
          <a:lstStyle/>
          <a:p>
            <a:r>
              <a:rPr lang="en-US" sz="1600" dirty="0" smtClean="0">
                <a:latin typeface="Georgia"/>
                <a:cs typeface="Georgia"/>
              </a:rPr>
              <a:t>Conklin, J. (1987) </a:t>
            </a:r>
            <a:r>
              <a:rPr lang="en-US" sz="1600" i="1" dirty="0" smtClean="0">
                <a:latin typeface="Georgia"/>
                <a:cs typeface="Georgia"/>
              </a:rPr>
              <a:t>Hypertext: An introduction and survey</a:t>
            </a:r>
            <a:r>
              <a:rPr lang="en-US" sz="1600" dirty="0" smtClean="0">
                <a:latin typeface="Georgia"/>
                <a:cs typeface="Georgia"/>
              </a:rPr>
              <a:t>. IEEE Computer, 20(9), pp.17-41.</a:t>
            </a:r>
            <a:endParaRPr lang="en-US" sz="1600" dirty="0">
              <a:latin typeface="Georgia"/>
              <a:cs typeface="Georgia"/>
            </a:endParaRPr>
          </a:p>
        </p:txBody>
      </p:sp>
      <p:sp>
        <p:nvSpPr>
          <p:cNvPr id="2" name="Slide Number Placeholder 1"/>
          <p:cNvSpPr>
            <a:spLocks noGrp="1"/>
          </p:cNvSpPr>
          <p:nvPr>
            <p:ph type="sldNum" sz="quarter" idx="12"/>
          </p:nvPr>
        </p:nvSpPr>
        <p:spPr/>
        <p:txBody>
          <a:bodyPr/>
          <a:lstStyle/>
          <a:p>
            <a:pPr>
              <a:defRPr/>
            </a:pPr>
            <a:fld id="{ECB36F85-6CDB-9A40-9F5D-1C19C988DA21}" type="slidenum">
              <a:rPr lang="en-GB" smtClean="0"/>
              <a:pPr>
                <a:defRPr/>
              </a:pPr>
              <a:t>66</a:t>
            </a:fld>
            <a:endParaRPr lang="en-GB"/>
          </a:p>
        </p:txBody>
      </p:sp>
    </p:spTree>
    <p:extLst>
      <p:ext uri="{BB962C8B-B14F-4D97-AF65-F5344CB8AC3E}">
        <p14:creationId xmlns:p14="http://schemas.microsoft.com/office/powerpoint/2010/main" val="159641313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GB" smtClean="0"/>
              <a:t>Macro Literary Systems</a:t>
            </a:r>
            <a:endParaRPr lang="en-US" dirty="0"/>
          </a:p>
        </p:txBody>
      </p:sp>
      <p:sp>
        <p:nvSpPr>
          <p:cNvPr id="24577" name="Rectangle 3"/>
          <p:cNvSpPr>
            <a:spLocks noGrp="1" noChangeArrowheads="1"/>
          </p:cNvSpPr>
          <p:nvPr>
            <p:ph idx="1"/>
          </p:nvPr>
        </p:nvSpPr>
        <p:spPr/>
        <p:txBody>
          <a:bodyPr/>
          <a:lstStyle/>
          <a:p>
            <a:pPr marL="0" indent="0">
              <a:buNone/>
            </a:pPr>
            <a:r>
              <a:rPr lang="en-GB" dirty="0" smtClean="0"/>
              <a:t>Large on-line libraries in which inter-document links are machine supported; all publishing, reading, collaboration, and criticism takes place within the network</a:t>
            </a:r>
          </a:p>
          <a:p>
            <a:pPr marL="0" indent="0">
              <a:buNone/>
            </a:pPr>
            <a:r>
              <a:rPr lang="en-GB" dirty="0" smtClean="0"/>
              <a:t>e.g. </a:t>
            </a:r>
            <a:r>
              <a:rPr lang="en-GB" dirty="0" err="1" smtClean="0"/>
              <a:t>Memex</a:t>
            </a:r>
            <a:r>
              <a:rPr lang="en-GB" dirty="0" smtClean="0"/>
              <a:t>, NLS/Augment, Nelson's </a:t>
            </a:r>
            <a:r>
              <a:rPr lang="en-GB" dirty="0" err="1" smtClean="0"/>
              <a:t>Xanadu</a:t>
            </a:r>
            <a:endParaRPr lang="en-GB" dirty="0" smtClean="0"/>
          </a:p>
          <a:p>
            <a:endParaRPr lang="en-GB" dirty="0"/>
          </a:p>
        </p:txBody>
      </p:sp>
      <p:sp>
        <p:nvSpPr>
          <p:cNvPr id="2" name="Slide Number Placeholder 1"/>
          <p:cNvSpPr>
            <a:spLocks noGrp="1"/>
          </p:cNvSpPr>
          <p:nvPr>
            <p:ph type="sldNum" sz="quarter" idx="12"/>
          </p:nvPr>
        </p:nvSpPr>
        <p:spPr/>
        <p:txBody>
          <a:bodyPr/>
          <a:lstStyle/>
          <a:p>
            <a:pPr>
              <a:defRPr/>
            </a:pPr>
            <a:fld id="{ECB36F85-6CDB-9A40-9F5D-1C19C988DA21}" type="slidenum">
              <a:rPr lang="en-GB" smtClean="0"/>
              <a:pPr>
                <a:defRPr/>
              </a:pPr>
              <a:t>67</a:t>
            </a:fld>
            <a:endParaRPr lang="en-GB"/>
          </a:p>
        </p:txBody>
      </p:sp>
    </p:spTree>
    <p:extLst>
      <p:ext uri="{BB962C8B-B14F-4D97-AF65-F5344CB8AC3E}">
        <p14:creationId xmlns:p14="http://schemas.microsoft.com/office/powerpoint/2010/main" val="130794652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GB" smtClean="0"/>
              <a:t>Problem Exploration Tools</a:t>
            </a:r>
            <a:endParaRPr lang="en-US" dirty="0"/>
          </a:p>
        </p:txBody>
      </p:sp>
      <p:sp>
        <p:nvSpPr>
          <p:cNvPr id="24577" name="Rectangle 3"/>
          <p:cNvSpPr>
            <a:spLocks noGrp="1" noChangeArrowheads="1"/>
          </p:cNvSpPr>
          <p:nvPr>
            <p:ph idx="1"/>
          </p:nvPr>
        </p:nvSpPr>
        <p:spPr/>
        <p:txBody>
          <a:bodyPr/>
          <a:lstStyle/>
          <a:p>
            <a:pPr marL="0" indent="0">
              <a:buNone/>
            </a:pPr>
            <a:r>
              <a:rPr lang="en-GB" dirty="0" smtClean="0"/>
              <a:t>Tools to support early unstructured thinking on a problem when many disconnected ideas come to mind</a:t>
            </a:r>
          </a:p>
          <a:p>
            <a:pPr lvl="1"/>
            <a:r>
              <a:rPr lang="en-GB" dirty="0" smtClean="0"/>
              <a:t>Early authoring and outlining</a:t>
            </a:r>
          </a:p>
          <a:p>
            <a:pPr lvl="1"/>
            <a:r>
              <a:rPr lang="en-GB" dirty="0" smtClean="0"/>
              <a:t>Problem solving</a:t>
            </a:r>
          </a:p>
          <a:p>
            <a:pPr lvl="1"/>
            <a:r>
              <a:rPr lang="en-GB" dirty="0" smtClean="0"/>
              <a:t>Programming and design</a:t>
            </a:r>
          </a:p>
          <a:p>
            <a:pPr marL="90000" indent="0">
              <a:buNone/>
            </a:pPr>
            <a:endParaRPr lang="en-GB" dirty="0" smtClean="0"/>
          </a:p>
          <a:p>
            <a:pPr marL="0" indent="0">
              <a:buNone/>
            </a:pPr>
            <a:r>
              <a:rPr lang="en-GB" dirty="0" smtClean="0"/>
              <a:t>e.g. IBIS</a:t>
            </a:r>
            <a:endParaRPr lang="en-GB" dirty="0"/>
          </a:p>
        </p:txBody>
      </p:sp>
      <p:sp>
        <p:nvSpPr>
          <p:cNvPr id="2" name="Slide Number Placeholder 1"/>
          <p:cNvSpPr>
            <a:spLocks noGrp="1"/>
          </p:cNvSpPr>
          <p:nvPr>
            <p:ph type="sldNum" sz="quarter" idx="12"/>
          </p:nvPr>
        </p:nvSpPr>
        <p:spPr/>
        <p:txBody>
          <a:bodyPr/>
          <a:lstStyle/>
          <a:p>
            <a:pPr>
              <a:defRPr/>
            </a:pPr>
            <a:fld id="{ECB36F85-6CDB-9A40-9F5D-1C19C988DA21}" type="slidenum">
              <a:rPr lang="en-GB" smtClean="0"/>
              <a:pPr>
                <a:defRPr/>
              </a:pPr>
              <a:t>68</a:t>
            </a:fld>
            <a:endParaRPr lang="en-GB"/>
          </a:p>
        </p:txBody>
      </p:sp>
    </p:spTree>
    <p:extLst>
      <p:ext uri="{BB962C8B-B14F-4D97-AF65-F5344CB8AC3E}">
        <p14:creationId xmlns:p14="http://schemas.microsoft.com/office/powerpoint/2010/main" val="110257635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GB" smtClean="0"/>
              <a:t>Structured browsing Systems</a:t>
            </a:r>
            <a:endParaRPr lang="en-US" dirty="0"/>
          </a:p>
        </p:txBody>
      </p:sp>
      <p:sp>
        <p:nvSpPr>
          <p:cNvPr id="24577" name="Rectangle 3"/>
          <p:cNvSpPr>
            <a:spLocks noGrp="1" noChangeArrowheads="1"/>
          </p:cNvSpPr>
          <p:nvPr>
            <p:ph idx="1"/>
          </p:nvPr>
        </p:nvSpPr>
        <p:spPr/>
        <p:txBody>
          <a:bodyPr/>
          <a:lstStyle/>
          <a:p>
            <a:pPr marL="0" indent="0">
              <a:buNone/>
            </a:pPr>
            <a:r>
              <a:rPr lang="en-GB" dirty="0" smtClean="0"/>
              <a:t>Smaller-scale systems for teaching, reference, and public information, where speed of access and ease of use is crucial</a:t>
            </a:r>
          </a:p>
          <a:p>
            <a:pPr lvl="1"/>
            <a:r>
              <a:rPr lang="en-GB" dirty="0" smtClean="0"/>
              <a:t>Typically designed only for reading, not for authoring</a:t>
            </a:r>
          </a:p>
          <a:p>
            <a:pPr marL="90000" indent="0">
              <a:buNone/>
            </a:pPr>
            <a:endParaRPr lang="en-GB" dirty="0" smtClean="0"/>
          </a:p>
          <a:p>
            <a:pPr marL="0" indent="0">
              <a:buNone/>
            </a:pPr>
            <a:r>
              <a:rPr lang="en-GB" dirty="0" smtClean="0"/>
              <a:t>e.g. ZOG/KMS, </a:t>
            </a:r>
            <a:r>
              <a:rPr lang="en-GB" dirty="0" err="1" smtClean="0"/>
              <a:t>Hyperties</a:t>
            </a:r>
            <a:endParaRPr lang="en-GB" dirty="0" smtClean="0"/>
          </a:p>
          <a:p>
            <a:endParaRPr lang="en-GB" dirty="0"/>
          </a:p>
        </p:txBody>
      </p:sp>
      <p:sp>
        <p:nvSpPr>
          <p:cNvPr id="2" name="Slide Number Placeholder 1"/>
          <p:cNvSpPr>
            <a:spLocks noGrp="1"/>
          </p:cNvSpPr>
          <p:nvPr>
            <p:ph type="sldNum" sz="quarter" idx="12"/>
          </p:nvPr>
        </p:nvSpPr>
        <p:spPr/>
        <p:txBody>
          <a:bodyPr/>
          <a:lstStyle/>
          <a:p>
            <a:pPr>
              <a:defRPr/>
            </a:pPr>
            <a:fld id="{ECB36F85-6CDB-9A40-9F5D-1C19C988DA21}" type="slidenum">
              <a:rPr lang="en-GB" smtClean="0"/>
              <a:pPr>
                <a:defRPr/>
              </a:pPr>
              <a:t>69</a:t>
            </a:fld>
            <a:endParaRPr lang="en-GB"/>
          </a:p>
        </p:txBody>
      </p:sp>
    </p:spTree>
    <p:extLst>
      <p:ext uri="{BB962C8B-B14F-4D97-AF65-F5344CB8AC3E}">
        <p14:creationId xmlns:p14="http://schemas.microsoft.com/office/powerpoint/2010/main" val="18556764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3"/>
          </p:nvPr>
        </p:nvPicPr>
        <p:blipFill rotWithShape="1">
          <a:blip r:embed="rId2"/>
          <a:srcRect b="43914"/>
          <a:stretch/>
        </p:blipFill>
        <p:spPr/>
      </p:pic>
      <p:sp>
        <p:nvSpPr>
          <p:cNvPr id="5" name="Slide Number Placeholder 4"/>
          <p:cNvSpPr>
            <a:spLocks noGrp="1"/>
          </p:cNvSpPr>
          <p:nvPr>
            <p:ph type="sldNum" sz="quarter" idx="12"/>
          </p:nvPr>
        </p:nvSpPr>
        <p:spPr/>
        <p:txBody>
          <a:bodyPr/>
          <a:lstStyle/>
          <a:p>
            <a:pPr>
              <a:defRPr/>
            </a:pPr>
            <a:fld id="{F80DF742-AA5B-1A40-9DF5-E96D95D18B1F}" type="slidenum">
              <a:rPr lang="en-GB" smtClean="0"/>
              <a:pPr>
                <a:defRPr/>
              </a:pPr>
              <a:t>7</a:t>
            </a:fld>
            <a:endParaRPr lang="en-GB"/>
          </a:p>
        </p:txBody>
      </p:sp>
      <p:sp>
        <p:nvSpPr>
          <p:cNvPr id="6" name="Text Placeholder 5"/>
          <p:cNvSpPr>
            <a:spLocks noGrp="1"/>
          </p:cNvSpPr>
          <p:nvPr>
            <p:ph type="body" idx="1"/>
          </p:nvPr>
        </p:nvSpPr>
        <p:spPr/>
        <p:txBody>
          <a:bodyPr/>
          <a:lstStyle/>
          <a:p>
            <a:r>
              <a:rPr lang="en-US" dirty="0" smtClean="0"/>
              <a:t>Wikimedia Commons</a:t>
            </a:r>
            <a:endParaRPr lang="en-US" dirty="0"/>
          </a:p>
        </p:txBody>
      </p:sp>
    </p:spTree>
    <p:extLst>
      <p:ext uri="{BB962C8B-B14F-4D97-AF65-F5344CB8AC3E}">
        <p14:creationId xmlns:p14="http://schemas.microsoft.com/office/powerpoint/2010/main" val="200905423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GB" smtClean="0"/>
              <a:t>General Hypertext Technology</a:t>
            </a:r>
            <a:endParaRPr lang="en-US" dirty="0"/>
          </a:p>
        </p:txBody>
      </p:sp>
      <p:sp>
        <p:nvSpPr>
          <p:cNvPr id="2" name="Slide Number Placeholder 1"/>
          <p:cNvSpPr>
            <a:spLocks noGrp="1"/>
          </p:cNvSpPr>
          <p:nvPr>
            <p:ph type="sldNum" sz="quarter" idx="12"/>
          </p:nvPr>
        </p:nvSpPr>
        <p:spPr/>
        <p:txBody>
          <a:bodyPr/>
          <a:lstStyle/>
          <a:p>
            <a:fld id="{ECB36F85-6CDB-9A40-9F5D-1C19C988DA21}" type="slidenum">
              <a:rPr lang="en-GB" smtClean="0"/>
              <a:pPr/>
              <a:t>70</a:t>
            </a:fld>
            <a:endParaRPr lang="en-GB"/>
          </a:p>
        </p:txBody>
      </p:sp>
      <p:sp>
        <p:nvSpPr>
          <p:cNvPr id="24577" name="Rectangle 3"/>
          <p:cNvSpPr>
            <a:spLocks noGrp="1" noChangeArrowheads="1"/>
          </p:cNvSpPr>
          <p:nvPr>
            <p:ph idx="1"/>
          </p:nvPr>
        </p:nvSpPr>
        <p:spPr/>
        <p:txBody>
          <a:bodyPr/>
          <a:lstStyle/>
          <a:p>
            <a:pPr marL="0" indent="0">
              <a:buNone/>
            </a:pPr>
            <a:r>
              <a:rPr lang="en-GB" dirty="0" smtClean="0"/>
              <a:t>Research platforms to allow experimentation with a range of hypertext applications; most commonly applied to reading, writing, collaboration</a:t>
            </a:r>
          </a:p>
          <a:p>
            <a:endParaRPr lang="en-GB" dirty="0" smtClean="0"/>
          </a:p>
          <a:p>
            <a:pPr marL="0" indent="0">
              <a:buNone/>
            </a:pPr>
            <a:r>
              <a:rPr lang="en-GB" dirty="0" smtClean="0"/>
              <a:t>e.g. </a:t>
            </a:r>
            <a:r>
              <a:rPr lang="en-GB" dirty="0" err="1" smtClean="0"/>
              <a:t>NoteCards</a:t>
            </a:r>
            <a:r>
              <a:rPr lang="en-GB" dirty="0" smtClean="0"/>
              <a:t>, Intermedia, HES/FRESS</a:t>
            </a:r>
            <a:endParaRPr lang="en-GB" dirty="0"/>
          </a:p>
        </p:txBody>
      </p:sp>
    </p:spTree>
    <p:extLst>
      <p:ext uri="{BB962C8B-B14F-4D97-AF65-F5344CB8AC3E}">
        <p14:creationId xmlns:p14="http://schemas.microsoft.com/office/powerpoint/2010/main" val="46766980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ln/>
        </p:spPr>
        <p:txBody>
          <a:bodyPr/>
          <a:lstStyle/>
          <a:p>
            <a:r>
              <a:rPr lang="en-GB">
                <a:latin typeface="Georgia" charset="0"/>
                <a:ea typeface="ＭＳ Ｐゴシック" charset="0"/>
                <a:cs typeface="ＭＳ Ｐゴシック" charset="0"/>
              </a:rPr>
              <a:t>The </a:t>
            </a:r>
            <a:r>
              <a:rPr lang="en-US">
                <a:latin typeface="Georgia" charset="0"/>
                <a:ea typeface="ＭＳ Ｐゴシック" charset="0"/>
                <a:cs typeface="ＭＳ Ｐゴシック" charset="0"/>
              </a:rPr>
              <a:t>Essence of Hypertext</a:t>
            </a:r>
          </a:p>
        </p:txBody>
      </p:sp>
      <p:sp>
        <p:nvSpPr>
          <p:cNvPr id="26625" name="Rectangle 3"/>
          <p:cNvSpPr>
            <a:spLocks noGrp="1" noChangeArrowheads="1"/>
          </p:cNvSpPr>
          <p:nvPr>
            <p:ph idx="1"/>
          </p:nvPr>
        </p:nvSpPr>
        <p:spPr/>
        <p:txBody>
          <a:bodyPr/>
          <a:lstStyle/>
          <a:p>
            <a:pPr marL="0" indent="0">
              <a:buNone/>
            </a:pPr>
            <a:r>
              <a:rPr lang="en-US" dirty="0">
                <a:latin typeface="Georgia" charset="0"/>
                <a:ea typeface="ＭＳ Ｐゴシック" charset="0"/>
                <a:cs typeface="ＭＳ Ｐゴシック" charset="0"/>
              </a:rPr>
              <a:t>Nodes</a:t>
            </a:r>
          </a:p>
          <a:p>
            <a:pPr marL="612775" lvl="1" indent="-342900"/>
            <a:r>
              <a:rPr lang="en-US" dirty="0">
                <a:latin typeface="Georgia" charset="0"/>
                <a:ea typeface="ＭＳ Ｐゴシック" charset="0"/>
              </a:rPr>
              <a:t>The power to chunk information </a:t>
            </a:r>
            <a:endParaRPr lang="en-US" dirty="0">
              <a:latin typeface="Georgia" charset="0"/>
              <a:ea typeface="ＭＳ Ｐゴシック" charset="0"/>
              <a:cs typeface="ＭＳ Ｐゴシック" charset="0"/>
            </a:endParaRPr>
          </a:p>
          <a:p>
            <a:pPr marL="0" indent="0">
              <a:buNone/>
            </a:pPr>
            <a:r>
              <a:rPr lang="en-US" dirty="0">
                <a:latin typeface="Georgia" charset="0"/>
                <a:ea typeface="ＭＳ Ｐゴシック" charset="0"/>
                <a:cs typeface="ＭＳ Ｐゴシック" charset="0"/>
              </a:rPr>
              <a:t>Links</a:t>
            </a:r>
          </a:p>
          <a:p>
            <a:pPr marL="612775" lvl="1" indent="-342900"/>
            <a:r>
              <a:rPr lang="en-US" dirty="0">
                <a:latin typeface="Georgia" charset="0"/>
                <a:ea typeface="ＭＳ Ｐゴシック" charset="0"/>
              </a:rPr>
              <a:t>Importance of speed of link resolution</a:t>
            </a:r>
          </a:p>
          <a:p>
            <a:pPr marL="612775" lvl="1" indent="-342900"/>
            <a:r>
              <a:rPr lang="en-US" dirty="0" smtClean="0">
                <a:latin typeface="Georgia" charset="0"/>
                <a:ea typeface="ＭＳ Ｐゴシック" charset="0"/>
              </a:rPr>
              <a:t>Direction/</a:t>
            </a:r>
            <a:r>
              <a:rPr lang="en-US" dirty="0" err="1" smtClean="0">
                <a:latin typeface="Georgia" charset="0"/>
                <a:ea typeface="ＭＳ Ｐゴシック" charset="0"/>
              </a:rPr>
              <a:t>arity</a:t>
            </a:r>
            <a:r>
              <a:rPr lang="en-US" dirty="0" smtClean="0">
                <a:latin typeface="Georgia" charset="0"/>
                <a:ea typeface="ＭＳ Ｐゴシック" charset="0"/>
              </a:rPr>
              <a:t>?</a:t>
            </a:r>
            <a:endParaRPr lang="en-US" dirty="0">
              <a:latin typeface="Georgia" charset="0"/>
              <a:ea typeface="ＭＳ Ｐゴシック" charset="0"/>
            </a:endParaRPr>
          </a:p>
          <a:p>
            <a:pPr marL="612775" lvl="1" indent="-342900"/>
            <a:r>
              <a:rPr lang="en-US" dirty="0">
                <a:latin typeface="Georgia" charset="0"/>
                <a:ea typeface="ＭＳ Ｐゴシック" charset="0"/>
              </a:rPr>
              <a:t>Names?</a:t>
            </a:r>
          </a:p>
          <a:p>
            <a:pPr marL="612775" lvl="1" indent="-342900"/>
            <a:r>
              <a:rPr lang="en-US" dirty="0">
                <a:latin typeface="Georgia" charset="0"/>
                <a:ea typeface="ＭＳ Ｐゴシック" charset="0"/>
              </a:rPr>
              <a:t>Properties?</a:t>
            </a:r>
          </a:p>
          <a:p>
            <a:pPr marL="612775" lvl="1" indent="-342900"/>
            <a:r>
              <a:rPr lang="en-US" dirty="0" smtClean="0">
                <a:latin typeface="Georgia" charset="0"/>
                <a:ea typeface="ＭＳ Ｐゴシック" charset="0"/>
              </a:rPr>
              <a:t>End </a:t>
            </a:r>
            <a:r>
              <a:rPr lang="en-US" dirty="0">
                <a:latin typeface="Georgia" charset="0"/>
                <a:ea typeface="ＭＳ Ｐゴシック" charset="0"/>
              </a:rPr>
              <a:t>as region or node?</a:t>
            </a:r>
          </a:p>
          <a:p>
            <a:pPr marL="612775" lvl="1" indent="-342900"/>
            <a:r>
              <a:rPr lang="en-US" dirty="0">
                <a:latin typeface="Georgia" charset="0"/>
                <a:ea typeface="ＭＳ Ｐゴシック" charset="0"/>
              </a:rPr>
              <a:t>Reference by name or by value</a:t>
            </a:r>
          </a:p>
          <a:p>
            <a:pPr marL="612775" lvl="1" indent="-342900"/>
            <a:r>
              <a:rPr lang="en-US" dirty="0">
                <a:latin typeface="Georgia" charset="0"/>
                <a:ea typeface="ＭＳ Ｐゴシック" charset="0"/>
              </a:rPr>
              <a:t>Display characteristics</a:t>
            </a:r>
            <a:r>
              <a:rPr lang="en-US" dirty="0" smtClean="0">
                <a:latin typeface="Georgia" charset="0"/>
                <a:ea typeface="ＭＳ Ｐゴシック" charset="0"/>
              </a:rPr>
              <a:t>?</a:t>
            </a:r>
            <a:endParaRPr lang="en-US" dirty="0">
              <a:latin typeface="Georgia" charset="0"/>
              <a:ea typeface="ＭＳ Ｐゴシック" charset="0"/>
            </a:endParaRPr>
          </a:p>
        </p:txBody>
      </p:sp>
      <p:sp>
        <p:nvSpPr>
          <p:cNvPr id="2" name="Slide Number Placeholder 1"/>
          <p:cNvSpPr>
            <a:spLocks noGrp="1"/>
          </p:cNvSpPr>
          <p:nvPr>
            <p:ph type="sldNum" sz="quarter" idx="12"/>
          </p:nvPr>
        </p:nvSpPr>
        <p:spPr/>
        <p:txBody>
          <a:bodyPr/>
          <a:lstStyle/>
          <a:p>
            <a:pPr>
              <a:defRPr/>
            </a:pPr>
            <a:fld id="{ECB36F85-6CDB-9A40-9F5D-1C19C988DA21}" type="slidenum">
              <a:rPr lang="en-GB" smtClean="0"/>
              <a:pPr>
                <a:defRPr/>
              </a:pPr>
              <a:t>71</a:t>
            </a:fld>
            <a:endParaRPr lang="en-GB"/>
          </a:p>
        </p:txBody>
      </p:sp>
    </p:spTree>
    <p:extLst>
      <p:ext uri="{BB962C8B-B14F-4D97-AF65-F5344CB8AC3E}">
        <p14:creationId xmlns:p14="http://schemas.microsoft.com/office/powerpoint/2010/main" val="72248330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ln/>
        </p:spPr>
        <p:txBody>
          <a:bodyPr/>
          <a:lstStyle/>
          <a:p>
            <a:r>
              <a:rPr lang="en-GB">
                <a:latin typeface="Georgia" charset="0"/>
                <a:ea typeface="ＭＳ Ｐゴシック" charset="0"/>
                <a:cs typeface="ＭＳ Ｐゴシック" charset="0"/>
              </a:rPr>
              <a:t>The Essence of Hypertext</a:t>
            </a:r>
            <a:endParaRPr lang="en-US">
              <a:latin typeface="Georgia" charset="0"/>
              <a:ea typeface="ＭＳ Ｐゴシック" charset="0"/>
              <a:cs typeface="ＭＳ Ｐゴシック" charset="0"/>
            </a:endParaRPr>
          </a:p>
        </p:txBody>
      </p:sp>
      <p:sp>
        <p:nvSpPr>
          <p:cNvPr id="28673" name="Rectangle 3"/>
          <p:cNvSpPr>
            <a:spLocks noGrp="1" noChangeArrowheads="1"/>
          </p:cNvSpPr>
          <p:nvPr>
            <p:ph idx="1"/>
          </p:nvPr>
        </p:nvSpPr>
        <p:spPr/>
        <p:txBody>
          <a:bodyPr/>
          <a:lstStyle/>
          <a:p>
            <a:r>
              <a:rPr lang="en-US" dirty="0">
                <a:latin typeface="Georgia" charset="0"/>
                <a:ea typeface="ＭＳ Ｐゴシック" charset="0"/>
                <a:cs typeface="ＭＳ Ｐゴシック" charset="0"/>
              </a:rPr>
              <a:t>Trees (strict hierarchies) or networks of </a:t>
            </a:r>
            <a:r>
              <a:rPr lang="en-US" dirty="0" smtClean="0">
                <a:latin typeface="Georgia" charset="0"/>
                <a:ea typeface="ＭＳ Ｐゴシック" charset="0"/>
                <a:cs typeface="ＭＳ Ｐゴシック" charset="0"/>
              </a:rPr>
              <a:t>links</a:t>
            </a:r>
            <a:endParaRPr lang="en-US" dirty="0">
              <a:latin typeface="Georgia" charset="0"/>
              <a:ea typeface="ＭＳ Ｐゴシック" charset="0"/>
              <a:cs typeface="ＭＳ Ｐゴシック" charset="0"/>
            </a:endParaRPr>
          </a:p>
          <a:p>
            <a:r>
              <a:rPr lang="en-US" dirty="0">
                <a:latin typeface="Georgia" charset="0"/>
                <a:ea typeface="ＭＳ Ｐゴシック" charset="0"/>
                <a:cs typeface="ＭＳ Ｐゴシック" charset="0"/>
              </a:rPr>
              <a:t>Clusters of Links (webs/</a:t>
            </a:r>
            <a:r>
              <a:rPr lang="en-US" dirty="0" err="1">
                <a:latin typeface="Georgia" charset="0"/>
                <a:ea typeface="ＭＳ Ｐゴシック" charset="0"/>
                <a:cs typeface="ＭＳ Ｐゴシック" charset="0"/>
              </a:rPr>
              <a:t>linkbases</a:t>
            </a:r>
            <a:r>
              <a:rPr lang="en-US" dirty="0">
                <a:latin typeface="Georgia" charset="0"/>
                <a:ea typeface="ＭＳ Ｐゴシック" charset="0"/>
                <a:cs typeface="ＭＳ Ｐゴシック" charset="0"/>
              </a:rPr>
              <a:t>?</a:t>
            </a:r>
            <a:r>
              <a:rPr lang="en-US" dirty="0" smtClean="0">
                <a:latin typeface="Georgia" charset="0"/>
                <a:ea typeface="ＭＳ Ｐゴシック" charset="0"/>
                <a:cs typeface="ＭＳ Ｐゴシック" charset="0"/>
              </a:rPr>
              <a:t>)</a:t>
            </a:r>
            <a:endParaRPr lang="en-US" dirty="0">
              <a:latin typeface="Georgia" charset="0"/>
              <a:ea typeface="ＭＳ Ｐゴシック" charset="0"/>
              <a:cs typeface="ＭＳ Ｐゴシック" charset="0"/>
            </a:endParaRPr>
          </a:p>
          <a:p>
            <a:r>
              <a:rPr lang="en-US" dirty="0">
                <a:latin typeface="Georgia" charset="0"/>
                <a:ea typeface="ＭＳ Ｐゴシック" charset="0"/>
                <a:cs typeface="ＭＳ Ｐゴシック" charset="0"/>
              </a:rPr>
              <a:t>Clusters of Nodes (Composites</a:t>
            </a:r>
            <a:r>
              <a:rPr lang="en-US" dirty="0" smtClean="0">
                <a:latin typeface="Georgia" charset="0"/>
                <a:ea typeface="ＭＳ Ｐゴシック" charset="0"/>
                <a:cs typeface="ＭＳ Ｐゴシック" charset="0"/>
              </a:rPr>
              <a:t>)</a:t>
            </a:r>
            <a:endParaRPr lang="en-US" dirty="0">
              <a:latin typeface="Georgia" charset="0"/>
              <a:ea typeface="ＭＳ Ｐゴシック" charset="0"/>
              <a:cs typeface="ＭＳ Ｐゴシック" charset="0"/>
            </a:endParaRPr>
          </a:p>
          <a:p>
            <a:r>
              <a:rPr lang="en-US" dirty="0" smtClean="0">
                <a:latin typeface="Georgia" charset="0"/>
                <a:ea typeface="ＭＳ Ｐゴシック" charset="0"/>
                <a:cs typeface="ＭＳ Ｐゴシック" charset="0"/>
              </a:rPr>
              <a:t>History</a:t>
            </a:r>
            <a:endParaRPr lang="en-US" dirty="0">
              <a:latin typeface="Georgia" charset="0"/>
              <a:ea typeface="ＭＳ Ｐゴシック" charset="0"/>
              <a:cs typeface="ＭＳ Ｐゴシック" charset="0"/>
            </a:endParaRPr>
          </a:p>
          <a:p>
            <a:r>
              <a:rPr lang="en-US" dirty="0" smtClean="0">
                <a:latin typeface="Georgia" charset="0"/>
                <a:ea typeface="ＭＳ Ｐゴシック" charset="0"/>
                <a:cs typeface="ＭＳ Ｐゴシック" charset="0"/>
              </a:rPr>
              <a:t>Trails</a:t>
            </a:r>
            <a:endParaRPr lang="en-US" dirty="0">
              <a:latin typeface="Georgia" charset="0"/>
              <a:ea typeface="ＭＳ Ｐゴシック" charset="0"/>
              <a:cs typeface="ＭＳ Ｐゴシック" charset="0"/>
            </a:endParaRPr>
          </a:p>
          <a:p>
            <a:r>
              <a:rPr lang="en-US" dirty="0">
                <a:latin typeface="Georgia" charset="0"/>
                <a:ea typeface="ＭＳ Ｐゴシック" charset="0"/>
                <a:cs typeface="ＭＳ Ｐゴシック" charset="0"/>
              </a:rPr>
              <a:t>Authoring and Annotating</a:t>
            </a:r>
            <a:r>
              <a:rPr lang="en-US" dirty="0" smtClean="0">
                <a:latin typeface="Georgia" charset="0"/>
                <a:ea typeface="ＭＳ Ｐゴシック" charset="0"/>
                <a:cs typeface="ＭＳ Ｐゴシック" charset="0"/>
              </a:rPr>
              <a:t>!</a:t>
            </a:r>
            <a:endParaRPr lang="en-US" dirty="0">
              <a:latin typeface="Georgia" charset="0"/>
              <a:ea typeface="ＭＳ Ｐゴシック" charset="0"/>
              <a:cs typeface="ＭＳ Ｐゴシック" charset="0"/>
            </a:endParaRPr>
          </a:p>
          <a:p>
            <a:r>
              <a:rPr lang="en-US" dirty="0">
                <a:latin typeface="Georgia" charset="0"/>
                <a:ea typeface="ＭＳ Ｐゴシック" charset="0"/>
                <a:cs typeface="ＭＳ Ｐゴシック" charset="0"/>
              </a:rPr>
              <a:t>Browsers (meaning node level)</a:t>
            </a:r>
          </a:p>
        </p:txBody>
      </p:sp>
      <p:sp>
        <p:nvSpPr>
          <p:cNvPr id="2" name="Slide Number Placeholder 1"/>
          <p:cNvSpPr>
            <a:spLocks noGrp="1"/>
          </p:cNvSpPr>
          <p:nvPr>
            <p:ph type="sldNum" sz="quarter" idx="12"/>
          </p:nvPr>
        </p:nvSpPr>
        <p:spPr/>
        <p:txBody>
          <a:bodyPr/>
          <a:lstStyle/>
          <a:p>
            <a:pPr>
              <a:defRPr/>
            </a:pPr>
            <a:fld id="{ECB36F85-6CDB-9A40-9F5D-1C19C988DA21}" type="slidenum">
              <a:rPr lang="en-GB" smtClean="0"/>
              <a:pPr>
                <a:defRPr/>
              </a:pPr>
              <a:t>72</a:t>
            </a:fld>
            <a:endParaRPr lang="en-GB"/>
          </a:p>
        </p:txBody>
      </p:sp>
    </p:spTree>
    <p:extLst>
      <p:ext uri="{BB962C8B-B14F-4D97-AF65-F5344CB8AC3E}">
        <p14:creationId xmlns:p14="http://schemas.microsoft.com/office/powerpoint/2010/main" val="82444776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ln/>
        </p:spPr>
        <p:txBody>
          <a:bodyPr/>
          <a:lstStyle/>
          <a:p>
            <a:r>
              <a:rPr lang="en-US">
                <a:latin typeface="Georgia" charset="0"/>
                <a:ea typeface="ＭＳ Ｐゴシック" charset="0"/>
                <a:cs typeface="ＭＳ Ｐゴシック" charset="0"/>
              </a:rPr>
              <a:t>Disadvantages of Hypertext</a:t>
            </a:r>
          </a:p>
        </p:txBody>
      </p:sp>
      <p:sp>
        <p:nvSpPr>
          <p:cNvPr id="30721" name="Rectangle 3"/>
          <p:cNvSpPr>
            <a:spLocks noGrp="1" noChangeArrowheads="1"/>
          </p:cNvSpPr>
          <p:nvPr>
            <p:ph idx="1"/>
          </p:nvPr>
        </p:nvSpPr>
        <p:spPr/>
        <p:txBody>
          <a:bodyPr/>
          <a:lstStyle/>
          <a:p>
            <a:pPr marL="0" indent="0">
              <a:spcBef>
                <a:spcPts val="500"/>
              </a:spcBef>
              <a:spcAft>
                <a:spcPts val="500"/>
              </a:spcAft>
              <a:buNone/>
            </a:pPr>
            <a:r>
              <a:rPr lang="en-US" dirty="0" smtClean="0">
                <a:latin typeface="Georgia" charset="0"/>
                <a:ea typeface="ＭＳ Ｐゴシック" charset="0"/>
                <a:cs typeface="ＭＳ Ｐゴシック" charset="0"/>
              </a:rPr>
              <a:t>Disorientation</a:t>
            </a:r>
          </a:p>
          <a:p>
            <a:pPr lvl="1">
              <a:spcBef>
                <a:spcPts val="500"/>
              </a:spcBef>
              <a:spcAft>
                <a:spcPts val="500"/>
              </a:spcAft>
            </a:pPr>
            <a:r>
              <a:rPr lang="en-US" dirty="0">
                <a:latin typeface="Georgia" charset="0"/>
                <a:ea typeface="ＭＳ Ｐゴシック" charset="0"/>
                <a:cs typeface="ＭＳ Ｐゴシック" charset="0"/>
              </a:rPr>
              <a:t>T</a:t>
            </a:r>
            <a:r>
              <a:rPr lang="en-US" dirty="0" smtClean="0">
                <a:latin typeface="Georgia" charset="0"/>
                <a:ea typeface="ＭＳ Ｐゴシック" charset="0"/>
                <a:cs typeface="ＭＳ Ｐゴシック" charset="0"/>
              </a:rPr>
              <a:t>he </a:t>
            </a:r>
            <a:r>
              <a:rPr lang="en-US" dirty="0">
                <a:latin typeface="Georgia" charset="0"/>
                <a:ea typeface="ＭＳ Ｐゴシック" charset="0"/>
                <a:cs typeface="ＭＳ Ｐゴシック" charset="0"/>
              </a:rPr>
              <a:t>tendency to lose one's sense of location and direction in a non-linear </a:t>
            </a:r>
            <a:r>
              <a:rPr lang="en-US" dirty="0" smtClean="0">
                <a:latin typeface="Georgia" charset="0"/>
                <a:ea typeface="ＭＳ Ｐゴシック" charset="0"/>
                <a:cs typeface="ＭＳ Ｐゴシック" charset="0"/>
              </a:rPr>
              <a:t>document</a:t>
            </a:r>
            <a:endParaRPr lang="en-US" dirty="0">
              <a:latin typeface="Georgia" charset="0"/>
              <a:ea typeface="ＭＳ Ｐゴシック" charset="0"/>
              <a:cs typeface="ＭＳ Ｐゴシック" charset="0"/>
            </a:endParaRPr>
          </a:p>
          <a:p>
            <a:pPr lvl="1">
              <a:spcBef>
                <a:spcPts val="500"/>
              </a:spcBef>
              <a:spcAft>
                <a:spcPts val="500"/>
              </a:spcAft>
            </a:pPr>
            <a:r>
              <a:rPr lang="ja-JP" altLang="en-US" dirty="0" smtClean="0">
                <a:latin typeface="Arial" charset="0"/>
                <a:ea typeface="ＭＳ Ｐゴシック" charset="0"/>
                <a:cs typeface="ＭＳ Ｐゴシック" charset="0"/>
              </a:rPr>
              <a:t>“</a:t>
            </a:r>
            <a:r>
              <a:rPr lang="en-US" altLang="ja-JP" dirty="0">
                <a:latin typeface="Georgia" charset="0"/>
                <a:ea typeface="ＭＳ Ｐゴシック" charset="0"/>
                <a:cs typeface="ＭＳ Ｐゴシック" charset="0"/>
              </a:rPr>
              <a:t>Lost in Hyperspace</a:t>
            </a:r>
            <a:r>
              <a:rPr lang="ja-JP" altLang="en-US" dirty="0">
                <a:latin typeface="Arial" charset="0"/>
                <a:ea typeface="ＭＳ Ｐゴシック" charset="0"/>
                <a:cs typeface="ＭＳ Ｐゴシック" charset="0"/>
              </a:rPr>
              <a:t>”</a:t>
            </a:r>
            <a:endParaRPr lang="en-US" altLang="ja-JP" dirty="0">
              <a:latin typeface="Georgia" charset="0"/>
              <a:ea typeface="ＭＳ Ｐゴシック" charset="0"/>
              <a:cs typeface="ＭＳ Ｐゴシック" charset="0"/>
            </a:endParaRPr>
          </a:p>
          <a:p>
            <a:pPr marL="269875" indent="-269875">
              <a:spcBef>
                <a:spcPts val="500"/>
              </a:spcBef>
              <a:spcAft>
                <a:spcPts val="500"/>
              </a:spcAft>
              <a:buFont typeface="Arial" charset="0"/>
              <a:buChar char="•"/>
            </a:pPr>
            <a:endParaRPr lang="en-US" dirty="0">
              <a:latin typeface="Georgia" charset="0"/>
              <a:ea typeface="ＭＳ Ｐゴシック" charset="0"/>
              <a:cs typeface="ＭＳ Ｐゴシック" charset="0"/>
            </a:endParaRPr>
          </a:p>
          <a:p>
            <a:pPr marL="0" indent="0">
              <a:spcBef>
                <a:spcPts val="500"/>
              </a:spcBef>
              <a:spcAft>
                <a:spcPts val="500"/>
              </a:spcAft>
              <a:buNone/>
            </a:pPr>
            <a:r>
              <a:rPr lang="en-US" dirty="0">
                <a:latin typeface="Georgia" charset="0"/>
                <a:ea typeface="ＭＳ Ｐゴシック" charset="0"/>
                <a:cs typeface="ＭＳ Ｐゴシック" charset="0"/>
              </a:rPr>
              <a:t>Cognitive </a:t>
            </a:r>
            <a:r>
              <a:rPr lang="en-US" dirty="0" smtClean="0">
                <a:latin typeface="Georgia" charset="0"/>
                <a:ea typeface="ＭＳ Ｐゴシック" charset="0"/>
                <a:cs typeface="ＭＳ Ｐゴシック" charset="0"/>
              </a:rPr>
              <a:t>overhead</a:t>
            </a:r>
          </a:p>
          <a:p>
            <a:pPr lvl="1">
              <a:spcBef>
                <a:spcPts val="500"/>
              </a:spcBef>
              <a:spcAft>
                <a:spcPts val="500"/>
              </a:spcAft>
            </a:pPr>
            <a:r>
              <a:rPr lang="en-US" dirty="0">
                <a:latin typeface="Georgia" charset="0"/>
                <a:ea typeface="ＭＳ Ｐゴシック" charset="0"/>
                <a:cs typeface="ＭＳ Ｐゴシック" charset="0"/>
              </a:rPr>
              <a:t>T</a:t>
            </a:r>
            <a:r>
              <a:rPr lang="en-US" dirty="0" smtClean="0">
                <a:latin typeface="Georgia" charset="0"/>
                <a:ea typeface="ＭＳ Ｐゴシック" charset="0"/>
                <a:cs typeface="ＭＳ Ｐゴシック" charset="0"/>
              </a:rPr>
              <a:t>he </a:t>
            </a:r>
            <a:r>
              <a:rPr lang="en-US" dirty="0">
                <a:latin typeface="Georgia" charset="0"/>
                <a:ea typeface="ＭＳ Ｐゴシック" charset="0"/>
                <a:cs typeface="ＭＳ Ｐゴシック" charset="0"/>
              </a:rPr>
              <a:t>additional effort and concentration necessary to maintain several tasks or trails at one time. </a:t>
            </a:r>
          </a:p>
          <a:p>
            <a:pPr marL="269875" indent="-269875">
              <a:spcBef>
                <a:spcPts val="500"/>
              </a:spcBef>
              <a:spcAft>
                <a:spcPts val="500"/>
              </a:spcAft>
              <a:buFont typeface="Arial" charset="0"/>
              <a:buChar char="•"/>
            </a:pPr>
            <a:endParaRPr lang="en-US" dirty="0">
              <a:latin typeface="Georgia" charset="0"/>
              <a:ea typeface="ＭＳ Ｐゴシック" charset="0"/>
              <a:cs typeface="ＭＳ Ｐゴシック" charset="0"/>
            </a:endParaRPr>
          </a:p>
        </p:txBody>
      </p:sp>
      <p:sp>
        <p:nvSpPr>
          <p:cNvPr id="2" name="Slide Number Placeholder 1"/>
          <p:cNvSpPr>
            <a:spLocks noGrp="1"/>
          </p:cNvSpPr>
          <p:nvPr>
            <p:ph type="sldNum" sz="quarter" idx="12"/>
          </p:nvPr>
        </p:nvSpPr>
        <p:spPr/>
        <p:txBody>
          <a:bodyPr/>
          <a:lstStyle/>
          <a:p>
            <a:pPr>
              <a:defRPr/>
            </a:pPr>
            <a:fld id="{ECB36F85-6CDB-9A40-9F5D-1C19C988DA21}" type="slidenum">
              <a:rPr lang="en-GB" smtClean="0"/>
              <a:pPr>
                <a:defRPr/>
              </a:pPr>
              <a:t>73</a:t>
            </a:fld>
            <a:endParaRPr lang="en-GB"/>
          </a:p>
        </p:txBody>
      </p:sp>
    </p:spTree>
    <p:extLst>
      <p:ext uri="{BB962C8B-B14F-4D97-AF65-F5344CB8AC3E}">
        <p14:creationId xmlns:p14="http://schemas.microsoft.com/office/powerpoint/2010/main" val="678903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2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72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72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21">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72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1"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Halasz</a:t>
            </a:r>
            <a:r>
              <a:rPr lang="en-US" dirty="0" smtClean="0"/>
              <a:t> on </a:t>
            </a:r>
            <a:br>
              <a:rPr lang="en-US" dirty="0" smtClean="0"/>
            </a:br>
            <a:r>
              <a:rPr lang="en-US" dirty="0" smtClean="0"/>
              <a:t>Hypertext</a:t>
            </a:r>
            <a:endParaRPr lang="en-US" dirty="0"/>
          </a:p>
        </p:txBody>
      </p:sp>
    </p:spTree>
    <p:extLst>
      <p:ext uri="{BB962C8B-B14F-4D97-AF65-F5344CB8AC3E}">
        <p14:creationId xmlns:p14="http://schemas.microsoft.com/office/powerpoint/2010/main" val="155175618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ln/>
        </p:spPr>
        <p:txBody>
          <a:bodyPr/>
          <a:lstStyle/>
          <a:p>
            <a:r>
              <a:rPr lang="en-GB" dirty="0" smtClean="0">
                <a:latin typeface="Georgia" charset="0"/>
                <a:ea typeface="ＭＳ Ｐゴシック" charset="0"/>
                <a:cs typeface="ＭＳ Ｐゴシック" charset="0"/>
              </a:rPr>
              <a:t>Reflections on Notecards</a:t>
            </a:r>
            <a:endParaRPr lang="en-GB" dirty="0">
              <a:latin typeface="Georgia" charset="0"/>
              <a:ea typeface="ＭＳ Ｐゴシック" charset="0"/>
              <a:cs typeface="ＭＳ Ｐゴシック" charset="0"/>
            </a:endParaRPr>
          </a:p>
        </p:txBody>
      </p:sp>
      <p:sp>
        <p:nvSpPr>
          <p:cNvPr id="44033" name="Rectangle 3"/>
          <p:cNvSpPr>
            <a:spLocks noGrp="1" noChangeArrowheads="1"/>
          </p:cNvSpPr>
          <p:nvPr>
            <p:ph idx="1"/>
          </p:nvPr>
        </p:nvSpPr>
        <p:spPr/>
        <p:txBody>
          <a:bodyPr/>
          <a:lstStyle/>
          <a:p>
            <a:pPr marL="0" indent="0">
              <a:buNone/>
            </a:pPr>
            <a:r>
              <a:rPr lang="en-GB" dirty="0" smtClean="0">
                <a:latin typeface="Georgia" charset="0"/>
                <a:ea typeface="ＭＳ Ｐゴシック" charset="0"/>
                <a:cs typeface="ＭＳ Ｐゴシック" charset="0"/>
              </a:rPr>
              <a:t>In 1989, </a:t>
            </a:r>
            <a:r>
              <a:rPr lang="en-GB" dirty="0" err="1" smtClean="0">
                <a:latin typeface="Georgia" charset="0"/>
                <a:ea typeface="ＭＳ Ｐゴシック" charset="0"/>
                <a:cs typeface="ＭＳ Ｐゴシック" charset="0"/>
              </a:rPr>
              <a:t>Halasz</a:t>
            </a:r>
            <a:r>
              <a:rPr lang="en-GB" dirty="0" smtClean="0">
                <a:latin typeface="Georgia" charset="0"/>
                <a:ea typeface="ＭＳ Ｐゴシック" charset="0"/>
                <a:cs typeface="ＭＳ Ｐゴシック" charset="0"/>
              </a:rPr>
              <a:t> identified seven issues for the next generation of hypertext systems:</a:t>
            </a:r>
          </a:p>
          <a:p>
            <a:pPr marL="727200" lvl="1" indent="-457200">
              <a:buFont typeface="+mj-lt"/>
              <a:buAutoNum type="arabicPeriod"/>
            </a:pPr>
            <a:r>
              <a:rPr lang="en-GB" dirty="0" smtClean="0">
                <a:latin typeface="Georgia" charset="0"/>
                <a:ea typeface="ＭＳ Ｐゴシック" charset="0"/>
                <a:cs typeface="ＭＳ Ｐゴシック" charset="0"/>
              </a:rPr>
              <a:t>Search and query</a:t>
            </a:r>
          </a:p>
          <a:p>
            <a:pPr marL="727200" lvl="1" indent="-457200">
              <a:buFont typeface="+mj-lt"/>
              <a:buAutoNum type="arabicPeriod"/>
            </a:pPr>
            <a:r>
              <a:rPr lang="en-GB" dirty="0" smtClean="0">
                <a:latin typeface="Georgia" charset="0"/>
                <a:ea typeface="ＭＳ Ｐゴシック" charset="0"/>
                <a:cs typeface="ＭＳ Ｐゴシック" charset="0"/>
              </a:rPr>
              <a:t>Composites</a:t>
            </a:r>
          </a:p>
          <a:p>
            <a:pPr marL="727200" lvl="1" indent="-457200">
              <a:buFont typeface="+mj-lt"/>
              <a:buAutoNum type="arabicPeriod"/>
            </a:pPr>
            <a:r>
              <a:rPr lang="en-GB" dirty="0" smtClean="0">
                <a:latin typeface="Georgia" charset="0"/>
                <a:ea typeface="ＭＳ Ｐゴシック" charset="0"/>
                <a:cs typeface="ＭＳ Ｐゴシック" charset="0"/>
              </a:rPr>
              <a:t>Virtual Structures</a:t>
            </a:r>
          </a:p>
          <a:p>
            <a:pPr marL="727200" lvl="1" indent="-457200">
              <a:buFont typeface="+mj-lt"/>
              <a:buAutoNum type="arabicPeriod"/>
            </a:pPr>
            <a:r>
              <a:rPr lang="en-GB" dirty="0" smtClean="0">
                <a:latin typeface="Georgia" charset="0"/>
                <a:ea typeface="ＭＳ Ｐゴシック" charset="0"/>
                <a:cs typeface="ＭＳ Ｐゴシック" charset="0"/>
              </a:rPr>
              <a:t>Computation over networks</a:t>
            </a:r>
          </a:p>
          <a:p>
            <a:pPr marL="727200" lvl="1" indent="-457200">
              <a:buFont typeface="+mj-lt"/>
              <a:buAutoNum type="arabicPeriod"/>
            </a:pPr>
            <a:r>
              <a:rPr lang="en-GB" dirty="0" smtClean="0">
                <a:latin typeface="Georgia" charset="0"/>
                <a:ea typeface="ＭＳ Ｐゴシック" charset="0"/>
                <a:cs typeface="ＭＳ Ｐゴシック" charset="0"/>
              </a:rPr>
              <a:t>Versioning</a:t>
            </a:r>
          </a:p>
          <a:p>
            <a:pPr marL="727200" lvl="1" indent="-457200">
              <a:buFont typeface="+mj-lt"/>
              <a:buAutoNum type="arabicPeriod"/>
            </a:pPr>
            <a:r>
              <a:rPr lang="en-GB" dirty="0" smtClean="0">
                <a:latin typeface="Georgia" charset="0"/>
                <a:ea typeface="ＭＳ Ｐゴシック" charset="0"/>
                <a:cs typeface="ＭＳ Ｐゴシック" charset="0"/>
              </a:rPr>
              <a:t>Support for collaboration</a:t>
            </a:r>
          </a:p>
          <a:p>
            <a:pPr marL="727200" lvl="1" indent="-457200">
              <a:buFont typeface="+mj-lt"/>
              <a:buAutoNum type="arabicPeriod"/>
            </a:pPr>
            <a:r>
              <a:rPr lang="en-GB" dirty="0" smtClean="0">
                <a:latin typeface="Georgia" charset="0"/>
                <a:ea typeface="ＭＳ Ｐゴシック" charset="0"/>
                <a:cs typeface="ＭＳ Ｐゴシック" charset="0"/>
              </a:rPr>
              <a:t>Extensibility</a:t>
            </a:r>
            <a:endParaRPr lang="en-GB" dirty="0">
              <a:latin typeface="Georgia" charset="0"/>
              <a:ea typeface="ＭＳ Ｐゴシック" charset="0"/>
              <a:cs typeface="ＭＳ Ｐゴシック" charset="0"/>
            </a:endParaRPr>
          </a:p>
        </p:txBody>
      </p:sp>
      <p:sp>
        <p:nvSpPr>
          <p:cNvPr id="5" name="TextBox 4"/>
          <p:cNvSpPr txBox="1"/>
          <p:nvPr/>
        </p:nvSpPr>
        <p:spPr>
          <a:xfrm>
            <a:off x="323528" y="6258798"/>
            <a:ext cx="8424936" cy="338554"/>
          </a:xfrm>
          <a:prstGeom prst="rect">
            <a:avLst/>
          </a:prstGeom>
          <a:noFill/>
        </p:spPr>
        <p:txBody>
          <a:bodyPr wrap="square" lIns="0" rIns="0" rtlCol="0">
            <a:noAutofit/>
          </a:bodyPr>
          <a:lstStyle/>
          <a:p>
            <a:r>
              <a:rPr lang="en-US" sz="1600" dirty="0" err="1" smtClean="0">
                <a:latin typeface="Georgia"/>
                <a:cs typeface="Georgia"/>
              </a:rPr>
              <a:t>Halasz</a:t>
            </a:r>
            <a:r>
              <a:rPr lang="en-US" sz="1600" dirty="0" smtClean="0">
                <a:latin typeface="Georgia"/>
                <a:cs typeface="Georgia"/>
              </a:rPr>
              <a:t>, F. (1989) </a:t>
            </a:r>
            <a:r>
              <a:rPr lang="en-US" sz="1600" i="1" dirty="0" smtClean="0">
                <a:latin typeface="Georgia"/>
                <a:cs typeface="Georgia"/>
              </a:rPr>
              <a:t>Reflections on Notecards: </a:t>
            </a:r>
            <a:r>
              <a:rPr lang="en-US" sz="1600" i="1" dirty="0">
                <a:latin typeface="Georgia"/>
                <a:cs typeface="Georgia"/>
              </a:rPr>
              <a:t>s</a:t>
            </a:r>
            <a:r>
              <a:rPr lang="en-US" sz="1600" i="1" dirty="0" smtClean="0">
                <a:latin typeface="Georgia"/>
                <a:cs typeface="Georgia"/>
              </a:rPr>
              <a:t>even issues for the next generation of hypermedia systems</a:t>
            </a:r>
            <a:r>
              <a:rPr lang="en-US" sz="1600" dirty="0" smtClean="0">
                <a:latin typeface="Georgia"/>
                <a:cs typeface="Georgia"/>
              </a:rPr>
              <a:t>, Communications of the ACM, 31(7), pp. 836-852.</a:t>
            </a:r>
            <a:endParaRPr lang="en-US" sz="1600" dirty="0">
              <a:latin typeface="Georgia"/>
              <a:cs typeface="Georgia"/>
            </a:endParaRPr>
          </a:p>
        </p:txBody>
      </p:sp>
      <p:sp>
        <p:nvSpPr>
          <p:cNvPr id="2" name="Slide Number Placeholder 1"/>
          <p:cNvSpPr>
            <a:spLocks noGrp="1"/>
          </p:cNvSpPr>
          <p:nvPr>
            <p:ph type="sldNum" sz="quarter" idx="12"/>
          </p:nvPr>
        </p:nvSpPr>
        <p:spPr/>
        <p:txBody>
          <a:bodyPr/>
          <a:lstStyle/>
          <a:p>
            <a:pPr>
              <a:defRPr/>
            </a:pPr>
            <a:fld id="{ECB36F85-6CDB-9A40-9F5D-1C19C988DA21}" type="slidenum">
              <a:rPr lang="en-GB" smtClean="0"/>
              <a:pPr>
                <a:defRPr/>
              </a:pPr>
              <a:t>75</a:t>
            </a:fld>
            <a:endParaRPr lang="en-GB"/>
          </a:p>
        </p:txBody>
      </p:sp>
    </p:spTree>
    <p:extLst>
      <p:ext uri="{BB962C8B-B14F-4D97-AF65-F5344CB8AC3E}">
        <p14:creationId xmlns:p14="http://schemas.microsoft.com/office/powerpoint/2010/main" val="132482574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ln/>
        </p:spPr>
        <p:txBody>
          <a:bodyPr/>
          <a:lstStyle/>
          <a:p>
            <a:r>
              <a:rPr lang="en-US">
                <a:latin typeface="Georgia" charset="0"/>
                <a:ea typeface="ＭＳ Ｐゴシック" charset="0"/>
                <a:cs typeface="ＭＳ Ｐゴシック" charset="0"/>
              </a:rPr>
              <a:t>The seven issues</a:t>
            </a:r>
          </a:p>
        </p:txBody>
      </p:sp>
      <p:sp>
        <p:nvSpPr>
          <p:cNvPr id="46081" name="Rectangle 3"/>
          <p:cNvSpPr>
            <a:spLocks noGrp="1" noChangeArrowheads="1"/>
          </p:cNvSpPr>
          <p:nvPr>
            <p:ph idx="1"/>
          </p:nvPr>
        </p:nvSpPr>
        <p:spPr/>
        <p:txBody>
          <a:bodyPr/>
          <a:lstStyle/>
          <a:p>
            <a:pPr marL="0" indent="0">
              <a:buNone/>
            </a:pPr>
            <a:r>
              <a:rPr lang="en-US" dirty="0">
                <a:latin typeface="Georgia" charset="0"/>
                <a:ea typeface="ＭＳ Ｐゴシック" charset="0"/>
                <a:cs typeface="ＭＳ Ｐゴシック" charset="0"/>
              </a:rPr>
              <a:t>Issue 1: Search and query in a hypermedia network</a:t>
            </a:r>
          </a:p>
          <a:p>
            <a:pPr marL="612775" lvl="1" indent="-342900"/>
            <a:r>
              <a:rPr lang="en-US" dirty="0">
                <a:latin typeface="Georgia" charset="0"/>
                <a:ea typeface="ＭＳ Ｐゴシック" charset="0"/>
              </a:rPr>
              <a:t>Link Navigation is not always the best way to find things</a:t>
            </a:r>
          </a:p>
          <a:p>
            <a:pPr marL="612775" lvl="1" indent="-342900"/>
            <a:r>
              <a:rPr lang="en-US" dirty="0">
                <a:latin typeface="Georgia" charset="0"/>
                <a:ea typeface="ＭＳ Ｐゴシック" charset="0"/>
              </a:rPr>
              <a:t>Better might be Content Based or Structural </a:t>
            </a:r>
            <a:r>
              <a:rPr lang="en-US" dirty="0" smtClean="0">
                <a:latin typeface="Georgia" charset="0"/>
                <a:ea typeface="ＭＳ Ｐゴシック" charset="0"/>
              </a:rPr>
              <a:t>Search</a:t>
            </a:r>
            <a:endParaRPr lang="en-US" dirty="0">
              <a:latin typeface="Georgia" charset="0"/>
              <a:ea typeface="ＭＳ Ｐゴシック" charset="0"/>
              <a:cs typeface="ＭＳ Ｐゴシック" charset="0"/>
            </a:endParaRPr>
          </a:p>
          <a:p>
            <a:pPr marL="0" indent="0">
              <a:buNone/>
            </a:pPr>
            <a:r>
              <a:rPr lang="en-US" dirty="0">
                <a:latin typeface="Georgia" charset="0"/>
                <a:ea typeface="ＭＳ Ｐゴシック" charset="0"/>
                <a:cs typeface="ＭＳ Ｐゴシック" charset="0"/>
              </a:rPr>
              <a:t>Issue 2: Composites - augmenting the basic model</a:t>
            </a:r>
          </a:p>
          <a:p>
            <a:pPr marL="612775" lvl="1" indent="-342900"/>
            <a:r>
              <a:rPr lang="en-US" dirty="0">
                <a:latin typeface="Georgia" charset="0"/>
                <a:ea typeface="ＭＳ Ｐゴシック" charset="0"/>
              </a:rPr>
              <a:t>A way of representing and dealing with sets (or sub-networks) of nodes and links as unique entities separate from their </a:t>
            </a:r>
            <a:r>
              <a:rPr lang="en-US" dirty="0" smtClean="0">
                <a:latin typeface="Georgia" charset="0"/>
                <a:ea typeface="ＭＳ Ｐゴシック" charset="0"/>
              </a:rPr>
              <a:t>components</a:t>
            </a:r>
            <a:endParaRPr lang="en-US" dirty="0">
              <a:latin typeface="Georgia" charset="0"/>
              <a:ea typeface="ＭＳ Ｐゴシック" charset="0"/>
              <a:cs typeface="ＭＳ Ｐゴシック" charset="0"/>
            </a:endParaRPr>
          </a:p>
          <a:p>
            <a:pPr marL="0" indent="0">
              <a:buNone/>
            </a:pPr>
            <a:r>
              <a:rPr lang="en-US" dirty="0">
                <a:latin typeface="Georgia" charset="0"/>
                <a:ea typeface="ＭＳ Ｐゴシック" charset="0"/>
                <a:cs typeface="ＭＳ Ｐゴシック" charset="0"/>
              </a:rPr>
              <a:t>Issue 3: Virtual structures</a:t>
            </a:r>
          </a:p>
          <a:p>
            <a:pPr marL="612775" lvl="1" indent="-342900"/>
            <a:r>
              <a:rPr lang="en-US" dirty="0">
                <a:latin typeface="Georgia" charset="0"/>
                <a:ea typeface="ＭＳ Ｐゴシック" charset="0"/>
              </a:rPr>
              <a:t>Virtual Structures would be created by a query and would be equivalent to virtual tables in a relational database</a:t>
            </a:r>
          </a:p>
        </p:txBody>
      </p:sp>
      <p:sp>
        <p:nvSpPr>
          <p:cNvPr id="2" name="Slide Number Placeholder 1"/>
          <p:cNvSpPr>
            <a:spLocks noGrp="1"/>
          </p:cNvSpPr>
          <p:nvPr>
            <p:ph type="sldNum" sz="quarter" idx="12"/>
          </p:nvPr>
        </p:nvSpPr>
        <p:spPr/>
        <p:txBody>
          <a:bodyPr/>
          <a:lstStyle/>
          <a:p>
            <a:pPr>
              <a:defRPr/>
            </a:pPr>
            <a:fld id="{ECB36F85-6CDB-9A40-9F5D-1C19C988DA21}" type="slidenum">
              <a:rPr lang="en-GB" smtClean="0"/>
              <a:pPr>
                <a:defRPr/>
              </a:pPr>
              <a:t>76</a:t>
            </a:fld>
            <a:endParaRPr lang="en-GB"/>
          </a:p>
        </p:txBody>
      </p:sp>
    </p:spTree>
    <p:extLst>
      <p:ext uri="{BB962C8B-B14F-4D97-AF65-F5344CB8AC3E}">
        <p14:creationId xmlns:p14="http://schemas.microsoft.com/office/powerpoint/2010/main" val="138785690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ln/>
        </p:spPr>
        <p:txBody>
          <a:bodyPr/>
          <a:lstStyle/>
          <a:p>
            <a:r>
              <a:rPr lang="en-US">
                <a:latin typeface="Georgia" charset="0"/>
                <a:ea typeface="ＭＳ Ｐゴシック" charset="0"/>
                <a:cs typeface="ＭＳ Ｐゴシック" charset="0"/>
              </a:rPr>
              <a:t>The seven issues</a:t>
            </a:r>
          </a:p>
        </p:txBody>
      </p:sp>
      <p:sp>
        <p:nvSpPr>
          <p:cNvPr id="48129" name="Rectangle 3"/>
          <p:cNvSpPr>
            <a:spLocks noGrp="1" noChangeArrowheads="1"/>
          </p:cNvSpPr>
          <p:nvPr>
            <p:ph idx="1"/>
          </p:nvPr>
        </p:nvSpPr>
        <p:spPr/>
        <p:txBody>
          <a:bodyPr/>
          <a:lstStyle/>
          <a:p>
            <a:pPr marL="0" indent="0">
              <a:buNone/>
            </a:pPr>
            <a:r>
              <a:rPr lang="en-US" dirty="0">
                <a:latin typeface="Georgia" charset="0"/>
                <a:ea typeface="ＭＳ Ｐゴシック" charset="0"/>
                <a:cs typeface="ＭＳ Ｐゴシック" charset="0"/>
              </a:rPr>
              <a:t>Issue 4: Computation in (over) hypermedia networks</a:t>
            </a:r>
          </a:p>
          <a:p>
            <a:pPr marL="612775" lvl="1" indent="-342900"/>
            <a:r>
              <a:rPr lang="en-US" dirty="0">
                <a:latin typeface="Georgia" charset="0"/>
                <a:ea typeface="ＭＳ Ｐゴシック" charset="0"/>
              </a:rPr>
              <a:t>The idea is to provide APIs to allow cards to be orchestrated and scripts to be executed when certain events </a:t>
            </a:r>
            <a:r>
              <a:rPr lang="en-US" dirty="0" smtClean="0">
                <a:latin typeface="Georgia" charset="0"/>
                <a:ea typeface="ＭＳ Ｐゴシック" charset="0"/>
              </a:rPr>
              <a:t>occur</a:t>
            </a:r>
            <a:endParaRPr lang="en-US" dirty="0">
              <a:latin typeface="Georgia" charset="0"/>
              <a:ea typeface="ＭＳ Ｐゴシック" charset="0"/>
              <a:cs typeface="ＭＳ Ｐゴシック" charset="0"/>
            </a:endParaRPr>
          </a:p>
          <a:p>
            <a:pPr marL="0" indent="0">
              <a:buNone/>
            </a:pPr>
            <a:r>
              <a:rPr lang="en-US" dirty="0">
                <a:latin typeface="Georgia" charset="0"/>
                <a:ea typeface="ＭＳ Ｐゴシック" charset="0"/>
                <a:cs typeface="ＭＳ Ｐゴシック" charset="0"/>
              </a:rPr>
              <a:t>Issue 5: Versioning </a:t>
            </a:r>
          </a:p>
          <a:p>
            <a:pPr marL="612775" lvl="1" indent="-342900"/>
            <a:r>
              <a:rPr lang="en-US" dirty="0" err="1">
                <a:latin typeface="Georgia" charset="0"/>
                <a:ea typeface="ＭＳ Ｐゴシック" charset="0"/>
              </a:rPr>
              <a:t>Halasz</a:t>
            </a:r>
            <a:r>
              <a:rPr lang="en-US" dirty="0">
                <a:latin typeface="Georgia" charset="0"/>
                <a:ea typeface="ＭＳ Ｐゴシック" charset="0"/>
              </a:rPr>
              <a:t> argued that versioning was a natural feature of OSs that got lost with DOS. Versioning of HTs is difficult</a:t>
            </a:r>
            <a:r>
              <a:rPr lang="en-US" dirty="0" smtClean="0">
                <a:latin typeface="Georgia" charset="0"/>
                <a:ea typeface="ＭＳ Ｐゴシック" charset="0"/>
              </a:rPr>
              <a:t>.</a:t>
            </a:r>
            <a:endParaRPr lang="en-US" dirty="0">
              <a:latin typeface="Georgia" charset="0"/>
              <a:ea typeface="ＭＳ Ｐゴシック" charset="0"/>
              <a:cs typeface="ＭＳ Ｐゴシック" charset="0"/>
            </a:endParaRPr>
          </a:p>
          <a:p>
            <a:pPr marL="0" indent="0">
              <a:buNone/>
            </a:pPr>
            <a:r>
              <a:rPr lang="en-US" dirty="0">
                <a:latin typeface="Georgia" charset="0"/>
                <a:ea typeface="ＭＳ Ｐゴシック" charset="0"/>
                <a:cs typeface="ＭＳ Ｐゴシック" charset="0"/>
              </a:rPr>
              <a:t>Issue 6: Support for collaborative </a:t>
            </a:r>
            <a:r>
              <a:rPr lang="en-US" dirty="0" smtClean="0">
                <a:latin typeface="Georgia" charset="0"/>
                <a:ea typeface="ＭＳ Ｐゴシック" charset="0"/>
                <a:cs typeface="ＭＳ Ｐゴシック" charset="0"/>
              </a:rPr>
              <a:t>work</a:t>
            </a:r>
            <a:endParaRPr lang="en-US" dirty="0">
              <a:latin typeface="Georgia" charset="0"/>
              <a:ea typeface="ＭＳ Ｐゴシック" charset="0"/>
              <a:cs typeface="ＭＳ Ｐゴシック" charset="0"/>
            </a:endParaRPr>
          </a:p>
          <a:p>
            <a:pPr marL="0" indent="0">
              <a:buNone/>
            </a:pPr>
            <a:r>
              <a:rPr lang="en-US" dirty="0">
                <a:latin typeface="Georgia" charset="0"/>
                <a:ea typeface="ＭＳ Ｐゴシック" charset="0"/>
                <a:cs typeface="ＭＳ Ｐゴシック" charset="0"/>
              </a:rPr>
              <a:t>Issue 7: Extensibility and </a:t>
            </a:r>
            <a:r>
              <a:rPr lang="en-US" dirty="0" err="1">
                <a:latin typeface="Georgia" charset="0"/>
                <a:ea typeface="ＭＳ Ｐゴシック" charset="0"/>
                <a:cs typeface="ＭＳ Ｐゴシック" charset="0"/>
              </a:rPr>
              <a:t>tailorability</a:t>
            </a:r>
            <a:endParaRPr lang="en-US" dirty="0">
              <a:latin typeface="Georgia" charset="0"/>
              <a:ea typeface="ＭＳ Ｐゴシック" charset="0"/>
              <a:cs typeface="ＭＳ Ｐゴシック" charset="0"/>
            </a:endParaRPr>
          </a:p>
          <a:p>
            <a:pPr marL="612775" lvl="1" indent="-342900"/>
            <a:r>
              <a:rPr lang="en-US" dirty="0">
                <a:latin typeface="Georgia" charset="0"/>
                <a:ea typeface="ＭＳ Ｐゴシック" charset="0"/>
              </a:rPr>
              <a:t>The ability to change the system to extend and change </a:t>
            </a:r>
            <a:r>
              <a:rPr lang="en-US" dirty="0" err="1">
                <a:latin typeface="Georgia" charset="0"/>
                <a:ea typeface="ＭＳ Ｐゴシック" charset="0"/>
              </a:rPr>
              <a:t>behaviours</a:t>
            </a:r>
            <a:r>
              <a:rPr lang="en-US" dirty="0">
                <a:latin typeface="Georgia" charset="0"/>
                <a:ea typeface="ＭＳ Ｐゴシック" charset="0"/>
              </a:rPr>
              <a:t>, have different appearances and use different hypertext models</a:t>
            </a:r>
          </a:p>
          <a:p>
            <a:pPr marL="269875" indent="-269875">
              <a:buFont typeface="Arial" charset="0"/>
              <a:buChar char="•"/>
            </a:pPr>
            <a:endParaRPr lang="en-US" dirty="0">
              <a:latin typeface="Georgia" charset="0"/>
              <a:ea typeface="ＭＳ Ｐゴシック" charset="0"/>
              <a:cs typeface="ＭＳ Ｐゴシック" charset="0"/>
            </a:endParaRPr>
          </a:p>
        </p:txBody>
      </p:sp>
      <p:sp>
        <p:nvSpPr>
          <p:cNvPr id="2" name="Slide Number Placeholder 1"/>
          <p:cNvSpPr>
            <a:spLocks noGrp="1"/>
          </p:cNvSpPr>
          <p:nvPr>
            <p:ph type="sldNum" sz="quarter" idx="12"/>
          </p:nvPr>
        </p:nvSpPr>
        <p:spPr/>
        <p:txBody>
          <a:bodyPr/>
          <a:lstStyle/>
          <a:p>
            <a:pPr>
              <a:defRPr/>
            </a:pPr>
            <a:fld id="{ECB36F85-6CDB-9A40-9F5D-1C19C988DA21}" type="slidenum">
              <a:rPr lang="en-GB" smtClean="0"/>
              <a:pPr>
                <a:defRPr/>
              </a:pPr>
              <a:t>77</a:t>
            </a:fld>
            <a:endParaRPr lang="en-GB"/>
          </a:p>
        </p:txBody>
      </p:sp>
    </p:spTree>
    <p:extLst>
      <p:ext uri="{BB962C8B-B14F-4D97-AF65-F5344CB8AC3E}">
        <p14:creationId xmlns:p14="http://schemas.microsoft.com/office/powerpoint/2010/main" val="190102007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Halasz</a:t>
            </a:r>
            <a:r>
              <a:rPr lang="en-US" dirty="0" smtClean="0"/>
              <a:t> on</a:t>
            </a:r>
            <a:br>
              <a:rPr lang="en-US" dirty="0" smtClean="0"/>
            </a:br>
            <a:r>
              <a:rPr lang="en-US" dirty="0" smtClean="0"/>
              <a:t>Hypertext</a:t>
            </a:r>
            <a:br>
              <a:rPr lang="en-US" dirty="0" smtClean="0"/>
            </a:br>
            <a:r>
              <a:rPr lang="en-US" dirty="0" smtClean="0"/>
              <a:t>(part 2)</a:t>
            </a:r>
            <a:endParaRPr lang="en-US" dirty="0"/>
          </a:p>
        </p:txBody>
      </p:sp>
    </p:spTree>
    <p:extLst>
      <p:ext uri="{BB962C8B-B14F-4D97-AF65-F5344CB8AC3E}">
        <p14:creationId xmlns:p14="http://schemas.microsoft.com/office/powerpoint/2010/main" val="59242495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Seven Issues Revisited</a:t>
            </a:r>
            <a:endParaRPr lang="en-US" dirty="0"/>
          </a:p>
        </p:txBody>
      </p:sp>
      <p:sp>
        <p:nvSpPr>
          <p:cNvPr id="5" name="Slide Number Placeholder 4"/>
          <p:cNvSpPr>
            <a:spLocks noGrp="1"/>
          </p:cNvSpPr>
          <p:nvPr>
            <p:ph type="sldNum" sz="quarter" idx="12"/>
          </p:nvPr>
        </p:nvSpPr>
        <p:spPr/>
        <p:txBody>
          <a:bodyPr/>
          <a:lstStyle/>
          <a:p>
            <a:fld id="{ECB36F85-6CDB-9A40-9F5D-1C19C988DA21}" type="slidenum">
              <a:rPr lang="en-GB" smtClean="0"/>
              <a:pPr/>
              <a:t>79</a:t>
            </a:fld>
            <a:endParaRPr lang="en-GB"/>
          </a:p>
        </p:txBody>
      </p:sp>
      <p:sp>
        <p:nvSpPr>
          <p:cNvPr id="3" name="Content Placeholder 2"/>
          <p:cNvSpPr>
            <a:spLocks noGrp="1"/>
          </p:cNvSpPr>
          <p:nvPr>
            <p:ph idx="1"/>
          </p:nvPr>
        </p:nvSpPr>
        <p:spPr/>
        <p:txBody>
          <a:bodyPr/>
          <a:lstStyle/>
          <a:p>
            <a:pPr marL="0" indent="0">
              <a:buNone/>
            </a:pPr>
            <a:r>
              <a:rPr lang="en-US" dirty="0" err="1" smtClean="0"/>
              <a:t>Halasz</a:t>
            </a:r>
            <a:r>
              <a:rPr lang="en-US" dirty="0" smtClean="0"/>
              <a:t> gave a keynote at Hypertext ‘91 in San Antonio that reconsidered and amended his seven issues:</a:t>
            </a:r>
          </a:p>
          <a:p>
            <a:pPr marL="817200" lvl="1" indent="-457200">
              <a:buFont typeface="+mj-lt"/>
              <a:buAutoNum type="arabicPeriod"/>
            </a:pPr>
            <a:r>
              <a:rPr lang="en-US" dirty="0" smtClean="0"/>
              <a:t>Ending the tyranny of the link</a:t>
            </a:r>
          </a:p>
          <a:p>
            <a:pPr marL="817200" lvl="1" indent="-457200">
              <a:buFont typeface="+mj-lt"/>
              <a:buAutoNum type="arabicPeriod"/>
            </a:pPr>
            <a:r>
              <a:rPr lang="en-US" dirty="0" smtClean="0"/>
              <a:t>Open Systems</a:t>
            </a:r>
          </a:p>
          <a:p>
            <a:pPr marL="817200" lvl="1" indent="-457200">
              <a:buFont typeface="+mj-lt"/>
              <a:buAutoNum type="arabicPeriod"/>
            </a:pPr>
            <a:r>
              <a:rPr lang="en-US" dirty="0" smtClean="0"/>
              <a:t>User interfaces for large information spaces</a:t>
            </a:r>
          </a:p>
          <a:p>
            <a:pPr marL="817200" lvl="1" indent="-457200">
              <a:buFont typeface="+mj-lt"/>
              <a:buAutoNum type="arabicPeriod"/>
            </a:pPr>
            <a:r>
              <a:rPr lang="en-US" dirty="0" smtClean="0"/>
              <a:t>Very large hypertexts</a:t>
            </a:r>
          </a:p>
        </p:txBody>
      </p:sp>
      <p:sp>
        <p:nvSpPr>
          <p:cNvPr id="4" name="TextBox 3"/>
          <p:cNvSpPr txBox="1"/>
          <p:nvPr/>
        </p:nvSpPr>
        <p:spPr>
          <a:xfrm>
            <a:off x="323528" y="6258798"/>
            <a:ext cx="8424936" cy="338554"/>
          </a:xfrm>
          <a:prstGeom prst="rect">
            <a:avLst/>
          </a:prstGeom>
          <a:noFill/>
        </p:spPr>
        <p:txBody>
          <a:bodyPr wrap="square" lIns="0" rIns="0" rtlCol="0">
            <a:noAutofit/>
          </a:bodyPr>
          <a:lstStyle/>
          <a:p>
            <a:r>
              <a:rPr lang="en-US" sz="1600" dirty="0">
                <a:latin typeface="Georgia"/>
                <a:cs typeface="Georgia"/>
              </a:rPr>
              <a:t>http://www2.parc.com/</a:t>
            </a:r>
            <a:r>
              <a:rPr lang="en-US" sz="1600" dirty="0" err="1">
                <a:latin typeface="Georgia"/>
                <a:cs typeface="Georgia"/>
              </a:rPr>
              <a:t>spl</a:t>
            </a:r>
            <a:r>
              <a:rPr lang="en-US" sz="1600" dirty="0">
                <a:latin typeface="Georgia"/>
                <a:cs typeface="Georgia"/>
              </a:rPr>
              <a:t>/projects/</a:t>
            </a:r>
            <a:r>
              <a:rPr lang="en-US" sz="1600" dirty="0" err="1">
                <a:latin typeface="Georgia"/>
                <a:cs typeface="Georgia"/>
              </a:rPr>
              <a:t>halasz</a:t>
            </a:r>
            <a:r>
              <a:rPr lang="en-US" sz="1600" dirty="0">
                <a:latin typeface="Georgia"/>
                <a:cs typeface="Georgia"/>
              </a:rPr>
              <a:t>-keynote/</a:t>
            </a:r>
          </a:p>
        </p:txBody>
      </p:sp>
    </p:spTree>
    <p:extLst>
      <p:ext uri="{BB962C8B-B14F-4D97-AF65-F5344CB8AC3E}">
        <p14:creationId xmlns:p14="http://schemas.microsoft.com/office/powerpoint/2010/main" val="11519471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sz="half" idx="1"/>
          </p:nvPr>
        </p:nvSpPr>
        <p:spPr/>
        <p:txBody>
          <a:bodyPr/>
          <a:lstStyle/>
          <a:p>
            <a:pPr marL="0" indent="0">
              <a:buNone/>
            </a:pPr>
            <a:r>
              <a:rPr lang="en-US" dirty="0" smtClean="0"/>
              <a:t>Knowledge </a:t>
            </a:r>
            <a:r>
              <a:rPr lang="en-US" dirty="0" err="1" smtClean="0"/>
              <a:t>organisation</a:t>
            </a:r>
            <a:r>
              <a:rPr lang="en-US" dirty="0" smtClean="0"/>
              <a:t> in a specialist domain</a:t>
            </a:r>
          </a:p>
          <a:p>
            <a:pPr marL="0" indent="0">
              <a:buNone/>
            </a:pPr>
            <a:r>
              <a:rPr lang="en-US" dirty="0" smtClean="0"/>
              <a:t>Practice of referring to court decisions, statutes, </a:t>
            </a:r>
            <a:r>
              <a:rPr lang="en-US" dirty="0" err="1" smtClean="0"/>
              <a:t>etc</a:t>
            </a:r>
            <a:r>
              <a:rPr lang="en-US" dirty="0" smtClean="0"/>
              <a:t> that support a proposition</a:t>
            </a:r>
          </a:p>
          <a:p>
            <a:pPr marL="0" indent="0">
              <a:buNone/>
            </a:pPr>
            <a:r>
              <a:rPr lang="en-US" dirty="0" smtClean="0"/>
              <a:t>“Which cases cite this case?”</a:t>
            </a:r>
          </a:p>
          <a:p>
            <a:pPr lvl="1"/>
            <a:r>
              <a:rPr lang="en-US" dirty="0" smtClean="0"/>
              <a:t>Hand-annotation</a:t>
            </a:r>
          </a:p>
          <a:p>
            <a:pPr lvl="1"/>
            <a:r>
              <a:rPr lang="en-US" dirty="0" smtClean="0"/>
              <a:t>Shepard’s Adhesive Annotations (1875)</a:t>
            </a:r>
          </a:p>
          <a:p>
            <a:pPr lvl="1"/>
            <a:r>
              <a:rPr lang="en-US" dirty="0" smtClean="0"/>
              <a:t>Shepard’s Citations </a:t>
            </a:r>
            <a:br>
              <a:rPr lang="en-US" dirty="0" smtClean="0"/>
            </a:br>
            <a:r>
              <a:rPr lang="en-US" dirty="0" smtClean="0"/>
              <a:t>(early C20th)</a:t>
            </a:r>
            <a:endParaRPr lang="en-US" dirty="0"/>
          </a:p>
        </p:txBody>
      </p:sp>
      <p:pic>
        <p:nvPicPr>
          <p:cNvPr id="12" name="Content Placeholder 11"/>
          <p:cNvPicPr>
            <a:picLocks noGrp="1" noChangeAspect="1"/>
          </p:cNvPicPr>
          <p:nvPr>
            <p:ph sz="half" idx="2"/>
          </p:nvPr>
        </p:nvPicPr>
        <p:blipFill rotWithShape="1">
          <a:blip r:embed="rId3"/>
          <a:srcRect l="1062" t="4562" r="35066" b="14863"/>
          <a:stretch/>
        </p:blipFill>
        <p:spPr/>
      </p:pic>
      <p:sp>
        <p:nvSpPr>
          <p:cNvPr id="8" name="Title 7"/>
          <p:cNvSpPr>
            <a:spLocks noGrp="1"/>
          </p:cNvSpPr>
          <p:nvPr>
            <p:ph type="title"/>
          </p:nvPr>
        </p:nvSpPr>
        <p:spPr/>
        <p:txBody>
          <a:bodyPr/>
          <a:lstStyle/>
          <a:p>
            <a:r>
              <a:rPr lang="en-US" dirty="0" smtClean="0"/>
              <a:t>Legal Citations</a:t>
            </a:r>
            <a:endParaRPr lang="en-US" dirty="0"/>
          </a:p>
        </p:txBody>
      </p:sp>
      <p:sp>
        <p:nvSpPr>
          <p:cNvPr id="3" name="Slide Number Placeholder 2"/>
          <p:cNvSpPr>
            <a:spLocks noGrp="1"/>
          </p:cNvSpPr>
          <p:nvPr>
            <p:ph type="sldNum" sz="quarter" idx="12"/>
          </p:nvPr>
        </p:nvSpPr>
        <p:spPr/>
        <p:txBody>
          <a:bodyPr/>
          <a:lstStyle/>
          <a:p>
            <a:pPr>
              <a:defRPr/>
            </a:pPr>
            <a:fld id="{4C1D0403-135F-6F46-8D32-4C1B3D282B85}" type="slidenum">
              <a:rPr lang="en-GB" smtClean="0"/>
              <a:pPr>
                <a:defRPr/>
              </a:pPr>
              <a:t>8</a:t>
            </a:fld>
            <a:endParaRPr lang="en-GB"/>
          </a:p>
        </p:txBody>
      </p:sp>
    </p:spTree>
    <p:extLst>
      <p:ext uri="{BB962C8B-B14F-4D97-AF65-F5344CB8AC3E}">
        <p14:creationId xmlns:p14="http://schemas.microsoft.com/office/powerpoint/2010/main" val="1742225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Ending </a:t>
            </a:r>
            <a:r>
              <a:rPr lang="en-US" dirty="0"/>
              <a:t>the Tyranny of the Link</a:t>
            </a:r>
            <a:br>
              <a:rPr lang="en-US" dirty="0"/>
            </a:br>
            <a:endParaRPr lang="en-US" dirty="0"/>
          </a:p>
        </p:txBody>
      </p:sp>
      <p:sp>
        <p:nvSpPr>
          <p:cNvPr id="3" name="Content Placeholder 2"/>
          <p:cNvSpPr>
            <a:spLocks noGrp="1"/>
          </p:cNvSpPr>
          <p:nvPr>
            <p:ph idx="1"/>
          </p:nvPr>
        </p:nvSpPr>
        <p:spPr/>
        <p:txBody>
          <a:bodyPr/>
          <a:lstStyle/>
          <a:p>
            <a:pPr marL="90000" indent="0">
              <a:buNone/>
            </a:pPr>
            <a:r>
              <a:rPr lang="en-US" dirty="0"/>
              <a:t>H</a:t>
            </a:r>
            <a:r>
              <a:rPr lang="en-US" dirty="0" smtClean="0"/>
              <a:t>ypermedia </a:t>
            </a:r>
            <a:r>
              <a:rPr lang="en-US" dirty="0"/>
              <a:t>that includes non-network structures as well as virtual structures on an equal footing with network structures.</a:t>
            </a:r>
          </a:p>
          <a:p>
            <a:pPr lvl="1"/>
            <a:r>
              <a:rPr lang="en-US" dirty="0" smtClean="0"/>
              <a:t>Wider variety of </a:t>
            </a:r>
            <a:r>
              <a:rPr lang="en-US" dirty="0"/>
              <a:t>hypermedia </a:t>
            </a:r>
            <a:r>
              <a:rPr lang="en-US" dirty="0" smtClean="0"/>
              <a:t>“data models”</a:t>
            </a:r>
          </a:p>
          <a:p>
            <a:pPr lvl="1"/>
            <a:r>
              <a:rPr lang="en-US" dirty="0" smtClean="0"/>
              <a:t>Provides </a:t>
            </a:r>
            <a:r>
              <a:rPr lang="en-US" dirty="0"/>
              <a:t>increased opportunity for integration with a variety of complementary systems and </a:t>
            </a:r>
            <a:r>
              <a:rPr lang="en-US" dirty="0" smtClean="0"/>
              <a:t>technologies</a:t>
            </a:r>
            <a:endParaRPr lang="en-US" dirty="0"/>
          </a:p>
          <a:p>
            <a:endParaRPr lang="en-US" dirty="0"/>
          </a:p>
        </p:txBody>
      </p:sp>
      <p:sp>
        <p:nvSpPr>
          <p:cNvPr id="4" name="Slide Number Placeholder 3"/>
          <p:cNvSpPr>
            <a:spLocks noGrp="1"/>
          </p:cNvSpPr>
          <p:nvPr>
            <p:ph type="sldNum" sz="quarter" idx="12"/>
          </p:nvPr>
        </p:nvSpPr>
        <p:spPr/>
        <p:txBody>
          <a:bodyPr/>
          <a:lstStyle/>
          <a:p>
            <a:pPr>
              <a:defRPr/>
            </a:pPr>
            <a:fld id="{ECB36F85-6CDB-9A40-9F5D-1C19C988DA21}" type="slidenum">
              <a:rPr lang="en-GB" smtClean="0"/>
              <a:pPr>
                <a:defRPr/>
              </a:pPr>
              <a:t>80</a:t>
            </a:fld>
            <a:endParaRPr lang="en-GB"/>
          </a:p>
        </p:txBody>
      </p:sp>
    </p:spTree>
    <p:extLst>
      <p:ext uri="{BB962C8B-B14F-4D97-AF65-F5344CB8AC3E}">
        <p14:creationId xmlns:p14="http://schemas.microsoft.com/office/powerpoint/2010/main" val="121080680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 Systems</a:t>
            </a:r>
            <a:endParaRPr lang="en-US" dirty="0"/>
          </a:p>
        </p:txBody>
      </p:sp>
      <p:sp>
        <p:nvSpPr>
          <p:cNvPr id="3" name="Content Placeholder 2"/>
          <p:cNvSpPr>
            <a:spLocks noGrp="1"/>
          </p:cNvSpPr>
          <p:nvPr>
            <p:ph idx="1"/>
          </p:nvPr>
        </p:nvSpPr>
        <p:spPr/>
        <p:txBody>
          <a:bodyPr/>
          <a:lstStyle/>
          <a:p>
            <a:pPr marL="90000" indent="0" algn="ctr">
              <a:buNone/>
            </a:pPr>
            <a:endParaRPr lang="en-US" i="1" dirty="0" smtClean="0"/>
          </a:p>
          <a:p>
            <a:pPr marL="90000" indent="0" algn="ctr">
              <a:buNone/>
            </a:pPr>
            <a:r>
              <a:rPr lang="en-US" i="1" dirty="0" smtClean="0"/>
              <a:t>“The monolithic hypermedia system of the </a:t>
            </a:r>
            <a:br>
              <a:rPr lang="en-US" i="1" dirty="0" smtClean="0"/>
            </a:br>
            <a:r>
              <a:rPr lang="en-US" i="1" dirty="0" smtClean="0"/>
              <a:t>1980s is no longer a viable species (!)”</a:t>
            </a:r>
          </a:p>
          <a:p>
            <a:pPr marL="90000" indent="0">
              <a:buNone/>
            </a:pPr>
            <a:endParaRPr lang="en-US" dirty="0" smtClean="0"/>
          </a:p>
          <a:p>
            <a:pPr marL="90000" indent="0">
              <a:buNone/>
            </a:pPr>
            <a:r>
              <a:rPr lang="en-US" dirty="0" smtClean="0"/>
              <a:t>Introduction of </a:t>
            </a:r>
            <a:r>
              <a:rPr lang="en-US" i="1" dirty="0" smtClean="0"/>
              <a:t>open hypermedia systems</a:t>
            </a:r>
            <a:r>
              <a:rPr lang="en-US" dirty="0" smtClean="0"/>
              <a:t>:</a:t>
            </a:r>
          </a:p>
          <a:p>
            <a:pPr lvl="1"/>
            <a:r>
              <a:rPr lang="en-US" dirty="0" smtClean="0"/>
              <a:t>Decompose HT system into separate components</a:t>
            </a:r>
          </a:p>
          <a:p>
            <a:pPr lvl="1"/>
            <a:r>
              <a:rPr lang="en-US" dirty="0" smtClean="0"/>
              <a:t>Define communications protocols and formats for coordination</a:t>
            </a:r>
          </a:p>
        </p:txBody>
      </p:sp>
      <p:sp>
        <p:nvSpPr>
          <p:cNvPr id="4" name="Slide Number Placeholder 3"/>
          <p:cNvSpPr>
            <a:spLocks noGrp="1"/>
          </p:cNvSpPr>
          <p:nvPr>
            <p:ph type="sldNum" sz="quarter" idx="12"/>
          </p:nvPr>
        </p:nvSpPr>
        <p:spPr/>
        <p:txBody>
          <a:bodyPr/>
          <a:lstStyle/>
          <a:p>
            <a:pPr>
              <a:defRPr/>
            </a:pPr>
            <a:fld id="{ECB36F85-6CDB-9A40-9F5D-1C19C988DA21}" type="slidenum">
              <a:rPr lang="en-GB" smtClean="0"/>
              <a:pPr>
                <a:defRPr/>
              </a:pPr>
              <a:t>81</a:t>
            </a:fld>
            <a:endParaRPr lang="en-GB"/>
          </a:p>
        </p:txBody>
      </p:sp>
    </p:spTree>
    <p:extLst>
      <p:ext uri="{BB962C8B-B14F-4D97-AF65-F5344CB8AC3E}">
        <p14:creationId xmlns:p14="http://schemas.microsoft.com/office/powerpoint/2010/main" val="47486543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User </a:t>
            </a:r>
            <a:r>
              <a:rPr lang="en-US" dirty="0"/>
              <a:t>Interfaces for Large Information Spaces</a:t>
            </a:r>
            <a:br>
              <a:rPr lang="en-US" dirty="0"/>
            </a:br>
            <a:endParaRPr lang="en-US" dirty="0"/>
          </a:p>
        </p:txBody>
      </p:sp>
      <p:sp>
        <p:nvSpPr>
          <p:cNvPr id="3" name="Content Placeholder 2"/>
          <p:cNvSpPr>
            <a:spLocks noGrp="1"/>
          </p:cNvSpPr>
          <p:nvPr>
            <p:ph idx="1"/>
          </p:nvPr>
        </p:nvSpPr>
        <p:spPr/>
        <p:txBody>
          <a:bodyPr/>
          <a:lstStyle/>
          <a:p>
            <a:pPr marL="90000" indent="0">
              <a:buNone/>
            </a:pPr>
            <a:r>
              <a:rPr lang="en-US" dirty="0" smtClean="0"/>
              <a:t>Interfaces </a:t>
            </a:r>
            <a:r>
              <a:rPr lang="en-US" dirty="0"/>
              <a:t>that allow users to manipulate large network structures on a workstation screen is a long-standing problem for many hypermedia </a:t>
            </a:r>
            <a:r>
              <a:rPr lang="en-US" dirty="0" smtClean="0"/>
              <a:t>systems</a:t>
            </a:r>
          </a:p>
          <a:p>
            <a:pPr lvl="1"/>
            <a:r>
              <a:rPr lang="en-US" dirty="0" smtClean="0"/>
              <a:t>Many previous systems used some form of network browser, but not always successfully</a:t>
            </a:r>
            <a:endParaRPr lang="en-US" dirty="0"/>
          </a:p>
          <a:p>
            <a:endParaRPr lang="en-US" dirty="0"/>
          </a:p>
        </p:txBody>
      </p:sp>
      <p:sp>
        <p:nvSpPr>
          <p:cNvPr id="4" name="Slide Number Placeholder 3"/>
          <p:cNvSpPr>
            <a:spLocks noGrp="1"/>
          </p:cNvSpPr>
          <p:nvPr>
            <p:ph type="sldNum" sz="quarter" idx="12"/>
          </p:nvPr>
        </p:nvSpPr>
        <p:spPr/>
        <p:txBody>
          <a:bodyPr/>
          <a:lstStyle/>
          <a:p>
            <a:pPr>
              <a:defRPr/>
            </a:pPr>
            <a:fld id="{ECB36F85-6CDB-9A40-9F5D-1C19C988DA21}" type="slidenum">
              <a:rPr lang="en-GB" smtClean="0"/>
              <a:pPr>
                <a:defRPr/>
              </a:pPr>
              <a:t>82</a:t>
            </a:fld>
            <a:endParaRPr lang="en-GB"/>
          </a:p>
        </p:txBody>
      </p:sp>
    </p:spTree>
    <p:extLst>
      <p:ext uri="{BB962C8B-B14F-4D97-AF65-F5344CB8AC3E}">
        <p14:creationId xmlns:p14="http://schemas.microsoft.com/office/powerpoint/2010/main" val="101413379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Very Large Hypertexts</a:t>
            </a:r>
            <a:endParaRPr lang="en-US" dirty="0"/>
          </a:p>
        </p:txBody>
      </p:sp>
      <p:sp>
        <p:nvSpPr>
          <p:cNvPr id="3" name="Content Placeholder 2"/>
          <p:cNvSpPr>
            <a:spLocks noGrp="1"/>
          </p:cNvSpPr>
          <p:nvPr>
            <p:ph idx="1"/>
          </p:nvPr>
        </p:nvSpPr>
        <p:spPr/>
        <p:txBody>
          <a:bodyPr/>
          <a:lstStyle/>
          <a:p>
            <a:pPr marL="90000" indent="0">
              <a:buNone/>
            </a:pPr>
            <a:r>
              <a:rPr lang="en-US" dirty="0" smtClean="0"/>
              <a:t>Very large: &gt;10s </a:t>
            </a:r>
            <a:r>
              <a:rPr lang="en-US" dirty="0"/>
              <a:t>or </a:t>
            </a:r>
            <a:r>
              <a:rPr lang="en-US" dirty="0" smtClean="0"/>
              <a:t>100s </a:t>
            </a:r>
            <a:r>
              <a:rPr lang="en-US" dirty="0"/>
              <a:t>of thousands of </a:t>
            </a:r>
            <a:r>
              <a:rPr lang="en-US" dirty="0" smtClean="0"/>
              <a:t>documents (!)</a:t>
            </a:r>
            <a:endParaRPr lang="en-US" dirty="0"/>
          </a:p>
          <a:p>
            <a:pPr lvl="1"/>
            <a:r>
              <a:rPr lang="en-US" dirty="0" smtClean="0"/>
              <a:t>Large hypertexts uncommon at this time</a:t>
            </a:r>
          </a:p>
          <a:p>
            <a:pPr lvl="1"/>
            <a:r>
              <a:rPr lang="en-US" dirty="0" smtClean="0"/>
              <a:t>One </a:t>
            </a:r>
            <a:r>
              <a:rPr lang="en-US" dirty="0"/>
              <a:t>of the main selling points in the hypertext vision has been its proficiency in helping to manage </a:t>
            </a:r>
            <a:r>
              <a:rPr lang="en-US" dirty="0" smtClean="0"/>
              <a:t>VERY </a:t>
            </a:r>
            <a:r>
              <a:rPr lang="en-US" dirty="0"/>
              <a:t>LARGE document collections</a:t>
            </a:r>
          </a:p>
          <a:p>
            <a:pPr marL="0" indent="0">
              <a:buNone/>
            </a:pPr>
            <a:r>
              <a:rPr lang="en-US" dirty="0"/>
              <a:t>Challenge is to build a useable industrial-strength hypertext system capable of handling 10,000 </a:t>
            </a:r>
            <a:r>
              <a:rPr lang="en-US" dirty="0" smtClean="0"/>
              <a:t>documents (!)</a:t>
            </a:r>
            <a:endParaRPr lang="en-US" dirty="0"/>
          </a:p>
        </p:txBody>
      </p:sp>
      <p:sp>
        <p:nvSpPr>
          <p:cNvPr id="4" name="Slide Number Placeholder 3"/>
          <p:cNvSpPr>
            <a:spLocks noGrp="1"/>
          </p:cNvSpPr>
          <p:nvPr>
            <p:ph type="sldNum" sz="quarter" idx="12"/>
          </p:nvPr>
        </p:nvSpPr>
        <p:spPr/>
        <p:txBody>
          <a:bodyPr/>
          <a:lstStyle/>
          <a:p>
            <a:pPr>
              <a:defRPr/>
            </a:pPr>
            <a:fld id="{ECB36F85-6CDB-9A40-9F5D-1C19C988DA21}" type="slidenum">
              <a:rPr lang="en-GB" smtClean="0"/>
              <a:pPr>
                <a:defRPr/>
              </a:pPr>
              <a:t>83</a:t>
            </a:fld>
            <a:endParaRPr lang="en-GB"/>
          </a:p>
        </p:txBody>
      </p:sp>
    </p:spTree>
    <p:extLst>
      <p:ext uri="{BB962C8B-B14F-4D97-AF65-F5344CB8AC3E}">
        <p14:creationId xmlns:p14="http://schemas.microsoft.com/office/powerpoint/2010/main" val="2116436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7"/>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6198" r="6198"/>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smtClean="0"/>
              <a:t>…and then the </a:t>
            </a:r>
            <a:br>
              <a:rPr lang="en-US" dirty="0" smtClean="0"/>
            </a:br>
            <a:r>
              <a:rPr lang="en-US" dirty="0" smtClean="0"/>
              <a:t>Web happened</a:t>
            </a:r>
            <a:endParaRPr lang="en-US" dirty="0"/>
          </a:p>
        </p:txBody>
      </p:sp>
    </p:spTree>
    <p:extLst>
      <p:ext uri="{BB962C8B-B14F-4D97-AF65-F5344CB8AC3E}">
        <p14:creationId xmlns:p14="http://schemas.microsoft.com/office/powerpoint/2010/main" val="2675680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ln/>
        </p:spPr>
        <p:txBody>
          <a:bodyPr/>
          <a:lstStyle/>
          <a:p>
            <a:r>
              <a:rPr lang="en-US">
                <a:latin typeface="Georgia" charset="0"/>
                <a:ea typeface="ＭＳ Ｐゴシック" charset="0"/>
                <a:cs typeface="ＭＳ Ｐゴシック" charset="0"/>
              </a:rPr>
              <a:t>1990</a:t>
            </a:r>
          </a:p>
        </p:txBody>
      </p:sp>
      <p:sp>
        <p:nvSpPr>
          <p:cNvPr id="239619" name="Rectangle 3"/>
          <p:cNvSpPr>
            <a:spLocks noGrp="1" noChangeArrowheads="1"/>
          </p:cNvSpPr>
          <p:nvPr>
            <p:ph idx="1"/>
          </p:nvPr>
        </p:nvSpPr>
        <p:spPr/>
        <p:txBody>
          <a:bodyPr/>
          <a:lstStyle/>
          <a:p>
            <a:pPr marL="0" indent="0">
              <a:buNone/>
            </a:pPr>
            <a:r>
              <a:rPr lang="en-US" dirty="0">
                <a:latin typeface="Georgia" charset="0"/>
                <a:ea typeface="ＭＳ Ｐゴシック" charset="0"/>
                <a:cs typeface="ＭＳ Ｐゴシック" charset="0"/>
              </a:rPr>
              <a:t>Three new Hypertext systems made their first appearance</a:t>
            </a:r>
          </a:p>
          <a:p>
            <a:pPr marL="612775" lvl="1" indent="-342900"/>
            <a:r>
              <a:rPr lang="en-US" dirty="0">
                <a:latin typeface="Georgia" charset="0"/>
                <a:ea typeface="ＭＳ Ｐゴシック" charset="0"/>
              </a:rPr>
              <a:t>The World Wide Web</a:t>
            </a:r>
          </a:p>
          <a:p>
            <a:pPr marL="612775" lvl="1" indent="-342900"/>
            <a:r>
              <a:rPr lang="en-US" dirty="0" smtClean="0">
                <a:latin typeface="Georgia" charset="0"/>
                <a:ea typeface="ＭＳ Ｐゴシック" charset="0"/>
              </a:rPr>
              <a:t>Hyper</a:t>
            </a:r>
            <a:r>
              <a:rPr lang="en-US" dirty="0">
                <a:latin typeface="Georgia" charset="0"/>
                <a:ea typeface="ＭＳ Ｐゴシック" charset="0"/>
              </a:rPr>
              <a:t>-G</a:t>
            </a:r>
          </a:p>
          <a:p>
            <a:pPr marL="612775" lvl="1" indent="-342900"/>
            <a:r>
              <a:rPr lang="en-US" dirty="0" smtClean="0">
                <a:latin typeface="Georgia" charset="0"/>
                <a:ea typeface="ＭＳ Ｐゴシック" charset="0"/>
              </a:rPr>
              <a:t>Microcosm</a:t>
            </a:r>
          </a:p>
          <a:p>
            <a:pPr marL="269875" indent="-269875">
              <a:buFont typeface="Arial" charset="0"/>
              <a:buChar char="•"/>
            </a:pPr>
            <a:endParaRPr lang="en-US" dirty="0">
              <a:latin typeface="Georgia" charset="0"/>
              <a:ea typeface="ＭＳ Ｐゴシック" charset="0"/>
              <a:cs typeface="ＭＳ Ｐゴシック" charset="0"/>
            </a:endParaRPr>
          </a:p>
          <a:p>
            <a:pPr marL="0" indent="0">
              <a:buNone/>
            </a:pPr>
            <a:r>
              <a:rPr lang="en-US" dirty="0">
                <a:latin typeface="Georgia" charset="0"/>
                <a:ea typeface="ＭＳ Ｐゴシック" charset="0"/>
                <a:cs typeface="ＭＳ Ｐゴシック" charset="0"/>
              </a:rPr>
              <a:t>The above list is </a:t>
            </a:r>
            <a:r>
              <a:rPr lang="en-US" dirty="0" smtClean="0">
                <a:latin typeface="Georgia" charset="0"/>
                <a:ea typeface="ＭＳ Ｐゴシック" charset="0"/>
                <a:cs typeface="ＭＳ Ｐゴシック" charset="0"/>
              </a:rPr>
              <a:t>roughly in </a:t>
            </a:r>
            <a:r>
              <a:rPr lang="en-US" dirty="0">
                <a:latin typeface="Georgia" charset="0"/>
                <a:ea typeface="ＭＳ Ｐゴシック" charset="0"/>
                <a:cs typeface="ＭＳ Ｐゴシック" charset="0"/>
              </a:rPr>
              <a:t>ascending order of </a:t>
            </a:r>
            <a:r>
              <a:rPr lang="en-US" dirty="0" smtClean="0">
                <a:latin typeface="Georgia" charset="0"/>
                <a:ea typeface="ＭＳ Ｐゴシック" charset="0"/>
                <a:cs typeface="ＭＳ Ｐゴシック" charset="0"/>
              </a:rPr>
              <a:t>the degree to which they addressed </a:t>
            </a:r>
            <a:r>
              <a:rPr lang="en-US" dirty="0" err="1" smtClean="0">
                <a:latin typeface="Georgia" charset="0"/>
                <a:ea typeface="ＭＳ Ｐゴシック" charset="0"/>
                <a:cs typeface="ＭＳ Ｐゴシック" charset="0"/>
              </a:rPr>
              <a:t>Halasz’s</a:t>
            </a:r>
            <a:r>
              <a:rPr lang="en-US" dirty="0" smtClean="0">
                <a:latin typeface="Georgia" charset="0"/>
                <a:ea typeface="ＭＳ Ｐゴシック" charset="0"/>
                <a:cs typeface="ＭＳ Ｐゴシック" charset="0"/>
              </a:rPr>
              <a:t> seven issues…</a:t>
            </a:r>
            <a:endParaRPr lang="en-US" dirty="0">
              <a:latin typeface="Georgia" charset="0"/>
              <a:ea typeface="ＭＳ Ｐゴシック" charset="0"/>
              <a:cs typeface="ＭＳ Ｐゴシック" charset="0"/>
            </a:endParaRPr>
          </a:p>
          <a:p>
            <a:pPr marL="0" indent="0">
              <a:buNone/>
            </a:pPr>
            <a:r>
              <a:rPr lang="en-US" dirty="0" smtClean="0">
                <a:latin typeface="Georgia" charset="0"/>
                <a:ea typeface="ＭＳ Ｐゴシック" charset="0"/>
                <a:cs typeface="ＭＳ Ｐゴシック" charset="0"/>
              </a:rPr>
              <a:t>…and </a:t>
            </a:r>
            <a:r>
              <a:rPr lang="en-US" dirty="0">
                <a:latin typeface="Georgia" charset="0"/>
                <a:ea typeface="ＭＳ Ｐゴシック" charset="0"/>
                <a:cs typeface="ＭＳ Ｐゴシック" charset="0"/>
              </a:rPr>
              <a:t>in descending order of their uptake</a:t>
            </a:r>
          </a:p>
        </p:txBody>
      </p:sp>
      <p:sp>
        <p:nvSpPr>
          <p:cNvPr id="2" name="Slide Number Placeholder 1"/>
          <p:cNvSpPr>
            <a:spLocks noGrp="1"/>
          </p:cNvSpPr>
          <p:nvPr>
            <p:ph type="sldNum" sz="quarter" idx="12"/>
          </p:nvPr>
        </p:nvSpPr>
        <p:spPr/>
        <p:txBody>
          <a:bodyPr/>
          <a:lstStyle/>
          <a:p>
            <a:pPr>
              <a:defRPr/>
            </a:pPr>
            <a:fld id="{ECB36F85-6CDB-9A40-9F5D-1C19C988DA21}" type="slidenum">
              <a:rPr lang="en-GB" smtClean="0"/>
              <a:pPr>
                <a:defRPr/>
              </a:pPr>
              <a:t>85</a:t>
            </a:fld>
            <a:endParaRPr lang="en-GB"/>
          </a:p>
        </p:txBody>
      </p:sp>
    </p:spTree>
    <p:extLst>
      <p:ext uri="{BB962C8B-B14F-4D97-AF65-F5344CB8AC3E}">
        <p14:creationId xmlns:p14="http://schemas.microsoft.com/office/powerpoint/2010/main" val="8775394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9619">
                                            <p:txEl>
                                              <p:pRg st="5" end="5"/>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961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19"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Web Growth 1991-2015</a:t>
            </a:r>
            <a:endParaRPr lang="en-US" dirty="0"/>
          </a:p>
        </p:txBody>
      </p:sp>
      <p:sp>
        <p:nvSpPr>
          <p:cNvPr id="3" name="Slide Number Placeholder 2"/>
          <p:cNvSpPr>
            <a:spLocks noGrp="1"/>
          </p:cNvSpPr>
          <p:nvPr>
            <p:ph type="sldNum" sz="quarter" idx="12"/>
          </p:nvPr>
        </p:nvSpPr>
        <p:spPr/>
        <p:txBody>
          <a:bodyPr/>
          <a:lstStyle/>
          <a:p>
            <a:pPr>
              <a:defRPr/>
            </a:pPr>
            <a:fld id="{ECB36F85-6CDB-9A40-9F5D-1C19C988DA21}" type="slidenum">
              <a:rPr lang="en-GB" smtClean="0"/>
              <a:pPr>
                <a:defRPr/>
              </a:pPr>
              <a:t>86</a:t>
            </a:fld>
            <a:endParaRPr lang="en-GB"/>
          </a:p>
        </p:txBody>
      </p:sp>
      <p:pic>
        <p:nvPicPr>
          <p:cNvPr id="14" name="Picture 13"/>
          <p:cNvPicPr>
            <a:picLocks noChangeAspect="1"/>
          </p:cNvPicPr>
          <p:nvPr/>
        </p:nvPicPr>
        <p:blipFill rotWithShape="1">
          <a:blip r:embed="rId2"/>
          <a:srcRect l="2662" t="1017" r="15857" b="6936"/>
          <a:stretch/>
        </p:blipFill>
        <p:spPr>
          <a:xfrm>
            <a:off x="395536" y="1484784"/>
            <a:ext cx="7809820" cy="5014260"/>
          </a:xfrm>
          <a:prstGeom prst="rect">
            <a:avLst/>
          </a:prstGeom>
        </p:spPr>
      </p:pic>
      <p:sp>
        <p:nvSpPr>
          <p:cNvPr id="15" name="TextBox 14"/>
          <p:cNvSpPr txBox="1"/>
          <p:nvPr/>
        </p:nvSpPr>
        <p:spPr>
          <a:xfrm>
            <a:off x="323020" y="6402814"/>
            <a:ext cx="8424936" cy="338554"/>
          </a:xfrm>
          <a:prstGeom prst="rect">
            <a:avLst/>
          </a:prstGeom>
          <a:noFill/>
        </p:spPr>
        <p:txBody>
          <a:bodyPr wrap="square" lIns="0" rIns="0" rtlCol="0">
            <a:noAutofit/>
          </a:bodyPr>
          <a:lstStyle/>
          <a:p>
            <a:r>
              <a:rPr lang="en-US" sz="1600" dirty="0" err="1" smtClean="0">
                <a:latin typeface="Georgia"/>
                <a:cs typeface="Georgia"/>
              </a:rPr>
              <a:t>Netcraft</a:t>
            </a:r>
            <a:r>
              <a:rPr lang="en-US" sz="1600" dirty="0" smtClean="0">
                <a:latin typeface="Georgia"/>
                <a:cs typeface="Georgia"/>
              </a:rPr>
              <a:t> (2015) </a:t>
            </a:r>
            <a:r>
              <a:rPr lang="en-US" sz="1600" i="1" dirty="0" smtClean="0">
                <a:latin typeface="Georgia"/>
                <a:cs typeface="Georgia"/>
              </a:rPr>
              <a:t>Web Server Survey</a:t>
            </a:r>
            <a:r>
              <a:rPr lang="en-US" sz="1600" dirty="0" smtClean="0">
                <a:latin typeface="Georgia"/>
                <a:cs typeface="Georgia"/>
              </a:rPr>
              <a:t>.</a:t>
            </a:r>
            <a:endParaRPr lang="en-US" sz="1600" dirty="0">
              <a:latin typeface="Georgia"/>
              <a:cs typeface="Georgia"/>
            </a:endParaRPr>
          </a:p>
        </p:txBody>
      </p:sp>
    </p:spTree>
    <p:extLst>
      <p:ext uri="{BB962C8B-B14F-4D97-AF65-F5344CB8AC3E}">
        <p14:creationId xmlns:p14="http://schemas.microsoft.com/office/powerpoint/2010/main" val="56464791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ln/>
        </p:spPr>
        <p:txBody>
          <a:bodyPr/>
          <a:lstStyle/>
          <a:p>
            <a:r>
              <a:rPr lang="en-US">
                <a:latin typeface="Georgia" charset="0"/>
                <a:ea typeface="ＭＳ Ｐゴシック" charset="0"/>
                <a:cs typeface="ＭＳ Ｐゴシック" charset="0"/>
              </a:rPr>
              <a:t>What is (was) the Web?</a:t>
            </a:r>
          </a:p>
        </p:txBody>
      </p:sp>
      <p:sp>
        <p:nvSpPr>
          <p:cNvPr id="58369" name="Rectangle 3"/>
          <p:cNvSpPr>
            <a:spLocks noGrp="1" noChangeArrowheads="1"/>
          </p:cNvSpPr>
          <p:nvPr>
            <p:ph idx="1"/>
          </p:nvPr>
        </p:nvSpPr>
        <p:spPr/>
        <p:txBody>
          <a:bodyPr/>
          <a:lstStyle/>
          <a:p>
            <a:pPr marL="0" indent="0">
              <a:buNone/>
            </a:pPr>
            <a:r>
              <a:rPr lang="en-US" dirty="0">
                <a:latin typeface="Georgia" charset="0"/>
                <a:ea typeface="ＭＳ Ｐゴシック" charset="0"/>
                <a:cs typeface="ＭＳ Ｐゴシック" charset="0"/>
              </a:rPr>
              <a:t>The idea of a boundless information world in </a:t>
            </a:r>
            <a:r>
              <a:rPr lang="en-US" dirty="0" smtClean="0">
                <a:latin typeface="Georgia" charset="0"/>
                <a:ea typeface="ＭＳ Ｐゴシック" charset="0"/>
                <a:cs typeface="ＭＳ Ｐゴシック" charset="0"/>
              </a:rPr>
              <a:t>which there is:</a:t>
            </a:r>
            <a:endParaRPr lang="en-US" dirty="0">
              <a:latin typeface="Georgia" charset="0"/>
              <a:ea typeface="ＭＳ Ｐゴシック" charset="0"/>
              <a:cs typeface="ＭＳ Ｐゴシック" charset="0"/>
            </a:endParaRPr>
          </a:p>
          <a:p>
            <a:pPr lvl="1"/>
            <a:r>
              <a:rPr lang="en-US" dirty="0" smtClean="0">
                <a:latin typeface="Georgia" charset="0"/>
                <a:ea typeface="ＭＳ Ｐゴシック" charset="0"/>
                <a:cs typeface="ＭＳ Ｐゴシック" charset="0"/>
              </a:rPr>
              <a:t>A system of identifiers for resources (</a:t>
            </a:r>
            <a:r>
              <a:rPr lang="en-US" dirty="0">
                <a:latin typeface="Georgia" charset="0"/>
                <a:ea typeface="ＭＳ Ｐゴシック" charset="0"/>
                <a:cs typeface="ＭＳ Ｐゴシック" charset="0"/>
              </a:rPr>
              <a:t>URIs</a:t>
            </a:r>
            <a:r>
              <a:rPr lang="en-US" dirty="0" smtClean="0">
                <a:latin typeface="Georgia" charset="0"/>
                <a:ea typeface="ＭＳ Ｐゴシック" charset="0"/>
                <a:cs typeface="ＭＳ Ｐゴシック" charset="0"/>
              </a:rPr>
              <a:t>)</a:t>
            </a:r>
            <a:endParaRPr lang="en-US" dirty="0">
              <a:latin typeface="Georgia" charset="0"/>
              <a:ea typeface="ＭＳ Ｐゴシック" charset="0"/>
              <a:cs typeface="ＭＳ Ｐゴシック" charset="0"/>
            </a:endParaRPr>
          </a:p>
          <a:p>
            <a:pPr lvl="1"/>
            <a:r>
              <a:rPr lang="en-US" dirty="0">
                <a:latin typeface="Georgia" charset="0"/>
                <a:ea typeface="ＭＳ Ｐゴシック" charset="0"/>
                <a:cs typeface="ＭＳ Ｐゴシック" charset="0"/>
              </a:rPr>
              <a:t>A network </a:t>
            </a:r>
            <a:r>
              <a:rPr lang="en-US" dirty="0" smtClean="0">
                <a:latin typeface="Georgia" charset="0"/>
                <a:ea typeface="ＭＳ Ｐゴシック" charset="0"/>
                <a:cs typeface="ＭＳ Ｐゴシック" charset="0"/>
              </a:rPr>
              <a:t>protocol that can be used to interact with those resources (</a:t>
            </a:r>
            <a:r>
              <a:rPr lang="en-US" dirty="0">
                <a:latin typeface="Georgia" charset="0"/>
                <a:ea typeface="ＭＳ Ｐゴシック" charset="0"/>
                <a:cs typeface="ＭＳ Ｐゴシック" charset="0"/>
              </a:rPr>
              <a:t>HTTP</a:t>
            </a:r>
            <a:r>
              <a:rPr lang="en-US" dirty="0" smtClean="0">
                <a:latin typeface="Georgia" charset="0"/>
                <a:ea typeface="ＭＳ Ｐゴシック" charset="0"/>
                <a:cs typeface="ＭＳ Ｐゴシック" charset="0"/>
              </a:rPr>
              <a:t>)</a:t>
            </a:r>
            <a:endParaRPr lang="en-US" dirty="0">
              <a:latin typeface="Georgia" charset="0"/>
              <a:ea typeface="ＭＳ Ｐゴシック" charset="0"/>
              <a:cs typeface="ＭＳ Ｐゴシック" charset="0"/>
            </a:endParaRPr>
          </a:p>
          <a:p>
            <a:pPr lvl="1"/>
            <a:r>
              <a:rPr lang="en-US" dirty="0">
                <a:latin typeface="Georgia" charset="0"/>
                <a:ea typeface="ＭＳ Ｐゴシック" charset="0"/>
                <a:cs typeface="ＭＳ Ｐゴシック" charset="0"/>
              </a:rPr>
              <a:t>A mark-up </a:t>
            </a:r>
            <a:r>
              <a:rPr lang="en-US" dirty="0" smtClean="0">
                <a:latin typeface="Georgia" charset="0"/>
                <a:ea typeface="ＭＳ Ｐゴシック" charset="0"/>
                <a:cs typeface="ＭＳ Ｐゴシック" charset="0"/>
              </a:rPr>
              <a:t>language used for representing resources (HTML) which </a:t>
            </a:r>
            <a:r>
              <a:rPr lang="en-US" dirty="0">
                <a:latin typeface="Georgia" charset="0"/>
                <a:ea typeface="ＭＳ Ｐゴシック" charset="0"/>
                <a:cs typeface="ＭＳ Ｐゴシック" charset="0"/>
              </a:rPr>
              <a:t>every client must understand how to render - and which can contain </a:t>
            </a:r>
            <a:r>
              <a:rPr lang="en-US" dirty="0" smtClean="0">
                <a:latin typeface="Georgia" charset="0"/>
                <a:ea typeface="ＭＳ Ｐゴシック" charset="0"/>
                <a:cs typeface="ＭＳ Ｐゴシック" charset="0"/>
              </a:rPr>
              <a:t>links </a:t>
            </a:r>
            <a:r>
              <a:rPr lang="en-US" dirty="0">
                <a:latin typeface="Georgia" charset="0"/>
                <a:ea typeface="ＭＳ Ｐゴシック" charset="0"/>
                <a:cs typeface="ＭＳ Ｐゴシック" charset="0"/>
              </a:rPr>
              <a:t>to </a:t>
            </a:r>
            <a:r>
              <a:rPr lang="en-US" dirty="0" smtClean="0">
                <a:latin typeface="Georgia" charset="0"/>
                <a:ea typeface="ＭＳ Ｐゴシック" charset="0"/>
                <a:cs typeface="ＭＳ Ｐゴシック" charset="0"/>
              </a:rPr>
              <a:t>other resources</a:t>
            </a:r>
            <a:endParaRPr lang="en-US" dirty="0">
              <a:latin typeface="Georgia" charset="0"/>
              <a:ea typeface="ＭＳ Ｐゴシック" charset="0"/>
              <a:cs typeface="ＭＳ Ｐゴシック" charset="0"/>
            </a:endParaRPr>
          </a:p>
        </p:txBody>
      </p:sp>
      <p:sp>
        <p:nvSpPr>
          <p:cNvPr id="2" name="Slide Number Placeholder 1"/>
          <p:cNvSpPr>
            <a:spLocks noGrp="1"/>
          </p:cNvSpPr>
          <p:nvPr>
            <p:ph type="sldNum" sz="quarter" idx="12"/>
          </p:nvPr>
        </p:nvSpPr>
        <p:spPr/>
        <p:txBody>
          <a:bodyPr/>
          <a:lstStyle/>
          <a:p>
            <a:pPr>
              <a:defRPr/>
            </a:pPr>
            <a:fld id="{ECB36F85-6CDB-9A40-9F5D-1C19C988DA21}" type="slidenum">
              <a:rPr lang="en-GB" smtClean="0"/>
              <a:pPr>
                <a:defRPr/>
              </a:pPr>
              <a:t>87</a:t>
            </a:fld>
            <a:endParaRPr lang="en-GB"/>
          </a:p>
        </p:txBody>
      </p:sp>
    </p:spTree>
    <p:extLst>
      <p:ext uri="{BB962C8B-B14F-4D97-AF65-F5344CB8AC3E}">
        <p14:creationId xmlns:p14="http://schemas.microsoft.com/office/powerpoint/2010/main" val="30730492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Next Lecture:</a:t>
            </a:r>
            <a:r>
              <a:rPr lang="en-GB" smtClean="0"/>
              <a:t/>
            </a:r>
            <a:br>
              <a:rPr lang="en-GB" smtClean="0"/>
            </a:br>
            <a:r>
              <a:rPr lang="en-GB" smtClean="0"/>
              <a:t>HTML5 APIs</a:t>
            </a:r>
            <a:endParaRPr lang="en-GB" dirty="0"/>
          </a:p>
        </p:txBody>
      </p:sp>
    </p:spTree>
    <p:extLst>
      <p:ext uri="{BB962C8B-B14F-4D97-AF65-F5344CB8AC3E}">
        <p14:creationId xmlns:p14="http://schemas.microsoft.com/office/powerpoint/2010/main" val="5401767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4"/>
          </p:nvPr>
        </p:nvPicPr>
        <p:blipFill>
          <a:blip r:embed="rId3"/>
          <a:srcRect l="5534" r="5534"/>
          <a:stretch>
            <a:fillRect/>
          </a:stretch>
        </p:blipFill>
        <p:spPr/>
      </p:pic>
      <p:sp>
        <p:nvSpPr>
          <p:cNvPr id="4" name="Title 3"/>
          <p:cNvSpPr>
            <a:spLocks noGrp="1"/>
          </p:cNvSpPr>
          <p:nvPr>
            <p:ph type="title"/>
          </p:nvPr>
        </p:nvSpPr>
        <p:spPr/>
        <p:txBody>
          <a:bodyPr anchor="b"/>
          <a:lstStyle/>
          <a:p>
            <a:pPr>
              <a:defRPr/>
            </a:pPr>
            <a:r>
              <a:rPr lang="en-US" dirty="0" err="1" smtClean="0">
                <a:effectLst>
                  <a:outerShdw blurRad="50800" dist="38100" dir="2700000">
                    <a:srgbClr val="000000">
                      <a:alpha val="43000"/>
                    </a:srgbClr>
                  </a:outerShdw>
                </a:effectLst>
              </a:rPr>
              <a:t>Organising</a:t>
            </a:r>
            <a:r>
              <a:rPr lang="en-US" dirty="0" smtClean="0">
                <a:effectLst>
                  <a:outerShdw blurRad="50800" dist="38100" dir="2700000">
                    <a:srgbClr val="000000">
                      <a:alpha val="43000"/>
                    </a:srgbClr>
                  </a:outerShdw>
                </a:effectLst>
              </a:rPr>
              <a:t> Utopia</a:t>
            </a:r>
            <a:endParaRPr lang="en-US" dirty="0">
              <a:effectLst>
                <a:outerShdw blurRad="50800" dist="38100" dir="2700000">
                  <a:srgbClr val="000000">
                    <a:alpha val="43000"/>
                  </a:srgbClr>
                </a:outerShdw>
              </a:effectLst>
            </a:endParaRPr>
          </a:p>
        </p:txBody>
      </p:sp>
      <p:sp>
        <p:nvSpPr>
          <p:cNvPr id="7" name="Text Placeholder 6"/>
          <p:cNvSpPr>
            <a:spLocks noGrp="1"/>
          </p:cNvSpPr>
          <p:nvPr>
            <p:ph type="body" idx="1"/>
          </p:nvPr>
        </p:nvSpPr>
        <p:spPr/>
        <p:txBody>
          <a:bodyPr/>
          <a:lstStyle/>
          <a:p>
            <a:endParaRPr lang="en-US"/>
          </a:p>
        </p:txBody>
      </p:sp>
    </p:spTree>
    <p:extLst>
      <p:ext uri="{BB962C8B-B14F-4D97-AF65-F5344CB8AC3E}">
        <p14:creationId xmlns:p14="http://schemas.microsoft.com/office/powerpoint/2010/main" val="1289196285"/>
      </p:ext>
    </p:extLst>
  </p:cSld>
  <p:clrMapOvr>
    <a:masterClrMapping/>
  </p:clrMapOvr>
  <p:timing>
    <p:tnLst>
      <p:par>
        <p:cTn id="1" dur="indefinite" restart="never" nodeType="tmRoot"/>
      </p:par>
    </p:tnLst>
  </p:timing>
</p:sld>
</file>

<file path=ppt/theme/theme1.xml><?xml version="1.0" encoding="utf-8"?>
<a:theme xmlns:a="http://schemas.openxmlformats.org/drawingml/2006/main" name="ECS">
  <a:themeElements>
    <a:clrScheme name="Custom 1">
      <a:dk1>
        <a:srgbClr val="323D43"/>
      </a:dk1>
      <a:lt1>
        <a:srgbClr val="FFFFFF"/>
      </a:lt1>
      <a:dk2>
        <a:srgbClr val="014359"/>
      </a:dk2>
      <a:lt2>
        <a:srgbClr val="77ADD3"/>
      </a:lt2>
      <a:accent1>
        <a:srgbClr val="979E45"/>
      </a:accent1>
      <a:accent2>
        <a:srgbClr val="4F5A20"/>
      </a:accent2>
      <a:accent3>
        <a:srgbClr val="FFFFFF"/>
      </a:accent3>
      <a:accent4>
        <a:srgbClr val="293338"/>
      </a:accent4>
      <a:accent5>
        <a:srgbClr val="C9CCB0"/>
      </a:accent5>
      <a:accent6>
        <a:srgbClr val="47511C"/>
      </a:accent6>
      <a:hlink>
        <a:srgbClr val="A67891"/>
      </a:hlink>
      <a:folHlink>
        <a:srgbClr val="8F9E94"/>
      </a:folHlink>
    </a:clrScheme>
    <a:fontScheme name="uos_ppt__template_electronics">
      <a:majorFont>
        <a:latin typeface="Georgia"/>
        <a:ea typeface="ＭＳ Ｐゴシック"/>
        <a:cs typeface="ＭＳ Ｐゴシック"/>
      </a:majorFont>
      <a:minorFont>
        <a:latin typeface="Georgi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accent2"/>
          </a:solidFill>
          <a:prstDash val="solid"/>
          <a:round/>
          <a:headEnd type="none" w="med" len="med"/>
          <a:tailEnd type="none" w="med" len="med"/>
        </a:ln>
        <a:effectLst/>
      </a:spPr>
      <a:bodyPr vert="horz" wrap="none" lIns="91440" tIns="45720" rIns="9144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200" b="0" i="0" u="none" strike="noStrike" cap="none" normalizeH="0" baseline="0">
            <a:ln>
              <a:noFill/>
            </a:ln>
            <a:solidFill>
              <a:schemeClr val="tx1"/>
            </a:solidFill>
            <a:effectLst/>
            <a:latin typeface="Lucida Sans" pitchFamily="-106" charset="0"/>
            <a:ea typeface="ＭＳ Ｐゴシック" pitchFamily="-106" charset="-128"/>
            <a:cs typeface="ＭＳ Ｐゴシック" pitchFamily="-106"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accent2"/>
          </a:solidFill>
          <a:prstDash val="solid"/>
          <a:round/>
          <a:headEnd type="none" w="med" len="med"/>
          <a:tailEnd type="none" w="med" len="med"/>
        </a:ln>
        <a:effectLst/>
      </a:spPr>
      <a:bodyPr vert="horz" wrap="none" lIns="91440" tIns="45720" rIns="9144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200" b="0" i="0" u="none" strike="noStrike" cap="none" normalizeH="0" baseline="0">
            <a:ln>
              <a:noFill/>
            </a:ln>
            <a:solidFill>
              <a:schemeClr val="tx1"/>
            </a:solidFill>
            <a:effectLst/>
            <a:latin typeface="Lucida Sans" pitchFamily="-106" charset="0"/>
            <a:ea typeface="ＭＳ Ｐゴシック" pitchFamily="-106" charset="-128"/>
            <a:cs typeface="ＭＳ Ｐゴシック" pitchFamily="-106" charset="-128"/>
          </a:defRPr>
        </a:defPPr>
      </a:lstStyle>
    </a:lnDef>
  </a:objectDefaults>
  <a:extraClrSchemeLst>
    <a:extraClrScheme>
      <a:clrScheme name="uos_ppt__template_electronics 1">
        <a:dk1>
          <a:srgbClr val="323D43"/>
        </a:dk1>
        <a:lt1>
          <a:srgbClr val="FFFFFF"/>
        </a:lt1>
        <a:dk2>
          <a:srgbClr val="014359"/>
        </a:dk2>
        <a:lt2>
          <a:srgbClr val="77ADD3"/>
        </a:lt2>
        <a:accent1>
          <a:srgbClr val="979E45"/>
        </a:accent1>
        <a:accent2>
          <a:srgbClr val="4F5A20"/>
        </a:accent2>
        <a:accent3>
          <a:srgbClr val="FFFFFF"/>
        </a:accent3>
        <a:accent4>
          <a:srgbClr val="293338"/>
        </a:accent4>
        <a:accent5>
          <a:srgbClr val="C9CCB0"/>
        </a:accent5>
        <a:accent6>
          <a:srgbClr val="47511C"/>
        </a:accent6>
        <a:hlink>
          <a:srgbClr val="A67891"/>
        </a:hlink>
        <a:folHlink>
          <a:srgbClr val="8F9E94"/>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CS" id="{66726BC8-B587-934F-90EA-B5F12CAEC42C}" vid="{BC0C992C-1023-D64B-8CEC-124EE197F30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ECS</Template>
  <TotalTime>1085</TotalTime>
  <Words>4491</Words>
  <Application>Microsoft Macintosh PowerPoint</Application>
  <PresentationFormat>On-screen Show (4:3)</PresentationFormat>
  <Paragraphs>623</Paragraphs>
  <Slides>88</Slides>
  <Notes>62</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88</vt:i4>
      </vt:variant>
    </vt:vector>
  </HeadingPairs>
  <TitlesOfParts>
    <vt:vector size="98" baseType="lpstr">
      <vt:lpstr>Calibri</vt:lpstr>
      <vt:lpstr>Chalkboard</vt:lpstr>
      <vt:lpstr>Georgia</vt:lpstr>
      <vt:lpstr>Lucida Grande</vt:lpstr>
      <vt:lpstr>Lucida Sans</vt:lpstr>
      <vt:lpstr>Mangal</vt:lpstr>
      <vt:lpstr>ＭＳ Ｐゴシック</vt:lpstr>
      <vt:lpstr>Arial</vt:lpstr>
      <vt:lpstr>Times New Roman</vt:lpstr>
      <vt:lpstr>ECS</vt:lpstr>
      <vt:lpstr>Trailblazers: Hypertext History</vt:lpstr>
      <vt:lpstr>Revisiting Nelson’s Definition</vt:lpstr>
      <vt:lpstr>From the Middle Ages  to the Age of Enlightenment</vt:lpstr>
      <vt:lpstr>The Talmud</vt:lpstr>
      <vt:lpstr>Richard White of Basingstoke</vt:lpstr>
      <vt:lpstr>The Birth of the Modern Encyclopedia</vt:lpstr>
      <vt:lpstr>PowerPoint Presentation</vt:lpstr>
      <vt:lpstr>Legal Citations</vt:lpstr>
      <vt:lpstr>Organising Utopia</vt:lpstr>
      <vt:lpstr>Paul Otlet</vt:lpstr>
      <vt:lpstr>PowerPoint Presentation</vt:lpstr>
      <vt:lpstr>The Mundaneum</vt:lpstr>
      <vt:lpstr>PowerPoint Presentation</vt:lpstr>
      <vt:lpstr>The World City</vt:lpstr>
      <vt:lpstr>PowerPoint Presentation</vt:lpstr>
      <vt:lpstr>Wilhelm Ostwald</vt:lpstr>
      <vt:lpstr>Die Brücke</vt:lpstr>
      <vt:lpstr>PowerPoint Presentation</vt:lpstr>
      <vt:lpstr>PowerPoint Presentation</vt:lpstr>
      <vt:lpstr>PowerPoint Presentation</vt:lpstr>
      <vt:lpstr>Die Brücke</vt:lpstr>
      <vt:lpstr>Das Gehirn der Welt</vt:lpstr>
      <vt:lpstr>Das Gehirn der Welt</vt:lpstr>
      <vt:lpstr>The World Brain</vt:lpstr>
      <vt:lpstr>The World Brain</vt:lpstr>
      <vt:lpstr>Interlude, 1939-1945</vt:lpstr>
      <vt:lpstr>Vannevar Bush</vt:lpstr>
      <vt:lpstr>PowerPoint Presentation</vt:lpstr>
      <vt:lpstr>PowerPoint Presentation</vt:lpstr>
      <vt:lpstr>The Rapid Selector</vt:lpstr>
      <vt:lpstr>As We May Think</vt:lpstr>
      <vt:lpstr>As We May Think</vt:lpstr>
      <vt:lpstr>PowerPoint Presentation</vt:lpstr>
      <vt:lpstr>The Memex</vt:lpstr>
      <vt:lpstr>A Salient Prediction</vt:lpstr>
      <vt:lpstr>The Information Age</vt:lpstr>
      <vt:lpstr>PowerPoint Presentation</vt:lpstr>
      <vt:lpstr>Doug Engelbart</vt:lpstr>
      <vt:lpstr>PowerPoint Presentation</vt:lpstr>
      <vt:lpstr>Augmenting Human Intellect</vt:lpstr>
      <vt:lpstr>NLS – the oN-Line System</vt:lpstr>
      <vt:lpstr>The Mother of all Demos</vt:lpstr>
      <vt:lpstr>Ted Nelson</vt:lpstr>
      <vt:lpstr>PowerPoint Presentation</vt:lpstr>
      <vt:lpstr>PowerPoint Presentation</vt:lpstr>
      <vt:lpstr>Computer Lib/Dream Machines</vt:lpstr>
      <vt:lpstr>A Vision in a Dream</vt:lpstr>
      <vt:lpstr>Project Xanadu</vt:lpstr>
      <vt:lpstr>Project Xanadu Mission Statement</vt:lpstr>
      <vt:lpstr>Project Xanadu</vt:lpstr>
      <vt:lpstr>PowerPoint Presentation</vt:lpstr>
      <vt:lpstr>PowerPoint Presentation</vt:lpstr>
      <vt:lpstr>XanaduSpace</vt:lpstr>
      <vt:lpstr>Nelson on the Web</vt:lpstr>
      <vt:lpstr>Hypertext Systems</vt:lpstr>
      <vt:lpstr>HES/FRESS (1967)</vt:lpstr>
      <vt:lpstr>ZOG (1975)</vt:lpstr>
      <vt:lpstr>Knowledge Management System (1983)</vt:lpstr>
      <vt:lpstr>Hyperties (1983)</vt:lpstr>
      <vt:lpstr>Intermedia (1985)</vt:lpstr>
      <vt:lpstr>NoteCards (1985) </vt:lpstr>
      <vt:lpstr>NoteCards: Showing card with iconic anchors </vt:lpstr>
      <vt:lpstr>NoteCards: Showing browser </vt:lpstr>
      <vt:lpstr>Hypercard (1987)</vt:lpstr>
      <vt:lpstr>Conklin on Hypertext</vt:lpstr>
      <vt:lpstr>Hypertext: An Introduction and Survey</vt:lpstr>
      <vt:lpstr>Macro Literary Systems</vt:lpstr>
      <vt:lpstr>Problem Exploration Tools</vt:lpstr>
      <vt:lpstr>Structured browsing Systems</vt:lpstr>
      <vt:lpstr>General Hypertext Technology</vt:lpstr>
      <vt:lpstr>The Essence of Hypertext</vt:lpstr>
      <vt:lpstr>The Essence of Hypertext</vt:lpstr>
      <vt:lpstr>Disadvantages of Hypertext</vt:lpstr>
      <vt:lpstr>Halasz on  Hypertext</vt:lpstr>
      <vt:lpstr>Reflections on Notecards</vt:lpstr>
      <vt:lpstr>The seven issues</vt:lpstr>
      <vt:lpstr>The seven issues</vt:lpstr>
      <vt:lpstr>Halasz on Hypertext (part 2)</vt:lpstr>
      <vt:lpstr>Seven Issues Revisited</vt:lpstr>
      <vt:lpstr>Ending the Tyranny of the Link </vt:lpstr>
      <vt:lpstr>Open Systems</vt:lpstr>
      <vt:lpstr>User Interfaces for Large Information Spaces </vt:lpstr>
      <vt:lpstr>Very Large Hypertexts</vt:lpstr>
      <vt:lpstr>…and then the  Web happened</vt:lpstr>
      <vt:lpstr>1990</vt:lpstr>
      <vt:lpstr>Web Growth 1991-2015</vt:lpstr>
      <vt:lpstr>What is (was) the Web?</vt:lpstr>
      <vt:lpstr>Next Lecture: HTML5 APIs</vt:lpstr>
    </vt:vector>
  </TitlesOfParts>
  <Company/>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Trailblazers: Hypertext History</dc:title>
  <dc:creator>Gibbins N.M.</dc:creator>
  <cp:lastModifiedBy>Gibbins N.M.</cp:lastModifiedBy>
  <cp:revision>26</cp:revision>
  <dcterms:created xsi:type="dcterms:W3CDTF">2017-10-16T20:21:24Z</dcterms:created>
  <dcterms:modified xsi:type="dcterms:W3CDTF">2017-10-18T09:50:49Z</dcterms:modified>
</cp:coreProperties>
</file>