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2"/>
  </p:notesMasterIdLst>
  <p:sldIdLst>
    <p:sldId id="257" r:id="rId2"/>
    <p:sldId id="258" r:id="rId3"/>
    <p:sldId id="259" r:id="rId4"/>
    <p:sldId id="274" r:id="rId5"/>
    <p:sldId id="275" r:id="rId6"/>
    <p:sldId id="260" r:id="rId7"/>
    <p:sldId id="276" r:id="rId8"/>
    <p:sldId id="277" r:id="rId9"/>
    <p:sldId id="278" r:id="rId10"/>
    <p:sldId id="261" r:id="rId11"/>
    <p:sldId id="262" r:id="rId12"/>
    <p:sldId id="263" r:id="rId13"/>
    <p:sldId id="272" r:id="rId14"/>
    <p:sldId id="273" r:id="rId15"/>
    <p:sldId id="264" r:id="rId16"/>
    <p:sldId id="266" r:id="rId17"/>
    <p:sldId id="280" r:id="rId18"/>
    <p:sldId id="284" r:id="rId19"/>
    <p:sldId id="281" r:id="rId20"/>
    <p:sldId id="283" r:id="rId21"/>
    <p:sldId id="288" r:id="rId22"/>
    <p:sldId id="287" r:id="rId23"/>
    <p:sldId id="286" r:id="rId24"/>
    <p:sldId id="267" r:id="rId25"/>
    <p:sldId id="265" r:id="rId26"/>
    <p:sldId id="270" r:id="rId27"/>
    <p:sldId id="271" r:id="rId28"/>
    <p:sldId id="268" r:id="rId29"/>
    <p:sldId id="269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52"/>
    <p:restoredTop sz="94691"/>
  </p:normalViewPr>
  <p:slideViewPr>
    <p:cSldViewPr snapToGrid="0" snapToObjects="1" showGuides="1">
      <p:cViewPr>
        <p:scale>
          <a:sx n="84" d="100"/>
          <a:sy n="84" d="100"/>
        </p:scale>
        <p:origin x="744" y="1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3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44" r:id="rId11"/>
    <p:sldLayoutId id="214748374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 Formats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COMP3220 Web Infrastructure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Dr Nicholas Gibbins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err="1" smtClean="0"/>
              <a:t>nmg@ecs.soton.ac.uk</a:t>
            </a:r>
            <a:endParaRPr lang="en-GB" dirty="0" smtClean="0"/>
          </a:p>
          <a:p>
            <a:r>
              <a:rPr lang="en-GB" dirty="0" smtClean="0"/>
              <a:t>2017-2018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Subject of a later lecture on this module</a:t>
            </a:r>
          </a:p>
          <a:p>
            <a:r>
              <a:rPr lang="en-GB" dirty="0" smtClean="0"/>
              <a:t>Covered (in considerable depth) in COMP6215 Semantic Web Technologies next semester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Structured and Linked Data on the Web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21" y="3429000"/>
            <a:ext cx="7878158" cy="3192579"/>
          </a:xfrm>
        </p:spPr>
      </p:pic>
    </p:spTree>
    <p:extLst>
      <p:ext uri="{BB962C8B-B14F-4D97-AF65-F5344CB8AC3E}">
        <p14:creationId xmlns:p14="http://schemas.microsoft.com/office/powerpoint/2010/main" val="3056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Office </a:t>
            </a:r>
            <a:br>
              <a:rPr lang="en-GB" dirty="0" smtClean="0"/>
            </a:br>
            <a:r>
              <a:rPr lang="en-GB" dirty="0" smtClean="0"/>
              <a:t>Open XML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0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Microsoft’s XML-based format</a:t>
            </a:r>
          </a:p>
          <a:p>
            <a:pPr lvl="1"/>
            <a:r>
              <a:rPr lang="en-GB" dirty="0" smtClean="0"/>
              <a:t>Proprietary format, but much clearer than pre-2007 formats</a:t>
            </a:r>
          </a:p>
          <a:p>
            <a:pPr marL="0" indent="0">
              <a:buNone/>
            </a:pPr>
            <a:r>
              <a:rPr lang="en-GB" dirty="0" smtClean="0"/>
              <a:t>ZIP file of directory hierarchy containing XML files</a:t>
            </a:r>
          </a:p>
          <a:p>
            <a:pPr lvl="1"/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docprops</a:t>
            </a:r>
            <a:r>
              <a:rPr lang="en-GB" dirty="0" smtClean="0"/>
              <a:t> contains metadata</a:t>
            </a:r>
          </a:p>
          <a:p>
            <a:pPr lvl="1"/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ppt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/slides</a:t>
            </a:r>
            <a:r>
              <a:rPr lang="en-GB" dirty="0" smtClean="0"/>
              <a:t> contains slides</a:t>
            </a:r>
          </a:p>
          <a:p>
            <a:pPr lvl="1"/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Ppt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/media</a:t>
            </a:r>
            <a:r>
              <a:rPr lang="en-GB" dirty="0" smtClean="0"/>
              <a:t> contains images</a:t>
            </a:r>
          </a:p>
          <a:p>
            <a:pPr lvl="1"/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_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rels</a:t>
            </a:r>
            <a:r>
              <a:rPr lang="en-GB" dirty="0" smtClean="0"/>
              <a:t> translates file names into XML attribute values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71833"/>
            <a:ext cx="3098800" cy="549467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Office XML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2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23850" y="333375"/>
            <a:ext cx="8496300" cy="4468813"/>
          </a:xfrm>
        </p:spPr>
        <p:txBody>
          <a:bodyPr wrap="square"/>
          <a:lstStyle/>
          <a:p>
            <a:pPr marL="0" indent="0">
              <a:buNone/>
            </a:pP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&lt;?xml version="1.0" encoding="UTF-8" standalone="yes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"?&gt;</a:t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p:sld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xmlns:a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schemas.openxmlformats.org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drawingml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/2006/main" 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xmlns:r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schemas.openxmlformats.org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officeDocument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/2006/relationships" 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xmlns:p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schemas.openxmlformats.org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presentationml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/2006/main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"&gt;</a:t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p:cSld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p:spTree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p:nvGrpSpPr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id="1" name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=""/&gt;&lt;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p:cNvGrpSpPr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p:nvGrpSpPr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p:grpSpPr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a:xfrm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a:off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x="0" y="0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a:ext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cx="0" cy="0" 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a:chOff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x="0" y="0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a:chExt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cx="0" cy="0" 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a:xfrm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p:grpSpPr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p:sp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id="2" name="Title 1" 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a:spLocks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noGrp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p:ph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type="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ctrTitle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p:spPr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p:txBody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a:bodyPr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a:lstStyle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4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Web Formats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a:endParaRPr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p:txBody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p:sp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p:sp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id="3" name="Subtitle 2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a:spLocks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noGrp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p:ph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type="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subTitle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idx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="1" 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p:spPr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p:txBody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a:bodyPr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/&gt;&lt;</a:t>
            </a:r>
            <a:r>
              <a:rPr lang="en-GB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a:lstStyle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="0" 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4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COMP3220 Web Infrastructure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a:br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a:br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4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COMP6218 Web Architecture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a:endParaRPr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="0" 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p:txBody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p:sp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p:sp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id="4" name="Text Placeholder 3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a:spLocks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noGrp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p:cNvSpPr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p:ph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type="body"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sz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="quarter"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idx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p:nvSpPr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p:spPr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p:txBody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a:bodyPr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/&gt;&lt;</a:t>
            </a:r>
            <a:r>
              <a:rPr lang="en-GB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a:lstStyle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="0" 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4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Dr Nicholas Gibbins 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-IN"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4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–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err="1"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400" b="1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nmg@ecs.soton.ac.uk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a:endParaRPr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="0" /&gt;&lt;/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a:p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-GB" dirty="0"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smtClean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&gt;2017-2018&lt;/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a:t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a:endParaRPr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lang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-GB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endParaRPr lang="en-GB" sz="14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ePub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6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Open vendor-neutral standard for e-books defined by IDPF (now part of W3C)</a:t>
            </a:r>
          </a:p>
          <a:p>
            <a:pPr lvl="1"/>
            <a:r>
              <a:rPr lang="en-GB" dirty="0" smtClean="0"/>
              <a:t>Optional DRM layer</a:t>
            </a:r>
          </a:p>
          <a:p>
            <a:pPr marL="0" indent="0">
              <a:buNone/>
            </a:pPr>
            <a:r>
              <a:rPr lang="en-GB" dirty="0" smtClean="0"/>
              <a:t>ZIP file of directory hierarchy containing XML and HTML files </a:t>
            </a:r>
          </a:p>
          <a:p>
            <a:pPr lvl="1"/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META-INF/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container.xml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lvl="1"/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OEBPS/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content.opf</a:t>
            </a:r>
            <a:endParaRPr lang="en-GB" sz="16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lvl="1"/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Use of HTML allows resizable and </a:t>
            </a:r>
            <a:r>
              <a:rPr lang="en-GB" dirty="0" err="1" smtClean="0">
                <a:latin typeface="Georgia" charset="0"/>
                <a:ea typeface="Georgia" charset="0"/>
                <a:cs typeface="Georgia" charset="0"/>
              </a:rPr>
              <a:t>reflowable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 content </a:t>
            </a:r>
            <a:r>
              <a:rPr lang="mr-IN" dirty="0" smtClean="0">
                <a:latin typeface="Georgia" charset="0"/>
                <a:ea typeface="Georgia" charset="0"/>
                <a:cs typeface="Georgia" charset="0"/>
              </a:rPr>
              <a:t>–</a:t>
            </a:r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 essential for adapting to a wide variety of readers</a:t>
            </a:r>
            <a:endParaRPr lang="en-GB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361" y="1587732"/>
            <a:ext cx="3398520" cy="4951486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ePub</a:t>
            </a:r>
            <a:r>
              <a:rPr lang="en-GB" dirty="0" smtClean="0"/>
              <a:t> Format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Points to OPF package which describes the other components of the document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META-INF/</a:t>
            </a:r>
            <a:r>
              <a:rPr lang="en-GB" sz="2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container.xml</a:t>
            </a:r>
            <a:endParaRPr lang="en-GB" sz="2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&lt;?xml version="1.0" encoding="UTF-8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"?&gt;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container version="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1.0” 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xmlns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urn:oasis:names:tc:opendocument:xmlns:container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rootfiles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rootfile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full-path="OEBPS/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content.opf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    media-type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="application/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oebps-package+xml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"/&gt;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rootfiles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container&gt;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2483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OEBPS/</a:t>
            </a:r>
            <a:r>
              <a:rPr lang="en-GB" sz="2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content.opf</a:t>
            </a:r>
            <a:endParaRPr lang="en-GB" sz="2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Three key components:</a:t>
            </a:r>
          </a:p>
          <a:p>
            <a:pPr lvl="1"/>
            <a:r>
              <a:rPr lang="en-GB" dirty="0" smtClean="0"/>
              <a:t>Metadata about document</a:t>
            </a:r>
          </a:p>
          <a:p>
            <a:pPr lvl="1"/>
            <a:r>
              <a:rPr lang="en-GB" dirty="0" smtClean="0"/>
              <a:t>Manifest listing files that comprise document</a:t>
            </a:r>
          </a:p>
          <a:p>
            <a:pPr lvl="1"/>
            <a:r>
              <a:rPr lang="en-GB" dirty="0" smtClean="0"/>
              <a:t>Spine giving table of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8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23850" y="305435"/>
            <a:ext cx="8496300" cy="4468813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&lt;?xml version="1.0" encoding="utf-8"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?&gt;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package unique-identifier="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uuid_id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version="2.0"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xmlns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www.idpf.org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/2007/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opf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metadata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xmlns:dc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purl.org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/dc/elements/1.1/"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 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xmlns:dcterms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purl.org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/dc/terms/"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 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xmlns:opf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www.idpf.org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/2007/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opf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 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xmlns:xsi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="http://www.w3.org/2001/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XMLSchema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-instance"&gt;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dc:identifier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id="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uuid_id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opf:scheme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uuid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df3d24ec-aa53-4a72-9075-e97b5b7bc26f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dc:identifier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dc:title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&gt;The Stars, Like Dust&lt;/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dc:title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dc:creator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opf:file-as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="Asimov, Isaac"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     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opf:role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aut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"&gt;Isaac Asimov&lt;/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dc:creator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dc:language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en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dc:language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metadata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manifest&gt;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item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="Images/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cover.jpeg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id="cover"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media-type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="image/jpeg"/&gt;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item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="Styles/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stylesheet.css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id="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css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media-type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="text/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css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item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="Text/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cover.xhtml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id="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cover.xhtml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media-type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="application/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xhtml+xml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item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toc.ncx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id="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ncx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media-type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="application/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x-dtbncx+xml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item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="Text/chapter01.xhtml" id="chapter01.xhtml"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media-type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="application/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xhtml+xml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Formats</a:t>
            </a: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HTML is the main Web format</a:t>
            </a:r>
          </a:p>
          <a:p>
            <a:pPr lvl="1"/>
            <a:r>
              <a:rPr lang="en-GB" dirty="0" smtClean="0"/>
              <a:t>Many other formats in use on the Web</a:t>
            </a:r>
          </a:p>
          <a:p>
            <a:pPr lvl="1"/>
            <a:r>
              <a:rPr lang="en-GB" dirty="0" smtClean="0"/>
              <a:t>Many other formats use Web standards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NOTE: This lecture goes into a lot of detail, but</a:t>
            </a:r>
            <a:br>
              <a:rPr lang="en-GB" dirty="0" smtClean="0"/>
            </a:br>
            <a:r>
              <a:rPr lang="en-GB" dirty="0" smtClean="0"/>
              <a:t>for illustrative purposes only. You should be </a:t>
            </a:r>
            <a:br>
              <a:rPr lang="en-GB" dirty="0" smtClean="0"/>
            </a:br>
            <a:r>
              <a:rPr lang="en-GB" dirty="0" smtClean="0"/>
              <a:t>broadly familiar with the range of formats, what</a:t>
            </a:r>
            <a:br>
              <a:rPr lang="en-GB" dirty="0" smtClean="0"/>
            </a:br>
            <a:r>
              <a:rPr lang="en-GB" dirty="0" smtClean="0"/>
              <a:t>they’re for and (roughly) how they work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3945912"/>
            <a:ext cx="147891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6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23850" y="320675"/>
            <a:ext cx="8496300" cy="6308725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spine toc="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ncx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itemref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idref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cover.xhtml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itemref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idref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title.xhtml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itemref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idref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="chapter01.xhtml"/&gt;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itemref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idref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="chapter02.xhtml"/&gt;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itemref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idref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="chapter03.xhtml"/&gt;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...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spine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&lt;/package&gt;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OEBPS/</a:t>
            </a:r>
            <a:r>
              <a:rPr lang="en-GB" sz="2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toc.ncx</a:t>
            </a:r>
            <a:endParaRPr lang="en-GB" sz="2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Defines the reading order (navigation) for the document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6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OEBPS/</a:t>
            </a:r>
            <a:r>
              <a:rPr lang="en-GB" sz="2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toc.ncx</a:t>
            </a:r>
            <a:endParaRPr lang="en-GB" sz="2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&lt;?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xml version="1.0" encoding="utf-8"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?&gt;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&lt;!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DOCTYPE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ncx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PUBLIC "-//NISO//DTD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ncx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2005-1//EN" "http://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www.daisy.org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/z3986/2005/ncx-2005-1.dtd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ncx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version="2005-1"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xmlns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www.daisy.org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/z3986/2005/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ncx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/"&gt;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meta content="df3d24ec-aa53-4a72-9075-e97b5b7bc26f"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name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dtb:uid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meta content="1" name="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dtb:depth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head&gt;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docTitle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text&gt;The Stars, Like Dust&lt;/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text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docTitle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navMap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navPoint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id="navPoint-1"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playOrder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="1"&gt;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navLabel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text&gt;ONE: The Bedroom Murmured&lt;/text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navLabel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content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src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="Text/chapter01.xhtml"/&gt;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navPoint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navPoint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id="navPoint-2"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playOrder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="2"&gt;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&lt;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navLabel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text&gt;TWO: The Net Across Space&lt;/text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navLabel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content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src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="Text/chapter02.xhtml"/&gt;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navPoint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0475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OEBPS/Text/chapter01.xhtml</a:t>
            </a:r>
            <a:endParaRPr lang="en-GB" sz="2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&lt;?xml version="1.0" encoding="utf-8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"?&gt;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&lt;!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DOCTYPE html PUBLIC "-//W3C//DTD XHTML 1.1//EN"  "http://www.w3.org/TR/xhtml11/DTD/xhtml11.dtd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html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xmlns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="http://www.w3.org/1999/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xhtml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&lt;link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="../Styles/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stylesheet.css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rel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="stylesheet"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type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="text/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css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"/&gt;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body&gt;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h1&gt;ONE: The Bedroom Murmured&lt;/h1&gt;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p&gt;The bedroom murmured to itself gently. It was almost below the limits of hearing—an irregular little sound, yet quite unmistakable, and quite deadly.&lt;/p&gt;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p&gt;But it wasn’t that which awakened Biron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Farrill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and dragged him out of a heavy, unrefreshing slumber. He turned his head restlessly from side to side in a futile struggle against the periodic burr-r-r on the end table.&lt;/p&gt;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p&gt;He put out a clumsy hand without opening his eyes and closed contact.&lt;/p&gt;  &lt;p&gt;“Hello,” he mumbled.&lt;/p&gt;</a:t>
            </a:r>
          </a:p>
        </p:txBody>
      </p:sp>
    </p:spTree>
    <p:extLst>
      <p:ext uri="{BB962C8B-B14F-4D97-AF65-F5344CB8AC3E}">
        <p14:creationId xmlns:p14="http://schemas.microsoft.com/office/powerpoint/2010/main" val="5997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eBook formats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Other common </a:t>
            </a:r>
            <a:r>
              <a:rPr lang="en-GB" dirty="0" err="1" smtClean="0"/>
              <a:t>ebook</a:t>
            </a:r>
            <a:r>
              <a:rPr lang="en-GB" dirty="0" smtClean="0"/>
              <a:t> formats take similar approach </a:t>
            </a:r>
            <a:br>
              <a:rPr lang="en-GB" dirty="0" smtClean="0"/>
            </a:br>
            <a:r>
              <a:rPr lang="en-GB" dirty="0" smtClean="0"/>
              <a:t>(ZIP of files including HTML)</a:t>
            </a:r>
          </a:p>
          <a:p>
            <a:pPr lvl="1"/>
            <a:r>
              <a:rPr lang="en-GB" dirty="0" smtClean="0"/>
              <a:t>Kindle (.</a:t>
            </a:r>
            <a:r>
              <a:rPr lang="en-GB" dirty="0" err="1" smtClean="0"/>
              <a:t>azw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Mobipocket</a:t>
            </a:r>
            <a:endParaRPr lang="en-GB" dirty="0" smtClean="0"/>
          </a:p>
          <a:p>
            <a:pPr lvl="1"/>
            <a:r>
              <a:rPr lang="en-GB" dirty="0" smtClean="0"/>
              <a:t>Apple </a:t>
            </a:r>
            <a:r>
              <a:rPr lang="en-GB" dirty="0" err="1" smtClean="0"/>
              <a:t>iBooks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7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Portable</a:t>
            </a:r>
            <a:br>
              <a:rPr lang="en-GB" dirty="0" smtClean="0"/>
            </a:br>
            <a:r>
              <a:rPr lang="en-GB" dirty="0" smtClean="0"/>
              <a:t>Document</a:t>
            </a:r>
            <a:br>
              <a:rPr lang="en-GB" dirty="0" smtClean="0"/>
            </a:br>
            <a:r>
              <a:rPr lang="en-GB" dirty="0" smtClean="0"/>
              <a:t>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7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Portable Document Format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Not “of the Web”, but important for the Web</a:t>
            </a:r>
          </a:p>
          <a:p>
            <a:pPr lvl="1"/>
            <a:r>
              <a:rPr lang="en-GB" dirty="0" smtClean="0"/>
              <a:t>8.5bn HTML documents in Google</a:t>
            </a:r>
          </a:p>
          <a:p>
            <a:pPr lvl="1"/>
            <a:r>
              <a:rPr lang="en-GB" dirty="0" smtClean="0"/>
              <a:t>2.3bn PDF documents in Google</a:t>
            </a:r>
          </a:p>
          <a:p>
            <a:pPr marL="0" indent="0">
              <a:buNone/>
            </a:pPr>
            <a:r>
              <a:rPr lang="en-GB" dirty="0" smtClean="0"/>
              <a:t>Structured for rendering of pre-formatted documents</a:t>
            </a:r>
          </a:p>
          <a:p>
            <a:pPr lvl="1"/>
            <a:r>
              <a:rPr lang="en-GB" dirty="0" smtClean="0"/>
              <a:t>Set characters from fonts at position</a:t>
            </a:r>
          </a:p>
          <a:p>
            <a:pPr lvl="1"/>
            <a:r>
              <a:rPr lang="en-GB" dirty="0" smtClean="0"/>
              <a:t>Draw lines (</a:t>
            </a:r>
            <a:r>
              <a:rPr lang="en-GB" dirty="0" err="1" smtClean="0"/>
              <a:t>etc</a:t>
            </a:r>
            <a:r>
              <a:rPr lang="en-GB" dirty="0" smtClean="0"/>
              <a:t>) at position</a:t>
            </a:r>
          </a:p>
          <a:p>
            <a:pPr lvl="1"/>
            <a:r>
              <a:rPr lang="en-GB" dirty="0" smtClean="0"/>
              <a:t>No structure to text: no paragraphs, headings, lists,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Often used as official format of record</a:t>
            </a:r>
          </a:p>
          <a:p>
            <a:pPr lvl="1"/>
            <a:r>
              <a:rPr lang="en-GB" dirty="0" smtClean="0"/>
              <a:t>Searchable </a:t>
            </a:r>
            <a:r>
              <a:rPr lang="mr-IN" dirty="0" smtClean="0"/>
              <a:t>–</a:t>
            </a:r>
            <a:r>
              <a:rPr lang="en-GB" dirty="0" smtClean="0"/>
              <a:t> unlike scanned documents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7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PDF History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Derived from Adobe’s earlier PostScript language</a:t>
            </a:r>
          </a:p>
          <a:p>
            <a:pPr lvl="1"/>
            <a:r>
              <a:rPr lang="en-GB" dirty="0" smtClean="0"/>
              <a:t>Subset of PostScript’s page description language</a:t>
            </a:r>
            <a:br>
              <a:rPr lang="en-GB" dirty="0" smtClean="0"/>
            </a:br>
            <a:r>
              <a:rPr lang="en-GB" dirty="0" smtClean="0"/>
              <a:t>(but not a programming language like PostScript)</a:t>
            </a:r>
          </a:p>
          <a:p>
            <a:pPr marL="0" indent="0">
              <a:buNone/>
            </a:pPr>
            <a:r>
              <a:rPr lang="en-GB" dirty="0" smtClean="0"/>
              <a:t>Other features</a:t>
            </a:r>
          </a:p>
          <a:p>
            <a:pPr lvl="1"/>
            <a:r>
              <a:rPr lang="en-GB" dirty="0" smtClean="0"/>
              <a:t>Font embedding in documents</a:t>
            </a:r>
          </a:p>
          <a:p>
            <a:pPr lvl="1"/>
            <a:r>
              <a:rPr lang="en-GB" dirty="0" smtClean="0"/>
              <a:t>Structured object storage, with data compression</a:t>
            </a:r>
          </a:p>
          <a:p>
            <a:pPr lvl="1"/>
            <a:r>
              <a:rPr lang="en-GB" dirty="0" smtClean="0"/>
              <a:t>Access control and DRM</a:t>
            </a:r>
          </a:p>
          <a:p>
            <a:pPr lvl="1"/>
            <a:r>
              <a:rPr lang="en-GB" dirty="0" smtClean="0"/>
              <a:t>Extensible metadata</a:t>
            </a:r>
          </a:p>
          <a:p>
            <a:pPr lvl="1"/>
            <a:r>
              <a:rPr lang="en-GB" dirty="0" smtClean="0"/>
              <a:t>Fillable forms, annotations</a:t>
            </a:r>
          </a:p>
          <a:p>
            <a:pPr lvl="1"/>
            <a:r>
              <a:rPr lang="en-GB" dirty="0" smtClean="0"/>
              <a:t>Links!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0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%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PDF-1.0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1 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 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obj</a:t>
            </a: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&lt;&lt;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Type 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Catalog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Pages 3 0 R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Outlines 2 0 R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endobj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2 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 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&lt;&lt;/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Type /Outlines /Count 0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endobj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3 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 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&lt;&lt;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Type /Pages </a:t>
            </a:r>
            <a:b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/Count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1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Kids [4 0 R]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endobj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4 0 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&lt;&lt;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Type /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Page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Parent 3 0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Resources &lt;&lt;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Font &lt;&lt; /F1 7 0 R &gt;&gt;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ProcSet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6 0 R &gt;&gt;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MediaBox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[0 0 612 792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]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Contents 5 0 R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endobj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5 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 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&lt;&lt; 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Length 44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stream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BT /F1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24 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Tf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100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100 Td (Hello World) 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Tj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ET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endstream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endobj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PDF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1635200" y="1755150"/>
            <a:ext cx="1435100" cy="431800"/>
          </a:xfrm>
          <a:prstGeom prst="wedgeRectCallout">
            <a:avLst>
              <a:gd name="adj1" fmla="val -65081"/>
              <a:gd name="adj2" fmla="val 36029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Root Object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635200" y="3380806"/>
            <a:ext cx="1774750" cy="431800"/>
          </a:xfrm>
          <a:prstGeom prst="wedgeRectCallout">
            <a:avLst>
              <a:gd name="adj1" fmla="val -64103"/>
              <a:gd name="adj2" fmla="val 56617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Outlines</a:t>
            </a:r>
            <a:r>
              <a:rPr kumimoji="0" lang="en-GB" sz="16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Object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635200" y="4283179"/>
            <a:ext cx="1381050" cy="431800"/>
          </a:xfrm>
          <a:prstGeom prst="wedgeRectCallout">
            <a:avLst>
              <a:gd name="adj1" fmla="val -71864"/>
              <a:gd name="adj2" fmla="val 18382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Page List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6251650" y="1528539"/>
            <a:ext cx="1381050" cy="431800"/>
          </a:xfrm>
          <a:prstGeom prst="wedgeRectCallout">
            <a:avLst>
              <a:gd name="adj1" fmla="val -78301"/>
              <a:gd name="adj2" fmla="val 24265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081674" y="3927474"/>
            <a:ext cx="2122525" cy="600074"/>
          </a:xfrm>
          <a:prstGeom prst="wedgeRectCallout">
            <a:avLst>
              <a:gd name="adj1" fmla="val -64009"/>
              <a:gd name="adj2" fmla="val 5345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Drawing commands for </a:t>
            </a: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308101" y="5768519"/>
            <a:ext cx="3416299" cy="1039809"/>
          </a:xfrm>
          <a:prstGeom prst="wedgeRectCallout">
            <a:avLst>
              <a:gd name="adj1" fmla="val 47069"/>
              <a:gd name="adj2" fmla="val -96153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BeginText</a:t>
            </a:r>
            <a:r>
              <a:rPr lang="en-GB" sz="1600" dirty="0" smtClean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, use font F1 at size 24, move to (100,100), draw the text “Hello World”, </a:t>
            </a:r>
            <a:r>
              <a:rPr lang="en-GB" sz="1600" dirty="0" err="1" smtClean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EndText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26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6 0 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[/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PDF /Text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]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endobj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7 </a:t>
            </a:r>
            <a:r>
              <a:rPr lang="en-GB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 </a:t>
            </a:r>
            <a:r>
              <a:rPr lang="en-GB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obj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&lt;&lt;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Type /Font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Subtype /Type1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/Name 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/F1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BaseFont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/Helvetica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endobj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600" b="1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</a:t>
            </a:r>
            <a:r>
              <a:rPr lang="fr-FR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ref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08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0000000000 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65535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0000000009 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00000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0000000074 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00000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0000000120 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00000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0000000179 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00000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0000000322 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00000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0000000415 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00000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0000000445 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00000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trailer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&lt;&lt;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Size 8 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fr-FR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Root</a:t>
            </a:r>
            <a: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1 0 R </a:t>
            </a:r>
            <a:br>
              <a:rPr lang="fr-FR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&gt;&gt;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startxref</a:t>
            </a:r>
            <a: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553</a:t>
            </a:r>
            <a:br>
              <a:rPr lang="fr-FR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fr-FR" sz="16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%%</a:t>
            </a:r>
            <a:r>
              <a:rPr lang="fr-FR" sz="16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EOF</a:t>
            </a:r>
            <a:endParaRPr lang="en-GB" sz="1600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PDF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562650" y="1658937"/>
            <a:ext cx="1381050" cy="431800"/>
          </a:xfrm>
          <a:prstGeom prst="wedgeRectCallout">
            <a:avLst>
              <a:gd name="adj1" fmla="val -78301"/>
              <a:gd name="adj2" fmla="val -2206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Index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2016050" y="2414586"/>
            <a:ext cx="1381050" cy="595313"/>
          </a:xfrm>
          <a:prstGeom prst="wedgeRectCallout">
            <a:avLst>
              <a:gd name="adj1" fmla="val -78301"/>
              <a:gd name="adj2" fmla="val -1626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Fonts for first page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2016050" y="1658937"/>
            <a:ext cx="1696925" cy="595313"/>
          </a:xfrm>
          <a:prstGeom prst="wedgeRectCallout">
            <a:avLst>
              <a:gd name="adj1" fmla="val -78301"/>
              <a:gd name="adj2" fmla="val -16268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Definitions for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first page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1477263" y="4724400"/>
            <a:ext cx="2235712" cy="681037"/>
          </a:xfrm>
          <a:prstGeom prst="wedgeRectCallout">
            <a:avLst>
              <a:gd name="adj1" fmla="val 91823"/>
              <a:gd name="adj2" fmla="val -40441"/>
            </a:avLst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Number of objects,</a:t>
            </a:r>
            <a:r>
              <a:rPr kumimoji="0" lang="en-GB" sz="1600" b="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ID of root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34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Scalable</a:t>
            </a:r>
            <a:br>
              <a:rPr lang="en-GB" dirty="0" smtClean="0"/>
            </a:br>
            <a:r>
              <a:rPr lang="en-GB" dirty="0" smtClean="0"/>
              <a:t>Vector</a:t>
            </a:r>
            <a:br>
              <a:rPr lang="en-GB" dirty="0" smtClean="0"/>
            </a:br>
            <a:r>
              <a:rPr lang="en-GB" dirty="0" smtClean="0"/>
              <a:t>Graphics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9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Lecture:</a:t>
            </a:r>
            <a:br>
              <a:rPr lang="en-GB" dirty="0" smtClean="0"/>
            </a:br>
            <a:r>
              <a:rPr lang="en-GB" dirty="0" smtClean="0"/>
              <a:t>Trailblazers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2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Scalable Vector Graphics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XML-based language for describing 2D graphics</a:t>
            </a:r>
          </a:p>
          <a:p>
            <a:pPr lvl="1"/>
            <a:r>
              <a:rPr lang="en-GB" dirty="0" smtClean="0"/>
              <a:t>Resolution independent</a:t>
            </a:r>
          </a:p>
          <a:p>
            <a:pPr lvl="1"/>
            <a:r>
              <a:rPr lang="en-GB" dirty="0" smtClean="0"/>
              <a:t>Support for </a:t>
            </a:r>
            <a:r>
              <a:rPr lang="en-GB" dirty="0" err="1" smtClean="0"/>
              <a:t>Javascript</a:t>
            </a:r>
            <a:r>
              <a:rPr lang="en-GB" dirty="0" smtClean="0"/>
              <a:t> event handlers</a:t>
            </a:r>
          </a:p>
          <a:p>
            <a:pPr lvl="1"/>
            <a:r>
              <a:rPr lang="en-GB" dirty="0" smtClean="0"/>
              <a:t>Support for manipulation via DOM</a:t>
            </a:r>
          </a:p>
          <a:p>
            <a:pPr lvl="1"/>
            <a:r>
              <a:rPr lang="en-GB" dirty="0" smtClean="0"/>
              <a:t>Uses CSS for styling and animation</a:t>
            </a:r>
          </a:p>
          <a:p>
            <a:pPr lvl="1"/>
            <a:r>
              <a:rPr lang="en-GB" dirty="0" smtClean="0"/>
              <a:t>Integrates with HTML5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svg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height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="150"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width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="400"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xmlns:xlink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http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://www.w3.org/1999/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xlink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"&gt;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defs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4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linearGradient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id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="grad1" x1="0%" y1="0%" x2="100%" y2="0%"&gt;	      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stop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offset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="0%"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style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stop-color:rgb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(255,255,0);stop-opacity:1" /&gt;	      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stop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offset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="100%"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style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stop-color:rgb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(255,0,0);stop-opacity:1" /&gt;	    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linearGradient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	  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defs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	  </a:t>
            </a:r>
            <a: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ellipse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cx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="200"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cy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="70"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rx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="85"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ry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="55"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fill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url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(#grad1)" /&gt;	  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text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="0"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y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="15"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fill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blue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transform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rotate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(30 20,40)"&gt;I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love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xlink:href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http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://www.w3.org/SVG/" 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target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="_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blank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"&gt;SVG&lt;/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text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	</a:t>
            </a:r>
            <a: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14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4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svg</a:t>
            </a:r>
            <a:r>
              <a:rPr lang="mr-IN" sz="14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endParaRPr lang="en-GB" sz="14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SVG Example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50" y="4117181"/>
            <a:ext cx="3873500" cy="2032000"/>
          </a:xfrm>
        </p:spPr>
      </p:pic>
    </p:spTree>
    <p:extLst>
      <p:ext uri="{BB962C8B-B14F-4D97-AF65-F5344CB8AC3E}">
        <p14:creationId xmlns:p14="http://schemas.microsoft.com/office/powerpoint/2010/main" val="16503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MathML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XML-based language for expressing mathematical expressions</a:t>
            </a:r>
          </a:p>
          <a:p>
            <a:pPr lvl="1"/>
            <a:r>
              <a:rPr lang="en-GB" dirty="0" smtClean="0"/>
              <a:t>Integrates with HTML5</a:t>
            </a:r>
          </a:p>
          <a:p>
            <a:pPr marL="0" indent="0">
              <a:buNone/>
            </a:pPr>
            <a:r>
              <a:rPr lang="en-GB" dirty="0" smtClean="0"/>
              <a:t>Two sub-languages:</a:t>
            </a:r>
          </a:p>
          <a:p>
            <a:pPr lvl="1"/>
            <a:r>
              <a:rPr lang="en-GB" dirty="0" smtClean="0"/>
              <a:t>Presentation-oriented (for display)</a:t>
            </a:r>
          </a:p>
          <a:p>
            <a:pPr lvl="1"/>
            <a:r>
              <a:rPr lang="en-GB" dirty="0" smtClean="0"/>
              <a:t>Semantics-oriented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2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6320640" cy="4489450"/>
          </a:xfrm>
        </p:spPr>
        <p:txBody>
          <a:bodyPr/>
          <a:lstStyle/>
          <a:p>
            <a:pPr marL="0" indent="0">
              <a:buNone/>
            </a:pP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math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xmlns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http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://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www.w3.org/1998/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Math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MathML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”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eq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plus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/&gt;	  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power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ci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ci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cn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&gt;2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cn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power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ci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b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ci</a:t>
            </a: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cn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&gt;2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cn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power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ci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ci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cn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&gt;2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cn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apply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math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3600" dirty="0" smtClean="0"/>
              <a:t>a</a:t>
            </a:r>
            <a:r>
              <a:rPr lang="en-GB" sz="3600" baseline="30000" dirty="0" smtClean="0"/>
              <a:t>2</a:t>
            </a:r>
            <a:r>
              <a:rPr lang="en-GB" sz="3600" dirty="0" smtClean="0"/>
              <a:t> + b</a:t>
            </a:r>
            <a:r>
              <a:rPr lang="en-GB" sz="3600" baseline="30000" dirty="0" smtClean="0"/>
              <a:t>2</a:t>
            </a:r>
            <a:r>
              <a:rPr lang="en-GB" sz="3600" dirty="0" smtClean="0"/>
              <a:t> = c</a:t>
            </a:r>
            <a:r>
              <a:rPr lang="en-GB" sz="3600" baseline="30000" dirty="0" smtClean="0"/>
              <a:t>2</a:t>
            </a:r>
            <a:endParaRPr lang="en-GB" sz="3600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Semantic MathML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math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xmlns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http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://www.w3.org/1998/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Math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MathML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mrow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msup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mi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a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mi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mn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&gt;2&lt;/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mn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msup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mo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&gt;+&lt;/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mo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msup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mi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b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mi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mn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&gt;2&lt;/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mn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msup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mo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&gt;=&lt;/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mo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msup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mi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mi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mn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&gt;2&lt;/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mn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msup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mrow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      </a:t>
            </a:r>
            <a: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16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mr-IN" sz="16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math</a:t>
            </a:r>
            <a:r>
              <a:rPr lang="mr-IN" sz="16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Presentational MathML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3600" dirty="0"/>
              <a:t>a</a:t>
            </a:r>
            <a:r>
              <a:rPr lang="en-GB" sz="3600" baseline="30000" dirty="0"/>
              <a:t>2</a:t>
            </a:r>
            <a:r>
              <a:rPr lang="en-GB" sz="3600" dirty="0"/>
              <a:t> + b</a:t>
            </a:r>
            <a:r>
              <a:rPr lang="en-GB" sz="3600" baseline="30000" dirty="0"/>
              <a:t>2</a:t>
            </a:r>
            <a:r>
              <a:rPr lang="en-GB" sz="3600" dirty="0"/>
              <a:t> = </a:t>
            </a:r>
            <a:r>
              <a:rPr lang="en-GB" sz="3600" dirty="0" smtClean="0"/>
              <a:t>c</a:t>
            </a:r>
            <a:r>
              <a:rPr lang="en-GB" sz="3600" baseline="30000" dirty="0" smtClean="0"/>
              <a:t>2</a:t>
            </a:r>
            <a:endParaRPr lang="en-GB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0792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S" id="{66726BC8-B587-934F-90EA-B5F12CAEC42C}" vid="{BC0C992C-1023-D64B-8CEC-124EE197F3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2797</TotalTime>
  <Words>556</Words>
  <Application>Microsoft Macintosh PowerPoint</Application>
  <PresentationFormat>On-screen Show (4:3)</PresentationFormat>
  <Paragraphs>136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Georgia</vt:lpstr>
      <vt:lpstr>Lucida Grande</vt:lpstr>
      <vt:lpstr>Lucida Sans</vt:lpstr>
      <vt:lpstr>Lucida Sans Typewriter Std</vt:lpstr>
      <vt:lpstr>ＭＳ Ｐゴシック</vt:lpstr>
      <vt:lpstr>ECS</vt:lpstr>
      <vt:lpstr>Web Formats</vt:lpstr>
      <vt:lpstr>Web Formats </vt:lpstr>
      <vt:lpstr>Scalable Vector Graphics</vt:lpstr>
      <vt:lpstr>Scalable Vector Graphics</vt:lpstr>
      <vt:lpstr>SVG Example</vt:lpstr>
      <vt:lpstr>MathML</vt:lpstr>
      <vt:lpstr>MathML</vt:lpstr>
      <vt:lpstr>Semantic MathML</vt:lpstr>
      <vt:lpstr>Presentational MathML</vt:lpstr>
      <vt:lpstr>Web Data</vt:lpstr>
      <vt:lpstr>Structured and Linked Data on the Web</vt:lpstr>
      <vt:lpstr>Office  Open XML</vt:lpstr>
      <vt:lpstr>Open Office XML</vt:lpstr>
      <vt:lpstr>PowerPoint Presentation</vt:lpstr>
      <vt:lpstr>ePub</vt:lpstr>
      <vt:lpstr>ePub Format</vt:lpstr>
      <vt:lpstr>META-INF/container.xml</vt:lpstr>
      <vt:lpstr>OEBPS/content.opf</vt:lpstr>
      <vt:lpstr>PowerPoint Presentation</vt:lpstr>
      <vt:lpstr>PowerPoint Presentation</vt:lpstr>
      <vt:lpstr>OEBPS/toc.ncx</vt:lpstr>
      <vt:lpstr>OEBPS/toc.ncx</vt:lpstr>
      <vt:lpstr>OEBPS/Text/chapter01.xhtml</vt:lpstr>
      <vt:lpstr>Other eBook formats</vt:lpstr>
      <vt:lpstr>Portable Document Format</vt:lpstr>
      <vt:lpstr>Portable Document Format</vt:lpstr>
      <vt:lpstr>PDF History</vt:lpstr>
      <vt:lpstr>Sample PDF</vt:lpstr>
      <vt:lpstr>Sample PDF</vt:lpstr>
      <vt:lpstr>Next Lecture: Trailblazers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28</cp:revision>
  <dcterms:created xsi:type="dcterms:W3CDTF">2017-10-14T17:15:50Z</dcterms:created>
  <dcterms:modified xsi:type="dcterms:W3CDTF">2017-10-16T15:55:02Z</dcterms:modified>
</cp:coreProperties>
</file>