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2"/>
  </p:notesMasterIdLst>
  <p:sldIdLst>
    <p:sldId id="258" r:id="rId2"/>
    <p:sldId id="259" r:id="rId3"/>
    <p:sldId id="260" r:id="rId4"/>
    <p:sldId id="261" r:id="rId5"/>
    <p:sldId id="262" r:id="rId6"/>
    <p:sldId id="287" r:id="rId7"/>
    <p:sldId id="273" r:id="rId8"/>
    <p:sldId id="263" r:id="rId9"/>
    <p:sldId id="278" r:id="rId10"/>
    <p:sldId id="279" r:id="rId11"/>
    <p:sldId id="269" r:id="rId12"/>
    <p:sldId id="264" r:id="rId13"/>
    <p:sldId id="265" r:id="rId14"/>
    <p:sldId id="266" r:id="rId15"/>
    <p:sldId id="267" r:id="rId16"/>
    <p:sldId id="268" r:id="rId17"/>
    <p:sldId id="271" r:id="rId18"/>
    <p:sldId id="270" r:id="rId19"/>
    <p:sldId id="272" r:id="rId20"/>
    <p:sldId id="275" r:id="rId21"/>
    <p:sldId id="276" r:id="rId22"/>
    <p:sldId id="283" r:id="rId23"/>
    <p:sldId id="284" r:id="rId24"/>
    <p:sldId id="285" r:id="rId25"/>
    <p:sldId id="286" r:id="rId26"/>
    <p:sldId id="277" r:id="rId27"/>
    <p:sldId id="280" r:id="rId28"/>
    <p:sldId id="281" r:id="rId29"/>
    <p:sldId id="282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70818"/>
  </p:normalViewPr>
  <p:slideViewPr>
    <p:cSldViewPr snapToGrid="0" snapToObjects="1" showGuides="1">
      <p:cViewPr varScale="1">
        <p:scale>
          <a:sx n="96" d="100"/>
          <a:sy n="96" d="100"/>
        </p:scale>
        <p:origin x="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HTML 4.01 released in 1999</a:t>
            </a:r>
          </a:p>
          <a:p>
            <a:endParaRPr lang="en-GB" dirty="0" smtClean="0"/>
          </a:p>
          <a:p>
            <a:r>
              <a:rPr lang="en-GB" dirty="0" smtClean="0"/>
              <a:t>Steve Jobs’ “Thoughts on Flash” open letter in 2010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BE471-5B42-7E4E-99BC-6BC05B91D99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71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60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 contain header, footer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 contain header, footer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259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 contain header, footer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953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88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 contain header, footer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74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 </a:t>
            </a:r>
            <a:r>
              <a:rPr lang="mr-IN" dirty="0" smtClean="0"/>
              <a:t>–</a:t>
            </a:r>
            <a:r>
              <a:rPr lang="en-GB" dirty="0" smtClean="0"/>
              <a:t> alternative media resources</a:t>
            </a:r>
          </a:p>
          <a:p>
            <a:r>
              <a:rPr lang="en-GB" dirty="0" smtClean="0"/>
              <a:t>Track </a:t>
            </a:r>
            <a:r>
              <a:rPr lang="mr-IN" dirty="0" smtClean="0"/>
              <a:t>–</a:t>
            </a:r>
            <a:r>
              <a:rPr lang="en-GB" baseline="0" dirty="0" smtClean="0"/>
              <a:t> timed text tracks (subtitles, captions,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455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9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44" r:id="rId11"/>
    <p:sldLayoutId id="2147483745" r:id="rId12"/>
    <p:sldLayoutId id="214748375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COMP3220 Web Infrastructure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99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Document-level metadata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Document title		&lt;title&gt;</a:t>
            </a:r>
          </a:p>
          <a:p>
            <a:pPr marL="0" indent="0">
              <a:buNone/>
            </a:pPr>
            <a:r>
              <a:rPr lang="en-GB" dirty="0" smtClean="0"/>
              <a:t>Base URI			&lt;base&gt;</a:t>
            </a:r>
          </a:p>
          <a:p>
            <a:pPr marL="0" indent="0">
              <a:buNone/>
            </a:pPr>
            <a:r>
              <a:rPr lang="en-GB" dirty="0" smtClean="0"/>
              <a:t>Document-level links	&lt;link&gt;</a:t>
            </a:r>
          </a:p>
          <a:p>
            <a:pPr marL="0" indent="0">
              <a:buNone/>
            </a:pPr>
            <a:r>
              <a:rPr lang="en-GB" dirty="0" smtClean="0"/>
              <a:t>Presentation information	&lt;style&gt;</a:t>
            </a:r>
          </a:p>
          <a:p>
            <a:pPr marL="0" indent="0">
              <a:buNone/>
            </a:pPr>
            <a:r>
              <a:rPr lang="en-GB" dirty="0" smtClean="0"/>
              <a:t>Other metadata		&lt;meta&gt;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983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289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nav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</a:p>
          <a:p>
            <a:pPr lvl="1"/>
            <a:r>
              <a:rPr lang="en-GB" dirty="0" smtClean="0"/>
              <a:t>Represents a navigation block that groups links to other pages or to parts of the current page whose role is purely navigation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Navigation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nav</a:t>
            </a: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ul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&lt;li&gt;&lt;a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=“/”&gt;Home&lt;/a&gt;&lt;/li&gt;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&lt;li&gt;&lt;a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=”/events”&gt;Events&lt;/a&gt;&lt;/li&gt;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&lt;li&gt;&lt;a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=“/contact”&gt;Contact us&lt;/a&gt;&lt;/li&gt;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ul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nav</a:t>
            </a: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endParaRPr lang="en-GB" sz="1600" b="1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&lt;header&gt;</a:t>
            </a:r>
          </a:p>
          <a:p>
            <a:pPr lvl="1"/>
            <a:r>
              <a:rPr lang="en-GB" dirty="0" smtClean="0"/>
              <a:t>Represents </a:t>
            </a:r>
            <a:r>
              <a:rPr lang="en-GB" dirty="0"/>
              <a:t>introductory content for its nearest </a:t>
            </a:r>
            <a:r>
              <a:rPr lang="en-GB" dirty="0" smtClean="0"/>
              <a:t>ancestor, typically </a:t>
            </a:r>
            <a:r>
              <a:rPr lang="en-GB" dirty="0"/>
              <a:t>contains a group of introductory or navigational aids.</a:t>
            </a:r>
          </a:p>
          <a:p>
            <a:pPr lvl="1"/>
            <a:r>
              <a:rPr lang="en-GB" dirty="0" smtClean="0"/>
              <a:t>When the nearest ancestor the body element, then it applies to the whole page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Headers and Footers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&lt;header&gt;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h1&gt;Scalable Vector Graphics (SVG) 1.2&lt;/h1&gt;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p&gt;W3C Working Draft 27 October 2004&lt;/p&gt;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ul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 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&lt;li&gt;&lt;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a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="http://www.w3.org/TR/2004/WD-SVG12-20041027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/"&gt;This version&lt;/a&gt;&lt;/li&gt; 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&lt;li&gt;&lt;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a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="http://www.w3.org/TR/2004/WD-SVG12-20040510/"&gt;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Previous version&lt;/a&gt;&lt;/li&gt;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ul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&lt;p&gt;Editor: &lt;a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=“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mailto:dean@w3.org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”&gt;Dean 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Jackson,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W3C&lt;/a&gt;&lt;/p&gt;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header&gt;</a:t>
            </a:r>
          </a:p>
        </p:txBody>
      </p:sp>
    </p:spTree>
    <p:extLst>
      <p:ext uri="{BB962C8B-B14F-4D97-AF65-F5344CB8AC3E}">
        <p14:creationId xmlns:p14="http://schemas.microsoft.com/office/powerpoint/2010/main" val="12809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&lt;footer&gt;</a:t>
            </a:r>
          </a:p>
          <a:p>
            <a:pPr lvl="1"/>
            <a:r>
              <a:rPr lang="en-GB" dirty="0"/>
              <a:t>represents a footer for its nearest </a:t>
            </a:r>
            <a:r>
              <a:rPr lang="en-GB" dirty="0" smtClean="0"/>
              <a:t>ancestor, and </a:t>
            </a:r>
            <a:r>
              <a:rPr lang="en-GB" dirty="0"/>
              <a:t>typically contains information about its section </a:t>
            </a:r>
            <a:r>
              <a:rPr lang="en-GB" dirty="0" smtClean="0"/>
              <a:t>(who </a:t>
            </a:r>
            <a:r>
              <a:rPr lang="en-GB" dirty="0"/>
              <a:t>wrote it, links to related documents, copyright </a:t>
            </a:r>
            <a:r>
              <a:rPr lang="en-GB" dirty="0" smtClean="0"/>
              <a:t>data,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 smtClean="0"/>
              <a:t>May contain entire sections: appendices</a:t>
            </a:r>
            <a:r>
              <a:rPr lang="en-GB" dirty="0"/>
              <a:t>, indexes, </a:t>
            </a:r>
            <a:r>
              <a:rPr lang="en-GB" dirty="0" smtClean="0"/>
              <a:t>colophons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Headers and Footers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&lt;footer&gt;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nav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 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ul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&lt;li&gt;&lt;a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="/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credits.html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"&gt;Credits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&lt;/a&gt;&lt;/li&gt;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&lt;li&gt;&lt;a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="/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tos.html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"&gt;Terms of Service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&lt;/a&gt;&lt;/li&gt;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&lt;li&gt;&lt;a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="/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index.html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"&gt;Blog Index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&lt;/a&gt;&lt;/li&gt;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nav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&lt;p&gt;Copyright 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© 2009 Gordon Freeman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&lt;/p&gt; 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&lt;/footer&gt;</a:t>
            </a:r>
            <a:endParaRPr lang="en-GB" sz="1600" b="1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&lt;article&gt;</a:t>
            </a:r>
          </a:p>
          <a:p>
            <a:pPr lvl="1"/>
            <a:r>
              <a:rPr lang="en-GB" dirty="0"/>
              <a:t>Represents a complete, or self-contained, composition in a document, page, application, or site and that is, in principle, independently distributable or reusable</a:t>
            </a:r>
          </a:p>
          <a:p>
            <a:pPr lvl="1"/>
            <a:r>
              <a:rPr lang="en-GB" dirty="0"/>
              <a:t>A forum post, newspaper article, a blog entry, comment,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Articles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&lt;article&gt;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&lt;header&gt;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&lt;h1&gt;The Very First Rule of Life&lt;/h1&gt;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&lt;p&gt;&lt;time&gt;3 days ago&lt;/time&gt;&lt;/p&gt;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&lt;/header&gt;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&lt;p&gt;If there's a microphone anywhere near you, assume it's hot and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sending whatever you're saying to the world. Seriously.&lt;/p&gt;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&lt;footer&gt;&lt;a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=“?comments=1&gt;Show comments&lt;/a&gt;&lt;/footer&gt;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&lt;/article&gt;</a:t>
            </a:r>
            <a:endParaRPr lang="en-GB" sz="1600" b="1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85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&lt;aside&gt;</a:t>
            </a:r>
          </a:p>
          <a:p>
            <a:pPr lvl="1"/>
            <a:r>
              <a:rPr lang="en-GB" dirty="0"/>
              <a:t>Represents a section of a page that consists of content that is tangentially related to the content around the aside element, and which could be considered separate from that content</a:t>
            </a:r>
          </a:p>
          <a:p>
            <a:pPr lvl="1"/>
            <a:r>
              <a:rPr lang="en-GB" dirty="0"/>
              <a:t>Pull quotes, sidebars, </a:t>
            </a:r>
            <a:r>
              <a:rPr lang="en-GB" dirty="0" err="1"/>
              <a:t>etc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Asides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&lt;aside&gt; 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&lt;h1&gt;Switzerland&lt;/h1&gt;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&lt;p&gt;Switzerland, a land-locked country in the middle of geographic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Europe, has not joined the geopolitical European Union, though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it is a signatory to a number of European treaties.&lt;/p&gt;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&lt;/aside&gt;</a:t>
            </a:r>
            <a:endParaRPr lang="en-GB" sz="1600" b="1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04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&lt;section&gt;</a:t>
            </a:r>
          </a:p>
          <a:p>
            <a:pPr lvl="1"/>
            <a:r>
              <a:rPr lang="en-GB" dirty="0" smtClean="0"/>
              <a:t>Represents </a:t>
            </a:r>
            <a:r>
              <a:rPr lang="en-GB" dirty="0"/>
              <a:t>a generic section of a document or </a:t>
            </a:r>
            <a:r>
              <a:rPr lang="en-GB" dirty="0" smtClean="0"/>
              <a:t>application, a </a:t>
            </a:r>
            <a:r>
              <a:rPr lang="en-GB" dirty="0"/>
              <a:t>thematic grouping of </a:t>
            </a:r>
            <a:r>
              <a:rPr lang="en-GB" dirty="0" smtClean="0"/>
              <a:t>content</a:t>
            </a:r>
          </a:p>
          <a:p>
            <a:pPr lvl="1"/>
            <a:r>
              <a:rPr lang="en-GB" dirty="0" smtClean="0"/>
              <a:t>Part of something else (unlike an article, which is a thing in its own right)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&lt;article&gt;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header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h2&gt;Apples&lt;/h2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header&gt;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p&gt;The apple is the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pomaceous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fruit of the apple tree.&lt;/p&gt;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section</a:t>
            </a: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h3&gt;Red Delicious&lt;/h3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p&gt;These bright red apples are the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most 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common found in many supermarkets.&lt;/p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section&gt;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section</a:t>
            </a: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h3&gt;Granny Smith&lt;/h3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p&gt;These juicy, green apples make a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great 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filling for apple pies.&lt;/p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section&gt;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article&gt;</a:t>
            </a:r>
            <a:endParaRPr lang="en-GB" sz="16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95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&lt;h1&gt; &lt;h2&gt; &lt;h3&gt; &lt;h4&gt; &lt;h5&gt; &lt;h6&gt;</a:t>
            </a:r>
          </a:p>
          <a:p>
            <a:pPr lvl="1"/>
            <a:r>
              <a:rPr lang="en-GB" dirty="0" smtClean="0"/>
              <a:t>Represent headings for the sections that contain them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Headings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&lt;article&gt;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&lt;header&gt;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&lt;h2&gt;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Apples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&lt;/h2&gt;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&lt;/header&gt;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&lt;p&gt;The apple is the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pomaceous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fruit of the apple tree.&lt;/p&gt;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&lt;section&gt;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&lt;h3&gt;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Red Delicious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&lt;/h3&gt;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&lt;p&gt;These bright red apples are the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most common found in many supermarkets.&lt;/p&gt;&lt;/section&gt;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&lt;section&gt;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&lt;h3&gt;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Granny Smith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&lt;/h3&gt;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&lt;p&gt;These juicy, green apples make a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great filling for apple pies.&lt;/p&gt;&lt;/section&gt;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&lt;/article&gt;</a:t>
            </a: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7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&lt;address&gt;</a:t>
            </a:r>
          </a:p>
          <a:p>
            <a:pPr lvl="1"/>
            <a:r>
              <a:rPr lang="en-GB" dirty="0" smtClean="0"/>
              <a:t>Represents </a:t>
            </a:r>
            <a:r>
              <a:rPr lang="en-GB" dirty="0"/>
              <a:t>the contact information for its nearest article or body </a:t>
            </a:r>
            <a:r>
              <a:rPr lang="en-GB" dirty="0" smtClean="0"/>
              <a:t>ancestor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Addresses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&lt;address&gt;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&lt;a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="../People/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Raggett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/"&gt;Dave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Raggett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&lt;/a&gt;, 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&lt;a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="../People/Arnaud/"&gt;Arnaud Le Hors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&lt;/a&gt;, 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contact 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persons for the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&lt;a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="Activity"&gt;W3C HTML Activity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&lt;/a&gt; 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&lt;/address&gt;</a:t>
            </a:r>
            <a:endParaRPr lang="en-GB" sz="1600" b="1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major revision of HTML</a:t>
            </a:r>
          </a:p>
          <a:p>
            <a:pPr lvl="1"/>
            <a:r>
              <a:rPr lang="en-GB" dirty="0" smtClean="0"/>
              <a:t>Started in 2004 by WHATWG</a:t>
            </a:r>
          </a:p>
          <a:p>
            <a:pPr lvl="1"/>
            <a:r>
              <a:rPr lang="en-GB" dirty="0" smtClean="0"/>
              <a:t>Adopted by W3C in 2007</a:t>
            </a:r>
          </a:p>
          <a:p>
            <a:pPr lvl="1"/>
            <a:r>
              <a:rPr lang="en-GB" dirty="0" smtClean="0"/>
              <a:t>W3C Recommendation in 2014</a:t>
            </a:r>
          </a:p>
          <a:p>
            <a:pPr lvl="1"/>
            <a:r>
              <a:rPr lang="en-GB" dirty="0" smtClean="0"/>
              <a:t>Largely driven by browser manufacturers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879600"/>
            <a:ext cx="4095750" cy="40957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dirty="0" smtClean="0"/>
              <a:t>HTML5?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757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Paragraphs		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&lt;p&gt;</a:t>
            </a:r>
          </a:p>
          <a:p>
            <a:pPr marL="0" indent="0">
              <a:buNone/>
            </a:pPr>
            <a:r>
              <a:rPr lang="en-GB" dirty="0" smtClean="0"/>
              <a:t>Lists			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ol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 &lt;</a:t>
            </a:r>
            <a:r>
              <a:rPr lang="en-GB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ul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 &lt;li&gt; &lt;dl&gt; &lt;</a:t>
            </a:r>
            <a:r>
              <a:rPr lang="en-GB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dt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 &lt;</a:t>
            </a:r>
            <a:r>
              <a:rPr lang="en-GB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dd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</a:p>
          <a:p>
            <a:pPr marL="0" indent="0">
              <a:buNone/>
            </a:pPr>
            <a:r>
              <a:rPr lang="en-GB" dirty="0" smtClean="0"/>
              <a:t>Figures		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&lt;figure&gt; &lt;</a:t>
            </a:r>
            <a:r>
              <a:rPr lang="en-GB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figcaption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</a:p>
          <a:p>
            <a:pPr marL="0" indent="0">
              <a:buNone/>
            </a:pPr>
            <a:r>
              <a:rPr lang="en-GB" dirty="0" smtClean="0"/>
              <a:t>Quotations		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blockquote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 &lt;pre&gt;</a:t>
            </a:r>
          </a:p>
          <a:p>
            <a:pPr marL="0" indent="0">
              <a:buNone/>
            </a:pPr>
            <a:r>
              <a:rPr lang="en-GB" dirty="0" smtClean="0"/>
              <a:t>Miscellaneous	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&lt;hr&gt; &lt;main&gt;</a:t>
            </a:r>
            <a:endParaRPr lang="en-GB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10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Tabular </a:t>
            </a:r>
            <a:br>
              <a:rPr lang="en-GB" dirty="0" smtClean="0"/>
            </a:br>
            <a:r>
              <a:rPr lang="en-GB" dirty="0" smtClean="0"/>
              <a:t>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28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Tabular data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Expressive data model for tables</a:t>
            </a:r>
          </a:p>
          <a:p>
            <a:pPr lvl="1"/>
            <a:r>
              <a:rPr lang="en-GB" dirty="0" smtClean="0"/>
              <a:t>Table header, body, footer</a:t>
            </a:r>
          </a:p>
          <a:p>
            <a:pPr lvl="1"/>
            <a:r>
              <a:rPr lang="en-GB" dirty="0" smtClean="0"/>
              <a:t>Row-by-row data</a:t>
            </a:r>
          </a:p>
          <a:p>
            <a:pPr lvl="1"/>
            <a:r>
              <a:rPr lang="en-GB" dirty="0" smtClean="0"/>
              <a:t>Grouping of columns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733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674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Structured data entry widgets</a:t>
            </a:r>
          </a:p>
          <a:p>
            <a:pPr lvl="1"/>
            <a:r>
              <a:rPr lang="en-GB" dirty="0" smtClean="0"/>
              <a:t>Text fields</a:t>
            </a:r>
          </a:p>
          <a:p>
            <a:pPr lvl="1"/>
            <a:r>
              <a:rPr lang="en-GB" dirty="0" smtClean="0"/>
              <a:t>Buttons (including checkboxes and radio buttons)</a:t>
            </a:r>
          </a:p>
          <a:p>
            <a:pPr lvl="1"/>
            <a:r>
              <a:rPr lang="en-GB" dirty="0" smtClean="0"/>
              <a:t>Date/time pickers</a:t>
            </a:r>
          </a:p>
          <a:p>
            <a:pPr lvl="1"/>
            <a:r>
              <a:rPr lang="en-GB" dirty="0" smtClean="0"/>
              <a:t>Colour pickers</a:t>
            </a:r>
          </a:p>
          <a:p>
            <a:pPr lvl="1"/>
            <a:r>
              <a:rPr lang="en-GB" dirty="0" smtClean="0"/>
              <a:t>File upload</a:t>
            </a:r>
          </a:p>
          <a:p>
            <a:pPr lvl="1"/>
            <a:r>
              <a:rPr lang="en-GB" dirty="0" smtClean="0"/>
              <a:t>Sliders</a:t>
            </a:r>
          </a:p>
          <a:p>
            <a:pPr lvl="1"/>
            <a:r>
              <a:rPr lang="en-GB" dirty="0" smtClean="0"/>
              <a:t>Single/multiple selections</a:t>
            </a:r>
          </a:p>
          <a:p>
            <a:pPr lvl="1"/>
            <a:r>
              <a:rPr lang="en-GB" dirty="0" smtClean="0"/>
              <a:t>Progress indicators and meters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466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Text-level </a:t>
            </a:r>
            <a:br>
              <a:rPr lang="en-GB" dirty="0" smtClean="0"/>
            </a:br>
            <a:r>
              <a:rPr lang="en-GB" dirty="0" smtClean="0"/>
              <a:t>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742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Text-level content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30+ elements for structuring text within paragraphs</a:t>
            </a:r>
          </a:p>
          <a:p>
            <a:pPr lvl="1"/>
            <a:r>
              <a:rPr lang="en-GB" dirty="0" smtClean="0"/>
              <a:t>Emphasis</a:t>
            </a:r>
          </a:p>
          <a:p>
            <a:pPr lvl="1"/>
            <a:r>
              <a:rPr lang="en-GB" dirty="0" smtClean="0"/>
              <a:t>Abbreviations</a:t>
            </a:r>
          </a:p>
          <a:p>
            <a:pPr lvl="1"/>
            <a:r>
              <a:rPr lang="en-GB" dirty="0" smtClean="0"/>
              <a:t>Quotes and citations</a:t>
            </a:r>
          </a:p>
          <a:p>
            <a:pPr lvl="1"/>
            <a:r>
              <a:rPr lang="en-GB" dirty="0" smtClean="0"/>
              <a:t>Dates, times</a:t>
            </a:r>
          </a:p>
          <a:p>
            <a:pPr lvl="1"/>
            <a:r>
              <a:rPr lang="en-GB" dirty="0" smtClean="0"/>
              <a:t>Bidirectional text</a:t>
            </a:r>
          </a:p>
          <a:p>
            <a:pPr lvl="1"/>
            <a:r>
              <a:rPr lang="en-GB" dirty="0" smtClean="0"/>
              <a:t>Ruby annotations (pronunciation guides for East Asian typography </a:t>
            </a:r>
            <a:r>
              <a:rPr lang="mr-IN" dirty="0" smtClean="0"/>
              <a:t>–</a:t>
            </a:r>
            <a:r>
              <a:rPr lang="en-GB" dirty="0" smtClean="0"/>
              <a:t> furigana,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3738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Embedded </a:t>
            </a:r>
            <a:br>
              <a:rPr lang="en-GB" dirty="0" smtClean="0"/>
            </a:br>
            <a:r>
              <a:rPr lang="en-GB" dirty="0" smtClean="0"/>
              <a:t>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810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Embedded content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Images		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img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 &lt;map&gt; &lt;area&gt;</a:t>
            </a:r>
          </a:p>
          <a:p>
            <a:pPr marL="0" indent="0">
              <a:buNone/>
            </a:pPr>
            <a:r>
              <a:rPr lang="en-GB" dirty="0" smtClean="0"/>
              <a:t>Multimedia		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&lt;video&gt; &lt;audio&gt; &lt;track&gt; &lt;source&gt;</a:t>
            </a:r>
          </a:p>
          <a:p>
            <a:pPr marL="0" indent="0">
              <a:buNone/>
            </a:pPr>
            <a:r>
              <a:rPr lang="en-GB" dirty="0" smtClean="0"/>
              <a:t>Nested documents	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&lt;iframe&gt;</a:t>
            </a:r>
          </a:p>
          <a:p>
            <a:pPr marL="0" indent="0">
              <a:buNone/>
            </a:pPr>
            <a:r>
              <a:rPr lang="en-GB" dirty="0" smtClean="0"/>
              <a:t>Miscellaneous	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&lt;object&gt; &lt;embed&gt;</a:t>
            </a:r>
            <a:endParaRPr lang="en-GB" sz="20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7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HTML5?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Usage of HTML in the wild had changed</a:t>
            </a:r>
          </a:p>
          <a:p>
            <a:pPr lvl="1"/>
            <a:r>
              <a:rPr lang="en-GB" dirty="0" smtClean="0"/>
              <a:t>Greater emphasis on JavaScript-based web applications</a:t>
            </a:r>
            <a:br>
              <a:rPr lang="en-GB" dirty="0" smtClean="0"/>
            </a:br>
            <a:r>
              <a:rPr lang="en-GB" dirty="0" smtClean="0"/>
              <a:t>(AJAX, </a:t>
            </a:r>
            <a:r>
              <a:rPr lang="en-GB" dirty="0" err="1" smtClean="0"/>
              <a:t>XMLHttpRequest</a:t>
            </a:r>
            <a:r>
              <a:rPr lang="en-GB" dirty="0" smtClean="0"/>
              <a:t>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Concerns about widespread use of Adobe Flash for interactivity</a:t>
            </a:r>
            <a:br>
              <a:rPr lang="en-GB" dirty="0" smtClean="0"/>
            </a:br>
            <a:r>
              <a:rPr lang="en-GB" dirty="0" smtClean="0"/>
              <a:t>(openness, reliability, security, performance)</a:t>
            </a:r>
          </a:p>
          <a:p>
            <a:pPr lvl="1"/>
            <a:r>
              <a:rPr lang="en-GB" dirty="0" smtClean="0"/>
              <a:t>Concerns about consistency of handling invalid </a:t>
            </a:r>
            <a:r>
              <a:rPr lang="en-GB" dirty="0" err="1" smtClean="0"/>
              <a:t>markup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(browser “quirks modes”)</a:t>
            </a:r>
          </a:p>
          <a:p>
            <a:pPr lvl="1"/>
            <a:r>
              <a:rPr lang="en-GB" dirty="0" smtClean="0"/>
              <a:t>Overuse of generic semantics-light </a:t>
            </a:r>
            <a:r>
              <a:rPr lang="en-GB" dirty="0" err="1" smtClean="0"/>
              <a:t>markup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(div and span for everything)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W3C efforts lay in a different direction (XHTML 2.0)</a:t>
            </a:r>
          </a:p>
        </p:txBody>
      </p:sp>
    </p:spTree>
    <p:extLst>
      <p:ext uri="{BB962C8B-B14F-4D97-AF65-F5344CB8AC3E}">
        <p14:creationId xmlns:p14="http://schemas.microsoft.com/office/powerpoint/2010/main" val="19438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Reading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HTML5 Spec</a:t>
            </a:r>
          </a:p>
          <a:p>
            <a:pPr lvl="1"/>
            <a:r>
              <a:rPr lang="en-GB" dirty="0"/>
              <a:t>https://www.w3.org/TR/html5</a:t>
            </a:r>
            <a:r>
              <a:rPr lang="en-GB" dirty="0" smtClean="0"/>
              <a:t>/</a:t>
            </a:r>
            <a:br>
              <a:rPr lang="en-GB" dirty="0" smtClean="0"/>
            </a:br>
            <a:r>
              <a:rPr lang="en-GB" dirty="0" smtClean="0"/>
              <a:t>(not for the faint-hearted)</a:t>
            </a:r>
          </a:p>
          <a:p>
            <a:pPr marL="0" indent="0">
              <a:buNone/>
            </a:pPr>
            <a:r>
              <a:rPr lang="en-GB" dirty="0" smtClean="0"/>
              <a:t>W3Schools HTML5 Tutorial</a:t>
            </a:r>
          </a:p>
          <a:p>
            <a:pPr lvl="1"/>
            <a:r>
              <a:rPr lang="en-GB" dirty="0"/>
              <a:t>https://</a:t>
            </a:r>
            <a:r>
              <a:rPr lang="en-GB" dirty="0" smtClean="0"/>
              <a:t>www.w3schools.com/html/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34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HTML5 Design Principles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Compatibility</a:t>
            </a:r>
          </a:p>
          <a:p>
            <a:pPr lvl="1"/>
            <a:r>
              <a:rPr lang="en-GB" dirty="0" smtClean="0"/>
              <a:t>Support existing content (HTML 4 and earlier, broken </a:t>
            </a:r>
            <a:r>
              <a:rPr lang="en-GB" dirty="0" err="1" smtClean="0"/>
              <a:t>markup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Degrade gracefully (work well in older browsers)</a:t>
            </a:r>
          </a:p>
          <a:p>
            <a:pPr marL="0" indent="0">
              <a:buNone/>
            </a:pPr>
            <a:r>
              <a:rPr lang="en-GB" dirty="0" smtClean="0"/>
              <a:t>Utility</a:t>
            </a:r>
          </a:p>
          <a:p>
            <a:pPr lvl="1"/>
            <a:r>
              <a:rPr lang="en-GB" dirty="0" smtClean="0"/>
              <a:t>Separation of concerns (content versus presentation)</a:t>
            </a:r>
          </a:p>
          <a:p>
            <a:pPr lvl="1"/>
            <a:r>
              <a:rPr lang="en-GB" dirty="0" smtClean="0"/>
              <a:t>Priority of constituencies (users &gt; authors &gt; implementers)</a:t>
            </a:r>
          </a:p>
          <a:p>
            <a:pPr marL="0" indent="0">
              <a:buNone/>
            </a:pPr>
            <a:r>
              <a:rPr lang="en-GB" dirty="0" smtClean="0"/>
              <a:t>Interoperability</a:t>
            </a:r>
          </a:p>
          <a:p>
            <a:pPr lvl="1"/>
            <a:r>
              <a:rPr lang="en-GB" dirty="0" smtClean="0"/>
              <a:t>Well-defined behaviour</a:t>
            </a:r>
          </a:p>
          <a:p>
            <a:pPr lvl="1"/>
            <a:r>
              <a:rPr lang="en-GB" dirty="0" smtClean="0"/>
              <a:t>Graceful error handling</a:t>
            </a:r>
          </a:p>
          <a:p>
            <a:pPr marL="0" indent="0">
              <a:buNone/>
            </a:pPr>
            <a:r>
              <a:rPr lang="en-GB" dirty="0" smtClean="0"/>
              <a:t>Universal access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1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HTML5 Design Principles in practice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what should happen when a browser gets bad </a:t>
            </a:r>
            <a:r>
              <a:rPr lang="en-GB" dirty="0" err="1" smtClean="0"/>
              <a:t>markup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(cannot assume well-formed or valid HTML)</a:t>
            </a:r>
          </a:p>
          <a:p>
            <a:r>
              <a:rPr lang="en-GB" dirty="0" smtClean="0"/>
              <a:t>Define APIs that improve programmatic access to document and browser</a:t>
            </a:r>
            <a:br>
              <a:rPr lang="en-GB" dirty="0" smtClean="0"/>
            </a:br>
            <a:r>
              <a:rPr lang="en-GB" dirty="0" smtClean="0"/>
              <a:t>(HTML5 as Flash-killer)</a:t>
            </a:r>
          </a:p>
          <a:p>
            <a:r>
              <a:rPr lang="en-GB" dirty="0" smtClean="0"/>
              <a:t>Define </a:t>
            </a:r>
            <a:r>
              <a:rPr lang="en-GB" dirty="0" err="1" smtClean="0"/>
              <a:t>markup</a:t>
            </a:r>
            <a:r>
              <a:rPr lang="en-GB" dirty="0" smtClean="0"/>
              <a:t> that better captures document semantics</a:t>
            </a:r>
            <a:br>
              <a:rPr lang="en-GB" dirty="0" smtClean="0"/>
            </a:br>
            <a:r>
              <a:rPr lang="en-GB" dirty="0" smtClean="0"/>
              <a:t>(better alternatives to span and div)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75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 on HTML5 parsing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HTML 4.01 (and earlier) and XHTML define a document grammar</a:t>
            </a:r>
          </a:p>
          <a:p>
            <a:pPr lvl="1"/>
            <a:r>
              <a:rPr lang="en-GB" dirty="0" smtClean="0"/>
              <a:t>Declarative definition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escribes the structure, but not how the structure should be processed</a:t>
            </a:r>
          </a:p>
          <a:p>
            <a:pPr lvl="1"/>
            <a:r>
              <a:rPr lang="en-GB" dirty="0" smtClean="0"/>
              <a:t>Behaviour with ill-formed or invalid documents is undefined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HTML 5 also defines document grammar</a:t>
            </a:r>
          </a:p>
          <a:p>
            <a:pPr lvl="1"/>
            <a:r>
              <a:rPr lang="en-GB" dirty="0" smtClean="0"/>
              <a:t>Procedural definition</a:t>
            </a:r>
          </a:p>
          <a:p>
            <a:pPr lvl="1"/>
            <a:r>
              <a:rPr lang="en-GB" dirty="0" smtClean="0"/>
              <a:t>Describes the process by which a compliant implementation should parse an HTML5 document (i.e. state machine)</a:t>
            </a:r>
          </a:p>
          <a:p>
            <a:pPr lvl="1"/>
            <a:r>
              <a:rPr lang="en-GB" dirty="0" smtClean="0"/>
              <a:t>Defines behaviour with ill-formed or invalid documents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11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14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HTML5 top-level structure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&lt;!DOCTYPE html&gt;</a:t>
            </a:r>
            <a:b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&lt;html&gt;</a:t>
            </a:r>
            <a:b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&lt;head&gt;</a:t>
            </a:r>
            <a:b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&lt;title&gt;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...</a:t>
            </a: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&lt;/title&gt;</a:t>
            </a:r>
            <a:b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&lt;/head&gt;</a:t>
            </a:r>
            <a:b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&lt;body&gt;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...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&lt;/body&gt;</a:t>
            </a:r>
            <a:b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6119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33977"/>
      </p:ext>
    </p:extLst>
  </p:cSld>
  <p:clrMapOvr>
    <a:masterClrMapping/>
  </p:clrMapOvr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S" id="{66726BC8-B587-934F-90EA-B5F12CAEC42C}" vid="{BC0C992C-1023-D64B-8CEC-124EE197F3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</Template>
  <TotalTime>120</TotalTime>
  <Words>691</Words>
  <Application>Microsoft Macintosh PowerPoint</Application>
  <PresentationFormat>On-screen Show (4:3)</PresentationFormat>
  <Paragraphs>172</Paragraphs>
  <Slides>30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Calibri</vt:lpstr>
      <vt:lpstr>Georgia</vt:lpstr>
      <vt:lpstr>Lucida Grande</vt:lpstr>
      <vt:lpstr>Lucida Sans Typewriter Std</vt:lpstr>
      <vt:lpstr>Mangal</vt:lpstr>
      <vt:lpstr>ＭＳ Ｐゴシック</vt:lpstr>
      <vt:lpstr>Arial</vt:lpstr>
      <vt:lpstr>ECS</vt:lpstr>
      <vt:lpstr>HTML5</vt:lpstr>
      <vt:lpstr>What is HTML5?</vt:lpstr>
      <vt:lpstr>Why HTML5?</vt:lpstr>
      <vt:lpstr>HTML5 Design Principles</vt:lpstr>
      <vt:lpstr>HTML5 Design Principles in practice</vt:lpstr>
      <vt:lpstr>Notes on HTML5 parsing</vt:lpstr>
      <vt:lpstr>Structure</vt:lpstr>
      <vt:lpstr>HTML5 top-level structure</vt:lpstr>
      <vt:lpstr>Metadata</vt:lpstr>
      <vt:lpstr>Document-level metadata</vt:lpstr>
      <vt:lpstr>Sections</vt:lpstr>
      <vt:lpstr>Navigation</vt:lpstr>
      <vt:lpstr>Headers and Footers</vt:lpstr>
      <vt:lpstr>Headers and Footers</vt:lpstr>
      <vt:lpstr>Articles</vt:lpstr>
      <vt:lpstr>Asides</vt:lpstr>
      <vt:lpstr>Sections</vt:lpstr>
      <vt:lpstr>Headings</vt:lpstr>
      <vt:lpstr>Addresses</vt:lpstr>
      <vt:lpstr>Grouping</vt:lpstr>
      <vt:lpstr>Grouping</vt:lpstr>
      <vt:lpstr>Tabular  Data</vt:lpstr>
      <vt:lpstr>Tabular data</vt:lpstr>
      <vt:lpstr>Forms</vt:lpstr>
      <vt:lpstr>Forms</vt:lpstr>
      <vt:lpstr>Text-level  Content</vt:lpstr>
      <vt:lpstr>Text-level content</vt:lpstr>
      <vt:lpstr>Embedded  Content</vt:lpstr>
      <vt:lpstr>Embedded content</vt:lpstr>
      <vt:lpstr>Further Reading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Gibbins N.M.</dc:creator>
  <cp:lastModifiedBy>Gibbins N.M.</cp:lastModifiedBy>
  <cp:revision>12</cp:revision>
  <dcterms:created xsi:type="dcterms:W3CDTF">2017-10-13T13:44:36Z</dcterms:created>
  <dcterms:modified xsi:type="dcterms:W3CDTF">2017-10-13T15:45:01Z</dcterms:modified>
</cp:coreProperties>
</file>