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8" r:id="rId1"/>
  </p:sldMasterIdLst>
  <p:notesMasterIdLst>
    <p:notesMasterId r:id="rId32"/>
  </p:notesMasterIdLst>
  <p:sldIdLst>
    <p:sldId id="258" r:id="rId2"/>
    <p:sldId id="259" r:id="rId3"/>
    <p:sldId id="260" r:id="rId4"/>
    <p:sldId id="261" r:id="rId5"/>
    <p:sldId id="262" r:id="rId6"/>
    <p:sldId id="287" r:id="rId7"/>
    <p:sldId id="273" r:id="rId8"/>
    <p:sldId id="263" r:id="rId9"/>
    <p:sldId id="278" r:id="rId10"/>
    <p:sldId id="279" r:id="rId11"/>
    <p:sldId id="269" r:id="rId12"/>
    <p:sldId id="264" r:id="rId13"/>
    <p:sldId id="265" r:id="rId14"/>
    <p:sldId id="266" r:id="rId15"/>
    <p:sldId id="267" r:id="rId16"/>
    <p:sldId id="268" r:id="rId17"/>
    <p:sldId id="271" r:id="rId18"/>
    <p:sldId id="270" r:id="rId19"/>
    <p:sldId id="272" r:id="rId20"/>
    <p:sldId id="275" r:id="rId21"/>
    <p:sldId id="276" r:id="rId22"/>
    <p:sldId id="283" r:id="rId23"/>
    <p:sldId id="284" r:id="rId24"/>
    <p:sldId id="285" r:id="rId25"/>
    <p:sldId id="286" r:id="rId26"/>
    <p:sldId id="277" r:id="rId27"/>
    <p:sldId id="280" r:id="rId28"/>
    <p:sldId id="281" r:id="rId29"/>
    <p:sldId id="282" r:id="rId30"/>
    <p:sldId id="288" r:id="rId3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0"/>
    <p:restoredTop sz="70818"/>
  </p:normalViewPr>
  <p:slideViewPr>
    <p:cSldViewPr snapToGrid="0" snapToObjects="1" showGuides="1">
      <p:cViewPr varScale="1">
        <p:scale>
          <a:sx n="96" d="100"/>
          <a:sy n="96" d="100"/>
        </p:scale>
        <p:origin x="840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notesMaster" Target="notesMasters/notesMaster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presProps" Target="presProps.xml"/><Relationship Id="rId34" Type="http://schemas.openxmlformats.org/officeDocument/2006/relationships/viewProps" Target="viewProps.xml"/><Relationship Id="rId35" Type="http://schemas.openxmlformats.org/officeDocument/2006/relationships/theme" Target="theme/theme1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EC2A4C-5F41-EE42-801F-DE2CCC1C7619}" type="datetimeFigureOut">
              <a:rPr lang="en-GB" smtClean="0"/>
              <a:t>13/10/2017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C9C0A1-F8F3-BA48-987D-8D509ECBA8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0966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HTML 4.01 released in 1999</a:t>
            </a:r>
          </a:p>
          <a:p>
            <a:endParaRPr lang="en-GB" dirty="0" smtClean="0"/>
          </a:p>
          <a:p>
            <a:r>
              <a:rPr lang="en-GB" dirty="0" smtClean="0"/>
              <a:t>Steve Jobs’ “Thoughts on Flash” open letter in 2010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FBE471-5B42-7E4E-99BC-6BC05B91D99B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97184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C0A1-F8F3-BA48-987D-8D509ECBA821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46084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Can contain header, footer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C0A1-F8F3-BA48-987D-8D509ECBA821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11831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Can contain header, footer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C0A1-F8F3-BA48-987D-8D509ECBA821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42594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Can contain header, footer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C0A1-F8F3-BA48-987D-8D509ECBA821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89534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C0A1-F8F3-BA48-987D-8D509ECBA821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45886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Can contain header, footer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C0A1-F8F3-BA48-987D-8D509ECBA821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8741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Source </a:t>
            </a:r>
            <a:r>
              <a:rPr lang="mr-IN" dirty="0" smtClean="0"/>
              <a:t>–</a:t>
            </a:r>
            <a:r>
              <a:rPr lang="en-GB" dirty="0" smtClean="0"/>
              <a:t> alternative media resources</a:t>
            </a:r>
          </a:p>
          <a:p>
            <a:r>
              <a:rPr lang="en-GB" dirty="0" smtClean="0"/>
              <a:t>Track </a:t>
            </a:r>
            <a:r>
              <a:rPr lang="mr-IN" dirty="0" smtClean="0"/>
              <a:t>–</a:t>
            </a:r>
            <a:r>
              <a:rPr lang="en-GB" baseline="0" dirty="0" smtClean="0"/>
              <a:t> timed text tracks (subtitles, captions, </a:t>
            </a:r>
            <a:r>
              <a:rPr lang="en-GB" baseline="0" dirty="0" err="1" smtClean="0"/>
              <a:t>etc</a:t>
            </a:r>
            <a:r>
              <a:rPr lang="en-GB" baseline="0" dirty="0" smtClean="0"/>
              <a:t>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C0A1-F8F3-BA48-987D-8D509ECBA821}" type="slidenum">
              <a:rPr lang="en-GB" smtClean="0"/>
              <a:t>29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74559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999" y="1700213"/>
            <a:ext cx="8496000" cy="2160587"/>
          </a:xfrm>
        </p:spPr>
        <p:txBody>
          <a:bodyPr lIns="91440" anchor="b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24000" y="3860800"/>
            <a:ext cx="8496000" cy="1946275"/>
          </a:xfrm>
        </p:spPr>
        <p:txBody>
          <a:bodyPr lIns="91440"/>
          <a:lstStyle>
            <a:lvl1pPr marL="0" indent="0">
              <a:buFontTx/>
              <a:buNone/>
              <a:defRPr sz="3600">
                <a:solidFill>
                  <a:srgbClr val="B1D3D6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5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1550" y="381000"/>
            <a:ext cx="2695575" cy="58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324000" y="5807075"/>
            <a:ext cx="8496000" cy="882860"/>
          </a:xfrm>
        </p:spPr>
        <p:txBody>
          <a:bodyPr/>
          <a:lstStyle>
            <a:lvl1pPr marL="90000" indent="0">
              <a:spcAft>
                <a:spcPts val="0"/>
              </a:spcAft>
              <a:buNone/>
              <a:defRPr sz="2000" baseline="0">
                <a:solidFill>
                  <a:srgbClr val="B1D3D6"/>
                </a:solidFill>
              </a:defRPr>
            </a:lvl1pPr>
          </a:lstStyle>
          <a:p>
            <a:pPr lvl="0"/>
            <a:r>
              <a:rPr lang="en-US" dirty="0" smtClean="0"/>
              <a:t>Click to add author </a:t>
            </a:r>
            <a:br>
              <a:rPr lang="en-US" dirty="0" smtClean="0"/>
            </a:br>
            <a:r>
              <a:rPr lang="en-US" dirty="0" smtClean="0"/>
              <a:t>and date</a:t>
            </a:r>
          </a:p>
        </p:txBody>
      </p:sp>
      <p:pic>
        <p:nvPicPr>
          <p:cNvPr id="6" name="Picture 5" descr="Electronics_and_Computer_Science_BLACK-2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999" y="381000"/>
            <a:ext cx="2163119" cy="5842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210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Content Placeholder 11"/>
          <p:cNvSpPr>
            <a:spLocks noGrp="1"/>
          </p:cNvSpPr>
          <p:nvPr>
            <p:ph sz="quarter" idx="13"/>
          </p:nvPr>
        </p:nvSpPr>
        <p:spPr>
          <a:xfrm>
            <a:off x="323850" y="4076700"/>
            <a:ext cx="8496300" cy="2112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/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568" userDrawn="1">
          <p15:clr>
            <a:srgbClr val="FBAE40"/>
          </p15:clr>
        </p15:guide>
        <p15:guide id="2" pos="20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4000" y="1682750"/>
            <a:ext cx="4095600" cy="44894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82750"/>
            <a:ext cx="4095600" cy="448944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1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692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1700214"/>
            <a:ext cx="8496000" cy="4113268"/>
          </a:xfrm>
        </p:spPr>
        <p:txBody>
          <a:bodyPr anchor="ctr"/>
          <a:lstStyle>
            <a:lvl1pPr algn="r">
              <a:defRPr sz="7200" b="0" i="0" cap="none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9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8925" y="381000"/>
            <a:ext cx="2139950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 marL="90000" indent="0">
              <a:buNone/>
              <a:defRPr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4406900"/>
            <a:ext cx="8496000" cy="1362075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/>
          <a:lstStyle>
            <a:lvl1pPr algn="l">
              <a:defRPr sz="4800" b="0" i="0" cap="none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24000" y="5768975"/>
            <a:ext cx="8496000" cy="395288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 anchor="b"/>
          <a:lstStyle>
            <a:lvl1pPr marL="0" indent="0">
              <a:buNone/>
              <a:defRPr sz="1600" b="1">
                <a:solidFill>
                  <a:srgbClr val="FFFFFF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 smtClean="0"/>
              <a:t>Click to add image URI</a:t>
            </a:r>
          </a:p>
        </p:txBody>
      </p:sp>
    </p:spTree>
    <p:extLst>
      <p:ext uri="{BB962C8B-B14F-4D97-AF65-F5344CB8AC3E}">
        <p14:creationId xmlns:p14="http://schemas.microsoft.com/office/powerpoint/2010/main" val="28505571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4000" y="1682750"/>
            <a:ext cx="4095600" cy="44894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82750"/>
            <a:ext cx="4095600" cy="448944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1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000" y="1682750"/>
            <a:ext cx="40956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4000" y="2322511"/>
            <a:ext cx="4095600" cy="384968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399" y="1682750"/>
            <a:ext cx="4094164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399" y="2322511"/>
            <a:ext cx="4094164" cy="384969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2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red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6857999"/>
          </a:xfrm>
        </p:spPr>
        <p:txBody>
          <a:bodyPr/>
          <a:lstStyle/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24000" y="6316662"/>
            <a:ext cx="6585941" cy="312738"/>
          </a:xfrm>
          <a:effectLst/>
        </p:spPr>
        <p:txBody>
          <a:bodyPr anchor="b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 smtClean="0"/>
              <a:t>Click to add image credit</a:t>
            </a:r>
          </a:p>
        </p:txBody>
      </p:sp>
    </p:spTree>
    <p:extLst>
      <p:ext uri="{BB962C8B-B14F-4D97-AF65-F5344CB8AC3E}">
        <p14:creationId xmlns:p14="http://schemas.microsoft.com/office/powerpoint/2010/main" val="1344296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24000" y="1682750"/>
            <a:ext cx="8496000" cy="4489450"/>
          </a:xfrm>
        </p:spPr>
        <p:txBody>
          <a:bodyPr/>
          <a:lstStyle/>
          <a:p>
            <a:pPr lvl="0"/>
            <a:r>
              <a:rPr lang="en-US" noProof="0" smtClean="0"/>
              <a:t>Click icon to add table</a:t>
            </a:r>
            <a:endParaRPr lang="en-US" noProof="0" dirty="0" smtClean="0"/>
          </a:p>
        </p:txBody>
      </p:sp>
      <p:pic>
        <p:nvPicPr>
          <p:cNvPr id="9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210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327827" y="4077072"/>
            <a:ext cx="8496300" cy="2100263"/>
          </a:xfrm>
        </p:spPr>
        <p:txBody>
          <a:bodyPr/>
          <a:lstStyle/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23404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884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4000" y="900000"/>
            <a:ext cx="84960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4000" y="6324600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246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67400" y="6316662"/>
            <a:ext cx="17526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51" r:id="rId4"/>
    <p:sldLayoutId id="2147483742" r:id="rId5"/>
    <p:sldLayoutId id="2147483743" r:id="rId6"/>
    <p:sldLayoutId id="2147483753" r:id="rId7"/>
    <p:sldLayoutId id="2147483750" r:id="rId8"/>
    <p:sldLayoutId id="2147483752" r:id="rId9"/>
    <p:sldLayoutId id="2147483754" r:id="rId10"/>
    <p:sldLayoutId id="2147483744" r:id="rId11"/>
    <p:sldLayoutId id="2147483745" r:id="rId12"/>
    <p:sldLayoutId id="2147483755" r:id="rId13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174625" indent="-174625" algn="l" rtl="0" eaLnBrk="1" fontAlgn="base" hangingPunct="1">
        <a:spcBef>
          <a:spcPct val="0"/>
        </a:spcBef>
        <a:spcAft>
          <a:spcPts val="1800"/>
        </a:spcAft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449263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2pPr>
      <a:lvl3pPr marL="722313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3pPr>
      <a:lvl4pPr marL="985838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4pPr>
      <a:lvl5pPr marL="1258888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HTML5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COMP3220 Web Infrastructure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COMP6218 Web Architecture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 smtClean="0"/>
              <a:t>Dr</a:t>
            </a:r>
            <a:r>
              <a:rPr lang="en-US" dirty="0" smtClean="0"/>
              <a:t> Nicholas Gibbins </a:t>
            </a:r>
            <a:r>
              <a:rPr lang="mr-IN" dirty="0" smtClean="0"/>
              <a:t>–</a:t>
            </a:r>
            <a:r>
              <a:rPr lang="en-US" dirty="0" smtClean="0"/>
              <a:t> </a:t>
            </a:r>
            <a:r>
              <a:rPr lang="en-US" dirty="0" err="1" smtClean="0"/>
              <a:t>nmg@ecs.soton.ac.uk</a:t>
            </a:r>
            <a:endParaRPr lang="en-US" dirty="0" smtClean="0"/>
          </a:p>
          <a:p>
            <a:r>
              <a:rPr lang="en-US" dirty="0" smtClean="0"/>
              <a:t>2017-2018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49992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Document-level metadata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Document title		&lt;title&gt;</a:t>
            </a:r>
          </a:p>
          <a:p>
            <a:pPr marL="0" indent="0">
              <a:buNone/>
            </a:pPr>
            <a:r>
              <a:rPr lang="en-GB" dirty="0" smtClean="0"/>
              <a:t>Base URI			&lt;base&gt;</a:t>
            </a:r>
          </a:p>
          <a:p>
            <a:pPr marL="0" indent="0">
              <a:buNone/>
            </a:pPr>
            <a:r>
              <a:rPr lang="en-GB" dirty="0" smtClean="0"/>
              <a:t>Document-level links	&lt;link&gt;</a:t>
            </a:r>
          </a:p>
          <a:p>
            <a:pPr marL="0" indent="0">
              <a:buNone/>
            </a:pPr>
            <a:r>
              <a:rPr lang="en-GB" dirty="0" smtClean="0"/>
              <a:t>Presentation information	&lt;style&gt;</a:t>
            </a:r>
          </a:p>
          <a:p>
            <a:pPr marL="0" indent="0">
              <a:buNone/>
            </a:pPr>
            <a:r>
              <a:rPr lang="en-GB" dirty="0" smtClean="0"/>
              <a:t>Other metadata		&lt;meta&gt;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299835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Sections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032897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</a:t>
            </a:r>
            <a:r>
              <a:rPr lang="en-GB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nav</a:t>
            </a:r>
            <a:r>
              <a:rPr lang="en-GB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&gt;</a:t>
            </a:r>
          </a:p>
          <a:p>
            <a:pPr lvl="1"/>
            <a:r>
              <a:rPr lang="en-GB" dirty="0" smtClean="0"/>
              <a:t>Represents a navigation block that groups links to other pages or to parts of the current page whose role is purely navigation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Navigation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600" b="1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</a:t>
            </a:r>
            <a:r>
              <a:rPr lang="en-GB" sz="1600" b="1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nav</a:t>
            </a:r>
            <a:r>
              <a:rPr lang="en-GB" sz="1600" b="1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&gt;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&lt;</a:t>
            </a:r>
            <a:r>
              <a:rPr lang="en-GB" sz="16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ul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&gt;</a:t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&lt;li&gt;&lt;a </a:t>
            </a:r>
            <a:r>
              <a:rPr lang="en-GB" sz="16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href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=“/”&gt;Home&lt;/a&gt;&lt;/li&gt;</a:t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&lt;li&gt;&lt;a </a:t>
            </a:r>
            <a:r>
              <a:rPr lang="en-GB" sz="16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href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=”/events”&gt;Events&lt;/a&gt;&lt;/li&gt;</a:t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&lt;li&gt;&lt;a </a:t>
            </a:r>
            <a:r>
              <a:rPr lang="en-GB" sz="16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href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=“/contact”&gt;Contact us&lt;/a&gt;&lt;/li&gt;</a:t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&lt;/</a:t>
            </a:r>
            <a:r>
              <a:rPr lang="en-GB" sz="16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ul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&gt;</a:t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b="1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&lt;/</a:t>
            </a:r>
            <a:r>
              <a:rPr lang="en-GB" sz="1600" b="1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nav</a:t>
            </a:r>
            <a:r>
              <a:rPr lang="en-GB" sz="1600" b="1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&gt;</a:t>
            </a:r>
            <a:endParaRPr lang="en-GB" sz="1600" b="1" dirty="0">
              <a:latin typeface="Lucida Sans Typewriter Std" charset="0"/>
              <a:ea typeface="Lucida Sans Typewriter Std" charset="0"/>
              <a:cs typeface="Lucida Sans Typewriter St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388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&lt;header&gt;</a:t>
            </a:r>
          </a:p>
          <a:p>
            <a:pPr lvl="1"/>
            <a:r>
              <a:rPr lang="en-GB" dirty="0" smtClean="0"/>
              <a:t>Represents </a:t>
            </a:r>
            <a:r>
              <a:rPr lang="en-GB" dirty="0"/>
              <a:t>introductory content for its nearest </a:t>
            </a:r>
            <a:r>
              <a:rPr lang="en-GB" dirty="0" smtClean="0"/>
              <a:t>ancestor, typically </a:t>
            </a:r>
            <a:r>
              <a:rPr lang="en-GB" dirty="0"/>
              <a:t>contains a group of introductory or navigational aids.</a:t>
            </a:r>
          </a:p>
          <a:p>
            <a:pPr lvl="1"/>
            <a:r>
              <a:rPr lang="en-GB" dirty="0" smtClean="0"/>
              <a:t>When the nearest ancestor the body element, then it applies to the whole page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Headers and Footers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600" b="1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&lt;header&gt; 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&lt;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h1&gt;Scalable Vector Graphics (SVG) 1.2&lt;/h1&gt; 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&lt;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p&gt;W3C Working Draft 27 October 2004&lt;/p&gt; 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&lt;</a:t>
            </a:r>
            <a:r>
              <a:rPr lang="en-GB" sz="16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ul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&gt; </a:t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&lt;li&gt;&lt;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a 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href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="http://www.w3.org/TR/2004/WD-SVG12-20041027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/"&gt;This version&lt;/a&gt;&lt;/li&gt; </a:t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&lt;li&gt;&lt;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a 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href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="http://www.w3.org/TR/2004/WD-SVG12-20040510/"&gt; 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Previous version&lt;/a&gt;&lt;/li&gt;</a:t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&lt;/</a:t>
            </a:r>
            <a:r>
              <a:rPr lang="en-GB" sz="16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ul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&gt;</a:t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&lt;p&gt;Editor: &lt;a </a:t>
            </a:r>
            <a:r>
              <a:rPr lang="en-GB" sz="16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href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=“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mailto:dean@w3.org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”&gt;Dean 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Jackson, 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W3C&lt;/a&gt;&lt;/p&gt;</a:t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b="1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&lt;/</a:t>
            </a:r>
            <a:r>
              <a:rPr lang="en-GB" sz="1600" b="1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header&gt;</a:t>
            </a:r>
          </a:p>
        </p:txBody>
      </p:sp>
    </p:spTree>
    <p:extLst>
      <p:ext uri="{BB962C8B-B14F-4D97-AF65-F5344CB8AC3E}">
        <p14:creationId xmlns:p14="http://schemas.microsoft.com/office/powerpoint/2010/main" val="1280910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&lt;footer&gt;</a:t>
            </a:r>
          </a:p>
          <a:p>
            <a:pPr lvl="1"/>
            <a:r>
              <a:rPr lang="en-GB" dirty="0"/>
              <a:t>represents a footer for its nearest </a:t>
            </a:r>
            <a:r>
              <a:rPr lang="en-GB" dirty="0" smtClean="0"/>
              <a:t>ancestor, and </a:t>
            </a:r>
            <a:r>
              <a:rPr lang="en-GB" dirty="0"/>
              <a:t>typically contains information about its section </a:t>
            </a:r>
            <a:r>
              <a:rPr lang="en-GB" dirty="0" smtClean="0"/>
              <a:t>(who </a:t>
            </a:r>
            <a:r>
              <a:rPr lang="en-GB" dirty="0"/>
              <a:t>wrote it, links to related documents, copyright </a:t>
            </a:r>
            <a:r>
              <a:rPr lang="en-GB" dirty="0" smtClean="0"/>
              <a:t>data, </a:t>
            </a:r>
            <a:r>
              <a:rPr lang="en-GB" dirty="0" err="1" smtClean="0"/>
              <a:t>etc</a:t>
            </a:r>
            <a:r>
              <a:rPr lang="en-GB" dirty="0" smtClean="0"/>
              <a:t>)</a:t>
            </a:r>
            <a:endParaRPr lang="en-GB" dirty="0"/>
          </a:p>
          <a:p>
            <a:pPr lvl="1"/>
            <a:r>
              <a:rPr lang="en-GB" dirty="0" smtClean="0"/>
              <a:t>May contain entire sections: appendices</a:t>
            </a:r>
            <a:r>
              <a:rPr lang="en-GB" dirty="0"/>
              <a:t>, indexes, </a:t>
            </a:r>
            <a:r>
              <a:rPr lang="en-GB" dirty="0" smtClean="0"/>
              <a:t>colophons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Headers and Footers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600" b="1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&lt;footer&gt; 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&lt;</a:t>
            </a:r>
            <a:r>
              <a:rPr lang="en-GB" sz="16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nav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&gt; </a:t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&lt;</a:t>
            </a:r>
            <a:r>
              <a:rPr lang="en-GB" sz="16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ul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&gt;</a:t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&lt;li&gt;&lt;a </a:t>
            </a:r>
            <a:r>
              <a:rPr lang="en-GB" sz="16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href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="/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credits.html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"&gt;Credits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&lt;/a&gt;&lt;/li&gt;</a:t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&lt;li&gt;&lt;a </a:t>
            </a:r>
            <a:r>
              <a:rPr lang="en-GB" sz="16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href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="/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tos.html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"&gt;Terms of Service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&lt;/a&gt;&lt;/li&gt;</a:t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&lt;li&gt;&lt;a </a:t>
            </a:r>
            <a:r>
              <a:rPr lang="en-GB" sz="16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href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="/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index.html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"&gt;Blog Index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&lt;/a&gt;&lt;/li&gt;</a:t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&lt;/</a:t>
            </a:r>
            <a:r>
              <a:rPr lang="en-GB" sz="16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nav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&gt;</a:t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&lt;p&gt;Copyright 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© 2009 Gordon Freeman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&lt;/p&gt; </a:t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b="1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&lt;/footer&gt;</a:t>
            </a:r>
            <a:endParaRPr lang="en-GB" sz="1600" b="1" dirty="0">
              <a:latin typeface="Lucida Sans Typewriter Std" charset="0"/>
              <a:ea typeface="Lucida Sans Typewriter Std" charset="0"/>
              <a:cs typeface="Lucida Sans Typewriter St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873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&lt;article&gt;</a:t>
            </a:r>
          </a:p>
          <a:p>
            <a:pPr lvl="1"/>
            <a:r>
              <a:rPr lang="en-GB" dirty="0"/>
              <a:t>Represents a complete, or self-contained, composition in a document, page, application, or site and that is, in principle, independently distributable or reusable</a:t>
            </a:r>
          </a:p>
          <a:p>
            <a:pPr lvl="1"/>
            <a:r>
              <a:rPr lang="en-GB" dirty="0"/>
              <a:t>A forum post, newspaper article, a blog entry, comment, </a:t>
            </a:r>
            <a:r>
              <a:rPr lang="en-GB" dirty="0" err="1" smtClean="0"/>
              <a:t>etc</a:t>
            </a:r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Articles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600" b="1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&lt;article&gt;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 &lt;header&gt; </a:t>
            </a:r>
            <a:b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   &lt;h1&gt;The Very First Rule of Life&lt;/h1&gt; </a:t>
            </a:r>
            <a:b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   &lt;p&gt;&lt;time&gt;3 days ago&lt;/time&gt;&lt;/p&gt; </a:t>
            </a:r>
            <a:b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 &lt;/header&gt; </a:t>
            </a:r>
            <a:b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 &lt;p&gt;If there's a microphone anywhere near you, assume it's hot and </a:t>
            </a:r>
            <a:b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   sending whatever you're saying to the world. Seriously.&lt;/p&gt;</a:t>
            </a:r>
            <a:b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 &lt;footer&gt;&lt;a 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href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=“?comments=1&gt;Show comments&lt;/a&gt;&lt;/footer&gt; </a:t>
            </a:r>
            <a:b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b="1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&lt;/article&gt;</a:t>
            </a:r>
            <a:endParaRPr lang="en-GB" sz="1600" b="1" dirty="0">
              <a:latin typeface="Lucida Sans Typewriter Std" charset="0"/>
              <a:ea typeface="Lucida Sans Typewriter Std" charset="0"/>
              <a:cs typeface="Lucida Sans Typewriter St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33858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&lt;aside&gt;</a:t>
            </a:r>
          </a:p>
          <a:p>
            <a:pPr lvl="1"/>
            <a:r>
              <a:rPr lang="en-GB" dirty="0"/>
              <a:t>Represents a section of a page that consists of content that is tangentially related to the content around the aside element, and which could be considered separate from that content</a:t>
            </a:r>
          </a:p>
          <a:p>
            <a:pPr lvl="1"/>
            <a:r>
              <a:rPr lang="en-GB" dirty="0"/>
              <a:t>Pull quotes, sidebars, </a:t>
            </a:r>
            <a:r>
              <a:rPr lang="en-GB" dirty="0" err="1"/>
              <a:t>etc</a:t>
            </a:r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Asides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600" b="1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&lt;aside&gt; 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 &lt;h1&gt;Switzerland&lt;/h1&gt; </a:t>
            </a:r>
            <a:b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 &lt;p&gt;Switzerland, a land-locked country in the middle of geographic </a:t>
            </a:r>
            <a:b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   Europe, has not joined the geopolitical European Union, though </a:t>
            </a:r>
            <a:b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   it is a signatory to a number of European treaties.&lt;/p&gt; </a:t>
            </a:r>
            <a:b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b="1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&lt;/aside&gt;</a:t>
            </a:r>
            <a:endParaRPr lang="en-GB" sz="1600" b="1" dirty="0">
              <a:latin typeface="Lucida Sans Typewriter Std" charset="0"/>
              <a:ea typeface="Lucida Sans Typewriter Std" charset="0"/>
              <a:cs typeface="Lucida Sans Typewriter St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59044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&lt;section&gt;</a:t>
            </a:r>
          </a:p>
          <a:p>
            <a:pPr lvl="1"/>
            <a:r>
              <a:rPr lang="en-GB" dirty="0" smtClean="0"/>
              <a:t>Represents </a:t>
            </a:r>
            <a:r>
              <a:rPr lang="en-GB" dirty="0"/>
              <a:t>a generic section of a document or </a:t>
            </a:r>
            <a:r>
              <a:rPr lang="en-GB" dirty="0" smtClean="0"/>
              <a:t>application, a </a:t>
            </a:r>
            <a:r>
              <a:rPr lang="en-GB" dirty="0"/>
              <a:t>thematic grouping of </a:t>
            </a:r>
            <a:r>
              <a:rPr lang="en-GB" dirty="0" smtClean="0"/>
              <a:t>content</a:t>
            </a:r>
          </a:p>
          <a:p>
            <a:pPr lvl="1"/>
            <a:r>
              <a:rPr lang="en-GB" dirty="0" smtClean="0"/>
              <a:t>Part of something else (unlike an article, which is a thing in its own right)</a:t>
            </a:r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Sections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&lt;article&gt; 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&lt;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header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&gt;&lt;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h2&gt;Apples&lt;/h2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&gt;&lt;/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header&gt; 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&lt;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p&gt;The apple is the 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pomaceous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fruit of the apple tree.&lt;/p&gt; 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</a:t>
            </a:r>
            <a:r>
              <a:rPr lang="en-GB" sz="1600" b="1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</a:t>
            </a:r>
            <a:r>
              <a:rPr lang="en-GB" sz="1600" b="1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section</a:t>
            </a:r>
            <a:r>
              <a:rPr lang="en-GB" sz="1600" b="1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&gt;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h3&gt;Red Delicious&lt;/h3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&gt;&lt;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p&gt;These bright red apples are the 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most 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common found in many supermarkets.&lt;/p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&gt;</a:t>
            </a:r>
            <a:r>
              <a:rPr lang="en-GB" sz="1600" b="1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&lt;/</a:t>
            </a:r>
            <a:r>
              <a:rPr lang="en-GB" sz="1600" b="1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section&gt; 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</a:t>
            </a:r>
            <a:r>
              <a:rPr lang="en-GB" sz="1600" b="1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</a:t>
            </a:r>
            <a:r>
              <a:rPr lang="en-GB" sz="1600" b="1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section</a:t>
            </a:r>
            <a:r>
              <a:rPr lang="en-GB" sz="1600" b="1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&gt;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h3&gt;Granny Smith&lt;/h3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&gt;&lt;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p&gt;These juicy, green apples make a 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great 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filling for apple pies.&lt;/p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&gt;</a:t>
            </a:r>
            <a:r>
              <a:rPr lang="en-GB" sz="1600" b="1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&lt;/</a:t>
            </a:r>
            <a:r>
              <a:rPr lang="en-GB" sz="1600" b="1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section&gt;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&lt;/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article&gt;</a:t>
            </a:r>
            <a:endParaRPr lang="en-GB" sz="1600" dirty="0">
              <a:latin typeface="Lucida Sans Typewriter Std" charset="0"/>
              <a:ea typeface="Lucida Sans Typewriter Std" charset="0"/>
              <a:cs typeface="Lucida Sans Typewriter St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78951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&lt;h1&gt; &lt;h2&gt; &lt;h3&gt; &lt;h4&gt; &lt;h5&gt; &lt;h6&gt;</a:t>
            </a:r>
          </a:p>
          <a:p>
            <a:pPr lvl="1"/>
            <a:r>
              <a:rPr lang="en-GB" dirty="0" smtClean="0"/>
              <a:t>Represent headings for the sections that contain them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Headings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&lt;article&gt; </a:t>
            </a:r>
            <a:b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 &lt;header&gt;</a:t>
            </a:r>
            <a:r>
              <a:rPr lang="en-GB" sz="1600" b="1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&lt;h2&gt;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Apples</a:t>
            </a:r>
            <a:r>
              <a:rPr lang="en-GB" sz="1600" b="1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&lt;/h2&gt;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&lt;/header&gt; </a:t>
            </a:r>
            <a:b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 &lt;p&gt;The apple is the 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pomaceous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fruit of the apple tree.&lt;/p&gt; </a:t>
            </a:r>
            <a:b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 &lt;section&gt;</a:t>
            </a:r>
            <a:r>
              <a:rPr lang="en-GB" sz="1600" b="1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&lt;h3&gt;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Red Delicious</a:t>
            </a:r>
            <a:r>
              <a:rPr lang="en-GB" sz="1600" b="1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&lt;/h3&gt;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&lt;p&gt;These bright red apples are the </a:t>
            </a:r>
            <a:b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   most common found in many supermarkets.&lt;/p&gt;&lt;/section&gt; </a:t>
            </a:r>
            <a:b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 &lt;section&gt;</a:t>
            </a:r>
            <a:r>
              <a:rPr lang="en-GB" sz="1600" b="1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&lt;h3&gt;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Granny Smith</a:t>
            </a:r>
            <a:r>
              <a:rPr lang="en-GB" sz="1600" b="1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&lt;/h3&gt;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&lt;p&gt;These juicy, green apples make a </a:t>
            </a:r>
            <a:b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    great filling for apple pies.&lt;/p&gt;&lt;/section&gt; </a:t>
            </a:r>
            <a:b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&lt;/article&gt;</a:t>
            </a:r>
          </a:p>
          <a:p>
            <a:pPr marL="0" indent="0">
              <a:buNone/>
            </a:pPr>
            <a:endParaRPr lang="en-GB" sz="16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776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&lt;address&gt;</a:t>
            </a:r>
          </a:p>
          <a:p>
            <a:pPr lvl="1"/>
            <a:r>
              <a:rPr lang="en-GB" dirty="0" smtClean="0"/>
              <a:t>Represents </a:t>
            </a:r>
            <a:r>
              <a:rPr lang="en-GB" dirty="0"/>
              <a:t>the contact information for its nearest article or body </a:t>
            </a:r>
            <a:r>
              <a:rPr lang="en-GB" dirty="0" smtClean="0"/>
              <a:t>ancestor</a:t>
            </a:r>
            <a:endParaRPr lang="en-GB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Addresses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600" b="1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&lt;address&gt; 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&lt;a 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href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="../People/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Raggett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/"&gt;Dave 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Raggett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&lt;/a&gt;, </a:t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&lt;a 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href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="../People/Arnaud/"&gt;Arnaud Le Hors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&lt;/a&gt;, </a:t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contact 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persons for the 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&lt;a </a:t>
            </a:r>
            <a:r>
              <a:rPr lang="en-GB" sz="1600" dirty="0" err="1">
                <a:latin typeface="Lucida Sans Typewriter Std" charset="0"/>
                <a:ea typeface="Lucida Sans Typewriter Std" charset="0"/>
                <a:cs typeface="Lucida Sans Typewriter Std" charset="0"/>
              </a:rPr>
              <a:t>href</a:t>
            </a:r>
            <a:r>
              <a:rPr lang="en-GB" sz="1600" dirty="0">
                <a:latin typeface="Lucida Sans Typewriter Std" charset="0"/>
                <a:ea typeface="Lucida Sans Typewriter Std" charset="0"/>
                <a:cs typeface="Lucida Sans Typewriter Std" charset="0"/>
              </a:rPr>
              <a:t>="Activity"&gt;W3C HTML Activity</a:t>
            </a:r>
            <a: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&lt;/a&gt; </a:t>
            </a:r>
            <a:br>
              <a:rPr lang="en-GB" sz="16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1600" b="1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&lt;/address&gt;</a:t>
            </a:r>
            <a:endParaRPr lang="en-GB" sz="1600" b="1" dirty="0">
              <a:latin typeface="Lucida Sans Typewriter Std" charset="0"/>
              <a:ea typeface="Lucida Sans Typewriter Std" charset="0"/>
              <a:cs typeface="Lucida Sans Typewriter St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082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A major revision of HTML</a:t>
            </a:r>
          </a:p>
          <a:p>
            <a:pPr lvl="1"/>
            <a:r>
              <a:rPr lang="en-GB" dirty="0" smtClean="0"/>
              <a:t>Started in 2004 by WHATWG</a:t>
            </a:r>
          </a:p>
          <a:p>
            <a:pPr lvl="1"/>
            <a:r>
              <a:rPr lang="en-GB" dirty="0" smtClean="0"/>
              <a:t>Adopted by W3C in 2007</a:t>
            </a:r>
          </a:p>
          <a:p>
            <a:pPr lvl="1"/>
            <a:r>
              <a:rPr lang="en-GB" dirty="0" smtClean="0"/>
              <a:t>W3C Recommendation in 2014</a:t>
            </a:r>
          </a:p>
          <a:p>
            <a:pPr lvl="1"/>
            <a:r>
              <a:rPr lang="en-GB" dirty="0" smtClean="0"/>
              <a:t>Largely driven by browser manufacturers</a:t>
            </a:r>
            <a:endParaRPr lang="en-GB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400" y="1879600"/>
            <a:ext cx="4095750" cy="409575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is </a:t>
            </a:r>
            <a:r>
              <a:rPr lang="en-GB" dirty="0" smtClean="0"/>
              <a:t>HTML5?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2559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Grouping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887573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Grouping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Paragraphs		</a:t>
            </a:r>
            <a:r>
              <a:rPr lang="en-GB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&lt;p&gt;</a:t>
            </a:r>
          </a:p>
          <a:p>
            <a:pPr marL="0" indent="0">
              <a:buNone/>
            </a:pPr>
            <a:r>
              <a:rPr lang="en-GB" dirty="0" smtClean="0"/>
              <a:t>Lists			</a:t>
            </a:r>
            <a:r>
              <a:rPr lang="en-GB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</a:t>
            </a:r>
            <a:r>
              <a:rPr lang="en-GB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ol</a:t>
            </a:r>
            <a:r>
              <a:rPr lang="en-GB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&gt; &lt;</a:t>
            </a:r>
            <a:r>
              <a:rPr lang="en-GB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ul</a:t>
            </a:r>
            <a:r>
              <a:rPr lang="en-GB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&gt; &lt;li&gt; &lt;dl&gt; &lt;</a:t>
            </a:r>
            <a:r>
              <a:rPr lang="en-GB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dt</a:t>
            </a:r>
            <a:r>
              <a:rPr lang="en-GB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&gt; &lt;</a:t>
            </a:r>
            <a:r>
              <a:rPr lang="en-GB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dd</a:t>
            </a:r>
            <a:r>
              <a:rPr lang="en-GB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&gt;</a:t>
            </a:r>
          </a:p>
          <a:p>
            <a:pPr marL="0" indent="0">
              <a:buNone/>
            </a:pPr>
            <a:r>
              <a:rPr lang="en-GB" dirty="0" smtClean="0"/>
              <a:t>Figures		</a:t>
            </a:r>
            <a:r>
              <a:rPr lang="en-GB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&lt;figure&gt; &lt;</a:t>
            </a:r>
            <a:r>
              <a:rPr lang="en-GB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figcaption</a:t>
            </a:r>
            <a:r>
              <a:rPr lang="en-GB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&gt;</a:t>
            </a:r>
          </a:p>
          <a:p>
            <a:pPr marL="0" indent="0">
              <a:buNone/>
            </a:pPr>
            <a:r>
              <a:rPr lang="en-GB" dirty="0" smtClean="0"/>
              <a:t>Quotations		</a:t>
            </a:r>
            <a:r>
              <a:rPr lang="en-GB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</a:t>
            </a:r>
            <a:r>
              <a:rPr lang="en-GB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blockquote</a:t>
            </a:r>
            <a:r>
              <a:rPr lang="en-GB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&gt; &lt;pre&gt;</a:t>
            </a:r>
          </a:p>
          <a:p>
            <a:pPr marL="0" indent="0">
              <a:buNone/>
            </a:pPr>
            <a:r>
              <a:rPr lang="en-GB" dirty="0" smtClean="0"/>
              <a:t>Miscellaneous	</a:t>
            </a:r>
            <a:r>
              <a:rPr lang="en-GB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&lt;hr&gt; &lt;main&gt;</a:t>
            </a:r>
            <a:endParaRPr lang="en-GB" dirty="0">
              <a:latin typeface="Lucida Sans Typewriter Std" charset="0"/>
              <a:ea typeface="Lucida Sans Typewriter Std" charset="0"/>
              <a:cs typeface="Lucida Sans Typewriter St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281009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Tabular </a:t>
            </a:r>
            <a:br>
              <a:rPr lang="en-GB" dirty="0" smtClean="0"/>
            </a:br>
            <a:r>
              <a:rPr lang="en-GB" dirty="0" smtClean="0"/>
              <a:t>Data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582861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Tabular data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Expressive data model for tables</a:t>
            </a:r>
          </a:p>
          <a:p>
            <a:pPr lvl="1"/>
            <a:r>
              <a:rPr lang="en-GB" dirty="0" smtClean="0"/>
              <a:t>Table header, body, footer</a:t>
            </a:r>
          </a:p>
          <a:p>
            <a:pPr lvl="1"/>
            <a:r>
              <a:rPr lang="en-GB" dirty="0" smtClean="0"/>
              <a:t>Row-by-row data</a:t>
            </a:r>
          </a:p>
          <a:p>
            <a:pPr lvl="1"/>
            <a:r>
              <a:rPr lang="en-GB" dirty="0" smtClean="0"/>
              <a:t>Grouping of columns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173377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Forms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9867409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Forms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Structured data entry widgets</a:t>
            </a:r>
          </a:p>
          <a:p>
            <a:pPr lvl="1"/>
            <a:r>
              <a:rPr lang="en-GB" dirty="0" smtClean="0"/>
              <a:t>Text fields</a:t>
            </a:r>
          </a:p>
          <a:p>
            <a:pPr lvl="1"/>
            <a:r>
              <a:rPr lang="en-GB" dirty="0" smtClean="0"/>
              <a:t>Buttons (including checkboxes and radio buttons)</a:t>
            </a:r>
          </a:p>
          <a:p>
            <a:pPr lvl="1"/>
            <a:r>
              <a:rPr lang="en-GB" dirty="0" smtClean="0"/>
              <a:t>Date/time pickers</a:t>
            </a:r>
          </a:p>
          <a:p>
            <a:pPr lvl="1"/>
            <a:r>
              <a:rPr lang="en-GB" dirty="0" smtClean="0"/>
              <a:t>Colour pickers</a:t>
            </a:r>
          </a:p>
          <a:p>
            <a:pPr lvl="1"/>
            <a:r>
              <a:rPr lang="en-GB" dirty="0" smtClean="0"/>
              <a:t>File upload</a:t>
            </a:r>
          </a:p>
          <a:p>
            <a:pPr lvl="1"/>
            <a:r>
              <a:rPr lang="en-GB" dirty="0" smtClean="0"/>
              <a:t>Sliders</a:t>
            </a:r>
          </a:p>
          <a:p>
            <a:pPr lvl="1"/>
            <a:r>
              <a:rPr lang="en-GB" dirty="0" smtClean="0"/>
              <a:t>Single/multiple selections</a:t>
            </a:r>
          </a:p>
          <a:p>
            <a:pPr lvl="1"/>
            <a:r>
              <a:rPr lang="en-GB" dirty="0" smtClean="0"/>
              <a:t>Progress indicators and meters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6346637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Text-level </a:t>
            </a:r>
            <a:br>
              <a:rPr lang="en-GB" dirty="0" smtClean="0"/>
            </a:br>
            <a:r>
              <a:rPr lang="en-GB" dirty="0" smtClean="0"/>
              <a:t>Content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974283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Text-level content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30+ elements for structuring text within paragraphs</a:t>
            </a:r>
          </a:p>
          <a:p>
            <a:pPr lvl="1"/>
            <a:r>
              <a:rPr lang="en-GB" dirty="0" smtClean="0"/>
              <a:t>Emphasis</a:t>
            </a:r>
          </a:p>
          <a:p>
            <a:pPr lvl="1"/>
            <a:r>
              <a:rPr lang="en-GB" dirty="0" smtClean="0"/>
              <a:t>Abbreviations</a:t>
            </a:r>
          </a:p>
          <a:p>
            <a:pPr lvl="1"/>
            <a:r>
              <a:rPr lang="en-GB" dirty="0" smtClean="0"/>
              <a:t>Quotes and citations</a:t>
            </a:r>
          </a:p>
          <a:p>
            <a:pPr lvl="1"/>
            <a:r>
              <a:rPr lang="en-GB" dirty="0" smtClean="0"/>
              <a:t>Dates, times</a:t>
            </a:r>
          </a:p>
          <a:p>
            <a:pPr lvl="1"/>
            <a:r>
              <a:rPr lang="en-GB" dirty="0" smtClean="0"/>
              <a:t>Bidirectional text</a:t>
            </a:r>
          </a:p>
          <a:p>
            <a:pPr lvl="1"/>
            <a:r>
              <a:rPr lang="en-GB" dirty="0" smtClean="0"/>
              <a:t>Ruby annotations (pronunciation guides for East Asian typography </a:t>
            </a:r>
            <a:r>
              <a:rPr lang="mr-IN" dirty="0" smtClean="0"/>
              <a:t>–</a:t>
            </a:r>
            <a:r>
              <a:rPr lang="en-GB" dirty="0" smtClean="0"/>
              <a:t> furigana, </a:t>
            </a:r>
            <a:r>
              <a:rPr lang="en-GB" dirty="0" err="1" smtClean="0"/>
              <a:t>etc</a:t>
            </a:r>
            <a:r>
              <a:rPr lang="en-GB" dirty="0" smtClean="0"/>
              <a:t>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0737384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Embedded </a:t>
            </a:r>
            <a:br>
              <a:rPr lang="en-GB" dirty="0" smtClean="0"/>
            </a:br>
            <a:r>
              <a:rPr lang="en-GB" dirty="0" smtClean="0"/>
              <a:t>Content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481078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Embedded content</a:t>
            </a: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Images		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</a:t>
            </a:r>
            <a:r>
              <a:rPr lang="en-GB" sz="2000" dirty="0" err="1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img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&gt; &lt;map&gt; &lt;area&gt;</a:t>
            </a:r>
          </a:p>
          <a:p>
            <a:pPr marL="0" indent="0">
              <a:buNone/>
            </a:pPr>
            <a:r>
              <a:rPr lang="en-GB" dirty="0" smtClean="0"/>
              <a:t>Multimedia		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&lt;video&gt; &lt;audio&gt; &lt;track&gt; &lt;source&gt;</a:t>
            </a:r>
          </a:p>
          <a:p>
            <a:pPr marL="0" indent="0">
              <a:buNone/>
            </a:pPr>
            <a:r>
              <a:rPr lang="en-GB" dirty="0" smtClean="0"/>
              <a:t>Nested documents	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&lt;iframe&gt;</a:t>
            </a:r>
          </a:p>
          <a:p>
            <a:pPr marL="0" indent="0">
              <a:buNone/>
            </a:pPr>
            <a:r>
              <a:rPr lang="en-GB" dirty="0" smtClean="0"/>
              <a:t>Miscellaneous	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&lt;object&gt; &lt;embed&gt;</a:t>
            </a:r>
            <a:endParaRPr lang="en-GB" sz="2000" dirty="0">
              <a:latin typeface="Lucida Sans Typewriter Std" charset="0"/>
              <a:ea typeface="Lucida Sans Typewriter Std" charset="0"/>
              <a:cs typeface="Lucida Sans Typewriter St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70730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Why HTML5?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Usage of HTML in the wild had changed</a:t>
            </a:r>
          </a:p>
          <a:p>
            <a:pPr lvl="1"/>
            <a:r>
              <a:rPr lang="en-GB" dirty="0" smtClean="0"/>
              <a:t>Greater emphasis on JavaScript-based web applications</a:t>
            </a:r>
            <a:br>
              <a:rPr lang="en-GB" dirty="0" smtClean="0"/>
            </a:br>
            <a:r>
              <a:rPr lang="en-GB" dirty="0" smtClean="0"/>
              <a:t>(AJAX, </a:t>
            </a:r>
            <a:r>
              <a:rPr lang="en-GB" dirty="0" err="1" smtClean="0"/>
              <a:t>XMLHttpRequest</a:t>
            </a:r>
            <a:r>
              <a:rPr lang="en-GB" dirty="0" smtClean="0"/>
              <a:t>, </a:t>
            </a:r>
            <a:r>
              <a:rPr lang="en-GB" dirty="0" err="1" smtClean="0"/>
              <a:t>etc</a:t>
            </a:r>
            <a:r>
              <a:rPr lang="en-GB" dirty="0" smtClean="0"/>
              <a:t>)</a:t>
            </a:r>
          </a:p>
          <a:p>
            <a:pPr lvl="1"/>
            <a:r>
              <a:rPr lang="en-GB" dirty="0" smtClean="0"/>
              <a:t>Concerns about widespread use of Adobe Flash for interactivity</a:t>
            </a:r>
            <a:br>
              <a:rPr lang="en-GB" dirty="0" smtClean="0"/>
            </a:br>
            <a:r>
              <a:rPr lang="en-GB" dirty="0" smtClean="0"/>
              <a:t>(openness, reliability, security, performance)</a:t>
            </a:r>
          </a:p>
          <a:p>
            <a:pPr lvl="1"/>
            <a:r>
              <a:rPr lang="en-GB" dirty="0" smtClean="0"/>
              <a:t>Concerns about consistency of handling invalid </a:t>
            </a:r>
            <a:r>
              <a:rPr lang="en-GB" dirty="0" err="1" smtClean="0"/>
              <a:t>markup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(browser “quirks modes”)</a:t>
            </a:r>
          </a:p>
          <a:p>
            <a:pPr lvl="1"/>
            <a:r>
              <a:rPr lang="en-GB" dirty="0" smtClean="0"/>
              <a:t>Overuse of generic semantics-light </a:t>
            </a:r>
            <a:r>
              <a:rPr lang="en-GB" dirty="0" err="1" smtClean="0"/>
              <a:t>markup</a:t>
            </a:r>
            <a:r>
              <a:rPr lang="en-GB" dirty="0" smtClean="0"/>
              <a:t> </a:t>
            </a:r>
            <a:br>
              <a:rPr lang="en-GB" dirty="0" smtClean="0"/>
            </a:br>
            <a:r>
              <a:rPr lang="en-GB" dirty="0" smtClean="0"/>
              <a:t>(div and span for everything)</a:t>
            </a:r>
          </a:p>
          <a:p>
            <a:pPr lvl="1"/>
            <a:endParaRPr lang="en-GB" dirty="0"/>
          </a:p>
          <a:p>
            <a:pPr marL="0" indent="0">
              <a:buNone/>
            </a:pPr>
            <a:r>
              <a:rPr lang="en-GB" dirty="0" smtClean="0"/>
              <a:t>W3C efforts lay in a different direction (XHTML 2.0)</a:t>
            </a:r>
          </a:p>
        </p:txBody>
      </p:sp>
    </p:spTree>
    <p:extLst>
      <p:ext uri="{BB962C8B-B14F-4D97-AF65-F5344CB8AC3E}">
        <p14:creationId xmlns:p14="http://schemas.microsoft.com/office/powerpoint/2010/main" val="1943890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Further Reading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HTML5 Spec</a:t>
            </a:r>
          </a:p>
          <a:p>
            <a:pPr lvl="1"/>
            <a:r>
              <a:rPr lang="en-GB" dirty="0"/>
              <a:t>https://www.w3.org/TR/html5</a:t>
            </a:r>
            <a:r>
              <a:rPr lang="en-GB" dirty="0" smtClean="0"/>
              <a:t>/</a:t>
            </a:r>
            <a:br>
              <a:rPr lang="en-GB" dirty="0" smtClean="0"/>
            </a:br>
            <a:r>
              <a:rPr lang="en-GB" dirty="0" smtClean="0"/>
              <a:t>(not for the faint-hearted)</a:t>
            </a:r>
          </a:p>
          <a:p>
            <a:pPr marL="0" indent="0">
              <a:buNone/>
            </a:pPr>
            <a:r>
              <a:rPr lang="en-GB" dirty="0" smtClean="0"/>
              <a:t>W3Schools HTML5 Tutorial</a:t>
            </a:r>
          </a:p>
          <a:p>
            <a:pPr lvl="1"/>
            <a:r>
              <a:rPr lang="en-GB" dirty="0"/>
              <a:t>https://</a:t>
            </a:r>
            <a:r>
              <a:rPr lang="en-GB" dirty="0" smtClean="0"/>
              <a:t>www.w3schools.com/html/</a:t>
            </a:r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853455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HTML5 Design Principles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Compatibility</a:t>
            </a:r>
          </a:p>
          <a:p>
            <a:pPr lvl="1"/>
            <a:r>
              <a:rPr lang="en-GB" dirty="0" smtClean="0"/>
              <a:t>Support existing content (HTML 4 and earlier, broken </a:t>
            </a:r>
            <a:r>
              <a:rPr lang="en-GB" dirty="0" err="1" smtClean="0"/>
              <a:t>markup</a:t>
            </a:r>
            <a:r>
              <a:rPr lang="en-GB" dirty="0" smtClean="0"/>
              <a:t>)</a:t>
            </a:r>
          </a:p>
          <a:p>
            <a:pPr lvl="1"/>
            <a:r>
              <a:rPr lang="en-GB" dirty="0" smtClean="0"/>
              <a:t>Degrade gracefully (work well in older browsers)</a:t>
            </a:r>
          </a:p>
          <a:p>
            <a:pPr marL="0" indent="0">
              <a:buNone/>
            </a:pPr>
            <a:r>
              <a:rPr lang="en-GB" dirty="0" smtClean="0"/>
              <a:t>Utility</a:t>
            </a:r>
          </a:p>
          <a:p>
            <a:pPr lvl="1"/>
            <a:r>
              <a:rPr lang="en-GB" dirty="0" smtClean="0"/>
              <a:t>Separation of concerns (content versus presentation)</a:t>
            </a:r>
          </a:p>
          <a:p>
            <a:pPr lvl="1"/>
            <a:r>
              <a:rPr lang="en-GB" dirty="0" smtClean="0"/>
              <a:t>Priority of constituencies (users &gt; authors &gt; implementers)</a:t>
            </a:r>
          </a:p>
          <a:p>
            <a:pPr marL="0" indent="0">
              <a:buNone/>
            </a:pPr>
            <a:r>
              <a:rPr lang="en-GB" dirty="0" smtClean="0"/>
              <a:t>Interoperability</a:t>
            </a:r>
          </a:p>
          <a:p>
            <a:pPr lvl="1"/>
            <a:r>
              <a:rPr lang="en-GB" dirty="0" smtClean="0"/>
              <a:t>Well-defined behaviour</a:t>
            </a:r>
          </a:p>
          <a:p>
            <a:pPr lvl="1"/>
            <a:r>
              <a:rPr lang="en-GB" dirty="0" smtClean="0"/>
              <a:t>Graceful error handling</a:t>
            </a:r>
          </a:p>
          <a:p>
            <a:pPr marL="0" indent="0">
              <a:buNone/>
            </a:pPr>
            <a:r>
              <a:rPr lang="en-GB" dirty="0" smtClean="0"/>
              <a:t>Universal access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911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HTML5 Design Principles in practice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Define what should happen when a browser gets bad </a:t>
            </a:r>
            <a:r>
              <a:rPr lang="en-GB" dirty="0" err="1" smtClean="0"/>
              <a:t>markup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(cannot assume well-formed or valid HTML)</a:t>
            </a:r>
          </a:p>
          <a:p>
            <a:r>
              <a:rPr lang="en-GB" dirty="0" smtClean="0"/>
              <a:t>Define APIs that improve programmatic access to document and browser</a:t>
            </a:r>
            <a:br>
              <a:rPr lang="en-GB" dirty="0" smtClean="0"/>
            </a:br>
            <a:r>
              <a:rPr lang="en-GB" dirty="0" smtClean="0"/>
              <a:t>(HTML5 as Flash-killer)</a:t>
            </a:r>
          </a:p>
          <a:p>
            <a:r>
              <a:rPr lang="en-GB" dirty="0" smtClean="0"/>
              <a:t>Define </a:t>
            </a:r>
            <a:r>
              <a:rPr lang="en-GB" dirty="0" err="1" smtClean="0"/>
              <a:t>markup</a:t>
            </a:r>
            <a:r>
              <a:rPr lang="en-GB" dirty="0" smtClean="0"/>
              <a:t> that better captures document semantics</a:t>
            </a:r>
            <a:br>
              <a:rPr lang="en-GB" dirty="0" smtClean="0"/>
            </a:br>
            <a:r>
              <a:rPr lang="en-GB" dirty="0" smtClean="0"/>
              <a:t>(better alternatives to span and div)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89755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Notes on HTML5 parsing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HTML 4.01 (and earlier) and XHTML define a document grammar</a:t>
            </a:r>
          </a:p>
          <a:p>
            <a:pPr lvl="1"/>
            <a:r>
              <a:rPr lang="en-GB" dirty="0" smtClean="0"/>
              <a:t>Declarative definition</a:t>
            </a:r>
          </a:p>
          <a:p>
            <a:pPr lvl="1"/>
            <a:r>
              <a:rPr lang="en-GB" dirty="0"/>
              <a:t>D</a:t>
            </a:r>
            <a:r>
              <a:rPr lang="en-GB" dirty="0" smtClean="0"/>
              <a:t>escribes the structure, but not how the structure should be processed</a:t>
            </a:r>
          </a:p>
          <a:p>
            <a:pPr lvl="1"/>
            <a:r>
              <a:rPr lang="en-GB" dirty="0" smtClean="0"/>
              <a:t>Behaviour with ill-formed or invalid documents is undefined</a:t>
            </a:r>
            <a:endParaRPr lang="en-GB" dirty="0"/>
          </a:p>
          <a:p>
            <a:pPr marL="0" indent="0">
              <a:buNone/>
            </a:pPr>
            <a:r>
              <a:rPr lang="en-GB" dirty="0" smtClean="0"/>
              <a:t>HTML 5 also defines document grammar</a:t>
            </a:r>
          </a:p>
          <a:p>
            <a:pPr lvl="1"/>
            <a:r>
              <a:rPr lang="en-GB" dirty="0" smtClean="0"/>
              <a:t>Procedural definition</a:t>
            </a:r>
          </a:p>
          <a:p>
            <a:pPr lvl="1"/>
            <a:r>
              <a:rPr lang="en-GB" dirty="0" smtClean="0"/>
              <a:t>Describes the process by which a compliant implementation should parse an HTML5 document (i.e. state machine)</a:t>
            </a:r>
          </a:p>
          <a:p>
            <a:pPr lvl="1"/>
            <a:r>
              <a:rPr lang="en-GB" dirty="0" smtClean="0"/>
              <a:t>Defines behaviour with ill-formed or invalid documents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1181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Structure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7146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HTML5 top-level structure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000" b="1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&lt;!DOCTYPE html&gt;</a:t>
            </a:r>
            <a:br>
              <a:rPr lang="en-GB" sz="2000" b="1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2000" b="1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&lt;html&gt;</a:t>
            </a:r>
            <a:br>
              <a:rPr lang="en-GB" sz="2000" b="1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2000" b="1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&lt;head&gt;</a:t>
            </a:r>
            <a:br>
              <a:rPr lang="en-GB" sz="2000" b="1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  </a:t>
            </a:r>
            <a:r>
              <a:rPr lang="en-GB" sz="2000" b="1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&lt;title&gt;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...</a:t>
            </a:r>
            <a:r>
              <a:rPr lang="en-GB" sz="2000" b="1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&lt;/title&gt;</a:t>
            </a:r>
            <a:br>
              <a:rPr lang="en-GB" sz="2000" b="1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2000" b="1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&lt;/head&gt;</a:t>
            </a:r>
            <a:br>
              <a:rPr lang="en-GB" sz="2000" b="1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2000" b="1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&lt;body&gt;</a:t>
            </a: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/>
            </a:r>
            <a:b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...</a:t>
            </a:r>
            <a:b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</a:t>
            </a:r>
            <a:b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2000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  </a:t>
            </a:r>
            <a:r>
              <a:rPr lang="en-GB" sz="2000" b="1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&lt;/body&gt;</a:t>
            </a:r>
            <a:br>
              <a:rPr lang="en-GB" sz="2000" b="1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</a:br>
            <a:r>
              <a:rPr lang="en-GB" sz="2000" b="1" dirty="0" smtClean="0">
                <a:latin typeface="Lucida Sans Typewriter Std" charset="0"/>
                <a:ea typeface="Lucida Sans Typewriter Std" charset="0"/>
                <a:cs typeface="Lucida Sans Typewriter Std" charset="0"/>
              </a:rPr>
              <a:t>&lt;/html&gt;</a:t>
            </a:r>
          </a:p>
        </p:txBody>
      </p:sp>
    </p:spTree>
    <p:extLst>
      <p:ext uri="{BB962C8B-B14F-4D97-AF65-F5344CB8AC3E}">
        <p14:creationId xmlns:p14="http://schemas.microsoft.com/office/powerpoint/2010/main" val="611917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Metadata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7433977"/>
      </p:ext>
    </p:extLst>
  </p:cSld>
  <p:clrMapOvr>
    <a:masterClrMapping/>
  </p:clrMapOvr>
</p:sld>
</file>

<file path=ppt/theme/theme1.xml><?xml version="1.0" encoding="utf-8"?>
<a:theme xmlns:a="http://schemas.openxmlformats.org/drawingml/2006/main" name="ECS">
  <a:themeElements>
    <a:clrScheme name="Custom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electronics">
      <a:majorFont>
        <a:latin typeface="Georgia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uos_ppt__template_electronics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ECS" id="{66726BC8-B587-934F-90EA-B5F12CAEC42C}" vid="{BC0C992C-1023-D64B-8CEC-124EE197F30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ECS</Template>
  <TotalTime>120</TotalTime>
  <Words>691</Words>
  <Application>Microsoft Macintosh PowerPoint</Application>
  <PresentationFormat>On-screen Show (4:3)</PresentationFormat>
  <Paragraphs>172</Paragraphs>
  <Slides>30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8" baseType="lpstr">
      <vt:lpstr>Calibri</vt:lpstr>
      <vt:lpstr>Georgia</vt:lpstr>
      <vt:lpstr>Lucida Grande</vt:lpstr>
      <vt:lpstr>Lucida Sans Typewriter Std</vt:lpstr>
      <vt:lpstr>Mangal</vt:lpstr>
      <vt:lpstr>ＭＳ Ｐゴシック</vt:lpstr>
      <vt:lpstr>Arial</vt:lpstr>
      <vt:lpstr>ECS</vt:lpstr>
      <vt:lpstr>HTML5</vt:lpstr>
      <vt:lpstr>What is HTML5?</vt:lpstr>
      <vt:lpstr>Why HTML5?</vt:lpstr>
      <vt:lpstr>HTML5 Design Principles</vt:lpstr>
      <vt:lpstr>HTML5 Design Principles in practice</vt:lpstr>
      <vt:lpstr>Notes on HTML5 parsing</vt:lpstr>
      <vt:lpstr>Structure</vt:lpstr>
      <vt:lpstr>HTML5 top-level structure</vt:lpstr>
      <vt:lpstr>Metadata</vt:lpstr>
      <vt:lpstr>Document-level metadata</vt:lpstr>
      <vt:lpstr>Sections</vt:lpstr>
      <vt:lpstr>Navigation</vt:lpstr>
      <vt:lpstr>Headers and Footers</vt:lpstr>
      <vt:lpstr>Headers and Footers</vt:lpstr>
      <vt:lpstr>Articles</vt:lpstr>
      <vt:lpstr>Asides</vt:lpstr>
      <vt:lpstr>Sections</vt:lpstr>
      <vt:lpstr>Headings</vt:lpstr>
      <vt:lpstr>Addresses</vt:lpstr>
      <vt:lpstr>Grouping</vt:lpstr>
      <vt:lpstr>Grouping</vt:lpstr>
      <vt:lpstr>Tabular  Data</vt:lpstr>
      <vt:lpstr>Tabular data</vt:lpstr>
      <vt:lpstr>Forms</vt:lpstr>
      <vt:lpstr>Forms</vt:lpstr>
      <vt:lpstr>Text-level  Content</vt:lpstr>
      <vt:lpstr>Text-level content</vt:lpstr>
      <vt:lpstr>Embedded  Content</vt:lpstr>
      <vt:lpstr>Embedded content</vt:lpstr>
      <vt:lpstr>Further Reading</vt:lpstr>
    </vt:vector>
  </TitlesOfParts>
  <Company/>
  <LinksUpToDate>false</LinksUpToDate>
  <SharedDoc>false</SharedDoc>
  <HyperlinksChanged>false</HyperlinksChanged>
  <AppVersion>15.0039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HTML5</dc:title>
  <dc:creator>Gibbins N.M.</dc:creator>
  <cp:lastModifiedBy>Gibbins N.M.</cp:lastModifiedBy>
  <cp:revision>12</cp:revision>
  <dcterms:created xsi:type="dcterms:W3CDTF">2017-10-13T13:44:36Z</dcterms:created>
  <dcterms:modified xsi:type="dcterms:W3CDTF">2017-10-13T15:45:01Z</dcterms:modified>
</cp:coreProperties>
</file>