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1"/>
  </p:notesMasterIdLst>
  <p:sldIdLst>
    <p:sldId id="257" r:id="rId2"/>
    <p:sldId id="258" r:id="rId3"/>
    <p:sldId id="267" r:id="rId4"/>
    <p:sldId id="266" r:id="rId5"/>
    <p:sldId id="268" r:id="rId6"/>
    <p:sldId id="269" r:id="rId7"/>
    <p:sldId id="265" r:id="rId8"/>
    <p:sldId id="270" r:id="rId9"/>
    <p:sldId id="271" r:id="rId10"/>
    <p:sldId id="264" r:id="rId11"/>
    <p:sldId id="263" r:id="rId12"/>
    <p:sldId id="273" r:id="rId13"/>
    <p:sldId id="259" r:id="rId14"/>
    <p:sldId id="260" r:id="rId15"/>
    <p:sldId id="261" r:id="rId16"/>
    <p:sldId id="262" r:id="rId17"/>
    <p:sldId id="272" r:id="rId18"/>
    <p:sldId id="275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3"/>
    <p:restoredTop sz="91358"/>
  </p:normalViewPr>
  <p:slideViewPr>
    <p:cSldViewPr snapToGrid="0" snapToObjects="1" showGuides="1">
      <p:cViewPr varScale="1">
        <p:scale>
          <a:sx n="115" d="100"/>
          <a:sy n="115" d="100"/>
        </p:scale>
        <p:origin x="144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A04EF-DEC3-7D47-BD6C-FA1A3E744865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F52B9-7733-3C4C-A27B-2F93188BD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56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Interaction characterised as </a:t>
            </a:r>
            <a:r>
              <a:rPr lang="en-GB" b="1" dirty="0" smtClean="0"/>
              <a:t>downloading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F52B9-7733-3C4C-A27B-2F93188BD17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8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Interaction characterised as </a:t>
            </a:r>
            <a:r>
              <a:rPr lang="en-GB" b="1" dirty="0" smtClean="0"/>
              <a:t>browsing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F52B9-7733-3C4C-A27B-2F93188BD17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535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smtClean="0"/>
              <a:t>nmg@ecs.soton.ac.uk</a:t>
            </a:r>
            <a:endParaRPr lang="en-US" dirty="0" smtClean="0"/>
          </a:p>
          <a:p>
            <a:r>
              <a:rPr lang="en-US" dirty="0" smtClean="0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the Web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user typed a host address into a client</a:t>
            </a:r>
          </a:p>
          <a:p>
            <a:r>
              <a:rPr lang="en-GB" dirty="0" smtClean="0"/>
              <a:t>The client communicated with a file server using FTP</a:t>
            </a:r>
          </a:p>
          <a:p>
            <a:r>
              <a:rPr lang="en-GB" dirty="0" smtClean="0"/>
              <a:t>The user typed commands into the client:</a:t>
            </a:r>
          </a:p>
          <a:p>
            <a:pPr lvl="1"/>
            <a:r>
              <a:rPr lang="en-GB" dirty="0" smtClean="0"/>
              <a:t>To navigate to the right directory</a:t>
            </a:r>
          </a:p>
          <a:p>
            <a:pPr lvl="1"/>
            <a:r>
              <a:rPr lang="en-GB" dirty="0" smtClean="0"/>
              <a:t>To specify whether the file being transferred was binary or ASCII</a:t>
            </a:r>
          </a:p>
          <a:p>
            <a:pPr lvl="1"/>
            <a:r>
              <a:rPr lang="en-GB" dirty="0" smtClean="0"/>
              <a:t>To GET the right file</a:t>
            </a:r>
          </a:p>
          <a:p>
            <a:r>
              <a:rPr lang="en-GB" dirty="0" smtClean="0"/>
              <a:t>The server sent a file (in plain text or PostScript) back</a:t>
            </a:r>
          </a:p>
          <a:p>
            <a:r>
              <a:rPr lang="en-GB" dirty="0" smtClean="0"/>
              <a:t>The client stored the file on the hard disk</a:t>
            </a:r>
          </a:p>
          <a:p>
            <a:r>
              <a:rPr lang="en-GB" dirty="0" smtClean="0"/>
              <a:t>The user printed the file, or used a special viewer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72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Web Experience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user clicks on a link in a browser</a:t>
            </a:r>
          </a:p>
          <a:p>
            <a:r>
              <a:rPr lang="en-GB" dirty="0" smtClean="0"/>
              <a:t>The browser talks to a web server</a:t>
            </a:r>
          </a:p>
          <a:p>
            <a:r>
              <a:rPr lang="en-GB" dirty="0" smtClean="0"/>
              <a:t>The server sends a document back</a:t>
            </a:r>
          </a:p>
          <a:p>
            <a:r>
              <a:rPr lang="en-GB" dirty="0" smtClean="0"/>
              <a:t>The browser displays the document</a:t>
            </a:r>
          </a:p>
          <a:p>
            <a:r>
              <a:rPr lang="en-GB" dirty="0" smtClean="0"/>
              <a:t>The user clicks on another link (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Growth 1991-2015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36F85-6CDB-9A40-9F5D-1C19C988DA2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2662" t="1017" r="15857" b="6936"/>
          <a:stretch/>
        </p:blipFill>
        <p:spPr>
          <a:xfrm>
            <a:off x="395536" y="1484784"/>
            <a:ext cx="7809820" cy="50142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23020" y="6402814"/>
            <a:ext cx="8424936" cy="338554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r>
              <a:rPr lang="en-US" sz="1600" dirty="0" err="1" smtClean="0">
                <a:latin typeface="Georgia"/>
                <a:cs typeface="Georgia"/>
              </a:rPr>
              <a:t>Netcraft</a:t>
            </a:r>
            <a:r>
              <a:rPr lang="en-US" sz="1600" dirty="0" smtClean="0">
                <a:latin typeface="Georgia"/>
                <a:cs typeface="Georgia"/>
              </a:rPr>
              <a:t> (2015) </a:t>
            </a:r>
            <a:r>
              <a:rPr lang="en-US" sz="1600" i="1" dirty="0" smtClean="0">
                <a:latin typeface="Georgia"/>
                <a:cs typeface="Georgia"/>
              </a:rPr>
              <a:t>Web Server Survey</a:t>
            </a:r>
            <a:r>
              <a:rPr lang="en-US" sz="1600" dirty="0" smtClean="0">
                <a:latin typeface="Georgia"/>
                <a:cs typeface="Georgia"/>
              </a:rPr>
              <a:t>.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324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This woman is reading the Guardian newspaper on the Web </a:t>
            </a:r>
            <a:endParaRPr lang="en-GB" dirty="0"/>
          </a:p>
          <a:p>
            <a:r>
              <a:rPr lang="en-GB" dirty="0" smtClean="0"/>
              <a:t>What technology underpins her activity?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EXERCISE: Brainstorm all the programs, protocols, data formats and standards you can think of that contribute to the Web as you use it.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does the Web work?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0"/>
          <a:stretch/>
        </p:blipFill>
        <p:spPr>
          <a:xfrm>
            <a:off x="4940708" y="1748401"/>
            <a:ext cx="3631595" cy="3361198"/>
          </a:xfrm>
        </p:spPr>
      </p:pic>
    </p:spTree>
    <p:extLst>
      <p:ext uri="{BB962C8B-B14F-4D97-AF65-F5344CB8AC3E}">
        <p14:creationId xmlns:p14="http://schemas.microsoft.com/office/powerpoint/2010/main" val="86932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Resources are identified by URIs</a:t>
            </a:r>
          </a:p>
          <a:p>
            <a:pPr marL="0" indent="0">
              <a:buNone/>
            </a:pPr>
            <a:r>
              <a:rPr lang="en-GB" dirty="0" smtClean="0"/>
              <a:t>Resources have different representations in different formats (HTML, text, PDF)</a:t>
            </a:r>
          </a:p>
          <a:p>
            <a:pPr marL="0" indent="0">
              <a:buNone/>
            </a:pPr>
            <a:r>
              <a:rPr lang="en-GB" dirty="0" smtClean="0"/>
              <a:t>Resources can be obtained by asking the Internet for them (using HTTP)</a:t>
            </a:r>
          </a:p>
          <a:p>
            <a:pPr marL="0" indent="0">
              <a:buNone/>
            </a:pPr>
            <a:r>
              <a:rPr lang="en-GB" dirty="0" smtClean="0"/>
              <a:t>Key components:</a:t>
            </a:r>
          </a:p>
          <a:p>
            <a:pPr lvl="1"/>
            <a:r>
              <a:rPr lang="en-GB" dirty="0" smtClean="0"/>
              <a:t>Identification</a:t>
            </a:r>
          </a:p>
          <a:p>
            <a:pPr lvl="1"/>
            <a:r>
              <a:rPr lang="en-GB" dirty="0" smtClean="0"/>
              <a:t>Interaction</a:t>
            </a:r>
          </a:p>
          <a:p>
            <a:pPr lvl="1"/>
            <a:r>
              <a:rPr lang="en-GB" dirty="0" smtClean="0"/>
              <a:t>Formats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705151"/>
            <a:ext cx="4095750" cy="444464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Architecture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Principles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entities of interest (information resources, real-world objects, and vocabulary terms) should be identified by URIs</a:t>
            </a:r>
          </a:p>
          <a:p>
            <a:r>
              <a:rPr lang="en-GB" dirty="0" smtClean="0"/>
              <a:t>URIs should be </a:t>
            </a:r>
            <a:r>
              <a:rPr lang="en-GB" dirty="0" err="1" smtClean="0"/>
              <a:t>dereferenceable</a:t>
            </a:r>
            <a:endParaRPr lang="en-GB" dirty="0"/>
          </a:p>
          <a:p>
            <a:r>
              <a:rPr lang="en-GB" dirty="0" smtClean="0"/>
              <a:t>An application can look up a URI (using HTTP or some other protocol) and retrieve data about the identified resource (a representation)</a:t>
            </a:r>
          </a:p>
          <a:p>
            <a:r>
              <a:rPr lang="en-GB" dirty="0" smtClean="0"/>
              <a:t>Data should be provided using a standard format</a:t>
            </a:r>
          </a:p>
          <a:p>
            <a:r>
              <a:rPr lang="en-GB" dirty="0" smtClean="0"/>
              <a:t>Data should be linked with other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 Stars of Linked Data (2010)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★		Available on the Web (in whatever format) 			under an open licence</a:t>
            </a:r>
          </a:p>
          <a:p>
            <a:pPr marL="0" indent="0">
              <a:buNone/>
            </a:pPr>
            <a:r>
              <a:rPr lang="en-GB" dirty="0" smtClean="0"/>
              <a:t>★★		As above, but as machine-readable structured 			data (e.g. Excel instead of an image of a table)</a:t>
            </a:r>
          </a:p>
          <a:p>
            <a:pPr marL="0" indent="0">
              <a:buNone/>
            </a:pPr>
            <a:r>
              <a:rPr lang="en-GB" dirty="0" smtClean="0"/>
              <a:t>★★★	As above, but in a non-proprietary format </a:t>
            </a:r>
            <a:br>
              <a:rPr lang="en-GB" dirty="0" smtClean="0"/>
            </a:br>
            <a:r>
              <a:rPr lang="en-GB" dirty="0" smtClean="0"/>
              <a:t>		(e.g. CSV instead of Excel)</a:t>
            </a:r>
          </a:p>
          <a:p>
            <a:pPr marL="0" indent="0">
              <a:buNone/>
            </a:pPr>
            <a:r>
              <a:rPr lang="en-GB" dirty="0" smtClean="0"/>
              <a:t>★★★★	As above, but using W3C standards (RDF, 			SPARQL) to identify things, so that others can 			point at your data</a:t>
            </a:r>
          </a:p>
          <a:p>
            <a:pPr marL="0" indent="0">
              <a:buNone/>
            </a:pPr>
            <a:r>
              <a:rPr lang="en-GB" dirty="0" smtClean="0"/>
              <a:t>★★★★★	As above, but linked to other people’s data to 			provide context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55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Shape of the Web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890" y="1692275"/>
            <a:ext cx="6168220" cy="4468813"/>
          </a:xfrm>
        </p:spPr>
      </p:pic>
    </p:spTree>
    <p:extLst>
      <p:ext uri="{BB962C8B-B14F-4D97-AF65-F5344CB8AC3E}">
        <p14:creationId xmlns:p14="http://schemas.microsoft.com/office/powerpoint/2010/main" val="210064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Something to think about</a:t>
            </a:r>
            <a:r>
              <a:rPr lang="mr-IN" dirty="0" smtClean="0"/>
              <a:t>…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If we agree that everything that exists or that we can imagine should have:</a:t>
            </a:r>
          </a:p>
          <a:p>
            <a:r>
              <a:rPr lang="en-GB" dirty="0" smtClean="0"/>
              <a:t> an identifier and </a:t>
            </a:r>
          </a:p>
          <a:p>
            <a:r>
              <a:rPr lang="en-GB" dirty="0" smtClean="0"/>
              <a:t>a way to look up it up and get hold of it</a:t>
            </a:r>
          </a:p>
          <a:p>
            <a:pPr marL="0" indent="0">
              <a:buNone/>
            </a:pPr>
            <a:r>
              <a:rPr lang="mr-IN" dirty="0" smtClean="0"/>
              <a:t>…</a:t>
            </a:r>
            <a:r>
              <a:rPr lang="en-GB" dirty="0" smtClean="0"/>
              <a:t>what happens to privacy?</a:t>
            </a:r>
          </a:p>
          <a:p>
            <a:pPr marL="0" indent="0">
              <a:buNone/>
            </a:pPr>
            <a:r>
              <a:rPr lang="mr-IN" dirty="0" smtClean="0"/>
              <a:t>…</a:t>
            </a:r>
            <a:r>
              <a:rPr lang="en-GB" dirty="0" smtClean="0"/>
              <a:t>what happens to security?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3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The Fundamentals of Hypertext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8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this module about?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Web?</a:t>
            </a:r>
          </a:p>
          <a:p>
            <a:r>
              <a:rPr lang="en-GB" dirty="0" smtClean="0"/>
              <a:t>What makes it so “Webby”?</a:t>
            </a:r>
          </a:p>
          <a:p>
            <a:r>
              <a:rPr lang="en-GB" dirty="0" smtClean="0"/>
              <a:t>What came before the Web?</a:t>
            </a:r>
          </a:p>
          <a:p>
            <a:r>
              <a:rPr lang="en-GB" dirty="0" smtClean="0"/>
              <a:t>What was new about the Web that we didn’t have before?</a:t>
            </a:r>
          </a:p>
          <a:p>
            <a:r>
              <a:rPr lang="en-GB" dirty="0" smtClean="0"/>
              <a:t>What is the Unique Selling Point of the Web?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9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Lecturers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 descr="IMG_147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8" t="10759" r="4073" b="878"/>
          <a:stretch/>
        </p:blipFill>
        <p:spPr>
          <a:xfrm>
            <a:off x="1356036" y="2148022"/>
            <a:ext cx="1989955" cy="25585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356036" y="4864051"/>
            <a:ext cx="128400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rgbClr val="014359"/>
                </a:solidFill>
                <a:latin typeface="+mn-lt"/>
              </a:rPr>
              <a:t>Dr </a:t>
            </a:r>
            <a:r>
              <a:rPr lang="en-GB" sz="1400" smtClean="0">
                <a:solidFill>
                  <a:srgbClr val="014359"/>
                </a:solidFill>
                <a:latin typeface="+mn-lt"/>
              </a:rPr>
              <a:t>Nick Gibbins</a:t>
            </a:r>
            <a:endParaRPr lang="en-GB" sz="1400" dirty="0">
              <a:solidFill>
                <a:srgbClr val="014359"/>
              </a:solidFill>
              <a:latin typeface="+mn-lt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3618574" y="4864051"/>
            <a:ext cx="14811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r>
              <a:rPr lang="en-GB" sz="1400" dirty="0" smtClean="0">
                <a:solidFill>
                  <a:srgbClr val="014359"/>
                </a:solidFill>
                <a:latin typeface="+mn-lt"/>
              </a:rPr>
              <a:t>Dr Heather Packer</a:t>
            </a:r>
            <a:endParaRPr lang="en-GB" sz="1400" dirty="0">
              <a:solidFill>
                <a:srgbClr val="014359"/>
              </a:solidFill>
              <a:latin typeface="+mn-lt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800933" y="4864051"/>
            <a:ext cx="167834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r>
              <a:rPr lang="en-GB" sz="1400" dirty="0">
                <a:solidFill>
                  <a:srgbClr val="014359"/>
                </a:solidFill>
              </a:rPr>
              <a:t>Manuel León </a:t>
            </a:r>
            <a:r>
              <a:rPr lang="en-GB" sz="1400" dirty="0" err="1">
                <a:solidFill>
                  <a:srgbClr val="014359"/>
                </a:solidFill>
              </a:rPr>
              <a:t>Urrutia</a:t>
            </a:r>
            <a:endParaRPr lang="en-GB" sz="1400" dirty="0">
              <a:solidFill>
                <a:srgbClr val="014359"/>
              </a:solidFill>
            </a:endParaRPr>
          </a:p>
        </p:txBody>
      </p:sp>
      <p:pic>
        <p:nvPicPr>
          <p:cNvPr id="1026" name="Picture 2" descr="ttps://www.software.ac.uk/sites/default/files/images/content/heather-pack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616" y="2148021"/>
            <a:ext cx="1955692" cy="256195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tograph of Manuel León Urruti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2" r="11832"/>
          <a:stretch/>
        </p:blipFill>
        <p:spPr bwMode="auto">
          <a:xfrm>
            <a:off x="5800933" y="2148021"/>
            <a:ext cx="1955693" cy="256195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1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Structure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Three lectures per week:</a:t>
            </a:r>
          </a:p>
          <a:p>
            <a:pPr lvl="1"/>
            <a:r>
              <a:rPr lang="en-GB" dirty="0" smtClean="0"/>
              <a:t>Monday 1700 in 35/1005</a:t>
            </a:r>
          </a:p>
          <a:p>
            <a:pPr lvl="1"/>
            <a:r>
              <a:rPr lang="en-GB" dirty="0" smtClean="0"/>
              <a:t>Thursday 1100 in 35/1005</a:t>
            </a:r>
          </a:p>
          <a:p>
            <a:pPr lvl="1"/>
            <a:r>
              <a:rPr lang="en-GB" dirty="0" smtClean="0"/>
              <a:t>Friday 1700 in 35/1005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One lab per week </a:t>
            </a:r>
            <a:r>
              <a:rPr lang="en-GB" b="1" dirty="0" smtClean="0"/>
              <a:t>for COMP3220 only</a:t>
            </a:r>
          </a:p>
          <a:p>
            <a:pPr lvl="1"/>
            <a:r>
              <a:rPr lang="en-GB" dirty="0" smtClean="0"/>
              <a:t>Tuesday 1400 in 58/1049</a:t>
            </a:r>
          </a:p>
          <a:p>
            <a:pPr lvl="1"/>
            <a:r>
              <a:rPr lang="en-GB" b="1" dirty="0" smtClean="0"/>
              <a:t>Starting from Week 2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0495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Assessment: COMP3220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Examination: </a:t>
            </a:r>
            <a:r>
              <a:rPr lang="en-GB" dirty="0" smtClean="0"/>
              <a:t>50% </a:t>
            </a:r>
            <a:r>
              <a:rPr lang="en-GB" dirty="0" smtClean="0"/>
              <a:t>(120 minutes, 3 questions from 5)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REST architecture coursework: </a:t>
            </a:r>
            <a:r>
              <a:rPr lang="en-GB" dirty="0" smtClean="0"/>
              <a:t>50%</a:t>
            </a:r>
            <a:endParaRPr lang="en-GB" dirty="0" smtClean="0"/>
          </a:p>
          <a:p>
            <a:pPr lvl="1"/>
            <a:r>
              <a:rPr lang="en-GB" dirty="0" smtClean="0"/>
              <a:t>Specification published by week 6</a:t>
            </a:r>
          </a:p>
          <a:p>
            <a:pPr lvl="1"/>
            <a:r>
              <a:rPr lang="en-GB" dirty="0" smtClean="0"/>
              <a:t>Submission due week 11</a:t>
            </a:r>
          </a:p>
          <a:p>
            <a:pPr lvl="1"/>
            <a:r>
              <a:rPr lang="en-GB" dirty="0" smtClean="0"/>
              <a:t>Feedback due week 15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340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Assessment: COMP6218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Examination: </a:t>
            </a:r>
            <a:r>
              <a:rPr lang="en-GB" dirty="0" smtClean="0"/>
              <a:t>50% </a:t>
            </a:r>
            <a:r>
              <a:rPr lang="en-GB" dirty="0"/>
              <a:t>(120 minutes, 3 questions from 5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Technical Report</a:t>
            </a:r>
            <a:r>
              <a:rPr lang="en-GB" smtClean="0"/>
              <a:t>: </a:t>
            </a:r>
            <a:r>
              <a:rPr lang="en-GB" smtClean="0"/>
              <a:t>50%</a:t>
            </a:r>
            <a:endParaRPr lang="en-GB" dirty="0"/>
          </a:p>
          <a:p>
            <a:pPr lvl="1"/>
            <a:r>
              <a:rPr lang="en-GB" dirty="0"/>
              <a:t>Specification published </a:t>
            </a:r>
            <a:r>
              <a:rPr lang="en-GB" dirty="0" smtClean="0"/>
              <a:t>by week </a:t>
            </a:r>
            <a:r>
              <a:rPr lang="en-GB" dirty="0"/>
              <a:t>6</a:t>
            </a:r>
          </a:p>
          <a:p>
            <a:pPr lvl="1"/>
            <a:r>
              <a:rPr lang="en-GB" dirty="0"/>
              <a:t>Submission due week 11</a:t>
            </a:r>
          </a:p>
          <a:p>
            <a:pPr lvl="1"/>
            <a:r>
              <a:rPr lang="en-GB" dirty="0"/>
              <a:t>Feedback due week </a:t>
            </a:r>
            <a:r>
              <a:rPr lang="en-GB" dirty="0" smtClean="0"/>
              <a:t>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90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Schedule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Week 1:	Hypertext and the Architecture of the Web</a:t>
            </a:r>
          </a:p>
          <a:p>
            <a:pPr marL="0" indent="0">
              <a:buNone/>
            </a:pPr>
            <a:r>
              <a:rPr lang="en-GB" dirty="0" smtClean="0"/>
              <a:t>Week 2:	Web Protocols and Formats</a:t>
            </a:r>
          </a:p>
          <a:p>
            <a:pPr marL="0" indent="0">
              <a:buNone/>
            </a:pPr>
            <a:r>
              <a:rPr lang="en-GB" dirty="0" smtClean="0"/>
              <a:t>Week 3:	Hypertext History</a:t>
            </a:r>
          </a:p>
          <a:p>
            <a:pPr marL="0" indent="0">
              <a:buNone/>
            </a:pPr>
            <a:r>
              <a:rPr lang="en-GB" dirty="0" smtClean="0"/>
              <a:t>Week 4:	Styling the Web</a:t>
            </a:r>
          </a:p>
          <a:p>
            <a:pPr marL="0" indent="0">
              <a:buNone/>
            </a:pPr>
            <a:r>
              <a:rPr lang="en-GB" dirty="0" smtClean="0"/>
              <a:t>Week 5:	Representational State Transfer</a:t>
            </a:r>
          </a:p>
          <a:p>
            <a:pPr marL="0" indent="0">
              <a:buNone/>
            </a:pPr>
            <a:r>
              <a:rPr lang="en-GB" dirty="0" smtClean="0"/>
              <a:t>Week 6:	Narrative Hypertext</a:t>
            </a:r>
          </a:p>
          <a:p>
            <a:pPr marL="0" indent="0">
              <a:buNone/>
            </a:pPr>
            <a:r>
              <a:rPr lang="en-GB" dirty="0" smtClean="0"/>
              <a:t>Week 7:	The Future of Hypertext</a:t>
            </a:r>
          </a:p>
          <a:p>
            <a:pPr marL="0" indent="0">
              <a:buNone/>
            </a:pPr>
            <a:r>
              <a:rPr lang="en-GB" dirty="0" smtClean="0"/>
              <a:t>Week 8:	Web Graph and Search Engines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61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Schedule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Week 9:	Advertising, Cookies, Content Delivery</a:t>
            </a:r>
          </a:p>
          <a:p>
            <a:pPr marL="0" indent="0">
              <a:buNone/>
            </a:pPr>
            <a:r>
              <a:rPr lang="en-GB" dirty="0" smtClean="0"/>
              <a:t>Week 10:	Net Neutrality, Open Access, Open Data</a:t>
            </a:r>
          </a:p>
          <a:p>
            <a:pPr marL="0" indent="0">
              <a:buNone/>
            </a:pPr>
            <a:r>
              <a:rPr lang="en-GB" dirty="0" smtClean="0"/>
              <a:t>Week 11:	</a:t>
            </a:r>
            <a:r>
              <a:rPr lang="en-GB" dirty="0" err="1" smtClean="0"/>
              <a:t>tbd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Week 15:	Review</a:t>
            </a:r>
          </a:p>
        </p:txBody>
      </p:sp>
    </p:spTree>
    <p:extLst>
      <p:ext uri="{BB962C8B-B14F-4D97-AF65-F5344CB8AC3E}">
        <p14:creationId xmlns:p14="http://schemas.microsoft.com/office/powerpoint/2010/main" val="27040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600" dirty="0" smtClean="0"/>
              <a:t>The World Wide Web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1419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DC7ADBB2-904B-8745-BA92-52780103C1BA}" vid="{CB57C7E4-35A4-2D40-BDAC-4B332C8405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1913</TotalTime>
  <Words>564</Words>
  <Application>Microsoft Macintosh PowerPoint</Application>
  <PresentationFormat>On-screen Show (4:3)</PresentationFormat>
  <Paragraphs>123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Georgia</vt:lpstr>
      <vt:lpstr>Lucida Grande</vt:lpstr>
      <vt:lpstr>ＭＳ Ｐゴシック</vt:lpstr>
      <vt:lpstr>Arial</vt:lpstr>
      <vt:lpstr>ECS</vt:lpstr>
      <vt:lpstr>Introduction</vt:lpstr>
      <vt:lpstr>What’s this module about?</vt:lpstr>
      <vt:lpstr>Lecturers</vt:lpstr>
      <vt:lpstr>Course Structure</vt:lpstr>
      <vt:lpstr>Assessment: COMP3220</vt:lpstr>
      <vt:lpstr>Assessment: COMP6218</vt:lpstr>
      <vt:lpstr>Teaching Schedule</vt:lpstr>
      <vt:lpstr>Teaching Schedule</vt:lpstr>
      <vt:lpstr>The World Wide Web</vt:lpstr>
      <vt:lpstr>Before the Web</vt:lpstr>
      <vt:lpstr>The Web Experience</vt:lpstr>
      <vt:lpstr>Web Growth 1991-2015</vt:lpstr>
      <vt:lpstr>How does the Web work?</vt:lpstr>
      <vt:lpstr>Web Architecture</vt:lpstr>
      <vt:lpstr>Web Principles</vt:lpstr>
      <vt:lpstr>5 Stars of Linked Data (2010)</vt:lpstr>
      <vt:lpstr>The Shape of the Web</vt:lpstr>
      <vt:lpstr>Something to think about…</vt:lpstr>
      <vt:lpstr>Next Lecture: The Fundamentals of Hypertext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17</cp:revision>
  <dcterms:created xsi:type="dcterms:W3CDTF">2017-10-01T16:23:06Z</dcterms:created>
  <dcterms:modified xsi:type="dcterms:W3CDTF">2017-10-13T15:43:26Z</dcterms:modified>
</cp:coreProperties>
</file>