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6" r:id="rId1"/>
  </p:sldMasterIdLst>
  <p:notesMasterIdLst>
    <p:notesMasterId r:id="rId18"/>
  </p:notesMasterIdLst>
  <p:sldIdLst>
    <p:sldId id="327" r:id="rId2"/>
    <p:sldId id="257" r:id="rId3"/>
    <p:sldId id="300" r:id="rId4"/>
    <p:sldId id="296" r:id="rId5"/>
    <p:sldId id="297" r:id="rId6"/>
    <p:sldId id="259" r:id="rId7"/>
    <p:sldId id="321" r:id="rId8"/>
    <p:sldId id="322" r:id="rId9"/>
    <p:sldId id="306" r:id="rId10"/>
    <p:sldId id="309" r:id="rId11"/>
    <p:sldId id="312" r:id="rId12"/>
    <p:sldId id="323" r:id="rId13"/>
    <p:sldId id="324" r:id="rId14"/>
    <p:sldId id="325" r:id="rId15"/>
    <p:sldId id="326" r:id="rId16"/>
    <p:sldId id="313" r:id="rId17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108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charset="0"/>
        <a:cs typeface="Arial Unicode MS" charset="0"/>
      </a:defRPr>
    </a:lvl1pPr>
    <a:lvl2pPr marL="457200" algn="l" defTabSz="449263" rtl="0" fontAlgn="base">
      <a:lnSpc>
        <a:spcPct val="108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charset="0"/>
        <a:cs typeface="Arial Unicode MS" charset="0"/>
      </a:defRPr>
    </a:lvl2pPr>
    <a:lvl3pPr marL="914400" algn="l" defTabSz="449263" rtl="0" fontAlgn="base">
      <a:lnSpc>
        <a:spcPct val="108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charset="0"/>
        <a:cs typeface="Arial Unicode MS" charset="0"/>
      </a:defRPr>
    </a:lvl3pPr>
    <a:lvl4pPr marL="1371600" algn="l" defTabSz="449263" rtl="0" fontAlgn="base">
      <a:lnSpc>
        <a:spcPct val="108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charset="0"/>
        <a:cs typeface="Arial Unicode MS" charset="0"/>
      </a:defRPr>
    </a:lvl4pPr>
    <a:lvl5pPr marL="1828800" algn="l" defTabSz="449263" rtl="0" fontAlgn="base">
      <a:lnSpc>
        <a:spcPct val="108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charset="0"/>
        <a:cs typeface="Arial Unicode MS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Arial Unicode MS" charset="0"/>
        <a:cs typeface="Arial Unicode MS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Arial Unicode MS" charset="0"/>
        <a:cs typeface="Arial Unicode MS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Arial Unicode MS" charset="0"/>
        <a:cs typeface="Arial Unicode MS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Arial Unicode MS" charset="0"/>
        <a:cs typeface="Arial Unicode M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FF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651" autoAdjust="0"/>
    <p:restoredTop sz="83974" autoAdjust="0"/>
  </p:normalViewPr>
  <p:slideViewPr>
    <p:cSldViewPr>
      <p:cViewPr varScale="1">
        <p:scale>
          <a:sx n="81" d="100"/>
          <a:sy n="81" d="100"/>
        </p:scale>
        <p:origin x="184" y="26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15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ea typeface="+mn-ea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ea typeface="+mn-ea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ea typeface="+mn-ea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67038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6703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7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67238" cy="34258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67038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1907E908-FBD1-CF4E-9278-8597BD83558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6098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5E50C1C-3265-7444-960E-C8F1C782DD3E}" type="slidenum">
              <a:rPr lang="en-GB"/>
              <a:pPr/>
              <a:t>2</a:t>
            </a:fld>
            <a:endParaRPr lang="en-GB"/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4800"/>
          </a:xfrm>
          <a:noFill/>
          <a:ln/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795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578D596-BC9F-AA4F-B51B-E38C9823FC52}" type="slidenum">
              <a:rPr lang="en-GB"/>
              <a:pPr/>
              <a:t>3</a:t>
            </a:fld>
            <a:endParaRPr lang="en-GB"/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4800"/>
          </a:xfrm>
          <a:noFill/>
          <a:ln/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7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5857DC9-5948-4B41-94AA-4F76C7916DF3}" type="slidenum">
              <a:rPr lang="en-GB"/>
              <a:pPr/>
              <a:t>4</a:t>
            </a:fld>
            <a:endParaRPr lang="en-GB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4800"/>
          </a:xfrm>
          <a:noFill/>
          <a:ln/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709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5857DC9-5948-4B41-94AA-4F76C7916DF3}" type="slidenum">
              <a:rPr lang="en-GB"/>
              <a:pPr/>
              <a:t>5</a:t>
            </a:fld>
            <a:endParaRPr lang="en-GB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4800"/>
          </a:xfrm>
          <a:noFill/>
          <a:ln/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530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F5CB22B-74EA-7442-ABBD-C84EA249BD6C}" type="slidenum">
              <a:rPr lang="en-GB"/>
              <a:pPr/>
              <a:t>6</a:t>
            </a:fld>
            <a:endParaRPr lang="en-GB"/>
          </a:p>
        </p:txBody>
      </p:sp>
      <p:sp>
        <p:nvSpPr>
          <p:cNvPr id="3993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4800"/>
          </a:xfrm>
          <a:noFill/>
          <a:ln/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718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1907E908-FBD1-CF4E-9278-8597BD835580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7975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7B2DC2C-1861-8946-AD38-B2B2977810EA}" type="slidenum">
              <a:rPr lang="en-GB"/>
              <a:pPr/>
              <a:t>16</a:t>
            </a:fld>
            <a:endParaRPr lang="en-GB"/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4800"/>
          </a:xfrm>
          <a:noFill/>
          <a:ln/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052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1B88DF5-DADE-2A4D-B8C1-2B1ABBFCFD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F9223-3278-1140-8AC4-A2A75D82BF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56EF-5007-9942-B643-C7EC20CA524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5500-72FA-B044-B81E-B613BC5B2C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1AE-F02A-3247-A751-3C54C91C50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08E1-A754-2C42-8E49-77AB3CBE1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F7477E-FEB5-BF40-BC07-2F5C483B2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179DF3-2B62-7543-8979-90251E9AAE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C2810-3752-4348-B222-131BB8F568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7500-ACD8-3340-8D95-939F30394F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GB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527-5C96-1F4F-AC1E-7630F47813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60B443D-BEE0-884C-8D42-B213D3029B7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s9g09@ecs.soton.ac.uk" TargetMode="External"/><Relationship Id="rId4" Type="http://schemas.openxmlformats.org/officeDocument/2006/relationships/hyperlink" Target="mailto:hcd@soton.ac.uk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mailto:rfp@ecs.soton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Welcome and Digital Literacy</a:t>
            </a:r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39552" y="5567536"/>
            <a:ext cx="8077200" cy="1317848"/>
          </a:xfrm>
          <a:prstGeom prst="rect">
            <a:avLst/>
          </a:prstGeom>
          <a:noFill/>
        </p:spPr>
        <p:txBody>
          <a:bodyPr vert="horz" lIns="90000" tIns="46800" rIns="90000" bIns="46800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ctr" defTabSz="914400" fontAlgn="auto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Tx/>
              <a:buFont typeface="Georgia"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en-GB" sz="2000" b="1" i="1" smtClean="0"/>
              <a:t>Rikki Prince </a:t>
            </a:r>
            <a:r>
              <a:rPr lang="en-GB" sz="2000" b="1" i="1" dirty="0" smtClean="0">
                <a:hlinkClick r:id="rId2"/>
              </a:rPr>
              <a:t>rfp@ecs.soton.ac.uk</a:t>
            </a:r>
            <a:endParaRPr lang="en-GB" sz="2000" b="1" i="1" dirty="0" smtClean="0"/>
          </a:p>
          <a:p>
            <a:pPr marL="457200" lvl="1" indent="0" algn="ctr" defTabSz="914400" fontAlgn="auto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Tx/>
              <a:buFont typeface="Georgia"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en-GB" sz="2000" b="1" i="1" dirty="0" smtClean="0"/>
              <a:t>Jian Shi – </a:t>
            </a:r>
            <a:r>
              <a:rPr lang="en-GB" sz="2000" b="1" i="1" dirty="0" smtClean="0">
                <a:hlinkClick r:id="rId3"/>
              </a:rPr>
              <a:t>js9g09@ecs.soton.ac.uk</a:t>
            </a:r>
            <a:endParaRPr lang="en-GB" sz="2000" b="1" i="1" dirty="0" smtClean="0"/>
          </a:p>
          <a:p>
            <a:pPr marL="457200" lvl="1" indent="0" algn="ctr" defTabSz="914400" fontAlgn="auto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Tx/>
              <a:buFont typeface="Georgia"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en-GB" sz="2000" b="1" i="1" dirty="0" smtClean="0"/>
              <a:t>Prof Hugh C. Davis – </a:t>
            </a:r>
            <a:r>
              <a:rPr lang="en-GB" sz="2000" b="1" i="1" dirty="0" smtClean="0">
                <a:hlinkClick r:id="rId4"/>
              </a:rPr>
              <a:t>hcd@soton.ac.uk</a:t>
            </a:r>
            <a:endParaRPr lang="en-GB" sz="2000" b="1" i="1" dirty="0" smtClean="0"/>
          </a:p>
          <a:p>
            <a:pPr marL="457200" lvl="1" indent="0" algn="ctr" defTabSz="914400" fontAlgn="auto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Tx/>
              <a:buFont typeface="Georgia"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endParaRPr lang="en-GB" sz="2000" b="1" i="1" dirty="0"/>
          </a:p>
        </p:txBody>
      </p:sp>
    </p:spTree>
    <p:extLst>
      <p:ext uri="{BB962C8B-B14F-4D97-AF65-F5344CB8AC3E}">
        <p14:creationId xmlns:p14="http://schemas.microsoft.com/office/powerpoint/2010/main" val="588777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r>
              <a:rPr lang="en-US" dirty="0" smtClean="0"/>
              <a:t>What is Digital Literacy?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39534" y="6260238"/>
            <a:ext cx="601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 err="1" smtClean="0">
                <a:solidFill>
                  <a:srgbClr val="964D2C"/>
                </a:solidFill>
              </a:rPr>
              <a:t>Adapted</a:t>
            </a:r>
            <a:r>
              <a:rPr lang="pl-PL" sz="1200" dirty="0" smtClean="0">
                <a:solidFill>
                  <a:srgbClr val="964D2C"/>
                </a:solidFill>
              </a:rPr>
              <a:t> from: Martin</a:t>
            </a:r>
            <a:r>
              <a:rPr lang="pl-PL" sz="1200" dirty="0">
                <a:solidFill>
                  <a:srgbClr val="964D2C"/>
                </a:solidFill>
              </a:rPr>
              <a:t>, A., </a:t>
            </a:r>
            <a:r>
              <a:rPr lang="pl-PL" sz="1200" dirty="0" err="1">
                <a:solidFill>
                  <a:srgbClr val="964D2C"/>
                </a:solidFill>
              </a:rPr>
              <a:t>Grudziecki</a:t>
            </a:r>
            <a:r>
              <a:rPr lang="pl-PL" sz="1200" dirty="0">
                <a:solidFill>
                  <a:srgbClr val="964D2C"/>
                </a:solidFill>
              </a:rPr>
              <a:t>, J. (2006). </a:t>
            </a:r>
            <a:r>
              <a:rPr lang="pl-PL" sz="1200" dirty="0" err="1">
                <a:solidFill>
                  <a:srgbClr val="964D2C"/>
                </a:solidFill>
              </a:rPr>
              <a:t>DigEuLit</a:t>
            </a:r>
            <a:r>
              <a:rPr lang="pl-PL" sz="1200" dirty="0">
                <a:solidFill>
                  <a:srgbClr val="964D2C"/>
                </a:solidFill>
              </a:rPr>
              <a:t>: </a:t>
            </a:r>
            <a:r>
              <a:rPr lang="pl-PL" sz="1200" dirty="0" err="1">
                <a:solidFill>
                  <a:srgbClr val="964D2C"/>
                </a:solidFill>
              </a:rPr>
              <a:t>Concepts</a:t>
            </a:r>
            <a:r>
              <a:rPr lang="pl-PL" sz="1200" dirty="0">
                <a:solidFill>
                  <a:srgbClr val="964D2C"/>
                </a:solidFill>
              </a:rPr>
              <a:t> and Tools for Digital </a:t>
            </a:r>
            <a:r>
              <a:rPr lang="pl-PL" sz="1200" dirty="0" err="1">
                <a:solidFill>
                  <a:srgbClr val="964D2C"/>
                </a:solidFill>
              </a:rPr>
              <a:t>Literacy</a:t>
            </a:r>
            <a:r>
              <a:rPr lang="pl-PL" sz="1200" dirty="0">
                <a:solidFill>
                  <a:srgbClr val="964D2C"/>
                </a:solidFill>
              </a:rPr>
              <a:t> Development, </a:t>
            </a:r>
            <a:r>
              <a:rPr lang="pl-PL" sz="1200" dirty="0" err="1">
                <a:solidFill>
                  <a:srgbClr val="964D2C"/>
                </a:solidFill>
              </a:rPr>
              <a:t>University</a:t>
            </a:r>
            <a:r>
              <a:rPr lang="pl-PL" sz="1200" dirty="0">
                <a:solidFill>
                  <a:srgbClr val="964D2C"/>
                </a:solidFill>
              </a:rPr>
              <a:t> of Glasgow, Scotland. </a:t>
            </a:r>
            <a:endParaRPr lang="en-US" sz="1200" dirty="0">
              <a:solidFill>
                <a:srgbClr val="964D2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99908" y="4622799"/>
            <a:ext cx="5367867" cy="694267"/>
          </a:xfrm>
          <a:prstGeom prst="rect">
            <a:avLst/>
          </a:prstGeom>
          <a:solidFill>
            <a:schemeClr val="tx1">
              <a:lumMod val="50000"/>
              <a:lumOff val="50000"/>
              <a:alpha val="7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LEVEL 1: Digital Competence </a:t>
            </a:r>
          </a:p>
          <a:p>
            <a:pPr algn="ctr"/>
            <a:r>
              <a:rPr lang="en-US" sz="1400" dirty="0" smtClean="0"/>
              <a:t>(skills, concepts, approaches, attitudes, etc.) 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3499908" y="3242733"/>
            <a:ext cx="5367867" cy="694267"/>
          </a:xfrm>
          <a:prstGeom prst="rect">
            <a:avLst/>
          </a:prstGeom>
          <a:solidFill>
            <a:schemeClr val="accent2">
              <a:lumMod val="60000"/>
              <a:lumOff val="40000"/>
              <a:alpha val="7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LEVEL 2: Digital Usage </a:t>
            </a:r>
          </a:p>
          <a:p>
            <a:pPr algn="ctr"/>
            <a:r>
              <a:rPr lang="en-US" sz="1400" dirty="0" smtClean="0"/>
              <a:t>(professional/discipline application) 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3499908" y="1896532"/>
            <a:ext cx="5367867" cy="694267"/>
          </a:xfrm>
          <a:prstGeom prst="rect">
            <a:avLst/>
          </a:prstGeom>
          <a:solidFill>
            <a:schemeClr val="accent6">
              <a:lumMod val="60000"/>
              <a:lumOff val="40000"/>
              <a:alpha val="7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LEVEL 3: Digital Transformation </a:t>
            </a:r>
          </a:p>
          <a:p>
            <a:pPr algn="ctr"/>
            <a:r>
              <a:rPr lang="en-US" sz="1400" dirty="0" smtClean="0"/>
              <a:t>(innovation/creativity) 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160867" y="1896532"/>
            <a:ext cx="2988733" cy="4077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Digital Literacy is the </a:t>
            </a:r>
            <a:r>
              <a:rPr lang="en-US" sz="1600" b="1" dirty="0">
                <a:solidFill>
                  <a:srgbClr val="000000"/>
                </a:solidFill>
              </a:rPr>
              <a:t>awareness</a:t>
            </a:r>
            <a:r>
              <a:rPr lang="en-US" sz="1600" dirty="0">
                <a:solidFill>
                  <a:srgbClr val="000000"/>
                </a:solidFill>
              </a:rPr>
              <a:t>, </a:t>
            </a:r>
            <a:r>
              <a:rPr lang="en-US" sz="1600" b="1" dirty="0">
                <a:solidFill>
                  <a:srgbClr val="000000"/>
                </a:solidFill>
              </a:rPr>
              <a:t>attitude</a:t>
            </a:r>
            <a:r>
              <a:rPr lang="en-US" sz="1600" dirty="0">
                <a:solidFill>
                  <a:srgbClr val="000000"/>
                </a:solidFill>
              </a:rPr>
              <a:t> and </a:t>
            </a:r>
            <a:r>
              <a:rPr lang="en-US" sz="1600" b="1" dirty="0">
                <a:solidFill>
                  <a:srgbClr val="000000"/>
                </a:solidFill>
              </a:rPr>
              <a:t>ability</a:t>
            </a:r>
            <a:r>
              <a:rPr lang="en-US" sz="1600" dirty="0">
                <a:solidFill>
                  <a:srgbClr val="000000"/>
                </a:solidFill>
              </a:rPr>
              <a:t> of individuals to appropriately use digital tools and facilities to identify, access, manage, integrate, evaluate, </a:t>
            </a:r>
            <a:r>
              <a:rPr lang="en-US" sz="1600" dirty="0" err="1">
                <a:solidFill>
                  <a:srgbClr val="000000"/>
                </a:solidFill>
              </a:rPr>
              <a:t>analyse</a:t>
            </a:r>
            <a:r>
              <a:rPr lang="en-US" sz="1600" dirty="0">
                <a:solidFill>
                  <a:srgbClr val="000000"/>
                </a:solidFill>
              </a:rPr>
              <a:t> and synthesize digital resources, construct new knowledge, create media expressions, and communicate with others, in the context of specific life situations, in order to enable constructive social action; and to reflect upon this process.</a:t>
            </a:r>
          </a:p>
        </p:txBody>
      </p:sp>
      <p:sp>
        <p:nvSpPr>
          <p:cNvPr id="7" name="Up-Down Arrow 6"/>
          <p:cNvSpPr/>
          <p:nvPr/>
        </p:nvSpPr>
        <p:spPr>
          <a:xfrm>
            <a:off x="5943601" y="2523065"/>
            <a:ext cx="524933" cy="812802"/>
          </a:xfrm>
          <a:prstGeom prst="upDownArrow">
            <a:avLst/>
          </a:prstGeom>
          <a:solidFill>
            <a:schemeClr val="bg2">
              <a:lumMod val="50000"/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-Down Arrow 14"/>
          <p:cNvSpPr/>
          <p:nvPr/>
        </p:nvSpPr>
        <p:spPr>
          <a:xfrm>
            <a:off x="5943601" y="3869265"/>
            <a:ext cx="524933" cy="812802"/>
          </a:xfrm>
          <a:prstGeom prst="upDownArrow">
            <a:avLst/>
          </a:prstGeom>
          <a:solidFill>
            <a:schemeClr val="bg2">
              <a:lumMod val="50000"/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84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smtClean="0"/>
              <a:t>is Digital </a:t>
            </a:r>
            <a:r>
              <a:rPr lang="en-US" dirty="0" smtClean="0"/>
              <a:t>Literacy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en-GB" dirty="0"/>
              <a:t>In an increasingly digital world, where the workplace is often virtual, we see it is our responsibility to equip students with ‘digital literacies’ so they develop skills to flourish, </a:t>
            </a:r>
            <a:r>
              <a:rPr lang="en-GB" dirty="0" smtClean="0"/>
              <a:t>influence </a:t>
            </a:r>
            <a:r>
              <a:rPr lang="en-GB" dirty="0"/>
              <a:t>and lead in that environment</a:t>
            </a:r>
            <a:r>
              <a:rPr lang="en-GB" dirty="0" smtClean="0"/>
              <a:t>.</a:t>
            </a:r>
          </a:p>
          <a:p>
            <a:pPr marL="109728" indent="0" algn="r">
              <a:buNone/>
            </a:pPr>
            <a:r>
              <a:rPr lang="en-GB" sz="1800" i="1" smtClean="0"/>
              <a:t> -Professor </a:t>
            </a:r>
            <a:r>
              <a:rPr lang="en-GB" sz="1800" i="1" dirty="0"/>
              <a:t>H</a:t>
            </a:r>
            <a:r>
              <a:rPr lang="en-GB" sz="1800" i="1" dirty="0" smtClean="0"/>
              <a:t>ugh Davis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149053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Literacy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13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research?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groups or 3-4, spend 5 minutes discussing the following questions:</a:t>
            </a:r>
          </a:p>
          <a:p>
            <a:pPr lvl="1"/>
            <a:r>
              <a:rPr lang="en-US" dirty="0" smtClean="0"/>
              <a:t>What sources of information are there for searching for information?</a:t>
            </a:r>
          </a:p>
          <a:p>
            <a:pPr lvl="1"/>
            <a:r>
              <a:rPr lang="en-US" dirty="0" smtClean="0"/>
              <a:t>Which sources are more reliable or more respected that others?</a:t>
            </a:r>
          </a:p>
          <a:p>
            <a:pPr lvl="1"/>
            <a:r>
              <a:rPr lang="en-US" dirty="0" smtClean="0"/>
              <a:t>What should you record so you or someone else can find a source again?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405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papers</a:t>
            </a:r>
          </a:p>
          <a:p>
            <a:r>
              <a:rPr lang="en-US" smtClean="0"/>
              <a:t>Books</a:t>
            </a:r>
            <a:endParaRPr lang="en-US" dirty="0" smtClean="0"/>
          </a:p>
          <a:p>
            <a:r>
              <a:rPr lang="en-US" dirty="0" smtClean="0"/>
              <a:t>Newspapers</a:t>
            </a:r>
          </a:p>
          <a:p>
            <a:r>
              <a:rPr lang="en-US" dirty="0" smtClean="0"/>
              <a:t>Blog posts</a:t>
            </a:r>
            <a:endParaRPr lang="en-US" dirty="0"/>
          </a:p>
          <a:p>
            <a:r>
              <a:rPr lang="en-US" dirty="0" smtClean="0"/>
              <a:t>Web pages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4375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Purpose: to find things again</a:t>
            </a:r>
          </a:p>
          <a:p>
            <a:r>
              <a:rPr lang="en-US" dirty="0" smtClean="0"/>
              <a:t>URL and date accessed</a:t>
            </a:r>
          </a:p>
          <a:p>
            <a:pPr lvl="1"/>
            <a:r>
              <a:rPr lang="en-US" dirty="0" smtClean="0"/>
              <a:t>Only useful for web sources</a:t>
            </a:r>
          </a:p>
          <a:p>
            <a:pPr lvl="1"/>
            <a:r>
              <a:rPr lang="en-US" i="1" dirty="0" smtClean="0"/>
              <a:t>Not just this!</a:t>
            </a:r>
          </a:p>
          <a:p>
            <a:r>
              <a:rPr lang="en-US" dirty="0" smtClean="0"/>
              <a:t>Title</a:t>
            </a:r>
          </a:p>
          <a:p>
            <a:r>
              <a:rPr lang="en-US" dirty="0" smtClean="0"/>
              <a:t>Author and/or Publisher</a:t>
            </a:r>
          </a:p>
          <a:p>
            <a:r>
              <a:rPr lang="en-US" dirty="0" smtClean="0"/>
              <a:t>Year of Publication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812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/>
              <a:t>By the end of </a:t>
            </a:r>
            <a:r>
              <a:rPr lang="en-GB" dirty="0" smtClean="0"/>
              <a:t>the Practical Session</a:t>
            </a:r>
            <a:endParaRPr lang="en-GB" dirty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8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Calibri"/>
                <a:cs typeface="Calibri"/>
              </a:rPr>
              <a:t>Log in to public workstation, SUSSED, Blackboard</a:t>
            </a:r>
          </a:p>
          <a:p>
            <a:r>
              <a:rPr lang="en-GB" dirty="0" smtClean="0">
                <a:latin typeface="Calibri"/>
                <a:cs typeface="Calibri"/>
              </a:rPr>
              <a:t>Use digital tools for research</a:t>
            </a:r>
          </a:p>
          <a:p>
            <a:endParaRPr lang="en-GB" sz="1200" dirty="0" smtClean="0">
              <a:latin typeface="Calibri"/>
              <a:cs typeface="Calibri"/>
            </a:endParaRPr>
          </a:p>
          <a:p>
            <a:pPr eaLnBrk="1" hangingPunct="1">
              <a:spcAft>
                <a:spcPts val="18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 smtClean="0">
                <a:latin typeface="Calibri"/>
                <a:cs typeface="Calibri"/>
              </a:rPr>
              <a:t>Use a word processing application to record your findings</a:t>
            </a:r>
            <a:endParaRPr lang="en-GB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46817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i="1" dirty="0" smtClean="0"/>
              <a:t>Objectives </a:t>
            </a:r>
            <a:endParaRPr lang="en-GB" b="1" i="1" dirty="0"/>
          </a:p>
        </p:txBody>
      </p:sp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229600" cy="5181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dirty="0" smtClean="0">
                <a:latin typeface="Calibri"/>
                <a:cs typeface="Calibri"/>
              </a:rPr>
              <a:t>Becoming a digitally literate student</a:t>
            </a:r>
          </a:p>
          <a:p>
            <a:pPr lvl="1">
              <a:lnSpc>
                <a:spcPct val="80000"/>
              </a:lnSpc>
              <a:spcBef>
                <a:spcPts val="7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 smtClean="0">
                <a:latin typeface="Calibri"/>
                <a:cs typeface="Calibri"/>
              </a:rPr>
              <a:t>To </a:t>
            </a:r>
            <a:r>
              <a:rPr lang="en-GB" sz="2400" dirty="0">
                <a:latin typeface="Calibri"/>
                <a:cs typeface="Calibri"/>
              </a:rPr>
              <a:t>introduce the use </a:t>
            </a:r>
            <a:r>
              <a:rPr lang="en-GB" sz="2400" dirty="0" smtClean="0">
                <a:latin typeface="Calibri"/>
                <a:cs typeface="Calibri"/>
              </a:rPr>
              <a:t>of Digital Literacies to support  becoming a student in a digital age</a:t>
            </a:r>
            <a:endParaRPr lang="en-GB" sz="2400" dirty="0">
              <a:latin typeface="Calibri"/>
              <a:cs typeface="Calibri"/>
            </a:endParaRPr>
          </a:p>
          <a:p>
            <a:pPr lvl="1">
              <a:lnSpc>
                <a:spcPct val="80000"/>
              </a:lnSpc>
              <a:spcBef>
                <a:spcPts val="7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 smtClean="0">
                <a:latin typeface="Calibri"/>
                <a:cs typeface="Calibri"/>
              </a:rPr>
              <a:t>The use of digital tools for</a:t>
            </a:r>
          </a:p>
          <a:p>
            <a:pPr lvl="2">
              <a:lnSpc>
                <a:spcPct val="80000"/>
              </a:lnSpc>
              <a:spcBef>
                <a:spcPts val="7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200" dirty="0" smtClean="0">
                <a:latin typeface="Calibri"/>
                <a:cs typeface="Calibri"/>
              </a:rPr>
              <a:t>Personal effectiveness in support of becoming an engineer.</a:t>
            </a:r>
          </a:p>
          <a:p>
            <a:pPr lvl="2">
              <a:lnSpc>
                <a:spcPct val="80000"/>
              </a:lnSpc>
              <a:spcBef>
                <a:spcPts val="7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200" dirty="0" smtClean="0">
                <a:latin typeface="Calibri"/>
                <a:cs typeface="Calibri"/>
              </a:rPr>
              <a:t>Communication to share, analyse, and present data.</a:t>
            </a:r>
          </a:p>
          <a:p>
            <a:pPr lvl="2">
              <a:lnSpc>
                <a:spcPct val="80000"/>
              </a:lnSpc>
              <a:spcBef>
                <a:spcPts val="7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200" dirty="0" smtClean="0">
                <a:latin typeface="Calibri"/>
                <a:cs typeface="Calibri"/>
              </a:rPr>
              <a:t>Collaboration tools for team working.  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dirty="0" smtClean="0">
                <a:latin typeface="Calibri"/>
                <a:cs typeface="Calibri"/>
              </a:rPr>
              <a:t>Skills </a:t>
            </a:r>
            <a:r>
              <a:rPr lang="en-GB" sz="2600" dirty="0">
                <a:latin typeface="Calibri"/>
                <a:cs typeface="Calibri"/>
              </a:rPr>
              <a:t>in programming for engineering solutions</a:t>
            </a:r>
            <a:r>
              <a:rPr lang="en-GB" sz="2600" dirty="0" smtClean="0">
                <a:latin typeface="Calibri"/>
                <a:cs typeface="Calibri"/>
              </a:rPr>
              <a:t>.</a:t>
            </a:r>
          </a:p>
          <a:p>
            <a:pPr lvl="1">
              <a:lnSpc>
                <a:spcPct val="80000"/>
              </a:lnSpc>
              <a:spcBef>
                <a:spcPts val="7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 smtClean="0">
                <a:latin typeface="Calibri"/>
                <a:cs typeface="Calibri"/>
              </a:rPr>
              <a:t>Python applications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dirty="0">
                <a:latin typeface="Calibri"/>
                <a:cs typeface="Calibri"/>
              </a:rPr>
              <a:t>W</a:t>
            </a:r>
            <a:r>
              <a:rPr lang="en-GB" sz="2600" dirty="0" smtClean="0">
                <a:latin typeface="Calibri"/>
                <a:cs typeface="Calibri"/>
              </a:rPr>
              <a:t>orking in a team to develop a practical engineering software application.</a:t>
            </a:r>
            <a:endParaRPr lang="en-GB" sz="26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/>
              <a:t>Assessment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229600" cy="4670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All coursework</a:t>
            </a:r>
            <a:r>
              <a:rPr lang="en-GB" sz="2400" dirty="0" smtClean="0">
                <a:latin typeface="Calibri"/>
                <a:cs typeface="Calibri"/>
              </a:rPr>
              <a:t> is handed </a:t>
            </a:r>
            <a:r>
              <a:rPr lang="en-GB" sz="2400" dirty="0">
                <a:latin typeface="Calibri"/>
                <a:cs typeface="Calibri"/>
              </a:rPr>
              <a:t>in online through Blackboard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Coursework pass mark 60%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Assignment 1</a:t>
            </a:r>
            <a:r>
              <a:rPr lang="en-GB" sz="2400" dirty="0" smtClean="0">
                <a:latin typeface="Calibri"/>
                <a:cs typeface="Calibri"/>
              </a:rPr>
              <a:t>, worth </a:t>
            </a:r>
            <a:r>
              <a:rPr lang="en-GB" sz="2400" dirty="0">
                <a:latin typeface="Calibri"/>
                <a:cs typeface="Calibri"/>
              </a:rPr>
              <a:t>20%</a:t>
            </a:r>
            <a:r>
              <a:rPr lang="en-GB" sz="2400" dirty="0" smtClean="0">
                <a:latin typeface="Calibri"/>
                <a:cs typeface="Calibri"/>
              </a:rPr>
              <a:t> of course total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dirty="0">
                <a:latin typeface="Calibri"/>
                <a:cs typeface="Calibri"/>
              </a:rPr>
              <a:t>D</a:t>
            </a:r>
            <a:r>
              <a:rPr lang="en-GB" sz="2000" dirty="0" smtClean="0">
                <a:latin typeface="Calibri"/>
                <a:cs typeface="Calibri"/>
              </a:rPr>
              <a:t>ata </a:t>
            </a:r>
            <a:r>
              <a:rPr lang="en-GB" sz="2000" dirty="0">
                <a:latin typeface="Calibri"/>
                <a:cs typeface="Calibri"/>
              </a:rPr>
              <a:t>analysis + presentation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dirty="0">
                <a:latin typeface="Calibri"/>
                <a:cs typeface="Calibri"/>
              </a:rPr>
              <a:t>Electronic Hand in </a:t>
            </a:r>
            <a:r>
              <a:rPr lang="en-GB" sz="2000" dirty="0" smtClean="0">
                <a:latin typeface="Calibri"/>
                <a:cs typeface="Calibri"/>
              </a:rPr>
              <a:t>TBC</a:t>
            </a: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 smtClean="0">
                <a:latin typeface="Calibri"/>
                <a:cs typeface="Calibri"/>
              </a:rPr>
              <a:t>Assignment 2, 30% 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dirty="0" smtClean="0">
                <a:latin typeface="Calibri"/>
                <a:cs typeface="Calibri"/>
              </a:rPr>
              <a:t>Simple </a:t>
            </a:r>
            <a:r>
              <a:rPr lang="en-GB" sz="2000" dirty="0" smtClean="0">
                <a:latin typeface="Calibri"/>
                <a:cs typeface="Calibri"/>
              </a:rPr>
              <a:t>Python applications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dirty="0" smtClean="0">
                <a:latin typeface="Calibri"/>
                <a:cs typeface="Calibri"/>
              </a:rPr>
              <a:t>Assessed through labs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Assignment 3, 50% Semester 2</a:t>
            </a:r>
            <a:endParaRPr lang="en-GB" sz="2400" dirty="0" smtClean="0">
              <a:latin typeface="Calibri"/>
              <a:cs typeface="Calibri"/>
            </a:endParaRP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dirty="0" smtClean="0">
                <a:latin typeface="Calibri"/>
                <a:cs typeface="Calibri"/>
              </a:rPr>
              <a:t>Team </a:t>
            </a:r>
            <a:r>
              <a:rPr lang="en-GB" sz="2000" dirty="0">
                <a:latin typeface="Calibri"/>
                <a:cs typeface="Calibri"/>
              </a:rPr>
              <a:t>programming project, details closer to the time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5516131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/>
              <a:t>Practicalities: Teaching</a:t>
            </a:r>
            <a:endParaRPr lang="en-GB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4823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Lectures</a:t>
            </a:r>
            <a:endParaRPr lang="en-GB" sz="2400" dirty="0" smtClean="0">
              <a:latin typeface="Calibri"/>
              <a:cs typeface="Calibri"/>
            </a:endParaRP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Groups </a:t>
            </a:r>
            <a:r>
              <a:rPr lang="en-GB" sz="2400" dirty="0" smtClean="0">
                <a:latin typeface="Calibri"/>
                <a:cs typeface="Calibri"/>
              </a:rPr>
              <a:t>3 </a:t>
            </a:r>
            <a:r>
              <a:rPr lang="en-GB" sz="2400" dirty="0">
                <a:latin typeface="Calibri"/>
                <a:cs typeface="Calibri"/>
              </a:rPr>
              <a:t>&amp; </a:t>
            </a:r>
            <a:r>
              <a:rPr lang="en-GB" sz="2400" dirty="0" smtClean="0">
                <a:latin typeface="Calibri"/>
                <a:cs typeface="Calibri"/>
              </a:rPr>
              <a:t>4  Monday 09</a:t>
            </a:r>
            <a:r>
              <a:rPr lang="en-GB" sz="2400" dirty="0">
                <a:latin typeface="Calibri"/>
                <a:cs typeface="Calibri"/>
              </a:rPr>
              <a:t>:00 building 44, </a:t>
            </a:r>
            <a:r>
              <a:rPr lang="en-GB" sz="2400" dirty="0" smtClean="0">
                <a:latin typeface="Calibri"/>
                <a:cs typeface="Calibri"/>
              </a:rPr>
              <a:t>1041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 smtClean="0">
                <a:latin typeface="Calibri"/>
                <a:cs typeface="Calibri"/>
              </a:rPr>
              <a:t>We will have some of the lectures in the lab (44/1061), starting at 9:00 – we will let you know which ones!</a:t>
            </a:r>
            <a:endParaRPr lang="en-US" sz="2400" dirty="0"/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 smtClean="0">
                <a:latin typeface="Calibri"/>
                <a:cs typeface="Calibri"/>
              </a:rPr>
              <a:t>Labs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Calibri"/>
                <a:cs typeface="Calibri"/>
              </a:rPr>
              <a:t>Groups </a:t>
            </a:r>
            <a:r>
              <a:rPr lang="en-GB" dirty="0" smtClean="0">
                <a:latin typeface="Calibri"/>
                <a:cs typeface="Calibri"/>
              </a:rPr>
              <a:t>3 </a:t>
            </a:r>
            <a:r>
              <a:rPr lang="en-GB" dirty="0">
                <a:latin typeface="Calibri"/>
                <a:cs typeface="Calibri"/>
              </a:rPr>
              <a:t>&amp; </a:t>
            </a:r>
            <a:r>
              <a:rPr lang="en-GB" dirty="0" smtClean="0">
                <a:latin typeface="Calibri"/>
                <a:cs typeface="Calibri"/>
              </a:rPr>
              <a:t>4 Monday directly </a:t>
            </a:r>
            <a:r>
              <a:rPr lang="en-GB" dirty="0">
                <a:latin typeface="Calibri"/>
                <a:cs typeface="Calibri"/>
              </a:rPr>
              <a:t>after lecture until 10:50</a:t>
            </a:r>
          </a:p>
          <a:p>
            <a:pPr lvl="2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Calibri"/>
                <a:cs typeface="Calibri"/>
              </a:rPr>
              <a:t>Building </a:t>
            </a:r>
            <a:r>
              <a:rPr lang="en-GB" dirty="0" smtClean="0">
                <a:latin typeface="Calibri"/>
                <a:cs typeface="Calibri"/>
              </a:rPr>
              <a:t>44/1061</a:t>
            </a:r>
            <a:endParaRPr lang="en-GB" sz="2400" dirty="0">
              <a:latin typeface="Calibri"/>
              <a:cs typeface="Calibri"/>
            </a:endParaRP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Register taken at </a:t>
            </a:r>
            <a:r>
              <a:rPr lang="en-GB" sz="2400" dirty="0" smtClean="0">
                <a:latin typeface="Calibri"/>
                <a:cs typeface="Calibri"/>
              </a:rPr>
              <a:t>labs.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Y</a:t>
            </a:r>
            <a:r>
              <a:rPr lang="en-GB" sz="2400" dirty="0" smtClean="0">
                <a:latin typeface="Calibri"/>
                <a:cs typeface="Calibri"/>
              </a:rPr>
              <a:t>ou </a:t>
            </a:r>
            <a:r>
              <a:rPr lang="en-GB" sz="2400" dirty="0">
                <a:latin typeface="Calibri"/>
                <a:cs typeface="Calibri"/>
              </a:rPr>
              <a:t>are responsible for ensuring that a demonstrator has </a:t>
            </a:r>
            <a:r>
              <a:rPr lang="en-GB" sz="2400" dirty="0" smtClean="0">
                <a:latin typeface="Calibri"/>
                <a:cs typeface="Calibri"/>
              </a:rPr>
              <a:t>seen your work and marked it in assessed labs.</a:t>
            </a:r>
            <a:endParaRPr lang="en-GB" sz="2400" dirty="0">
              <a:latin typeface="Calibri"/>
              <a:cs typeface="Calibri"/>
            </a:endParaRP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Ask for help when you </a:t>
            </a:r>
            <a:r>
              <a:rPr lang="en-GB" sz="2400" b="1" dirty="0">
                <a:solidFill>
                  <a:srgbClr val="FF0000"/>
                </a:solidFill>
                <a:latin typeface="Calibri"/>
                <a:cs typeface="Calibri"/>
              </a:rPr>
              <a:t>need</a:t>
            </a:r>
            <a:r>
              <a:rPr lang="en-GB" sz="2400" dirty="0">
                <a:latin typeface="Calibri"/>
                <a:cs typeface="Calibri"/>
              </a:rPr>
              <a:t> it</a:t>
            </a:r>
            <a:r>
              <a:rPr lang="en-GB" sz="2400" dirty="0" smtClean="0">
                <a:latin typeface="Calibri"/>
                <a:cs typeface="Calibri"/>
              </a:rPr>
              <a:t>.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 smtClean="0">
                <a:latin typeface="Calibri"/>
                <a:cs typeface="Calibri"/>
              </a:rPr>
              <a:t>Self Study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5124" name="AutoShape 3"/>
          <p:cNvSpPr>
            <a:spLocks noChangeArrowheads="1"/>
          </p:cNvSpPr>
          <p:nvPr/>
        </p:nvSpPr>
        <p:spPr bwMode="auto">
          <a:xfrm>
            <a:off x="4427538" y="1557338"/>
            <a:ext cx="3816350" cy="503237"/>
          </a:xfrm>
          <a:prstGeom prst="wedgeEllipseCallout">
            <a:avLst>
              <a:gd name="adj1" fmla="val -113870"/>
              <a:gd name="adj2" fmla="val -3042"/>
            </a:avLst>
          </a:prstGeom>
          <a:noFill/>
          <a:ln w="9360">
            <a:solidFill>
              <a:srgbClr val="FF0000"/>
            </a:solidFill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Do not be late!</a:t>
            </a:r>
          </a:p>
        </p:txBody>
      </p:sp>
    </p:spTree>
    <p:extLst>
      <p:ext uri="{BB962C8B-B14F-4D97-AF65-F5344CB8AC3E}">
        <p14:creationId xmlns:p14="http://schemas.microsoft.com/office/powerpoint/2010/main" val="29769797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/>
              <a:t>Practicalities: Teaching</a:t>
            </a:r>
            <a:endParaRPr lang="en-GB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4823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Lectures</a:t>
            </a:r>
            <a:endParaRPr lang="en-GB" sz="2400" dirty="0" smtClean="0">
              <a:latin typeface="Calibri"/>
              <a:cs typeface="Calibri"/>
            </a:endParaRP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Groups 1</a:t>
            </a:r>
            <a:r>
              <a:rPr lang="en-GB" sz="2400" dirty="0" smtClean="0">
                <a:latin typeface="Calibri"/>
                <a:cs typeface="Calibri"/>
              </a:rPr>
              <a:t> &amp;2  Friday 09</a:t>
            </a:r>
            <a:r>
              <a:rPr lang="en-GB" sz="2400" dirty="0">
                <a:latin typeface="Calibri"/>
                <a:cs typeface="Calibri"/>
              </a:rPr>
              <a:t>:</a:t>
            </a:r>
            <a:r>
              <a:rPr lang="en-GB" sz="2400" dirty="0" smtClean="0">
                <a:latin typeface="Calibri"/>
                <a:cs typeface="Calibri"/>
              </a:rPr>
              <a:t>00, </a:t>
            </a:r>
            <a:r>
              <a:rPr lang="en-GB" sz="2400" dirty="0">
                <a:latin typeface="Calibri"/>
                <a:cs typeface="Calibri"/>
              </a:rPr>
              <a:t>B</a:t>
            </a:r>
            <a:r>
              <a:rPr lang="en-GB" sz="2400" dirty="0" smtClean="0">
                <a:latin typeface="Calibri"/>
                <a:cs typeface="Calibri"/>
              </a:rPr>
              <a:t>uilding </a:t>
            </a:r>
            <a:r>
              <a:rPr lang="en-GB" sz="2400" dirty="0">
                <a:latin typeface="Calibri"/>
                <a:cs typeface="Calibri"/>
              </a:rPr>
              <a:t>44, </a:t>
            </a:r>
            <a:r>
              <a:rPr lang="en-GB" sz="2400" dirty="0" smtClean="0">
                <a:latin typeface="Calibri"/>
                <a:cs typeface="Calibri"/>
              </a:rPr>
              <a:t>1041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 smtClean="0">
                <a:latin typeface="Calibri"/>
                <a:cs typeface="Calibri"/>
              </a:rPr>
              <a:t>We will have some of the lectures in the lab (44/1061), starting at 9:00 – we will let you know which ones!</a:t>
            </a:r>
            <a:endParaRPr lang="en-US" sz="2400" dirty="0"/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 smtClean="0">
                <a:latin typeface="Calibri"/>
                <a:cs typeface="Calibri"/>
              </a:rPr>
              <a:t>Labs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Calibri"/>
                <a:cs typeface="Calibri"/>
              </a:rPr>
              <a:t>Groups </a:t>
            </a:r>
            <a:r>
              <a:rPr lang="en-GB" sz="2800" dirty="0">
                <a:latin typeface="Calibri"/>
                <a:cs typeface="Calibri"/>
              </a:rPr>
              <a:t>1 &amp;2  Friday </a:t>
            </a:r>
            <a:r>
              <a:rPr lang="en-GB" dirty="0" smtClean="0">
                <a:latin typeface="Calibri"/>
                <a:cs typeface="Calibri"/>
              </a:rPr>
              <a:t>directly </a:t>
            </a:r>
            <a:r>
              <a:rPr lang="en-GB" dirty="0">
                <a:latin typeface="Calibri"/>
                <a:cs typeface="Calibri"/>
              </a:rPr>
              <a:t>after lecture until 10:</a:t>
            </a:r>
            <a:r>
              <a:rPr lang="en-GB" dirty="0" smtClean="0">
                <a:latin typeface="Calibri"/>
                <a:cs typeface="Calibri"/>
              </a:rPr>
              <a:t>50 </a:t>
            </a:r>
          </a:p>
          <a:p>
            <a:pPr lvl="2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 smtClean="0">
                <a:latin typeface="Calibri"/>
                <a:cs typeface="Calibri"/>
              </a:rPr>
              <a:t>Building 44/1061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dirty="0" smtClean="0">
                <a:latin typeface="Calibri"/>
                <a:cs typeface="Calibri"/>
              </a:rPr>
              <a:t>Register </a:t>
            </a:r>
            <a:r>
              <a:rPr lang="en-GB" sz="2600" dirty="0">
                <a:latin typeface="Calibri"/>
                <a:cs typeface="Calibri"/>
              </a:rPr>
              <a:t>taken at </a:t>
            </a:r>
            <a:r>
              <a:rPr lang="en-GB" sz="2600" dirty="0" smtClean="0">
                <a:latin typeface="Calibri"/>
                <a:cs typeface="Calibri"/>
              </a:rPr>
              <a:t>labs.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Calibri"/>
                <a:cs typeface="Calibri"/>
              </a:rPr>
              <a:t>Y</a:t>
            </a:r>
            <a:r>
              <a:rPr lang="en-GB" sz="2600" dirty="0" smtClean="0">
                <a:latin typeface="Calibri"/>
                <a:cs typeface="Calibri"/>
              </a:rPr>
              <a:t>ou </a:t>
            </a:r>
            <a:r>
              <a:rPr lang="en-GB" sz="2600" dirty="0">
                <a:latin typeface="Calibri"/>
                <a:cs typeface="Calibri"/>
              </a:rPr>
              <a:t>are responsible for ensuring that a demonstrator has </a:t>
            </a:r>
            <a:r>
              <a:rPr lang="en-GB" sz="2600" dirty="0" smtClean="0">
                <a:latin typeface="Calibri"/>
                <a:cs typeface="Calibri"/>
              </a:rPr>
              <a:t>seen your work and marked it in assessed labs.</a:t>
            </a:r>
            <a:endParaRPr lang="en-GB" sz="2600" dirty="0">
              <a:latin typeface="Calibri"/>
              <a:cs typeface="Calibri"/>
            </a:endParaRP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Ask for help when you </a:t>
            </a:r>
            <a:r>
              <a:rPr lang="en-GB" sz="2400" b="1" dirty="0">
                <a:solidFill>
                  <a:srgbClr val="FF0000"/>
                </a:solidFill>
                <a:latin typeface="Calibri"/>
                <a:cs typeface="Calibri"/>
              </a:rPr>
              <a:t>need</a:t>
            </a:r>
            <a:r>
              <a:rPr lang="en-GB" sz="2400" dirty="0">
                <a:latin typeface="Calibri"/>
                <a:cs typeface="Calibri"/>
              </a:rPr>
              <a:t> it</a:t>
            </a:r>
            <a:r>
              <a:rPr lang="en-GB" sz="2400" dirty="0" smtClean="0">
                <a:latin typeface="Calibri"/>
                <a:cs typeface="Calibri"/>
              </a:rPr>
              <a:t>.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Calibri"/>
                <a:cs typeface="Calibri"/>
              </a:rPr>
              <a:t>Self Study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dirty="0">
              <a:latin typeface="Calibri"/>
              <a:cs typeface="Calibri"/>
            </a:endParaRPr>
          </a:p>
        </p:txBody>
      </p:sp>
      <p:sp>
        <p:nvSpPr>
          <p:cNvPr id="5124" name="AutoShape 3"/>
          <p:cNvSpPr>
            <a:spLocks noChangeArrowheads="1"/>
          </p:cNvSpPr>
          <p:nvPr/>
        </p:nvSpPr>
        <p:spPr bwMode="auto">
          <a:xfrm>
            <a:off x="4427538" y="1557338"/>
            <a:ext cx="3816350" cy="503237"/>
          </a:xfrm>
          <a:prstGeom prst="wedgeEllipseCallout">
            <a:avLst>
              <a:gd name="adj1" fmla="val -113870"/>
              <a:gd name="adj2" fmla="val -3042"/>
            </a:avLst>
          </a:prstGeom>
          <a:noFill/>
          <a:ln w="9360">
            <a:solidFill>
              <a:srgbClr val="FF0000"/>
            </a:solidFill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Do not be late!</a:t>
            </a:r>
          </a:p>
        </p:txBody>
      </p:sp>
    </p:spTree>
    <p:extLst>
      <p:ext uri="{BB962C8B-B14F-4D97-AF65-F5344CB8AC3E}">
        <p14:creationId xmlns:p14="http://schemas.microsoft.com/office/powerpoint/2010/main" val="6242972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054100"/>
          </a:xfrm>
        </p:spPr>
        <p:txBody>
          <a:bodyPr lIns="0" tIns="0" rIns="0" bIns="0"/>
          <a:lstStyle/>
          <a:p>
            <a:pPr eaLnBrk="1" hangingPunct="1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Learning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94275"/>
          </a:xfrm>
        </p:spPr>
        <p:txBody>
          <a:bodyPr lIns="0" tIns="0" rIns="0" bIns="0"/>
          <a:lstStyle/>
          <a:p>
            <a:pPr eaLnBrk="1" hangingPunct="1">
              <a:lnSpc>
                <a:spcPct val="104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dirty="0">
                <a:latin typeface="Calibri"/>
                <a:cs typeface="Calibri"/>
              </a:rPr>
              <a:t>Attending lectures will help you to pass the module.</a:t>
            </a:r>
          </a:p>
          <a:p>
            <a:pPr>
              <a:lnSpc>
                <a:spcPct val="104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dirty="0">
                <a:latin typeface="Calibri"/>
                <a:cs typeface="Calibri"/>
              </a:rPr>
              <a:t>The lectures will not give you all the answers.</a:t>
            </a:r>
          </a:p>
          <a:p>
            <a:pPr lvl="1">
              <a:lnSpc>
                <a:spcPct val="104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Calibri"/>
                <a:cs typeface="Calibri"/>
              </a:rPr>
              <a:t>One of the objectives of this course is learning how to learn to use new software.</a:t>
            </a:r>
          </a:p>
          <a:p>
            <a:pPr eaLnBrk="1" hangingPunct="1">
              <a:lnSpc>
                <a:spcPct val="104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dirty="0" smtClean="0">
                <a:latin typeface="Calibri"/>
                <a:cs typeface="Calibri"/>
              </a:rPr>
              <a:t>Labs are practical sessions where you learn how to apply what is taught in the lectures</a:t>
            </a:r>
          </a:p>
          <a:p>
            <a:pPr lvl="1">
              <a:lnSpc>
                <a:spcPct val="104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alibri"/>
                <a:cs typeface="Calibri"/>
              </a:rPr>
              <a:t>H</a:t>
            </a:r>
            <a:r>
              <a:rPr lang="en-GB" sz="2400" dirty="0" smtClean="0">
                <a:latin typeface="Calibri"/>
                <a:cs typeface="Calibri"/>
              </a:rPr>
              <a:t>elp </a:t>
            </a:r>
            <a:r>
              <a:rPr lang="en-GB" sz="2400" dirty="0">
                <a:latin typeface="Calibri"/>
                <a:cs typeface="Calibri"/>
              </a:rPr>
              <a:t>yourself first but </a:t>
            </a:r>
            <a:r>
              <a:rPr lang="en-GB" sz="2400" dirty="0" smtClean="0">
                <a:latin typeface="Calibri"/>
                <a:cs typeface="Calibri"/>
              </a:rPr>
              <a:t>ask questions if </a:t>
            </a:r>
            <a:r>
              <a:rPr lang="en-GB" sz="2400" dirty="0">
                <a:latin typeface="Calibri"/>
                <a:cs typeface="Calibri"/>
              </a:rPr>
              <a:t>you </a:t>
            </a:r>
            <a:r>
              <a:rPr lang="en-GB" sz="2400" dirty="0" smtClean="0">
                <a:latin typeface="Calibri"/>
                <a:cs typeface="Calibri"/>
              </a:rPr>
              <a:t>are truly </a:t>
            </a:r>
            <a:r>
              <a:rPr lang="en-GB" sz="2400" dirty="0">
                <a:latin typeface="Calibri"/>
                <a:cs typeface="Calibri"/>
              </a:rPr>
              <a:t>lost.</a:t>
            </a:r>
          </a:p>
          <a:p>
            <a:pPr lvl="1">
              <a:lnSpc>
                <a:spcPct val="104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 smtClean="0">
                <a:latin typeface="Calibri"/>
                <a:cs typeface="Calibri"/>
              </a:rPr>
              <a:t>Sign the on-line attendance sheet at each lab.</a:t>
            </a:r>
            <a:endParaRPr lang="en-GB" sz="2200" dirty="0">
              <a:latin typeface="Calibri"/>
              <a:cs typeface="Calibri"/>
            </a:endParaRPr>
          </a:p>
          <a:p>
            <a:pPr eaLnBrk="1" hangingPunct="1">
              <a:lnSpc>
                <a:spcPct val="104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dirty="0" smtClean="0">
                <a:latin typeface="Calibri"/>
                <a:cs typeface="Calibri"/>
              </a:rPr>
              <a:t>If </a:t>
            </a:r>
            <a:r>
              <a:rPr lang="en-GB" sz="2600" dirty="0">
                <a:latin typeface="Calibri"/>
                <a:cs typeface="Calibri"/>
              </a:rPr>
              <a:t>you have little or no previous experience of MS Office</a:t>
            </a:r>
            <a:r>
              <a:rPr lang="en-GB" sz="2600" dirty="0" smtClean="0">
                <a:latin typeface="Calibri"/>
                <a:cs typeface="Calibri"/>
              </a:rPr>
              <a:t>,</a:t>
            </a:r>
          </a:p>
          <a:p>
            <a:pPr lvl="1">
              <a:lnSpc>
                <a:spcPct val="104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 smtClean="0">
                <a:latin typeface="Calibri"/>
                <a:cs typeface="Calibri"/>
              </a:rPr>
              <a:t>Microsoft have some good online tutorials</a:t>
            </a:r>
          </a:p>
          <a:p>
            <a:pPr lvl="1">
              <a:lnSpc>
                <a:spcPct val="104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 err="1" smtClean="0">
                <a:latin typeface="Calibri"/>
                <a:cs typeface="Calibri"/>
              </a:rPr>
              <a:t>Lynda.com</a:t>
            </a:r>
            <a:r>
              <a:rPr lang="en-GB" sz="2400" dirty="0" smtClean="0">
                <a:latin typeface="Calibri"/>
                <a:cs typeface="Calibri"/>
              </a:rPr>
              <a:t>, sign on with your </a:t>
            </a:r>
            <a:r>
              <a:rPr lang="en-GB" sz="2400" dirty="0" err="1" smtClean="0">
                <a:latin typeface="Calibri"/>
                <a:cs typeface="Calibri"/>
              </a:rPr>
              <a:t>UoS</a:t>
            </a:r>
            <a:r>
              <a:rPr lang="en-GB" sz="2400" dirty="0" smtClean="0">
                <a:latin typeface="Calibri"/>
                <a:cs typeface="Calibri"/>
              </a:rPr>
              <a:t> user account</a:t>
            </a:r>
            <a:endParaRPr lang="en-GB" sz="2400" dirty="0">
              <a:latin typeface="Calibri"/>
              <a:cs typeface="Calibri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</a:t>
            </a:r>
          </a:p>
          <a:p>
            <a:r>
              <a:rPr lang="en-GB" dirty="0" smtClean="0"/>
              <a:t>You:</a:t>
            </a:r>
          </a:p>
          <a:p>
            <a:pPr lvl="1"/>
            <a:r>
              <a:rPr lang="en-GB" dirty="0" smtClean="0"/>
              <a:t>Spend 5 minutes talking to the person sitting behind or in front of you.</a:t>
            </a:r>
          </a:p>
          <a:p>
            <a:pPr lvl="1"/>
            <a:r>
              <a:rPr lang="en-GB" dirty="0" smtClean="0"/>
              <a:t>Find out &amp; </a:t>
            </a:r>
            <a:r>
              <a:rPr lang="en-GB" u="sng" dirty="0" smtClean="0"/>
              <a:t>make notes</a:t>
            </a:r>
            <a:r>
              <a:rPr lang="en-GB" dirty="0" smtClean="0"/>
              <a:t>:</a:t>
            </a:r>
          </a:p>
          <a:p>
            <a:pPr lvl="2"/>
            <a:r>
              <a:rPr lang="en-GB" dirty="0" smtClean="0"/>
              <a:t>Their name</a:t>
            </a:r>
          </a:p>
          <a:p>
            <a:pPr lvl="2"/>
            <a:r>
              <a:rPr lang="en-GB" dirty="0" smtClean="0"/>
              <a:t>Where they’re from</a:t>
            </a:r>
          </a:p>
          <a:p>
            <a:pPr lvl="2"/>
            <a:r>
              <a:rPr lang="en-GB" dirty="0" smtClean="0"/>
              <a:t>What degree they want to do after FY</a:t>
            </a:r>
          </a:p>
          <a:p>
            <a:pPr lvl="2"/>
            <a:r>
              <a:rPr lang="en-GB" dirty="0" smtClean="0"/>
              <a:t>What are their interests outside study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980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Literacies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r>
              <a:rPr lang="en-US" dirty="0" smtClean="0"/>
              <a:t>What is Digital Literacy?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71800" y="6021288"/>
            <a:ext cx="6307832" cy="688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964D2C"/>
                </a:solidFill>
              </a:rPr>
              <a:t>Adapted from: </a:t>
            </a:r>
            <a:r>
              <a:rPr lang="en-US" sz="1200" dirty="0" err="1" smtClean="0">
                <a:solidFill>
                  <a:srgbClr val="964D2C"/>
                </a:solidFill>
              </a:rPr>
              <a:t>Calvani</a:t>
            </a:r>
            <a:r>
              <a:rPr lang="en-US" sz="1200" dirty="0">
                <a:solidFill>
                  <a:srgbClr val="964D2C"/>
                </a:solidFill>
              </a:rPr>
              <a:t>, A., </a:t>
            </a:r>
            <a:r>
              <a:rPr lang="en-US" sz="1200" dirty="0" err="1">
                <a:solidFill>
                  <a:srgbClr val="964D2C"/>
                </a:solidFill>
              </a:rPr>
              <a:t>Fini</a:t>
            </a:r>
            <a:r>
              <a:rPr lang="en-US" sz="1200" dirty="0">
                <a:solidFill>
                  <a:srgbClr val="964D2C"/>
                </a:solidFill>
              </a:rPr>
              <a:t>, A., and </a:t>
            </a:r>
            <a:r>
              <a:rPr lang="en-US" sz="1200" dirty="0" err="1">
                <a:solidFill>
                  <a:srgbClr val="964D2C"/>
                </a:solidFill>
              </a:rPr>
              <a:t>Ranieri</a:t>
            </a:r>
            <a:r>
              <a:rPr lang="en-US" sz="1200" dirty="0">
                <a:solidFill>
                  <a:srgbClr val="964D2C"/>
                </a:solidFill>
              </a:rPr>
              <a:t>, M. (2009). Assessing Digital Competence in Secondary Education – Issues, Models and Instruments. (M. Leaning, Ed.) Issues in Information and Media Literacy: Education, Practice and Pedagogy , 153-172.</a:t>
            </a:r>
          </a:p>
        </p:txBody>
      </p:sp>
      <p:sp>
        <p:nvSpPr>
          <p:cNvPr id="5" name="Oval 4"/>
          <p:cNvSpPr/>
          <p:nvPr/>
        </p:nvSpPr>
        <p:spPr>
          <a:xfrm>
            <a:off x="3479800" y="1989665"/>
            <a:ext cx="2184400" cy="2184400"/>
          </a:xfrm>
          <a:prstGeom prst="ellipse">
            <a:avLst/>
          </a:prstGeom>
          <a:solidFill>
            <a:schemeClr val="bg2">
              <a:lumMod val="50000"/>
              <a:alpha val="50000"/>
            </a:schemeClr>
          </a:solidFill>
          <a:ln w="22225"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/>
              <a:t>Technological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675467" y="3158065"/>
            <a:ext cx="2184400" cy="2184400"/>
          </a:xfrm>
          <a:prstGeom prst="ellipse">
            <a:avLst/>
          </a:prstGeom>
          <a:solidFill>
            <a:schemeClr val="accent5">
              <a:alpha val="50000"/>
            </a:schemeClr>
          </a:solidFill>
          <a:ln w="22225"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r>
              <a:rPr lang="en-US" dirty="0" smtClean="0"/>
              <a:t>Ethical    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07933" y="3158065"/>
            <a:ext cx="2184400" cy="2184400"/>
          </a:xfrm>
          <a:prstGeom prst="ellipse">
            <a:avLst/>
          </a:prstGeom>
          <a:solidFill>
            <a:schemeClr val="accent2">
              <a:alpha val="50000"/>
            </a:schemeClr>
          </a:solidFill>
          <a:ln w="22225"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r"/>
            <a:r>
              <a:rPr lang="en-US" dirty="0"/>
              <a:t> </a:t>
            </a:r>
            <a:r>
              <a:rPr lang="en-US" dirty="0" smtClean="0"/>
              <a:t>  Cognitive</a:t>
            </a:r>
            <a:endParaRPr lang="en-US" dirty="0"/>
          </a:p>
        </p:txBody>
      </p:sp>
      <p:sp>
        <p:nvSpPr>
          <p:cNvPr id="10" name="Line Callout 2 9"/>
          <p:cNvSpPr/>
          <p:nvPr/>
        </p:nvSpPr>
        <p:spPr>
          <a:xfrm>
            <a:off x="6163734" y="1642533"/>
            <a:ext cx="2201333" cy="838199"/>
          </a:xfrm>
          <a:prstGeom prst="borderCallout2">
            <a:avLst/>
          </a:prstGeom>
          <a:solidFill>
            <a:schemeClr val="bg2">
              <a:lumMod val="75000"/>
              <a:alpha val="50000"/>
            </a:schemeClr>
          </a:solidFill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Exploring new technological concepts in a flexible way</a:t>
            </a:r>
            <a:endParaRPr lang="en-US" sz="1400" dirty="0"/>
          </a:p>
        </p:txBody>
      </p:sp>
      <p:sp>
        <p:nvSpPr>
          <p:cNvPr id="11" name="Line Callout 2 10"/>
          <p:cNvSpPr/>
          <p:nvPr/>
        </p:nvSpPr>
        <p:spPr>
          <a:xfrm>
            <a:off x="6747934" y="3073399"/>
            <a:ext cx="2201333" cy="838199"/>
          </a:xfrm>
          <a:prstGeom prst="borderCallout2">
            <a:avLst/>
          </a:prstGeom>
          <a:solidFill>
            <a:schemeClr val="accent2">
              <a:alpha val="50000"/>
            </a:schemeClr>
          </a:solidFill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Access, selection and critical evaluation of information</a:t>
            </a:r>
            <a:endParaRPr lang="en-US" sz="1400" dirty="0"/>
          </a:p>
        </p:txBody>
      </p:sp>
      <p:sp>
        <p:nvSpPr>
          <p:cNvPr id="12" name="Line Callout 2 11"/>
          <p:cNvSpPr/>
          <p:nvPr/>
        </p:nvSpPr>
        <p:spPr>
          <a:xfrm flipH="1">
            <a:off x="276225" y="2853264"/>
            <a:ext cx="2192867" cy="838199"/>
          </a:xfrm>
          <a:prstGeom prst="borderCallout2">
            <a:avLst/>
          </a:prstGeom>
          <a:solidFill>
            <a:schemeClr val="accent5">
              <a:alpha val="50000"/>
            </a:schemeClr>
          </a:solidFill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Interacting through ICT in a responsible way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2881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fo1008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Session 10 08.pptx</Template>
  <TotalTime>13032</TotalTime>
  <Words>892</Words>
  <Application>Microsoft Macintosh PowerPoint</Application>
  <PresentationFormat>On-screen Show (4:3)</PresentationFormat>
  <Paragraphs>124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 Unicode MS</vt:lpstr>
      <vt:lpstr>Calibri</vt:lpstr>
      <vt:lpstr>Georgia</vt:lpstr>
      <vt:lpstr>Times New Roman</vt:lpstr>
      <vt:lpstr>Trebuchet MS</vt:lpstr>
      <vt:lpstr>Wingdings 2</vt:lpstr>
      <vt:lpstr>Arial</vt:lpstr>
      <vt:lpstr>info1008</vt:lpstr>
      <vt:lpstr>COMPUTER APPLICATIONS</vt:lpstr>
      <vt:lpstr>Objectives </vt:lpstr>
      <vt:lpstr>Assessment</vt:lpstr>
      <vt:lpstr>Practicalities: Teaching</vt:lpstr>
      <vt:lpstr>Practicalities: Teaching</vt:lpstr>
      <vt:lpstr>Learning</vt:lpstr>
      <vt:lpstr>Introductions</vt:lpstr>
      <vt:lpstr>Digital Literacies</vt:lpstr>
      <vt:lpstr>What is Digital Literacy?</vt:lpstr>
      <vt:lpstr>What is Digital Literacy?</vt:lpstr>
      <vt:lpstr>Why is Digital Literacy important</vt:lpstr>
      <vt:lpstr>Research Literacy</vt:lpstr>
      <vt:lpstr>How do you research?</vt:lpstr>
      <vt:lpstr>Sources of Information</vt:lpstr>
      <vt:lpstr>Recording References</vt:lpstr>
      <vt:lpstr>By the end of the Practical Session</vt:lpstr>
    </vt:vector>
  </TitlesOfParts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APPLICATIONS</dc:title>
  <cp:lastModifiedBy>Microsoft Office User</cp:lastModifiedBy>
  <cp:revision>294</cp:revision>
  <dcterms:created xsi:type="dcterms:W3CDTF">2010-10-10T23:14:53Z</dcterms:created>
  <dcterms:modified xsi:type="dcterms:W3CDTF">2016-10-07T10:02:11Z</dcterms:modified>
</cp:coreProperties>
</file>