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7"/>
  </p:notesMasterIdLst>
  <p:sldIdLst>
    <p:sldId id="256" r:id="rId2"/>
    <p:sldId id="359" r:id="rId3"/>
    <p:sldId id="260" r:id="rId4"/>
    <p:sldId id="259" r:id="rId5"/>
    <p:sldId id="261" r:id="rId6"/>
    <p:sldId id="364" r:id="rId7"/>
    <p:sldId id="362" r:id="rId8"/>
    <p:sldId id="365" r:id="rId9"/>
    <p:sldId id="348" r:id="rId10"/>
    <p:sldId id="351" r:id="rId11"/>
    <p:sldId id="360" r:id="rId12"/>
    <p:sldId id="361" r:id="rId13"/>
    <p:sldId id="266" r:id="rId14"/>
    <p:sldId id="354" r:id="rId15"/>
    <p:sldId id="268" r:id="rId16"/>
    <p:sldId id="355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356" r:id="rId29"/>
    <p:sldId id="280" r:id="rId30"/>
    <p:sldId id="345" r:id="rId31"/>
    <p:sldId id="358" r:id="rId32"/>
    <p:sldId id="353" r:id="rId33"/>
    <p:sldId id="357" r:id="rId34"/>
    <p:sldId id="334" r:id="rId35"/>
    <p:sldId id="363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19"/>
    <p:restoredTop sz="94605"/>
  </p:normalViewPr>
  <p:slideViewPr>
    <p:cSldViewPr snapToGrid="0" snapToObjects="1">
      <p:cViewPr>
        <p:scale>
          <a:sx n="149" d="100"/>
          <a:sy n="149" d="100"/>
        </p:scale>
        <p:origin x="888" y="584"/>
      </p:cViewPr>
      <p:guideLst>
        <p:guide orient="horz" pos="2160"/>
        <p:guide pos="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CFFA0-6EDC-7F47-A7D3-6983ED520523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53C6C-B89E-0B44-9D8A-368B060A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www.southampton.ac.uk</a:t>
            </a:r>
            <a:r>
              <a:rPr lang="en-US" dirty="0" smtClean="0"/>
              <a:t> - GET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14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www.southampton.ac.uk</a:t>
            </a:r>
            <a:r>
              <a:rPr lang="en-US" dirty="0" smtClean="0"/>
              <a:t> - 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8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www.soton.ac.uk</a:t>
            </a:r>
            <a:r>
              <a:rPr lang="en-US" dirty="0" smtClean="0"/>
              <a:t> –</a:t>
            </a:r>
            <a:r>
              <a:rPr lang="en-US" baseline="0" dirty="0" smtClean="0"/>
              <a:t> GET (301)</a:t>
            </a:r>
          </a:p>
          <a:p>
            <a:r>
              <a:rPr lang="en-US" baseline="0" dirty="0" err="1" smtClean="0"/>
              <a:t>www.southampton.ac.uk</a:t>
            </a:r>
            <a:r>
              <a:rPr lang="en-US" baseline="0" dirty="0" smtClean="0"/>
              <a:t>/aardvark – GET (404)</a:t>
            </a:r>
          </a:p>
          <a:p>
            <a:r>
              <a:rPr lang="en-US" baseline="0" dirty="0" err="1" smtClean="0"/>
              <a:t>www.southampton.ac.uk</a:t>
            </a:r>
            <a:r>
              <a:rPr lang="en-US" baseline="0" dirty="0" smtClean="0"/>
              <a:t> – DELETE (403, but should be 405?)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65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www.debian.org</a:t>
            </a:r>
            <a:r>
              <a:rPr lang="en-US" dirty="0" smtClean="0"/>
              <a:t> –</a:t>
            </a:r>
            <a:r>
              <a:rPr lang="en-US" baseline="0" dirty="0" smtClean="0"/>
              <a:t> Accept-Language: 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7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Hypertext 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Transfer Protocol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COMP3220 Web Infrastructure</a:t>
            </a:r>
            <a:br>
              <a:rPr lang="en-US" dirty="0" smtClean="0"/>
            </a:br>
            <a:r>
              <a:rPr lang="en-US" dirty="0" smtClean="0"/>
              <a:t>COMP6218 Web Architecture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48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HTTP/1.1 Exchange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0" y="167798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2049371" y="1677988"/>
            <a:ext cx="6769191" cy="833325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GET / HTTP/1.1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Host: </a:t>
            </a:r>
            <a:r>
              <a:rPr lang="en-GB" b="1" dirty="0" err="1" smtClean="0">
                <a:latin typeface="Courier New" charset="0"/>
                <a:ea typeface="Courier New" charset="0"/>
                <a:cs typeface="Courier New" charset="0"/>
              </a:rPr>
              <a:t>www.example.com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324000" y="3348417"/>
            <a:ext cx="6769191" cy="2828833"/>
          </a:xfrm>
          <a:prstGeom prst="wedgeRoundRectCallout">
            <a:avLst>
              <a:gd name="adj1" fmla="val 59332"/>
              <a:gd name="adj2" fmla="val 30550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HTTP/1.1 200 OK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Content-Type: text/html</a:t>
            </a:r>
          </a:p>
          <a:p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&lt;html&gt;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  &lt;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title&gt;Example,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Inc. Homepage&lt;/title&gt;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&lt;/head&gt;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&lt;body&gt;&lt;h1&gt;Welcome to 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Example!&lt;/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h1&gt;...&lt;/body&gt;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&lt;/html&gt;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88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Requests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38" y="2985326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2050809" y="2985326"/>
            <a:ext cx="6769191" cy="833325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GET / HTTP/1.1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Host: </a:t>
            </a:r>
            <a:r>
              <a:rPr lang="en-GB" b="1" dirty="0" err="1" smtClean="0">
                <a:latin typeface="Courier New" charset="0"/>
                <a:ea typeface="Courier New" charset="0"/>
                <a:cs typeface="Courier New" charset="0"/>
              </a:rPr>
              <a:t>www.example.com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379203" y="2211810"/>
            <a:ext cx="1249697" cy="1184533"/>
            <a:chOff x="1379203" y="2211810"/>
            <a:chExt cx="1249697" cy="1184533"/>
          </a:xfrm>
        </p:grpSpPr>
        <p:sp>
          <p:nvSpPr>
            <p:cNvPr id="4" name="TextBox 3"/>
            <p:cNvSpPr txBox="1"/>
            <p:nvPr/>
          </p:nvSpPr>
          <p:spPr>
            <a:xfrm>
              <a:off x="1379203" y="2211810"/>
              <a:ext cx="973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method</a:t>
              </a:r>
              <a:endParaRPr lang="en-GB" dirty="0"/>
            </a:p>
          </p:txBody>
        </p:sp>
        <p:cxnSp>
          <p:nvCxnSpPr>
            <p:cNvPr id="22" name="Straight Connector 21"/>
            <p:cNvCxnSpPr>
              <a:stCxn id="4" idx="2"/>
              <a:endCxn id="33" idx="0"/>
            </p:cNvCxnSpPr>
            <p:nvPr/>
          </p:nvCxnSpPr>
          <p:spPr bwMode="auto">
            <a:xfrm>
              <a:off x="1865875" y="2581142"/>
              <a:ext cx="527894" cy="59313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Rectangle 32"/>
            <p:cNvSpPr/>
            <p:nvPr/>
          </p:nvSpPr>
          <p:spPr bwMode="auto">
            <a:xfrm>
              <a:off x="2158637" y="3174274"/>
              <a:ext cx="470263" cy="22206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475768" y="1842478"/>
            <a:ext cx="647934" cy="1553865"/>
            <a:chOff x="2475768" y="1842478"/>
            <a:chExt cx="647934" cy="1553865"/>
          </a:xfrm>
        </p:grpSpPr>
        <p:sp>
          <p:nvSpPr>
            <p:cNvPr id="10" name="TextBox 9"/>
            <p:cNvSpPr txBox="1"/>
            <p:nvPr/>
          </p:nvSpPr>
          <p:spPr>
            <a:xfrm>
              <a:off x="2475768" y="1842478"/>
              <a:ext cx="647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mtClean="0"/>
                <a:t>path</a:t>
              </a:r>
              <a:endParaRPr lang="en-GB" dirty="0"/>
            </a:p>
          </p:txBody>
        </p:sp>
        <p:cxnSp>
          <p:nvCxnSpPr>
            <p:cNvPr id="18" name="Straight Connector 17"/>
            <p:cNvCxnSpPr>
              <a:stCxn id="10" idx="2"/>
              <a:endCxn id="34" idx="0"/>
            </p:cNvCxnSpPr>
            <p:nvPr/>
          </p:nvCxnSpPr>
          <p:spPr bwMode="auto">
            <a:xfrm>
              <a:off x="2799735" y="2211810"/>
              <a:ext cx="1" cy="96246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Rectangle 33"/>
            <p:cNvSpPr/>
            <p:nvPr/>
          </p:nvSpPr>
          <p:spPr bwMode="auto">
            <a:xfrm>
              <a:off x="2673391" y="3174273"/>
              <a:ext cx="252689" cy="2220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970571" y="2214296"/>
            <a:ext cx="1991765" cy="1182047"/>
            <a:chOff x="2970571" y="2214296"/>
            <a:chExt cx="1991765" cy="1182047"/>
          </a:xfrm>
        </p:grpSpPr>
        <p:sp>
          <p:nvSpPr>
            <p:cNvPr id="11" name="TextBox 10"/>
            <p:cNvSpPr txBox="1"/>
            <p:nvPr/>
          </p:nvSpPr>
          <p:spPr>
            <a:xfrm>
              <a:off x="3357409" y="2214296"/>
              <a:ext cx="16049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HTTP version</a:t>
              </a:r>
              <a:endParaRPr lang="en-GB" dirty="0"/>
            </a:p>
          </p:txBody>
        </p:sp>
        <p:cxnSp>
          <p:nvCxnSpPr>
            <p:cNvPr id="20" name="Straight Connector 19"/>
            <p:cNvCxnSpPr>
              <a:stCxn id="11" idx="2"/>
              <a:endCxn id="35" idx="0"/>
            </p:cNvCxnSpPr>
            <p:nvPr/>
          </p:nvCxnSpPr>
          <p:spPr bwMode="auto">
            <a:xfrm flipH="1">
              <a:off x="3541053" y="2583628"/>
              <a:ext cx="618820" cy="59064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Rectangle 34"/>
            <p:cNvSpPr/>
            <p:nvPr/>
          </p:nvSpPr>
          <p:spPr bwMode="auto">
            <a:xfrm>
              <a:off x="2970571" y="3174273"/>
              <a:ext cx="1140963" cy="2220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156466" y="3456426"/>
            <a:ext cx="3873292" cy="958306"/>
            <a:chOff x="2158637" y="3458324"/>
            <a:chExt cx="3873292" cy="958306"/>
          </a:xfrm>
        </p:grpSpPr>
        <p:sp>
          <p:nvSpPr>
            <p:cNvPr id="12" name="TextBox 11"/>
            <p:cNvSpPr txBox="1"/>
            <p:nvPr/>
          </p:nvSpPr>
          <p:spPr>
            <a:xfrm>
              <a:off x="5044158" y="4047298"/>
              <a:ext cx="987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headers</a:t>
              </a:r>
              <a:endParaRPr lang="en-GB" dirty="0"/>
            </a:p>
          </p:txBody>
        </p:sp>
        <p:cxnSp>
          <p:nvCxnSpPr>
            <p:cNvPr id="24" name="Straight Connector 23"/>
            <p:cNvCxnSpPr>
              <a:stCxn id="12" idx="0"/>
              <a:endCxn id="36" idx="3"/>
            </p:cNvCxnSpPr>
            <p:nvPr/>
          </p:nvCxnSpPr>
          <p:spPr bwMode="auto">
            <a:xfrm flipH="1" flipV="1">
              <a:off x="5129648" y="3569359"/>
              <a:ext cx="408396" cy="47793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6" name="Rectangle 35"/>
            <p:cNvSpPr/>
            <p:nvPr/>
          </p:nvSpPr>
          <p:spPr bwMode="auto">
            <a:xfrm>
              <a:off x="2158637" y="3458324"/>
              <a:ext cx="2971011" cy="2220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480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Responses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028" y="4056806"/>
            <a:ext cx="1061972" cy="1061972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 bwMode="auto">
          <a:xfrm>
            <a:off x="324000" y="2518558"/>
            <a:ext cx="6769191" cy="2828833"/>
          </a:xfrm>
          <a:prstGeom prst="wedgeRoundRectCallout">
            <a:avLst>
              <a:gd name="adj1" fmla="val 59332"/>
              <a:gd name="adj2" fmla="val 30550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HTTP/1.1 200 OK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Content-Type: text/html</a:t>
            </a:r>
          </a:p>
          <a:p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&lt;html&gt;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  &lt;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title&gt;Example,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Inc. Homepage&lt;/title&gt;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&lt;/head&gt;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&lt;body&gt;&lt;h1&gt;Welcome to 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Example!&lt;/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h1&gt;...&lt;/body&gt;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&lt;/html&gt;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91585" y="2006042"/>
            <a:ext cx="1604927" cy="951944"/>
            <a:chOff x="291585" y="2006042"/>
            <a:chExt cx="1604927" cy="951944"/>
          </a:xfrm>
        </p:grpSpPr>
        <p:sp>
          <p:nvSpPr>
            <p:cNvPr id="4" name="TextBox 3"/>
            <p:cNvSpPr txBox="1"/>
            <p:nvPr/>
          </p:nvSpPr>
          <p:spPr>
            <a:xfrm>
              <a:off x="291585" y="2006042"/>
              <a:ext cx="16049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HTTP version</a:t>
              </a:r>
              <a:endParaRPr lang="en-GB" dirty="0"/>
            </a:p>
          </p:txBody>
        </p:sp>
        <p:cxnSp>
          <p:nvCxnSpPr>
            <p:cNvPr id="15" name="Straight Connector 14"/>
            <p:cNvCxnSpPr>
              <a:stCxn id="4" idx="2"/>
              <a:endCxn id="16" idx="0"/>
            </p:cNvCxnSpPr>
            <p:nvPr/>
          </p:nvCxnSpPr>
          <p:spPr bwMode="auto">
            <a:xfrm>
              <a:off x="1094049" y="2375374"/>
              <a:ext cx="3285" cy="36054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Rectangle 15"/>
            <p:cNvSpPr/>
            <p:nvPr/>
          </p:nvSpPr>
          <p:spPr bwMode="auto">
            <a:xfrm>
              <a:off x="525355" y="2735917"/>
              <a:ext cx="1143957" cy="22206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323105" y="1677513"/>
            <a:ext cx="1324402" cy="1280473"/>
            <a:chOff x="1323105" y="1677513"/>
            <a:chExt cx="1324402" cy="1280473"/>
          </a:xfrm>
        </p:grpSpPr>
        <p:sp>
          <p:nvSpPr>
            <p:cNvPr id="5" name="TextBox 4"/>
            <p:cNvSpPr txBox="1"/>
            <p:nvPr/>
          </p:nvSpPr>
          <p:spPr>
            <a:xfrm>
              <a:off x="1323105" y="1677513"/>
              <a:ext cx="13244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dirty="0" smtClean="0"/>
                <a:t>tatus code</a:t>
              </a:r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772909" y="2735917"/>
              <a:ext cx="428032" cy="22206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1" name="Straight Connector 20"/>
            <p:cNvCxnSpPr>
              <a:stCxn id="5" idx="2"/>
              <a:endCxn id="17" idx="0"/>
            </p:cNvCxnSpPr>
            <p:nvPr/>
          </p:nvCxnSpPr>
          <p:spPr bwMode="auto">
            <a:xfrm>
              <a:off x="1985306" y="2046845"/>
              <a:ext cx="1619" cy="6890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2177588" y="2005363"/>
            <a:ext cx="1840568" cy="952622"/>
            <a:chOff x="2177588" y="2005363"/>
            <a:chExt cx="1840568" cy="952622"/>
          </a:xfrm>
        </p:grpSpPr>
        <p:sp>
          <p:nvSpPr>
            <p:cNvPr id="10" name="TextBox 9"/>
            <p:cNvSpPr txBox="1"/>
            <p:nvPr/>
          </p:nvSpPr>
          <p:spPr>
            <a:xfrm>
              <a:off x="2177588" y="2005363"/>
              <a:ext cx="18405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dirty="0" smtClean="0"/>
                <a:t>esponse phrase</a:t>
              </a:r>
              <a:endParaRPr lang="en-GB" dirty="0"/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304538" y="2735916"/>
              <a:ext cx="342969" cy="22206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2" name="Straight Connector 21"/>
            <p:cNvCxnSpPr>
              <a:stCxn id="10" idx="2"/>
              <a:endCxn id="18" idx="0"/>
            </p:cNvCxnSpPr>
            <p:nvPr/>
          </p:nvCxnSpPr>
          <p:spPr bwMode="auto">
            <a:xfrm flipH="1">
              <a:off x="2476023" y="2374695"/>
              <a:ext cx="621849" cy="36122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525355" y="2005363"/>
            <a:ext cx="4737681" cy="1232821"/>
            <a:chOff x="525355" y="2005363"/>
            <a:chExt cx="4737681" cy="1232821"/>
          </a:xfrm>
        </p:grpSpPr>
        <p:sp>
          <p:nvSpPr>
            <p:cNvPr id="11" name="TextBox 10"/>
            <p:cNvSpPr txBox="1"/>
            <p:nvPr/>
          </p:nvSpPr>
          <p:spPr>
            <a:xfrm>
              <a:off x="4275265" y="2005363"/>
              <a:ext cx="987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headers</a:t>
              </a:r>
              <a:endParaRPr lang="en-GB" dirty="0"/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25355" y="3016115"/>
              <a:ext cx="3180092" cy="22206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3" name="Straight Connector 22"/>
            <p:cNvCxnSpPr>
              <a:stCxn id="11" idx="2"/>
              <a:endCxn id="19" idx="3"/>
            </p:cNvCxnSpPr>
            <p:nvPr/>
          </p:nvCxnSpPr>
          <p:spPr bwMode="auto">
            <a:xfrm flipH="1">
              <a:off x="3705447" y="2374695"/>
              <a:ext cx="1063704" cy="75245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525355" y="3518383"/>
            <a:ext cx="6354009" cy="2695897"/>
            <a:chOff x="525354" y="3544962"/>
            <a:chExt cx="6354009" cy="2695897"/>
          </a:xfrm>
        </p:grpSpPr>
        <p:sp>
          <p:nvSpPr>
            <p:cNvPr id="12" name="TextBox 11"/>
            <p:cNvSpPr txBox="1"/>
            <p:nvPr/>
          </p:nvSpPr>
          <p:spPr>
            <a:xfrm>
              <a:off x="3359155" y="5871527"/>
              <a:ext cx="686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body</a:t>
              </a:r>
              <a:endParaRPr lang="en-GB" dirty="0"/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25354" y="3544962"/>
              <a:ext cx="6354009" cy="162246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4" name="Straight Connector 23"/>
            <p:cNvCxnSpPr>
              <a:stCxn id="20" idx="2"/>
              <a:endCxn id="12" idx="0"/>
            </p:cNvCxnSpPr>
            <p:nvPr/>
          </p:nvCxnSpPr>
          <p:spPr bwMode="auto">
            <a:xfrm flipH="1">
              <a:off x="3702358" y="5167423"/>
              <a:ext cx="1" cy="7041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1667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Messages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&lt;message&gt; 	::= 	( &lt;request&gt; | &lt;response&gt; ) </a:t>
            </a:r>
            <a:br>
              <a:rPr lang="en-US" dirty="0" smtClean="0"/>
            </a:br>
            <a:r>
              <a:rPr lang="en-US" dirty="0" smtClean="0"/>
              <a:t>			&lt;header&gt;*</a:t>
            </a:r>
            <a:br>
              <a:rPr lang="en-US" dirty="0" smtClean="0"/>
            </a:br>
            <a:r>
              <a:rPr lang="en-US" dirty="0" smtClean="0"/>
              <a:t>			CRLF</a:t>
            </a:r>
            <a:br>
              <a:rPr lang="en-US" dirty="0" smtClean="0"/>
            </a:br>
            <a:r>
              <a:rPr lang="en-US" dirty="0" smtClean="0"/>
              <a:t>			&lt;body&gt;</a:t>
            </a:r>
          </a:p>
          <a:p>
            <a:pPr marL="0" indent="0">
              <a:buNone/>
            </a:pPr>
            <a:r>
              <a:rPr lang="en-US" dirty="0" smtClean="0"/>
              <a:t>&lt;request&gt;	::=	&lt;method&gt; SP &lt;request-</a:t>
            </a:r>
            <a:r>
              <a:rPr lang="en-US" dirty="0" err="1" smtClean="0"/>
              <a:t>uri</a:t>
            </a:r>
            <a:r>
              <a:rPr lang="en-US" dirty="0" smtClean="0"/>
              <a:t>&gt; SP</a:t>
            </a:r>
            <a:br>
              <a:rPr lang="en-US" dirty="0" smtClean="0"/>
            </a:br>
            <a:r>
              <a:rPr lang="en-US" dirty="0" smtClean="0"/>
              <a:t>			&lt;http-version&gt; CRLF</a:t>
            </a:r>
          </a:p>
          <a:p>
            <a:pPr marL="0" indent="0">
              <a:buNone/>
            </a:pPr>
            <a:r>
              <a:rPr lang="en-US" dirty="0" smtClean="0"/>
              <a:t>&lt;response&gt;	::=	&lt;http-version&gt; SP &lt;status-code&gt; SP</a:t>
            </a:r>
            <a:br>
              <a:rPr lang="en-US" dirty="0" smtClean="0"/>
            </a:br>
            <a:r>
              <a:rPr lang="en-US" dirty="0" smtClean="0"/>
              <a:t>			&lt;reason-phrase&gt; CRLF</a:t>
            </a:r>
          </a:p>
          <a:p>
            <a:pPr marL="0" indent="0">
              <a:buNone/>
            </a:pPr>
            <a:r>
              <a:rPr lang="en-US" dirty="0" smtClean="0"/>
              <a:t>&lt;header&gt; 	::= 	&lt;field-name&gt; : &lt;field-value&gt; CRLF</a:t>
            </a:r>
          </a:p>
          <a:p>
            <a:pPr marL="0" indent="0">
              <a:buNone/>
            </a:pPr>
            <a:r>
              <a:rPr lang="en-US" dirty="0" smtClean="0"/>
              <a:t>&lt;body&gt; 	::= 	&lt;sequence of bytes&gt;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44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l="6198" r="6198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98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Methods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GET – request a representation of a resource</a:t>
            </a:r>
          </a:p>
          <a:p>
            <a:pPr marL="0" indent="0">
              <a:buNone/>
            </a:pPr>
            <a:r>
              <a:rPr lang="en-US" dirty="0" smtClean="0"/>
              <a:t>HEAD – requests the body-less response from a GET request</a:t>
            </a:r>
          </a:p>
          <a:p>
            <a:pPr marL="0" indent="0">
              <a:buNone/>
            </a:pPr>
            <a:r>
              <a:rPr lang="en-US" dirty="0" smtClean="0"/>
              <a:t>POST – request that a representation be accepted as a new subordinate of the specified resource</a:t>
            </a:r>
          </a:p>
          <a:p>
            <a:pPr marL="0" indent="0">
              <a:buNone/>
            </a:pPr>
            <a:r>
              <a:rPr lang="en-US" dirty="0" smtClean="0"/>
              <a:t>PUT – uploads a representation of the specified resource</a:t>
            </a:r>
          </a:p>
          <a:p>
            <a:pPr marL="0" indent="0">
              <a:buNone/>
            </a:pPr>
            <a:r>
              <a:rPr lang="en-US" dirty="0" smtClean="0"/>
              <a:t>DELETE – deletes the specified resource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smtClean="0"/>
              <a:t>also TRACE, OPTIONS, CONNECT, PATCH)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3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l="6198" r="6198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6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Request Headers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Accept: specify desired media type of response</a:t>
            </a:r>
          </a:p>
          <a:p>
            <a:r>
              <a:rPr lang="en-US" dirty="0" smtClean="0"/>
              <a:t>Accept-Language: specify desired language of response</a:t>
            </a:r>
          </a:p>
          <a:p>
            <a:r>
              <a:rPr lang="en-US" dirty="0"/>
              <a:t>Date</a:t>
            </a:r>
            <a:r>
              <a:rPr lang="en-US" dirty="0" smtClean="0"/>
              <a:t>: date/time at which the message was originated</a:t>
            </a:r>
          </a:p>
          <a:p>
            <a:r>
              <a:rPr lang="en-US" dirty="0" smtClean="0"/>
              <a:t>Host: host and port number of requested resource</a:t>
            </a:r>
          </a:p>
          <a:p>
            <a:r>
              <a:rPr lang="en-US" dirty="0" smtClean="0"/>
              <a:t>If-Match: conditional request</a:t>
            </a:r>
          </a:p>
          <a:p>
            <a:r>
              <a:rPr lang="en-US" dirty="0" err="1" smtClean="0"/>
              <a:t>Referer</a:t>
            </a:r>
            <a:r>
              <a:rPr lang="en-US" dirty="0" smtClean="0"/>
              <a:t>: URI of previously visited resource</a:t>
            </a:r>
          </a:p>
          <a:p>
            <a:r>
              <a:rPr lang="en-US" dirty="0" smtClean="0"/>
              <a:t>User-Agent: identifier string for Web browser or user agent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7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Status Codes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1xx – informational message</a:t>
            </a:r>
          </a:p>
          <a:p>
            <a:pPr marL="0" indent="0">
              <a:buNone/>
            </a:pPr>
            <a:r>
              <a:rPr lang="en-US" dirty="0" smtClean="0"/>
              <a:t>2xx – success</a:t>
            </a:r>
          </a:p>
          <a:p>
            <a:pPr marL="0" indent="0">
              <a:buNone/>
            </a:pPr>
            <a:r>
              <a:rPr lang="en-US" dirty="0" smtClean="0"/>
              <a:t>3xx – redirection</a:t>
            </a:r>
          </a:p>
          <a:p>
            <a:pPr marL="0" indent="0">
              <a:buNone/>
            </a:pPr>
            <a:r>
              <a:rPr lang="en-US" dirty="0" smtClean="0"/>
              <a:t>4xx – client error</a:t>
            </a:r>
          </a:p>
          <a:p>
            <a:pPr marL="0" indent="0">
              <a:buNone/>
            </a:pPr>
            <a:r>
              <a:rPr lang="en-US" dirty="0" smtClean="0"/>
              <a:t>5xx – server error </a:t>
            </a:r>
          </a:p>
        </p:txBody>
      </p:sp>
    </p:spTree>
    <p:extLst>
      <p:ext uri="{BB962C8B-B14F-4D97-AF65-F5344CB8AC3E}">
        <p14:creationId xmlns:p14="http://schemas.microsoft.com/office/powerpoint/2010/main" val="177921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 OK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succeeded.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a GET</a:t>
            </a:r>
            <a:r>
              <a:rPr lang="en-US" dirty="0"/>
              <a:t> </a:t>
            </a:r>
            <a:r>
              <a:rPr lang="en-US" dirty="0" smtClean="0"/>
              <a:t>request, the response body contains a representation of the specified resource</a:t>
            </a:r>
          </a:p>
          <a:p>
            <a:pPr marL="0" indent="0">
              <a:buNone/>
            </a:pPr>
            <a:r>
              <a:rPr lang="en-US" dirty="0" smtClean="0"/>
              <a:t>For a POST</a:t>
            </a:r>
            <a:r>
              <a:rPr lang="en-US" dirty="0"/>
              <a:t> </a:t>
            </a:r>
            <a:r>
              <a:rPr lang="en-US" dirty="0" smtClean="0"/>
              <a:t>request, the response body contains a description of the </a:t>
            </a:r>
            <a:r>
              <a:rPr lang="en-US" dirty="0"/>
              <a:t>result of the </a:t>
            </a:r>
            <a:r>
              <a:rPr lang="en-US" dirty="0" smtClean="0"/>
              <a:t>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3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loud 5"/>
          <p:cNvSpPr/>
          <p:nvPr/>
        </p:nvSpPr>
        <p:spPr bwMode="auto">
          <a:xfrm>
            <a:off x="1332260" y="3196365"/>
            <a:ext cx="2504447" cy="1233003"/>
          </a:xfrm>
          <a:prstGeom prst="cloud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today’s BBC weather forecast for Southampton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5914" y="2836304"/>
            <a:ext cx="1126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esource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967907" y="2093142"/>
            <a:ext cx="2828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 "/>
                <a:cs typeface="Lucida  "/>
              </a:rPr>
              <a:t>http://</a:t>
            </a:r>
            <a:r>
              <a:rPr lang="en-US" sz="1200" dirty="0" err="1">
                <a:latin typeface="Lucida  "/>
                <a:cs typeface="Lucida  "/>
              </a:rPr>
              <a:t>www.bbc.co.uk</a:t>
            </a:r>
            <a:r>
              <a:rPr lang="en-US" sz="1200" dirty="0">
                <a:latin typeface="Lucida  "/>
                <a:cs typeface="Lucida  "/>
              </a:rPr>
              <a:t>/weather/2637487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67907" y="1752032"/>
            <a:ext cx="611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URI</a:t>
            </a:r>
            <a:endParaRPr lang="en-US" dirty="0"/>
          </a:p>
        </p:txBody>
      </p:sp>
      <p:sp>
        <p:nvSpPr>
          <p:cNvPr id="8" name="Left Arrow 7"/>
          <p:cNvSpPr/>
          <p:nvPr/>
        </p:nvSpPr>
        <p:spPr bwMode="auto">
          <a:xfrm rot="19939971">
            <a:off x="3705407" y="2432883"/>
            <a:ext cx="1130977" cy="435723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20019355">
            <a:off x="3772687" y="2144848"/>
            <a:ext cx="923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identifies</a:t>
            </a:r>
            <a:endParaRPr lang="en-US" sz="1400" dirty="0"/>
          </a:p>
        </p:txBody>
      </p:sp>
      <p:sp>
        <p:nvSpPr>
          <p:cNvPr id="10" name="Document 9"/>
          <p:cNvSpPr/>
          <p:nvPr/>
        </p:nvSpPr>
        <p:spPr bwMode="auto">
          <a:xfrm>
            <a:off x="5069659" y="4123435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Metadata: 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Content-Type: text/html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Data: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&lt;html&gt;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&lt;head&gt;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&lt;title&gt;BBC Weather – Southampton&lt;/title&gt;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...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&lt;/html&gt;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67907" y="3696983"/>
            <a:ext cx="1748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Representation</a:t>
            </a:r>
            <a:endParaRPr lang="en-US" dirty="0"/>
          </a:p>
        </p:txBody>
      </p:sp>
      <p:sp>
        <p:nvSpPr>
          <p:cNvPr id="12" name="Left Arrow 11"/>
          <p:cNvSpPr/>
          <p:nvPr/>
        </p:nvSpPr>
        <p:spPr bwMode="auto">
          <a:xfrm rot="1603421">
            <a:off x="3706473" y="4486099"/>
            <a:ext cx="1130977" cy="435723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 rot="1612783">
            <a:off x="3935405" y="4205102"/>
            <a:ext cx="101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represents</a:t>
            </a:r>
            <a:endParaRPr lang="en-US" sz="1400" dirty="0"/>
          </a:p>
        </p:txBody>
      </p:sp>
      <p:sp>
        <p:nvSpPr>
          <p:cNvPr id="14" name="Left Arrow 13"/>
          <p:cNvSpPr/>
          <p:nvPr/>
        </p:nvSpPr>
        <p:spPr bwMode="auto">
          <a:xfrm rot="16200000">
            <a:off x="5546069" y="2876550"/>
            <a:ext cx="1130977" cy="435723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52213" y="2888588"/>
            <a:ext cx="18640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yields on dereference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6479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2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 Created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been fulfilled and resulted in a new resource being created.</a:t>
            </a:r>
          </a:p>
        </p:txBody>
      </p:sp>
    </p:spTree>
    <p:extLst>
      <p:ext uri="{BB962C8B-B14F-4D97-AF65-F5344CB8AC3E}">
        <p14:creationId xmlns:p14="http://schemas.microsoft.com/office/powerpoint/2010/main" val="68754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300 Multiple Choices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Multiple representations of the requested resource exist, and the client is provided with negotiation so that it may select a preferred 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301 Moved Permanently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has been assigned a new permanent URI and any future references to this resource SHOULD use one of the returned URIs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New permanent URI given using the Location: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2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302 Found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resides temporarily under a different URI. Since the redirection might be altered on occasion, the client SHOULD continue to use the Request-URI for future requests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Temporary URI </a:t>
            </a:r>
            <a:r>
              <a:rPr lang="en-US" dirty="0"/>
              <a:t>given using the Location: header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8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401 Unauthorized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requires user </a:t>
            </a:r>
            <a:r>
              <a:rPr lang="en-US" dirty="0" smtClean="0"/>
              <a:t>authentication.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response MUST include a WWW-</a:t>
            </a:r>
            <a:r>
              <a:rPr lang="en-US" dirty="0" smtClean="0"/>
              <a:t>Authenticate: </a:t>
            </a:r>
            <a:r>
              <a:rPr lang="en-US" dirty="0"/>
              <a:t>header field </a:t>
            </a:r>
            <a:r>
              <a:rPr lang="en-US" dirty="0" smtClean="0"/>
              <a:t>containing </a:t>
            </a:r>
            <a:r>
              <a:rPr lang="en-US" dirty="0"/>
              <a:t>a challenge applicable to the requested </a:t>
            </a:r>
            <a:r>
              <a:rPr lang="en-US" dirty="0" smtClean="0"/>
              <a:t>resource (username/password, for example)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31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403 Forbidden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understood the request, but is refusing to fulfill it. Authorization will not help and the request SHOULD NOT be repeated.</a:t>
            </a:r>
          </a:p>
        </p:txBody>
      </p:sp>
    </p:spTree>
    <p:extLst>
      <p:ext uri="{BB962C8B-B14F-4D97-AF65-F5344CB8AC3E}">
        <p14:creationId xmlns:p14="http://schemas.microsoft.com/office/powerpoint/2010/main" val="225533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404 Not Found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has not found anything matching the Request-URI. No indication is given of whether the condition is temporary or permanent.</a:t>
            </a:r>
          </a:p>
        </p:txBody>
      </p:sp>
    </p:spTree>
    <p:extLst>
      <p:ext uri="{BB962C8B-B14F-4D97-AF65-F5344CB8AC3E}">
        <p14:creationId xmlns:p14="http://schemas.microsoft.com/office/powerpoint/2010/main" val="41257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405 Method Not Allowed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method specified in the Request-Line is not allowed for the resource identified by the Request-URI. The response MUST include an </a:t>
            </a:r>
            <a:r>
              <a:rPr lang="en-US" dirty="0" smtClean="0"/>
              <a:t>Allow: </a:t>
            </a:r>
            <a:r>
              <a:rPr lang="en-US" dirty="0"/>
              <a:t>header containing a list of valid methods for the requested resource.</a:t>
            </a:r>
          </a:p>
        </p:txBody>
      </p:sp>
    </p:spTree>
    <p:extLst>
      <p:ext uri="{BB962C8B-B14F-4D97-AF65-F5344CB8AC3E}">
        <p14:creationId xmlns:p14="http://schemas.microsoft.com/office/powerpoint/2010/main" val="126599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l="6198" r="6198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6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Response Headers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Allow: lists methods supported by request URI</a:t>
            </a:r>
          </a:p>
          <a:p>
            <a:r>
              <a:rPr lang="en-US" dirty="0" smtClean="0"/>
              <a:t>Content-Language: language of representation</a:t>
            </a:r>
          </a:p>
          <a:p>
            <a:r>
              <a:rPr lang="en-US" dirty="0" smtClean="0"/>
              <a:t>Content-Type: media type of representation</a:t>
            </a:r>
          </a:p>
          <a:p>
            <a:r>
              <a:rPr lang="en-US" dirty="0" smtClean="0"/>
              <a:t>Content-Length: length in bytes of representation</a:t>
            </a:r>
          </a:p>
          <a:p>
            <a:r>
              <a:rPr lang="en-US" dirty="0"/>
              <a:t>Date: date/time at which the message was </a:t>
            </a:r>
            <a:r>
              <a:rPr lang="en-US" dirty="0" smtClean="0"/>
              <a:t>originated</a:t>
            </a:r>
          </a:p>
          <a:p>
            <a:r>
              <a:rPr lang="en-US" dirty="0" smtClean="0"/>
              <a:t>Expires: date/time after which response is considered stale</a:t>
            </a:r>
          </a:p>
          <a:p>
            <a:r>
              <a:rPr lang="en-US" dirty="0" err="1" smtClean="0"/>
              <a:t>ETag</a:t>
            </a:r>
            <a:r>
              <a:rPr lang="en-US" dirty="0" smtClean="0"/>
              <a:t>: identifier for version of resource (</a:t>
            </a:r>
            <a:r>
              <a:rPr lang="en-US" smtClean="0"/>
              <a:t>message digest)</a:t>
            </a:r>
            <a:endParaRPr lang="en-US" dirty="0" smtClean="0"/>
          </a:p>
          <a:p>
            <a:r>
              <a:rPr lang="en-US" dirty="0" smtClean="0"/>
              <a:t>Last-Modified: date/time at which representation was last changed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76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Protocols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Many protocols in use on the Web, but only two are Web protocols</a:t>
            </a:r>
          </a:p>
          <a:p>
            <a:pPr lvl="1"/>
            <a:r>
              <a:rPr lang="en-US" dirty="0" smtClean="0"/>
              <a:t>Hypertext Transfer Protocol (the subject of this lecture)</a:t>
            </a:r>
          </a:p>
          <a:p>
            <a:pPr lvl="1"/>
            <a:r>
              <a:rPr lang="en-US" dirty="0" smtClean="0"/>
              <a:t>Simple Object Access Protocol (used for Web Services)</a:t>
            </a:r>
          </a:p>
        </p:txBody>
      </p:sp>
    </p:spTree>
    <p:extLst>
      <p:ext uri="{BB962C8B-B14F-4D97-AF65-F5344CB8AC3E}">
        <p14:creationId xmlns:p14="http://schemas.microsoft.com/office/powerpoint/2010/main" val="66244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Content Negotiation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 allows the serving of different representations of a resource based on client preferences</a:t>
            </a:r>
          </a:p>
          <a:p>
            <a:pPr marL="0" indent="0">
              <a:buNone/>
            </a:pPr>
            <a:r>
              <a:rPr lang="en-US" dirty="0" smtClean="0"/>
              <a:t>Two areas for negotiation</a:t>
            </a:r>
          </a:p>
          <a:p>
            <a:pPr lvl="1"/>
            <a:r>
              <a:rPr lang="en-US" dirty="0" smtClean="0"/>
              <a:t>Media type (Accept: and Content-Type:)</a:t>
            </a:r>
          </a:p>
          <a:p>
            <a:pPr lvl="1"/>
            <a:r>
              <a:rPr lang="en-US" dirty="0" smtClean="0"/>
              <a:t>Language (Accept-Language: and Content-Language:)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22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Content Negotiation: Media Type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0" y="167798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2049371" y="1677988"/>
            <a:ext cx="6769191" cy="1183492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GET / HTTP/1.1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Host: </a:t>
            </a:r>
            <a:r>
              <a:rPr lang="en-GB" b="1" dirty="0" err="1" smtClean="0">
                <a:latin typeface="Courier New" charset="0"/>
                <a:ea typeface="Courier New" charset="0"/>
                <a:cs typeface="Courier New" charset="0"/>
              </a:rPr>
              <a:t>www.example.com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Accept: text/html; q=1.0, 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text/plain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; q=0.5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324000" y="3348417"/>
            <a:ext cx="6769191" cy="2968245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HTTP/1.1 200 OK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Content-Type: text/html</a:t>
            </a:r>
          </a:p>
          <a:p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&lt;html&gt;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  &lt;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title&gt;Example,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Inc. Homepage&lt;/title&gt;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&lt;/head&gt;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&lt;body&gt;&lt;h1&gt;Welcome to 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Example!&lt;/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h1&gt;...&lt;/body&gt;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&lt;/html&gt;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9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Content Negotiation: Language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0" y="167798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2049371" y="1677988"/>
            <a:ext cx="6769191" cy="1183492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GET / HTTP/1.1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Host: </a:t>
            </a:r>
            <a:r>
              <a:rPr lang="en-GB" b="1" dirty="0" err="1" smtClean="0">
                <a:latin typeface="Courier New" charset="0"/>
                <a:ea typeface="Courier New" charset="0"/>
                <a:cs typeface="Courier New" charset="0"/>
              </a:rPr>
              <a:t>www.example.com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Accept-Language</a:t>
            </a:r>
            <a:r>
              <a:rPr lang="en-US" b="1" dirty="0">
                <a:latin typeface="Courier New"/>
                <a:cs typeface="Courier New"/>
              </a:rPr>
              <a:t>: de; q=1.0, </a:t>
            </a:r>
            <a:r>
              <a:rPr lang="en-US" b="1" dirty="0" err="1">
                <a:latin typeface="Courier New"/>
                <a:cs typeface="Courier New"/>
              </a:rPr>
              <a:t>en-gb</a:t>
            </a:r>
            <a:r>
              <a:rPr lang="en-US" b="1" dirty="0">
                <a:latin typeface="Courier New"/>
                <a:cs typeface="Courier New"/>
              </a:rPr>
              <a:t>; q=0.5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324000" y="3348417"/>
            <a:ext cx="6769191" cy="2968245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HTTP/1.1 200 OK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Content-Type: text/html</a:t>
            </a:r>
          </a:p>
          <a:p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Content-Language: de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  <a:p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&lt;html&gt;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  &lt;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title&gt;Example,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Inc. Homepage&lt;/title&gt;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&lt;/head&gt;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  &lt;body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&gt;&lt;h1&gt;</a:t>
            </a:r>
            <a:r>
              <a:rPr lang="en-GB" b="1" dirty="0" err="1" smtClean="0">
                <a:latin typeface="Courier New" charset="0"/>
                <a:ea typeface="Courier New" charset="0"/>
                <a:cs typeface="Courier New" charset="0"/>
              </a:rPr>
              <a:t>Willkommen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GB" b="1" dirty="0" err="1" smtClean="0">
                <a:latin typeface="Courier New" charset="0"/>
                <a:ea typeface="Courier New" charset="0"/>
                <a:cs typeface="Courier New" charset="0"/>
              </a:rPr>
              <a:t>zu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 Example!&lt;/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h1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&gt;&lt;/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body&gt;</a:t>
            </a:r>
          </a:p>
          <a:p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&lt;/html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&gt;</a:t>
            </a:r>
            <a:endParaRPr lang="en-GB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2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l="6198" r="6198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6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Hypertext Transfer Protocol – HTTP/</a:t>
            </a:r>
            <a:r>
              <a:rPr lang="en-US" dirty="0" smtClean="0"/>
              <a:t>1.1</a:t>
            </a:r>
            <a:endParaRPr lang="en-US" dirty="0"/>
          </a:p>
          <a:p>
            <a:pPr marL="360000" lvl="1" indent="0">
              <a:buNone/>
            </a:pPr>
            <a:r>
              <a:rPr lang="en-US" dirty="0" smtClean="0"/>
              <a:t>Semantics and Content</a:t>
            </a:r>
            <a:br>
              <a:rPr lang="en-US" dirty="0" smtClean="0"/>
            </a:b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tools.ietf.org</a:t>
            </a:r>
            <a:r>
              <a:rPr lang="en-US" dirty="0"/>
              <a:t>/html/rfc7231</a:t>
            </a:r>
          </a:p>
        </p:txBody>
      </p:sp>
    </p:spTree>
    <p:extLst>
      <p:ext uri="{BB962C8B-B14F-4D97-AF65-F5344CB8AC3E}">
        <p14:creationId xmlns:p14="http://schemas.microsoft.com/office/powerpoint/2010/main" val="229095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HTML and XML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0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HTTP: Hypertext Transfer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33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Hypertext Transfer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Application protocol for distributed hypermedia</a:t>
            </a:r>
          </a:p>
          <a:p>
            <a:pPr lvl="1"/>
            <a:r>
              <a:rPr lang="en-US" dirty="0" smtClean="0"/>
              <a:t>First documented in 1991 (HTTP/0.9)</a:t>
            </a:r>
          </a:p>
          <a:p>
            <a:pPr lvl="1"/>
            <a:r>
              <a:rPr lang="en-US" dirty="0" smtClean="0"/>
              <a:t>HTTP/1.0 introduced in 1996 (RFC1945)</a:t>
            </a:r>
          </a:p>
          <a:p>
            <a:pPr lvl="1"/>
            <a:r>
              <a:rPr lang="en-US" dirty="0" smtClean="0"/>
              <a:t>HTTP/1.1 introduced in 1997 (RFC2068)</a:t>
            </a:r>
          </a:p>
          <a:p>
            <a:pPr lvl="1"/>
            <a:r>
              <a:rPr lang="en-US" dirty="0" smtClean="0"/>
              <a:t>HTTP/1.1 updated in 1999 (RFC2616)</a:t>
            </a:r>
          </a:p>
          <a:p>
            <a:pPr lvl="1"/>
            <a:r>
              <a:rPr lang="en-US" dirty="0" smtClean="0"/>
              <a:t>HTTP/1.1 last updated in 2014 (RFC7230-7235)</a:t>
            </a:r>
          </a:p>
          <a:p>
            <a:pPr marL="0" indent="0">
              <a:buNone/>
            </a:pPr>
            <a:r>
              <a:rPr lang="en-US" dirty="0" smtClean="0"/>
              <a:t>Client and server exchange request/response messages</a:t>
            </a:r>
          </a:p>
        </p:txBody>
      </p:sp>
      <p:pic>
        <p:nvPicPr>
          <p:cNvPr id="5" name="Picture 4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480" y="5425491"/>
            <a:ext cx="1061972" cy="1061972"/>
          </a:xfrm>
          <a:prstGeom prst="rect">
            <a:avLst/>
          </a:prstGeom>
        </p:spPr>
      </p:pic>
      <p:pic>
        <p:nvPicPr>
          <p:cNvPr id="6" name="Picture 5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788" y="5425491"/>
            <a:ext cx="1061972" cy="1061972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 bwMode="auto">
          <a:xfrm>
            <a:off x="3131452" y="5759583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2069480" y="5056159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47805" y="5056159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81793" y="5390251"/>
            <a:ext cx="943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31989" y="6302797"/>
            <a:ext cx="1094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response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131452" y="6267779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38290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 URI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&lt;</a:t>
            </a:r>
            <a:r>
              <a:rPr lang="en-US" i="1" dirty="0" smtClean="0"/>
              <a:t>scheme&gt;</a:t>
            </a:r>
            <a:r>
              <a:rPr lang="en-US" dirty="0" smtClean="0"/>
              <a:t>:</a:t>
            </a:r>
            <a:r>
              <a:rPr lang="en-US" i="1" dirty="0" smtClean="0"/>
              <a:t>&lt;</a:t>
            </a:r>
            <a:r>
              <a:rPr lang="en-US" i="1" dirty="0" smtClean="0"/>
              <a:t>hierarchical </a:t>
            </a:r>
            <a:r>
              <a:rPr lang="en-US" i="1" dirty="0" smtClean="0"/>
              <a:t>part&gt;</a:t>
            </a:r>
            <a:r>
              <a:rPr lang="en-US" dirty="0" smtClean="0"/>
              <a:t>?</a:t>
            </a:r>
            <a:r>
              <a:rPr lang="en-US" i="1" dirty="0" smtClean="0"/>
              <a:t>&lt;query&gt;</a:t>
            </a:r>
            <a:r>
              <a:rPr lang="en-US" dirty="0" smtClean="0"/>
              <a:t>#</a:t>
            </a:r>
            <a:r>
              <a:rPr lang="en-US" i="1" dirty="0" smtClean="0"/>
              <a:t>&lt;fragment&gt;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2024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HTTP URIs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http://</a:t>
            </a:r>
            <a:r>
              <a:rPr lang="en-GB" dirty="0" err="1" smtClean="0"/>
              <a:t>example.com</a:t>
            </a:r>
            <a:r>
              <a:rPr lang="en-GB" dirty="0" smtClean="0"/>
              <a:t>/</a:t>
            </a:r>
          </a:p>
          <a:p>
            <a:r>
              <a:rPr lang="en-GB" dirty="0" smtClean="0"/>
              <a:t>http://example.com:80/</a:t>
            </a:r>
          </a:p>
          <a:p>
            <a:r>
              <a:rPr lang="en-GB" dirty="0"/>
              <a:t>http://</a:t>
            </a:r>
            <a:r>
              <a:rPr lang="en-GB" dirty="0" err="1" smtClean="0"/>
              <a:t>example.com</a:t>
            </a:r>
            <a:r>
              <a:rPr lang="en-GB" dirty="0" smtClean="0"/>
              <a:t>/users/</a:t>
            </a:r>
            <a:r>
              <a:rPr lang="en-GB" dirty="0" err="1" smtClean="0"/>
              <a:t>nmg</a:t>
            </a:r>
            <a:endParaRPr lang="en-GB" dirty="0" smtClean="0"/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 smtClean="0"/>
              <a:t>/?search=foo</a:t>
            </a:r>
          </a:p>
          <a:p>
            <a:r>
              <a:rPr lang="en-GB" dirty="0" smtClean="0"/>
              <a:t>http://</a:t>
            </a:r>
            <a:r>
              <a:rPr lang="en-GB" dirty="0" err="1" smtClean="0"/>
              <a:t>example.com</a:t>
            </a:r>
            <a:r>
              <a:rPr lang="en-GB" dirty="0" smtClean="0"/>
              <a:t>/users/</a:t>
            </a:r>
            <a:r>
              <a:rPr lang="en-GB" dirty="0" err="1" smtClean="0"/>
              <a:t>nmg#contact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9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an HTTP URI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http://</a:t>
            </a:r>
            <a:r>
              <a:rPr lang="en-US" i="1" dirty="0" smtClean="0"/>
              <a:t>&lt;host&gt;&lt;:port&gt;&lt;/path&gt;</a:t>
            </a:r>
            <a:r>
              <a:rPr lang="en-US" dirty="0" smtClean="0"/>
              <a:t>?</a:t>
            </a:r>
            <a:r>
              <a:rPr lang="en-US" i="1" dirty="0" smtClean="0"/>
              <a:t>&lt;</a:t>
            </a:r>
            <a:r>
              <a:rPr lang="en-US" i="1" dirty="0" smtClean="0"/>
              <a:t>query&gt;</a:t>
            </a:r>
            <a:r>
              <a:rPr lang="en-US" dirty="0" smtClean="0"/>
              <a:t>#</a:t>
            </a:r>
            <a:r>
              <a:rPr lang="en-US" i="1" dirty="0" smtClean="0"/>
              <a:t>&lt;fragment&gt;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4496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message exchange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799" y="2886777"/>
            <a:ext cx="1061972" cy="1061972"/>
          </a:xfrm>
          <a:prstGeom prst="rect">
            <a:avLst/>
          </a:prstGeom>
        </p:spPr>
      </p:pic>
      <p:pic>
        <p:nvPicPr>
          <p:cNvPr id="6" name="Picture 5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107" y="2886777"/>
            <a:ext cx="1061972" cy="1061972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 bwMode="auto">
          <a:xfrm>
            <a:off x="3120771" y="3220869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2058799" y="2517445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37124" y="2517445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44851" y="2666871"/>
            <a:ext cx="99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GET </a:t>
            </a:r>
            <a:r>
              <a:rPr lang="en-US" dirty="0" err="1" smtClean="0"/>
              <a:t>uri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72311" y="3764083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200 OK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120771" y="3729065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6" name="Folded Corner 15"/>
          <p:cNvSpPr/>
          <p:nvPr/>
        </p:nvSpPr>
        <p:spPr bwMode="auto">
          <a:xfrm rot="10800000">
            <a:off x="4177396" y="4225145"/>
            <a:ext cx="563783" cy="716765"/>
          </a:xfrm>
          <a:prstGeom prst="foldedCorner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399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 animBg="1"/>
    </p:bld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7856</TotalTime>
  <Words>1066</Words>
  <Application>Microsoft Macintosh PowerPoint</Application>
  <PresentationFormat>On-screen Show (4:3)</PresentationFormat>
  <Paragraphs>232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Calibri</vt:lpstr>
      <vt:lpstr>Courier New</vt:lpstr>
      <vt:lpstr>Georgia</vt:lpstr>
      <vt:lpstr>Lucida  </vt:lpstr>
      <vt:lpstr>Lucida Grande</vt:lpstr>
      <vt:lpstr>Lucida Sans</vt:lpstr>
      <vt:lpstr>ＭＳ Ｐゴシック</vt:lpstr>
      <vt:lpstr>Arial</vt:lpstr>
      <vt:lpstr>ECS</vt:lpstr>
      <vt:lpstr>Hypertext  Transfer Protocol</vt:lpstr>
      <vt:lpstr>Interaction</vt:lpstr>
      <vt:lpstr>Web Protocols</vt:lpstr>
      <vt:lpstr>HTTP: Hypertext Transfer Protocol</vt:lpstr>
      <vt:lpstr>Hypertext Transfer Protocol</vt:lpstr>
      <vt:lpstr>Anatomy of a URI</vt:lpstr>
      <vt:lpstr>HTTP URIs</vt:lpstr>
      <vt:lpstr>Anatomy of an HTTP URI</vt:lpstr>
      <vt:lpstr>Typical message exchange</vt:lpstr>
      <vt:lpstr>Minimal HTTP/1.1 Exchange</vt:lpstr>
      <vt:lpstr>HTTP Requests</vt:lpstr>
      <vt:lpstr>HTTP Responses</vt:lpstr>
      <vt:lpstr>HTTP Messages</vt:lpstr>
      <vt:lpstr>Demonstration</vt:lpstr>
      <vt:lpstr>HTTP/1.1 Methods</vt:lpstr>
      <vt:lpstr>Demonstration</vt:lpstr>
      <vt:lpstr>HTTP/1.1 Request Headers</vt:lpstr>
      <vt:lpstr>HTTP/1.1 Status Codes</vt:lpstr>
      <vt:lpstr>200 OK</vt:lpstr>
      <vt:lpstr>201 Created</vt:lpstr>
      <vt:lpstr>300 Multiple Choices</vt:lpstr>
      <vt:lpstr>301 Moved Permanently</vt:lpstr>
      <vt:lpstr>302 Found</vt:lpstr>
      <vt:lpstr>401 Unauthorized</vt:lpstr>
      <vt:lpstr>403 Forbidden</vt:lpstr>
      <vt:lpstr>404 Not Found</vt:lpstr>
      <vt:lpstr>405 Method Not Allowed</vt:lpstr>
      <vt:lpstr>Demonstration</vt:lpstr>
      <vt:lpstr>HTTP/1.1 Response Headers</vt:lpstr>
      <vt:lpstr>HTTP Content Negotiation</vt:lpstr>
      <vt:lpstr>HTTP Content Negotiation: Media Type</vt:lpstr>
      <vt:lpstr>HTTP Content Negotiation: Language</vt:lpstr>
      <vt:lpstr>Demonstration</vt:lpstr>
      <vt:lpstr>Further Reading</vt:lpstr>
      <vt:lpstr>Next Lecture: HTML and XML</vt:lpstr>
    </vt:vector>
  </TitlesOfParts>
  <Company>University of Southampton</Company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Gibbins N.M.</cp:lastModifiedBy>
  <cp:revision>75</cp:revision>
  <dcterms:created xsi:type="dcterms:W3CDTF">2012-10-09T05:14:56Z</dcterms:created>
  <dcterms:modified xsi:type="dcterms:W3CDTF">2017-10-04T14:21:29Z</dcterms:modified>
</cp:coreProperties>
</file>