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2" r:id="rId3"/>
    <p:sldId id="303" r:id="rId4"/>
    <p:sldId id="302" r:id="rId5"/>
    <p:sldId id="283" r:id="rId6"/>
    <p:sldId id="324" r:id="rId7"/>
    <p:sldId id="284" r:id="rId8"/>
    <p:sldId id="286" r:id="rId9"/>
    <p:sldId id="285" r:id="rId10"/>
    <p:sldId id="287" r:id="rId11"/>
    <p:sldId id="288" r:id="rId12"/>
    <p:sldId id="305" r:id="rId13"/>
    <p:sldId id="259" r:id="rId14"/>
    <p:sldId id="289" r:id="rId15"/>
    <p:sldId id="290" r:id="rId16"/>
    <p:sldId id="326" r:id="rId17"/>
    <p:sldId id="295" r:id="rId18"/>
    <p:sldId id="315" r:id="rId19"/>
    <p:sldId id="327" r:id="rId20"/>
    <p:sldId id="296" r:id="rId21"/>
    <p:sldId id="316" r:id="rId22"/>
    <p:sldId id="297" r:id="rId23"/>
    <p:sldId id="320" r:id="rId24"/>
    <p:sldId id="298" r:id="rId25"/>
    <p:sldId id="321" r:id="rId26"/>
    <p:sldId id="300" r:id="rId27"/>
    <p:sldId id="317" r:id="rId28"/>
    <p:sldId id="323" r:id="rId29"/>
    <p:sldId id="299" r:id="rId30"/>
    <p:sldId id="322" r:id="rId31"/>
    <p:sldId id="312" r:id="rId32"/>
    <p:sldId id="313" r:id="rId33"/>
    <p:sldId id="328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3">
          <p15:clr>
            <a:srgbClr val="A4A3A4"/>
          </p15:clr>
        </p15:guide>
        <p15:guide id="2" pos="2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23" autoAdjust="0"/>
    <p:restoredTop sz="85117" autoAdjust="0"/>
  </p:normalViewPr>
  <p:slideViewPr>
    <p:cSldViewPr snapToGrid="0" snapToObjects="1">
      <p:cViewPr>
        <p:scale>
          <a:sx n="107" d="100"/>
          <a:sy n="107" d="100"/>
        </p:scale>
        <p:origin x="1528" y="168"/>
      </p:cViewPr>
      <p:guideLst>
        <p:guide orient="horz" pos="3193"/>
        <p:guide pos="26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AB85F-E00E-9849-878B-8EB39D5FA609}" type="datetimeFigureOut">
              <a:rPr lang="en-US" smtClean="0"/>
              <a:t>10/2/17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07995-A538-1E4A-A2B2-D9CD532AD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96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5FD19-E30C-D749-9193-C295D5FCE3D6}" type="datetimeFigureOut">
              <a:rPr lang="en-US" smtClean="0"/>
              <a:t>10/2/17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C7C6D-7E12-F14E-B321-BFDDB26DA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901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C7C6D-7E12-F14E-B321-BFDDB26DAC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1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C7C6D-7E12-F14E-B321-BFDDB26DAC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C7C6D-7E12-F14E-B321-BFDDB26DAC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FA317-EFEC-4F49-AF4B-3C93807E8741}" type="slidenum">
              <a:rPr lang="en-GB"/>
              <a:pPr/>
              <a:t>10</a:t>
            </a:fld>
            <a:endParaRPr lang="en-GB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Associative relationships, Non-linearity, networks</a:t>
            </a:r>
          </a:p>
          <a:p>
            <a:endParaRPr lang="en-GB"/>
          </a:p>
          <a:p>
            <a:r>
              <a:rPr lang="en-GB"/>
              <a:t>Not flat, linear presentation of information, read sequentially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>but a network of </a:t>
            </a:r>
            <a:r>
              <a:rPr lang="en-GB" u="sng"/>
              <a:t>nodes</a:t>
            </a:r>
            <a:r>
              <a:rPr lang="en-GB"/>
              <a:t> connected by </a:t>
            </a:r>
            <a:r>
              <a:rPr lang="en-GB" u="sng"/>
              <a:t>links</a:t>
            </a: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>Author creates connections and (perhaps) the nodes,</a:t>
            </a:r>
            <a:br>
              <a:rPr lang="en-GB"/>
            </a:br>
            <a:r>
              <a:rPr lang="en-GB"/>
              <a:t>but reader interactively follows own trail in preferred order and to depth of detail desired,</a:t>
            </a:r>
            <a:br>
              <a:rPr lang="en-GB"/>
            </a:br>
            <a:r>
              <a:rPr lang="en-GB"/>
              <a:t>	</a:t>
            </a:r>
            <a:r>
              <a:rPr lang="en-GB" i="1"/>
              <a:t>... and makes new connections?</a:t>
            </a:r>
            <a:br>
              <a:rPr lang="en-GB" i="1"/>
            </a:br>
            <a:r>
              <a:rPr lang="en-GB"/>
              <a:t/>
            </a:r>
            <a:br>
              <a:rPr lang="en-GB"/>
            </a:br>
            <a:r>
              <a:rPr lang="en-GB"/>
              <a:t>Contrast paper documents - sequential reading.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r>
              <a:rPr lang="en-GB"/>
              <a:t>Exceptions</a:t>
            </a:r>
            <a:br>
              <a:rPr lang="en-GB"/>
            </a:br>
            <a:r>
              <a:rPr lang="en-GB"/>
              <a:t>		Encyclopaedias?</a:t>
            </a:r>
            <a:br>
              <a:rPr lang="en-GB"/>
            </a:br>
            <a:r>
              <a:rPr lang="en-GB"/>
              <a:t/>
            </a:r>
            <a:br>
              <a:rPr lang="en-GB"/>
            </a:br>
            <a:endParaRPr lang="en-GB"/>
          </a:p>
          <a:p>
            <a:endParaRPr lang="en-GB"/>
          </a:p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12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13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Nodes: </a:t>
            </a:r>
          </a:p>
          <a:p>
            <a:pPr marL="171450" indent="-171450">
              <a:buFont typeface="Arial"/>
              <a:buChar char="•"/>
            </a:pPr>
            <a:r>
              <a:rPr lang="en-GB" dirty="0" smtClean="0"/>
              <a:t>Should </a:t>
            </a:r>
            <a:r>
              <a:rPr lang="en-GB" dirty="0"/>
              <a:t>not be </a:t>
            </a:r>
            <a:r>
              <a:rPr lang="en-GB" i="1" dirty="0"/>
              <a:t>too</a:t>
            </a:r>
            <a:r>
              <a:rPr lang="en-GB" dirty="0"/>
              <a:t> </a:t>
            </a:r>
            <a:r>
              <a:rPr lang="en-GB" dirty="0" smtClean="0"/>
              <a:t>long</a:t>
            </a:r>
          </a:p>
          <a:p>
            <a:pPr marL="171450" indent="-171450">
              <a:buFont typeface="Arial"/>
              <a:buChar char="•"/>
            </a:pPr>
            <a:r>
              <a:rPr lang="en-GB" dirty="0" smtClean="0"/>
              <a:t>One</a:t>
            </a:r>
            <a:r>
              <a:rPr lang="en-GB" dirty="0"/>
              <a:t>/multiple nodes on screen</a:t>
            </a:r>
            <a:r>
              <a:rPr lang="en-GB" dirty="0" smtClean="0"/>
              <a:t>?</a:t>
            </a:r>
          </a:p>
          <a:p>
            <a:pPr marL="171450" indent="-171450">
              <a:buFont typeface="Arial"/>
              <a:buChar char="•"/>
            </a:pPr>
            <a:r>
              <a:rPr lang="en-GB" dirty="0" smtClean="0"/>
              <a:t>Composite </a:t>
            </a:r>
            <a:r>
              <a:rPr lang="en-GB" dirty="0"/>
              <a:t>(virtual) nodes  ... a research </a:t>
            </a:r>
            <a:r>
              <a:rPr lang="en-GB" dirty="0" smtClean="0"/>
              <a:t>question</a:t>
            </a:r>
            <a:endParaRPr lang="en-GB" dirty="0"/>
          </a:p>
          <a:p>
            <a:pPr marL="628650" lvl="1" indent="-171450">
              <a:buFont typeface="Arial"/>
              <a:buChar char="•"/>
            </a:pPr>
            <a:r>
              <a:rPr lang="en-GB" dirty="0" smtClean="0"/>
              <a:t>can </a:t>
            </a:r>
            <a:r>
              <a:rPr lang="en-GB" dirty="0"/>
              <a:t>a node stand for a sub-hyperspace of nodes and links?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14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Links:</a:t>
            </a:r>
          </a:p>
          <a:p>
            <a:pPr marL="171450" indent="-171450">
              <a:buFont typeface="Arial"/>
              <a:buChar char="•"/>
            </a:pPr>
            <a:r>
              <a:rPr lang="en-GB" dirty="0" smtClean="0"/>
              <a:t>Typically navigable</a:t>
            </a:r>
            <a:r>
              <a:rPr lang="en-GB" baseline="0" dirty="0" smtClean="0"/>
              <a:t> (can be followed), but not necessarily</a:t>
            </a:r>
          </a:p>
          <a:p>
            <a:pPr marL="171450" indent="-171450">
              <a:buFont typeface="Arial"/>
              <a:buChar char="•"/>
            </a:pPr>
            <a:r>
              <a:rPr lang="en-GB" baseline="0" dirty="0" smtClean="0"/>
              <a:t>Can be viewed as the visible manifestation of an underlying association of concepts (where the concepts manifest as nodes)</a:t>
            </a:r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15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Anchors:</a:t>
            </a:r>
          </a:p>
          <a:p>
            <a:pPr marL="171450" indent="-171450">
              <a:buFont typeface="Arial"/>
              <a:buChar char="•"/>
            </a:pPr>
            <a:r>
              <a:rPr lang="en-GB" u="sng" dirty="0" smtClean="0">
                <a:solidFill>
                  <a:srgbClr val="0000FF"/>
                </a:solidFill>
              </a:rPr>
              <a:t>blue</a:t>
            </a:r>
            <a:r>
              <a:rPr lang="en-GB" u="sng" baseline="0" dirty="0" smtClean="0">
                <a:solidFill>
                  <a:srgbClr val="0000FF"/>
                </a:solidFill>
              </a:rPr>
              <a:t> underlines</a:t>
            </a:r>
            <a:r>
              <a:rPr lang="en-GB" baseline="0" dirty="0" smtClean="0"/>
              <a:t> (pre-2000 WWW convention)</a:t>
            </a:r>
          </a:p>
          <a:p>
            <a:pPr marL="171450" indent="-171450">
              <a:buFont typeface="Arial"/>
              <a:buChar char="•"/>
            </a:pPr>
            <a:r>
              <a:rPr lang="en-GB" dirty="0" smtClean="0"/>
              <a:t>Need not be visible (too many anchors</a:t>
            </a:r>
            <a:r>
              <a:rPr lang="en-GB" baseline="0" dirty="0" smtClean="0"/>
              <a:t> clutter the page)</a:t>
            </a:r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16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Anchors:</a:t>
            </a:r>
          </a:p>
          <a:p>
            <a:pPr marL="171450" indent="-171450">
              <a:buFont typeface="Arial"/>
              <a:buChar char="•"/>
            </a:pPr>
            <a:r>
              <a:rPr lang="en-GB" u="sng" dirty="0" smtClean="0">
                <a:solidFill>
                  <a:srgbClr val="0000FF"/>
                </a:solidFill>
              </a:rPr>
              <a:t>blue</a:t>
            </a:r>
            <a:r>
              <a:rPr lang="en-GB" u="sng" baseline="0" dirty="0" smtClean="0">
                <a:solidFill>
                  <a:srgbClr val="0000FF"/>
                </a:solidFill>
              </a:rPr>
              <a:t> underlines</a:t>
            </a:r>
            <a:r>
              <a:rPr lang="en-GB" baseline="0" dirty="0" smtClean="0"/>
              <a:t> (pre-2000 WWW convention)</a:t>
            </a:r>
          </a:p>
          <a:p>
            <a:pPr marL="171450" indent="-171450">
              <a:buFont typeface="Arial"/>
              <a:buChar char="•"/>
            </a:pPr>
            <a:r>
              <a:rPr lang="en-GB" dirty="0" smtClean="0"/>
              <a:t>Need not be visible (too many anchors</a:t>
            </a:r>
            <a:r>
              <a:rPr lang="en-GB" baseline="0" dirty="0" smtClean="0"/>
              <a:t> clutter the page)</a:t>
            </a:r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18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19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21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23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25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27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28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dict</a:t>
            </a:r>
            <a:r>
              <a:rPr lang="en-GB" dirty="0" smtClean="0"/>
              <a:t>() function used in source endpoint maps any word to an endpoint</a:t>
            </a:r>
            <a:r>
              <a:rPr lang="en-GB" baseline="0" dirty="0" smtClean="0"/>
              <a:t> that points at a </a:t>
            </a:r>
            <a:r>
              <a:rPr lang="en-GB" dirty="0" smtClean="0"/>
              <a:t>node that defines</a:t>
            </a:r>
            <a:r>
              <a:rPr lang="en-GB" baseline="0" dirty="0" smtClean="0"/>
              <a:t> that word</a:t>
            </a:r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DB6F5-DF09-7747-B3E0-FB0A1514A122}" type="slidenum">
              <a:rPr lang="en-GB"/>
              <a:pPr/>
              <a:t>30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 rotWithShape="1">
          <a:gsLst>
            <a:gs pos="0">
              <a:srgbClr val="014359"/>
            </a:gs>
            <a:gs pos="50000">
              <a:srgbClr val="014359"/>
            </a:gs>
            <a:gs pos="100000">
              <a:srgbClr val="00727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23999" y="1700213"/>
            <a:ext cx="8496000" cy="2160587"/>
          </a:xfrm>
        </p:spPr>
        <p:txBody>
          <a:bodyPr lIns="91440"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24000" y="3860800"/>
            <a:ext cx="8496000" cy="1946275"/>
          </a:xfrm>
        </p:spPr>
        <p:txBody>
          <a:bodyPr lIns="91440"/>
          <a:lstStyle>
            <a:lvl1pPr marL="0" indent="0">
              <a:buFontTx/>
              <a:buNone/>
              <a:defRPr sz="3600">
                <a:solidFill>
                  <a:srgbClr val="B1D3D6"/>
                </a:solidFill>
              </a:defRPr>
            </a:lvl1pPr>
          </a:lstStyle>
          <a:p>
            <a:r>
              <a:rPr lang="en-GB" smtClean="0"/>
              <a:t>Click to edit Master subtitle style</a:t>
            </a:r>
            <a:endParaRPr lang="en-GB" dirty="0"/>
          </a:p>
        </p:txBody>
      </p:sp>
      <p:pic>
        <p:nvPicPr>
          <p:cNvPr id="5" name="Picture 1033" descr="white_logo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50" y="381000"/>
            <a:ext cx="2695575" cy="584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5807075"/>
            <a:ext cx="8496000" cy="882860"/>
          </a:xfrm>
        </p:spPr>
        <p:txBody>
          <a:bodyPr/>
          <a:lstStyle>
            <a:lvl1pPr marL="90000" indent="0">
              <a:spcAft>
                <a:spcPts val="0"/>
              </a:spcAft>
              <a:buNone/>
              <a:defRPr sz="2000" baseline="0">
                <a:solidFill>
                  <a:srgbClr val="B1D3D6"/>
                </a:solidFill>
              </a:defRPr>
            </a:lvl1pPr>
          </a:lstStyle>
          <a:p>
            <a:pPr lvl="0"/>
            <a:r>
              <a:rPr lang="en-US" dirty="0" smtClean="0"/>
              <a:t>Click to add author </a:t>
            </a:r>
            <a:br>
              <a:rPr lang="en-US" dirty="0" smtClean="0"/>
            </a:br>
            <a:r>
              <a:rPr lang="en-US" dirty="0" smtClean="0"/>
              <a:t>and date</a:t>
            </a:r>
          </a:p>
        </p:txBody>
      </p:sp>
      <p:pic>
        <p:nvPicPr>
          <p:cNvPr id="6" name="Picture 5" descr="Electronics_and_Computer_Science_BLACK-2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99" y="381000"/>
            <a:ext cx="2163119" cy="584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24000" y="1692000"/>
            <a:ext cx="8496000" cy="44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ts val="1800"/>
              </a:spcAft>
              <a:defRPr/>
            </a:lvl1pPr>
            <a:lvl2pPr marL="54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2pPr>
            <a:lvl3pPr marL="81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3pPr>
            <a:lvl4pPr marL="108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4pPr>
            <a:lvl5pPr marL="135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rgbClr val="007275"/>
            </a:gs>
            <a:gs pos="100000">
              <a:srgbClr val="008CAC"/>
            </a:gs>
            <a:gs pos="50000">
              <a:srgbClr val="00727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700214"/>
            <a:ext cx="8496000" cy="4113268"/>
          </a:xfrm>
        </p:spPr>
        <p:txBody>
          <a:bodyPr anchor="ctr"/>
          <a:lstStyle>
            <a:lvl1pPr algn="r">
              <a:defRPr sz="7200" b="0" i="0" cap="none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9" name="Picture 1033" descr="white_logo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381000"/>
            <a:ext cx="2139950" cy="465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ection Header">
    <p:bg>
      <p:bgPr>
        <a:gradFill flip="none" rotWithShape="1">
          <a:gsLst>
            <a:gs pos="0">
              <a:srgbClr val="007275"/>
            </a:gs>
            <a:gs pos="100000">
              <a:srgbClr val="008CAC"/>
            </a:gs>
            <a:gs pos="50000">
              <a:srgbClr val="00727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9000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4406900"/>
            <a:ext cx="8496000" cy="1362075"/>
          </a:xfrm>
          <a:effectLst>
            <a:outerShdw blurRad="76200" dist="12700" dir="2700000" algn="tl" rotWithShape="0">
              <a:prstClr val="black"/>
            </a:outerShdw>
          </a:effectLst>
        </p:spPr>
        <p:txBody>
          <a:bodyPr/>
          <a:lstStyle>
            <a:lvl1pPr algn="l">
              <a:defRPr sz="4800" b="0" i="0" cap="none">
                <a:solidFill>
                  <a:srgbClr val="FFFFFF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000" y="5768975"/>
            <a:ext cx="8496000" cy="395288"/>
          </a:xfrm>
          <a:effectLst>
            <a:outerShdw blurRad="76200" dist="12700" dir="2700000" algn="tl" rotWithShape="0">
              <a:prstClr val="black"/>
            </a:outerShdw>
          </a:effectLst>
        </p:spPr>
        <p:txBody>
          <a:bodyPr anchor="b"/>
          <a:lstStyle>
            <a:lvl1pPr marL="0" indent="0">
              <a:buNone/>
              <a:defRPr sz="1600" b="1">
                <a:solidFill>
                  <a:srgbClr val="FFFFFF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 smtClean="0"/>
              <a:t>Click to add image URI</a:t>
            </a:r>
          </a:p>
        </p:txBody>
      </p:sp>
    </p:spTree>
    <p:extLst>
      <p:ext uri="{BB962C8B-B14F-4D97-AF65-F5344CB8AC3E}">
        <p14:creationId xmlns:p14="http://schemas.microsoft.com/office/powerpoint/2010/main" val="285055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000" y="1682750"/>
            <a:ext cx="4095600" cy="44894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82750"/>
            <a:ext cx="4095600" cy="448944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pic>
        <p:nvPicPr>
          <p:cNvPr id="11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000" y="1682750"/>
            <a:ext cx="4095600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00" y="2322511"/>
            <a:ext cx="4095600" cy="384968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399" y="1682750"/>
            <a:ext cx="4094164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399" y="2322511"/>
            <a:ext cx="4094164" cy="384969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pic>
        <p:nvPicPr>
          <p:cNvPr id="12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24000" y="1682750"/>
            <a:ext cx="8496000" cy="4489450"/>
          </a:xfrm>
        </p:spPr>
        <p:txBody>
          <a:bodyPr/>
          <a:lstStyle/>
          <a:p>
            <a:pPr lvl="0"/>
            <a:r>
              <a:rPr lang="en-GB" noProof="0" smtClean="0"/>
              <a:t>Click icon to add table</a:t>
            </a:r>
            <a:endParaRPr lang="en-US" noProof="0" dirty="0" smtClean="0"/>
          </a:p>
        </p:txBody>
      </p:sp>
      <p:pic>
        <p:nvPicPr>
          <p:cNvPr id="9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4000" y="900000"/>
            <a:ext cx="8496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4000" y="1692000"/>
            <a:ext cx="8496000" cy="44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4000" y="6324600"/>
            <a:ext cx="175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dirty="0">
                <a:latin typeface="Georgia"/>
                <a:ea typeface="ＭＳ Ｐゴシック" pitchFamily="-106" charset="-128"/>
                <a:cs typeface="Georgia"/>
              </a:defRPr>
            </a:lvl1pPr>
          </a:lstStyle>
          <a:p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324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Georgia"/>
                <a:ea typeface="ＭＳ Ｐゴシック" pitchFamily="-106" charset="-128"/>
                <a:cs typeface="Georgia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67400" y="6316662"/>
            <a:ext cx="175260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Georgia"/>
                <a:ea typeface="ＭＳ Ｐゴシック" pitchFamily="-106" charset="-128"/>
                <a:cs typeface="Georgia"/>
              </a:defRPr>
            </a:lvl1pPr>
          </a:lstStyle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51" r:id="rId4"/>
    <p:sldLayoutId id="2147483742" r:id="rId5"/>
    <p:sldLayoutId id="2147483743" r:id="rId6"/>
    <p:sldLayoutId id="2147483750" r:id="rId7"/>
    <p:sldLayoutId id="2147483744" r:id="rId8"/>
    <p:sldLayoutId id="2147483745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270000" indent="-180000" algn="l" rtl="0" eaLnBrk="1" fontAlgn="base" hangingPunct="1">
        <a:spcBef>
          <a:spcPct val="0"/>
        </a:spcBef>
        <a:spcAft>
          <a:spcPts val="180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rtl="0" eaLnBrk="1" fontAlgn="base" hangingPunct="1">
        <a:spcBef>
          <a:spcPct val="0"/>
        </a:spcBef>
        <a:spcAft>
          <a:spcPts val="1200"/>
        </a:spcAft>
        <a:buFont typeface="Lucida Grande"/>
        <a:buChar char="-"/>
        <a:defRPr sz="2000">
          <a:solidFill>
            <a:schemeClr val="tx1"/>
          </a:solidFill>
          <a:latin typeface="+mn-lt"/>
          <a:ea typeface="+mn-ea"/>
        </a:defRPr>
      </a:lvl2pPr>
      <a:lvl3pPr marL="810000" indent="-180000" algn="l" rtl="0" eaLnBrk="1" fontAlgn="base" hangingPunct="1">
        <a:spcBef>
          <a:spcPct val="0"/>
        </a:spcBef>
        <a:spcAft>
          <a:spcPts val="1200"/>
        </a:spcAft>
        <a:buFont typeface="Lucida Grande"/>
        <a:buChar char="-"/>
        <a:defRPr sz="2000">
          <a:solidFill>
            <a:schemeClr val="tx1"/>
          </a:solidFill>
          <a:latin typeface="+mn-lt"/>
          <a:ea typeface="+mn-ea"/>
        </a:defRPr>
      </a:lvl3pPr>
      <a:lvl4pPr marL="1080000" indent="-180000" algn="l" rtl="0" eaLnBrk="1" fontAlgn="base" hangingPunct="1">
        <a:spcBef>
          <a:spcPct val="0"/>
        </a:spcBef>
        <a:spcAft>
          <a:spcPts val="1200"/>
        </a:spcAft>
        <a:buFont typeface="Lucida Grande"/>
        <a:buChar char="-"/>
        <a:defRPr sz="2000">
          <a:solidFill>
            <a:schemeClr val="tx1"/>
          </a:solidFill>
          <a:latin typeface="+mn-lt"/>
          <a:ea typeface="+mn-ea"/>
        </a:defRPr>
      </a:lvl4pPr>
      <a:lvl5pPr marL="1350000" indent="-180000" algn="l" rtl="0" eaLnBrk="1" fontAlgn="base" hangingPunct="1">
        <a:spcBef>
          <a:spcPct val="0"/>
        </a:spcBef>
        <a:spcAft>
          <a:spcPts val="1200"/>
        </a:spcAft>
        <a:buFont typeface="Lucida Grande"/>
        <a:buChar char="-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smtClean="0"/>
              <a:t>Hypertext Fundamentals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COMP3220 Web Infrastructure</a:t>
            </a:r>
            <a:br>
              <a:rPr lang="en-US" dirty="0" smtClean="0"/>
            </a:br>
            <a:r>
              <a:rPr lang="en-US" dirty="0" smtClean="0"/>
              <a:t>COMP6218 </a:t>
            </a:r>
            <a:r>
              <a:rPr lang="en-US" dirty="0" smtClean="0"/>
              <a:t>Web Architecture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Dr</a:t>
            </a:r>
            <a:r>
              <a:rPr lang="en-US" dirty="0" smtClean="0"/>
              <a:t> Nicholas Gibbins - </a:t>
            </a:r>
            <a:r>
              <a:rPr lang="en-US" dirty="0" err="1" smtClean="0"/>
              <a:t>nmg@ecs.soton.ac.uk</a:t>
            </a:r>
            <a:endParaRPr lang="en-US" dirty="0" smtClean="0"/>
          </a:p>
          <a:p>
            <a:r>
              <a:rPr lang="en-US" dirty="0" smtClean="0"/>
              <a:t>2017-2018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6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hypertext?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3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ypertex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4" y="570927"/>
            <a:ext cx="7030392" cy="5687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36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Hypertext?</a:t>
            </a:r>
            <a:endParaRPr lang="en-US" dirty="0"/>
          </a:p>
        </p:txBody>
      </p:sp>
      <p:pic>
        <p:nvPicPr>
          <p:cNvPr id="8" name="Picture 7" descr="p84-nelso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48374" r="7754" b="37258"/>
          <a:stretch/>
        </p:blipFill>
        <p:spPr>
          <a:xfrm>
            <a:off x="249298" y="2638640"/>
            <a:ext cx="8584925" cy="18831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3528" y="6258798"/>
            <a:ext cx="8111395" cy="58477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600" dirty="0" smtClean="0">
                <a:latin typeface="Georgia"/>
                <a:cs typeface="Georgia"/>
              </a:rPr>
              <a:t>Nelson, T.H. (1965) </a:t>
            </a:r>
            <a:r>
              <a:rPr lang="en-US" sz="1600" i="1" dirty="0" smtClean="0"/>
              <a:t>A file structure for the complex, the changing and the indeterminate</a:t>
            </a:r>
            <a:r>
              <a:rPr lang="en-US" sz="1600" dirty="0" smtClean="0"/>
              <a:t>. </a:t>
            </a:r>
          </a:p>
          <a:p>
            <a:r>
              <a:rPr lang="en-US" sz="1600" dirty="0" smtClean="0"/>
              <a:t>Proceedings of the 20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ACM National Conference.</a:t>
            </a:r>
            <a:r>
              <a:rPr lang="en-US" sz="1600" dirty="0" smtClean="0">
                <a:latin typeface="Georgia"/>
                <a:cs typeface="Georgia"/>
              </a:rPr>
              <a:t>.</a:t>
            </a:r>
            <a:endParaRPr lang="en-US" sz="1600" dirty="0">
              <a:latin typeface="Georgia"/>
              <a:cs typeface="Georgia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225430" y="4291895"/>
            <a:ext cx="1379400" cy="38320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4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Hypertext?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4385" r="4385"/>
          <a:stretch/>
        </p:blipFill>
        <p:spPr>
          <a:xfrm>
            <a:off x="323850" y="1682750"/>
            <a:ext cx="4095750" cy="4489450"/>
          </a:xfrm>
        </p:spPr>
      </p:pic>
      <p:sp>
        <p:nvSpPr>
          <p:cNvPr id="10" name="Rounded Rectangular Callout 9"/>
          <p:cNvSpPr/>
          <p:nvPr/>
        </p:nvSpPr>
        <p:spPr bwMode="auto">
          <a:xfrm>
            <a:off x="4644009" y="1715540"/>
            <a:ext cx="3842579" cy="2393284"/>
          </a:xfrm>
          <a:prstGeom prst="wedgeRoundRectCallout">
            <a:avLst>
              <a:gd name="adj1" fmla="val -55819"/>
              <a:gd name="adj2" fmla="val 79565"/>
              <a:gd name="adj3" fmla="val 16667"/>
            </a:avLst>
          </a:prstGeom>
          <a:noFill/>
          <a:ln w="25400" cap="sq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2400" dirty="0" smtClean="0"/>
              <a:t>[hypertext is] a </a:t>
            </a:r>
            <a:r>
              <a:rPr lang="en-GB" sz="2400" dirty="0"/>
              <a:t>combination of natural language text with the computer’s capacity for branching, or dynamic display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6258798"/>
            <a:ext cx="7673182" cy="58477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600" dirty="0" smtClean="0">
                <a:latin typeface="Georgia"/>
                <a:cs typeface="Georgia"/>
              </a:rPr>
              <a:t>Nelson, T.H. (1967) </a:t>
            </a:r>
            <a:r>
              <a:rPr lang="en-US" sz="1600" dirty="0"/>
              <a:t>"Getting it out of our system": </a:t>
            </a:r>
            <a:r>
              <a:rPr lang="en-US" sz="1600" i="1" dirty="0"/>
              <a:t>Information Retrieval: A Critical </a:t>
            </a:r>
            <a:r>
              <a:rPr lang="en-US" sz="1600" i="1" dirty="0" smtClean="0"/>
              <a:t/>
            </a:r>
            <a:br>
              <a:rPr lang="en-US" sz="1600" i="1" dirty="0" smtClean="0"/>
            </a:br>
            <a:r>
              <a:rPr lang="en-US" sz="1600" i="1" dirty="0" smtClean="0"/>
              <a:t>Review</a:t>
            </a:r>
            <a:r>
              <a:rPr lang="en-US" sz="1600" dirty="0" smtClean="0"/>
              <a:t>, Schechter, G. (ed.). Washington, DC</a:t>
            </a:r>
            <a:r>
              <a:rPr lang="en-US" sz="1600" dirty="0" smtClean="0">
                <a:latin typeface="Georgia"/>
                <a:cs typeface="Georgia"/>
              </a:rPr>
              <a:t>: Thompson Books.</a:t>
            </a:r>
            <a:endParaRPr lang="en-US" sz="1600" dirty="0">
              <a:latin typeface="Georgia"/>
              <a:cs typeface="Georgi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Hypertext?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4385" r="4385"/>
          <a:stretch/>
        </p:blipFill>
        <p:spPr>
          <a:xfrm>
            <a:off x="323850" y="1682750"/>
            <a:ext cx="4095750" cy="4489450"/>
          </a:xfrm>
        </p:spPr>
      </p:pic>
      <p:sp>
        <p:nvSpPr>
          <p:cNvPr id="10" name="Rounded Rectangular Callout 9"/>
          <p:cNvSpPr/>
          <p:nvPr/>
        </p:nvSpPr>
        <p:spPr bwMode="auto">
          <a:xfrm>
            <a:off x="4644009" y="1715540"/>
            <a:ext cx="3842579" cy="2393284"/>
          </a:xfrm>
          <a:prstGeom prst="wedgeRoundRectCallout">
            <a:avLst>
              <a:gd name="adj1" fmla="val -55819"/>
              <a:gd name="adj2" fmla="val 79565"/>
              <a:gd name="adj3" fmla="val 16667"/>
            </a:avLst>
          </a:prstGeom>
          <a:noFill/>
          <a:ln w="25400" cap="sq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2400" dirty="0" smtClean="0"/>
              <a:t>By “hypertext” I mean non-sequential writing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6258798"/>
            <a:ext cx="7158811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600" dirty="0">
                <a:cs typeface="Georgia"/>
              </a:rPr>
              <a:t>Nelson, T.H. (1974) </a:t>
            </a:r>
            <a:r>
              <a:rPr lang="en-US" sz="1600" i="1" dirty="0">
                <a:cs typeface="Georgia"/>
              </a:rPr>
              <a:t>Computer Lib/Dream Machines</a:t>
            </a:r>
            <a:r>
              <a:rPr lang="en-US" sz="1600" dirty="0">
                <a:cs typeface="Georgia"/>
              </a:rPr>
              <a:t>. Chicago, IL: Nelson, T.H.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Hypertext?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35028" r="-35028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1526673" y="2899056"/>
            <a:ext cx="5991228" cy="1744565"/>
          </a:xfrm>
          <a:prstGeom prst="roundRect">
            <a:avLst/>
          </a:prstGeom>
          <a:solidFill>
            <a:schemeClr val="bg1">
              <a:alpha val="77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dirty="0" smtClean="0">
                <a:latin typeface="Georgia"/>
                <a:ea typeface="ＭＳ Ｐゴシック" pitchFamily="-106" charset="-128"/>
                <a:cs typeface="Georgia"/>
              </a:rPr>
              <a:t>“vague, but exciting”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ＭＳ Ｐゴシック" pitchFamily="-106" charset="-128"/>
                <a:cs typeface="Georgia"/>
              </a:rPr>
              <a:t>— Mike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ＭＳ Ｐゴシック" pitchFamily="-106" charset="-128"/>
                <a:cs typeface="Georgia"/>
              </a:rPr>
              <a:t>Sendall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/>
              <a:ea typeface="ＭＳ Ｐゴシック" pitchFamily="-106" charset="-128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67050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Hypertext?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4385" r="4385"/>
          <a:stretch/>
        </p:blipFill>
        <p:spPr>
          <a:xfrm>
            <a:off x="323850" y="1682750"/>
            <a:ext cx="4095750" cy="4489450"/>
          </a:xfrm>
        </p:spPr>
      </p:pic>
      <p:sp>
        <p:nvSpPr>
          <p:cNvPr id="10" name="Rounded Rectangular Callout 9"/>
          <p:cNvSpPr/>
          <p:nvPr/>
        </p:nvSpPr>
        <p:spPr bwMode="auto">
          <a:xfrm>
            <a:off x="4644008" y="1670717"/>
            <a:ext cx="3861352" cy="3032141"/>
          </a:xfrm>
          <a:prstGeom prst="wedgeRoundRectCallout">
            <a:avLst>
              <a:gd name="adj1" fmla="val -50143"/>
              <a:gd name="adj2" fmla="val 65603"/>
              <a:gd name="adj3" fmla="val 16667"/>
            </a:avLst>
          </a:prstGeom>
          <a:noFill/>
          <a:ln w="25400" cap="sq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/>
              <a:t>The reaction of the hypertext research community to the World Wide Web is like finding out that you have a fully grown child. </a:t>
            </a:r>
          </a:p>
          <a:p>
            <a:pPr algn="ctr"/>
            <a:r>
              <a:rPr lang="en-US" sz="2400" dirty="0" smtClean="0"/>
              <a:t>And </a:t>
            </a:r>
            <a:r>
              <a:rPr lang="en-US" sz="2400" dirty="0"/>
              <a:t>it’s a delinquent.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6258798"/>
            <a:ext cx="6928980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600" dirty="0" smtClean="0">
                <a:latin typeface="Georgia"/>
                <a:cs typeface="Georgia"/>
              </a:rPr>
              <a:t>Nelson, T.H. (1997) </a:t>
            </a:r>
            <a:r>
              <a:rPr lang="en-US" sz="1600" dirty="0" smtClean="0"/>
              <a:t>After-dinner speech at Hypertext ‘97, Southampton, UK</a:t>
            </a:r>
            <a:r>
              <a:rPr lang="en-US" sz="1600" dirty="0" smtClean="0">
                <a:latin typeface="Georgia"/>
                <a:cs typeface="Georgia"/>
              </a:rPr>
              <a:t>.</a:t>
            </a:r>
            <a:endParaRPr lang="en-US" sz="1600" dirty="0">
              <a:latin typeface="Georgia"/>
              <a:cs typeface="Georgi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8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GB" sz="2400" dirty="0" smtClean="0"/>
              <a:t>“An application which uses associative relationships among information contained within multiple media data for the purpose of facilitating access to, and manipulation of, the information encapsulated by the data.”</a:t>
            </a:r>
            <a:endParaRPr lang="en-GB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6570" r="-6570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Hypertext?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6258798"/>
            <a:ext cx="7576894" cy="58477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600" dirty="0" smtClean="0">
                <a:latin typeface="Georgia"/>
                <a:cs typeface="Georgia"/>
              </a:rPr>
              <a:t>Lowe, D and Hall, W. (1999) </a:t>
            </a:r>
            <a:r>
              <a:rPr lang="en-US" sz="1600" i="1" dirty="0" smtClean="0">
                <a:latin typeface="Georgia"/>
                <a:cs typeface="Georgia"/>
              </a:rPr>
              <a:t>Hypermedia and the Web: An Engineering Approach</a:t>
            </a:r>
            <a:r>
              <a:rPr lang="en-US" sz="1600" dirty="0" smtClean="0">
                <a:latin typeface="Georgia"/>
                <a:cs typeface="Georgia"/>
              </a:rPr>
              <a:t>. </a:t>
            </a:r>
          </a:p>
          <a:p>
            <a:r>
              <a:rPr lang="en-US" sz="1600" dirty="0" err="1" smtClean="0">
                <a:latin typeface="Georgia"/>
                <a:cs typeface="Georgia"/>
              </a:rPr>
              <a:t>Chichester</a:t>
            </a:r>
            <a:r>
              <a:rPr lang="en-US" sz="1600" dirty="0" smtClean="0">
                <a:latin typeface="Georgia"/>
                <a:cs typeface="Georgia"/>
              </a:rPr>
              <a:t>, UK: John Wiley.</a:t>
            </a:r>
            <a:endParaRPr lang="en-US" sz="1600" dirty="0">
              <a:latin typeface="Georgia"/>
              <a:cs typeface="Georgi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dirty="0" smtClean="0"/>
              <a:t>Hypertext?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Non-linear writing </a:t>
            </a:r>
          </a:p>
          <a:p>
            <a:pPr lvl="1"/>
            <a:r>
              <a:rPr lang="en-GB" dirty="0"/>
              <a:t>Interlinked texts </a:t>
            </a:r>
          </a:p>
          <a:p>
            <a:pPr lvl="1"/>
            <a:r>
              <a:rPr lang="en-GB" dirty="0"/>
              <a:t>Multiple pathways, multiple reading sequences</a:t>
            </a:r>
          </a:p>
          <a:p>
            <a:r>
              <a:rPr lang="en-GB" dirty="0" smtClean="0"/>
              <a:t>Annotation </a:t>
            </a:r>
            <a:r>
              <a:rPr lang="en-GB" dirty="0"/>
              <a:t>and commentary</a:t>
            </a:r>
          </a:p>
          <a:p>
            <a:r>
              <a:rPr lang="en-GB" dirty="0"/>
              <a:t>Association of ideas </a:t>
            </a:r>
          </a:p>
          <a:p>
            <a:r>
              <a:rPr lang="en-GB" dirty="0"/>
              <a:t>Writing and reading not separated</a:t>
            </a:r>
          </a:p>
          <a:p>
            <a:r>
              <a:rPr lang="en-GB" dirty="0" smtClean="0"/>
              <a:t>Interactive</a:t>
            </a:r>
          </a:p>
          <a:p>
            <a:r>
              <a:rPr lang="en-GB" dirty="0" smtClean="0"/>
              <a:t>Not limited to text - hypermedia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4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Hypertext terminology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85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Nodes, </a:t>
            </a:r>
            <a:r>
              <a:rPr lang="en-GB" dirty="0" smtClean="0">
                <a:solidFill>
                  <a:schemeClr val="tx1"/>
                </a:solidFill>
                <a:effectLst/>
              </a:rPr>
              <a:t>Links, Anchors and Endpoints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802152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3194467" y="3027334"/>
            <a:ext cx="2914933" cy="1154492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109400" y="4043258"/>
            <a:ext cx="715749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80699" y="2923345"/>
            <a:ext cx="1113768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7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90000" indent="0">
              <a:buNone/>
            </a:pPr>
            <a:r>
              <a:rPr lang="en-GB" sz="2400" dirty="0" smtClean="0"/>
              <a:t>A</a:t>
            </a:r>
            <a:r>
              <a:rPr lang="en-GB" sz="2400" i="1" dirty="0" smtClean="0"/>
              <a:t> node </a:t>
            </a:r>
            <a:r>
              <a:rPr lang="en-GB" sz="2400" dirty="0" smtClean="0"/>
              <a:t>is a </a:t>
            </a:r>
            <a:r>
              <a:rPr lang="en-GB" sz="2400" dirty="0"/>
              <a:t>‘chunk’ of </a:t>
            </a:r>
            <a:r>
              <a:rPr lang="en-GB" sz="2400" dirty="0" smtClean="0"/>
              <a:t>information that corresponds to </a:t>
            </a:r>
            <a:r>
              <a:rPr lang="en-GB" sz="2400" dirty="0"/>
              <a:t>a natural ‘semantic unit’</a:t>
            </a:r>
          </a:p>
          <a:p>
            <a:pPr lvl="1"/>
            <a:r>
              <a:rPr lang="en-GB" sz="2000" dirty="0"/>
              <a:t>e.g. screen, page, frame …</a:t>
            </a:r>
          </a:p>
          <a:p>
            <a:pPr lvl="1"/>
            <a:r>
              <a:rPr lang="en-GB" sz="2000" dirty="0"/>
              <a:t>The act of </a:t>
            </a:r>
            <a:r>
              <a:rPr lang="en-GB" sz="2000" i="1" dirty="0"/>
              <a:t>chunking</a:t>
            </a:r>
            <a:r>
              <a:rPr lang="en-GB" sz="2000" dirty="0"/>
              <a:t> information is part of authoring </a:t>
            </a:r>
            <a:r>
              <a:rPr lang="en-GB" sz="2000" dirty="0" smtClean="0"/>
              <a:t>process</a:t>
            </a:r>
            <a:endParaRPr lang="en-GB" dirty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Nodes, </a:t>
            </a:r>
            <a:r>
              <a:rPr lang="en-GB" dirty="0" smtClean="0">
                <a:solidFill>
                  <a:schemeClr val="tx1"/>
                </a:solidFill>
                <a:effectLst/>
              </a:rPr>
              <a:t>Links, Anchors and Endpoints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7514518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197060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6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7514518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197060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90000" indent="0">
              <a:buNone/>
            </a:pPr>
            <a:r>
              <a:rPr lang="en-GB" sz="2400" dirty="0" smtClean="0"/>
              <a:t>A </a:t>
            </a:r>
            <a:r>
              <a:rPr lang="en-GB" sz="2400" i="1" dirty="0"/>
              <a:t>l</a:t>
            </a:r>
            <a:r>
              <a:rPr lang="en-GB" sz="2400" i="1" dirty="0" smtClean="0"/>
              <a:t>ink</a:t>
            </a:r>
            <a:r>
              <a:rPr lang="en-GB" sz="2400" dirty="0" smtClean="0"/>
              <a:t> is an </a:t>
            </a:r>
            <a:r>
              <a:rPr lang="en-GB" sz="2400" dirty="0"/>
              <a:t>association between nodes</a:t>
            </a:r>
          </a:p>
          <a:p>
            <a:pPr lvl="1"/>
            <a:r>
              <a:rPr lang="en-GB" sz="2000" dirty="0"/>
              <a:t>Machine-supported </a:t>
            </a:r>
            <a:r>
              <a:rPr lang="en-GB" sz="2000" i="1" dirty="0" smtClean="0"/>
              <a:t>fast</a:t>
            </a:r>
            <a:r>
              <a:rPr lang="en-GB" sz="2000" dirty="0" smtClean="0"/>
              <a:t> </a:t>
            </a:r>
            <a:br>
              <a:rPr lang="en-GB" sz="2000" dirty="0" smtClean="0"/>
            </a:br>
            <a:r>
              <a:rPr lang="en-GB" sz="2000" dirty="0" smtClean="0"/>
              <a:t>inter</a:t>
            </a:r>
            <a:r>
              <a:rPr lang="en-GB" sz="2000" dirty="0"/>
              <a:t>-node </a:t>
            </a:r>
            <a:r>
              <a:rPr lang="en-GB" sz="2000" dirty="0" smtClean="0"/>
              <a:t>connections</a:t>
            </a:r>
            <a:endParaRPr lang="en-GB" dirty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Nodes, </a:t>
            </a:r>
            <a:r>
              <a:rPr lang="en-GB" dirty="0" smtClean="0">
                <a:solidFill>
                  <a:schemeClr val="tx1"/>
                </a:solidFill>
                <a:effectLst/>
              </a:rPr>
              <a:t>Links, Anchors and Endpoints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5737060" y="2954980"/>
            <a:ext cx="2317458" cy="824957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514518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197060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90000" indent="0">
              <a:buNone/>
            </a:pPr>
            <a:r>
              <a:rPr lang="en-GB" sz="2400" dirty="0" smtClean="0"/>
              <a:t>An </a:t>
            </a:r>
            <a:r>
              <a:rPr lang="en-GB" sz="2400" i="1" dirty="0" smtClean="0"/>
              <a:t>anchor</a:t>
            </a:r>
            <a:r>
              <a:rPr lang="en-GB" sz="2400" dirty="0" smtClean="0"/>
              <a:t> is the representation of a </a:t>
            </a:r>
            <a:r>
              <a:rPr lang="en-GB" sz="2400" dirty="0"/>
              <a:t>link on a node</a:t>
            </a:r>
          </a:p>
          <a:p>
            <a:pPr lvl="1"/>
            <a:r>
              <a:rPr lang="en-GB" sz="2000" dirty="0"/>
              <a:t>e.g. buttons, bolded text, “hotspots”, images … </a:t>
            </a:r>
          </a:p>
          <a:p>
            <a:pPr lvl="1"/>
            <a:r>
              <a:rPr lang="en-GB" sz="2000" dirty="0"/>
              <a:t>the whole node might be an anchor but should be able to designate a sub-region as a source or destination of a link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Nodes, </a:t>
            </a:r>
            <a:r>
              <a:rPr lang="en-GB" dirty="0" smtClean="0">
                <a:solidFill>
                  <a:schemeClr val="tx1"/>
                </a:solidFill>
                <a:effectLst/>
              </a:rPr>
              <a:t>Links, Anchors and Endpoints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377060" y="2865537"/>
            <a:ext cx="360000" cy="8944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5737060" y="2954980"/>
            <a:ext cx="2317458" cy="824957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8054518" y="3779937"/>
            <a:ext cx="360000" cy="8944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514518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197060" y="2582227"/>
            <a:ext cx="108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ln/>
          <a:extLst>
            <a:ext uri="{91240B29-F687-4f45-9708-019B960494DF}">
              <a14:hiddenLine xmlns=""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90000" indent="0">
              <a:buNone/>
            </a:pPr>
            <a:r>
              <a:rPr lang="en-GB" sz="2400" dirty="0" smtClean="0"/>
              <a:t>An </a:t>
            </a:r>
            <a:r>
              <a:rPr lang="en-GB" sz="2400" i="1" dirty="0" smtClean="0"/>
              <a:t>endpoint</a:t>
            </a:r>
            <a:r>
              <a:rPr lang="en-GB" sz="2400" dirty="0" smtClean="0"/>
              <a:t> is a component of a link that references an anchor on a node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effectLst/>
              </a:rPr>
              <a:t>Nodes, </a:t>
            </a:r>
            <a:r>
              <a:rPr lang="en-GB" dirty="0" smtClean="0">
                <a:solidFill>
                  <a:schemeClr val="tx1"/>
                </a:solidFill>
                <a:effectLst/>
              </a:rPr>
              <a:t>Links, Anchors and Endpoints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377060" y="2865537"/>
            <a:ext cx="360000" cy="8944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5865411" y="2900282"/>
            <a:ext cx="2189107" cy="879655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8054518" y="3779937"/>
            <a:ext cx="360000" cy="8944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737060" y="2865537"/>
            <a:ext cx="128351" cy="89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on the Web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Links are part of the source node</a:t>
            </a:r>
          </a:p>
          <a:p>
            <a:pPr lvl="1"/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=“”&gt;</a:t>
            </a:r>
          </a:p>
          <a:p>
            <a:pPr lvl="1"/>
            <a:r>
              <a:rPr lang="en-US" i="1" dirty="0" smtClean="0"/>
              <a:t>Embedded</a:t>
            </a:r>
            <a:r>
              <a:rPr lang="en-US" dirty="0" smtClean="0"/>
              <a:t> links (c.f. </a:t>
            </a:r>
            <a:r>
              <a:rPr lang="en-US" i="1" dirty="0" smtClean="0"/>
              <a:t>first class </a:t>
            </a:r>
            <a:r>
              <a:rPr lang="en-US" dirty="0" smtClean="0"/>
              <a:t>links)</a:t>
            </a:r>
          </a:p>
          <a:p>
            <a:r>
              <a:rPr lang="en-US" dirty="0" smtClean="0"/>
              <a:t>Links can only be followed in the forward direction</a:t>
            </a:r>
          </a:p>
          <a:p>
            <a:r>
              <a:rPr lang="en-US" dirty="0" smtClean="0"/>
              <a:t>Links can only connect a pair of nodes</a:t>
            </a:r>
          </a:p>
          <a:p>
            <a:r>
              <a:rPr lang="en-US" dirty="0" smtClean="0"/>
              <a:t>Link anchors must be specified explicitly</a:t>
            </a:r>
          </a:p>
          <a:p>
            <a:r>
              <a:rPr lang="en-US" dirty="0" smtClean="0"/>
              <a:t>Links (usually) contain no additional information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3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Embedded Links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802152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109400" y="4043258"/>
            <a:ext cx="715749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80699" y="2923345"/>
            <a:ext cx="1113768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194467" y="2923344"/>
            <a:ext cx="2914933" cy="1258482"/>
            <a:chOff x="3194467" y="2923344"/>
            <a:chExt cx="2914933" cy="1258482"/>
          </a:xfrm>
        </p:grpSpPr>
        <p:sp>
          <p:nvSpPr>
            <p:cNvPr id="9" name="Rectangle 8"/>
            <p:cNvSpPr/>
            <p:nvPr/>
          </p:nvSpPr>
          <p:spPr bwMode="auto">
            <a:xfrm>
              <a:off x="3194467" y="2923344"/>
              <a:ext cx="259933" cy="2498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247848" y="2976960"/>
              <a:ext cx="144000" cy="144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>
              <a:off x="3341848" y="3069944"/>
              <a:ext cx="2767552" cy="1111882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318626" y="1699208"/>
            <a:ext cx="2506748" cy="1224136"/>
            <a:chOff x="2555760" y="1772816"/>
            <a:chExt cx="2506748" cy="1224136"/>
          </a:xfrm>
        </p:grpSpPr>
        <p:cxnSp>
          <p:nvCxnSpPr>
            <p:cNvPr id="12" name="Curved Connector 11"/>
            <p:cNvCxnSpPr/>
            <p:nvPr/>
          </p:nvCxnSpPr>
          <p:spPr bwMode="auto">
            <a:xfrm rot="10800000" flipV="1">
              <a:off x="2555760" y="1988840"/>
              <a:ext cx="1224152" cy="1008112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3851920" y="1772816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eorgia"/>
                  <a:cs typeface="Georgia"/>
                </a:rPr>
                <a:t>endpoint</a:t>
              </a:r>
              <a:endParaRPr lang="en-US" sz="2000" dirty="0">
                <a:latin typeface="Georgia"/>
                <a:cs typeface="Georgia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589367" y="3173183"/>
            <a:ext cx="2846729" cy="1840302"/>
            <a:chOff x="1835696" y="3284952"/>
            <a:chExt cx="2846729" cy="1840302"/>
          </a:xfrm>
        </p:grpSpPr>
        <p:cxnSp>
          <p:nvCxnSpPr>
            <p:cNvPr id="15" name="Curved Connector 14"/>
            <p:cNvCxnSpPr/>
            <p:nvPr/>
          </p:nvCxnSpPr>
          <p:spPr bwMode="auto">
            <a:xfrm rot="10800000">
              <a:off x="1835696" y="3284952"/>
              <a:ext cx="1800200" cy="1656216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3707904" y="4725144"/>
              <a:ext cx="9745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eorgia"/>
                  <a:cs typeface="Georgia"/>
                </a:rPr>
                <a:t>anchor</a:t>
              </a:r>
              <a:endParaRPr lang="en-US" sz="2000" dirty="0">
                <a:latin typeface="Georgia"/>
                <a:cs typeface="Georgia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190011" y="3801252"/>
            <a:ext cx="1558214" cy="2056294"/>
            <a:chOff x="4499992" y="3717032"/>
            <a:chExt cx="1558214" cy="2056294"/>
          </a:xfrm>
        </p:grpSpPr>
        <p:cxnSp>
          <p:nvCxnSpPr>
            <p:cNvPr id="18" name="Straight Arrow Connector 17"/>
            <p:cNvCxnSpPr/>
            <p:nvPr/>
          </p:nvCxnSpPr>
          <p:spPr bwMode="auto">
            <a:xfrm flipH="1" flipV="1">
              <a:off x="4499992" y="3717032"/>
              <a:ext cx="1080120" cy="15841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5436096" y="5373216"/>
              <a:ext cx="6221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eorgia"/>
                  <a:cs typeface="Georgia"/>
                </a:rPr>
                <a:t>link</a:t>
              </a:r>
              <a:endParaRPr lang="en-US" sz="2000" dirty="0">
                <a:latin typeface="Georgia"/>
                <a:cs typeface="Georgia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4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860231" y="2205891"/>
            <a:ext cx="5580695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 smtClean="0">
                <a:latin typeface="Georgia"/>
                <a:cs typeface="Georgia"/>
              </a:rPr>
              <a:t>&lt;html&gt;</a:t>
            </a:r>
          </a:p>
          <a:p>
            <a:r>
              <a:rPr lang="en-US" sz="1600" dirty="0" smtClean="0">
                <a:latin typeface="Georgia"/>
                <a:cs typeface="Georgia"/>
              </a:rPr>
              <a:t>&lt;head&gt;&lt;/head&gt;</a:t>
            </a:r>
          </a:p>
          <a:p>
            <a:r>
              <a:rPr lang="en-US" sz="1600" dirty="0" smtClean="0">
                <a:latin typeface="Georgia"/>
                <a:cs typeface="Georgia"/>
              </a:rPr>
              <a:t>&lt;body&gt;</a:t>
            </a:r>
          </a:p>
          <a:p>
            <a:r>
              <a:rPr lang="en-US" sz="1600" dirty="0" smtClean="0">
                <a:latin typeface="Georgia"/>
                <a:cs typeface="Georgia"/>
              </a:rPr>
              <a:t>&lt;p&gt;</a:t>
            </a:r>
            <a:r>
              <a:rPr lang="en-US" sz="1600" dirty="0" err="1" smtClean="0">
                <a:latin typeface="Georgia"/>
                <a:cs typeface="Georgia"/>
              </a:rPr>
              <a:t>Lorem</a:t>
            </a:r>
            <a:r>
              <a:rPr lang="en-US" sz="1600" dirty="0" smtClean="0">
                <a:latin typeface="Georgia"/>
                <a:cs typeface="Georgia"/>
              </a:rPr>
              <a:t> </a:t>
            </a:r>
            <a:r>
              <a:rPr lang="en-US" sz="1600" dirty="0">
                <a:latin typeface="Georgia"/>
                <a:cs typeface="Georgia"/>
              </a:rPr>
              <a:t>ipsum dolor sit amet, </a:t>
            </a:r>
            <a:r>
              <a:rPr lang="en-US" sz="1600" dirty="0" smtClean="0">
                <a:latin typeface="Georgia"/>
                <a:cs typeface="Georgia"/>
              </a:rPr>
              <a:t/>
            </a:r>
            <a:br>
              <a:rPr lang="en-US" sz="1600" dirty="0" smtClean="0">
                <a:latin typeface="Georgia"/>
                <a:cs typeface="Georgia"/>
              </a:rPr>
            </a:br>
            <a:r>
              <a:rPr lang="en-US" sz="1600" dirty="0" smtClean="0">
                <a:latin typeface="Georgia"/>
                <a:cs typeface="Georgia"/>
              </a:rPr>
              <a:t>&lt;a </a:t>
            </a:r>
            <a:r>
              <a:rPr lang="en-US" sz="1600" dirty="0" err="1" smtClean="0">
                <a:latin typeface="Georgia"/>
                <a:cs typeface="Georgia"/>
              </a:rPr>
              <a:t>href</a:t>
            </a:r>
            <a:r>
              <a:rPr lang="en-US" sz="1600" dirty="0" smtClean="0">
                <a:latin typeface="Georgia"/>
                <a:cs typeface="Georgia"/>
              </a:rPr>
              <a:t>=“http://</a:t>
            </a:r>
            <a:r>
              <a:rPr lang="en-US" sz="1600" dirty="0" err="1" smtClean="0">
                <a:latin typeface="Georgia"/>
                <a:cs typeface="Georgia"/>
              </a:rPr>
              <a:t>www.example.org</a:t>
            </a:r>
            <a:r>
              <a:rPr lang="en-US" sz="1600" dirty="0" smtClean="0">
                <a:latin typeface="Georgia"/>
                <a:cs typeface="Georgia"/>
              </a:rPr>
              <a:t>/”&gt;</a:t>
            </a:r>
            <a:r>
              <a:rPr lang="en-US" sz="1600" dirty="0" err="1" smtClean="0">
                <a:latin typeface="Georgia"/>
                <a:cs typeface="Georgia"/>
              </a:rPr>
              <a:t>consectetur</a:t>
            </a:r>
            <a:r>
              <a:rPr lang="en-US" sz="1600" dirty="0" smtClean="0">
                <a:latin typeface="Georgia"/>
                <a:cs typeface="Georgia"/>
              </a:rPr>
              <a:t>&lt;/a&gt; </a:t>
            </a:r>
            <a:r>
              <a:rPr lang="en-US" sz="1600" dirty="0">
                <a:latin typeface="Georgia"/>
                <a:cs typeface="Georgia"/>
              </a:rPr>
              <a:t>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</a:t>
            </a:r>
            <a:r>
              <a:rPr lang="en-US" sz="1600" dirty="0" smtClean="0">
                <a:latin typeface="Georgia"/>
                <a:cs typeface="Georgia"/>
              </a:rPr>
              <a:t>.&lt;/p&gt;</a:t>
            </a:r>
          </a:p>
          <a:p>
            <a:r>
              <a:rPr lang="en-US" sz="1600" dirty="0" smtClean="0">
                <a:latin typeface="Georgia"/>
                <a:cs typeface="Georgia"/>
              </a:rPr>
              <a:t>&lt;/body&gt;</a:t>
            </a:r>
          </a:p>
          <a:p>
            <a:r>
              <a:rPr lang="en-US" sz="1600" dirty="0" smtClean="0">
                <a:latin typeface="Georgia"/>
                <a:cs typeface="Georgia"/>
              </a:rPr>
              <a:t>&lt;/html&gt;</a:t>
            </a:r>
            <a:endParaRPr lang="en-US" sz="1600" dirty="0">
              <a:latin typeface="Georgia"/>
              <a:cs typeface="Georgia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Embedded Links in HTML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44232" y="3375806"/>
            <a:ext cx="4921740" cy="2166320"/>
            <a:chOff x="1944232" y="3375806"/>
            <a:chExt cx="4921740" cy="2166320"/>
          </a:xfrm>
        </p:grpSpPr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1944232" y="3375806"/>
              <a:ext cx="4921740" cy="328759"/>
            </a:xfrm>
            <a:prstGeom prst="rect">
              <a:avLst/>
            </a:prstGeom>
            <a:solidFill>
              <a:schemeClr val="tx2">
                <a:lumMod val="75000"/>
                <a:lumOff val="25000"/>
                <a:alpha val="50000"/>
              </a:schemeClr>
            </a:solidFill>
            <a:ln w="12700">
              <a:solidFill>
                <a:schemeClr val="tx2">
                  <a:lumMod val="75000"/>
                  <a:lumOff val="25000"/>
                </a:schemeClr>
              </a:solidFill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080698" y="3701824"/>
              <a:ext cx="2846729" cy="1840302"/>
              <a:chOff x="1835696" y="3284952"/>
              <a:chExt cx="2846729" cy="1840302"/>
            </a:xfrm>
          </p:grpSpPr>
          <p:cxnSp>
            <p:nvCxnSpPr>
              <p:cNvPr id="15" name="Curved Connector 14"/>
              <p:cNvCxnSpPr/>
              <p:nvPr/>
            </p:nvCxnSpPr>
            <p:spPr bwMode="auto">
              <a:xfrm rot="10800000">
                <a:off x="1835696" y="3284952"/>
                <a:ext cx="1800200" cy="1656216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6" name="TextBox 15"/>
              <p:cNvSpPr txBox="1"/>
              <p:nvPr/>
            </p:nvSpPr>
            <p:spPr>
              <a:xfrm>
                <a:off x="3707904" y="4725144"/>
                <a:ext cx="9745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Georgia"/>
                    <a:cs typeface="Georgia"/>
                  </a:rPr>
                  <a:t>anchor</a:t>
                </a:r>
                <a:endParaRPr lang="en-US" sz="2000" dirty="0">
                  <a:latin typeface="Georgia"/>
                  <a:cs typeface="Georgia"/>
                </a:endParaRP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812300" y="1638126"/>
            <a:ext cx="4807924" cy="2026188"/>
            <a:chOff x="2812300" y="1638126"/>
            <a:chExt cx="4807924" cy="2026188"/>
          </a:xfrm>
        </p:grpSpPr>
        <p:grpSp>
          <p:nvGrpSpPr>
            <p:cNvPr id="11" name="Group 10"/>
            <p:cNvGrpSpPr/>
            <p:nvPr/>
          </p:nvGrpSpPr>
          <p:grpSpPr>
            <a:xfrm>
              <a:off x="4927428" y="1638126"/>
              <a:ext cx="2692796" cy="1776349"/>
              <a:chOff x="2922536" y="1205051"/>
              <a:chExt cx="2692796" cy="1776349"/>
            </a:xfrm>
          </p:grpSpPr>
          <p:cxnSp>
            <p:nvCxnSpPr>
              <p:cNvPr id="12" name="Curved Connector 11"/>
              <p:cNvCxnSpPr>
                <a:stCxn id="13" idx="1"/>
              </p:cNvCxnSpPr>
              <p:nvPr/>
            </p:nvCxnSpPr>
            <p:spPr bwMode="auto">
              <a:xfrm rot="10800000" flipV="1">
                <a:off x="2922536" y="1405105"/>
                <a:ext cx="1482209" cy="1576295"/>
              </a:xfrm>
              <a:prstGeom prst="curved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>
              <a:xfrm>
                <a:off x="4404744" y="1205051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Georgia"/>
                    <a:cs typeface="Georgia"/>
                  </a:rPr>
                  <a:t>endpoint</a:t>
                </a:r>
                <a:endParaRPr lang="en-US" sz="2000" dirty="0">
                  <a:latin typeface="Georgia"/>
                  <a:cs typeface="Georgia"/>
                </a:endParaRPr>
              </a:p>
            </p:txBody>
          </p:sp>
        </p:grpSp>
        <p:sp>
          <p:nvSpPr>
            <p:cNvPr id="25" name="Rectangle 7"/>
            <p:cNvSpPr>
              <a:spLocks noChangeArrowheads="1"/>
            </p:cNvSpPr>
            <p:nvPr/>
          </p:nvSpPr>
          <p:spPr bwMode="auto">
            <a:xfrm>
              <a:off x="2812300" y="3414476"/>
              <a:ext cx="2329904" cy="249838"/>
            </a:xfrm>
            <a:prstGeom prst="rect">
              <a:avLst/>
            </a:prstGeom>
            <a:solidFill>
              <a:schemeClr val="tx2">
                <a:lumMod val="75000"/>
                <a:lumOff val="25000"/>
                <a:alpha val="50000"/>
              </a:schemeClr>
            </a:solidFill>
            <a:ln w="12700">
              <a:solidFill>
                <a:schemeClr val="tx2">
                  <a:lumMod val="75000"/>
                  <a:lumOff val="25000"/>
                </a:schemeClr>
              </a:solidFill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307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vs. First class links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US" dirty="0" smtClean="0"/>
              <a:t>Links are embedded in web pages</a:t>
            </a:r>
          </a:p>
          <a:p>
            <a:pPr lvl="1"/>
            <a:r>
              <a:rPr lang="en-US" dirty="0" smtClean="0"/>
              <a:t>To create a link from a web page, the web page must be edited</a:t>
            </a:r>
          </a:p>
          <a:p>
            <a:pPr lvl="1"/>
            <a:r>
              <a:rPr lang="en-US" dirty="0" smtClean="0"/>
              <a:t>Only the owner of a web page may create/edit links within it</a:t>
            </a:r>
          </a:p>
          <a:p>
            <a:endParaRPr lang="en-US" dirty="0"/>
          </a:p>
          <a:p>
            <a:pPr marL="90000" indent="0">
              <a:buNone/>
            </a:pPr>
            <a:r>
              <a:rPr lang="en-US" dirty="0" smtClean="0"/>
              <a:t>Separating links from nodes (</a:t>
            </a:r>
            <a:r>
              <a:rPr lang="en-US" i="1" dirty="0" smtClean="0"/>
              <a:t>first class links</a:t>
            </a:r>
            <a:r>
              <a:rPr lang="en-US" dirty="0" smtClean="0"/>
              <a:t>) allows richer linking:</a:t>
            </a:r>
          </a:p>
          <a:p>
            <a:pPr lvl="1"/>
            <a:r>
              <a:rPr lang="en-US" dirty="0" smtClean="0"/>
              <a:t>Multiple different link overlays (</a:t>
            </a:r>
            <a:r>
              <a:rPr lang="en-US" i="1" dirty="0" err="1" smtClean="0"/>
              <a:t>linkbases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Personalisation</a:t>
            </a:r>
            <a:r>
              <a:rPr lang="en-US" dirty="0" smtClean="0"/>
              <a:t>, task-orientation, </a:t>
            </a:r>
            <a:r>
              <a:rPr lang="en-US" dirty="0" err="1" smtClean="0"/>
              <a:t>etc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4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First Class Links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802152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109400" y="4043258"/>
            <a:ext cx="715749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80699" y="2923345"/>
            <a:ext cx="1113768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260945" y="5085184"/>
            <a:ext cx="62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Georgia"/>
                <a:cs typeface="Georgia"/>
              </a:rPr>
              <a:t>link</a:t>
            </a:r>
            <a:endParaRPr lang="en-US" sz="2000" dirty="0">
              <a:latin typeface="Georgia"/>
              <a:cs typeface="Georgia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421653" y="2723290"/>
            <a:ext cx="3099990" cy="1280175"/>
            <a:chOff x="3421653" y="2723290"/>
            <a:chExt cx="3099990" cy="1280175"/>
          </a:xfrm>
        </p:grpSpPr>
        <p:sp>
          <p:nvSpPr>
            <p:cNvPr id="29" name="TextBox 28"/>
            <p:cNvSpPr txBox="1"/>
            <p:nvPr/>
          </p:nvSpPr>
          <p:spPr>
            <a:xfrm>
              <a:off x="3421653" y="2723290"/>
              <a:ext cx="9745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eorgia"/>
                  <a:cs typeface="Georgia"/>
                </a:rPr>
                <a:t>anchor</a:t>
              </a:r>
              <a:endParaRPr lang="en-US" sz="2000" dirty="0">
                <a:latin typeface="Georgia"/>
                <a:cs typeface="Georgia"/>
              </a:endParaRPr>
            </a:p>
          </p:txBody>
        </p:sp>
        <p:cxnSp>
          <p:nvCxnSpPr>
            <p:cNvPr id="30" name="Curved Connector 29"/>
            <p:cNvCxnSpPr/>
            <p:nvPr/>
          </p:nvCxnSpPr>
          <p:spPr bwMode="auto">
            <a:xfrm>
              <a:off x="4433454" y="2923345"/>
              <a:ext cx="2088189" cy="1080120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/>
          <p:cNvGrpSpPr/>
          <p:nvPr/>
        </p:nvGrpSpPr>
        <p:grpSpPr>
          <a:xfrm>
            <a:off x="3194468" y="3173183"/>
            <a:ext cx="2914932" cy="2685766"/>
            <a:chOff x="3194468" y="3173183"/>
            <a:chExt cx="2914932" cy="2685766"/>
          </a:xfrm>
        </p:grpSpPr>
        <p:grpSp>
          <p:nvGrpSpPr>
            <p:cNvPr id="2" name="Group 1"/>
            <p:cNvGrpSpPr/>
            <p:nvPr/>
          </p:nvGrpSpPr>
          <p:grpSpPr>
            <a:xfrm>
              <a:off x="3912089" y="5609110"/>
              <a:ext cx="1235974" cy="249839"/>
              <a:chOff x="1594971" y="5940080"/>
              <a:chExt cx="1235974" cy="249839"/>
            </a:xfrm>
          </p:grpSpPr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1854970" y="5940081"/>
                <a:ext cx="716042" cy="249838"/>
              </a:xfrm>
              <a:prstGeom prst="rect">
                <a:avLst/>
              </a:prstGeom>
              <a:solidFill>
                <a:schemeClr val="bg1">
                  <a:lumMod val="95000"/>
                  <a:alpha val="50000"/>
                </a:schemeClr>
              </a:solidFill>
              <a:ln w="12700">
                <a:solidFill>
                  <a:schemeClr val="tx2">
                    <a:lumMod val="75000"/>
                    <a:lumOff val="25000"/>
                  </a:schemeClr>
                </a:solidFill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571012" y="5940080"/>
                <a:ext cx="259933" cy="2498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 w="12700" cmpd="sng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2624393" y="5993696"/>
                <a:ext cx="144000" cy="144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1594971" y="5940080"/>
                <a:ext cx="259933" cy="2498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 w="12700" cmpd="sng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 bwMode="auto">
              <a:xfrm>
                <a:off x="1645177" y="5993696"/>
                <a:ext cx="144000" cy="144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</p:grpSp>
        <p:sp>
          <p:nvSpPr>
            <p:cNvPr id="36" name="Line 9"/>
            <p:cNvSpPr>
              <a:spLocks noChangeShapeType="1"/>
            </p:cNvSpPr>
            <p:nvPr/>
          </p:nvSpPr>
          <p:spPr bwMode="auto">
            <a:xfrm flipH="1" flipV="1">
              <a:off x="3194468" y="3173183"/>
              <a:ext cx="846442" cy="2561059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 flipV="1">
              <a:off x="5018424" y="4293096"/>
              <a:ext cx="1090976" cy="1441146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042056" y="5734030"/>
            <a:ext cx="3216386" cy="979311"/>
            <a:chOff x="4042056" y="5734030"/>
            <a:chExt cx="3216386" cy="979311"/>
          </a:xfrm>
        </p:grpSpPr>
        <p:sp>
          <p:nvSpPr>
            <p:cNvPr id="26" name="TextBox 25"/>
            <p:cNvSpPr txBox="1"/>
            <p:nvPr/>
          </p:nvSpPr>
          <p:spPr>
            <a:xfrm>
              <a:off x="5940152" y="6313231"/>
              <a:ext cx="13182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Georgia"/>
                  <a:cs typeface="Georgia"/>
                </a:rPr>
                <a:t>endpoints</a:t>
              </a:r>
              <a:endParaRPr lang="en-US" sz="2000" dirty="0">
                <a:latin typeface="Georgia"/>
                <a:cs typeface="Georgia"/>
              </a:endParaRPr>
            </a:p>
          </p:txBody>
        </p:sp>
        <p:cxnSp>
          <p:nvCxnSpPr>
            <p:cNvPr id="27" name="Curved Connector 26"/>
            <p:cNvCxnSpPr>
              <a:endCxn id="32" idx="3"/>
            </p:cNvCxnSpPr>
            <p:nvPr/>
          </p:nvCxnSpPr>
          <p:spPr bwMode="auto">
            <a:xfrm rot="16200000" flipV="1">
              <a:off x="5140873" y="5741221"/>
              <a:ext cx="806469" cy="792088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Curved Connector 48"/>
            <p:cNvCxnSpPr>
              <a:stCxn id="34" idx="2"/>
            </p:cNvCxnSpPr>
            <p:nvPr/>
          </p:nvCxnSpPr>
          <p:spPr bwMode="auto">
            <a:xfrm rot="16200000" flipH="1">
              <a:off x="4651916" y="5249088"/>
              <a:ext cx="681551" cy="1901271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4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Bidirectional Links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US" dirty="0" smtClean="0"/>
              <a:t>On the Web, not easy to see what links to a page </a:t>
            </a:r>
          </a:p>
          <a:p>
            <a:pPr lvl="1"/>
            <a:r>
              <a:rPr lang="en-US" dirty="0" smtClean="0"/>
              <a:t>Links are embedded, so can </a:t>
            </a:r>
            <a:r>
              <a:rPr lang="en-US" dirty="0"/>
              <a:t>only be followed from the source document </a:t>
            </a:r>
            <a:r>
              <a:rPr lang="en-US" dirty="0" smtClean="0"/>
              <a:t>to </a:t>
            </a:r>
            <a:r>
              <a:rPr lang="en-US" dirty="0"/>
              <a:t>the destination, not the other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Can use a global index such as Google, but this raises issues of scalability</a:t>
            </a:r>
          </a:p>
          <a:p>
            <a:endParaRPr lang="en-US" dirty="0"/>
          </a:p>
          <a:p>
            <a:pPr marL="90000" indent="0">
              <a:buNone/>
            </a:pPr>
            <a:r>
              <a:rPr lang="en-US" dirty="0" smtClean="0"/>
              <a:t>With first class links:	</a:t>
            </a:r>
          </a:p>
          <a:p>
            <a:pPr lvl="1"/>
            <a:r>
              <a:rPr lang="en-US" dirty="0" smtClean="0"/>
              <a:t>As easy to traverse links backwards as forwards</a:t>
            </a:r>
          </a:p>
          <a:p>
            <a:pPr lvl="1"/>
            <a:r>
              <a:rPr lang="en-US" dirty="0" smtClean="0"/>
              <a:t>Endpoints may be annotated as source/destination/bidirectional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do we find links that can be applied to a given document?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89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Bidirectional Links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802152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109400" y="4043258"/>
            <a:ext cx="715749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80699" y="2923345"/>
            <a:ext cx="1113768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94468" y="3173183"/>
            <a:ext cx="2914932" cy="2685766"/>
            <a:chOff x="3194468" y="3173183"/>
            <a:chExt cx="2914932" cy="2685766"/>
          </a:xfrm>
        </p:grpSpPr>
        <p:grpSp>
          <p:nvGrpSpPr>
            <p:cNvPr id="2" name="Group 1"/>
            <p:cNvGrpSpPr/>
            <p:nvPr/>
          </p:nvGrpSpPr>
          <p:grpSpPr>
            <a:xfrm>
              <a:off x="3908914" y="5609110"/>
              <a:ext cx="1239149" cy="249839"/>
              <a:chOff x="1591796" y="5940080"/>
              <a:chExt cx="1239149" cy="249839"/>
            </a:xfrm>
          </p:grpSpPr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1854970" y="5940081"/>
                <a:ext cx="716042" cy="249838"/>
              </a:xfrm>
              <a:prstGeom prst="rect">
                <a:avLst/>
              </a:prstGeom>
              <a:solidFill>
                <a:schemeClr val="bg1">
                  <a:lumMod val="95000"/>
                  <a:alpha val="50000"/>
                </a:schemeClr>
              </a:solidFill>
              <a:ln w="12700">
                <a:solidFill>
                  <a:schemeClr val="tx2">
                    <a:lumMod val="75000"/>
                    <a:lumOff val="25000"/>
                  </a:schemeClr>
                </a:solidFill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571012" y="5940080"/>
                <a:ext cx="259933" cy="2498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 w="12700" cmpd="sng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2624393" y="5993696"/>
                <a:ext cx="144000" cy="144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1591796" y="5940080"/>
                <a:ext cx="259933" cy="2498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 w="12700" cmpd="sng"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 bwMode="auto">
              <a:xfrm>
                <a:off x="1645177" y="5993696"/>
                <a:ext cx="144000" cy="144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</p:grpSp>
        <p:sp>
          <p:nvSpPr>
            <p:cNvPr id="36" name="Line 9"/>
            <p:cNvSpPr>
              <a:spLocks noChangeShapeType="1"/>
            </p:cNvSpPr>
            <p:nvPr/>
          </p:nvSpPr>
          <p:spPr bwMode="auto">
            <a:xfrm flipH="1" flipV="1">
              <a:off x="3194468" y="3173183"/>
              <a:ext cx="846442" cy="2561059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 flipV="1">
              <a:off x="5018424" y="4293096"/>
              <a:ext cx="1090976" cy="1441146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Right Arrow 37"/>
          <p:cNvSpPr/>
          <p:nvPr/>
        </p:nvSpPr>
        <p:spPr bwMode="auto">
          <a:xfrm>
            <a:off x="3923944" y="3264774"/>
            <a:ext cx="1440128" cy="327149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9" name="Left Arrow 38"/>
          <p:cNvSpPr/>
          <p:nvPr/>
        </p:nvSpPr>
        <p:spPr bwMode="auto">
          <a:xfrm>
            <a:off x="3774623" y="3615133"/>
            <a:ext cx="1440128" cy="327149"/>
          </a:xfrm>
          <a:prstGeom prst="lef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0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</a:t>
            </a:r>
            <a:r>
              <a:rPr lang="en-US" dirty="0" err="1" smtClean="0"/>
              <a:t>ary</a:t>
            </a:r>
            <a:r>
              <a:rPr lang="en-US" dirty="0" smtClean="0"/>
              <a:t> Links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US" dirty="0" smtClean="0"/>
              <a:t>Web links connect only two documents together</a:t>
            </a:r>
          </a:p>
          <a:p>
            <a:pPr lvl="1"/>
            <a:r>
              <a:rPr lang="en-US" dirty="0" smtClean="0"/>
              <a:t>Only one </a:t>
            </a:r>
            <a:r>
              <a:rPr lang="en-US" dirty="0" err="1" smtClean="0"/>
              <a:t>href</a:t>
            </a:r>
            <a:r>
              <a:rPr lang="en-US" dirty="0" smtClean="0"/>
              <a:t> attribute allowed on an &lt;a&gt; tag</a:t>
            </a:r>
          </a:p>
          <a:p>
            <a:endParaRPr lang="en-US" dirty="0"/>
          </a:p>
          <a:p>
            <a:pPr marL="90000" indent="0">
              <a:buNone/>
            </a:pPr>
            <a:r>
              <a:rPr lang="en-US" dirty="0"/>
              <a:t>F</a:t>
            </a:r>
            <a:r>
              <a:rPr lang="en-US" dirty="0" smtClean="0"/>
              <a:t>irst class links can connect many nodes together</a:t>
            </a:r>
          </a:p>
          <a:p>
            <a:pPr lvl="1"/>
            <a:r>
              <a:rPr lang="en-US" dirty="0" smtClean="0"/>
              <a:t>Many sources</a:t>
            </a:r>
          </a:p>
          <a:p>
            <a:pPr lvl="1"/>
            <a:r>
              <a:rPr lang="en-US" dirty="0" smtClean="0"/>
              <a:t>Many destinations</a:t>
            </a:r>
          </a:p>
          <a:p>
            <a:pPr lvl="1"/>
            <a:r>
              <a:rPr lang="en-US" dirty="0" smtClean="0"/>
              <a:t>Many of both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21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N-</a:t>
            </a:r>
            <a:r>
              <a:rPr lang="en-GB" dirty="0" err="1" smtClean="0">
                <a:solidFill>
                  <a:schemeClr val="tx1"/>
                </a:solidFill>
                <a:effectLst/>
              </a:rPr>
              <a:t>ary</a:t>
            </a:r>
            <a:r>
              <a:rPr lang="en-GB" dirty="0" smtClean="0">
                <a:solidFill>
                  <a:schemeClr val="tx1"/>
                </a:solidFill>
                <a:effectLst/>
              </a:rPr>
              <a:t> Links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148063" y="1935470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5209009" y="3009779"/>
            <a:ext cx="979355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80699" y="2923345"/>
            <a:ext cx="1113768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2088" y="5609111"/>
            <a:ext cx="716042" cy="2498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 bwMode="auto">
          <a:xfrm>
            <a:off x="4888130" y="5609110"/>
            <a:ext cx="2599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4941511" y="5662726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908914" y="5609110"/>
            <a:ext cx="2599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962295" y="5662726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6" name="Line 9"/>
          <p:cNvSpPr>
            <a:spLocks noChangeShapeType="1"/>
          </p:cNvSpPr>
          <p:nvPr/>
        </p:nvSpPr>
        <p:spPr bwMode="auto">
          <a:xfrm flipH="1" flipV="1">
            <a:off x="3194468" y="3173183"/>
            <a:ext cx="846442" cy="2561059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9"/>
          <p:cNvSpPr>
            <a:spLocks noChangeShapeType="1"/>
          </p:cNvSpPr>
          <p:nvPr/>
        </p:nvSpPr>
        <p:spPr bwMode="auto">
          <a:xfrm flipV="1">
            <a:off x="5018424" y="3259617"/>
            <a:ext cx="190585" cy="2474625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6324007" y="2914211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39" name="Rectangle 7"/>
          <p:cNvSpPr>
            <a:spLocks noChangeArrowheads="1"/>
          </p:cNvSpPr>
          <p:nvPr/>
        </p:nvSpPr>
        <p:spPr bwMode="auto">
          <a:xfrm>
            <a:off x="7678198" y="4455270"/>
            <a:ext cx="342044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Rectangle 39"/>
          <p:cNvSpPr/>
          <p:nvPr/>
        </p:nvSpPr>
        <p:spPr bwMode="auto">
          <a:xfrm>
            <a:off x="4888130" y="5856477"/>
            <a:ext cx="2599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4941511" y="5910093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auto">
          <a:xfrm flipV="1">
            <a:off x="5018424" y="4705108"/>
            <a:ext cx="2659774" cy="1282034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3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(functional, dynamic) links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US" dirty="0" smtClean="0"/>
              <a:t>Web links have explicitly specified anchors</a:t>
            </a:r>
          </a:p>
          <a:p>
            <a:pPr lvl="1"/>
            <a:r>
              <a:rPr lang="en-US" dirty="0" smtClean="0"/>
              <a:t>Source anchor is the location in which the &lt;a&gt; is embedded</a:t>
            </a:r>
          </a:p>
          <a:p>
            <a:pPr lvl="1"/>
            <a:r>
              <a:rPr lang="en-US" dirty="0" smtClean="0"/>
              <a:t>Destination anchor is given by the fragment identifier on the URI reference: http://</a:t>
            </a:r>
            <a:r>
              <a:rPr lang="en-US" dirty="0" err="1" smtClean="0"/>
              <a:t>example.org</a:t>
            </a:r>
            <a:r>
              <a:rPr lang="en-US" dirty="0" smtClean="0"/>
              <a:t>/</a:t>
            </a:r>
            <a:r>
              <a:rPr lang="en-US" dirty="0" err="1" smtClean="0"/>
              <a:t>index.html#foo</a:t>
            </a:r>
            <a:endParaRPr lang="en-US" dirty="0" smtClean="0"/>
          </a:p>
          <a:p>
            <a:pPr lvl="1"/>
            <a:endParaRPr lang="en-US" dirty="0"/>
          </a:p>
          <a:p>
            <a:pPr marL="90000" indent="0">
              <a:buNone/>
            </a:pPr>
            <a:r>
              <a:rPr lang="en-US" dirty="0" smtClean="0"/>
              <a:t>Richer location </a:t>
            </a:r>
            <a:r>
              <a:rPr lang="en-US" dirty="0" err="1" smtClean="0"/>
              <a:t>specifiers</a:t>
            </a:r>
            <a:r>
              <a:rPr lang="en-US" dirty="0" smtClean="0"/>
              <a:t> (</a:t>
            </a:r>
            <a:r>
              <a:rPr lang="en-US" dirty="0" err="1" smtClean="0"/>
              <a:t>locspecs</a:t>
            </a:r>
            <a:r>
              <a:rPr lang="en-US" dirty="0" smtClean="0"/>
              <a:t>) in endpoints</a:t>
            </a:r>
          </a:p>
          <a:p>
            <a:pPr lvl="1"/>
            <a:r>
              <a:rPr lang="en-US" dirty="0" smtClean="0"/>
              <a:t>Put a link on all occurrences of the word ‘hypertext’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5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Generic Links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802152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Morbi 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109400" y="4043258"/>
            <a:ext cx="715749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172088" y="5609111"/>
            <a:ext cx="716042" cy="2498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4888130" y="5609110"/>
            <a:ext cx="2599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941511" y="5662726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546930" y="5609110"/>
            <a:ext cx="621918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 w="12700" cmpd="sng">
                  <a:noFill/>
                </a:ln>
                <a:solidFill>
                  <a:schemeClr val="bg2"/>
                </a:solidFill>
                <a:effectLst/>
                <a:latin typeface="Georgia"/>
                <a:ea typeface="ＭＳ Ｐゴシック" pitchFamily="-106" charset="-128"/>
                <a:cs typeface="Georgia"/>
              </a:rPr>
              <a:t>“sit”</a:t>
            </a:r>
            <a:endParaRPr kumimoji="0" lang="en-US" sz="1400" i="0" u="none" strike="noStrike" cap="none" normalizeH="0" baseline="0" dirty="0">
              <a:ln w="12700" cmpd="sng">
                <a:noFill/>
              </a:ln>
              <a:solidFill>
                <a:schemeClr val="bg2"/>
              </a:solidFill>
              <a:effectLst/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018424" y="4293096"/>
            <a:ext cx="1090976" cy="1441146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77171" y="3647245"/>
            <a:ext cx="669759" cy="2086997"/>
            <a:chOff x="2877171" y="3647245"/>
            <a:chExt cx="669759" cy="2086997"/>
          </a:xfrm>
        </p:grpSpPr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H="1" flipV="1">
              <a:off x="3194467" y="3897083"/>
              <a:ext cx="352463" cy="1837159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877171" y="3647245"/>
              <a:ext cx="317296" cy="249838"/>
            </a:xfrm>
            <a:prstGeom prst="rect">
              <a:avLst/>
            </a:prstGeom>
            <a:solidFill>
              <a:schemeClr val="tx2">
                <a:lumMod val="75000"/>
                <a:lumOff val="25000"/>
                <a:alpha val="50000"/>
              </a:schemeClr>
            </a:solidFill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64271" y="2923345"/>
            <a:ext cx="2282659" cy="2810897"/>
            <a:chOff x="1264271" y="2923345"/>
            <a:chExt cx="2282659" cy="2810897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264271" y="2923345"/>
              <a:ext cx="268800" cy="249838"/>
            </a:xfrm>
            <a:prstGeom prst="rect">
              <a:avLst/>
            </a:prstGeom>
            <a:solidFill>
              <a:schemeClr val="tx2">
                <a:lumMod val="75000"/>
                <a:lumOff val="25000"/>
                <a:alpha val="50000"/>
              </a:schemeClr>
            </a:solidFill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9"/>
            <p:cNvSpPr>
              <a:spLocks noChangeShapeType="1"/>
            </p:cNvSpPr>
            <p:nvPr/>
          </p:nvSpPr>
          <p:spPr bwMode="auto">
            <a:xfrm flipH="1" flipV="1">
              <a:off x="1533070" y="3173182"/>
              <a:ext cx="2013860" cy="2561060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4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effectLst/>
              </a:rPr>
              <a:t>Functional Links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2088" y="5609111"/>
            <a:ext cx="716042" cy="2498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 bwMode="auto">
          <a:xfrm>
            <a:off x="4888129" y="5609110"/>
            <a:ext cx="1062727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dirty="0" err="1" smtClean="0">
                <a:ln w="12700" cmpd="sng"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Georgia"/>
                <a:ea typeface="ＭＳ Ｐゴシック" pitchFamily="-106" charset="-128"/>
                <a:cs typeface="Georgia"/>
              </a:rPr>
              <a:t>dict</a:t>
            </a:r>
            <a:r>
              <a:rPr kumimoji="0" lang="en-US" sz="1400" b="0" i="0" u="none" strike="noStrike" cap="none" normalizeH="0" dirty="0" smtClean="0">
                <a:ln w="12700" cmpd="sng"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Georgia"/>
                <a:ea typeface="ＭＳ Ｐゴシック" pitchFamily="-106" charset="-128"/>
                <a:cs typeface="Georgia"/>
              </a:rPr>
              <a:t>($word)</a:t>
            </a:r>
            <a:endParaRPr kumimoji="0" lang="en-US" sz="1400" b="0" i="0" u="none" strike="noStrike" cap="none" normalizeH="0" dirty="0">
              <a:ln w="12700" cmpd="sng"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456214" y="5609110"/>
            <a:ext cx="7126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 w="12700" cmpd="sng"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Georgia"/>
                <a:ea typeface="ＭＳ Ｐゴシック" pitchFamily="-106" charset="-128"/>
                <a:cs typeface="Georgia"/>
              </a:rPr>
              <a:t>$word</a:t>
            </a:r>
            <a:endParaRPr kumimoji="0" lang="en-US" sz="1400" b="0" i="0" u="none" strike="noStrike" cap="none" normalizeH="0" baseline="0" dirty="0">
              <a:ln w="12700" cmpd="sng"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latin typeface="Georgia"/>
              <a:ea typeface="ＭＳ Ｐゴシック" pitchFamily="-106" charset="-128"/>
              <a:cs typeface="Georgi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62939" y="2914211"/>
            <a:ext cx="7208316" cy="2862997"/>
            <a:chOff x="1262939" y="2914211"/>
            <a:chExt cx="7208316" cy="2862997"/>
          </a:xfrm>
        </p:grpSpPr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1262939" y="4134636"/>
              <a:ext cx="614848" cy="249838"/>
            </a:xfrm>
            <a:prstGeom prst="rect">
              <a:avLst/>
            </a:prstGeom>
            <a:solidFill>
              <a:schemeClr val="tx2">
                <a:lumMod val="75000"/>
                <a:lumOff val="25000"/>
                <a:alpha val="50000"/>
              </a:schemeClr>
            </a:solidFill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5"/>
            <p:cNvSpPr>
              <a:spLocks noChangeArrowheads="1"/>
            </p:cNvSpPr>
            <p:nvPr/>
          </p:nvSpPr>
          <p:spPr bwMode="auto">
            <a:xfrm>
              <a:off x="6324007" y="2914211"/>
              <a:ext cx="2147248" cy="2862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square" anchor="ctr">
              <a:normAutofit/>
            </a:bodyPr>
            <a:lstStyle/>
            <a:p>
              <a:pPr>
                <a:defRPr/>
              </a:pPr>
              <a:r>
                <a:rPr lang="fr-FR" sz="1600" b="1" dirty="0" smtClean="0">
                  <a:latin typeface="Georgia"/>
                  <a:ea typeface="ＭＳ Ｐゴシック" pitchFamily="-106" charset="-128"/>
                  <a:cs typeface="Georgia"/>
                </a:rPr>
                <a:t>Iaculis:</a:t>
              </a:r>
              <a:r>
                <a:rPr lang="fr-FR" sz="1600" dirty="0" smtClean="0">
                  <a:latin typeface="Georgia"/>
                  <a:ea typeface="ＭＳ Ｐゴシック" pitchFamily="-106" charset="-128"/>
                  <a:cs typeface="Georgia"/>
                </a:rPr>
                <a:t/>
              </a:r>
              <a:br>
                <a:rPr lang="fr-FR" sz="1600" dirty="0" smtClean="0">
                  <a:latin typeface="Georgia"/>
                  <a:ea typeface="ＭＳ Ｐゴシック" pitchFamily="-106" charset="-128"/>
                  <a:cs typeface="Georgia"/>
                </a:rPr>
              </a:br>
              <a:r>
                <a:rPr lang="fr-FR" sz="1600" dirty="0" smtClean="0">
                  <a:latin typeface="Georgia"/>
                  <a:ea typeface="ＭＳ Ｐゴシック" pitchFamily="-106" charset="-128"/>
                  <a:cs typeface="Georgia"/>
                </a:rPr>
                <a:t/>
              </a:r>
              <a:br>
                <a:rPr lang="fr-FR" sz="1600" dirty="0" smtClean="0">
                  <a:latin typeface="Georgia"/>
                  <a:ea typeface="ＭＳ Ｐゴシック" pitchFamily="-106" charset="-128"/>
                  <a:cs typeface="Georgia"/>
                </a:rPr>
              </a:br>
              <a:r>
                <a:rPr lang="fr-FR" sz="1600" dirty="0" smtClean="0">
                  <a:latin typeface="Georgia"/>
                  <a:ea typeface="ＭＳ Ｐゴシック" pitchFamily="-106" charset="-128"/>
                  <a:cs typeface="Georgia"/>
                </a:rPr>
                <a:t>Morbi </a:t>
              </a:r>
              <a:r>
                <a:rPr lang="fr-FR" sz="1600" dirty="0">
                  <a:latin typeface="Georgia"/>
                  <a:ea typeface="ＭＳ Ｐゴシック" pitchFamily="-106" charset="-128"/>
                  <a:cs typeface="Georgia"/>
                </a:rPr>
                <a:t>commodo bibendum ligula, et lobortis diam varius non. Morbi ac elit leo, ac semper nunc.</a:t>
              </a:r>
              <a:endParaRPr lang="en-US" sz="1600" dirty="0">
                <a:latin typeface="Georgia"/>
                <a:ea typeface="ＭＳ Ｐゴシック" pitchFamily="-106" charset="-128"/>
                <a:cs typeface="Georgia"/>
              </a:endParaRPr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 flipH="1" flipV="1">
              <a:off x="1877787" y="4384474"/>
              <a:ext cx="1578427" cy="1392734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9"/>
            <p:cNvSpPr>
              <a:spLocks noChangeShapeType="1"/>
            </p:cNvSpPr>
            <p:nvPr/>
          </p:nvSpPr>
          <p:spPr bwMode="auto">
            <a:xfrm flipV="1">
              <a:off x="5950856" y="5143500"/>
              <a:ext cx="373151" cy="586622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23815" y="1935470"/>
            <a:ext cx="5771496" cy="3841737"/>
            <a:chOff x="1523815" y="1935470"/>
            <a:chExt cx="5771496" cy="3841737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523815" y="2923345"/>
              <a:ext cx="480971" cy="249838"/>
            </a:xfrm>
            <a:prstGeom prst="rect">
              <a:avLst/>
            </a:prstGeom>
            <a:solidFill>
              <a:schemeClr val="tx2">
                <a:lumMod val="75000"/>
                <a:lumOff val="25000"/>
                <a:alpha val="50000"/>
              </a:schemeClr>
            </a:solidFill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anchor="ctr"/>
            <a:lstStyle/>
            <a:p>
              <a:endParaRPr lang="en-US">
                <a:ln>
                  <a:solidFill>
                    <a:schemeClr val="tx1"/>
                  </a:solidFill>
                  <a:prstDash val="dash"/>
                </a:ln>
              </a:endParaRPr>
            </a:p>
          </p:txBody>
        </p:sp>
        <p:sp>
          <p:nvSpPr>
            <p:cNvPr id="24" name="Rectangle 5"/>
            <p:cNvSpPr>
              <a:spLocks noChangeArrowheads="1"/>
            </p:cNvSpPr>
            <p:nvPr/>
          </p:nvSpPr>
          <p:spPr bwMode="auto">
            <a:xfrm>
              <a:off x="5148063" y="1935470"/>
              <a:ext cx="2147248" cy="28629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square" anchor="ctr">
              <a:normAutofit/>
            </a:bodyPr>
            <a:lstStyle/>
            <a:p>
              <a:pPr>
                <a:defRPr/>
              </a:pPr>
              <a:r>
                <a:rPr lang="fr-FR" sz="1600" b="1" dirty="0" smtClean="0">
                  <a:latin typeface="Georgia"/>
                  <a:ea typeface="ＭＳ Ｐゴシック" pitchFamily="-106" charset="-128"/>
                  <a:cs typeface="Georgia"/>
                </a:rPr>
                <a:t>Amet:</a:t>
              </a:r>
              <a:br>
                <a:rPr lang="fr-FR" sz="1600" b="1" dirty="0" smtClean="0">
                  <a:latin typeface="Georgia"/>
                  <a:ea typeface="ＭＳ Ｐゴシック" pitchFamily="-106" charset="-128"/>
                  <a:cs typeface="Georgia"/>
                </a:rPr>
              </a:br>
              <a:endParaRPr lang="fr-FR" sz="1600" b="1" dirty="0" smtClean="0">
                <a:latin typeface="Georgia"/>
                <a:ea typeface="ＭＳ Ｐゴシック" pitchFamily="-106" charset="-128"/>
                <a:cs typeface="Georgia"/>
              </a:endParaRPr>
            </a:p>
            <a:p>
              <a:pPr>
                <a:defRPr/>
              </a:pPr>
              <a:r>
                <a:rPr lang="fr-FR" sz="1600" dirty="0" smtClean="0">
                  <a:latin typeface="Georgia"/>
                  <a:ea typeface="ＭＳ Ｐゴシック" pitchFamily="-106" charset="-128"/>
                  <a:cs typeface="Georgia"/>
                </a:rPr>
                <a:t>Morbi </a:t>
              </a:r>
              <a:r>
                <a:rPr lang="fr-FR" sz="1600" dirty="0">
                  <a:latin typeface="Georgia"/>
                  <a:ea typeface="ＭＳ Ｐゴシック" pitchFamily="-106" charset="-128"/>
                  <a:cs typeface="Georgia"/>
                </a:rPr>
                <a:t>commodo bibendum ligula, et lobortis diam varius non. Morbi ac elit leo, ac semper nunc.</a:t>
              </a:r>
              <a:endParaRPr lang="en-US" sz="1600" dirty="0">
                <a:latin typeface="Georgia"/>
                <a:ea typeface="ＭＳ Ｐゴシック" pitchFamily="-106" charset="-128"/>
                <a:cs typeface="Georgia"/>
              </a:endParaRPr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 flipH="1" flipV="1">
              <a:off x="2004786" y="3173182"/>
              <a:ext cx="1451428" cy="2604025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prstDash val="dash"/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n>
                  <a:solidFill>
                    <a:schemeClr val="tx1"/>
                  </a:solidFill>
                  <a:prstDash val="dash"/>
                </a:ln>
              </a:endParaRPr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V="1">
              <a:off x="5950855" y="4798465"/>
              <a:ext cx="172358" cy="931655"/>
            </a:xfrm>
            <a:prstGeom prst="line">
              <a:avLst/>
            </a:prstGeom>
            <a:noFill/>
            <a:ln w="12700">
              <a:solidFill>
                <a:schemeClr val="tx2">
                  <a:lumMod val="75000"/>
                  <a:lumOff val="25000"/>
                </a:schemeClr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5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links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US" dirty="0" smtClean="0"/>
              <a:t>Web links </a:t>
            </a:r>
            <a:r>
              <a:rPr lang="en-US" i="1" dirty="0" smtClean="0"/>
              <a:t>may</a:t>
            </a:r>
            <a:r>
              <a:rPr lang="en-US" dirty="0" smtClean="0"/>
              <a:t> contain some additional information</a:t>
            </a:r>
          </a:p>
          <a:p>
            <a:pPr lvl="1"/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=“” </a:t>
            </a:r>
            <a:r>
              <a:rPr lang="en-US" i="1" dirty="0" err="1" smtClean="0"/>
              <a:t>rel</a:t>
            </a:r>
            <a:r>
              <a:rPr lang="en-US" i="1" dirty="0" smtClean="0"/>
              <a:t>=“” rev=“”</a:t>
            </a:r>
            <a:r>
              <a:rPr lang="en-US" dirty="0" smtClean="0"/>
              <a:t>&gt;</a:t>
            </a:r>
          </a:p>
          <a:p>
            <a:pPr lvl="2"/>
            <a:r>
              <a:rPr lang="en-US" dirty="0" err="1" smtClean="0"/>
              <a:t>rel</a:t>
            </a:r>
            <a:r>
              <a:rPr lang="en-US" dirty="0" smtClean="0"/>
              <a:t>: the role of the relation from the source to the destination</a:t>
            </a:r>
          </a:p>
          <a:p>
            <a:pPr lvl="2"/>
            <a:r>
              <a:rPr lang="en-US" dirty="0" smtClean="0"/>
              <a:t>rev: the role of the relation from the destination to the source</a:t>
            </a:r>
            <a:br>
              <a:rPr lang="en-US" dirty="0" smtClean="0"/>
            </a:br>
            <a:r>
              <a:rPr lang="en-US" dirty="0" smtClean="0"/>
              <a:t>(the reverse relation)</a:t>
            </a:r>
          </a:p>
          <a:p>
            <a:pPr lvl="1"/>
            <a:r>
              <a:rPr lang="en-US" dirty="0" smtClean="0"/>
              <a:t>In practice, most Web authors don’t use </a:t>
            </a:r>
            <a:r>
              <a:rPr lang="en-US" dirty="0" err="1" smtClean="0"/>
              <a:t>rel</a:t>
            </a:r>
            <a:r>
              <a:rPr lang="en-US" dirty="0" smtClean="0"/>
              <a:t>/rev</a:t>
            </a:r>
          </a:p>
          <a:p>
            <a:pPr lvl="1"/>
            <a:r>
              <a:rPr lang="en-US" dirty="0" smtClean="0"/>
              <a:t>In practice, most Web browsers ignore </a:t>
            </a:r>
            <a:r>
              <a:rPr lang="en-US" dirty="0" err="1" smtClean="0"/>
              <a:t>rel</a:t>
            </a:r>
            <a:r>
              <a:rPr lang="en-US" dirty="0" smtClean="0"/>
              <a:t>/rev</a:t>
            </a:r>
          </a:p>
          <a:p>
            <a:pPr lvl="1"/>
            <a:endParaRPr lang="en-US" dirty="0"/>
          </a:p>
          <a:p>
            <a:pPr marL="90000" indent="0">
              <a:buNone/>
            </a:pPr>
            <a:r>
              <a:rPr lang="en-US" dirty="0" smtClean="0"/>
              <a:t>Links are more than just navigation – underlying associative relationship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71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  <a:effectLst/>
              </a:rPr>
              <a:t>Nodes, Links and Anchors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94600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Autofit/>
          </a:bodyPr>
          <a:lstStyle/>
          <a:p>
            <a:r>
              <a:rPr lang="en-US" sz="1600" dirty="0">
                <a:latin typeface="Georgia"/>
                <a:cs typeface="Georgia"/>
              </a:rPr>
              <a:t>Lorem ipsum dolor sit amet, consectetur adipiscing elit. Nulla consequat tortor </a:t>
            </a:r>
            <a:r>
              <a:rPr lang="en-US" sz="1600" dirty="0" err="1">
                <a:latin typeface="Georgia"/>
                <a:cs typeface="Georgia"/>
              </a:rPr>
              <a:t>eget</a:t>
            </a:r>
            <a:r>
              <a:rPr lang="en-US" sz="1600" dirty="0">
                <a:latin typeface="Georgia"/>
                <a:cs typeface="Georgia"/>
              </a:rPr>
              <a:t> turpis scelerisque sit amet facilisis </a:t>
            </a:r>
            <a:r>
              <a:rPr lang="en-US" sz="1600" dirty="0" err="1">
                <a:latin typeface="Georgia"/>
                <a:cs typeface="Georgia"/>
              </a:rPr>
              <a:t>metus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iaculis</a:t>
            </a:r>
            <a:r>
              <a:rPr lang="en-US" sz="1600" dirty="0">
                <a:latin typeface="Georgia"/>
                <a:cs typeface="Georgia"/>
              </a:rPr>
              <a:t>. </a:t>
            </a:r>
            <a:r>
              <a:rPr lang="en-US" sz="1600" dirty="0" err="1">
                <a:latin typeface="Georgia"/>
                <a:cs typeface="Georgia"/>
              </a:rPr>
              <a:t>Duis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aliquam</a:t>
            </a:r>
            <a:r>
              <a:rPr lang="en-US" sz="1600" dirty="0">
                <a:latin typeface="Georgia"/>
                <a:cs typeface="Georgia"/>
              </a:rPr>
              <a:t> </a:t>
            </a:r>
            <a:r>
              <a:rPr lang="en-US" sz="1600" dirty="0" err="1">
                <a:latin typeface="Georgia"/>
                <a:cs typeface="Georgia"/>
              </a:rPr>
              <a:t>lacinia</a:t>
            </a:r>
            <a:r>
              <a:rPr lang="en-US" sz="1600" dirty="0">
                <a:latin typeface="Georgia"/>
                <a:cs typeface="Georgia"/>
              </a:rPr>
              <a:t> dictum.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6109400" y="4043258"/>
            <a:ext cx="715749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2088" y="5609111"/>
            <a:ext cx="716042" cy="2498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 bwMode="auto">
          <a:xfrm>
            <a:off x="4888130" y="5609110"/>
            <a:ext cx="2599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4941511" y="5662726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908914" y="5609110"/>
            <a:ext cx="259933" cy="249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 w="12700" cmpd="sng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962295" y="5662726"/>
            <a:ext cx="144000" cy="14400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7" name="Line 9"/>
          <p:cNvSpPr>
            <a:spLocks noChangeShapeType="1"/>
          </p:cNvSpPr>
          <p:nvPr/>
        </p:nvSpPr>
        <p:spPr bwMode="auto">
          <a:xfrm flipV="1">
            <a:off x="5018424" y="4293096"/>
            <a:ext cx="784528" cy="1441146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908913" y="5858949"/>
            <a:ext cx="1239149" cy="2498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en-US" sz="1400" cap="all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defined-in</a:t>
            </a:r>
            <a:endParaRPr lang="en-US" sz="1400" cap="all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23815" y="2923345"/>
            <a:ext cx="480971" cy="249838"/>
          </a:xfrm>
          <a:prstGeom prst="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 w="12700">
            <a:solidFill>
              <a:schemeClr val="tx2">
                <a:lumMod val="75000"/>
                <a:lumOff val="25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5802952" y="2204864"/>
            <a:ext cx="2147248" cy="28629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>
            <a:normAutofit/>
          </a:bodyPr>
          <a:lstStyle/>
          <a:p>
            <a:pPr>
              <a:defRPr/>
            </a:pPr>
            <a:r>
              <a:rPr lang="fr-FR" sz="1600" b="1" dirty="0" smtClean="0">
                <a:latin typeface="Georgia"/>
                <a:ea typeface="ＭＳ Ｐゴシック" pitchFamily="-106" charset="-128"/>
                <a:cs typeface="Georgia"/>
              </a:rPr>
              <a:t>Amet:</a:t>
            </a:r>
            <a:br>
              <a:rPr lang="fr-FR" sz="1600" b="1" dirty="0" smtClean="0">
                <a:latin typeface="Georgia"/>
                <a:ea typeface="ＭＳ Ｐゴシック" pitchFamily="-106" charset="-128"/>
                <a:cs typeface="Georgia"/>
              </a:rPr>
            </a:br>
            <a:endParaRPr lang="fr-FR" sz="1600" b="1" dirty="0" smtClean="0">
              <a:latin typeface="Georgia"/>
              <a:ea typeface="ＭＳ Ｐゴシック" pitchFamily="-106" charset="-128"/>
              <a:cs typeface="Georgia"/>
            </a:endParaRPr>
          </a:p>
          <a:p>
            <a:pPr>
              <a:defRPr/>
            </a:pPr>
            <a:r>
              <a:rPr lang="fr-FR" sz="1600" dirty="0" smtClean="0">
                <a:latin typeface="Georgia"/>
                <a:ea typeface="ＭＳ Ｐゴシック" pitchFamily="-106" charset="-128"/>
                <a:cs typeface="Georgia"/>
              </a:rPr>
              <a:t>Morbi </a:t>
            </a:r>
            <a:r>
              <a:rPr lang="fr-FR" sz="1600" dirty="0">
                <a:latin typeface="Georgia"/>
                <a:ea typeface="ＭＳ Ｐゴシック" pitchFamily="-106" charset="-128"/>
                <a:cs typeface="Georgia"/>
              </a:rPr>
              <a:t>commodo bibendum ligula, et lobortis diam varius non. Morbi ac elit leo, ac semper nunc.</a:t>
            </a:r>
            <a:endParaRPr lang="en-US" sz="1600" dirty="0">
              <a:latin typeface="Georgia"/>
              <a:ea typeface="ＭＳ Ｐゴシック" pitchFamily="-106" charset="-128"/>
              <a:cs typeface="Georgia"/>
            </a:endParaRPr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 flipH="1" flipV="1">
            <a:off x="2004784" y="3173182"/>
            <a:ext cx="2101510" cy="2561060"/>
          </a:xfrm>
          <a:prstGeom prst="line">
            <a:avLst/>
          </a:prstGeom>
          <a:noFill/>
          <a:ln w="12700">
            <a:solidFill>
              <a:schemeClr val="tx2">
                <a:lumMod val="75000"/>
                <a:lumOff val="25000"/>
              </a:schemeClr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4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18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00" indent="0">
              <a:buNone/>
            </a:pPr>
            <a:r>
              <a:rPr lang="en-US" dirty="0" smtClean="0"/>
              <a:t>Hypertext is more than just the Web!</a:t>
            </a:r>
          </a:p>
          <a:p>
            <a:pPr marL="90000" indent="0">
              <a:buNone/>
            </a:pPr>
            <a:endParaRPr lang="en-US" dirty="0" smtClean="0"/>
          </a:p>
          <a:p>
            <a:pPr marL="90000" indent="0">
              <a:buNone/>
            </a:pPr>
            <a:r>
              <a:rPr lang="en-US" dirty="0" smtClean="0"/>
              <a:t>The Web has a fairly impoverished approach to links:</a:t>
            </a:r>
          </a:p>
          <a:p>
            <a:pPr lvl="1"/>
            <a:r>
              <a:rPr lang="en-US" dirty="0" smtClean="0"/>
              <a:t>No first class links</a:t>
            </a:r>
          </a:p>
          <a:p>
            <a:pPr lvl="1"/>
            <a:r>
              <a:rPr lang="en-US" dirty="0" smtClean="0"/>
              <a:t>No bidirectional links</a:t>
            </a:r>
          </a:p>
          <a:p>
            <a:pPr lvl="1"/>
            <a:r>
              <a:rPr lang="en-US" dirty="0" smtClean="0"/>
              <a:t>No n-</a:t>
            </a:r>
            <a:r>
              <a:rPr lang="en-US" dirty="0" err="1" smtClean="0"/>
              <a:t>ary</a:t>
            </a:r>
            <a:r>
              <a:rPr lang="en-US" dirty="0" smtClean="0"/>
              <a:t> links</a:t>
            </a:r>
          </a:p>
          <a:p>
            <a:pPr lvl="1"/>
            <a:r>
              <a:rPr lang="en-US" dirty="0" smtClean="0"/>
              <a:t>No generic links</a:t>
            </a:r>
          </a:p>
          <a:p>
            <a:pPr lvl="1"/>
            <a:r>
              <a:rPr lang="en-US" dirty="0" smtClean="0"/>
              <a:t>No functional links</a:t>
            </a:r>
          </a:p>
          <a:p>
            <a:pPr lvl="1"/>
            <a:r>
              <a:rPr lang="en-US" dirty="0" smtClean="0"/>
              <a:t>Link types are present, but rarely used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3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Lecture:</a:t>
            </a:r>
            <a:br>
              <a:rPr lang="en-GB" dirty="0" smtClean="0"/>
            </a:br>
            <a:r>
              <a:rPr lang="en-GB" dirty="0" smtClean="0"/>
              <a:t>Architecture of the World Wide Web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232080"/>
      </p:ext>
    </p:extLst>
  </p:cSld>
  <p:clrMapOvr>
    <a:masterClrMapping/>
  </p:clrMapOvr>
</p:sld>
</file>

<file path=ppt/theme/theme1.xml><?xml version="1.0" encoding="utf-8"?>
<a:theme xmlns:a="http://schemas.openxmlformats.org/drawingml/2006/main" name="ECS">
  <a:themeElements>
    <a:clrScheme name="uos_ppt__template_electronics 1">
      <a:dk1>
        <a:srgbClr val="323D43"/>
      </a:dk1>
      <a:lt1>
        <a:srgbClr val="FFFFFF"/>
      </a:lt1>
      <a:dk2>
        <a:srgbClr val="014359"/>
      </a:dk2>
      <a:lt2>
        <a:srgbClr val="77ADD3"/>
      </a:lt2>
      <a:accent1>
        <a:srgbClr val="979E45"/>
      </a:accent1>
      <a:accent2>
        <a:srgbClr val="4F5A20"/>
      </a:accent2>
      <a:accent3>
        <a:srgbClr val="FFFFFF"/>
      </a:accent3>
      <a:accent4>
        <a:srgbClr val="293338"/>
      </a:accent4>
      <a:accent5>
        <a:srgbClr val="C9CCB0"/>
      </a:accent5>
      <a:accent6>
        <a:srgbClr val="47511C"/>
      </a:accent6>
      <a:hlink>
        <a:srgbClr val="A67891"/>
      </a:hlink>
      <a:folHlink>
        <a:srgbClr val="8F9E94"/>
      </a:folHlink>
    </a:clrScheme>
    <a:fontScheme name="uos_ppt__template_electronics">
      <a:majorFont>
        <a:latin typeface="Georgia"/>
        <a:ea typeface="ＭＳ Ｐゴシック"/>
        <a:cs typeface="ＭＳ Ｐゴシック"/>
      </a:majorFont>
      <a:minorFont>
        <a:latin typeface="Georgi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106" charset="0"/>
            <a:ea typeface="ＭＳ Ｐゴシック" pitchFamily="-106" charset="-128"/>
            <a:cs typeface="ＭＳ Ｐゴシック" pitchFamily="-106" charset="-128"/>
          </a:defRPr>
        </a:defPPr>
      </a:lstStyle>
    </a:lnDef>
  </a:objectDefaults>
  <a:extraClrSchemeLst>
    <a:extraClrScheme>
      <a:clrScheme name="uos_ppt__template_electronics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ECS.thmx</Template>
  <TotalTime>3174</TotalTime>
  <Words>1399</Words>
  <Application>Microsoft Macintosh PowerPoint</Application>
  <PresentationFormat>On-screen Show (4:3)</PresentationFormat>
  <Paragraphs>220</Paragraphs>
  <Slides>33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Calibri</vt:lpstr>
      <vt:lpstr>Georgia</vt:lpstr>
      <vt:lpstr>Lucida Grande</vt:lpstr>
      <vt:lpstr>Lucida Sans</vt:lpstr>
      <vt:lpstr>ＭＳ Ｐゴシック</vt:lpstr>
      <vt:lpstr>Arial</vt:lpstr>
      <vt:lpstr>ECS</vt:lpstr>
      <vt:lpstr>Hypertext Fundamentals</vt:lpstr>
      <vt:lpstr>What is hypertext?</vt:lpstr>
      <vt:lpstr>PowerPoint Presentation</vt:lpstr>
      <vt:lpstr>What is Hypertext?</vt:lpstr>
      <vt:lpstr>What is Hypertext?</vt:lpstr>
      <vt:lpstr>What is Hypertext?</vt:lpstr>
      <vt:lpstr>What is Hypertext?</vt:lpstr>
      <vt:lpstr>What is Hypertext?</vt:lpstr>
      <vt:lpstr>What is Hypertext?</vt:lpstr>
      <vt:lpstr>What is Hypertext?</vt:lpstr>
      <vt:lpstr>Hypertext terminology</vt:lpstr>
      <vt:lpstr>Nodes, Links, Anchors and Endpoints</vt:lpstr>
      <vt:lpstr>Nodes, Links, Anchors and Endpoints</vt:lpstr>
      <vt:lpstr>Nodes, Links, Anchors and Endpoints</vt:lpstr>
      <vt:lpstr>Nodes, Links, Anchors and Endpoints</vt:lpstr>
      <vt:lpstr>Nodes, Links, Anchors and Endpoints</vt:lpstr>
      <vt:lpstr>Links on the Web</vt:lpstr>
      <vt:lpstr>Embedded Links</vt:lpstr>
      <vt:lpstr>Embedded Links in HTML</vt:lpstr>
      <vt:lpstr>Embedded vs. First class links</vt:lpstr>
      <vt:lpstr>First Class Links</vt:lpstr>
      <vt:lpstr>Bidirectional Links</vt:lpstr>
      <vt:lpstr>Bidirectional Links</vt:lpstr>
      <vt:lpstr>N-ary Links</vt:lpstr>
      <vt:lpstr>N-ary Links</vt:lpstr>
      <vt:lpstr>Generic (functional, dynamic) links</vt:lpstr>
      <vt:lpstr>Generic Links</vt:lpstr>
      <vt:lpstr>Functional Links</vt:lpstr>
      <vt:lpstr>Typed links</vt:lpstr>
      <vt:lpstr>Nodes, Links and Anchors</vt:lpstr>
      <vt:lpstr>Summary</vt:lpstr>
      <vt:lpstr>Summary</vt:lpstr>
      <vt:lpstr>Next Lecture: Architecture of the World Wide Web</vt:lpstr>
    </vt:vector>
  </TitlesOfParts>
  <Company>University of Southampton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Links</dc:title>
  <dc:creator>Nicholas Gibbins</dc:creator>
  <cp:lastModifiedBy>Gibbins N.M.</cp:lastModifiedBy>
  <cp:revision>78</cp:revision>
  <dcterms:created xsi:type="dcterms:W3CDTF">2011-10-23T09:33:40Z</dcterms:created>
  <dcterms:modified xsi:type="dcterms:W3CDTF">2017-10-02T20:06:40Z</dcterms:modified>
</cp:coreProperties>
</file>