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303" r:id="rId4"/>
    <p:sldId id="302" r:id="rId5"/>
    <p:sldId id="283" r:id="rId6"/>
    <p:sldId id="324" r:id="rId7"/>
    <p:sldId id="284" r:id="rId8"/>
    <p:sldId id="286" r:id="rId9"/>
    <p:sldId id="285" r:id="rId10"/>
    <p:sldId id="287" r:id="rId11"/>
    <p:sldId id="288" r:id="rId12"/>
    <p:sldId id="305" r:id="rId13"/>
    <p:sldId id="259" r:id="rId14"/>
    <p:sldId id="289" r:id="rId15"/>
    <p:sldId id="290" r:id="rId16"/>
    <p:sldId id="326" r:id="rId17"/>
    <p:sldId id="295" r:id="rId18"/>
    <p:sldId id="315" r:id="rId19"/>
    <p:sldId id="327" r:id="rId20"/>
    <p:sldId id="296" r:id="rId21"/>
    <p:sldId id="316" r:id="rId22"/>
    <p:sldId id="297" r:id="rId23"/>
    <p:sldId id="320" r:id="rId24"/>
    <p:sldId id="298" r:id="rId25"/>
    <p:sldId id="321" r:id="rId26"/>
    <p:sldId id="300" r:id="rId27"/>
    <p:sldId id="317" r:id="rId28"/>
    <p:sldId id="323" r:id="rId29"/>
    <p:sldId id="299" r:id="rId30"/>
    <p:sldId id="322" r:id="rId31"/>
    <p:sldId id="312" r:id="rId32"/>
    <p:sldId id="313" r:id="rId33"/>
    <p:sldId id="32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3">
          <p15:clr>
            <a:srgbClr val="A4A3A4"/>
          </p15:clr>
        </p15:guide>
        <p15:guide id="2" pos="2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3" autoAdjust="0"/>
    <p:restoredTop sz="85117" autoAdjust="0"/>
  </p:normalViewPr>
  <p:slideViewPr>
    <p:cSldViewPr snapToGrid="0" snapToObjects="1">
      <p:cViewPr>
        <p:scale>
          <a:sx n="107" d="100"/>
          <a:sy n="107" d="100"/>
        </p:scale>
        <p:origin x="1528" y="168"/>
      </p:cViewPr>
      <p:guideLst>
        <p:guide orient="horz" pos="3193"/>
        <p:guide pos="2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B85F-E00E-9849-878B-8EB39D5FA609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7995-A538-1E4A-A2B2-D9CD532A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FD19-E30C-D749-9193-C295D5FCE3D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C7C6D-7E12-F14E-B321-BFDDB26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0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dict</a:t>
            </a:r>
            <a:r>
              <a:rPr lang="en-GB" dirty="0" smtClean="0"/>
              <a:t>() function used in source endpoint maps any word to an endpoint</a:t>
            </a:r>
            <a:r>
              <a:rPr lang="en-GB" baseline="0" dirty="0" smtClean="0"/>
              <a:t> that points at a </a:t>
            </a:r>
            <a:r>
              <a:rPr lang="en-GB" dirty="0" smtClean="0"/>
              <a:t>node that defines</a:t>
            </a:r>
            <a:r>
              <a:rPr lang="en-GB" baseline="0" dirty="0" smtClean="0"/>
              <a:t> that word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30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10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Associative relationships, Non-linearity, networks</a:t>
            </a:r>
          </a:p>
          <a:p>
            <a:endParaRPr lang="en-GB"/>
          </a:p>
          <a:p>
            <a:r>
              <a:rPr lang="en-GB"/>
              <a:t>Not flat, linear presentation of information, read sequentially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but a network of </a:t>
            </a:r>
            <a:r>
              <a:rPr lang="en-GB" u="sng"/>
              <a:t>nodes</a:t>
            </a:r>
            <a:r>
              <a:rPr lang="en-GB"/>
              <a:t> connected by </a:t>
            </a:r>
            <a:r>
              <a:rPr lang="en-GB" u="sng"/>
              <a:t>links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Author creates connections and (perhaps) the nodes,</a:t>
            </a:r>
            <a:br>
              <a:rPr lang="en-GB"/>
            </a:br>
            <a:r>
              <a:rPr lang="en-GB"/>
              <a:t>but reader interactively follows own trail in preferred order and to depth of detail desired,</a:t>
            </a:r>
            <a:br>
              <a:rPr lang="en-GB"/>
            </a:br>
            <a:r>
              <a:rPr lang="en-GB"/>
              <a:t>	</a:t>
            </a:r>
            <a:r>
              <a:rPr lang="en-GB" i="1"/>
              <a:t>... and makes new connections?</a:t>
            </a:r>
            <a:br>
              <a:rPr lang="en-GB" i="1"/>
            </a:br>
            <a:r>
              <a:rPr lang="en-GB"/>
              <a:t/>
            </a:r>
            <a:br>
              <a:rPr lang="en-GB"/>
            </a:br>
            <a:r>
              <a:rPr lang="en-GB"/>
              <a:t>Contrast paper documents - sequential reading.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Exceptions</a:t>
            </a:r>
            <a:br>
              <a:rPr lang="en-GB"/>
            </a:br>
            <a:r>
              <a:rPr lang="en-GB"/>
              <a:t>		Encyclopaedias?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Nodes: 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Should </a:t>
            </a:r>
            <a:r>
              <a:rPr lang="en-GB" dirty="0"/>
              <a:t>not be </a:t>
            </a:r>
            <a:r>
              <a:rPr lang="en-GB" i="1" dirty="0"/>
              <a:t>too</a:t>
            </a:r>
            <a:r>
              <a:rPr lang="en-GB" dirty="0"/>
              <a:t> </a:t>
            </a:r>
            <a:r>
              <a:rPr lang="en-GB" dirty="0" smtClean="0"/>
              <a:t>long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One</a:t>
            </a:r>
            <a:r>
              <a:rPr lang="en-GB" dirty="0"/>
              <a:t>/multiple nodes on screen</a:t>
            </a:r>
            <a:r>
              <a:rPr lang="en-GB" dirty="0" smtClean="0"/>
              <a:t>?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Composite </a:t>
            </a:r>
            <a:r>
              <a:rPr lang="en-GB" dirty="0"/>
              <a:t>(virtual) nodes  ... a research </a:t>
            </a:r>
            <a:r>
              <a:rPr lang="en-GB" dirty="0" smtClean="0"/>
              <a:t>question</a:t>
            </a:r>
            <a:endParaRPr lang="en-GB" dirty="0"/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can </a:t>
            </a:r>
            <a:r>
              <a:rPr lang="en-GB" dirty="0"/>
              <a:t>a node stand for a sub-hyperspace of nodes and links?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Links: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Typically navigable</a:t>
            </a:r>
            <a:r>
              <a:rPr lang="en-GB" baseline="0" dirty="0" smtClean="0"/>
              <a:t> (can be followed), but not necessarily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Can be viewed as the visible manifestation of an underlying association of concepts (where the concepts manifest as nodes)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 smtClean="0">
                <a:solidFill>
                  <a:srgbClr val="0000FF"/>
                </a:solidFill>
              </a:rPr>
              <a:t>blue</a:t>
            </a:r>
            <a:r>
              <a:rPr lang="en-GB" u="sng" baseline="0" dirty="0" smtClean="0">
                <a:solidFill>
                  <a:srgbClr val="0000FF"/>
                </a:solidFill>
              </a:rPr>
              <a:t> underlines</a:t>
            </a:r>
            <a:r>
              <a:rPr lang="en-GB" baseline="0" dirty="0" smtClean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Need not be visible (too many anchors</a:t>
            </a:r>
            <a:r>
              <a:rPr lang="en-GB" baseline="0" dirty="0" smtClean="0"/>
              <a:t> clutter the page)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 smtClean="0">
                <a:solidFill>
                  <a:srgbClr val="0000FF"/>
                </a:solidFill>
              </a:rPr>
              <a:t>blue</a:t>
            </a:r>
            <a:r>
              <a:rPr lang="en-GB" u="sng" baseline="0" dirty="0" smtClean="0">
                <a:solidFill>
                  <a:srgbClr val="0000FF"/>
                </a:solidFill>
              </a:rPr>
              <a:t> underlines</a:t>
            </a:r>
            <a:r>
              <a:rPr lang="en-GB" baseline="0" dirty="0" smtClean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Need not be visible (too many anchors</a:t>
            </a:r>
            <a:r>
              <a:rPr lang="en-GB" baseline="0" dirty="0" smtClean="0"/>
              <a:t> clutter the page)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0" r:id="rId7"/>
    <p:sldLayoutId id="2147483744" r:id="rId8"/>
    <p:sldLayoutId id="214748374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Hypertext Fundamentals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COMP3220 Web Infrastructure</a:t>
            </a:r>
            <a:br>
              <a:rPr lang="en-US" dirty="0" smtClean="0"/>
            </a:br>
            <a:r>
              <a:rPr lang="en-US" dirty="0" smtClean="0"/>
              <a:t>COMP6218 </a:t>
            </a:r>
            <a:r>
              <a:rPr lang="en-US" dirty="0" smtClean="0"/>
              <a:t>Web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-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Hypertext?</a:t>
            </a:r>
            <a:endParaRPr lang="en-GB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Non-linear writing </a:t>
            </a:r>
          </a:p>
          <a:p>
            <a:pPr lvl="1"/>
            <a:r>
              <a:rPr lang="en-GB" dirty="0"/>
              <a:t>Interlinked texts </a:t>
            </a:r>
          </a:p>
          <a:p>
            <a:pPr lvl="1"/>
            <a:r>
              <a:rPr lang="en-GB" dirty="0"/>
              <a:t>Multiple pathways, multiple reading sequences</a:t>
            </a:r>
          </a:p>
          <a:p>
            <a:r>
              <a:rPr lang="en-GB" dirty="0" smtClean="0"/>
              <a:t>Annotation </a:t>
            </a:r>
            <a:r>
              <a:rPr lang="en-GB" dirty="0"/>
              <a:t>and commentary</a:t>
            </a:r>
          </a:p>
          <a:p>
            <a:r>
              <a:rPr lang="en-GB" dirty="0"/>
              <a:t>Association of ideas </a:t>
            </a:r>
          </a:p>
          <a:p>
            <a:r>
              <a:rPr lang="en-GB" dirty="0"/>
              <a:t>Writing and reading not separated</a:t>
            </a:r>
          </a:p>
          <a:p>
            <a:r>
              <a:rPr lang="en-GB" dirty="0" smtClean="0"/>
              <a:t>Interactive</a:t>
            </a:r>
          </a:p>
          <a:p>
            <a:r>
              <a:rPr lang="en-GB" dirty="0" smtClean="0"/>
              <a:t>Not limited to text - hypermedia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Links, Anchors and Endpoints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3194467" y="3027334"/>
            <a:ext cx="2914933" cy="1154492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0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</a:t>
            </a:r>
            <a:r>
              <a:rPr lang="en-GB" sz="2400" i="1" dirty="0" smtClean="0"/>
              <a:t> node </a:t>
            </a:r>
            <a:r>
              <a:rPr lang="en-GB" sz="2400" dirty="0" smtClean="0"/>
              <a:t>is a </a:t>
            </a:r>
            <a:r>
              <a:rPr lang="en-GB" sz="2400" dirty="0"/>
              <a:t>‘chunk’ of </a:t>
            </a:r>
            <a:r>
              <a:rPr lang="en-GB" sz="2400" dirty="0" smtClean="0"/>
              <a:t>information that corresponds to </a:t>
            </a:r>
            <a:r>
              <a:rPr lang="en-GB" sz="2400" dirty="0"/>
              <a:t>a natural ‘semantic unit’</a:t>
            </a:r>
          </a:p>
          <a:p>
            <a:pPr lvl="1"/>
            <a:r>
              <a:rPr lang="en-GB" sz="2000" dirty="0"/>
              <a:t>e.g. screen, page, frame …</a:t>
            </a:r>
          </a:p>
          <a:p>
            <a:pPr lvl="1"/>
            <a:r>
              <a:rPr lang="en-GB" sz="2000" dirty="0"/>
              <a:t>The act of </a:t>
            </a:r>
            <a:r>
              <a:rPr lang="en-GB" sz="2000" i="1" dirty="0"/>
              <a:t>chunking</a:t>
            </a:r>
            <a:r>
              <a:rPr lang="en-GB" sz="2000" dirty="0"/>
              <a:t> information is part of authoring </a:t>
            </a:r>
            <a:r>
              <a:rPr lang="en-GB" sz="2000" dirty="0" smtClean="0"/>
              <a:t>process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Links, Anchors and Endpoints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 </a:t>
            </a:r>
            <a:r>
              <a:rPr lang="en-GB" sz="2400" i="1" dirty="0"/>
              <a:t>l</a:t>
            </a:r>
            <a:r>
              <a:rPr lang="en-GB" sz="2400" i="1" dirty="0" smtClean="0"/>
              <a:t>ink</a:t>
            </a:r>
            <a:r>
              <a:rPr lang="en-GB" sz="2400" dirty="0" smtClean="0"/>
              <a:t> is an </a:t>
            </a:r>
            <a:r>
              <a:rPr lang="en-GB" sz="2400" dirty="0"/>
              <a:t>association between nodes</a:t>
            </a:r>
          </a:p>
          <a:p>
            <a:pPr lvl="1"/>
            <a:r>
              <a:rPr lang="en-GB" sz="2000" dirty="0"/>
              <a:t>Machine-supported </a:t>
            </a:r>
            <a:r>
              <a:rPr lang="en-GB" sz="2000" i="1" dirty="0" smtClean="0"/>
              <a:t>fast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inter</a:t>
            </a:r>
            <a:r>
              <a:rPr lang="en-GB" sz="2000" dirty="0"/>
              <a:t>-node </a:t>
            </a:r>
            <a:r>
              <a:rPr lang="en-GB" sz="2000" dirty="0" smtClean="0"/>
              <a:t>connections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Links, Anchors and Endpoints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737060" y="2954980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An </a:t>
            </a:r>
            <a:r>
              <a:rPr lang="en-GB" sz="2400" i="1" dirty="0" smtClean="0"/>
              <a:t>anchor</a:t>
            </a:r>
            <a:r>
              <a:rPr lang="en-GB" sz="2400" dirty="0" smtClean="0"/>
              <a:t> is the representation of a </a:t>
            </a:r>
            <a:r>
              <a:rPr lang="en-GB" sz="2400" dirty="0"/>
              <a:t>link on a node</a:t>
            </a:r>
          </a:p>
          <a:p>
            <a:pPr lvl="1"/>
            <a:r>
              <a:rPr lang="en-GB" sz="2000" dirty="0"/>
              <a:t>e.g. buttons, bolded text, “hotspots”, images … </a:t>
            </a:r>
          </a:p>
          <a:p>
            <a:pPr lvl="1"/>
            <a:r>
              <a:rPr lang="en-GB" sz="2000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Links, Anchors and Endpoints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377060" y="28655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737060" y="2954980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054518" y="37799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514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97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An </a:t>
            </a:r>
            <a:r>
              <a:rPr lang="en-GB" sz="2400" i="1" dirty="0" smtClean="0"/>
              <a:t>endpoint</a:t>
            </a:r>
            <a:r>
              <a:rPr lang="en-GB" sz="2400" dirty="0" smtClean="0"/>
              <a:t> is a component of a link that references an anchor on a node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Links, Anchors and Endpoints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377060" y="28655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865411" y="2900282"/>
            <a:ext cx="2189107" cy="87965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8054518" y="3779937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37060" y="2865537"/>
            <a:ext cx="128351" cy="89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on the Web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are part of the source node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=“”&gt;</a:t>
            </a:r>
          </a:p>
          <a:p>
            <a:pPr lvl="1"/>
            <a:r>
              <a:rPr lang="en-US" i="1" dirty="0" smtClean="0"/>
              <a:t>Embedded</a:t>
            </a:r>
            <a:r>
              <a:rPr lang="en-US" dirty="0" smtClean="0"/>
              <a:t> links (c.f. </a:t>
            </a:r>
            <a:r>
              <a:rPr lang="en-US" i="1" dirty="0" smtClean="0"/>
              <a:t>first class </a:t>
            </a:r>
            <a:r>
              <a:rPr lang="en-US" dirty="0" smtClean="0"/>
              <a:t>links)</a:t>
            </a:r>
          </a:p>
          <a:p>
            <a:r>
              <a:rPr lang="en-US" dirty="0" smtClean="0"/>
              <a:t>Links can only be followed in the forward direction</a:t>
            </a:r>
          </a:p>
          <a:p>
            <a:r>
              <a:rPr lang="en-US" dirty="0" smtClean="0"/>
              <a:t>Links can only connect a pair of nodes</a:t>
            </a:r>
          </a:p>
          <a:p>
            <a:r>
              <a:rPr lang="en-US" dirty="0" smtClean="0"/>
              <a:t>Link anchors must be specified explicitly</a:t>
            </a:r>
          </a:p>
          <a:p>
            <a:r>
              <a:rPr lang="en-US" dirty="0" smtClean="0"/>
              <a:t>Links (usually) contain no additional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Embedded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0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94467" y="2923344"/>
            <a:ext cx="2914933" cy="1258482"/>
            <a:chOff x="3194467" y="2923344"/>
            <a:chExt cx="2914933" cy="1258482"/>
          </a:xfrm>
        </p:grpSpPr>
        <p:sp>
          <p:nvSpPr>
            <p:cNvPr id="9" name="Rectangle 8"/>
            <p:cNvSpPr/>
            <p:nvPr/>
          </p:nvSpPr>
          <p:spPr bwMode="auto">
            <a:xfrm>
              <a:off x="3194467" y="2923344"/>
              <a:ext cx="259933" cy="249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 w="12700" cmpd="sng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47848" y="297696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41848" y="3069944"/>
              <a:ext cx="2767552" cy="111188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8626" y="1699208"/>
            <a:ext cx="2506748" cy="1224136"/>
            <a:chOff x="2555760" y="1772816"/>
            <a:chExt cx="2506748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89367" y="3173183"/>
            <a:ext cx="2846729" cy="1840302"/>
            <a:chOff x="1835696" y="3284952"/>
            <a:chExt cx="284672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90011" y="3801252"/>
            <a:ext cx="1558214" cy="2056294"/>
            <a:chOff x="4499992" y="3717032"/>
            <a:chExt cx="1558214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2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link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860231" y="2205891"/>
            <a:ext cx="5580695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&lt;html&gt;</a:t>
            </a:r>
          </a:p>
          <a:p>
            <a:r>
              <a:rPr lang="en-US" sz="1600" dirty="0" smtClean="0">
                <a:latin typeface="Georgia"/>
                <a:cs typeface="Georgia"/>
              </a:rPr>
              <a:t>&lt;head&gt;&lt;/head&gt;</a:t>
            </a:r>
          </a:p>
          <a:p>
            <a:r>
              <a:rPr lang="en-US" sz="1600" dirty="0" smtClean="0">
                <a:latin typeface="Georgia"/>
                <a:cs typeface="Georgia"/>
              </a:rPr>
              <a:t>&lt;body&gt;</a:t>
            </a:r>
          </a:p>
          <a:p>
            <a:r>
              <a:rPr lang="en-US" sz="1600" dirty="0" smtClean="0">
                <a:latin typeface="Georgia"/>
                <a:cs typeface="Georgia"/>
              </a:rPr>
              <a:t>&lt;p&gt;</a:t>
            </a:r>
            <a:r>
              <a:rPr lang="en-US" sz="1600" dirty="0" err="1" smtClean="0">
                <a:latin typeface="Georgia"/>
                <a:cs typeface="Georgia"/>
              </a:rPr>
              <a:t>Lorem</a:t>
            </a:r>
            <a:r>
              <a:rPr lang="en-US" sz="1600" dirty="0" smtClean="0">
                <a:latin typeface="Georgia"/>
                <a:cs typeface="Georgia"/>
              </a:rPr>
              <a:t> </a:t>
            </a:r>
            <a:r>
              <a:rPr lang="en-US" sz="1600" dirty="0">
                <a:latin typeface="Georgia"/>
                <a:cs typeface="Georgia"/>
              </a:rPr>
              <a:t>ipsum dolor sit amet, </a:t>
            </a:r>
            <a:r>
              <a:rPr lang="en-US" sz="1600" dirty="0" smtClean="0">
                <a:latin typeface="Georgia"/>
                <a:cs typeface="Georgia"/>
              </a:rPr>
              <a:t/>
            </a:r>
            <a:br>
              <a:rPr lang="en-US" sz="16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&lt;a </a:t>
            </a:r>
            <a:r>
              <a:rPr lang="en-US" sz="1600" dirty="0" err="1" smtClean="0">
                <a:latin typeface="Georgia"/>
                <a:cs typeface="Georgia"/>
              </a:rPr>
              <a:t>href</a:t>
            </a:r>
            <a:r>
              <a:rPr lang="en-US" sz="1600" dirty="0" smtClean="0">
                <a:latin typeface="Georgia"/>
                <a:cs typeface="Georgia"/>
              </a:rPr>
              <a:t>=“http://</a:t>
            </a:r>
            <a:r>
              <a:rPr lang="en-US" sz="1600" dirty="0" err="1" smtClean="0">
                <a:latin typeface="Georgia"/>
                <a:cs typeface="Georgia"/>
              </a:rPr>
              <a:t>www.example.org</a:t>
            </a:r>
            <a:r>
              <a:rPr lang="en-US" sz="1600" dirty="0" smtClean="0">
                <a:latin typeface="Georgia"/>
                <a:cs typeface="Georgia"/>
              </a:rPr>
              <a:t>/”&gt;</a:t>
            </a:r>
            <a:r>
              <a:rPr lang="en-US" sz="1600" dirty="0" err="1" smtClean="0">
                <a:latin typeface="Georgia"/>
                <a:cs typeface="Georgia"/>
              </a:rPr>
              <a:t>consectetur</a:t>
            </a:r>
            <a:r>
              <a:rPr lang="en-US" sz="1600" dirty="0" smtClean="0">
                <a:latin typeface="Georgia"/>
                <a:cs typeface="Georgia"/>
              </a:rPr>
              <a:t>&lt;/a&gt; </a:t>
            </a:r>
            <a:r>
              <a:rPr lang="en-US" sz="1600" dirty="0">
                <a:latin typeface="Georgia"/>
                <a:cs typeface="Georgia"/>
              </a:rPr>
              <a:t>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</a:t>
            </a:r>
            <a:r>
              <a:rPr lang="en-US" sz="1600" dirty="0" smtClean="0">
                <a:latin typeface="Georgia"/>
                <a:cs typeface="Georgia"/>
              </a:rPr>
              <a:t>.&lt;/p&gt;</a:t>
            </a:r>
          </a:p>
          <a:p>
            <a:r>
              <a:rPr lang="en-US" sz="1600" dirty="0" smtClean="0">
                <a:latin typeface="Georgia"/>
                <a:cs typeface="Georgia"/>
              </a:rPr>
              <a:t>&lt;/body&gt;</a:t>
            </a:r>
          </a:p>
          <a:p>
            <a:r>
              <a:rPr lang="en-US" sz="1600" dirty="0" smtClean="0">
                <a:latin typeface="Georgia"/>
                <a:cs typeface="Georgia"/>
              </a:rPr>
              <a:t>&lt;/html&gt;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Embedded Links in HTML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44232" y="3375806"/>
            <a:ext cx="4921740" cy="2166320"/>
            <a:chOff x="1944232" y="3375806"/>
            <a:chExt cx="4921740" cy="216632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44232" y="3375806"/>
              <a:ext cx="4921740" cy="328759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80698" y="3701824"/>
              <a:ext cx="2846729" cy="1840302"/>
              <a:chOff x="1835696" y="3284952"/>
              <a:chExt cx="2846729" cy="1840302"/>
            </a:xfrm>
          </p:grpSpPr>
          <p:cxnSp>
            <p:nvCxnSpPr>
              <p:cNvPr id="15" name="Curved Connector 14"/>
              <p:cNvCxnSpPr/>
              <p:nvPr/>
            </p:nvCxnSpPr>
            <p:spPr bwMode="auto">
              <a:xfrm rot="10800000">
                <a:off x="1835696" y="3284952"/>
                <a:ext cx="1800200" cy="1656216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707904" y="4725144"/>
                <a:ext cx="9745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eorgia"/>
                    <a:cs typeface="Georgia"/>
                  </a:rPr>
                  <a:t>anchor</a:t>
                </a:r>
                <a:endParaRPr lang="en-US" sz="2000" dirty="0">
                  <a:latin typeface="Georgia"/>
                  <a:cs typeface="Georgia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12300" y="1638126"/>
            <a:ext cx="4807924" cy="2026188"/>
            <a:chOff x="2812300" y="1638126"/>
            <a:chExt cx="4807924" cy="2026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927428" y="1638126"/>
              <a:ext cx="2692796" cy="1776349"/>
              <a:chOff x="2922536" y="1205051"/>
              <a:chExt cx="2692796" cy="1776349"/>
            </a:xfrm>
          </p:grpSpPr>
          <p:cxnSp>
            <p:nvCxnSpPr>
              <p:cNvPr id="12" name="Curved Connector 11"/>
              <p:cNvCxnSpPr>
                <a:stCxn id="13" idx="1"/>
              </p:cNvCxnSpPr>
              <p:nvPr/>
            </p:nvCxnSpPr>
            <p:spPr bwMode="auto">
              <a:xfrm rot="10800000" flipV="1">
                <a:off x="2922536" y="1405105"/>
                <a:ext cx="1482209" cy="1576295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4404744" y="1205051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eorgia"/>
                    <a:cs typeface="Georgia"/>
                  </a:rPr>
                  <a:t>endpoint</a:t>
                </a:r>
                <a:endParaRPr lang="en-US" sz="2000" dirty="0">
                  <a:latin typeface="Georgia"/>
                  <a:cs typeface="Georgia"/>
                </a:endParaRPr>
              </a:p>
            </p:txBody>
          </p:sp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812300" y="3414476"/>
              <a:ext cx="2329904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0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First class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Links are embedded in web pages</a:t>
            </a:r>
          </a:p>
          <a:p>
            <a:pPr lvl="1"/>
            <a:r>
              <a:rPr lang="en-US" dirty="0" smtClean="0"/>
              <a:t>To create a link from a web page, the web page must be edited</a:t>
            </a:r>
          </a:p>
          <a:p>
            <a:pPr lvl="1"/>
            <a:r>
              <a:rPr lang="en-US" dirty="0" smtClean="0"/>
              <a:t>Only the owner of a web page may create/edit links within it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 smtClean="0"/>
              <a:t>Separating links from nodes (</a:t>
            </a:r>
            <a:r>
              <a:rPr lang="en-US" i="1" dirty="0" smtClean="0"/>
              <a:t>first class links</a:t>
            </a:r>
            <a:r>
              <a:rPr lang="en-US" dirty="0" smtClean="0"/>
              <a:t>) allows richer linking:</a:t>
            </a:r>
          </a:p>
          <a:p>
            <a:pPr lvl="1"/>
            <a:r>
              <a:rPr lang="en-US" dirty="0" smtClean="0"/>
              <a:t>Multiple different link overlays (</a:t>
            </a:r>
            <a:r>
              <a:rPr lang="en-US" i="1" dirty="0" err="1" smtClean="0"/>
              <a:t>linkbases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Personalisation</a:t>
            </a:r>
            <a:r>
              <a:rPr lang="en-US" dirty="0" smtClean="0"/>
              <a:t>, task-orientation,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First Class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0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60945" y="5085184"/>
            <a:ext cx="62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link</a:t>
            </a:r>
            <a:endParaRPr lang="en-US" sz="2000" dirty="0">
              <a:latin typeface="Georgia"/>
              <a:cs typeface="Georgi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21653" y="2723290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3194468" y="3173183"/>
            <a:ext cx="2914932" cy="2685766"/>
            <a:chOff x="3194468" y="3173183"/>
            <a:chExt cx="2914932" cy="2685766"/>
          </a:xfrm>
        </p:grpSpPr>
        <p:grpSp>
          <p:nvGrpSpPr>
            <p:cNvPr id="2" name="Group 1"/>
            <p:cNvGrpSpPr/>
            <p:nvPr/>
          </p:nvGrpSpPr>
          <p:grpSpPr>
            <a:xfrm>
              <a:off x="3912089" y="5609110"/>
              <a:ext cx="1235974" cy="249839"/>
              <a:chOff x="1594971" y="5940080"/>
              <a:chExt cx="1235974" cy="24983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16042" cy="2498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59933" cy="249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24393" y="599369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594971" y="5940080"/>
                <a:ext cx="259933" cy="249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45177" y="599369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8424" y="4293096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42056" y="5734030"/>
            <a:ext cx="3216386" cy="979311"/>
            <a:chOff x="4042056" y="5734030"/>
            <a:chExt cx="3216386" cy="979311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31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endpoints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6200000" flipV="1">
              <a:off x="5140873" y="5741221"/>
              <a:ext cx="806469" cy="792088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1916" y="5249088"/>
              <a:ext cx="681551" cy="1901271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On the Web, not easy to see what links to a page </a:t>
            </a:r>
          </a:p>
          <a:p>
            <a:pPr lvl="1"/>
            <a:r>
              <a:rPr lang="en-US" dirty="0" smtClean="0"/>
              <a:t>Links are embedded, so can </a:t>
            </a:r>
            <a:r>
              <a:rPr lang="en-US" dirty="0"/>
              <a:t>only be followed from the source document </a:t>
            </a:r>
            <a:r>
              <a:rPr lang="en-US" dirty="0" smtClean="0"/>
              <a:t>to </a:t>
            </a:r>
            <a:r>
              <a:rPr lang="en-US" dirty="0"/>
              <a:t>the destination, not the other </a:t>
            </a:r>
            <a:r>
              <a:rPr lang="en-US" dirty="0" smtClean="0"/>
              <a:t>way</a:t>
            </a:r>
          </a:p>
          <a:p>
            <a:pPr lvl="1"/>
            <a:r>
              <a:rPr lang="en-US" dirty="0" smtClean="0"/>
              <a:t>Can use a global index such as Google, but this raises issues of scalability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 smtClean="0"/>
              <a:t>With first class links:	</a:t>
            </a:r>
          </a:p>
          <a:p>
            <a:pPr lvl="1"/>
            <a:r>
              <a:rPr lang="en-US" dirty="0" smtClean="0"/>
              <a:t>As easy to traverse links backwards as forwards</a:t>
            </a:r>
          </a:p>
          <a:p>
            <a:pPr lvl="1"/>
            <a:r>
              <a:rPr lang="en-US" dirty="0" smtClean="0"/>
              <a:t>Endpoints may be annotated as source/destination/bidirectional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we find links that can be applied to a given document?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Bidirectional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0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94468" y="3173183"/>
            <a:ext cx="2914932" cy="2685766"/>
            <a:chOff x="3194468" y="3173183"/>
            <a:chExt cx="2914932" cy="2685766"/>
          </a:xfrm>
        </p:grpSpPr>
        <p:grpSp>
          <p:nvGrpSpPr>
            <p:cNvPr id="2" name="Group 1"/>
            <p:cNvGrpSpPr/>
            <p:nvPr/>
          </p:nvGrpSpPr>
          <p:grpSpPr>
            <a:xfrm>
              <a:off x="3908914" y="5609110"/>
              <a:ext cx="1239149" cy="249839"/>
              <a:chOff x="1591796" y="5940080"/>
              <a:chExt cx="1239149" cy="24983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16042" cy="2498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59933" cy="249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24393" y="599369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591796" y="5940080"/>
                <a:ext cx="259933" cy="249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45177" y="599369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8424" y="4293096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 bwMode="auto">
          <a:xfrm>
            <a:off x="3923944" y="3264774"/>
            <a:ext cx="1440128" cy="32714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3774623" y="3615133"/>
            <a:ext cx="1440128" cy="327149"/>
          </a:xfrm>
          <a:prstGeom prst="lef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Web links connect only two documents together</a:t>
            </a:r>
          </a:p>
          <a:p>
            <a:pPr lvl="1"/>
            <a:r>
              <a:rPr lang="en-US" dirty="0" smtClean="0"/>
              <a:t>Only one </a:t>
            </a:r>
            <a:r>
              <a:rPr lang="en-US" dirty="0" err="1" smtClean="0"/>
              <a:t>href</a:t>
            </a:r>
            <a:r>
              <a:rPr lang="en-US" dirty="0" smtClean="0"/>
              <a:t> attribute allowed on an &lt;a&gt; tag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F</a:t>
            </a:r>
            <a:r>
              <a:rPr lang="en-US" dirty="0" smtClean="0"/>
              <a:t>irst class links can connect many nodes together</a:t>
            </a:r>
          </a:p>
          <a:p>
            <a:pPr lvl="1"/>
            <a:r>
              <a:rPr lang="en-US" dirty="0" smtClean="0"/>
              <a:t>Many sources</a:t>
            </a:r>
          </a:p>
          <a:p>
            <a:pPr lvl="1"/>
            <a:r>
              <a:rPr lang="en-US" dirty="0" smtClean="0"/>
              <a:t>Many destinations</a:t>
            </a:r>
          </a:p>
          <a:p>
            <a:pPr lvl="1"/>
            <a:r>
              <a:rPr lang="en-US" dirty="0" smtClean="0"/>
              <a:t>Many of both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N-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ary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148063" y="1935470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209009" y="3009779"/>
            <a:ext cx="979355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80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72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888130" y="5609110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941511" y="5662726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08914" y="5609110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62295" y="5662726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3194468" y="3173183"/>
            <a:ext cx="846442" cy="2561059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5018424" y="3259617"/>
            <a:ext cx="190585" cy="247462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324007" y="2914211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678198" y="4455270"/>
            <a:ext cx="342044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4888130" y="5856477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941511" y="5910093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5018424" y="4705108"/>
            <a:ext cx="2659774" cy="128203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(functional, dynamic)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Web links have explicitly specified anchors</a:t>
            </a:r>
          </a:p>
          <a:p>
            <a:pPr lvl="1"/>
            <a:r>
              <a:rPr lang="en-US" dirty="0" smtClean="0"/>
              <a:t>Source anchor is the location in which the &lt;a&gt; is embedded</a:t>
            </a:r>
          </a:p>
          <a:p>
            <a:pPr lvl="1"/>
            <a:r>
              <a:rPr lang="en-US" dirty="0" smtClean="0"/>
              <a:t>Destination anchor is given by the fragment identifier on the URI reference: http://</a:t>
            </a:r>
            <a:r>
              <a:rPr lang="en-US" dirty="0" err="1" smtClean="0"/>
              <a:t>example.org</a:t>
            </a:r>
            <a:r>
              <a:rPr lang="en-US" dirty="0" smtClean="0"/>
              <a:t>/</a:t>
            </a:r>
            <a:r>
              <a:rPr lang="en-US" dirty="0" err="1" smtClean="0"/>
              <a:t>index.html#foo</a:t>
            </a:r>
            <a:endParaRPr lang="en-US" dirty="0" smtClean="0"/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 smtClean="0"/>
              <a:t>Richer location </a:t>
            </a:r>
            <a:r>
              <a:rPr lang="en-US" dirty="0" err="1" smtClean="0"/>
              <a:t>specifiers</a:t>
            </a:r>
            <a:r>
              <a:rPr lang="en-US" dirty="0" smtClean="0"/>
              <a:t> (</a:t>
            </a:r>
            <a:r>
              <a:rPr lang="en-US" dirty="0" err="1" smtClean="0"/>
              <a:t>locspecs</a:t>
            </a:r>
            <a:r>
              <a:rPr lang="en-US" dirty="0" smtClean="0"/>
              <a:t>) in endpoints</a:t>
            </a:r>
          </a:p>
          <a:p>
            <a:pPr lvl="1"/>
            <a:r>
              <a:rPr lang="en-US" dirty="0" smtClean="0"/>
              <a:t>Put a link on all occurrences of the word ‘hypertext’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Generic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72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888130" y="5609110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41511" y="5662726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46930" y="5609110"/>
            <a:ext cx="621918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 w="12700" cmpd="sng">
                  <a:noFill/>
                </a:ln>
                <a:solidFill>
                  <a:schemeClr val="bg2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“sit”</a:t>
            </a:r>
            <a:endParaRPr kumimoji="0" lang="en-US" sz="1400" i="0" u="none" strike="noStrike" cap="none" normalizeH="0" baseline="0" dirty="0">
              <a:ln w="12700" cmpd="sng">
                <a:noFill/>
              </a:ln>
              <a:solidFill>
                <a:schemeClr val="bg2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018424" y="4293096"/>
            <a:ext cx="1090976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77171" y="3647245"/>
            <a:ext cx="669759" cy="2086997"/>
            <a:chOff x="2877171" y="3647245"/>
            <a:chExt cx="669759" cy="2086997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3194467" y="3897083"/>
              <a:ext cx="352463" cy="18371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77171" y="3647245"/>
              <a:ext cx="317296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4271" y="2923345"/>
            <a:ext cx="2282659" cy="2810897"/>
            <a:chOff x="1264271" y="2923345"/>
            <a:chExt cx="2282659" cy="281089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64271" y="2923345"/>
              <a:ext cx="268800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1533070" y="3173182"/>
              <a:ext cx="2013860" cy="2561060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Functional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72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888129" y="5609110"/>
            <a:ext cx="1062727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err="1" smtClean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dict</a:t>
            </a:r>
            <a:r>
              <a:rPr kumimoji="0" lang="en-US" sz="1400" b="0" i="0" u="none" strike="noStrike" cap="none" normalizeH="0" dirty="0" smtClean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($word)</a:t>
            </a:r>
            <a:endParaRPr kumimoji="0" lang="en-US" sz="1400" b="0" i="0" u="none" strike="noStrike" cap="none" normalizeH="0" dirty="0">
              <a:ln w="12700" cmpd="sng"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56214" y="5609110"/>
            <a:ext cx="7126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$word</a:t>
            </a:r>
            <a:endParaRPr kumimoji="0" lang="en-US" sz="1400" b="0" i="0" u="none" strike="noStrike" cap="none" normalizeH="0" baseline="0" dirty="0">
              <a:ln w="12700" cmpd="sng"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62939" y="2914211"/>
            <a:ext cx="7208316" cy="2862997"/>
            <a:chOff x="1262939" y="2914211"/>
            <a:chExt cx="7208316" cy="286299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62939" y="4134636"/>
              <a:ext cx="614848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324007" y="2914211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 smtClean="0">
                  <a:latin typeface="Georgia"/>
                  <a:ea typeface="ＭＳ Ｐゴシック" pitchFamily="-106" charset="-128"/>
                  <a:cs typeface="Georgia"/>
                </a:rPr>
                <a:t>Iaculis:</a:t>
              </a:r>
              <a: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  <a:t/>
              </a:r>
              <a:b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  <a:t/>
              </a:r>
              <a:b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  <a:t>Morbi </a:t>
              </a: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1877787" y="4384474"/>
              <a:ext cx="1578427" cy="1392734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5950856" y="5143500"/>
              <a:ext cx="373151" cy="58662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3815" y="1935470"/>
            <a:ext cx="5771496" cy="3841737"/>
            <a:chOff x="1523815" y="1935470"/>
            <a:chExt cx="5771496" cy="384173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23815" y="2923345"/>
              <a:ext cx="480971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148063" y="1935470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 smtClean="0">
                  <a:latin typeface="Georgia"/>
                  <a:ea typeface="ＭＳ Ｐゴシック" pitchFamily="-106" charset="-128"/>
                  <a:cs typeface="Georgia"/>
                </a:rPr>
                <a:t>Amet:</a:t>
              </a:r>
              <a:br>
                <a:rPr lang="fr-FR" sz="1600" b="1" dirty="0" smtClean="0">
                  <a:latin typeface="Georgia"/>
                  <a:ea typeface="ＭＳ Ｐゴシック" pitchFamily="-106" charset="-128"/>
                  <a:cs typeface="Georgia"/>
                </a:rPr>
              </a:br>
              <a:endParaRPr lang="fr-FR" sz="1600" b="1" dirty="0" smtClean="0">
                <a:latin typeface="Georgia"/>
                <a:ea typeface="ＭＳ Ｐゴシック" pitchFamily="-106" charset="-128"/>
                <a:cs typeface="Georgia"/>
              </a:endParaRPr>
            </a:p>
            <a:p>
              <a:pPr>
                <a:defRPr/>
              </a:pPr>
              <a:r>
                <a:rPr lang="fr-FR" sz="1600" dirty="0" smtClean="0">
                  <a:latin typeface="Georgia"/>
                  <a:ea typeface="ＭＳ Ｐゴシック" pitchFamily="-106" charset="-128"/>
                  <a:cs typeface="Georgia"/>
                </a:rPr>
                <a:t>Morbi </a:t>
              </a: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004786" y="3173182"/>
              <a:ext cx="1451428" cy="260402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950855" y="4798465"/>
              <a:ext cx="172358" cy="93165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Typed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Web links </a:t>
            </a:r>
            <a:r>
              <a:rPr lang="en-US" i="1" dirty="0" smtClean="0"/>
              <a:t>may</a:t>
            </a:r>
            <a:r>
              <a:rPr lang="en-US" dirty="0" smtClean="0"/>
              <a:t> contain some additional information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=“” </a:t>
            </a:r>
            <a:r>
              <a:rPr lang="en-US" i="1" dirty="0" err="1" smtClean="0"/>
              <a:t>rel</a:t>
            </a:r>
            <a:r>
              <a:rPr lang="en-US" i="1" dirty="0" smtClean="0"/>
              <a:t>=“” rev=“”</a:t>
            </a:r>
            <a:r>
              <a:rPr lang="en-US" dirty="0" smtClean="0"/>
              <a:t>&gt;</a:t>
            </a:r>
          </a:p>
          <a:p>
            <a:pPr lvl="2"/>
            <a:r>
              <a:rPr lang="en-US" dirty="0" err="1" smtClean="0"/>
              <a:t>rel</a:t>
            </a:r>
            <a:r>
              <a:rPr lang="en-US" dirty="0" smtClean="0"/>
              <a:t>: the role of the relation from the source to the destination</a:t>
            </a:r>
          </a:p>
          <a:p>
            <a:pPr lvl="2"/>
            <a:r>
              <a:rPr lang="en-US" dirty="0" smtClean="0"/>
              <a:t>rev: the role of the relation from the destination to the source</a:t>
            </a:r>
            <a:br>
              <a:rPr lang="en-US" dirty="0" smtClean="0"/>
            </a:br>
            <a:r>
              <a:rPr lang="en-US" dirty="0" smtClean="0"/>
              <a:t>(the reverse relation)</a:t>
            </a:r>
          </a:p>
          <a:p>
            <a:pPr lvl="1"/>
            <a:r>
              <a:rPr lang="en-US" dirty="0" smtClean="0"/>
              <a:t>In practice, most Web authors don’t use </a:t>
            </a:r>
            <a:r>
              <a:rPr lang="en-US" dirty="0" err="1" smtClean="0"/>
              <a:t>rel</a:t>
            </a:r>
            <a:r>
              <a:rPr lang="en-US" dirty="0" smtClean="0"/>
              <a:t>/rev</a:t>
            </a:r>
          </a:p>
          <a:p>
            <a:pPr lvl="1"/>
            <a:r>
              <a:rPr lang="en-US" dirty="0" smtClean="0"/>
              <a:t>In practice, most Web browsers ignore </a:t>
            </a:r>
            <a:r>
              <a:rPr lang="en-US" dirty="0" err="1" smtClean="0"/>
              <a:t>rel</a:t>
            </a:r>
            <a:r>
              <a:rPr lang="en-US" dirty="0" smtClean="0"/>
              <a:t>/rev</a:t>
            </a:r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 smtClean="0"/>
              <a:t>Links are more than just navigation – underlying associative relationship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4" y="570927"/>
            <a:ext cx="7030392" cy="568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3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9400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72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888130" y="5609110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941511" y="5662726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08914" y="5609110"/>
            <a:ext cx="2599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62295" y="5662726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5018424" y="4293096"/>
            <a:ext cx="784528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908913" y="5858949"/>
            <a:ext cx="1239149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US" sz="1400" cap="al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defined-in</a:t>
            </a:r>
            <a:endParaRPr lang="en-US" sz="1400" cap="al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3815" y="2923345"/>
            <a:ext cx="480971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029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b="1" dirty="0" smtClean="0">
                <a:latin typeface="Georgia"/>
                <a:ea typeface="ＭＳ Ｐゴシック" pitchFamily="-106" charset="-128"/>
                <a:cs typeface="Georgia"/>
              </a:rPr>
              <a:t>Amet:</a:t>
            </a:r>
            <a:br>
              <a:rPr lang="fr-FR" sz="1600" b="1" dirty="0" smtClean="0">
                <a:latin typeface="Georgia"/>
                <a:ea typeface="ＭＳ Ｐゴシック" pitchFamily="-106" charset="-128"/>
                <a:cs typeface="Georgia"/>
              </a:rPr>
            </a:br>
            <a:endParaRPr lang="fr-FR" sz="1600" b="1" dirty="0" smtClean="0">
              <a:latin typeface="Georgia"/>
              <a:ea typeface="ＭＳ Ｐゴシック" pitchFamily="-106" charset="-128"/>
              <a:cs typeface="Georgia"/>
            </a:endParaRPr>
          </a:p>
          <a:p>
            <a:pPr>
              <a:defRPr/>
            </a:pPr>
            <a:r>
              <a:rPr lang="fr-FR" sz="1600" dirty="0" smtClean="0">
                <a:latin typeface="Georgia"/>
                <a:ea typeface="ＭＳ Ｐゴシック" pitchFamily="-106" charset="-128"/>
                <a:cs typeface="Georgia"/>
              </a:rPr>
              <a:t>Morbi </a:t>
            </a: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2004784" y="3173182"/>
            <a:ext cx="2101510" cy="2561060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Hypertext is more than just the Web!</a:t>
            </a:r>
          </a:p>
          <a:p>
            <a:pPr marL="90000" indent="0">
              <a:buNone/>
            </a:pPr>
            <a:endParaRPr lang="en-US" dirty="0" smtClean="0"/>
          </a:p>
          <a:p>
            <a:pPr marL="90000" indent="0">
              <a:buNone/>
            </a:pPr>
            <a:r>
              <a:rPr lang="en-US" dirty="0" smtClean="0"/>
              <a:t>The Web has a fairly impoverished approach to links:</a:t>
            </a:r>
          </a:p>
          <a:p>
            <a:pPr lvl="1"/>
            <a:r>
              <a:rPr lang="en-US" dirty="0" smtClean="0"/>
              <a:t>No first class links</a:t>
            </a:r>
          </a:p>
          <a:p>
            <a:pPr lvl="1"/>
            <a:r>
              <a:rPr lang="en-US" dirty="0" smtClean="0"/>
              <a:t>No bidirectional links</a:t>
            </a:r>
          </a:p>
          <a:p>
            <a:pPr lvl="1"/>
            <a:r>
              <a:rPr lang="en-US" dirty="0" smtClean="0"/>
              <a:t>No n-</a:t>
            </a:r>
            <a:r>
              <a:rPr lang="en-US" dirty="0" err="1" smtClean="0"/>
              <a:t>ary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No generic links</a:t>
            </a:r>
          </a:p>
          <a:p>
            <a:pPr lvl="1"/>
            <a:r>
              <a:rPr lang="en-US" dirty="0" smtClean="0"/>
              <a:t>No functional links</a:t>
            </a:r>
          </a:p>
          <a:p>
            <a:pPr lvl="1"/>
            <a:r>
              <a:rPr lang="en-US" dirty="0" smtClean="0"/>
              <a:t>Link types are present, but rarely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Lecture:</a:t>
            </a:r>
            <a:br>
              <a:rPr lang="en-GB" dirty="0" smtClean="0"/>
            </a:br>
            <a:r>
              <a:rPr lang="en-GB" dirty="0" smtClean="0"/>
              <a:t>Architecture of the World Wide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23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8" name="Picture 7" descr="p84-nel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48374" r="7754" b="37258"/>
          <a:stretch/>
        </p:blipFill>
        <p:spPr>
          <a:xfrm>
            <a:off x="249298" y="2638640"/>
            <a:ext cx="8584925" cy="1883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6258798"/>
            <a:ext cx="8111395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(1965) </a:t>
            </a:r>
            <a:r>
              <a:rPr lang="en-US" sz="1600" i="1" dirty="0" smtClean="0"/>
              <a:t>A file structure for the complex, the changing and the indeterminate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Proceedings of 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ACM National Conference.</a:t>
            </a:r>
            <a:r>
              <a:rPr lang="en-US" sz="1600" dirty="0" smtClean="0">
                <a:latin typeface="Georgia"/>
                <a:cs typeface="Georgia"/>
              </a:rPr>
              <a:t>.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25430" y="4291895"/>
            <a:ext cx="1379400" cy="3832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85" r="4385"/>
          <a:stretch/>
        </p:blipFill>
        <p:spPr>
          <a:xfrm>
            <a:off x="323850" y="1682750"/>
            <a:ext cx="4095750" cy="4489450"/>
          </a:xfrm>
        </p:spPr>
      </p:pic>
      <p:sp>
        <p:nvSpPr>
          <p:cNvPr id="10" name="Rounded Rectangular Callout 9"/>
          <p:cNvSpPr/>
          <p:nvPr/>
        </p:nvSpPr>
        <p:spPr bwMode="auto">
          <a:xfrm>
            <a:off x="4644009" y="1715540"/>
            <a:ext cx="3842579" cy="2393284"/>
          </a:xfrm>
          <a:prstGeom prst="wedgeRoundRectCallout">
            <a:avLst>
              <a:gd name="adj1" fmla="val -55819"/>
              <a:gd name="adj2" fmla="val 79565"/>
              <a:gd name="adj3" fmla="val 16667"/>
            </a:avLst>
          </a:prstGeom>
          <a:noFill/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/>
              <a:t>[hypertext is] a </a:t>
            </a:r>
            <a:r>
              <a:rPr lang="en-GB" sz="2400" dirty="0"/>
              <a:t>combination of natural language text with the computer’s capacity for branching, or dynamic display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258798"/>
            <a:ext cx="7673182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(1967) </a:t>
            </a:r>
            <a:r>
              <a:rPr lang="en-US" sz="1600" dirty="0"/>
              <a:t>"Getting it out of our system": </a:t>
            </a:r>
            <a:r>
              <a:rPr lang="en-US" sz="1600" i="1" dirty="0"/>
              <a:t>Information Retrieval: A Critical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Review</a:t>
            </a:r>
            <a:r>
              <a:rPr lang="en-US" sz="1600" dirty="0" smtClean="0"/>
              <a:t>, Schechter, G. (ed.). Washington, DC</a:t>
            </a:r>
            <a:r>
              <a:rPr lang="en-US" sz="1600" dirty="0" smtClean="0">
                <a:latin typeface="Georgia"/>
                <a:cs typeface="Georgia"/>
              </a:rPr>
              <a:t>: Thompson Books.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85" r="4385"/>
          <a:stretch/>
        </p:blipFill>
        <p:spPr>
          <a:xfrm>
            <a:off x="323850" y="1682750"/>
            <a:ext cx="4095750" cy="4489450"/>
          </a:xfrm>
        </p:spPr>
      </p:pic>
      <p:sp>
        <p:nvSpPr>
          <p:cNvPr id="10" name="Rounded Rectangular Callout 9"/>
          <p:cNvSpPr/>
          <p:nvPr/>
        </p:nvSpPr>
        <p:spPr bwMode="auto">
          <a:xfrm>
            <a:off x="4644009" y="1715540"/>
            <a:ext cx="3842579" cy="2393284"/>
          </a:xfrm>
          <a:prstGeom prst="wedgeRoundRectCallout">
            <a:avLst>
              <a:gd name="adj1" fmla="val -55819"/>
              <a:gd name="adj2" fmla="val 79565"/>
              <a:gd name="adj3" fmla="val 16667"/>
            </a:avLst>
          </a:prstGeom>
          <a:noFill/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/>
              <a:t>By “hypertext” I mean non-sequential writing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58798"/>
            <a:ext cx="7158811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>
                <a:cs typeface="Georgia"/>
              </a:rPr>
              <a:t>Nelson, T.H. (1974) </a:t>
            </a:r>
            <a:r>
              <a:rPr lang="en-US" sz="1600" i="1" dirty="0">
                <a:cs typeface="Georgia"/>
              </a:rPr>
              <a:t>Computer Lib/Dream Machines</a:t>
            </a:r>
            <a:r>
              <a:rPr lang="en-US" sz="1600" dirty="0">
                <a:cs typeface="Georgia"/>
              </a:rPr>
              <a:t>. Chicago, IL: Nelson, T.H.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35028" r="-35028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526673" y="2899056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05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Hypertext?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85" r="4385"/>
          <a:stretch/>
        </p:blipFill>
        <p:spPr>
          <a:xfrm>
            <a:off x="323850" y="1682750"/>
            <a:ext cx="4095750" cy="4489450"/>
          </a:xfrm>
        </p:spPr>
      </p:pic>
      <p:sp>
        <p:nvSpPr>
          <p:cNvPr id="10" name="Rounded Rectangular Callout 9"/>
          <p:cNvSpPr/>
          <p:nvPr/>
        </p:nvSpPr>
        <p:spPr bwMode="auto">
          <a:xfrm>
            <a:off x="4644008" y="1670717"/>
            <a:ext cx="3861352" cy="3032141"/>
          </a:xfrm>
          <a:prstGeom prst="wedgeRoundRectCallout">
            <a:avLst>
              <a:gd name="adj1" fmla="val -50143"/>
              <a:gd name="adj2" fmla="val 65603"/>
              <a:gd name="adj3" fmla="val 16667"/>
            </a:avLst>
          </a:prstGeom>
          <a:noFill/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 reaction of the hypertext research community to the World Wide Web is like finding out that you have a fully grown child. 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it’s a delinquent.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258798"/>
            <a:ext cx="6928980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Nelson, T.H. (1997) </a:t>
            </a:r>
            <a:r>
              <a:rPr lang="en-US" sz="1600" dirty="0" smtClean="0"/>
              <a:t>After-dinner speech at Hypertext ‘97, Southampton, UK</a:t>
            </a:r>
            <a:r>
              <a:rPr lang="en-US" sz="1600" dirty="0" smtClean="0">
                <a:latin typeface="Georgia"/>
                <a:cs typeface="Georgia"/>
              </a:rPr>
              <a:t>.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sz="2400" dirty="0" smtClean="0"/>
              <a:t>“An application which uses associative relationships among information contained within multiple media data for the purpose of facilitating access to, and manipulation of, the information encapsulated by the data.”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70" r="-657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Hypertext?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258798"/>
            <a:ext cx="7576894" cy="58477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Lowe, D and Hall, W. (1999) </a:t>
            </a:r>
            <a:r>
              <a:rPr lang="en-US" sz="1600" i="1" dirty="0" smtClean="0">
                <a:latin typeface="Georgia"/>
                <a:cs typeface="Georgia"/>
              </a:rPr>
              <a:t>Hypermedia and the Web: An Engineering Approach</a:t>
            </a:r>
            <a:r>
              <a:rPr lang="en-US" sz="1600" dirty="0" smtClean="0">
                <a:latin typeface="Georgia"/>
                <a:cs typeface="Georgia"/>
              </a:rPr>
              <a:t>. </a:t>
            </a:r>
          </a:p>
          <a:p>
            <a:r>
              <a:rPr lang="en-US" sz="1600" dirty="0" err="1" smtClean="0">
                <a:latin typeface="Georgia"/>
                <a:cs typeface="Georgia"/>
              </a:rPr>
              <a:t>Chichester</a:t>
            </a:r>
            <a:r>
              <a:rPr lang="en-US" sz="1600" dirty="0" smtClean="0">
                <a:latin typeface="Georgia"/>
                <a:cs typeface="Georgia"/>
              </a:rPr>
              <a:t>, UK: John Wiley.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3174</TotalTime>
  <Words>1399</Words>
  <Application>Microsoft Macintosh PowerPoint</Application>
  <PresentationFormat>On-screen Show (4:3)</PresentationFormat>
  <Paragraphs>220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Georgia</vt:lpstr>
      <vt:lpstr>Lucida Grande</vt:lpstr>
      <vt:lpstr>Lucida Sans</vt:lpstr>
      <vt:lpstr>ＭＳ Ｐゴシック</vt:lpstr>
      <vt:lpstr>Arial</vt:lpstr>
      <vt:lpstr>ECS</vt:lpstr>
      <vt:lpstr>Hypertext Fundamentals</vt:lpstr>
      <vt:lpstr>What is hypertext?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Hypertext terminology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Links on the Web</vt:lpstr>
      <vt:lpstr>Embedded Links</vt:lpstr>
      <vt:lpstr>Embedded Links in HTML</vt:lpstr>
      <vt:lpstr>Embedded vs. First class links</vt:lpstr>
      <vt:lpstr>First Class Links</vt:lpstr>
      <vt:lpstr>Bidirectional Links</vt:lpstr>
      <vt:lpstr>Bidirectional Links</vt:lpstr>
      <vt:lpstr>N-ary Links</vt:lpstr>
      <vt:lpstr>N-ary Links</vt:lpstr>
      <vt:lpstr>Generic (functional, dynamic) links</vt:lpstr>
      <vt:lpstr>Generic Links</vt:lpstr>
      <vt:lpstr>Functional Links</vt:lpstr>
      <vt:lpstr>Typed links</vt:lpstr>
      <vt:lpstr>Nodes, Links and Anchors</vt:lpstr>
      <vt:lpstr>Summary</vt:lpstr>
      <vt:lpstr>Summary</vt:lpstr>
      <vt:lpstr>Next Lecture: Architecture of the World Wide Web</vt:lpstr>
    </vt:vector>
  </TitlesOfParts>
  <Company>University of Southampton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Links</dc:title>
  <dc:creator>Nicholas Gibbins</dc:creator>
  <cp:lastModifiedBy>Gibbins N.M.</cp:lastModifiedBy>
  <cp:revision>78</cp:revision>
  <dcterms:created xsi:type="dcterms:W3CDTF">2011-10-23T09:33:40Z</dcterms:created>
  <dcterms:modified xsi:type="dcterms:W3CDTF">2017-10-02T20:06:40Z</dcterms:modified>
</cp:coreProperties>
</file>