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6" r:id="rId1"/>
  </p:sldMasterIdLst>
  <p:notesMasterIdLst>
    <p:notesMasterId r:id="rId35"/>
  </p:notesMasterIdLst>
  <p:sldIdLst>
    <p:sldId id="256" r:id="rId2"/>
    <p:sldId id="257" r:id="rId3"/>
    <p:sldId id="296" r:id="rId4"/>
    <p:sldId id="293" r:id="rId5"/>
    <p:sldId id="317" r:id="rId6"/>
    <p:sldId id="321" r:id="rId7"/>
    <p:sldId id="259" r:id="rId8"/>
    <p:sldId id="310" r:id="rId9"/>
    <p:sldId id="262" r:id="rId10"/>
    <p:sldId id="299" r:id="rId11"/>
    <p:sldId id="300" r:id="rId12"/>
    <p:sldId id="260" r:id="rId13"/>
    <p:sldId id="320" r:id="rId14"/>
    <p:sldId id="307" r:id="rId15"/>
    <p:sldId id="322" r:id="rId16"/>
    <p:sldId id="323" r:id="rId17"/>
    <p:sldId id="324" r:id="rId18"/>
    <p:sldId id="306" r:id="rId19"/>
    <p:sldId id="309" r:id="rId20"/>
    <p:sldId id="312" r:id="rId21"/>
    <p:sldId id="313" r:id="rId22"/>
    <p:sldId id="311" r:id="rId23"/>
    <p:sldId id="318" r:id="rId24"/>
    <p:sldId id="302" r:id="rId25"/>
    <p:sldId id="276" r:id="rId26"/>
    <p:sldId id="275" r:id="rId27"/>
    <p:sldId id="319" r:id="rId28"/>
    <p:sldId id="277" r:id="rId29"/>
    <p:sldId id="279" r:id="rId30"/>
    <p:sldId id="280" r:id="rId31"/>
    <p:sldId id="285" r:id="rId32"/>
    <p:sldId id="315" r:id="rId33"/>
    <p:sldId id="316" r:id="rId34"/>
  </p:sldIdLst>
  <p:sldSz cx="9144000" cy="6858000" type="screen4x3"/>
  <p:notesSz cx="6858000" cy="9144000"/>
  <p:defaultTextStyle>
    <a:defPPr>
      <a:defRPr lang="en-GB"/>
    </a:defPPr>
    <a:lvl1pPr algn="l" defTabSz="449263" rtl="0" fontAlgn="base">
      <a:lnSpc>
        <a:spcPct val="108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1pPr>
    <a:lvl2pPr marL="457200" algn="l" defTabSz="449263" rtl="0" fontAlgn="base">
      <a:lnSpc>
        <a:spcPct val="108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2pPr>
    <a:lvl3pPr marL="914400" algn="l" defTabSz="449263" rtl="0" fontAlgn="base">
      <a:lnSpc>
        <a:spcPct val="108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3pPr>
    <a:lvl4pPr marL="1371600" algn="l" defTabSz="449263" rtl="0" fontAlgn="base">
      <a:lnSpc>
        <a:spcPct val="108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4pPr>
    <a:lvl5pPr marL="1828800" algn="l" defTabSz="449263" rtl="0" fontAlgn="base">
      <a:lnSpc>
        <a:spcPct val="108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Arial Unicode MS" charset="0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FF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92" autoAdjust="0"/>
    <p:restoredTop sz="87684" autoAdjust="0"/>
  </p:normalViewPr>
  <p:slideViewPr>
    <p:cSldViewPr>
      <p:cViewPr varScale="1">
        <p:scale>
          <a:sx n="175" d="100"/>
          <a:sy n="175" d="100"/>
        </p:scale>
        <p:origin x="160" y="52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1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7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ea typeface="+mn-ea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ea typeface="+mn-ea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ea typeface="+mn-ea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7038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7037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7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7238" cy="34258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7038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7037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fld id="{1907E908-FBD1-CF4E-9278-8597BD8355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609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18CC52F-A6EE-7A43-B97B-541A35ECBB83}" type="slidenum">
              <a:rPr lang="en-GB"/>
              <a:pPr/>
              <a:t>1</a:t>
            </a:fld>
            <a:endParaRPr lang="en-GB"/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435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77E379E-AAE6-0842-BAEC-8603578F90B9}" type="slidenum">
              <a:rPr lang="en-GB"/>
              <a:pPr/>
              <a:t>13</a:t>
            </a:fld>
            <a:endParaRPr lang="en-GB"/>
          </a:p>
        </p:txBody>
      </p:sp>
      <p:sp>
        <p:nvSpPr>
          <p:cNvPr id="5017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602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31296-F690-DB43-B5FB-F8D27640150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02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7B2DC2C-1861-8946-AD38-B2B2977810EA}" type="slidenum">
              <a:rPr lang="en-GB"/>
              <a:pPr/>
              <a:t>21</a:t>
            </a:fld>
            <a:endParaRPr lang="en-GB"/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2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052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5952656-D475-3E4A-A03D-F419EBD4C5BD}" type="slidenum">
              <a:rPr lang="en-GB"/>
              <a:pPr/>
              <a:t>25</a:t>
            </a:fld>
            <a:endParaRPr lang="en-GB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31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73AA860-5AFB-4949-8F0D-20BD6E6B305C}" type="slidenum">
              <a:rPr lang="en-GB"/>
              <a:pPr/>
              <a:t>26</a:t>
            </a:fld>
            <a:endParaRPr lang="en-GB"/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3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989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0D7007D-5FF5-AE4E-8B8E-477CE7215307}" type="slidenum">
              <a:rPr lang="en-GB"/>
              <a:pPr/>
              <a:t>27</a:t>
            </a:fld>
            <a:endParaRPr lang="en-GB"/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537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5E50C1C-3265-7444-960E-C8F1C782DD3E}" type="slidenum">
              <a:rPr lang="en-GB"/>
              <a:pPr/>
              <a:t>2</a:t>
            </a:fld>
            <a:endParaRPr lang="en-GB"/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9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5857DC9-5948-4B41-94AA-4F76C7916DF3}" type="slidenum">
              <a:rPr lang="en-GB"/>
              <a:pPr/>
              <a:t>3</a:t>
            </a:fld>
            <a:endParaRPr lang="en-GB"/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709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F5CB22B-74EA-7442-ABBD-C84EA249BD6C}" type="slidenum">
              <a:rPr lang="en-GB"/>
              <a:pPr/>
              <a:t>7</a:t>
            </a:fld>
            <a:endParaRPr lang="en-GB"/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718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2D86FBE-1151-F947-A431-BEE75E7BF3D9}" type="slidenum">
              <a:rPr lang="en-GB"/>
              <a:pPr/>
              <a:t>8</a:t>
            </a:fld>
            <a:endParaRPr lang="en-GB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14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6381D29-D80C-8F4F-B2DF-ACD80A54DDD5}" type="slidenum">
              <a:rPr lang="en-GB"/>
              <a:pPr/>
              <a:t>9</a:t>
            </a:fld>
            <a:endParaRPr lang="en-GB"/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98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8078496-2163-2A4E-8823-BB6E5EB2F87C}" type="slidenum">
              <a:rPr lang="en-GB"/>
              <a:pPr/>
              <a:t>10</a:t>
            </a:fld>
            <a:endParaRPr lang="en-GB"/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8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935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578D596-BC9F-AA4F-B51B-E38C9823FC52}" type="slidenum">
              <a:rPr lang="en-GB"/>
              <a:pPr/>
              <a:t>11</a:t>
            </a:fld>
            <a:endParaRPr lang="en-GB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7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B65EF4F-CEB8-574F-9520-F64B6E76F707}" type="slidenum">
              <a:rPr lang="en-GB"/>
              <a:pPr/>
              <a:t>12</a:t>
            </a:fld>
            <a:endParaRPr lang="en-GB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3225" cy="4114800"/>
          </a:xfrm>
          <a:noFill/>
          <a:ln/>
        </p:spPr>
        <p:txBody>
          <a:bodyPr wrap="none" anchor="ctr"/>
          <a:lstStyle/>
          <a:p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611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1B88DF5-DADE-2A4D-B8C1-2B1ABBFCFD3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F9223-3278-1140-8AC4-A2A75D82BFB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856EF-5007-9942-B643-C7EC20CA524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4838" cy="11382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4AD37C87-A88D-A44F-8AE1-E9EE7E03A36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C5500-72FA-B044-B81E-B613BC5B2CD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01AE-F02A-3247-A751-3C54C91C508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F08E1-A754-2C42-8E49-77AB3CBE14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F7477E-FEB5-BF40-BC07-2F5C483B21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179DF3-2B62-7543-8979-90251E9AAEC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C2810-3752-4348-B222-131BB8F568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77500-ACD8-3340-8D95-939F30394F2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2F527-5C96-1F4F-AC1E-7630F478138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60B443D-BEE0-884C-8D42-B213D3029B7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s9g09@ecs.soton.ac.uk" TargetMode="External"/><Relationship Id="rId4" Type="http://schemas.openxmlformats.org/officeDocument/2006/relationships/hyperlink" Target="mailto:hcd@soton.ac.uk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ll-me-an-essay.com/" TargetMode="External"/><Relationship Id="rId4" Type="http://schemas.openxmlformats.org/officeDocument/2006/relationships/hyperlink" Target="http://www.calendar.soton.ac.uk/sectionIV/academic-integrity-regs.html" TargetMode="External"/><Relationship Id="rId5" Type="http://schemas.openxmlformats.org/officeDocument/2006/relationships/hyperlink" Target="https://duckduckgo.com/" TargetMode="External"/><Relationship Id="rId6" Type="http://schemas.openxmlformats.org/officeDocument/2006/relationships/hyperlink" Target="http://www.clusty.com/" TargetMode="External"/><Relationship Id="rId7" Type="http://schemas.openxmlformats.org/officeDocument/2006/relationships/hyperlink" Target="http://www.yahoo.com/" TargetMode="External"/><Relationship Id="rId8" Type="http://schemas.openxmlformats.org/officeDocument/2006/relationships/hyperlink" Target="https://www.bing.com/" TargetMode="External"/><Relationship Id="rId9" Type="http://schemas.openxmlformats.org/officeDocument/2006/relationships/hyperlink" Target="http://www.msn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office.org/" TargetMode="External"/><Relationship Id="rId4" Type="http://schemas.openxmlformats.org/officeDocument/2006/relationships/hyperlink" Target="http://www.python.org/" TargetMode="External"/><Relationship Id="rId5" Type="http://schemas.openxmlformats.org/officeDocument/2006/relationships/hyperlink" Target="http://www.mozilla-europe.org/en/firefox/" TargetMode="External"/><Relationship Id="rId6" Type="http://schemas.openxmlformats.org/officeDocument/2006/relationships/hyperlink" Target="http://www.mozillamessaging.com/en-US/thunderbird/" TargetMode="External"/><Relationship Id="rId7" Type="http://schemas.openxmlformats.org/officeDocument/2006/relationships/hyperlink" Target="http://gimp-win.sourceforge.net/" TargetMode="External"/><Relationship Id="rId8" Type="http://schemas.openxmlformats.org/officeDocument/2006/relationships/hyperlink" Target="http://www.pidgin.im/" TargetMode="External"/><Relationship Id="rId9" Type="http://schemas.openxmlformats.org/officeDocument/2006/relationships/hyperlink" Target="http://www.clamwin.com/" TargetMode="External"/><Relationship Id="rId10" Type="http://schemas.openxmlformats.org/officeDocument/2006/relationships/hyperlink" Target="http://www.videolan.org/vlc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soton.ac.uk/iss/essentials/help/index.html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southampton.ac.uk/isolutions/computing/elearn/mobilelearn/" TargetMode="External"/><Relationship Id="rId3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ampton.ac.uk/mysouthampton/" TargetMode="External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southampton.ac.uk/isolutions/computing/elearn/mobilelearn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ps.soton.ac.uk" TargetMode="Externa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/>
              <a:t>COMPUTER APPLICATIONS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609600" y="4343400"/>
            <a:ext cx="8077200" cy="1317848"/>
          </a:xfrm>
          <a:noFill/>
        </p:spPr>
        <p:txBody>
          <a:bodyPr lIns="90000" tIns="46800" rIns="90000" bIns="46800">
            <a:normAutofit/>
          </a:bodyPr>
          <a:lstStyle/>
          <a:p>
            <a:pPr marL="457200" lvl="1" indent="0" algn="ctr">
              <a:spcBef>
                <a:spcPts val="800"/>
              </a:spcBef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000" b="1" i="1" dirty="0" smtClean="0"/>
              <a:t>Jian </a:t>
            </a:r>
            <a:r>
              <a:rPr lang="en-GB" sz="2000" b="1" i="1" dirty="0" smtClean="0"/>
              <a:t>Shi – </a:t>
            </a:r>
            <a:r>
              <a:rPr lang="en-GB" sz="2000" b="1" i="1" dirty="0" smtClean="0">
                <a:hlinkClick r:id="rId3"/>
              </a:rPr>
              <a:t>js9g09@ecs.soton.ac.uk</a:t>
            </a:r>
            <a:endParaRPr lang="en-GB" sz="2000" b="1" i="1" dirty="0" smtClean="0"/>
          </a:p>
          <a:p>
            <a:pPr marL="457200" lvl="1" indent="0" algn="ctr">
              <a:spcBef>
                <a:spcPts val="800"/>
              </a:spcBef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000" b="1" i="1" dirty="0" smtClean="0"/>
              <a:t>Prof Hugh C. Davis – </a:t>
            </a:r>
            <a:r>
              <a:rPr lang="en-GB" sz="2000" b="1" i="1" dirty="0" smtClean="0">
                <a:hlinkClick r:id="rId4"/>
              </a:rPr>
              <a:t>hcd@soton.ac.uk</a:t>
            </a:r>
            <a:endParaRPr lang="en-GB" sz="2000" b="1" i="1" dirty="0" smtClean="0"/>
          </a:p>
          <a:p>
            <a:pPr marL="457200" lvl="1" indent="0" algn="ctr">
              <a:spcBef>
                <a:spcPts val="800"/>
              </a:spcBef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endParaRPr lang="en-GB" sz="2000" b="1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/>
              <a:t>Lesson Plan Semester 1 (2)‏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/>
          <a:lstStyle/>
          <a:p>
            <a:pPr eaLnBrk="1" hangingPunct="1">
              <a:spcAft>
                <a:spcPts val="12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Programming concepts</a:t>
            </a:r>
          </a:p>
          <a:p>
            <a:pPr eaLnBrk="1" hangingPunct="1">
              <a:spcAft>
                <a:spcPts val="12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Introduction to </a:t>
            </a:r>
            <a:r>
              <a:rPr lang="en-GB" dirty="0" smtClean="0">
                <a:latin typeface="Calibri"/>
                <a:cs typeface="Calibri"/>
              </a:rPr>
              <a:t>Python</a:t>
            </a:r>
            <a:endParaRPr lang="en-GB" dirty="0">
              <a:latin typeface="Calibri"/>
              <a:cs typeface="Calibri"/>
            </a:endParaRPr>
          </a:p>
          <a:p>
            <a:pPr eaLnBrk="1" hangingPunct="1">
              <a:spcAft>
                <a:spcPts val="12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Variables and Operators</a:t>
            </a:r>
          </a:p>
          <a:p>
            <a:pPr eaLnBrk="1" hangingPunct="1">
              <a:spcAft>
                <a:spcPts val="12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Decision Structures</a:t>
            </a:r>
          </a:p>
          <a:p>
            <a:pPr eaLnBrk="1" hangingPunct="1">
              <a:spcAft>
                <a:spcPts val="12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Loops</a:t>
            </a:r>
            <a:endParaRPr lang="en-GB" dirty="0">
              <a:latin typeface="Calibri"/>
              <a:cs typeface="Calibri"/>
            </a:endParaRPr>
          </a:p>
          <a:p>
            <a:pPr eaLnBrk="1" hangingPunct="1">
              <a:spcAft>
                <a:spcPts val="12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Revision</a:t>
            </a:r>
            <a:endParaRPr lang="en-GB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3026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/>
              <a:t>Assessment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229600" cy="4670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All coursework</a:t>
            </a:r>
            <a:r>
              <a:rPr lang="en-GB" sz="2400" dirty="0" smtClean="0">
                <a:latin typeface="Calibri"/>
                <a:cs typeface="Calibri"/>
              </a:rPr>
              <a:t> is handed </a:t>
            </a:r>
            <a:r>
              <a:rPr lang="en-GB" sz="2400" dirty="0">
                <a:latin typeface="Calibri"/>
                <a:cs typeface="Calibri"/>
              </a:rPr>
              <a:t>in online through Blackboard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Coursework pass mark 60%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Assignment 1</a:t>
            </a:r>
            <a:r>
              <a:rPr lang="en-GB" sz="2400" dirty="0" smtClean="0">
                <a:latin typeface="Calibri"/>
                <a:cs typeface="Calibri"/>
              </a:rPr>
              <a:t>, worth </a:t>
            </a:r>
            <a:r>
              <a:rPr lang="en-GB" sz="2400" dirty="0">
                <a:latin typeface="Calibri"/>
                <a:cs typeface="Calibri"/>
              </a:rPr>
              <a:t>20%</a:t>
            </a:r>
            <a:r>
              <a:rPr lang="en-GB" sz="2400" dirty="0" smtClean="0">
                <a:latin typeface="Calibri"/>
                <a:cs typeface="Calibri"/>
              </a:rPr>
              <a:t> of course total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Calibri"/>
                <a:cs typeface="Calibri"/>
              </a:rPr>
              <a:t>D</a:t>
            </a:r>
            <a:r>
              <a:rPr lang="en-GB" sz="2000" dirty="0" smtClean="0">
                <a:latin typeface="Calibri"/>
                <a:cs typeface="Calibri"/>
              </a:rPr>
              <a:t>ata </a:t>
            </a:r>
            <a:r>
              <a:rPr lang="en-GB" sz="2000" dirty="0">
                <a:latin typeface="Calibri"/>
                <a:cs typeface="Calibri"/>
              </a:rPr>
              <a:t>analysis + presentation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Calibri"/>
                <a:cs typeface="Calibri"/>
              </a:rPr>
              <a:t>Electronic Hand in </a:t>
            </a:r>
            <a:r>
              <a:rPr lang="en-GB" sz="2000" dirty="0" smtClean="0">
                <a:latin typeface="Calibri"/>
                <a:cs typeface="Calibri"/>
              </a:rPr>
              <a:t>19th November 2015</a:t>
            </a:r>
          </a:p>
          <a:p>
            <a:pPr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Assignment </a:t>
            </a:r>
            <a:r>
              <a:rPr lang="en-GB" dirty="0">
                <a:latin typeface="Calibri"/>
                <a:cs typeface="Calibri"/>
              </a:rPr>
              <a:t>2, 30% 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Calibri"/>
                <a:cs typeface="Calibri"/>
              </a:rPr>
              <a:t>S</a:t>
            </a:r>
            <a:r>
              <a:rPr lang="en-GB" sz="2000" dirty="0" smtClean="0">
                <a:latin typeface="Calibri"/>
                <a:cs typeface="Calibri"/>
              </a:rPr>
              <a:t>imple Python applications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latin typeface="Calibri"/>
                <a:cs typeface="Calibri"/>
              </a:rPr>
              <a:t>Assessed through labs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Assignment 3, 50% Semester 2</a:t>
            </a:r>
            <a:endParaRPr lang="en-GB" sz="2400" dirty="0" smtClean="0">
              <a:latin typeface="Calibri"/>
              <a:cs typeface="Calibri"/>
            </a:endParaRP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latin typeface="Calibri"/>
                <a:cs typeface="Calibri"/>
              </a:rPr>
              <a:t>Team </a:t>
            </a:r>
            <a:r>
              <a:rPr lang="en-GB" sz="2000" dirty="0">
                <a:latin typeface="Calibri"/>
                <a:cs typeface="Calibri"/>
              </a:rPr>
              <a:t>programming project, details closer to the time</a:t>
            </a:r>
          </a:p>
          <a:p>
            <a:pPr lvl="1" eaLnBrk="1" hangingPunct="1">
              <a:lnSpc>
                <a:spcPct val="90000"/>
              </a:lnSpc>
              <a:spcBef>
                <a:spcPts val="5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516131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/>
              <a:t>Resources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idx="1"/>
          </p:nvPr>
        </p:nvSpPr>
        <p:spPr>
          <a:xfrm>
            <a:off x="251520" y="1556792"/>
            <a:ext cx="3312368" cy="5106988"/>
          </a:xfrm>
        </p:spPr>
        <p:txBody>
          <a:bodyPr/>
          <a:lstStyle/>
          <a:p>
            <a:pPr eaLnBrk="1" hangingPunct="1"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dirty="0">
                <a:latin typeface="Calibri"/>
                <a:cs typeface="Calibri"/>
              </a:rPr>
              <a:t>Available through </a:t>
            </a:r>
            <a:r>
              <a:rPr lang="en-GB" dirty="0">
                <a:latin typeface="Calibri"/>
                <a:cs typeface="Calibri"/>
              </a:rPr>
              <a:t>B</a:t>
            </a:r>
            <a:r>
              <a:rPr lang="en-GB" sz="2800" dirty="0" smtClean="0">
                <a:latin typeface="Calibri"/>
                <a:cs typeface="Calibri"/>
              </a:rPr>
              <a:t>lackboard</a:t>
            </a:r>
          </a:p>
          <a:p>
            <a:pPr lvl="1" eaLnBrk="1" hangingPunct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Foundation Year – Computer </a:t>
            </a:r>
            <a:r>
              <a:rPr lang="en-GB" dirty="0" smtClean="0">
                <a:latin typeface="Calibri"/>
                <a:cs typeface="Calibri"/>
              </a:rPr>
              <a:t>Applications</a:t>
            </a:r>
            <a:endParaRPr lang="en-GB" dirty="0">
              <a:latin typeface="Calibri"/>
              <a:cs typeface="Calibri"/>
            </a:endParaRPr>
          </a:p>
          <a:p>
            <a:pPr lvl="1"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Lecture slides</a:t>
            </a:r>
            <a:endParaRPr lang="en-GB" sz="2400" dirty="0">
              <a:latin typeface="Calibri"/>
              <a:cs typeface="Calibri"/>
            </a:endParaRPr>
          </a:p>
          <a:p>
            <a:pPr lvl="1"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Possibly extra </a:t>
            </a:r>
            <a:r>
              <a:rPr lang="en-GB" sz="2400" dirty="0" smtClean="0">
                <a:latin typeface="Calibri"/>
                <a:cs typeface="Calibri"/>
              </a:rPr>
              <a:t>notes and </a:t>
            </a:r>
            <a:r>
              <a:rPr lang="en-GB" sz="2400" dirty="0">
                <a:latin typeface="Calibri"/>
                <a:cs typeface="Calibri"/>
              </a:rPr>
              <a:t>l</a:t>
            </a:r>
            <a:r>
              <a:rPr lang="en-GB" sz="2400" dirty="0" smtClean="0">
                <a:latin typeface="Calibri"/>
                <a:cs typeface="Calibri"/>
              </a:rPr>
              <a:t>inks to other resources</a:t>
            </a:r>
            <a:endParaRPr lang="en-GB" sz="2400" dirty="0">
              <a:latin typeface="Calibri"/>
              <a:cs typeface="Calibri"/>
            </a:endParaRPr>
          </a:p>
          <a:p>
            <a:pPr lvl="1" eaLnBrk="1" hangingPunct="1"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Practical </a:t>
            </a:r>
            <a:r>
              <a:rPr lang="en-GB" sz="2400" dirty="0" smtClean="0">
                <a:latin typeface="Calibri"/>
                <a:cs typeface="Calibri"/>
              </a:rPr>
              <a:t>exercises.</a:t>
            </a:r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The Web</a:t>
            </a:r>
          </a:p>
          <a:p>
            <a:pPr lvl="1" eaLnBrk="1" hangingPunct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400" dirty="0">
              <a:latin typeface="Calibri"/>
              <a:cs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980728"/>
            <a:ext cx="5233994" cy="3168352"/>
          </a:xfrm>
          <a:prstGeom prst="rect">
            <a:avLst/>
          </a:prstGeom>
        </p:spPr>
      </p:pic>
      <p:pic>
        <p:nvPicPr>
          <p:cNvPr id="5" name="Content Placeholder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5" b="9535"/>
          <a:stretch>
            <a:fillRect/>
          </a:stretch>
        </p:blipFill>
        <p:spPr bwMode="auto">
          <a:xfrm>
            <a:off x="5652120" y="3933056"/>
            <a:ext cx="2016224" cy="2520280"/>
          </a:xfrm>
          <a:prstGeom prst="rect">
            <a:avLst/>
          </a:prstGeom>
          <a:noFill/>
          <a:ln>
            <a:noFill/>
          </a:ln>
          <a:ex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smtClean="0"/>
              <a:t>Appropriate use of University Systems</a:t>
            </a:r>
            <a:endParaRPr lang="en-GB" dirty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76401"/>
            <a:ext cx="8258175" cy="51816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Calibri"/>
                <a:cs typeface="Calibri"/>
              </a:rPr>
              <a:t>Read and follow the University regulations</a:t>
            </a:r>
          </a:p>
          <a:p>
            <a:pPr lvl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latin typeface="Calibri"/>
                <a:cs typeface="Calibri"/>
              </a:rPr>
              <a:t>Protect account passwords</a:t>
            </a:r>
          </a:p>
          <a:p>
            <a:pPr lvl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latin typeface="Calibri"/>
                <a:cs typeface="Calibri"/>
              </a:rPr>
              <a:t>Don’t use the university network </a:t>
            </a:r>
            <a:r>
              <a:rPr lang="en-GB" sz="1800" dirty="0" smtClean="0">
                <a:latin typeface="Calibri"/>
                <a:cs typeface="Calibri"/>
              </a:rPr>
              <a:t>(including halls) for </a:t>
            </a:r>
            <a:r>
              <a:rPr lang="en-GB" sz="1800" dirty="0">
                <a:latin typeface="Calibri"/>
                <a:cs typeface="Calibri"/>
              </a:rPr>
              <a:t>anything that you can’t justify to:</a:t>
            </a:r>
          </a:p>
          <a:p>
            <a:pPr lvl="2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 smtClean="0">
                <a:latin typeface="Calibri"/>
                <a:cs typeface="Calibri"/>
              </a:rPr>
              <a:t>Hugh, Jian and Yvonne</a:t>
            </a:r>
            <a:endParaRPr lang="en-GB" sz="1600" dirty="0">
              <a:latin typeface="Calibri"/>
              <a:cs typeface="Calibri"/>
            </a:endParaRPr>
          </a:p>
          <a:p>
            <a:pPr lvl="2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latin typeface="Calibri"/>
                <a:cs typeface="Calibri"/>
              </a:rPr>
              <a:t>Dr Barney</a:t>
            </a:r>
          </a:p>
          <a:p>
            <a:pPr lvl="2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latin typeface="Calibri"/>
                <a:cs typeface="Calibri"/>
              </a:rPr>
              <a:t>the police</a:t>
            </a:r>
          </a:p>
          <a:p>
            <a:pPr lvl="2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latin typeface="Calibri"/>
                <a:cs typeface="Calibri"/>
              </a:rPr>
              <a:t>your grandmother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 smtClean="0">
                <a:latin typeface="Calibri"/>
                <a:cs typeface="Calibri"/>
              </a:rPr>
              <a:t>Plagiarism and Academic Integrity</a:t>
            </a:r>
            <a:endParaRPr lang="en-GB" sz="1800" dirty="0">
              <a:latin typeface="Calibri"/>
              <a:cs typeface="Calibri"/>
            </a:endParaRPr>
          </a:p>
          <a:p>
            <a:pPr lvl="1" eaLnBrk="1" hangingPunct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solidFill>
                  <a:srgbClr val="CCCCFF"/>
                </a:solidFill>
                <a:latin typeface="Calibri"/>
                <a:cs typeface="Calibri"/>
                <a:hlinkClick r:id="rId3"/>
              </a:rPr>
              <a:t>www.sell-me-an-essay.com</a:t>
            </a:r>
          </a:p>
          <a:p>
            <a:pPr eaLnBrk="1" hangingPunct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latin typeface="Calibri"/>
                <a:cs typeface="Calibri"/>
              </a:rPr>
              <a:t>University Policy on Plagiarism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0099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CCCCFF"/>
                </a:solidFill>
                <a:latin typeface="Calibri"/>
                <a:cs typeface="Calibri"/>
                <a:hlinkClick r:id="rId4"/>
              </a:rPr>
              <a:t>http://</a:t>
            </a:r>
            <a:r>
              <a:rPr lang="en-GB" sz="1600" dirty="0" smtClean="0">
                <a:solidFill>
                  <a:srgbClr val="CCCCFF"/>
                </a:solidFill>
                <a:latin typeface="Calibri"/>
                <a:cs typeface="Calibri"/>
                <a:hlinkClick r:id="rId4"/>
              </a:rPr>
              <a:t>www.calendar.soton.ac.uk/sectionIV/academic-integrity-regs.html</a:t>
            </a:r>
            <a:endParaRPr lang="en-GB" sz="1600" dirty="0" smtClean="0">
              <a:solidFill>
                <a:srgbClr val="CCCCFF"/>
              </a:solidFill>
              <a:latin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0099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b="1" dirty="0" smtClean="0">
                <a:solidFill>
                  <a:srgbClr val="FF0000"/>
                </a:solidFill>
                <a:latin typeface="Calibri"/>
                <a:cs typeface="Calibri"/>
              </a:rPr>
              <a:t>You </a:t>
            </a:r>
            <a:r>
              <a:rPr lang="en-GB" sz="1600" b="1" dirty="0">
                <a:solidFill>
                  <a:srgbClr val="FF0000"/>
                </a:solidFill>
                <a:latin typeface="Calibri"/>
                <a:cs typeface="Calibri"/>
              </a:rPr>
              <a:t>are cheating yourself, you will be caught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800" dirty="0">
                <a:latin typeface="Calibri"/>
                <a:cs typeface="Calibri"/>
              </a:rPr>
              <a:t>Google doesn’t find everything, you might try the following search engines:</a:t>
            </a:r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rgbClr val="0099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 smtClean="0">
                <a:solidFill>
                  <a:srgbClr val="CCCCFF"/>
                </a:solidFill>
                <a:latin typeface="Calibri"/>
                <a:cs typeface="Calibri"/>
                <a:hlinkClick r:id="rId5"/>
              </a:rPr>
              <a:t>duckduckgo.com</a:t>
            </a:r>
            <a:endParaRPr lang="en-GB" sz="1600" dirty="0">
              <a:solidFill>
                <a:srgbClr val="CCCCFF"/>
              </a:solidFill>
              <a:latin typeface="Calibri"/>
              <a:cs typeface="Calibri"/>
              <a:hlinkClick r:id="rId6"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0099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>
                <a:solidFill>
                  <a:srgbClr val="CCCCFF"/>
                </a:solidFill>
                <a:latin typeface="Calibri"/>
                <a:cs typeface="Calibri"/>
                <a:hlinkClick r:id="rId7"/>
              </a:rPr>
              <a:t>www.yahoo.com</a:t>
            </a:r>
            <a:endParaRPr lang="en-GB" sz="1600" dirty="0" smtClean="0">
              <a:solidFill>
                <a:srgbClr val="CCCCFF"/>
              </a:solidFill>
              <a:latin typeface="Calibri"/>
              <a:cs typeface="Calibri"/>
              <a:hlinkClick r:id="rId7"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009999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600" dirty="0" smtClean="0">
                <a:solidFill>
                  <a:srgbClr val="CCCCFF"/>
                </a:solidFill>
                <a:latin typeface="Calibri"/>
                <a:cs typeface="Calibri"/>
                <a:hlinkClick r:id="rId8"/>
              </a:rPr>
              <a:t>www.bing.com</a:t>
            </a:r>
            <a:endParaRPr lang="en-GB" sz="1600" dirty="0" smtClean="0">
              <a:solidFill>
                <a:srgbClr val="CCCCFF"/>
              </a:solidFill>
              <a:latin typeface="Calibri"/>
              <a:cs typeface="Calibri"/>
              <a:hlinkClick r:id="rId9"/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600" dirty="0">
              <a:solidFill>
                <a:srgbClr val="CCCC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57487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363134" y="434848"/>
            <a:ext cx="6637868" cy="312115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3200" b="1" dirty="0"/>
              <a:t>L</a:t>
            </a:r>
            <a:r>
              <a:rPr lang="pl-PL" sz="3200" b="1" dirty="0" smtClean="0"/>
              <a:t>iteracy</a:t>
            </a:r>
            <a:r>
              <a:rPr lang="pl-PL" sz="3200" b="1" dirty="0"/>
              <a:t>, n.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“The </a:t>
            </a:r>
            <a:r>
              <a:rPr lang="en-US" b="1" dirty="0"/>
              <a:t>quality or state of being literate; knowledge of letters; condition in respect to education, </a:t>
            </a:r>
            <a:r>
              <a:rPr lang="en-US" b="1" i="1" dirty="0"/>
              <a:t>esp.</a:t>
            </a:r>
            <a:r>
              <a:rPr lang="en-US" b="1" dirty="0"/>
              <a:t> ability to read and write</a:t>
            </a:r>
            <a:r>
              <a:rPr lang="en-US" b="1" dirty="0" smtClean="0"/>
              <a:t>.”</a:t>
            </a:r>
            <a:endParaRPr lang="en-US" b="1" dirty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i="1" dirty="0" smtClean="0"/>
              <a:t>- The Oxford English Dictionary</a:t>
            </a:r>
            <a:endParaRPr lang="en-US" i="1" dirty="0"/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363134" y="3869267"/>
            <a:ext cx="6637867" cy="225425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r>
              <a:rPr lang="en-GB" sz="2400" b="1" dirty="0" smtClean="0"/>
              <a:t>Discussion (</a:t>
            </a:r>
            <a:r>
              <a:rPr lang="en-GB" sz="2400" b="1" dirty="0"/>
              <a:t>5</a:t>
            </a:r>
            <a:r>
              <a:rPr lang="en-GB" sz="2400" b="1" dirty="0" smtClean="0"/>
              <a:t> min)</a:t>
            </a:r>
          </a:p>
          <a:p>
            <a:endParaRPr lang="en-GB" sz="2000" b="1" dirty="0"/>
          </a:p>
          <a:p>
            <a:r>
              <a:rPr lang="en-GB" sz="2000" dirty="0" smtClean="0"/>
              <a:t>In small groups (3-4) what are the types of </a:t>
            </a:r>
            <a:r>
              <a:rPr lang="en-GB" sz="2000" b="1" dirty="0" smtClean="0"/>
              <a:t>digital literacy </a:t>
            </a:r>
            <a:r>
              <a:rPr lang="en-GB" sz="2000" dirty="0" smtClean="0"/>
              <a:t>that you can think of (skills concerning the use of ICT and Web 2.0 technology)?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132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loud 26"/>
          <p:cNvSpPr/>
          <p:nvPr/>
        </p:nvSpPr>
        <p:spPr bwMode="auto">
          <a:xfrm>
            <a:off x="2915816" y="2276649"/>
            <a:ext cx="2016224" cy="2592288"/>
          </a:xfrm>
          <a:prstGeom prst="cloud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95765" y="6667401"/>
            <a:ext cx="1908175" cy="180975"/>
          </a:xfrm>
        </p:spPr>
        <p:txBody>
          <a:bodyPr/>
          <a:lstStyle/>
          <a:p>
            <a:fld id="{3EB683AB-0D5D-B341-8548-21E70DCAF64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9832" y="292472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624228" y="5336989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Networks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(of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People)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624228" y="4580905"/>
            <a:ext cx="1584176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Collaboration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680012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Networking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52020" y="4580905"/>
            <a:ext cx="1656184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Communication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3248757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 Academic Practices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940152" y="25286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Workpractices</a:t>
            </a:r>
            <a:endParaRPr lang="en-US" sz="1400" dirty="0">
              <a:solidFill>
                <a:srgbClr val="F8F8F8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7584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Beliefs and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Practices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987824" y="1412553"/>
            <a:ext cx="1476164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Business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Models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040052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Citizenship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095836" y="378881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ICT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115616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Media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9552" y="418486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Identity and Reputation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395536" y="2744701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Street Wisdom on the Digital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Highway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3095836" y="61290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Evaluating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Affordances</a:t>
            </a:r>
          </a:p>
        </p:txBody>
      </p:sp>
      <p:sp>
        <p:nvSpPr>
          <p:cNvPr id="22" name="Curved Down Arrow 21"/>
          <p:cNvSpPr/>
          <p:nvPr/>
        </p:nvSpPr>
        <p:spPr bwMode="auto">
          <a:xfrm>
            <a:off x="5904148" y="4148857"/>
            <a:ext cx="1260140" cy="407484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Curved Down Arrow 22"/>
          <p:cNvSpPr/>
          <p:nvPr/>
        </p:nvSpPr>
        <p:spPr bwMode="auto">
          <a:xfrm flipH="1" flipV="1">
            <a:off x="5832140" y="5877049"/>
            <a:ext cx="1224136" cy="360040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796136" y="4868937"/>
            <a:ext cx="144016" cy="438348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flipV="1">
            <a:off x="6984268" y="4868937"/>
            <a:ext cx="180020" cy="504056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58947" y="59675"/>
            <a:ext cx="1979712" cy="28007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1"/>
                </a:solidFill>
              </a:rPr>
              <a:t>Finding,</a:t>
            </a:r>
          </a:p>
          <a:p>
            <a:r>
              <a:rPr lang="en-GB" sz="1600" dirty="0" smtClean="0">
                <a:solidFill>
                  <a:schemeClr val="accent1"/>
                </a:solidFill>
              </a:rPr>
              <a:t>evaluating,</a:t>
            </a:r>
          </a:p>
          <a:p>
            <a:r>
              <a:rPr lang="en-GB" sz="1600" dirty="0" smtClean="0">
                <a:solidFill>
                  <a:schemeClr val="accent1"/>
                </a:solidFill>
              </a:rPr>
              <a:t>processing,</a:t>
            </a:r>
          </a:p>
          <a:p>
            <a:r>
              <a:rPr lang="en-GB" sz="1600" dirty="0" smtClean="0">
                <a:solidFill>
                  <a:schemeClr val="accent1"/>
                </a:solidFill>
              </a:rPr>
              <a:t>organising,</a:t>
            </a:r>
          </a:p>
          <a:p>
            <a:r>
              <a:rPr lang="en-GB" sz="1600" dirty="0" smtClean="0">
                <a:solidFill>
                  <a:schemeClr val="accent1"/>
                </a:solidFill>
              </a:rPr>
              <a:t>analysing,</a:t>
            </a:r>
          </a:p>
          <a:p>
            <a:r>
              <a:rPr lang="en-GB" sz="1600" dirty="0">
                <a:solidFill>
                  <a:schemeClr val="accent1"/>
                </a:solidFill>
              </a:rPr>
              <a:t>p</a:t>
            </a:r>
            <a:r>
              <a:rPr lang="en-GB" sz="1600" dirty="0" smtClean="0">
                <a:solidFill>
                  <a:schemeClr val="accent1"/>
                </a:solidFill>
              </a:rPr>
              <a:t>resenting</a:t>
            </a:r>
          </a:p>
          <a:p>
            <a:endParaRPr lang="en-GB" sz="1600" dirty="0">
              <a:solidFill>
                <a:schemeClr val="accent1"/>
              </a:solidFill>
            </a:endParaRPr>
          </a:p>
          <a:p>
            <a:r>
              <a:rPr lang="en-GB" sz="1600" dirty="0" smtClean="0">
                <a:solidFill>
                  <a:schemeClr val="accent1"/>
                </a:solidFill>
              </a:rPr>
              <a:t>Using applications and services</a:t>
            </a:r>
          </a:p>
          <a:p>
            <a:r>
              <a:rPr lang="en-GB" sz="1600" dirty="0" smtClean="0">
                <a:solidFill>
                  <a:schemeClr val="accent1"/>
                </a:solidFill>
              </a:rPr>
              <a:t> 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26000" y="4402667"/>
            <a:ext cx="184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loud 26"/>
          <p:cNvSpPr/>
          <p:nvPr/>
        </p:nvSpPr>
        <p:spPr bwMode="auto">
          <a:xfrm>
            <a:off x="2915816" y="2276649"/>
            <a:ext cx="2016224" cy="2592288"/>
          </a:xfrm>
          <a:prstGeom prst="cloud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95765" y="6667401"/>
            <a:ext cx="1908175" cy="180975"/>
          </a:xfrm>
        </p:spPr>
        <p:txBody>
          <a:bodyPr/>
          <a:lstStyle/>
          <a:p>
            <a:fld id="{3EB683AB-0D5D-B341-8548-21E70DCAF649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9832" y="292472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624228" y="5336989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Networks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(of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People)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624228" y="4580905"/>
            <a:ext cx="1584176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Collaboration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680012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Networking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52020" y="4580905"/>
            <a:ext cx="1656184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Communication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3248757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 Academic Practices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940152" y="25286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Workpractices</a:t>
            </a:r>
            <a:endParaRPr lang="en-US" sz="1400" dirty="0">
              <a:solidFill>
                <a:srgbClr val="F8F8F8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7584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Beliefs and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Practices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987824" y="1412553"/>
            <a:ext cx="1476164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Business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Models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040052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Citizenship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095836" y="378881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ICT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115616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Media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9552" y="418486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Identity and Reputation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395536" y="2744701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Street Wisdom on the Digital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Highway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3095836" y="61290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Evaluating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Affordances</a:t>
            </a:r>
          </a:p>
        </p:txBody>
      </p:sp>
      <p:sp>
        <p:nvSpPr>
          <p:cNvPr id="22" name="Curved Down Arrow 21"/>
          <p:cNvSpPr/>
          <p:nvPr/>
        </p:nvSpPr>
        <p:spPr bwMode="auto">
          <a:xfrm>
            <a:off x="5904148" y="4148857"/>
            <a:ext cx="1260140" cy="407484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Curved Down Arrow 22"/>
          <p:cNvSpPr/>
          <p:nvPr/>
        </p:nvSpPr>
        <p:spPr bwMode="auto">
          <a:xfrm flipH="1" flipV="1">
            <a:off x="5832140" y="5877049"/>
            <a:ext cx="1224136" cy="360040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796136" y="4868937"/>
            <a:ext cx="144016" cy="438348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flipV="1">
            <a:off x="6984268" y="4868937"/>
            <a:ext cx="180020" cy="504056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49369" y="260648"/>
            <a:ext cx="5494631" cy="1953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l" eaLnBrk="1" hangingPunct="1">
              <a:buFont typeface="Arial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The learner is given the stuff via the network</a:t>
            </a:r>
          </a:p>
          <a:p>
            <a:pPr marL="285750" indent="-285750" algn="l" eaLnBrk="1" hangingPunct="1">
              <a:buFont typeface="Arial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The learner finds stuff on t</a:t>
            </a:r>
            <a:r>
              <a:rPr lang="en-US" sz="1600" dirty="0">
                <a:solidFill>
                  <a:schemeClr val="tx2"/>
                </a:solidFill>
              </a:rPr>
              <a:t>he</a:t>
            </a:r>
            <a:r>
              <a:rPr lang="en-GB" sz="1600" dirty="0">
                <a:solidFill>
                  <a:schemeClr val="tx2"/>
                </a:solidFill>
              </a:rPr>
              <a:t> network</a:t>
            </a:r>
          </a:p>
          <a:p>
            <a:pPr marL="285750" indent="-285750" algn="l" eaLnBrk="1" hangingPunct="1">
              <a:buFont typeface="Arial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The learner finds stuff from t</a:t>
            </a:r>
            <a:r>
              <a:rPr lang="en-US" sz="1600" dirty="0">
                <a:solidFill>
                  <a:schemeClr val="tx2"/>
                </a:solidFill>
              </a:rPr>
              <a:t>he</a:t>
            </a:r>
            <a:r>
              <a:rPr lang="en-GB" sz="1600" dirty="0">
                <a:solidFill>
                  <a:schemeClr val="tx2"/>
                </a:solidFill>
              </a:rPr>
              <a:t> network (of people)</a:t>
            </a:r>
          </a:p>
          <a:p>
            <a:pPr marL="285750" indent="-285750" algn="l" eaLnBrk="1" hangingPunct="1">
              <a:buFont typeface="Arial"/>
              <a:buChar char="•"/>
            </a:pPr>
            <a:r>
              <a:rPr lang="en-GB" sz="1600" dirty="0">
                <a:solidFill>
                  <a:schemeClr val="tx2"/>
                </a:solidFill>
              </a:rPr>
              <a:t>The learner is part of t</a:t>
            </a:r>
            <a:r>
              <a:rPr lang="en-US" sz="1600" dirty="0">
                <a:solidFill>
                  <a:schemeClr val="tx2"/>
                </a:solidFill>
              </a:rPr>
              <a:t>he</a:t>
            </a:r>
            <a:r>
              <a:rPr lang="en-GB" sz="1600" dirty="0">
                <a:solidFill>
                  <a:schemeClr val="tx2"/>
                </a:solidFill>
              </a:rPr>
              <a:t> network and contributes</a:t>
            </a:r>
          </a:p>
          <a:p>
            <a:pPr marL="742950" lvl="1" indent="-285750" algn="l" eaLnBrk="1" hangingPunct="1"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ea typeface="ＭＳ Ｐゴシック" pitchFamily="-123" charset="-128"/>
              </a:rPr>
              <a:t>S</a:t>
            </a:r>
            <a:r>
              <a:rPr lang="en-GB" sz="1600" dirty="0">
                <a:solidFill>
                  <a:schemeClr val="tx2"/>
                </a:solidFill>
                <a:ea typeface="ＭＳ Ｐゴシック" pitchFamily="-123" charset="-128"/>
              </a:rPr>
              <a:t>tuff</a:t>
            </a:r>
          </a:p>
          <a:p>
            <a:pPr marL="742950" lvl="1" indent="-285750" algn="l" eaLnBrk="1" hangingPunct="1">
              <a:buFont typeface="Arial"/>
              <a:buChar char="•"/>
            </a:pPr>
            <a:r>
              <a:rPr lang="en-GB" sz="1600" dirty="0" smtClean="0">
                <a:solidFill>
                  <a:schemeClr val="tx2"/>
                </a:solidFill>
                <a:ea typeface="ＭＳ Ｐゴシック" pitchFamily="-123" charset="-128"/>
              </a:rPr>
              <a:t>Meaning and Understanding</a:t>
            </a:r>
            <a:endParaRPr lang="en-GB" sz="1600" dirty="0">
              <a:solidFill>
                <a:schemeClr val="tx2"/>
              </a:solidFill>
              <a:ea typeface="ＭＳ Ｐゴシック" pitchFamily="-123" charset="-128"/>
            </a:endParaRPr>
          </a:p>
          <a:p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7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/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loud 26"/>
          <p:cNvSpPr/>
          <p:nvPr/>
        </p:nvSpPr>
        <p:spPr bwMode="auto">
          <a:xfrm>
            <a:off x="2915816" y="2276649"/>
            <a:ext cx="2016224" cy="2592288"/>
          </a:xfrm>
          <a:prstGeom prst="cloud">
            <a:avLst/>
          </a:prstGeom>
          <a:solidFill>
            <a:schemeClr val="bg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695765" y="6667401"/>
            <a:ext cx="1908175" cy="180975"/>
          </a:xfrm>
        </p:spPr>
        <p:txBody>
          <a:bodyPr/>
          <a:lstStyle/>
          <a:p>
            <a:fld id="{3EB683AB-0D5D-B341-8548-21E70DCAF64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 bwMode="auto">
          <a:xfrm>
            <a:off x="3059832" y="292472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Information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624228" y="5336989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Networks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(of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 People)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624228" y="4580905"/>
            <a:ext cx="1584176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Collaboration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4680012" y="5300985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Social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Networking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752020" y="4580905"/>
            <a:ext cx="1656184" cy="289441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Communication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3248757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 Academic Practices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940152" y="25286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err="1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Workpractices</a:t>
            </a:r>
            <a:endParaRPr lang="en-US" sz="1400" dirty="0">
              <a:solidFill>
                <a:srgbClr val="F8F8F8"/>
              </a:solidFill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827584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Beliefs and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Practices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2987824" y="1412553"/>
            <a:ext cx="1476164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Business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Models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5040052" y="166458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Digital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Citizenship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3095836" y="378881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ICT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Skills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187624" y="5265204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Media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Literacy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39552" y="4184861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Identity and Reputation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395536" y="2744701"/>
            <a:ext cx="1584176" cy="766167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Street Wisdom on the Digital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Highway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3095836" y="6129077"/>
            <a:ext cx="1584176" cy="52780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rgbClr val="F8F8F8"/>
                </a:solidFill>
                <a:latin typeface="Lucida Sans" pitchFamily="34" charset="0"/>
                <a:ea typeface="ＭＳ Ｐゴシック" pitchFamily="16" charset="-128"/>
                <a:cs typeface="Arial" charset="0"/>
              </a:rPr>
              <a:t>Evaluating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Affordances</a:t>
            </a:r>
          </a:p>
        </p:txBody>
      </p:sp>
      <p:sp>
        <p:nvSpPr>
          <p:cNvPr id="22" name="Curved Down Arrow 21"/>
          <p:cNvSpPr/>
          <p:nvPr/>
        </p:nvSpPr>
        <p:spPr bwMode="auto">
          <a:xfrm>
            <a:off x="5904148" y="4148857"/>
            <a:ext cx="1260140" cy="407484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3" name="Curved Down Arrow 22"/>
          <p:cNvSpPr/>
          <p:nvPr/>
        </p:nvSpPr>
        <p:spPr bwMode="auto">
          <a:xfrm flipH="1" flipV="1">
            <a:off x="5832140" y="5877049"/>
            <a:ext cx="1224136" cy="360040"/>
          </a:xfrm>
          <a:prstGeom prst="curvedDown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796136" y="4868937"/>
            <a:ext cx="144016" cy="438348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6" name="Up Arrow 25"/>
          <p:cNvSpPr/>
          <p:nvPr/>
        </p:nvSpPr>
        <p:spPr bwMode="auto">
          <a:xfrm flipV="1">
            <a:off x="6984268" y="4868937"/>
            <a:ext cx="180020" cy="504056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1580" y="512676"/>
            <a:ext cx="7344816" cy="668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2"/>
                </a:solidFill>
              </a:rPr>
              <a:t>Digital Literacies are the skills needed to live, learn, work, collaborate, influence and lead in the virtual and digital world</a:t>
            </a: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16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6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2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8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4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" grpId="0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en-US" dirty="0" smtClean="0"/>
              <a:t>What is Digital Literacy?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71800" y="6021288"/>
            <a:ext cx="6307832" cy="688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964D2C"/>
                </a:solidFill>
              </a:rPr>
              <a:t>Adapted from: </a:t>
            </a:r>
            <a:r>
              <a:rPr lang="en-US" sz="1200" dirty="0" err="1" smtClean="0">
                <a:solidFill>
                  <a:srgbClr val="964D2C"/>
                </a:solidFill>
              </a:rPr>
              <a:t>Calvani</a:t>
            </a:r>
            <a:r>
              <a:rPr lang="en-US" sz="1200" dirty="0">
                <a:solidFill>
                  <a:srgbClr val="964D2C"/>
                </a:solidFill>
              </a:rPr>
              <a:t>, A., </a:t>
            </a:r>
            <a:r>
              <a:rPr lang="en-US" sz="1200" dirty="0" err="1">
                <a:solidFill>
                  <a:srgbClr val="964D2C"/>
                </a:solidFill>
              </a:rPr>
              <a:t>Fini</a:t>
            </a:r>
            <a:r>
              <a:rPr lang="en-US" sz="1200" dirty="0">
                <a:solidFill>
                  <a:srgbClr val="964D2C"/>
                </a:solidFill>
              </a:rPr>
              <a:t>, A., and </a:t>
            </a:r>
            <a:r>
              <a:rPr lang="en-US" sz="1200" dirty="0" err="1">
                <a:solidFill>
                  <a:srgbClr val="964D2C"/>
                </a:solidFill>
              </a:rPr>
              <a:t>Ranieri</a:t>
            </a:r>
            <a:r>
              <a:rPr lang="en-US" sz="1200" dirty="0">
                <a:solidFill>
                  <a:srgbClr val="964D2C"/>
                </a:solidFill>
              </a:rPr>
              <a:t>, M. (2009). Assessing Digital Competence in Secondary Education – Issues, Models and Instruments. (M. Leaning, Ed.) Issues in Information and Media Literacy: Education, Practice and Pedagogy , 153-172.</a:t>
            </a:r>
          </a:p>
        </p:txBody>
      </p:sp>
      <p:sp>
        <p:nvSpPr>
          <p:cNvPr id="5" name="Oval 4"/>
          <p:cNvSpPr/>
          <p:nvPr/>
        </p:nvSpPr>
        <p:spPr>
          <a:xfrm>
            <a:off x="3479800" y="1989665"/>
            <a:ext cx="2184400" cy="2184400"/>
          </a:xfrm>
          <a:prstGeom prst="ellipse">
            <a:avLst/>
          </a:prstGeom>
          <a:solidFill>
            <a:schemeClr val="bg2">
              <a:lumMod val="50000"/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Technological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675467" y="3158065"/>
            <a:ext cx="2184400" cy="2184400"/>
          </a:xfrm>
          <a:prstGeom prst="ellipse">
            <a:avLst/>
          </a:prstGeom>
          <a:solidFill>
            <a:schemeClr val="accent5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r>
              <a:rPr lang="en-US" dirty="0" smtClean="0"/>
              <a:t>Ethical    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07933" y="3158065"/>
            <a:ext cx="2184400" cy="2184400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r"/>
            <a:r>
              <a:rPr lang="en-US" dirty="0"/>
              <a:t> </a:t>
            </a:r>
            <a:r>
              <a:rPr lang="en-US" dirty="0" smtClean="0"/>
              <a:t>  Cognitive</a:t>
            </a:r>
            <a:endParaRPr lang="en-US" dirty="0"/>
          </a:p>
        </p:txBody>
      </p:sp>
      <p:sp>
        <p:nvSpPr>
          <p:cNvPr id="10" name="Line Callout 2 9"/>
          <p:cNvSpPr/>
          <p:nvPr/>
        </p:nvSpPr>
        <p:spPr>
          <a:xfrm>
            <a:off x="6163734" y="1642533"/>
            <a:ext cx="2201333" cy="838199"/>
          </a:xfrm>
          <a:prstGeom prst="borderCallout2">
            <a:avLst/>
          </a:prstGeom>
          <a:solidFill>
            <a:schemeClr val="bg2">
              <a:lumMod val="75000"/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Exploring new technological concepts in a flexible way</a:t>
            </a:r>
            <a:endParaRPr lang="en-US" sz="1400" dirty="0"/>
          </a:p>
        </p:txBody>
      </p:sp>
      <p:sp>
        <p:nvSpPr>
          <p:cNvPr id="11" name="Line Callout 2 10"/>
          <p:cNvSpPr/>
          <p:nvPr/>
        </p:nvSpPr>
        <p:spPr>
          <a:xfrm>
            <a:off x="6747934" y="3073399"/>
            <a:ext cx="2201333" cy="838199"/>
          </a:xfrm>
          <a:prstGeom prst="borderCallout2">
            <a:avLst/>
          </a:prstGeom>
          <a:solidFill>
            <a:schemeClr val="accent2">
              <a:alpha val="50000"/>
            </a:schemeClr>
          </a:solidFill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Access, selection and critical evaluation of information</a:t>
            </a:r>
            <a:endParaRPr lang="en-US" sz="1400" dirty="0"/>
          </a:p>
        </p:txBody>
      </p:sp>
      <p:sp>
        <p:nvSpPr>
          <p:cNvPr id="12" name="Line Callout 2 11"/>
          <p:cNvSpPr/>
          <p:nvPr/>
        </p:nvSpPr>
        <p:spPr>
          <a:xfrm flipH="1">
            <a:off x="276225" y="2853264"/>
            <a:ext cx="2192867" cy="838199"/>
          </a:xfrm>
          <a:prstGeom prst="borderCallout2">
            <a:avLst/>
          </a:prstGeom>
          <a:solidFill>
            <a:schemeClr val="accent5">
              <a:alpha val="50000"/>
            </a:schemeClr>
          </a:solidFill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Interacting through ICT in a responsible way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2881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r>
              <a:rPr lang="en-US" dirty="0" smtClean="0"/>
              <a:t>What is Digital Literacy?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39534" y="6260238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err="1" smtClean="0">
                <a:solidFill>
                  <a:srgbClr val="964D2C"/>
                </a:solidFill>
              </a:rPr>
              <a:t>Adapted</a:t>
            </a:r>
            <a:r>
              <a:rPr lang="pl-PL" sz="1200" dirty="0" smtClean="0">
                <a:solidFill>
                  <a:srgbClr val="964D2C"/>
                </a:solidFill>
              </a:rPr>
              <a:t> from: Martin</a:t>
            </a:r>
            <a:r>
              <a:rPr lang="pl-PL" sz="1200" dirty="0">
                <a:solidFill>
                  <a:srgbClr val="964D2C"/>
                </a:solidFill>
              </a:rPr>
              <a:t>, A., </a:t>
            </a:r>
            <a:r>
              <a:rPr lang="pl-PL" sz="1200" dirty="0" err="1">
                <a:solidFill>
                  <a:srgbClr val="964D2C"/>
                </a:solidFill>
              </a:rPr>
              <a:t>Grudziecki</a:t>
            </a:r>
            <a:r>
              <a:rPr lang="pl-PL" sz="1200" dirty="0">
                <a:solidFill>
                  <a:srgbClr val="964D2C"/>
                </a:solidFill>
              </a:rPr>
              <a:t>, J. (2006). </a:t>
            </a:r>
            <a:r>
              <a:rPr lang="pl-PL" sz="1200" dirty="0" err="1">
                <a:solidFill>
                  <a:srgbClr val="964D2C"/>
                </a:solidFill>
              </a:rPr>
              <a:t>DigEuLit</a:t>
            </a:r>
            <a:r>
              <a:rPr lang="pl-PL" sz="1200" dirty="0">
                <a:solidFill>
                  <a:srgbClr val="964D2C"/>
                </a:solidFill>
              </a:rPr>
              <a:t>: </a:t>
            </a:r>
            <a:r>
              <a:rPr lang="pl-PL" sz="1200" dirty="0" err="1">
                <a:solidFill>
                  <a:srgbClr val="964D2C"/>
                </a:solidFill>
              </a:rPr>
              <a:t>Concepts</a:t>
            </a:r>
            <a:r>
              <a:rPr lang="pl-PL" sz="1200" dirty="0">
                <a:solidFill>
                  <a:srgbClr val="964D2C"/>
                </a:solidFill>
              </a:rPr>
              <a:t> and Tools for Digital </a:t>
            </a:r>
            <a:r>
              <a:rPr lang="pl-PL" sz="1200" dirty="0" err="1">
                <a:solidFill>
                  <a:srgbClr val="964D2C"/>
                </a:solidFill>
              </a:rPr>
              <a:t>Literacy</a:t>
            </a:r>
            <a:r>
              <a:rPr lang="pl-PL" sz="1200" dirty="0">
                <a:solidFill>
                  <a:srgbClr val="964D2C"/>
                </a:solidFill>
              </a:rPr>
              <a:t> Development, </a:t>
            </a:r>
            <a:r>
              <a:rPr lang="pl-PL" sz="1200" dirty="0" err="1">
                <a:solidFill>
                  <a:srgbClr val="964D2C"/>
                </a:solidFill>
              </a:rPr>
              <a:t>University</a:t>
            </a:r>
            <a:r>
              <a:rPr lang="pl-PL" sz="1200" dirty="0">
                <a:solidFill>
                  <a:srgbClr val="964D2C"/>
                </a:solidFill>
              </a:rPr>
              <a:t> of Glasgow, Scotland. </a:t>
            </a:r>
            <a:endParaRPr lang="en-US" sz="1200" dirty="0">
              <a:solidFill>
                <a:srgbClr val="964D2C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99908" y="4622799"/>
            <a:ext cx="5367867" cy="694267"/>
          </a:xfrm>
          <a:prstGeom prst="rect">
            <a:avLst/>
          </a:prstGeom>
          <a:solidFill>
            <a:schemeClr val="tx1">
              <a:lumMod val="50000"/>
              <a:lumOff val="50000"/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LEVEL 1: Digital Competence </a:t>
            </a:r>
          </a:p>
          <a:p>
            <a:pPr algn="ctr"/>
            <a:r>
              <a:rPr lang="en-US" sz="1400" dirty="0" smtClean="0"/>
              <a:t>(skills, concepts, approaches, attitudes, etc.) </a:t>
            </a:r>
            <a:endParaRPr lang="en-US" sz="1400" dirty="0"/>
          </a:p>
        </p:txBody>
      </p:sp>
      <p:sp>
        <p:nvSpPr>
          <p:cNvPr id="13" name="Rectangle 12"/>
          <p:cNvSpPr/>
          <p:nvPr/>
        </p:nvSpPr>
        <p:spPr>
          <a:xfrm>
            <a:off x="3499908" y="3242733"/>
            <a:ext cx="5367867" cy="694267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LEVEL 2: Digital Usage </a:t>
            </a:r>
          </a:p>
          <a:p>
            <a:pPr algn="ctr"/>
            <a:r>
              <a:rPr lang="en-US" sz="1400" dirty="0" smtClean="0"/>
              <a:t>(professional/discipline application) 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3499908" y="1896532"/>
            <a:ext cx="5367867" cy="694267"/>
          </a:xfrm>
          <a:prstGeom prst="rect">
            <a:avLst/>
          </a:prstGeom>
          <a:solidFill>
            <a:schemeClr val="accent6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LEVEL 3: Digital Transformation </a:t>
            </a:r>
          </a:p>
          <a:p>
            <a:pPr algn="ctr"/>
            <a:r>
              <a:rPr lang="en-US" sz="1400" dirty="0" smtClean="0"/>
              <a:t>(innovation/creativity)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160867" y="1896532"/>
            <a:ext cx="2988733" cy="407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Digital Literacy is the </a:t>
            </a:r>
            <a:r>
              <a:rPr lang="en-US" sz="1600" b="1" dirty="0">
                <a:solidFill>
                  <a:srgbClr val="000000"/>
                </a:solidFill>
              </a:rPr>
              <a:t>awareness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b="1" dirty="0">
                <a:solidFill>
                  <a:srgbClr val="000000"/>
                </a:solidFill>
              </a:rPr>
              <a:t>attitude</a:t>
            </a:r>
            <a:r>
              <a:rPr lang="en-US" sz="1600" dirty="0">
                <a:solidFill>
                  <a:srgbClr val="000000"/>
                </a:solidFill>
              </a:rPr>
              <a:t> and </a:t>
            </a:r>
            <a:r>
              <a:rPr lang="en-US" sz="1600" b="1" dirty="0">
                <a:solidFill>
                  <a:srgbClr val="000000"/>
                </a:solidFill>
              </a:rPr>
              <a:t>ability</a:t>
            </a:r>
            <a:r>
              <a:rPr lang="en-US" sz="1600" dirty="0">
                <a:solidFill>
                  <a:srgbClr val="000000"/>
                </a:solidFill>
              </a:rPr>
              <a:t> of individuals to appropriately use digital tools and facilities to identify, access, manage, integrate, evaluate, </a:t>
            </a:r>
            <a:r>
              <a:rPr lang="en-US" sz="1600" dirty="0" err="1">
                <a:solidFill>
                  <a:srgbClr val="000000"/>
                </a:solidFill>
              </a:rPr>
              <a:t>analyse</a:t>
            </a:r>
            <a:r>
              <a:rPr lang="en-US" sz="1600" dirty="0">
                <a:solidFill>
                  <a:srgbClr val="000000"/>
                </a:solidFill>
              </a:rPr>
              <a:t> and synthesize digital resources, construct new knowledge, create media expressions, and communicate with others, in the context of specific life situations, in order to enable constructive social action; and to reflect upon this process.</a:t>
            </a:r>
          </a:p>
        </p:txBody>
      </p:sp>
      <p:sp>
        <p:nvSpPr>
          <p:cNvPr id="7" name="Up-Down Arrow 6"/>
          <p:cNvSpPr/>
          <p:nvPr/>
        </p:nvSpPr>
        <p:spPr>
          <a:xfrm>
            <a:off x="5943601" y="2523065"/>
            <a:ext cx="524933" cy="812802"/>
          </a:xfrm>
          <a:prstGeom prst="upDownArrow">
            <a:avLst/>
          </a:prstGeom>
          <a:solidFill>
            <a:schemeClr val="bg2">
              <a:lumMod val="50000"/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5943601" y="3869265"/>
            <a:ext cx="524933" cy="812802"/>
          </a:xfrm>
          <a:prstGeom prst="upDownArrow">
            <a:avLst/>
          </a:prstGeom>
          <a:solidFill>
            <a:schemeClr val="bg2">
              <a:lumMod val="50000"/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4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i="1" dirty="0" smtClean="0"/>
              <a:t>Objectives </a:t>
            </a:r>
            <a:endParaRPr lang="en-GB" b="1" i="1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8229600" cy="5181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 smtClean="0">
                <a:latin typeface="Calibri"/>
                <a:cs typeface="Calibri"/>
              </a:rPr>
              <a:t>Becoming a digitally  literate student</a:t>
            </a:r>
          </a:p>
          <a:p>
            <a:pPr lvl="1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To </a:t>
            </a:r>
            <a:r>
              <a:rPr lang="en-GB" sz="2400" dirty="0">
                <a:latin typeface="Calibri"/>
                <a:cs typeface="Calibri"/>
              </a:rPr>
              <a:t>introduce the use </a:t>
            </a:r>
            <a:r>
              <a:rPr lang="en-GB" sz="2400" dirty="0" smtClean="0">
                <a:latin typeface="Calibri"/>
                <a:cs typeface="Calibri"/>
              </a:rPr>
              <a:t>of Digital Literacies to support  becoming a student in a digital age</a:t>
            </a:r>
            <a:endParaRPr lang="en-GB" sz="2400" dirty="0">
              <a:latin typeface="Calibri"/>
              <a:cs typeface="Calibri"/>
            </a:endParaRPr>
          </a:p>
          <a:p>
            <a:pPr lvl="1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The use of digital tools for</a:t>
            </a:r>
          </a:p>
          <a:p>
            <a:pPr lvl="2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 smtClean="0">
                <a:latin typeface="Calibri"/>
                <a:cs typeface="Calibri"/>
              </a:rPr>
              <a:t>Personal effectiveness in support of becoming an engineer.</a:t>
            </a:r>
          </a:p>
          <a:p>
            <a:pPr lvl="2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 smtClean="0">
                <a:latin typeface="Calibri"/>
                <a:cs typeface="Calibri"/>
              </a:rPr>
              <a:t>Communication to share, analyse, and present data.</a:t>
            </a:r>
          </a:p>
          <a:p>
            <a:pPr lvl="2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 smtClean="0">
                <a:latin typeface="Calibri"/>
                <a:cs typeface="Calibri"/>
              </a:rPr>
              <a:t>Collaboration tools for team working. 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 smtClean="0">
                <a:latin typeface="Calibri"/>
                <a:cs typeface="Calibri"/>
              </a:rPr>
              <a:t>Skills </a:t>
            </a:r>
            <a:r>
              <a:rPr lang="en-GB" sz="2600" dirty="0">
                <a:latin typeface="Calibri"/>
                <a:cs typeface="Calibri"/>
              </a:rPr>
              <a:t>in programming for engineering solutions</a:t>
            </a:r>
            <a:r>
              <a:rPr lang="en-GB" sz="2600" dirty="0" smtClean="0">
                <a:latin typeface="Calibri"/>
                <a:cs typeface="Calibri"/>
              </a:rPr>
              <a:t>.</a:t>
            </a:r>
          </a:p>
          <a:p>
            <a:pPr lvl="1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Python applications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>
                <a:latin typeface="Calibri"/>
                <a:cs typeface="Calibri"/>
              </a:rPr>
              <a:t>W</a:t>
            </a:r>
            <a:r>
              <a:rPr lang="en-GB" sz="2600" dirty="0" smtClean="0">
                <a:latin typeface="Calibri"/>
                <a:cs typeface="Calibri"/>
              </a:rPr>
              <a:t>orking in a team to develop a practical engineering software application.</a:t>
            </a:r>
            <a:endParaRPr lang="en-GB" sz="26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smtClean="0"/>
              <a:t>is Digital </a:t>
            </a:r>
            <a:r>
              <a:rPr lang="en-US" dirty="0" smtClean="0"/>
              <a:t>Literacy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just">
              <a:buNone/>
            </a:pPr>
            <a:r>
              <a:rPr lang="en-GB" dirty="0"/>
              <a:t>In an increasingly digital world, where the workplace is often virtual, we see it is our responsibility to equip students with ‘digital literacies’ so they develop skills to flourish, </a:t>
            </a:r>
            <a:r>
              <a:rPr lang="en-GB" dirty="0" smtClean="0"/>
              <a:t>influence </a:t>
            </a:r>
            <a:r>
              <a:rPr lang="en-GB" dirty="0"/>
              <a:t>and lead in that environment</a:t>
            </a:r>
            <a:r>
              <a:rPr lang="en-GB" dirty="0" smtClean="0"/>
              <a:t>.</a:t>
            </a:r>
          </a:p>
          <a:p>
            <a:pPr marL="109728" indent="0" algn="r">
              <a:buNone/>
            </a:pPr>
            <a:r>
              <a:rPr lang="en-GB" sz="1800" i="1" smtClean="0"/>
              <a:t> -Professor </a:t>
            </a:r>
            <a:r>
              <a:rPr lang="en-GB" sz="1800" i="1" dirty="0"/>
              <a:t>H</a:t>
            </a:r>
            <a:r>
              <a:rPr lang="en-GB" sz="1800" i="1" dirty="0" smtClean="0"/>
              <a:t>ugh Davis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1490533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/>
              <a:t>By the end of </a:t>
            </a:r>
            <a:r>
              <a:rPr lang="en-GB" dirty="0" smtClean="0"/>
              <a:t>the Practical Session</a:t>
            </a:r>
            <a:endParaRPr lang="en-GB" dirty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Log in to public workstation, SUSSED, Blackboard</a:t>
            </a:r>
          </a:p>
          <a:p>
            <a:r>
              <a:rPr lang="en-GB" dirty="0" smtClean="0">
                <a:latin typeface="Calibri"/>
                <a:cs typeface="Calibri"/>
              </a:rPr>
              <a:t>Use digital tools for research</a:t>
            </a:r>
          </a:p>
          <a:p>
            <a:endParaRPr lang="en-GB" sz="1200" dirty="0" smtClean="0">
              <a:latin typeface="Calibri"/>
              <a:cs typeface="Calibri"/>
            </a:endParaRPr>
          </a:p>
          <a:p>
            <a:pPr eaLnBrk="1" hangingPunct="1"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Use a word processing application to record your findings</a:t>
            </a:r>
            <a:endParaRPr lang="en-GB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6817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ofweb20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56467" y="2963332"/>
            <a:ext cx="3005667" cy="11857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27E308"/>
                </a:solidFill>
                <a:latin typeface="Arial Rounded MT Bold"/>
                <a:cs typeface="Arial Rounded MT Bold"/>
              </a:rPr>
              <a:t>Global </a:t>
            </a:r>
          </a:p>
          <a:p>
            <a:pPr algn="ctr"/>
            <a:r>
              <a:rPr lang="en-US" sz="3200" b="1" dirty="0" smtClean="0">
                <a:solidFill>
                  <a:srgbClr val="27E308"/>
                </a:solidFill>
                <a:latin typeface="Arial Rounded MT Bold"/>
                <a:cs typeface="Arial Rounded MT Bold"/>
              </a:rPr>
              <a:t> The </a:t>
            </a:r>
            <a:r>
              <a:rPr lang="en-US" sz="3200" b="1" dirty="0">
                <a:solidFill>
                  <a:srgbClr val="27E308"/>
                </a:solidFill>
                <a:latin typeface="Arial Rounded MT Bold"/>
                <a:cs typeface="Arial Rounded MT Bold"/>
              </a:rPr>
              <a:t>New Web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07704" y="4653136"/>
            <a:ext cx="5472608" cy="1149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76200" algn="ctr">
              <a:spcBef>
                <a:spcPts val="600"/>
              </a:spcBef>
            </a:pPr>
            <a:r>
              <a:rPr lang="en-US" sz="3200" b="1" dirty="0" smtClean="0">
                <a:solidFill>
                  <a:srgbClr val="1BFF25"/>
                </a:solidFill>
              </a:rPr>
              <a:t>All you need is a browser and an internet connection</a:t>
            </a:r>
            <a:endParaRPr lang="en-US" sz="3200" b="1" dirty="0">
              <a:solidFill>
                <a:srgbClr val="1BFF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7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University Computing Environment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916832"/>
            <a:ext cx="1291643" cy="7920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Where’s my stuff?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3275856" y="2708920"/>
            <a:ext cx="2722644" cy="3977283"/>
            <a:chOff x="179512" y="2204864"/>
            <a:chExt cx="2722644" cy="397728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9712" y="2204864"/>
              <a:ext cx="922444" cy="918344"/>
            </a:xfrm>
            <a:prstGeom prst="rect">
              <a:avLst/>
            </a:prstGeom>
          </p:spPr>
        </p:pic>
        <p:pic>
          <p:nvPicPr>
            <p:cNvPr id="13" name="Picture 12" descr="sle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9592" y="2924944"/>
              <a:ext cx="1403648" cy="195876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79512" y="4797152"/>
              <a:ext cx="2494794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</a:rPr>
                <a:t>Personal / local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No connection needed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MS Office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Software applications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23528" y="1888979"/>
            <a:ext cx="2736304" cy="5268180"/>
            <a:chOff x="2915816" y="2132856"/>
            <a:chExt cx="2736304" cy="526818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11960" y="2132856"/>
              <a:ext cx="1243856" cy="93289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87824" y="2780928"/>
              <a:ext cx="1872208" cy="139695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915816" y="4221088"/>
              <a:ext cx="2736304" cy="3179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</a:rPr>
                <a:t>Institutional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Wired/ wireless intranet / 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 - Institutionally provided software</a:t>
              </a:r>
              <a:endParaRPr lang="en-US" dirty="0">
                <a:solidFill>
                  <a:srgbClr val="000000"/>
                </a:solidFill>
              </a:endParaRPr>
            </a:p>
            <a:p>
              <a:r>
                <a:rPr lang="en-US" dirty="0" smtClean="0">
                  <a:solidFill>
                    <a:srgbClr val="000000"/>
                  </a:solidFill>
                </a:rPr>
                <a:t>- Blackboard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- Timetable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- Email</a:t>
              </a:r>
            </a:p>
            <a:p>
              <a:pPr marL="285750" indent="-285750">
                <a:buFontTx/>
                <a:buChar char="-"/>
              </a:pPr>
              <a:r>
                <a:rPr lang="en-US" dirty="0" err="1" smtClean="0">
                  <a:solidFill>
                    <a:srgbClr val="000000"/>
                  </a:solidFill>
                </a:rPr>
                <a:t>edShare</a:t>
              </a:r>
              <a:endParaRPr lang="en-US" dirty="0" smtClean="0">
                <a:solidFill>
                  <a:srgbClr val="000000"/>
                </a:solidFill>
              </a:endParaRPr>
            </a:p>
            <a:p>
              <a:pPr marL="285750" indent="-285750">
                <a:buFontTx/>
                <a:buChar char="-"/>
              </a:pPr>
              <a:r>
                <a:rPr lang="en-US" dirty="0" smtClean="0">
                  <a:solidFill>
                    <a:srgbClr val="000000"/>
                  </a:solidFill>
                </a:rPr>
                <a:t>MSOffice 365</a:t>
              </a:r>
            </a:p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28184" y="1268760"/>
            <a:ext cx="2808312" cy="5067286"/>
            <a:chOff x="6228184" y="1663424"/>
            <a:chExt cx="2808312" cy="506728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6216" y="1663424"/>
              <a:ext cx="2404864" cy="147476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7" cstate="print"/>
            <a:srcRect r="12506"/>
            <a:stretch/>
          </p:blipFill>
          <p:spPr>
            <a:xfrm>
              <a:off x="6588224" y="2564904"/>
              <a:ext cx="1494007" cy="152744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667" b="94667" l="0" r="100000">
                          <a14:foregroundMark x1="13500" y1="94667" x2="13500" y2="9466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596336" y="1988840"/>
              <a:ext cx="960107" cy="72008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228184" y="4149080"/>
              <a:ext cx="2808312" cy="2581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0000"/>
                  </a:solidFill>
                </a:rPr>
                <a:t>Global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Internet connected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Tools: Google docs, </a:t>
              </a:r>
              <a:r>
                <a:rPr lang="en-US" dirty="0" err="1" smtClean="0">
                  <a:solidFill>
                    <a:srgbClr val="000000"/>
                  </a:solidFill>
                </a:rPr>
                <a:t>gmail</a:t>
              </a:r>
              <a:r>
                <a:rPr lang="en-US" dirty="0" smtClean="0">
                  <a:solidFill>
                    <a:srgbClr val="000000"/>
                  </a:solidFill>
                </a:rPr>
                <a:t>, Hotmail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Storage: </a:t>
              </a:r>
              <a:r>
                <a:rPr lang="en-US" dirty="0" err="1" smtClean="0">
                  <a:solidFill>
                    <a:srgbClr val="000000"/>
                  </a:solidFill>
                </a:rPr>
                <a:t>Dropbox</a:t>
              </a:r>
              <a:endParaRPr lang="en-US" dirty="0" smtClean="0">
                <a:solidFill>
                  <a:srgbClr val="000000"/>
                </a:solidFill>
              </a:endParaRPr>
            </a:p>
            <a:p>
              <a:r>
                <a:rPr lang="en-US" dirty="0" smtClean="0">
                  <a:solidFill>
                    <a:srgbClr val="000000"/>
                  </a:solidFill>
                </a:rPr>
                <a:t>Social Networking: Facebook, Twitter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...</a:t>
              </a:r>
            </a:p>
          </p:txBody>
        </p:sp>
      </p:grpSp>
      <p:sp>
        <p:nvSpPr>
          <p:cNvPr id="23" name="Left Arrow 22"/>
          <p:cNvSpPr/>
          <p:nvPr/>
        </p:nvSpPr>
        <p:spPr>
          <a:xfrm rot="2408709">
            <a:off x="2287702" y="4005533"/>
            <a:ext cx="1437765" cy="262878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Arrow 23"/>
          <p:cNvSpPr/>
          <p:nvPr/>
        </p:nvSpPr>
        <p:spPr>
          <a:xfrm rot="19191291" flipH="1">
            <a:off x="5368069" y="4092295"/>
            <a:ext cx="1314929" cy="26946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054100"/>
          </a:xfrm>
        </p:spPr>
        <p:txBody>
          <a:bodyPr lIns="0" tIns="0" rIns="0" bIns="0"/>
          <a:lstStyle/>
          <a:p>
            <a:pPr eaLnBrk="1" hangingPunct="1">
              <a:lnSpc>
                <a:spcPct val="10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/>
              <a:t>Personal Software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41875"/>
          </a:xfrm>
        </p:spPr>
        <p:txBody>
          <a:bodyPr lIns="0" tIns="0" rIns="0" bIns="0">
            <a:normAutofit/>
          </a:bodyPr>
          <a:lstStyle/>
          <a:p>
            <a:pPr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700" dirty="0">
                <a:latin typeface="Calibri"/>
                <a:cs typeface="Calibri"/>
              </a:rPr>
              <a:t>On </a:t>
            </a:r>
            <a:r>
              <a:rPr lang="en-GB" sz="1700" dirty="0" smtClean="0">
                <a:latin typeface="Calibri"/>
                <a:cs typeface="Calibri"/>
              </a:rPr>
              <a:t>your </a:t>
            </a:r>
            <a:r>
              <a:rPr lang="en-GB" sz="1700" dirty="0">
                <a:latin typeface="Calibri"/>
                <a:cs typeface="Calibri"/>
              </a:rPr>
              <a:t>own computer you might have Office </a:t>
            </a:r>
            <a:r>
              <a:rPr lang="en-GB" sz="1700" dirty="0" smtClean="0">
                <a:latin typeface="Calibri"/>
                <a:cs typeface="Calibri"/>
              </a:rPr>
              <a:t>20xx </a:t>
            </a:r>
            <a:r>
              <a:rPr lang="en-GB" sz="1700" dirty="0">
                <a:latin typeface="Calibri"/>
                <a:cs typeface="Calibri"/>
              </a:rPr>
              <a:t>or Open Office (free Open Source equivalent)?</a:t>
            </a:r>
          </a:p>
          <a:p>
            <a:pPr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700" dirty="0" smtClean="0">
                <a:latin typeface="Calibri"/>
                <a:cs typeface="Calibri"/>
              </a:rPr>
              <a:t>Python for </a:t>
            </a:r>
            <a:r>
              <a:rPr lang="en-GB" sz="1700" dirty="0">
                <a:latin typeface="Calibri"/>
                <a:cs typeface="Calibri"/>
              </a:rPr>
              <a:t>programming, this is available for free download</a:t>
            </a:r>
          </a:p>
          <a:p>
            <a:pPr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700" dirty="0">
                <a:latin typeface="Calibri"/>
                <a:cs typeface="Calibri"/>
              </a:rPr>
              <a:t>Links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Open Office </a:t>
            </a:r>
            <a:r>
              <a:rPr lang="en-GB" sz="1400" dirty="0">
                <a:latin typeface="Calibri"/>
                <a:cs typeface="Calibri"/>
                <a:hlinkClick r:id="rId3"/>
              </a:rPr>
              <a:t>http://www.openoffice.org/</a:t>
            </a:r>
            <a:endParaRPr lang="en-GB" sz="1400" dirty="0">
              <a:latin typeface="Calibri"/>
              <a:cs typeface="Calibri"/>
            </a:endParaRPr>
          </a:p>
          <a:p>
            <a:pPr lvl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b="1" dirty="0" smtClean="0">
                <a:latin typeface="Calibri"/>
                <a:cs typeface="Calibri"/>
              </a:rPr>
              <a:t>Python Programming Language </a:t>
            </a:r>
            <a:r>
              <a:rPr lang="en-GB" sz="1400" b="1" dirty="0" smtClean="0">
                <a:latin typeface="Calibri"/>
                <a:cs typeface="Calibri"/>
                <a:hlinkClick r:id="rId4"/>
              </a:rPr>
              <a:t>http</a:t>
            </a:r>
            <a:r>
              <a:rPr lang="en-GB" sz="1400" b="1" dirty="0">
                <a:latin typeface="Calibri"/>
                <a:cs typeface="Calibri"/>
                <a:hlinkClick r:id="rId4"/>
              </a:rPr>
              <a:t>://www.python.org</a:t>
            </a:r>
            <a:r>
              <a:rPr lang="en-GB" sz="1400" b="1" dirty="0" smtClean="0">
                <a:latin typeface="Calibri"/>
                <a:cs typeface="Calibri"/>
                <a:hlinkClick r:id="rId4"/>
              </a:rPr>
              <a:t>/</a:t>
            </a:r>
            <a:endParaRPr lang="en-GB" sz="1400" dirty="0">
              <a:latin typeface="Calibri"/>
              <a:cs typeface="Calibri"/>
            </a:endParaRPr>
          </a:p>
          <a:p>
            <a:pPr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700" dirty="0">
                <a:latin typeface="Calibri"/>
                <a:cs typeface="Calibri"/>
              </a:rPr>
              <a:t>Mac </a:t>
            </a:r>
            <a:r>
              <a:rPr lang="en-GB" sz="1700" dirty="0" err="1">
                <a:latin typeface="Calibri"/>
                <a:cs typeface="Calibri"/>
              </a:rPr>
              <a:t>vs</a:t>
            </a:r>
            <a:r>
              <a:rPr lang="en-GB" sz="1700" dirty="0">
                <a:latin typeface="Calibri"/>
                <a:cs typeface="Calibri"/>
              </a:rPr>
              <a:t> Windows </a:t>
            </a:r>
            <a:r>
              <a:rPr lang="en-GB" sz="1700" dirty="0" err="1">
                <a:latin typeface="Calibri"/>
                <a:cs typeface="Calibri"/>
              </a:rPr>
              <a:t>vs</a:t>
            </a:r>
            <a:r>
              <a:rPr lang="en-GB" sz="1700" dirty="0">
                <a:latin typeface="Calibri"/>
                <a:cs typeface="Calibri"/>
              </a:rPr>
              <a:t> Linux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I</a:t>
            </a:r>
            <a:r>
              <a:rPr lang="en-GB" sz="1400" dirty="0" smtClean="0">
                <a:latin typeface="Calibri"/>
                <a:cs typeface="Calibri"/>
              </a:rPr>
              <a:t> own </a:t>
            </a:r>
            <a:r>
              <a:rPr lang="en-GB" sz="1400" dirty="0">
                <a:latin typeface="Calibri"/>
                <a:cs typeface="Calibri"/>
              </a:rPr>
              <a:t>a </a:t>
            </a:r>
            <a:r>
              <a:rPr lang="en-GB" sz="1400" dirty="0" smtClean="0">
                <a:latin typeface="Calibri"/>
                <a:cs typeface="Calibri"/>
              </a:rPr>
              <a:t>Mac and a Windows 7 PC, </a:t>
            </a:r>
            <a:r>
              <a:rPr lang="en-GB" sz="1400" dirty="0">
                <a:latin typeface="Calibri"/>
                <a:cs typeface="Calibri"/>
              </a:rPr>
              <a:t>I regularly use</a:t>
            </a:r>
            <a:r>
              <a:rPr lang="en-GB" sz="1400" dirty="0" smtClean="0">
                <a:latin typeface="Calibri"/>
                <a:cs typeface="Calibri"/>
              </a:rPr>
              <a:t> Mac OSX , Windows 7, </a:t>
            </a:r>
            <a:r>
              <a:rPr lang="en-GB" sz="1400" dirty="0">
                <a:latin typeface="Calibri"/>
                <a:cs typeface="Calibri"/>
              </a:rPr>
              <a:t>and Linux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You will be taught using Windows</a:t>
            </a:r>
            <a:r>
              <a:rPr lang="en-GB" sz="1400" dirty="0" smtClean="0">
                <a:latin typeface="Calibri"/>
                <a:cs typeface="Calibri"/>
              </a:rPr>
              <a:t> 7/8 and Mac OSX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MS Office is available for Macs, Last year several students </a:t>
            </a:r>
            <a:r>
              <a:rPr lang="en-GB" sz="1400" dirty="0" smtClean="0">
                <a:latin typeface="Calibri"/>
                <a:cs typeface="Calibri"/>
              </a:rPr>
              <a:t>used Windows software on </a:t>
            </a:r>
            <a:r>
              <a:rPr lang="en-GB" sz="1400" dirty="0">
                <a:latin typeface="Calibri"/>
                <a:cs typeface="Calibri"/>
              </a:rPr>
              <a:t>Macs by using Parallels Desktop</a:t>
            </a:r>
            <a:endParaRPr lang="en-GB" sz="1700" dirty="0">
              <a:latin typeface="Calibri"/>
              <a:cs typeface="Calibri"/>
            </a:endParaRPr>
          </a:p>
          <a:p>
            <a:pPr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700" dirty="0">
                <a:latin typeface="Calibri"/>
                <a:cs typeface="Calibri"/>
              </a:rPr>
              <a:t>Other Software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When looking for software it is often a good idea to see if there is a free open source program that suits you before shelling out hard cash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Web Browser, Firefox </a:t>
            </a:r>
            <a:r>
              <a:rPr lang="en-GB" sz="1400" dirty="0">
                <a:latin typeface="Calibri"/>
                <a:cs typeface="Calibri"/>
                <a:hlinkClick r:id="rId5"/>
              </a:rPr>
              <a:t>http://www.mozilla-europe.org/en/firefox</a:t>
            </a:r>
            <a:r>
              <a:rPr lang="en-GB" sz="1400" dirty="0" smtClean="0">
                <a:latin typeface="Calibri"/>
                <a:cs typeface="Calibri"/>
                <a:hlinkClick r:id="rId5"/>
              </a:rPr>
              <a:t>/</a:t>
            </a:r>
            <a:r>
              <a:rPr lang="en-GB" sz="1400" dirty="0" smtClean="0">
                <a:latin typeface="Calibri"/>
                <a:cs typeface="Calibri"/>
              </a:rPr>
              <a:t>, </a:t>
            </a:r>
            <a:r>
              <a:rPr lang="en-GB" sz="1400" dirty="0" err="1" smtClean="0">
                <a:latin typeface="Calibri"/>
                <a:cs typeface="Calibri"/>
              </a:rPr>
              <a:t>google</a:t>
            </a:r>
            <a:r>
              <a:rPr lang="en-GB" sz="1400" dirty="0" smtClean="0">
                <a:latin typeface="Calibri"/>
                <a:cs typeface="Calibri"/>
              </a:rPr>
              <a:t> chrome, opera</a:t>
            </a: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Email, Thunderbird </a:t>
            </a:r>
            <a:r>
              <a:rPr lang="en-GB" sz="1400" dirty="0">
                <a:latin typeface="Calibri"/>
                <a:cs typeface="Calibri"/>
                <a:hlinkClick r:id="rId6"/>
              </a:rPr>
              <a:t>http://www.mozillamessaging.com/en-US/thunderbird/</a:t>
            </a:r>
            <a:endParaRPr lang="en-GB" sz="1400" dirty="0">
              <a:latin typeface="Calibri"/>
              <a:cs typeface="Calibri"/>
            </a:endParaRP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Graphics, Gimp </a:t>
            </a:r>
            <a:r>
              <a:rPr lang="en-GB" sz="1400" dirty="0">
                <a:latin typeface="Calibri"/>
                <a:cs typeface="Calibri"/>
                <a:hlinkClick r:id="rId7"/>
              </a:rPr>
              <a:t>http://gimp-win.sourceforge.net/</a:t>
            </a:r>
            <a:endParaRPr lang="en-GB" sz="1400" dirty="0">
              <a:latin typeface="Calibri"/>
              <a:cs typeface="Calibri"/>
            </a:endParaRP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Chat, Pidgin </a:t>
            </a:r>
            <a:r>
              <a:rPr lang="en-GB" sz="1400" dirty="0">
                <a:latin typeface="Calibri"/>
                <a:cs typeface="Calibri"/>
                <a:hlinkClick r:id="rId8"/>
              </a:rPr>
              <a:t>http://www.pidgin.im/</a:t>
            </a:r>
            <a:endParaRPr lang="en-GB" sz="1400" dirty="0">
              <a:latin typeface="Calibri"/>
              <a:cs typeface="Calibri"/>
            </a:endParaRP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Anti Virus, Clam </a:t>
            </a:r>
            <a:r>
              <a:rPr lang="en-GB" sz="1400" dirty="0">
                <a:latin typeface="Calibri"/>
                <a:cs typeface="Calibri"/>
                <a:hlinkClick r:id="rId9"/>
              </a:rPr>
              <a:t>http://www.clamwin.com/</a:t>
            </a:r>
            <a:endParaRPr lang="en-GB" sz="1400" dirty="0">
              <a:latin typeface="Calibri"/>
              <a:cs typeface="Calibri"/>
            </a:endParaRP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400" dirty="0">
                <a:latin typeface="Calibri"/>
                <a:cs typeface="Calibri"/>
              </a:rPr>
              <a:t>Media Player, VLC </a:t>
            </a:r>
            <a:r>
              <a:rPr lang="en-GB" sz="1400" dirty="0">
                <a:latin typeface="Calibri"/>
                <a:cs typeface="Calibri"/>
                <a:hlinkClick r:id="rId10"/>
              </a:rPr>
              <a:t>http://www.videolan.org/vlc/</a:t>
            </a:r>
            <a:endParaRPr lang="en-GB" sz="1400" dirty="0">
              <a:latin typeface="Calibri"/>
              <a:cs typeface="Calibri"/>
            </a:endParaRPr>
          </a:p>
          <a:p>
            <a:pPr lvl="1" eaLnBrk="1" hangingPunct="1">
              <a:lnSpc>
                <a:spcPct val="8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14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1054100"/>
          </a:xfrm>
        </p:spPr>
        <p:txBody>
          <a:bodyPr lIns="0" tIns="0" rIns="0" bIns="0"/>
          <a:lstStyle/>
          <a:p>
            <a:pPr eaLnBrk="1" hangingPunct="1">
              <a:lnSpc>
                <a:spcPct val="10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smtClean="0"/>
              <a:t>Personal Hardware</a:t>
            </a:r>
            <a:endParaRPr lang="en-GB" dirty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41875"/>
          </a:xfrm>
        </p:spPr>
        <p:txBody>
          <a:bodyPr lIns="0" tIns="0" rIns="0" bIns="0">
            <a:normAutofit fontScale="92500" lnSpcReduction="20000"/>
          </a:bodyPr>
          <a:lstStyle/>
          <a:p>
            <a:pPr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>
                <a:latin typeface="Calibri"/>
                <a:cs typeface="Calibri"/>
              </a:rPr>
              <a:t>You can survive without your own computer (if you are happy using public workstations / the base room)</a:t>
            </a:r>
          </a:p>
          <a:p>
            <a:pPr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>
                <a:latin typeface="Calibri"/>
                <a:cs typeface="Calibri"/>
              </a:rPr>
              <a:t>Laptop </a:t>
            </a:r>
            <a:r>
              <a:rPr lang="en-GB" sz="2200" dirty="0" err="1">
                <a:latin typeface="Calibri"/>
                <a:cs typeface="Calibri"/>
              </a:rPr>
              <a:t>vs</a:t>
            </a:r>
            <a:r>
              <a:rPr lang="en-GB" sz="2200" dirty="0">
                <a:latin typeface="Calibri"/>
                <a:cs typeface="Calibri"/>
              </a:rPr>
              <a:t> </a:t>
            </a:r>
            <a:r>
              <a:rPr lang="en-GB" sz="2200" dirty="0" smtClean="0">
                <a:latin typeface="Calibri"/>
                <a:cs typeface="Calibri"/>
              </a:rPr>
              <a:t>Desktop </a:t>
            </a:r>
            <a:r>
              <a:rPr lang="en-GB" sz="2200" dirty="0" err="1" smtClean="0">
                <a:latin typeface="Calibri"/>
                <a:cs typeface="Calibri"/>
              </a:rPr>
              <a:t>vs</a:t>
            </a:r>
            <a:r>
              <a:rPr lang="en-GB" sz="2200" dirty="0" smtClean="0">
                <a:latin typeface="Calibri"/>
                <a:cs typeface="Calibri"/>
              </a:rPr>
              <a:t> netbook </a:t>
            </a:r>
            <a:r>
              <a:rPr lang="en-GB" sz="2200" dirty="0" err="1" smtClean="0">
                <a:latin typeface="Calibri"/>
                <a:cs typeface="Calibri"/>
              </a:rPr>
              <a:t>vs</a:t>
            </a:r>
            <a:r>
              <a:rPr lang="en-GB" sz="2200" dirty="0" smtClean="0">
                <a:latin typeface="Calibri"/>
                <a:cs typeface="Calibri"/>
              </a:rPr>
              <a:t> </a:t>
            </a:r>
            <a:r>
              <a:rPr lang="en-GB" sz="2200" dirty="0" err="1" smtClean="0">
                <a:latin typeface="Calibri"/>
                <a:cs typeface="Calibri"/>
              </a:rPr>
              <a:t>iPAD</a:t>
            </a:r>
            <a:r>
              <a:rPr lang="en-GB" sz="2200" dirty="0" smtClean="0">
                <a:latin typeface="Calibri"/>
                <a:cs typeface="Calibri"/>
              </a:rPr>
              <a:t> </a:t>
            </a:r>
            <a:r>
              <a:rPr lang="en-GB" sz="2200" dirty="0" err="1" smtClean="0">
                <a:latin typeface="Calibri"/>
                <a:cs typeface="Calibri"/>
              </a:rPr>
              <a:t>vs</a:t>
            </a:r>
            <a:r>
              <a:rPr lang="en-GB" sz="2200" dirty="0" smtClean="0">
                <a:latin typeface="Calibri"/>
                <a:cs typeface="Calibri"/>
              </a:rPr>
              <a:t> smartphone?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For the same computing power a laptop is more expensive and more fragile.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Having a laptop means that you can always have the computer you use on campus set up how you want it.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Carrying your laptop around all day can get </a:t>
            </a:r>
            <a:r>
              <a:rPr lang="en-GB" sz="1900" dirty="0" smtClean="0">
                <a:latin typeface="Calibri"/>
                <a:cs typeface="Calibri"/>
              </a:rPr>
              <a:t>heavy , and will your battery last the day?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 smtClean="0">
                <a:latin typeface="Calibri"/>
                <a:cs typeface="Calibri"/>
              </a:rPr>
              <a:t>Netbooks are great for email and taking notes but don’t have full apps.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 smtClean="0">
                <a:latin typeface="Calibri"/>
                <a:cs typeface="Calibri"/>
              </a:rPr>
              <a:t>Tablets (</a:t>
            </a:r>
            <a:r>
              <a:rPr lang="en-GB" sz="1900" dirty="0" err="1" smtClean="0">
                <a:latin typeface="Calibri"/>
                <a:cs typeface="Calibri"/>
              </a:rPr>
              <a:t>e.g.iPAD’s</a:t>
            </a:r>
            <a:r>
              <a:rPr lang="en-GB" sz="1900" dirty="0" smtClean="0">
                <a:latin typeface="Calibri"/>
                <a:cs typeface="Calibri"/>
              </a:rPr>
              <a:t>)  are great for looking up resources on the web and communication but don’t have full apps ( would you like to write a report on your </a:t>
            </a:r>
            <a:r>
              <a:rPr lang="en-GB" sz="1900" dirty="0" err="1" smtClean="0">
                <a:latin typeface="Calibri"/>
                <a:cs typeface="Calibri"/>
              </a:rPr>
              <a:t>iPAD</a:t>
            </a:r>
            <a:r>
              <a:rPr lang="en-GB" sz="1900" dirty="0" smtClean="0">
                <a:latin typeface="Calibri"/>
                <a:cs typeface="Calibri"/>
              </a:rPr>
              <a:t>?)</a:t>
            </a:r>
            <a:endParaRPr lang="en-GB" sz="1900" dirty="0">
              <a:latin typeface="Calibri"/>
              <a:cs typeface="Calibri"/>
            </a:endParaRPr>
          </a:p>
          <a:p>
            <a:pPr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>
                <a:latin typeface="Calibri"/>
                <a:cs typeface="Calibri"/>
              </a:rPr>
              <a:t>Backup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Whichever you choose ensure that your computer is backed up regularly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Maybe agree with a friend to hold backups of each other’s </a:t>
            </a:r>
            <a:r>
              <a:rPr lang="en-GB" sz="1900" dirty="0" smtClean="0">
                <a:latin typeface="Calibri"/>
                <a:cs typeface="Calibri"/>
              </a:rPr>
              <a:t>files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 smtClean="0">
                <a:latin typeface="Calibri"/>
                <a:cs typeface="Calibri"/>
              </a:rPr>
              <a:t>On line </a:t>
            </a:r>
            <a:r>
              <a:rPr lang="en-GB" sz="1900" dirty="0" smtClean="0">
                <a:latin typeface="Calibri"/>
                <a:cs typeface="Calibri"/>
              </a:rPr>
              <a:t>storage (e.g. Dropbox?)</a:t>
            </a:r>
            <a:endParaRPr lang="en-GB" sz="1900" dirty="0">
              <a:latin typeface="Calibri"/>
              <a:cs typeface="Calibri"/>
            </a:endParaRPr>
          </a:p>
          <a:p>
            <a:pPr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200" dirty="0">
                <a:latin typeface="Calibri"/>
                <a:cs typeface="Calibri"/>
              </a:rPr>
              <a:t>Memory sticks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great for transporting files</a:t>
            </a: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very easy to </a:t>
            </a:r>
            <a:r>
              <a:rPr lang="en-GB" sz="1900" dirty="0" smtClean="0">
                <a:latin typeface="Calibri"/>
                <a:cs typeface="Calibri"/>
              </a:rPr>
              <a:t>break</a:t>
            </a:r>
            <a:r>
              <a:rPr lang="en-GB" sz="1900" dirty="0">
                <a:latin typeface="Calibri"/>
                <a:cs typeface="Calibri"/>
              </a:rPr>
              <a:t> </a:t>
            </a:r>
            <a:r>
              <a:rPr lang="en-GB" sz="1900" dirty="0" smtClean="0">
                <a:latin typeface="Calibri"/>
                <a:cs typeface="Calibri"/>
              </a:rPr>
              <a:t>or lose</a:t>
            </a:r>
            <a:endParaRPr lang="en-GB" sz="1900" dirty="0">
              <a:latin typeface="Calibri"/>
              <a:cs typeface="Calibri"/>
            </a:endParaRPr>
          </a:p>
          <a:p>
            <a:pPr lvl="1" eaLnBrk="1" hangingPunct="1">
              <a:lnSpc>
                <a:spcPct val="9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1900" dirty="0">
                <a:latin typeface="Calibri"/>
                <a:cs typeface="Calibri"/>
              </a:rPr>
              <a:t>do not rely on them as the only place to keep your files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/>
              <a:t>Questions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229600" cy="47831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Software</a:t>
            </a:r>
            <a:endParaRPr lang="en-GB" sz="2400" dirty="0">
              <a:latin typeface="Calibri"/>
              <a:cs typeface="Calibri"/>
            </a:endParaRPr>
          </a:p>
          <a:p>
            <a:pPr lvl="1" eaLnBrk="1" hangingPunct="1">
              <a:spcBef>
                <a:spcPts val="500"/>
              </a:spcBef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Calibri"/>
                <a:cs typeface="Calibri"/>
              </a:rPr>
              <a:t>This course will be taught using Microsoft Office</a:t>
            </a:r>
            <a:r>
              <a:rPr lang="en-GB" sz="2000" dirty="0" smtClean="0">
                <a:latin typeface="Calibri"/>
                <a:cs typeface="Calibri"/>
              </a:rPr>
              <a:t> 20xx (Word</a:t>
            </a:r>
            <a:r>
              <a:rPr lang="en-GB" sz="2000" dirty="0">
                <a:latin typeface="Calibri"/>
                <a:cs typeface="Calibri"/>
              </a:rPr>
              <a:t>, Excel, </a:t>
            </a:r>
            <a:r>
              <a:rPr lang="en-GB" sz="2000" dirty="0" smtClean="0">
                <a:latin typeface="Calibri"/>
                <a:cs typeface="Calibri"/>
              </a:rPr>
              <a:t>PowerPoint) </a:t>
            </a:r>
            <a:r>
              <a:rPr lang="en-GB" sz="2000" dirty="0">
                <a:latin typeface="Calibri"/>
                <a:cs typeface="Calibri"/>
              </a:rPr>
              <a:t>and </a:t>
            </a:r>
            <a:r>
              <a:rPr lang="en-GB" sz="2000" dirty="0" smtClean="0">
                <a:latin typeface="Calibri"/>
                <a:cs typeface="Calibri"/>
              </a:rPr>
              <a:t>Python (2). </a:t>
            </a:r>
            <a:r>
              <a:rPr lang="en-GB" sz="2000" dirty="0">
                <a:latin typeface="Calibri"/>
                <a:cs typeface="Calibri"/>
              </a:rPr>
              <a:t>You will be expected to submit your assignments in formats that can be opened by these programs. All of these are available on the public workstations. </a:t>
            </a:r>
            <a:r>
              <a:rPr lang="en-GB" sz="2000" dirty="0" smtClean="0">
                <a:latin typeface="Calibri"/>
                <a:cs typeface="Calibri"/>
              </a:rPr>
              <a:t>Python is available for free download from </a:t>
            </a:r>
            <a:r>
              <a:rPr lang="en-GB" sz="2000" dirty="0" err="1" smtClean="0">
                <a:latin typeface="Calibri"/>
                <a:cs typeface="Calibri"/>
              </a:rPr>
              <a:t>Python.org</a:t>
            </a:r>
            <a:r>
              <a:rPr lang="en-GB" sz="2000" dirty="0" smtClean="0">
                <a:latin typeface="Calibri"/>
                <a:cs typeface="Calibri"/>
              </a:rPr>
              <a:t>. </a:t>
            </a:r>
            <a:endParaRPr lang="en-GB" sz="2000" dirty="0">
              <a:latin typeface="Calibri"/>
              <a:cs typeface="Calibri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IT </a:t>
            </a:r>
            <a:r>
              <a:rPr lang="en-GB" sz="2400" dirty="0" smtClean="0">
                <a:latin typeface="Calibri"/>
                <a:cs typeface="Calibri"/>
              </a:rPr>
              <a:t>Support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 smtClean="0">
                <a:latin typeface="Calibri"/>
                <a:cs typeface="Calibri"/>
              </a:rPr>
              <a:t>Public workstations have Windows 8, and have  Office 365, Python</a:t>
            </a:r>
          </a:p>
          <a:p>
            <a:pPr lvl="1" eaLnBrk="1" hangingPunct="1">
              <a:lnSpc>
                <a:spcPct val="80000"/>
              </a:lnSpc>
              <a:spcBef>
                <a:spcPts val="500"/>
              </a:spcBef>
              <a:spcAft>
                <a:spcPts val="18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000" dirty="0">
                <a:latin typeface="Calibri"/>
                <a:cs typeface="Calibri"/>
              </a:rPr>
              <a:t>The public workstations and halls network are provided by ISS. If you have problems with these not working how you think they should, try the ISS support pages </a:t>
            </a:r>
            <a:r>
              <a:rPr lang="en-GB" sz="2000" dirty="0">
                <a:solidFill>
                  <a:srgbClr val="CCCCFF"/>
                </a:solidFill>
                <a:latin typeface="Calibri"/>
                <a:cs typeface="Calibri"/>
                <a:hlinkClick r:id="rId3"/>
              </a:rPr>
              <a:t>http://www.soton.ac.uk/iss/essentials/help/index.html</a:t>
            </a:r>
          </a:p>
          <a:p>
            <a:pPr lvl="1" eaLnBrk="1" hangingPunct="1">
              <a:lnSpc>
                <a:spcPct val="80000"/>
              </a:lnSpc>
              <a:spcBef>
                <a:spcPts val="500"/>
              </a:spcBef>
              <a:spcAft>
                <a:spcPts val="1800"/>
              </a:spcAft>
              <a:buFont typeface="Arial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000" dirty="0">
              <a:solidFill>
                <a:srgbClr val="CCCCFF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90313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SUSSED</a:t>
            </a:r>
          </a:p>
        </p:txBody>
      </p:sp>
      <p:sp>
        <p:nvSpPr>
          <p:cNvPr id="15364" name="Text Placeholder 6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1757363" cy="4691063"/>
          </a:xfrm>
        </p:spPr>
        <p:txBody>
          <a:bodyPr/>
          <a:lstStyle/>
          <a:p>
            <a:pPr eaLnBrk="1" hangingPunct="1"/>
            <a:r>
              <a:rPr lang="en-GB" sz="1800" dirty="0">
                <a:latin typeface="Calibri"/>
                <a:cs typeface="Calibri"/>
              </a:rPr>
              <a:t>Most student resources can be accessed through the </a:t>
            </a:r>
            <a:r>
              <a:rPr lang="en-GB" sz="1800" dirty="0" smtClean="0">
                <a:latin typeface="Calibri"/>
                <a:cs typeface="Calibri"/>
              </a:rPr>
              <a:t>university’s </a:t>
            </a:r>
            <a:r>
              <a:rPr lang="en-GB" sz="1800" dirty="0">
                <a:latin typeface="Calibri"/>
                <a:cs typeface="Calibri"/>
              </a:rPr>
              <a:t>SUSSED portal.</a:t>
            </a:r>
          </a:p>
          <a:p>
            <a:pPr eaLnBrk="1" hangingPunct="1"/>
            <a:endParaRPr lang="en-GB" sz="1800" dirty="0">
              <a:latin typeface="Calibri"/>
              <a:cs typeface="Calibri"/>
            </a:endParaRPr>
          </a:p>
          <a:p>
            <a:pPr eaLnBrk="1" hangingPunct="1"/>
            <a:r>
              <a:rPr lang="en-GB" sz="1800" dirty="0">
                <a:latin typeface="Calibri"/>
                <a:cs typeface="Calibri"/>
              </a:rPr>
              <a:t>This can be used off campus as well.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764704"/>
            <a:ext cx="6732240" cy="4802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660232" y="1340768"/>
            <a:ext cx="2418904" cy="455794"/>
          </a:xfrm>
        </p:spPr>
        <p:txBody>
          <a:bodyPr/>
          <a:lstStyle/>
          <a:p>
            <a:pPr eaLnBrk="1" hangingPunct="1"/>
            <a:r>
              <a:rPr lang="en-GB" dirty="0"/>
              <a:t>SUSSED Email</a:t>
            </a:r>
          </a:p>
        </p:txBody>
      </p:sp>
      <p:sp>
        <p:nvSpPr>
          <p:cNvPr id="17411" name="Text Placeholder 6"/>
          <p:cNvSpPr>
            <a:spLocks noGrp="1"/>
          </p:cNvSpPr>
          <p:nvPr>
            <p:ph type="body" idx="2"/>
          </p:nvPr>
        </p:nvSpPr>
        <p:spPr>
          <a:xfrm>
            <a:off x="609600" y="685800"/>
            <a:ext cx="7686675" cy="113665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400" dirty="0">
                <a:latin typeface="Calibri"/>
                <a:cs typeface="Calibri"/>
              </a:rPr>
              <a:t>You can access your university email account. You are expected to check this every day during term time.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5"/>
            <a:ext cx="6056149" cy="432048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1979712" y="1628800"/>
            <a:ext cx="4536504" cy="14401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smtClean="0"/>
              <a:t>Practicalities: Teaching</a:t>
            </a:r>
            <a:endParaRPr lang="en-GB" dirty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4823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spcBef>
                <a:spcPts val="7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Lectures</a:t>
            </a:r>
            <a:endParaRPr lang="en-GB" sz="2400" dirty="0" smtClean="0">
              <a:latin typeface="Calibri"/>
              <a:cs typeface="Calibri"/>
            </a:endParaRPr>
          </a:p>
          <a:p>
            <a:pPr lvl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Groups </a:t>
            </a:r>
            <a:r>
              <a:rPr lang="en-GB" sz="2400" dirty="0" smtClean="0">
                <a:latin typeface="Calibri"/>
                <a:cs typeface="Calibri"/>
              </a:rPr>
              <a:t>3 </a:t>
            </a:r>
            <a:r>
              <a:rPr lang="en-GB" sz="2400" dirty="0">
                <a:latin typeface="Calibri"/>
                <a:cs typeface="Calibri"/>
              </a:rPr>
              <a:t>&amp; </a:t>
            </a:r>
            <a:r>
              <a:rPr lang="en-GB" sz="2400" dirty="0" smtClean="0">
                <a:latin typeface="Calibri"/>
                <a:cs typeface="Calibri"/>
              </a:rPr>
              <a:t>4  Monday 09</a:t>
            </a:r>
            <a:r>
              <a:rPr lang="en-GB" sz="2400" dirty="0">
                <a:latin typeface="Calibri"/>
                <a:cs typeface="Calibri"/>
              </a:rPr>
              <a:t>:00 building 44, </a:t>
            </a:r>
            <a:r>
              <a:rPr lang="en-GB" sz="2400" dirty="0" smtClean="0">
                <a:latin typeface="Calibri"/>
                <a:cs typeface="Calibri"/>
              </a:rPr>
              <a:t>1041</a:t>
            </a:r>
          </a:p>
          <a:p>
            <a:pPr lvl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We will have some of the lectures in the lab (44/1061), starting at 9:00 – we will let you know which ones!</a:t>
            </a:r>
            <a:endParaRPr lang="en-US" sz="2400" dirty="0"/>
          </a:p>
          <a:p>
            <a:pP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Labs</a:t>
            </a:r>
          </a:p>
          <a:p>
            <a:pPr lvl="1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Groups </a:t>
            </a:r>
            <a:r>
              <a:rPr lang="en-GB" dirty="0" smtClean="0">
                <a:latin typeface="Calibri"/>
                <a:cs typeface="Calibri"/>
              </a:rPr>
              <a:t>3 </a:t>
            </a:r>
            <a:r>
              <a:rPr lang="en-GB" dirty="0">
                <a:latin typeface="Calibri"/>
                <a:cs typeface="Calibri"/>
              </a:rPr>
              <a:t>&amp; </a:t>
            </a:r>
            <a:r>
              <a:rPr lang="en-GB" dirty="0" smtClean="0">
                <a:latin typeface="Calibri"/>
                <a:cs typeface="Calibri"/>
              </a:rPr>
              <a:t>4 Monday directly </a:t>
            </a:r>
            <a:r>
              <a:rPr lang="en-GB" dirty="0">
                <a:latin typeface="Calibri"/>
                <a:cs typeface="Calibri"/>
              </a:rPr>
              <a:t>after lecture until 10:50</a:t>
            </a:r>
          </a:p>
          <a:p>
            <a:pPr lvl="2"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Building </a:t>
            </a:r>
            <a:r>
              <a:rPr lang="en-GB" dirty="0" smtClean="0">
                <a:latin typeface="Calibri"/>
                <a:cs typeface="Calibri"/>
              </a:rPr>
              <a:t>44/1061</a:t>
            </a:r>
            <a:endParaRPr lang="en-GB" sz="24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Register taken at </a:t>
            </a:r>
            <a:r>
              <a:rPr lang="en-GB" sz="2400" dirty="0" smtClean="0">
                <a:latin typeface="Calibri"/>
                <a:cs typeface="Calibri"/>
              </a:rPr>
              <a:t>labs.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Y</a:t>
            </a:r>
            <a:r>
              <a:rPr lang="en-GB" sz="2400" dirty="0" smtClean="0">
                <a:latin typeface="Calibri"/>
                <a:cs typeface="Calibri"/>
              </a:rPr>
              <a:t>ou </a:t>
            </a:r>
            <a:r>
              <a:rPr lang="en-GB" sz="2400" dirty="0">
                <a:latin typeface="Calibri"/>
                <a:cs typeface="Calibri"/>
              </a:rPr>
              <a:t>are responsible for ensuring that a demonstrator has </a:t>
            </a:r>
            <a:r>
              <a:rPr lang="en-GB" sz="2400" dirty="0" smtClean="0">
                <a:latin typeface="Calibri"/>
                <a:cs typeface="Calibri"/>
              </a:rPr>
              <a:t>seen your work and marked it in assessed labs.</a:t>
            </a:r>
            <a:endParaRPr lang="en-GB" sz="2400" dirty="0">
              <a:latin typeface="Calibri"/>
              <a:cs typeface="Calibri"/>
            </a:endParaRP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Ask for help when you </a:t>
            </a:r>
            <a:r>
              <a:rPr lang="en-GB" sz="2400" b="1" dirty="0">
                <a:solidFill>
                  <a:srgbClr val="FF0000"/>
                </a:solidFill>
                <a:latin typeface="Calibri"/>
                <a:cs typeface="Calibri"/>
              </a:rPr>
              <a:t>need</a:t>
            </a:r>
            <a:r>
              <a:rPr lang="en-GB" sz="2400" dirty="0">
                <a:latin typeface="Calibri"/>
                <a:cs typeface="Calibri"/>
              </a:rPr>
              <a:t> it</a:t>
            </a:r>
            <a:r>
              <a:rPr lang="en-GB" sz="2400" dirty="0" smtClean="0">
                <a:latin typeface="Calibri"/>
                <a:cs typeface="Calibri"/>
              </a:rPr>
              <a:t>.</a:t>
            </a:r>
          </a:p>
          <a:p>
            <a:pPr>
              <a:lnSpc>
                <a:spcPct val="80000"/>
              </a:lnSpc>
              <a:spcBef>
                <a:spcPts val="600"/>
              </a:spcBef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Self Study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5124" name="AutoShape 3"/>
          <p:cNvSpPr>
            <a:spLocks noChangeArrowheads="1"/>
          </p:cNvSpPr>
          <p:nvPr/>
        </p:nvSpPr>
        <p:spPr bwMode="auto">
          <a:xfrm>
            <a:off x="4427538" y="1557338"/>
            <a:ext cx="3816350" cy="503237"/>
          </a:xfrm>
          <a:prstGeom prst="wedgeEllipseCallout">
            <a:avLst>
              <a:gd name="adj1" fmla="val -113870"/>
              <a:gd name="adj2" fmla="val -3042"/>
            </a:avLst>
          </a:prstGeom>
          <a:noFill/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Do not be late!</a:t>
            </a:r>
          </a:p>
        </p:txBody>
      </p:sp>
    </p:spTree>
    <p:extLst>
      <p:ext uri="{BB962C8B-B14F-4D97-AF65-F5344CB8AC3E}">
        <p14:creationId xmlns:p14="http://schemas.microsoft.com/office/powerpoint/2010/main" val="29769797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916832"/>
            <a:ext cx="6264696" cy="4772502"/>
          </a:xfrm>
          <a:prstGeom prst="rect">
            <a:avLst/>
          </a:prstGeom>
        </p:spPr>
      </p:pic>
      <p:sp>
        <p:nvSpPr>
          <p:cNvPr id="18435" name="Text Placeholder 6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7686675" cy="875184"/>
          </a:xfrm>
        </p:spPr>
        <p:txBody>
          <a:bodyPr wrap="none">
            <a:normAutofit/>
          </a:bodyPr>
          <a:lstStyle/>
          <a:p>
            <a:pPr eaLnBrk="1" hangingPunct="1"/>
            <a:r>
              <a:rPr lang="en-GB" sz="2400" b="1" dirty="0" smtClean="0">
                <a:latin typeface="Calibri"/>
                <a:cs typeface="Calibri"/>
              </a:rPr>
              <a:t>SUSSED</a:t>
            </a:r>
          </a:p>
          <a:p>
            <a:pPr eaLnBrk="1" hangingPunct="1"/>
            <a:r>
              <a:rPr lang="en-GB" sz="2400" dirty="0" smtClean="0">
                <a:latin typeface="Calibri"/>
                <a:cs typeface="Calibri"/>
              </a:rPr>
              <a:t>Library </a:t>
            </a:r>
            <a:r>
              <a:rPr lang="en-GB" sz="2400" dirty="0">
                <a:latin typeface="Calibri"/>
                <a:cs typeface="Calibri"/>
              </a:rPr>
              <a:t>information can be accessed here.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40152" y="980728"/>
            <a:ext cx="2232248" cy="598838"/>
          </a:xfrm>
        </p:spPr>
        <p:txBody>
          <a:bodyPr/>
          <a:lstStyle/>
          <a:p>
            <a:r>
              <a:rPr lang="en-US" dirty="0" err="1" smtClean="0"/>
              <a:t>Sussed</a:t>
            </a:r>
            <a:r>
              <a:rPr lang="en-US" dirty="0" smtClean="0"/>
              <a:t> Library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483768" y="1628800"/>
            <a:ext cx="4176464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971600" y="1628800"/>
            <a:ext cx="5688632" cy="43204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2060848"/>
            <a:ext cx="6120680" cy="4662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012160" y="1340768"/>
            <a:ext cx="2286000" cy="457200"/>
          </a:xfrm>
        </p:spPr>
        <p:txBody>
          <a:bodyPr/>
          <a:lstStyle/>
          <a:p>
            <a:pPr eaLnBrk="1" hangingPunct="1"/>
            <a:r>
              <a:rPr lang="en-GB" dirty="0" smtClean="0"/>
              <a:t>Link to </a:t>
            </a:r>
            <a:r>
              <a:rPr lang="en-GB" dirty="0" err="1" smtClean="0"/>
              <a:t>BlackBoard</a:t>
            </a:r>
            <a:endParaRPr lang="en-GB" dirty="0"/>
          </a:p>
        </p:txBody>
      </p:sp>
      <p:sp>
        <p:nvSpPr>
          <p:cNvPr id="23555" name="Text Placeholder 6"/>
          <p:cNvSpPr>
            <a:spLocks noGrp="1"/>
          </p:cNvSpPr>
          <p:nvPr>
            <p:ph type="body" idx="2"/>
          </p:nvPr>
        </p:nvSpPr>
        <p:spPr>
          <a:xfrm>
            <a:off x="381000" y="457200"/>
            <a:ext cx="8153400" cy="811560"/>
          </a:xfrm>
        </p:spPr>
        <p:txBody>
          <a:bodyPr>
            <a:noAutofit/>
          </a:bodyPr>
          <a:lstStyle/>
          <a:p>
            <a:pPr eaLnBrk="1" hangingPunct="1"/>
            <a:r>
              <a:rPr lang="en-GB" sz="2000" b="1" dirty="0" smtClean="0">
                <a:latin typeface="Calibri"/>
                <a:cs typeface="Calibri"/>
              </a:rPr>
              <a:t>SUSSED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6540285" cy="4392488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23554" idx="2"/>
          </p:cNvCxnSpPr>
          <p:nvPr/>
        </p:nvCxnSpPr>
        <p:spPr>
          <a:xfrm flipH="1">
            <a:off x="3203848" y="1797968"/>
            <a:ext cx="3951312" cy="1919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1432" y="2924944"/>
            <a:ext cx="5112568" cy="3662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629272" cy="87782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Mobile apps: Blackboard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16016" y="1916832"/>
            <a:ext cx="4092768" cy="468051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sz="3400" dirty="0">
                <a:latin typeface="+mj-lt"/>
              </a:rPr>
              <a:t>free </a:t>
            </a:r>
            <a:r>
              <a:rPr lang="en-GB" sz="3400" dirty="0" smtClean="0">
                <a:latin typeface="+mj-lt"/>
              </a:rPr>
              <a:t>app from:</a:t>
            </a: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smtClean="0">
                <a:latin typeface="+mj-lt"/>
              </a:rPr>
              <a:t>the </a:t>
            </a:r>
            <a:r>
              <a:rPr lang="en-GB" sz="3400" dirty="0">
                <a:latin typeface="+mj-lt"/>
              </a:rPr>
              <a:t>Apple store for </a:t>
            </a:r>
            <a:r>
              <a:rPr lang="en-GB" sz="3400" dirty="0" err="1">
                <a:latin typeface="+mj-lt"/>
              </a:rPr>
              <a:t>iphone</a:t>
            </a:r>
            <a:r>
              <a:rPr lang="en-GB" sz="3400" dirty="0">
                <a:latin typeface="+mj-lt"/>
              </a:rPr>
              <a:t>, </a:t>
            </a:r>
            <a:r>
              <a:rPr lang="en-GB" sz="3400" dirty="0" err="1">
                <a:latin typeface="+mj-lt"/>
              </a:rPr>
              <a:t>ipod</a:t>
            </a:r>
            <a:r>
              <a:rPr lang="en-GB" sz="3400" dirty="0">
                <a:latin typeface="+mj-lt"/>
              </a:rPr>
              <a:t> and </a:t>
            </a:r>
            <a:r>
              <a:rPr lang="en-GB" sz="3400" dirty="0" err="1">
                <a:latin typeface="+mj-lt"/>
              </a:rPr>
              <a:t>ipad</a:t>
            </a:r>
            <a:r>
              <a:rPr lang="en-GB" sz="3400" dirty="0">
                <a:latin typeface="+mj-lt"/>
              </a:rPr>
              <a:t>, </a:t>
            </a:r>
            <a:endParaRPr lang="en-GB" sz="3400" dirty="0" smtClean="0">
              <a:latin typeface="+mj-lt"/>
            </a:endParaRP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smtClean="0">
                <a:latin typeface="+mj-lt"/>
              </a:rPr>
              <a:t>Google </a:t>
            </a:r>
            <a:r>
              <a:rPr lang="en-GB" sz="3400" dirty="0">
                <a:latin typeface="+mj-lt"/>
              </a:rPr>
              <a:t>Play for Android, </a:t>
            </a:r>
            <a:endParaRPr lang="en-GB" sz="3400" dirty="0" smtClean="0">
              <a:latin typeface="+mj-lt"/>
            </a:endParaRP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smtClean="0">
                <a:latin typeface="+mj-lt"/>
              </a:rPr>
              <a:t>Windows </a:t>
            </a:r>
            <a:r>
              <a:rPr lang="en-GB" sz="3400" dirty="0">
                <a:latin typeface="+mj-lt"/>
              </a:rPr>
              <a:t>store for Windows phone.</a:t>
            </a:r>
            <a:r>
              <a:rPr lang="en-GB" sz="3400" dirty="0" smtClean="0">
                <a:latin typeface="+mj-lt"/>
              </a:rPr>
              <a:t>.</a:t>
            </a:r>
            <a:endParaRPr lang="en-GB" sz="3400" u="sng" dirty="0" smtClean="0">
              <a:latin typeface="+mj-lt"/>
              <a:hlinkClick r:id="rId2"/>
            </a:endParaRPr>
          </a:p>
          <a:p>
            <a:endParaRPr lang="en-GB" sz="3400" u="sng" dirty="0">
              <a:hlinkClick r:id="rId2"/>
            </a:endParaRPr>
          </a:p>
          <a:p>
            <a:endParaRPr lang="en-GB" u="sng" dirty="0" smtClean="0">
              <a:hlinkClick r:id="rId2"/>
            </a:endParaRPr>
          </a:p>
          <a:p>
            <a:r>
              <a:rPr lang="en-GB" sz="2600" u="sng" dirty="0" smtClean="0">
                <a:latin typeface="+mj-lt"/>
                <a:hlinkClick r:id="rId2"/>
              </a:rPr>
              <a:t>http</a:t>
            </a:r>
            <a:r>
              <a:rPr lang="en-GB" sz="2600" u="sng" dirty="0">
                <a:latin typeface="+mj-lt"/>
                <a:hlinkClick r:id="rId2"/>
              </a:rPr>
              <a:t>://www.southampton.ac.uk/isolutions/computing/elearn/mobilelearn/</a:t>
            </a:r>
            <a:r>
              <a:rPr lang="en-GB" sz="2600" dirty="0">
                <a:latin typeface="+mj-lt"/>
              </a:rPr>
              <a:t> </a:t>
            </a:r>
          </a:p>
          <a:p>
            <a:endParaRPr lang="en-US" sz="2600" dirty="0">
              <a:latin typeface="+mj-lt"/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5" b="9535"/>
          <a:stretch>
            <a:fillRect/>
          </a:stretch>
        </p:blipFill>
        <p:spPr bwMode="auto">
          <a:xfrm>
            <a:off x="611560" y="1988840"/>
            <a:ext cx="3312368" cy="410445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39112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629272" cy="87782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Mobile apps: </a:t>
            </a:r>
            <a:r>
              <a:rPr lang="en-US" sz="3200" dirty="0" err="1" smtClean="0"/>
              <a:t>MySouthampton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16016" y="1916832"/>
            <a:ext cx="4092768" cy="468051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endParaRPr lang="en-GB" sz="34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3400" dirty="0" smtClean="0">
                <a:latin typeface="+mj-lt"/>
              </a:rPr>
              <a:t>Maps, timetable</a:t>
            </a:r>
            <a:r>
              <a:rPr lang="en-GB" sz="3800" dirty="0" smtClean="0">
                <a:latin typeface="+mj-lt"/>
              </a:rPr>
              <a:t>, </a:t>
            </a:r>
            <a:r>
              <a:rPr lang="en-GB" sz="3800" dirty="0">
                <a:latin typeface="+mj-lt"/>
              </a:rPr>
              <a:t>bus times, staff directory, new student information, ‘Your Library’, </a:t>
            </a:r>
            <a:r>
              <a:rPr lang="en-GB" sz="3800" dirty="0" smtClean="0">
                <a:latin typeface="+mj-lt"/>
              </a:rPr>
              <a:t>Sports </a:t>
            </a:r>
            <a:r>
              <a:rPr lang="en-GB" sz="3800" dirty="0">
                <a:latin typeface="+mj-lt"/>
              </a:rPr>
              <a:t>Centre times </a:t>
            </a:r>
            <a:endParaRPr lang="en-GB" sz="38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GB" sz="3800" dirty="0" smtClean="0">
                <a:latin typeface="+mj-lt"/>
              </a:rPr>
              <a:t> </a:t>
            </a:r>
            <a:r>
              <a:rPr lang="en-GB" sz="3400" dirty="0" smtClean="0">
                <a:latin typeface="+mj-lt"/>
              </a:rPr>
              <a:t>free app from:</a:t>
            </a: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err="1" smtClean="0">
                <a:latin typeface="+mj-lt"/>
              </a:rPr>
              <a:t>iphone</a:t>
            </a:r>
            <a:r>
              <a:rPr lang="en-GB" sz="3400" dirty="0">
                <a:latin typeface="+mj-lt"/>
              </a:rPr>
              <a:t>, </a:t>
            </a:r>
            <a:endParaRPr lang="en-GB" sz="3400" dirty="0" smtClean="0">
              <a:latin typeface="+mj-lt"/>
            </a:endParaRP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smtClean="0">
                <a:latin typeface="+mj-lt"/>
              </a:rPr>
              <a:t>Android</a:t>
            </a:r>
            <a:r>
              <a:rPr lang="en-GB" sz="3400" dirty="0">
                <a:latin typeface="+mj-lt"/>
              </a:rPr>
              <a:t>, </a:t>
            </a:r>
            <a:endParaRPr lang="en-GB" sz="3400" dirty="0" smtClean="0">
              <a:latin typeface="+mj-lt"/>
            </a:endParaRP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smtClean="0">
                <a:latin typeface="+mj-lt"/>
              </a:rPr>
              <a:t>Blackberry</a:t>
            </a:r>
          </a:p>
          <a:p>
            <a:pPr marL="294894" indent="-285750">
              <a:lnSpc>
                <a:spcPct val="120000"/>
              </a:lnSpc>
              <a:buFont typeface="Arial"/>
              <a:buChar char="•"/>
            </a:pPr>
            <a:r>
              <a:rPr lang="en-GB" sz="3400" dirty="0" smtClean="0">
                <a:latin typeface="+mj-lt"/>
              </a:rPr>
              <a:t>Browser version for for </a:t>
            </a:r>
            <a:r>
              <a:rPr lang="en-GB" sz="3400" dirty="0">
                <a:latin typeface="+mj-lt"/>
              </a:rPr>
              <a:t>Windows </a:t>
            </a:r>
            <a:r>
              <a:rPr lang="en-GB" sz="3400" dirty="0" smtClean="0">
                <a:latin typeface="+mj-lt"/>
              </a:rPr>
              <a:t>phone</a:t>
            </a:r>
            <a:r>
              <a:rPr lang="en-GB" sz="3400" dirty="0">
                <a:latin typeface="+mj-lt"/>
              </a:rPr>
              <a:t> </a:t>
            </a:r>
            <a:r>
              <a:rPr lang="en-GB" sz="3400" dirty="0" smtClean="0">
                <a:latin typeface="+mj-lt"/>
              </a:rPr>
              <a:t>and PCs</a:t>
            </a:r>
            <a:endParaRPr lang="en-GB" sz="3400" u="sng" dirty="0" smtClean="0">
              <a:latin typeface="+mj-lt"/>
              <a:hlinkClick r:id="rId2"/>
            </a:endParaRPr>
          </a:p>
          <a:p>
            <a:endParaRPr lang="en-GB" sz="3400" u="sng" dirty="0">
              <a:hlinkClick r:id="rId2"/>
            </a:endParaRPr>
          </a:p>
          <a:p>
            <a:endParaRPr lang="en-GB" u="sng" dirty="0" smtClean="0">
              <a:hlinkClick r:id="rId2"/>
            </a:endParaRPr>
          </a:p>
          <a:p>
            <a:r>
              <a:rPr lang="en-GB" sz="4400" dirty="0">
                <a:latin typeface="+mj-lt"/>
              </a:rPr>
              <a:t>See </a:t>
            </a:r>
            <a:r>
              <a:rPr lang="en-GB" sz="4400" u="sng" dirty="0">
                <a:latin typeface="+mj-lt"/>
                <a:hlinkClick r:id="rId3"/>
              </a:rPr>
              <a:t>http://www.southampton.ac.uk/mysouthampton/</a:t>
            </a:r>
            <a:r>
              <a:rPr lang="en-GB" sz="4400" dirty="0">
                <a:latin typeface="+mj-lt"/>
              </a:rPr>
              <a:t> </a:t>
            </a:r>
            <a:endParaRPr lang="en-US" sz="4400" dirty="0">
              <a:latin typeface="+mj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3384376" cy="4536504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77700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 b="38983"/>
          <a:stretch>
            <a:fillRect/>
          </a:stretch>
        </p:blipFill>
        <p:spPr>
          <a:xfrm>
            <a:off x="395536" y="1340768"/>
            <a:ext cx="8255000" cy="50292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835696" y="3501008"/>
            <a:ext cx="1296144" cy="1008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Interactive University map using open data </a:t>
            </a:r>
            <a:r>
              <a:rPr lang="en-US" dirty="0" err="1" smtClean="0">
                <a:hlinkClick r:id="rId2" action="ppaction://hlinkfile"/>
              </a:rPr>
              <a:t>maps.soton.ac.uk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628800"/>
            <a:ext cx="7547479" cy="45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1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</a:t>
            </a:r>
          </a:p>
          <a:p>
            <a:r>
              <a:rPr lang="en-GB" dirty="0" smtClean="0"/>
              <a:t>You:</a:t>
            </a:r>
          </a:p>
          <a:p>
            <a:pPr lvl="1"/>
            <a:r>
              <a:rPr lang="en-GB" dirty="0" smtClean="0"/>
              <a:t>Spend 5 minutes talking to the person sitting behind or in front of you.</a:t>
            </a:r>
          </a:p>
          <a:p>
            <a:pPr lvl="1"/>
            <a:r>
              <a:rPr lang="en-GB" dirty="0" smtClean="0"/>
              <a:t>Find out &amp; </a:t>
            </a:r>
            <a:r>
              <a:rPr lang="en-GB" u="sng" dirty="0" smtClean="0"/>
              <a:t>make notes</a:t>
            </a:r>
            <a:r>
              <a:rPr lang="en-GB" dirty="0" smtClean="0"/>
              <a:t>:</a:t>
            </a:r>
          </a:p>
          <a:p>
            <a:pPr lvl="2"/>
            <a:r>
              <a:rPr lang="en-GB" dirty="0" smtClean="0"/>
              <a:t>Their name</a:t>
            </a:r>
          </a:p>
          <a:p>
            <a:pPr lvl="2"/>
            <a:r>
              <a:rPr lang="en-GB" dirty="0" smtClean="0"/>
              <a:t>Where they’re from</a:t>
            </a:r>
          </a:p>
          <a:p>
            <a:pPr lvl="2"/>
            <a:r>
              <a:rPr lang="en-GB" dirty="0" smtClean="0"/>
              <a:t>What degree they want to do after FY</a:t>
            </a:r>
          </a:p>
          <a:p>
            <a:pPr lvl="2"/>
            <a:r>
              <a:rPr lang="en-GB" dirty="0" smtClean="0"/>
              <a:t>What are their interests outside study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8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19088"/>
            <a:ext cx="8229600" cy="1054100"/>
          </a:xfrm>
        </p:spPr>
        <p:txBody>
          <a:bodyPr lIns="0" tIns="0" rIns="0" bIns="0"/>
          <a:lstStyle/>
          <a:p>
            <a:pPr eaLnBrk="1" hangingPunct="1">
              <a:lnSpc>
                <a:spcPct val="10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/>
              <a:t>Learning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94275"/>
          </a:xfrm>
        </p:spPr>
        <p:txBody>
          <a:bodyPr lIns="0" tIns="0" rIns="0" bIns="0"/>
          <a:lstStyle/>
          <a:p>
            <a:pPr eaLnBrk="1" hangingPunct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>
                <a:latin typeface="Calibri"/>
                <a:cs typeface="Calibri"/>
              </a:rPr>
              <a:t>Attending lectures will help you to pass the module.</a:t>
            </a:r>
          </a:p>
          <a:p>
            <a:pPr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>
                <a:latin typeface="Calibri"/>
                <a:cs typeface="Calibri"/>
              </a:rPr>
              <a:t>The lectures will not give you all the answers.</a:t>
            </a:r>
          </a:p>
          <a:p>
            <a:pPr lvl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One of the objectives of this course is learning how to learn to use new software.</a:t>
            </a:r>
          </a:p>
          <a:p>
            <a:pPr eaLnBrk="1" hangingPunct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 smtClean="0">
                <a:latin typeface="Calibri"/>
                <a:cs typeface="Calibri"/>
              </a:rPr>
              <a:t>Labs are practical sessions where you learn how to apply what is taught in the lectures</a:t>
            </a:r>
          </a:p>
          <a:p>
            <a:pPr lvl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>
                <a:latin typeface="Calibri"/>
                <a:cs typeface="Calibri"/>
              </a:rPr>
              <a:t>H</a:t>
            </a:r>
            <a:r>
              <a:rPr lang="en-GB" sz="2400" dirty="0" smtClean="0">
                <a:latin typeface="Calibri"/>
                <a:cs typeface="Calibri"/>
              </a:rPr>
              <a:t>elp </a:t>
            </a:r>
            <a:r>
              <a:rPr lang="en-GB" sz="2400" dirty="0">
                <a:latin typeface="Calibri"/>
                <a:cs typeface="Calibri"/>
              </a:rPr>
              <a:t>yourself first but </a:t>
            </a:r>
            <a:r>
              <a:rPr lang="en-GB" sz="2400" dirty="0" smtClean="0">
                <a:latin typeface="Calibri"/>
                <a:cs typeface="Calibri"/>
              </a:rPr>
              <a:t>ask questions if </a:t>
            </a:r>
            <a:r>
              <a:rPr lang="en-GB" sz="2400" dirty="0">
                <a:latin typeface="Calibri"/>
                <a:cs typeface="Calibri"/>
              </a:rPr>
              <a:t>you </a:t>
            </a:r>
            <a:r>
              <a:rPr lang="en-GB" sz="2400" dirty="0" smtClean="0">
                <a:latin typeface="Calibri"/>
                <a:cs typeface="Calibri"/>
              </a:rPr>
              <a:t>are truly </a:t>
            </a:r>
            <a:r>
              <a:rPr lang="en-GB" sz="2400" dirty="0">
                <a:latin typeface="Calibri"/>
                <a:cs typeface="Calibri"/>
              </a:rPr>
              <a:t>lost.</a:t>
            </a:r>
          </a:p>
          <a:p>
            <a:pPr lvl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Sign the on-line attendance sheet at each lab.</a:t>
            </a:r>
            <a:endParaRPr lang="en-GB" sz="2200" dirty="0">
              <a:latin typeface="Calibri"/>
              <a:cs typeface="Calibri"/>
            </a:endParaRPr>
          </a:p>
          <a:p>
            <a:pPr eaLnBrk="1" hangingPunct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600" dirty="0" smtClean="0">
                <a:latin typeface="Calibri"/>
                <a:cs typeface="Calibri"/>
              </a:rPr>
              <a:t>If </a:t>
            </a:r>
            <a:r>
              <a:rPr lang="en-GB" sz="2600" dirty="0">
                <a:latin typeface="Calibri"/>
                <a:cs typeface="Calibri"/>
              </a:rPr>
              <a:t>you have little or no previous experience of MS Office</a:t>
            </a:r>
            <a:r>
              <a:rPr lang="en-GB" sz="2600" dirty="0" smtClean="0">
                <a:latin typeface="Calibri"/>
                <a:cs typeface="Calibri"/>
              </a:rPr>
              <a:t>,</a:t>
            </a:r>
          </a:p>
          <a:p>
            <a:pPr lvl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smtClean="0">
                <a:latin typeface="Calibri"/>
                <a:cs typeface="Calibri"/>
              </a:rPr>
              <a:t>Microsoft have some good online tutorials</a:t>
            </a:r>
          </a:p>
          <a:p>
            <a:pPr lvl="1">
              <a:lnSpc>
                <a:spcPct val="104000"/>
              </a:lnSpc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400" dirty="0" err="1" smtClean="0">
                <a:latin typeface="Calibri"/>
                <a:cs typeface="Calibri"/>
              </a:rPr>
              <a:t>Lynda.com</a:t>
            </a:r>
            <a:r>
              <a:rPr lang="en-GB" sz="2400" dirty="0" smtClean="0">
                <a:latin typeface="Calibri"/>
                <a:cs typeface="Calibri"/>
              </a:rPr>
              <a:t>, sign on with your </a:t>
            </a:r>
            <a:r>
              <a:rPr lang="en-GB" sz="2400" dirty="0" err="1" smtClean="0">
                <a:latin typeface="Calibri"/>
                <a:cs typeface="Calibri"/>
              </a:rPr>
              <a:t>UoS</a:t>
            </a:r>
            <a:r>
              <a:rPr lang="en-GB" sz="2400" dirty="0" smtClean="0">
                <a:latin typeface="Calibri"/>
                <a:cs typeface="Calibri"/>
              </a:rPr>
              <a:t> user account</a:t>
            </a:r>
            <a:endParaRPr lang="en-GB" sz="24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rmAutofit/>
          </a:bodyPr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dirty="0"/>
              <a:t>How to do </a:t>
            </a:r>
            <a:r>
              <a:rPr lang="en-GB" sz="4000" dirty="0" smtClean="0"/>
              <a:t>“xxx” </a:t>
            </a:r>
            <a:r>
              <a:rPr lang="en-GB" sz="4000" dirty="0"/>
              <a:t>in </a:t>
            </a:r>
            <a:r>
              <a:rPr lang="en-GB" dirty="0" err="1" smtClean="0"/>
              <a:t>yyy</a:t>
            </a:r>
            <a:endParaRPr lang="en-GB" sz="4000" dirty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249424"/>
            <a:ext cx="4330824" cy="43251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Help yourself - every application will have some help available- check before </a:t>
            </a:r>
            <a:r>
              <a:rPr lang="en-GB" dirty="0">
                <a:latin typeface="Calibri"/>
                <a:cs typeface="Calibri"/>
              </a:rPr>
              <a:t>asking </a:t>
            </a:r>
            <a:r>
              <a:rPr lang="en-GB" dirty="0" smtClean="0">
                <a:latin typeface="Calibri"/>
                <a:cs typeface="Calibri"/>
              </a:rPr>
              <a:t>the post grads</a:t>
            </a:r>
            <a:endParaRPr lang="en-GB" dirty="0">
              <a:latin typeface="Calibri"/>
              <a:cs typeface="Calibri"/>
            </a:endParaRPr>
          </a:p>
          <a:p>
            <a:pPr lvl="1" eaLnBrk="1" hangingPunct="1"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>
                <a:latin typeface="Calibri"/>
                <a:cs typeface="Calibri"/>
              </a:rPr>
              <a:t>Application-Help </a:t>
            </a:r>
            <a:r>
              <a:rPr lang="en-GB" dirty="0" smtClean="0">
                <a:latin typeface="Calibri"/>
                <a:cs typeface="Calibri"/>
              </a:rPr>
              <a:t>menu</a:t>
            </a:r>
          </a:p>
          <a:p>
            <a:pPr lvl="1" eaLnBrk="1" hangingPunct="1"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dirty="0">
              <a:latin typeface="Calibri"/>
              <a:cs typeface="Calibri"/>
            </a:endParaRPr>
          </a:p>
          <a:p>
            <a:pPr eaLnBrk="1" hangingPunct="1">
              <a:spcAft>
                <a:spcPts val="600"/>
              </a:spcAft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dirty="0" smtClean="0">
                <a:latin typeface="Calibri"/>
                <a:cs typeface="Calibri"/>
              </a:rPr>
              <a:t>Look for resources on the web, </a:t>
            </a:r>
            <a:r>
              <a:rPr lang="en-GB" smtClean="0">
                <a:latin typeface="Calibri"/>
                <a:cs typeface="Calibri"/>
              </a:rPr>
              <a:t>the application’s own  </a:t>
            </a:r>
            <a:r>
              <a:rPr lang="en-GB" dirty="0" smtClean="0">
                <a:latin typeface="Calibri"/>
                <a:cs typeface="Calibri"/>
              </a:rPr>
              <a:t>tutorials are very useful and there are many others </a:t>
            </a:r>
            <a:r>
              <a:rPr lang="en-GB" dirty="0" err="1" smtClean="0">
                <a:latin typeface="Calibri"/>
                <a:cs typeface="Calibri"/>
              </a:rPr>
              <a:t>e.g</a:t>
            </a:r>
            <a:r>
              <a:rPr lang="en-GB" dirty="0" smtClean="0">
                <a:latin typeface="Calibri"/>
                <a:cs typeface="Calibri"/>
              </a:rPr>
              <a:t> on YouTube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844824"/>
            <a:ext cx="3108531" cy="18672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1" y="4077072"/>
            <a:ext cx="3192522" cy="217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971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/>
              <a:t>Lesson Plan Semester 1 (1)‏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4838" indent="-604838" eaLnBrk="1" hangingPunct="1">
              <a:spcAft>
                <a:spcPts val="600"/>
              </a:spcAft>
              <a:tabLst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</a:pPr>
            <a:r>
              <a:rPr lang="en-GB" dirty="0">
                <a:latin typeface="Calibri"/>
                <a:cs typeface="Calibri"/>
              </a:rPr>
              <a:t>University computing environment and the web as a study tool</a:t>
            </a:r>
          </a:p>
          <a:p>
            <a:pPr marL="604838" indent="-604838" eaLnBrk="1" hangingPunct="1">
              <a:spcAft>
                <a:spcPts val="600"/>
              </a:spcAft>
              <a:tabLst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</a:pPr>
            <a:r>
              <a:rPr lang="en-GB" dirty="0" smtClean="0">
                <a:latin typeface="Calibri"/>
                <a:cs typeface="Calibri"/>
              </a:rPr>
              <a:t>Organising Life</a:t>
            </a:r>
            <a:endParaRPr lang="en-GB" dirty="0">
              <a:latin typeface="Calibri"/>
              <a:cs typeface="Calibri"/>
            </a:endParaRPr>
          </a:p>
          <a:p>
            <a:pPr marL="604838" indent="-604838" eaLnBrk="1" hangingPunct="1">
              <a:spcAft>
                <a:spcPts val="600"/>
              </a:spcAft>
              <a:tabLst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</a:pPr>
            <a:r>
              <a:rPr lang="en-GB" dirty="0" smtClean="0">
                <a:latin typeface="Calibri"/>
                <a:cs typeface="Calibri"/>
              </a:rPr>
              <a:t>Working Together</a:t>
            </a:r>
            <a:endParaRPr lang="en-GB" dirty="0">
              <a:latin typeface="Calibri"/>
              <a:cs typeface="Calibri"/>
            </a:endParaRPr>
          </a:p>
          <a:p>
            <a:pPr marL="604838" indent="-604838" eaLnBrk="1" hangingPunct="1">
              <a:spcAft>
                <a:spcPts val="600"/>
              </a:spcAft>
              <a:tabLst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</a:pPr>
            <a:r>
              <a:rPr lang="en-GB" dirty="0" smtClean="0">
                <a:latin typeface="Calibri"/>
                <a:cs typeface="Calibri"/>
              </a:rPr>
              <a:t>Online Identity</a:t>
            </a:r>
            <a:endParaRPr lang="en-GB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fo1008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Session 10 08.pptx</Template>
  <TotalTime>8553</TotalTime>
  <Words>1866</Words>
  <Application>Microsoft Macintosh PowerPoint</Application>
  <PresentationFormat>On-screen Show (4:3)</PresentationFormat>
  <Paragraphs>337</Paragraphs>
  <Slides>33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 Rounded MT Bold</vt:lpstr>
      <vt:lpstr>Arial Unicode MS</vt:lpstr>
      <vt:lpstr>Calibri</vt:lpstr>
      <vt:lpstr>Georgia</vt:lpstr>
      <vt:lpstr>Lucida Sans</vt:lpstr>
      <vt:lpstr>ＭＳ Ｐゴシック</vt:lpstr>
      <vt:lpstr>Times New Roman</vt:lpstr>
      <vt:lpstr>Trebuchet MS</vt:lpstr>
      <vt:lpstr>Wingdings 2</vt:lpstr>
      <vt:lpstr>Arial</vt:lpstr>
      <vt:lpstr>info1008</vt:lpstr>
      <vt:lpstr>COMPUTER APPLICATIONS</vt:lpstr>
      <vt:lpstr>Objectives </vt:lpstr>
      <vt:lpstr>Practicalities: Teaching</vt:lpstr>
      <vt:lpstr>PowerPoint Presentation</vt:lpstr>
      <vt:lpstr>Interactive University map using open data maps.soton.ac.uk</vt:lpstr>
      <vt:lpstr>Introductions</vt:lpstr>
      <vt:lpstr>Learning</vt:lpstr>
      <vt:lpstr>How to do “xxx” in yyy</vt:lpstr>
      <vt:lpstr>Lesson Plan Semester 1 (1)‏</vt:lpstr>
      <vt:lpstr>Lesson Plan Semester 1 (2)‏</vt:lpstr>
      <vt:lpstr>Assessment</vt:lpstr>
      <vt:lpstr>Resources</vt:lpstr>
      <vt:lpstr>Appropriate use of University Systems</vt:lpstr>
      <vt:lpstr>PowerPoint Presentation</vt:lpstr>
      <vt:lpstr>PowerPoint Presentation</vt:lpstr>
      <vt:lpstr>PowerPoint Presentation</vt:lpstr>
      <vt:lpstr>PowerPoint Presentation</vt:lpstr>
      <vt:lpstr>What is Digital Literacy?</vt:lpstr>
      <vt:lpstr>What is Digital Literacy?</vt:lpstr>
      <vt:lpstr>Why is Digital Literacy important</vt:lpstr>
      <vt:lpstr>By the end of the Practical Session</vt:lpstr>
      <vt:lpstr>PowerPoint Presentation</vt:lpstr>
      <vt:lpstr>University Computing Environment</vt:lpstr>
      <vt:lpstr>Where’s my stuff?</vt:lpstr>
      <vt:lpstr>Personal Software</vt:lpstr>
      <vt:lpstr>Personal Hardware</vt:lpstr>
      <vt:lpstr>Questions</vt:lpstr>
      <vt:lpstr>SUSSED</vt:lpstr>
      <vt:lpstr>SUSSED Email</vt:lpstr>
      <vt:lpstr>Sussed Library</vt:lpstr>
      <vt:lpstr>Link to BlackBoard</vt:lpstr>
      <vt:lpstr>Mobile apps: Blackboard</vt:lpstr>
      <vt:lpstr>Mobile apps: MySouthampton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APPLICATIONS</dc:title>
  <cp:lastModifiedBy>Microsoft Office User</cp:lastModifiedBy>
  <cp:revision>279</cp:revision>
  <dcterms:created xsi:type="dcterms:W3CDTF">2010-10-10T23:14:53Z</dcterms:created>
  <dcterms:modified xsi:type="dcterms:W3CDTF">2017-10-01T19:06:09Z</dcterms:modified>
</cp:coreProperties>
</file>