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29"/>
  </p:notesMasterIdLst>
  <p:handoutMasterIdLst>
    <p:handoutMasterId r:id="rId30"/>
  </p:handoutMasterIdLst>
  <p:sldIdLst>
    <p:sldId id="273" r:id="rId3"/>
    <p:sldId id="274" r:id="rId4"/>
    <p:sldId id="277" r:id="rId5"/>
    <p:sldId id="278" r:id="rId6"/>
    <p:sldId id="294" r:id="rId7"/>
    <p:sldId id="303" r:id="rId8"/>
    <p:sldId id="298" r:id="rId9"/>
    <p:sldId id="304" r:id="rId10"/>
    <p:sldId id="279" r:id="rId11"/>
    <p:sldId id="280" r:id="rId12"/>
    <p:sldId id="281" r:id="rId13"/>
    <p:sldId id="283" r:id="rId14"/>
    <p:sldId id="284" r:id="rId15"/>
    <p:sldId id="282" r:id="rId16"/>
    <p:sldId id="285" r:id="rId17"/>
    <p:sldId id="301" r:id="rId18"/>
    <p:sldId id="286" r:id="rId19"/>
    <p:sldId id="287" r:id="rId20"/>
    <p:sldId id="288" r:id="rId21"/>
    <p:sldId id="295" r:id="rId22"/>
    <p:sldId id="290" r:id="rId23"/>
    <p:sldId id="305" r:id="rId24"/>
    <p:sldId id="296" r:id="rId25"/>
    <p:sldId id="292" r:id="rId26"/>
    <p:sldId id="297" r:id="rId27"/>
    <p:sldId id="29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</a:defRPr>
            </a:lvl1pPr>
          </a:lstStyle>
          <a:p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fld id="{0DC68B3E-2A8B-48BC-A149-FDA38E999481}" type="datetimeFigureOut">
              <a:rPr lang="en-GB"/>
              <a:pPr/>
              <a:t>08/03/2017</a:t>
            </a:fld>
            <a:endParaRPr lang="en-GB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</a:defRPr>
            </a:lvl1pPr>
          </a:lstStyle>
          <a:p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fld id="{89DCD691-5A09-4E45-9947-E2A63BBD5A9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35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79979A2-383C-4967-926B-4B9A81DBD561}" type="datetimeFigureOut">
              <a:rPr lang="en-GB"/>
              <a:pPr>
                <a:defRPr/>
              </a:pPr>
              <a:t>08/03/2017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816BCD2-013F-4AA6-BB84-9042CF1FD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80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DCF7B5B-CFAD-44D5-920B-ABF73E263FB2}" type="slidenum">
              <a:rPr lang="en-GB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Please use the dd month yyyy format for the date for example 11 January 2008. The main title can be one or two lines long. </a:t>
            </a:r>
          </a:p>
          <a:p>
            <a:pPr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3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solidFill>
                <a:srgbClr val="323D43"/>
              </a:solidFill>
              <a:latin typeface="Lucida Sans" pitchFamily="34" charset="0"/>
              <a:ea typeface="+mn-ea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323D43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6" name="Picture 1040" descr="social scienc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76238"/>
            <a:ext cx="2736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80C539-833B-498A-8AD8-2EC05A9F7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C79F61-D86B-4F4B-B040-64FE2162A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499136-B65D-4241-9E90-238C0AD14A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AED-BDCF-49B5-AEFB-2BF3F37D15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58E-088D-4406-8052-5C5BF257DB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8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AED-BDCF-49B5-AEFB-2BF3F37D15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58E-088D-4406-8052-5C5BF257DB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AED-BDCF-49B5-AEFB-2BF3F37D15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58E-088D-4406-8052-5C5BF257DB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AED-BDCF-49B5-AEFB-2BF3F37D15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58E-088D-4406-8052-5C5BF257DB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73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AED-BDCF-49B5-AEFB-2BF3F37D15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58E-088D-4406-8052-5C5BF257DB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4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AED-BDCF-49B5-AEFB-2BF3F37D15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58E-088D-4406-8052-5C5BF257DB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62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AED-BDCF-49B5-AEFB-2BF3F37D15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58E-088D-4406-8052-5C5BF257DB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56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AED-BDCF-49B5-AEFB-2BF3F37D15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58E-088D-4406-8052-5C5BF257DB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5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5B4B1A-D25B-43F3-84E9-5313B5E34B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AED-BDCF-49B5-AEFB-2BF3F37D15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58E-088D-4406-8052-5C5BF257DB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67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AED-BDCF-49B5-AEFB-2BF3F37D15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58E-088D-4406-8052-5C5BF257DB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27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DAED-BDCF-49B5-AEFB-2BF3F37D15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58E-088D-4406-8052-5C5BF257DB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3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F66653-9997-4629-B86F-D8B669CBC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90497A-78F5-4CA5-B73A-F89D222870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88B007-2C20-4264-B39E-D6CD6A1C02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3A3487-6B1C-48EE-BDB3-D2B82D9CB1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1D0E27-62D1-4498-98BA-813AF78BA9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4EE5F7-7823-41BA-BFC1-F35D970E6F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884079-337F-449D-A335-192667135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323D43"/>
              </a:solidFill>
              <a:latin typeface="Arial" pitchFamily="34" charset="0"/>
              <a:ea typeface="+mn-ea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solidFill>
                <a:srgbClr val="323D43"/>
              </a:solidFill>
              <a:latin typeface="Lucida Sans" pitchFamily="34" charset="0"/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323D4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323D4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323D43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1592D11-79B2-4686-A1D0-532B0DC61C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12" descr="social science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88125" y="282575"/>
            <a:ext cx="21367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014DAED-BDCF-49B5-AEFB-2BF3F37D15D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08/03/2017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A0E58E-088D-4406-8052-5C5BF257DB1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340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Halford@soton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ton.ac.uk/wfrc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eli_pariser_beware_online_filter_bubbles.html" TargetMode="External"/><Relationship Id="rId2" Type="http://schemas.openxmlformats.org/officeDocument/2006/relationships/hyperlink" Target="http://news.bbc.co.uk/1/hi/technology/8562801.s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/>
            </a:r>
            <a:br>
              <a:rPr lang="en-GB" sz="3200" smtClean="0"/>
            </a:br>
            <a:endParaRPr lang="en-GB" sz="6900" smtClean="0"/>
          </a:p>
        </p:txBody>
      </p:sp>
      <p:sp>
        <p:nvSpPr>
          <p:cNvPr id="14338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7981950" cy="4489450"/>
          </a:xfrm>
        </p:spPr>
        <p:txBody>
          <a:bodyPr/>
          <a:lstStyle/>
          <a:p>
            <a:pPr>
              <a:lnSpc>
                <a:spcPts val="4100"/>
              </a:lnSpc>
            </a:pPr>
            <a:endParaRPr lang="en-US" sz="2400" dirty="0" smtClean="0">
              <a:solidFill>
                <a:srgbClr val="B2D5D5"/>
              </a:solidFill>
            </a:endParaRPr>
          </a:p>
          <a:p>
            <a:pPr>
              <a:lnSpc>
                <a:spcPts val="4100"/>
              </a:lnSpc>
            </a:pPr>
            <a:endParaRPr lang="en-US" sz="2400" dirty="0" smtClean="0">
              <a:solidFill>
                <a:srgbClr val="B2D5D5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3200" dirty="0" smtClean="0">
                <a:solidFill>
                  <a:srgbClr val="B2D5D5"/>
                </a:solidFill>
              </a:rPr>
              <a:t>Digital Inequality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B2D5D5"/>
                </a:solidFill>
              </a:rPr>
              <a:t>Susan </a:t>
            </a:r>
            <a:r>
              <a:rPr lang="en-US" sz="1600" dirty="0" err="1" smtClean="0">
                <a:solidFill>
                  <a:srgbClr val="B2D5D5"/>
                </a:solidFill>
              </a:rPr>
              <a:t>Halford</a:t>
            </a:r>
            <a:r>
              <a:rPr lang="en-US" sz="1600" dirty="0" smtClean="0">
                <a:solidFill>
                  <a:srgbClr val="B2D5D5"/>
                </a:solidFill>
              </a:rPr>
              <a:t> Sociology, Social Policy and Criminology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B2D5D5"/>
                </a:solidFill>
                <a:hlinkClick r:id="rId3"/>
              </a:rPr>
              <a:t>Susan.Halford@soton.ac.uk</a:t>
            </a:r>
            <a:r>
              <a:rPr lang="en-US" sz="1600" dirty="0" smtClean="0">
                <a:solidFill>
                  <a:srgbClr val="B2D5D5"/>
                </a:solidFill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B2D5D5"/>
                </a:solidFill>
                <a:hlinkClick r:id="rId4"/>
              </a:rPr>
              <a:t>www.soton.ac.uk/wfrc</a:t>
            </a:r>
            <a:endParaRPr lang="en-US" sz="1600" dirty="0" smtClean="0">
              <a:solidFill>
                <a:srgbClr val="B2D5D5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 smtClean="0">
              <a:solidFill>
                <a:srgbClr val="B2D5D5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B2D5D5"/>
              </a:solidFill>
            </a:endParaRPr>
          </a:p>
          <a:p>
            <a:pPr>
              <a:lnSpc>
                <a:spcPts val="4100"/>
              </a:lnSpc>
            </a:pPr>
            <a:endParaRPr lang="en-US" sz="2400" dirty="0" smtClean="0">
              <a:solidFill>
                <a:srgbClr val="B2D5D5"/>
              </a:solidFill>
            </a:endParaRPr>
          </a:p>
        </p:txBody>
      </p:sp>
      <p:sp>
        <p:nvSpPr>
          <p:cNvPr id="14339" name="Text Box 25"/>
          <p:cNvSpPr txBox="1">
            <a:spLocks noChangeArrowheads="1"/>
          </p:cNvSpPr>
          <p:nvPr/>
        </p:nvSpPr>
        <p:spPr bwMode="auto">
          <a:xfrm>
            <a:off x="381000" y="5851525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ts val="2400"/>
              </a:lnSpc>
            </a:pPr>
            <a:endParaRPr lang="en-GB" sz="2000">
              <a:solidFill>
                <a:srgbClr val="B2D5D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4752975"/>
          </a:xfrm>
        </p:spPr>
        <p:txBody>
          <a:bodyPr/>
          <a:lstStyle/>
          <a:p>
            <a:pPr>
              <a:defRPr/>
            </a:pPr>
            <a:r>
              <a:rPr lang="en-GB" dirty="0">
                <a:ea typeface="MS PGothic" pitchFamily="34" charset="-128"/>
              </a:rPr>
              <a:t>For example, in the US in 1999 there was:</a:t>
            </a:r>
          </a:p>
          <a:p>
            <a:pPr lvl="1">
              <a:defRPr/>
            </a:pPr>
            <a:r>
              <a:rPr lang="en-GB" dirty="0" smtClean="0">
                <a:ea typeface="MS PGothic" pitchFamily="34" charset="-128"/>
              </a:rPr>
              <a:t>A </a:t>
            </a:r>
            <a:r>
              <a:rPr lang="en-GB" dirty="0">
                <a:ea typeface="MS PGothic" pitchFamily="34" charset="-128"/>
              </a:rPr>
              <a:t>20 fold lower level of internet access between </a:t>
            </a:r>
            <a:r>
              <a:rPr lang="en-GB" dirty="0" smtClean="0">
                <a:ea typeface="MS PGothic" pitchFamily="34" charset="-128"/>
              </a:rPr>
              <a:t>	the </a:t>
            </a:r>
            <a:r>
              <a:rPr lang="en-GB" dirty="0">
                <a:ea typeface="MS PGothic" pitchFamily="34" charset="-128"/>
              </a:rPr>
              <a:t>richest households ($75K+) and the poorest (under </a:t>
            </a:r>
            <a:r>
              <a:rPr lang="en-GB" dirty="0" smtClean="0">
                <a:ea typeface="MS PGothic" pitchFamily="34" charset="-128"/>
              </a:rPr>
              <a:t>	$</a:t>
            </a:r>
            <a:r>
              <a:rPr lang="en-GB" dirty="0">
                <a:ea typeface="MS PGothic" pitchFamily="34" charset="-128"/>
              </a:rPr>
              <a:t>15k)</a:t>
            </a:r>
          </a:p>
          <a:p>
            <a:pPr lvl="1">
              <a:defRPr/>
            </a:pPr>
            <a:r>
              <a:rPr lang="en-GB" dirty="0" smtClean="0">
                <a:ea typeface="MS PGothic" pitchFamily="34" charset="-128"/>
              </a:rPr>
              <a:t>27</a:t>
            </a:r>
            <a:r>
              <a:rPr lang="en-GB" dirty="0">
                <a:ea typeface="MS PGothic" pitchFamily="34" charset="-128"/>
              </a:rPr>
              <a:t>% whites accessed the internet at </a:t>
            </a:r>
            <a:r>
              <a:rPr lang="en-GB" dirty="0" smtClean="0">
                <a:ea typeface="MS PGothic" pitchFamily="34" charset="-128"/>
              </a:rPr>
              <a:t>home; </a:t>
            </a:r>
            <a:r>
              <a:rPr lang="en-GB" dirty="0">
                <a:ea typeface="MS PGothic" pitchFamily="34" charset="-128"/>
              </a:rPr>
              <a:t>the </a:t>
            </a:r>
            <a:r>
              <a:rPr lang="en-GB" dirty="0" smtClean="0">
                <a:ea typeface="MS PGothic" pitchFamily="34" charset="-128"/>
              </a:rPr>
              <a:t>figure </a:t>
            </a:r>
            <a:r>
              <a:rPr lang="en-GB" dirty="0">
                <a:ea typeface="MS PGothic" pitchFamily="34" charset="-128"/>
              </a:rPr>
              <a:t>for blacks and Hispanics was 9%</a:t>
            </a:r>
          </a:p>
          <a:p>
            <a:pPr lvl="1">
              <a:defRPr/>
            </a:pPr>
            <a:r>
              <a:rPr lang="en-GB" dirty="0" smtClean="0">
                <a:ea typeface="MS PGothic" pitchFamily="34" charset="-128"/>
              </a:rPr>
              <a:t>18-fold </a:t>
            </a:r>
            <a:r>
              <a:rPr lang="en-GB" dirty="0">
                <a:ea typeface="MS PGothic" pitchFamily="34" charset="-128"/>
              </a:rPr>
              <a:t>lower computer and internet access among female headed households with dependent children cf. households managed by married families with children</a:t>
            </a:r>
          </a:p>
          <a:p>
            <a:pPr marL="0" indent="0">
              <a:buFontTx/>
              <a:buNone/>
              <a:defRPr/>
            </a:pPr>
            <a:r>
              <a:rPr lang="en-GB" dirty="0">
                <a:ea typeface="MS PGothic" pitchFamily="34" charset="-128"/>
              </a:rPr>
              <a:t> </a:t>
            </a:r>
            <a:r>
              <a:rPr lang="en-GB" dirty="0" smtClean="0">
                <a:ea typeface="MS PGothic" pitchFamily="34" charset="-128"/>
              </a:rPr>
              <a:t>          </a:t>
            </a:r>
            <a:r>
              <a:rPr lang="en-GB" sz="1800" i="1" dirty="0" smtClean="0">
                <a:ea typeface="MS PGothic" pitchFamily="34" charset="-128"/>
              </a:rPr>
              <a:t>Source</a:t>
            </a:r>
            <a:r>
              <a:rPr lang="en-GB" sz="1800" i="1" dirty="0">
                <a:ea typeface="MS PGothic" pitchFamily="34" charset="-128"/>
              </a:rPr>
              <a:t>: Gilbert and </a:t>
            </a:r>
            <a:r>
              <a:rPr lang="en-GB" sz="1800" i="1" dirty="0" err="1">
                <a:ea typeface="MS PGothic" pitchFamily="34" charset="-128"/>
              </a:rPr>
              <a:t>Masucci</a:t>
            </a:r>
            <a:r>
              <a:rPr lang="en-GB" sz="1800" i="1" dirty="0">
                <a:ea typeface="MS PGothic" pitchFamily="34" charset="-128"/>
              </a:rPr>
              <a:t> 2011</a:t>
            </a:r>
          </a:p>
          <a:p>
            <a:pPr>
              <a:defRPr/>
            </a:pPr>
            <a:endParaRPr lang="en-GB" dirty="0">
              <a:ea typeface="MS PGothic" pitchFamily="34" charset="-128"/>
            </a:endParaRP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069EB-94B3-4276-A1E6-22C65A651FC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4546600"/>
          </a:xfrm>
        </p:spPr>
        <p:txBody>
          <a:bodyPr/>
          <a:lstStyle/>
          <a:p>
            <a:pPr>
              <a:buFont typeface="Wingdings"/>
              <a:buChar char="à"/>
              <a:defRPr/>
            </a:pPr>
            <a:r>
              <a:rPr lang="en-GB" dirty="0" smtClean="0">
                <a:ea typeface="MS PGothic" pitchFamily="34" charset="-128"/>
                <a:sym typeface="Wingdings" pitchFamily="2" charset="2"/>
              </a:rPr>
              <a:t>interventions: </a:t>
            </a:r>
          </a:p>
          <a:p>
            <a:pPr marL="0" indent="0">
              <a:buFontTx/>
              <a:buNone/>
              <a:defRPr/>
            </a:pPr>
            <a:r>
              <a:rPr lang="en-GB" dirty="0">
                <a:ea typeface="MS PGothic" pitchFamily="34" charset="-128"/>
                <a:sym typeface="Wingdings" pitchFamily="2" charset="2"/>
              </a:rPr>
              <a:t>	</a:t>
            </a:r>
            <a:r>
              <a:rPr lang="en-GB" dirty="0" smtClean="0">
                <a:ea typeface="MS PGothic" pitchFamily="34" charset="-128"/>
                <a:sym typeface="Wingdings" pitchFamily="2" charset="2"/>
              </a:rPr>
              <a:t>- library access</a:t>
            </a:r>
          </a:p>
          <a:p>
            <a:pPr marL="0" indent="0">
              <a:buFontTx/>
              <a:buNone/>
              <a:defRPr/>
            </a:pPr>
            <a:r>
              <a:rPr lang="en-GB" dirty="0">
                <a:ea typeface="MS PGothic" pitchFamily="34" charset="-128"/>
                <a:sym typeface="Wingdings" pitchFamily="2" charset="2"/>
              </a:rPr>
              <a:t>	</a:t>
            </a:r>
            <a:r>
              <a:rPr lang="en-GB" dirty="0" smtClean="0">
                <a:ea typeface="MS PGothic" pitchFamily="34" charset="-128"/>
                <a:sym typeface="Wingdings" pitchFamily="2" charset="2"/>
              </a:rPr>
              <a:t>- community technology centres</a:t>
            </a:r>
          </a:p>
          <a:p>
            <a:pPr marL="0" indent="0">
              <a:buFontTx/>
              <a:buNone/>
              <a:defRPr/>
            </a:pPr>
            <a:r>
              <a:rPr lang="en-GB" dirty="0">
                <a:ea typeface="MS PGothic" pitchFamily="34" charset="-128"/>
                <a:sym typeface="Wingdings" pitchFamily="2" charset="2"/>
              </a:rPr>
              <a:t>	</a:t>
            </a:r>
            <a:r>
              <a:rPr lang="en-GB" dirty="0" smtClean="0">
                <a:ea typeface="MS PGothic" pitchFamily="34" charset="-128"/>
                <a:sym typeface="Wingdings" pitchFamily="2" charset="2"/>
              </a:rPr>
              <a:t>- laptops for schoolchildren</a:t>
            </a:r>
          </a:p>
          <a:p>
            <a:pPr>
              <a:defRPr/>
            </a:pPr>
            <a:r>
              <a:rPr lang="en-GB" dirty="0" smtClean="0">
                <a:ea typeface="MS PGothic" pitchFamily="34" charset="-128"/>
                <a:sym typeface="Wingdings" pitchFamily="2" charset="2"/>
              </a:rPr>
              <a:t>To provide access to the ‘have </a:t>
            </a:r>
            <a:r>
              <a:rPr lang="en-GB" dirty="0" err="1" smtClean="0">
                <a:ea typeface="MS PGothic" pitchFamily="34" charset="-128"/>
                <a:sym typeface="Wingdings" pitchFamily="2" charset="2"/>
              </a:rPr>
              <a:t>nots’</a:t>
            </a:r>
            <a:endParaRPr lang="en-GB" dirty="0" smtClean="0">
              <a:ea typeface="MS PGothic" pitchFamily="34" charset="-128"/>
              <a:sym typeface="Wingdings" pitchFamily="2" charset="2"/>
            </a:endParaRPr>
          </a:p>
          <a:p>
            <a:pPr>
              <a:defRPr/>
            </a:pPr>
            <a:r>
              <a:rPr lang="en-GB" dirty="0" smtClean="0">
                <a:ea typeface="MS PGothic" pitchFamily="34" charset="-128"/>
                <a:sym typeface="Wingdings" pitchFamily="2" charset="2"/>
              </a:rPr>
              <a:t>But inequalities persist:</a:t>
            </a:r>
          </a:p>
          <a:p>
            <a:pPr marL="0" indent="0">
              <a:buFontTx/>
              <a:buNone/>
              <a:defRPr/>
            </a:pPr>
            <a:endParaRPr lang="en-GB" dirty="0" smtClean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2E1DAD-021C-44B1-8D09-308B5991808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US (2014) 25% of the population does not use the internet (US Census Bureau 2013)</a:t>
            </a:r>
          </a:p>
          <a:p>
            <a:r>
              <a:rPr lang="en-GB" dirty="0" smtClean="0"/>
              <a:t>In the UK (2015) 7m adults have not used the internet in the past three months (ONS 2015)</a:t>
            </a:r>
          </a:p>
          <a:p>
            <a:r>
              <a:rPr lang="en-GB" dirty="0" smtClean="0"/>
              <a:t>Not evenly spread: age, socio-economic group and whether or not there are children in the household all make a big difference</a:t>
            </a:r>
          </a:p>
          <a:p>
            <a:r>
              <a:rPr lang="en-GB" dirty="0" smtClean="0"/>
              <a:t>Ofcom ‘Accessing the Internet at Home’ (2008)</a:t>
            </a: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907874-B933-4221-AF4E-1495BE96794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323850" y="1412875"/>
            <a:ext cx="8496300" cy="4402138"/>
          </a:xfrm>
        </p:spPr>
        <p:txBody>
          <a:bodyPr/>
          <a:lstStyle/>
          <a:p>
            <a:pPr marL="0" indent="0">
              <a:buFontTx/>
              <a:buNone/>
            </a:pPr>
            <a:endParaRPr lang="en-GB" smtClean="0"/>
          </a:p>
          <a:p>
            <a:pPr marL="0" indent="0">
              <a:buFontTx/>
              <a:buNone/>
            </a:pPr>
            <a:r>
              <a:rPr lang="en-GB" smtClean="0"/>
              <a:t>	</a:t>
            </a:r>
            <a:r>
              <a:rPr lang="en-GB" sz="2000" smtClean="0"/>
              <a:t>	</a:t>
            </a: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71A9D4-718D-4ACC-BC11-B807A3958B4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smtClean="0"/>
          </a:p>
        </p:txBody>
      </p:sp>
      <p:sp>
        <p:nvSpPr>
          <p:cNvPr id="23578" name="TextBox 5"/>
          <p:cNvSpPr txBox="1">
            <a:spLocks noChangeArrowheads="1"/>
          </p:cNvSpPr>
          <p:nvPr/>
        </p:nvSpPr>
        <p:spPr bwMode="auto">
          <a:xfrm>
            <a:off x="174074" y="6319837"/>
            <a:ext cx="4535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Georgia" pitchFamily="18" charset="0"/>
              </a:rPr>
              <a:t>Source: Ofcom (2008) Accessing the Internet at Home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00288"/>
              </p:ext>
            </p:extLst>
          </p:nvPr>
        </p:nvGraphicFramePr>
        <p:xfrm>
          <a:off x="163284" y="4869160"/>
          <a:ext cx="772108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542"/>
                <a:gridCol w="38605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% with domestic internet access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A,</a:t>
                      </a:r>
                      <a:r>
                        <a:rPr lang="en-GB" baseline="0" dirty="0" smtClean="0"/>
                        <a:t> B, C1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87%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C2, D, 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63%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Susan Halford\Downloads\0c60b5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4" y="476672"/>
            <a:ext cx="5273620" cy="408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4042501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ONS Statistical Bulletin Internet Users 2015  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4546600"/>
          </a:xfrm>
        </p:spPr>
        <p:txBody>
          <a:bodyPr/>
          <a:lstStyle/>
          <a:p>
            <a:r>
              <a:rPr lang="en-GB" smtClean="0"/>
              <a:t>In short:</a:t>
            </a:r>
          </a:p>
          <a:p>
            <a:pPr lvl="1"/>
            <a:r>
              <a:rPr lang="en-GB" smtClean="0"/>
              <a:t>Access continues to be a problem, but</a:t>
            </a:r>
          </a:p>
          <a:p>
            <a:pPr lvl="1"/>
            <a:r>
              <a:rPr lang="en-GB" smtClean="0"/>
              <a:t>Even given access people don’t necessarily use it</a:t>
            </a:r>
          </a:p>
          <a:p>
            <a:pPr lvl="1"/>
            <a:r>
              <a:rPr lang="en-GB" smtClean="0"/>
              <a:t>There is a ‘core-resister’ (Ofcom 2008) group (of which more later)</a:t>
            </a:r>
          </a:p>
          <a:p>
            <a:pPr lvl="1"/>
            <a:r>
              <a:rPr lang="en-GB" smtClean="0"/>
              <a:t>Questions of use maybe as important as access</a:t>
            </a:r>
          </a:p>
          <a:p>
            <a:pPr lvl="1"/>
            <a:endParaRPr lang="en-GB" smtClean="0"/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8C62D7-A4D3-4AA0-BD82-D1A44256C9B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Beyond Hardware?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ea typeface="MS PGothic" pitchFamily="34" charset="-128"/>
              </a:rPr>
              <a:t>Access model assumes that internet is a general good, with shared benefits for all </a:t>
            </a:r>
          </a:p>
          <a:p>
            <a:pPr>
              <a:defRPr/>
            </a:pPr>
            <a:r>
              <a:rPr lang="en-GB" dirty="0" smtClean="0">
                <a:ea typeface="MS PGothic" pitchFamily="34" charset="-128"/>
              </a:rPr>
              <a:t>Idea of ‘core resisters’ assumes non-use is perverse</a:t>
            </a:r>
          </a:p>
          <a:p>
            <a:pPr>
              <a:defRPr/>
            </a:pPr>
            <a:r>
              <a:rPr lang="en-GB" dirty="0" smtClean="0">
                <a:ea typeface="MS PGothic" pitchFamily="34" charset="-128"/>
              </a:rPr>
              <a:t>Cf. problematizing the Web, seeing the web from the point of view of individuals in the context of their everyday lives.</a:t>
            </a:r>
          </a:p>
          <a:p>
            <a:pPr>
              <a:defRPr/>
            </a:pPr>
            <a:r>
              <a:rPr lang="en-GB" dirty="0" smtClean="0">
                <a:ea typeface="MS PGothic" pitchFamily="34" charset="-128"/>
              </a:rPr>
              <a:t>Gilbert and </a:t>
            </a:r>
            <a:r>
              <a:rPr lang="en-GB" dirty="0" err="1" smtClean="0">
                <a:ea typeface="MS PGothic" pitchFamily="34" charset="-128"/>
              </a:rPr>
              <a:t>Masucci</a:t>
            </a:r>
            <a:r>
              <a:rPr lang="en-GB" dirty="0" smtClean="0">
                <a:ea typeface="MS PGothic" pitchFamily="34" charset="-128"/>
              </a:rPr>
              <a:t> (2011) </a:t>
            </a:r>
            <a:r>
              <a:rPr lang="en-GB" i="1" dirty="0" smtClean="0">
                <a:ea typeface="MS PGothic" pitchFamily="34" charset="-128"/>
              </a:rPr>
              <a:t>Strategies for Bridging the Digital Divide </a:t>
            </a:r>
            <a:r>
              <a:rPr lang="en-GB" dirty="0" smtClean="0">
                <a:ea typeface="MS PGothic" pitchFamily="34" charset="-128"/>
              </a:rPr>
              <a:t>Praxis (e)press</a:t>
            </a:r>
          </a:p>
          <a:p>
            <a:pPr>
              <a:defRPr/>
            </a:pPr>
            <a:r>
              <a:rPr lang="en-GB" dirty="0" err="1" smtClean="0">
                <a:ea typeface="MS PGothic" pitchFamily="34" charset="-128"/>
              </a:rPr>
              <a:t>Huw</a:t>
            </a:r>
            <a:r>
              <a:rPr lang="en-GB" dirty="0" smtClean="0">
                <a:ea typeface="MS PGothic" pitchFamily="34" charset="-128"/>
              </a:rPr>
              <a:t> Davies (2014)</a:t>
            </a:r>
          </a:p>
          <a:p>
            <a:pPr marL="0" indent="0">
              <a:buFontTx/>
              <a:buNone/>
              <a:defRPr/>
            </a:pPr>
            <a:endParaRPr lang="en-GB" dirty="0">
              <a:ea typeface="MS PGothic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86FA00-2729-4707-A90E-D6EE122396F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B4B1A-D25B-43F3-84E9-5313B5E34B7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112774" cy="531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5736" y="6073168"/>
            <a:ext cx="7398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http://www.praxis-epress.org/availablebooks/ictgeographies.html</a:t>
            </a:r>
          </a:p>
        </p:txBody>
      </p:sp>
    </p:spTree>
    <p:extLst>
      <p:ext uri="{BB962C8B-B14F-4D97-AF65-F5344CB8AC3E}">
        <p14:creationId xmlns:p14="http://schemas.microsoft.com/office/powerpoint/2010/main" val="270512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Access alone is insufficient</a:t>
            </a:r>
          </a:p>
          <a:p>
            <a:r>
              <a:rPr lang="en-GB" dirty="0" smtClean="0"/>
              <a:t>Skills required – basic and more advanced</a:t>
            </a:r>
          </a:p>
          <a:p>
            <a:r>
              <a:rPr lang="en-GB" dirty="0" err="1" smtClean="0"/>
              <a:t>Eszter</a:t>
            </a:r>
            <a:r>
              <a:rPr lang="en-GB" dirty="0" smtClean="0"/>
              <a:t> Hargittai (2008) – ‘</a:t>
            </a:r>
            <a:r>
              <a:rPr lang="en-GB" i="1" dirty="0" smtClean="0"/>
              <a:t>some uses are more likely to yield beneficial outcomes than others e.g. might increase access to advantageous resources – enabling users to acquire valuable labour market skills, economic benefits or social networks – others types of use might ‘downright disadvantage the uninformed</a:t>
            </a:r>
            <a:r>
              <a:rPr lang="en-GB" dirty="0" smtClean="0"/>
              <a:t>’.</a:t>
            </a: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EEA802-F128-4971-91F2-789940B7972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980728"/>
            <a:ext cx="8496300" cy="54006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MS PGothic" pitchFamily="34" charset="-128"/>
              </a:rPr>
              <a:t>Gilbert and </a:t>
            </a:r>
            <a:r>
              <a:rPr lang="en-GB" dirty="0" err="1" smtClean="0">
                <a:ea typeface="MS PGothic" pitchFamily="34" charset="-128"/>
              </a:rPr>
              <a:t>Masucci</a:t>
            </a:r>
            <a:endParaRPr lang="en-GB" dirty="0" smtClean="0">
              <a:ea typeface="MS PGothic" pitchFamily="34" charset="-128"/>
            </a:endParaRPr>
          </a:p>
          <a:p>
            <a:pPr lvl="1">
              <a:defRPr/>
            </a:pPr>
            <a:r>
              <a:rPr lang="en-GB" dirty="0" smtClean="0">
                <a:ea typeface="MS PGothic" pitchFamily="34" charset="-128"/>
              </a:rPr>
              <a:t>Social action research in North </a:t>
            </a:r>
            <a:r>
              <a:rPr lang="en-GB" dirty="0" err="1" smtClean="0">
                <a:ea typeface="MS PGothic" pitchFamily="34" charset="-128"/>
              </a:rPr>
              <a:t>Philadephia</a:t>
            </a:r>
            <a:endParaRPr lang="en-GB" dirty="0" smtClean="0">
              <a:ea typeface="MS PGothic" pitchFamily="34" charset="-128"/>
            </a:endParaRPr>
          </a:p>
          <a:p>
            <a:pPr lvl="1">
              <a:defRPr/>
            </a:pPr>
            <a:r>
              <a:rPr lang="en-GB" dirty="0" smtClean="0">
                <a:ea typeface="MS PGothic" pitchFamily="34" charset="-128"/>
              </a:rPr>
              <a:t>Exploring the web from the perspective of some of the most marginalised people in the US</a:t>
            </a:r>
          </a:p>
          <a:p>
            <a:pPr lvl="1">
              <a:defRPr/>
            </a:pPr>
            <a:r>
              <a:rPr lang="en-GB" dirty="0" smtClean="0">
                <a:ea typeface="MS PGothic" pitchFamily="34" charset="-128"/>
              </a:rPr>
              <a:t>Harrison Plaza – CTC</a:t>
            </a:r>
          </a:p>
          <a:p>
            <a:pPr lvl="1">
              <a:defRPr/>
            </a:pPr>
            <a:r>
              <a:rPr lang="en-GB" dirty="0" smtClean="0">
                <a:ea typeface="MS PGothic" pitchFamily="34" charset="-128"/>
              </a:rPr>
              <a:t>KWRU – campaign group</a:t>
            </a:r>
          </a:p>
          <a:p>
            <a:pPr>
              <a:defRPr/>
            </a:pPr>
            <a:r>
              <a:rPr lang="en-GB" i="1" dirty="0" smtClean="0">
                <a:ea typeface="MS PGothic" pitchFamily="34" charset="-128"/>
              </a:rPr>
              <a:t>Power </a:t>
            </a:r>
            <a:r>
              <a:rPr lang="en-GB" i="1" dirty="0">
                <a:ea typeface="MS PGothic" pitchFamily="34" charset="-128"/>
              </a:rPr>
              <a:t>and inequality, not access or demographics</a:t>
            </a:r>
          </a:p>
          <a:p>
            <a:pPr marL="522288" lvl="1" indent="0">
              <a:buFontTx/>
              <a:buNone/>
              <a:defRPr/>
            </a:pPr>
            <a:endParaRPr lang="en-GB" dirty="0" smtClean="0">
              <a:ea typeface="MS PGothic" pitchFamily="34" charset="-128"/>
            </a:endParaRP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1B01E-9DFE-425F-9231-5A49469CC1D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4" y="4653136"/>
            <a:ext cx="7810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4689475"/>
          </a:xfrm>
        </p:spPr>
        <p:txBody>
          <a:bodyPr/>
          <a:lstStyle/>
          <a:p>
            <a:r>
              <a:rPr lang="en-GB" dirty="0" smtClean="0"/>
              <a:t>Implications beyond North Philadelphia in the late 2000s?</a:t>
            </a:r>
          </a:p>
          <a:p>
            <a:pPr lvl="1"/>
            <a:r>
              <a:rPr lang="en-GB" dirty="0" smtClean="0"/>
              <a:t>Reconceptualising core resisters as people making realistic decisions about their lives</a:t>
            </a:r>
          </a:p>
          <a:p>
            <a:pPr lvl="1"/>
            <a:r>
              <a:rPr lang="en-GB" dirty="0" smtClean="0"/>
              <a:t>Reconceptualise normative accounts of the web: not a uniform good</a:t>
            </a:r>
          </a:p>
          <a:p>
            <a:pPr lvl="1"/>
            <a:r>
              <a:rPr lang="en-GB" dirty="0" smtClean="0"/>
              <a:t>Consider the impact of mobile internet access (but don’t return to hardware driven ‘solutions’)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0FC9C2-FA84-4F76-9653-59AE8702859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ea typeface="MS PGothic" pitchFamily="34" charset="-128"/>
              </a:rPr>
              <a:t>The Web as a force for democratization, egalitarianism:</a:t>
            </a:r>
          </a:p>
          <a:p>
            <a:pPr lvl="1">
              <a:defRPr/>
            </a:pPr>
            <a:r>
              <a:rPr lang="en-GB" dirty="0" smtClean="0">
                <a:ea typeface="MS PGothic" pitchFamily="34" charset="-128"/>
              </a:rPr>
              <a:t>Access </a:t>
            </a:r>
            <a:r>
              <a:rPr lang="en-GB" dirty="0" smtClean="0">
                <a:ea typeface="MS PGothic" pitchFamily="34" charset="-128"/>
              </a:rPr>
              <a:t>to vast quantities of information</a:t>
            </a:r>
          </a:p>
          <a:p>
            <a:pPr lvl="1">
              <a:defRPr/>
            </a:pPr>
            <a:r>
              <a:rPr lang="en-GB" dirty="0" smtClean="0">
                <a:ea typeface="MS PGothic" pitchFamily="34" charset="-128"/>
              </a:rPr>
              <a:t>Ability to navigate this efficiently</a:t>
            </a:r>
          </a:p>
          <a:p>
            <a:pPr lvl="1">
              <a:defRPr/>
            </a:pPr>
            <a:r>
              <a:rPr lang="en-GB" dirty="0" smtClean="0">
                <a:ea typeface="MS PGothic" pitchFamily="34" charset="-128"/>
              </a:rPr>
              <a:t>Low barriers to entry, as consumer</a:t>
            </a:r>
          </a:p>
          <a:p>
            <a:pPr lvl="1">
              <a:defRPr/>
            </a:pPr>
            <a:r>
              <a:rPr lang="en-GB" dirty="0" smtClean="0">
                <a:ea typeface="MS PGothic" pitchFamily="34" charset="-128"/>
              </a:rPr>
              <a:t>Low barriers to entry, as producer (Web 2.0)</a:t>
            </a:r>
          </a:p>
          <a:p>
            <a:pPr marL="522288" lvl="1" indent="0">
              <a:buFontTx/>
              <a:buNone/>
              <a:defRPr/>
            </a:pPr>
            <a:endParaRPr lang="en-GB" dirty="0" smtClean="0"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ea typeface="MS PGothic" pitchFamily="34" charset="-128"/>
              </a:rPr>
              <a:t>Transcending older, centralised power </a:t>
            </a:r>
            <a:r>
              <a:rPr lang="en-GB" dirty="0" smtClean="0">
                <a:ea typeface="MS PGothic" pitchFamily="34" charset="-128"/>
              </a:rPr>
              <a:t>structures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ea typeface="MS PGothic" pitchFamily="34" charset="-128"/>
              </a:rPr>
              <a:t>At the same time concerns about whether this potential is achieved</a:t>
            </a:r>
            <a:endParaRPr lang="en-GB" dirty="0">
              <a:ea typeface="MS PGothic" pitchFamily="34" charset="-128"/>
            </a:endParaRPr>
          </a:p>
          <a:p>
            <a:pPr marL="522288" lvl="1" indent="0">
              <a:buFontTx/>
              <a:buNone/>
              <a:defRPr/>
            </a:pPr>
            <a:endParaRPr lang="en-GB" dirty="0">
              <a:ea typeface="MS PGothic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B01565-234E-49CD-9F59-247B5C75CC4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Politics of the Web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</a:p>
          <a:p>
            <a:r>
              <a:rPr lang="en-GB" dirty="0" smtClean="0"/>
              <a:t>Ownership</a:t>
            </a:r>
          </a:p>
          <a:p>
            <a:r>
              <a:rPr lang="en-GB" dirty="0" smtClean="0"/>
              <a:t>Control – surveillance – corporate power</a:t>
            </a:r>
          </a:p>
          <a:p>
            <a:r>
              <a:rPr lang="en-GB" dirty="0" smtClean="0"/>
              <a:t>Big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B4B1A-D25B-43F3-84E9-5313B5E34B7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2B777F-50C8-421D-848F-3E9007DEA15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smtClean="0"/>
          </a:p>
        </p:txBody>
      </p:sp>
      <p:pic>
        <p:nvPicPr>
          <p:cNvPr id="29700" name="Picture 4" descr="Top 10 Internet Langu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32656"/>
            <a:ext cx="63356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2B777F-50C8-421D-848F-3E9007DEA15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082"/>
            <a:ext cx="6370637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4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Politics of the Web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424614" cy="4114800"/>
          </a:xfrm>
        </p:spPr>
        <p:txBody>
          <a:bodyPr/>
          <a:lstStyle/>
          <a:p>
            <a:r>
              <a:rPr lang="en-GB" dirty="0" smtClean="0"/>
              <a:t>Content e.g. language </a:t>
            </a:r>
          </a:p>
          <a:p>
            <a:r>
              <a:rPr lang="en-GB" dirty="0" smtClean="0"/>
              <a:t>Ownership</a:t>
            </a:r>
          </a:p>
          <a:p>
            <a:r>
              <a:rPr lang="en-GB" dirty="0" smtClean="0"/>
              <a:t>Control – surveillance</a:t>
            </a:r>
          </a:p>
          <a:p>
            <a:pPr>
              <a:defRPr/>
            </a:pPr>
            <a:r>
              <a:rPr lang="en-GB" dirty="0" smtClean="0">
                <a:ea typeface="MS PGothic" pitchFamily="34" charset="-128"/>
              </a:rPr>
              <a:t>Media </a:t>
            </a:r>
            <a:r>
              <a:rPr lang="en-GB" dirty="0">
                <a:ea typeface="MS PGothic" pitchFamily="34" charset="-128"/>
              </a:rPr>
              <a:t>giants</a:t>
            </a:r>
          </a:p>
          <a:p>
            <a:pPr marL="0" indent="0">
              <a:buFontTx/>
              <a:buNone/>
              <a:defRPr/>
            </a:pPr>
            <a:r>
              <a:rPr lang="en-GB" sz="1800" dirty="0">
                <a:ea typeface="MS PGothic" pitchFamily="34" charset="-128"/>
              </a:rPr>
              <a:t>     </a:t>
            </a:r>
            <a:r>
              <a:rPr lang="en-GB" sz="1800" dirty="0">
                <a:ea typeface="MS PGothic" pitchFamily="34" charset="-128"/>
                <a:hlinkClick r:id="rId2"/>
              </a:rPr>
              <a:t>http://news.bbc.co.uk/1/hi/technology/8562801.stm</a:t>
            </a:r>
            <a:endParaRPr lang="en-GB" sz="1800" dirty="0">
              <a:ea typeface="MS PGothic" pitchFamily="34" charset="-128"/>
            </a:endParaRPr>
          </a:p>
          <a:p>
            <a:pPr>
              <a:defRPr/>
            </a:pPr>
            <a:r>
              <a:rPr lang="en-GB" dirty="0">
                <a:ea typeface="MS PGothic" pitchFamily="34" charset="-128"/>
              </a:rPr>
              <a:t>The Filter Bubble – Eli </a:t>
            </a:r>
            <a:r>
              <a:rPr lang="en-GB" dirty="0" err="1">
                <a:ea typeface="MS PGothic" pitchFamily="34" charset="-128"/>
              </a:rPr>
              <a:t>Pariser</a:t>
            </a:r>
            <a:r>
              <a:rPr lang="en-GB" dirty="0">
                <a:ea typeface="MS PGothic" pitchFamily="34" charset="-128"/>
              </a:rPr>
              <a:t>       </a:t>
            </a:r>
            <a:r>
              <a:rPr lang="en-GB" sz="1800" dirty="0">
                <a:ea typeface="MS PGothic" pitchFamily="34" charset="-128"/>
                <a:hlinkClick r:id="rId3"/>
              </a:rPr>
              <a:t>http://www.ted.com/talks/eli_pariser_beware_online_filter_bubbles.html</a:t>
            </a:r>
            <a:endParaRPr lang="en-GB" sz="1800" dirty="0">
              <a:ea typeface="MS PGothic" pitchFamily="34" charset="-128"/>
            </a:endParaRPr>
          </a:p>
          <a:p>
            <a:r>
              <a:rPr lang="en-GB" dirty="0" smtClean="0"/>
              <a:t>Big Data – Frank Pasquale; US Federal Trade Commission 2016</a:t>
            </a:r>
          </a:p>
          <a:p>
            <a:pPr marL="0" indent="0">
              <a:buNone/>
            </a:pPr>
            <a:r>
              <a:rPr lang="en-GB" dirty="0" smtClean="0"/>
              <a:t>       </a:t>
            </a:r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marL="1828800" lvl="4" indent="0">
              <a:buNone/>
            </a:pPr>
            <a:endParaRPr lang="en-GB" dirty="0" smtClean="0"/>
          </a:p>
          <a:p>
            <a:pPr lvl="3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B4B1A-D25B-43F3-84E9-5313B5E34B7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22648"/>
            <a:ext cx="88423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98847"/>
            <a:ext cx="9747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34854"/>
            <a:ext cx="1143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300" cy="41148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MS PGothic" pitchFamily="34" charset="-128"/>
              </a:rPr>
              <a:t>Unpicking and understanding if and how the web is linked to inequality means:</a:t>
            </a:r>
          </a:p>
          <a:p>
            <a:pPr lvl="1">
              <a:defRPr/>
            </a:pPr>
            <a:r>
              <a:rPr lang="en-GB" dirty="0" smtClean="0">
                <a:ea typeface="MS PGothic" pitchFamily="34" charset="-128"/>
              </a:rPr>
              <a:t>Recognising that the access divide is not over</a:t>
            </a:r>
          </a:p>
          <a:p>
            <a:pPr lvl="1">
              <a:defRPr/>
            </a:pPr>
            <a:r>
              <a:rPr lang="en-GB" dirty="0" smtClean="0">
                <a:ea typeface="MS PGothic" pitchFamily="34" charset="-128"/>
              </a:rPr>
              <a:t>Thinking beyond hardware</a:t>
            </a:r>
          </a:p>
          <a:p>
            <a:pPr lvl="1">
              <a:defRPr/>
            </a:pPr>
            <a:r>
              <a:rPr lang="en-GB" dirty="0" smtClean="0">
                <a:ea typeface="MS PGothic" pitchFamily="34" charset="-128"/>
              </a:rPr>
              <a:t>Thinking beyond demographic variables</a:t>
            </a:r>
          </a:p>
          <a:p>
            <a:pPr lvl="1">
              <a:defRPr/>
            </a:pPr>
            <a:r>
              <a:rPr lang="en-GB" dirty="0" smtClean="0">
                <a:ea typeface="MS PGothic" pitchFamily="34" charset="-128"/>
              </a:rPr>
              <a:t>Developing a conceptual and theoretical toolkit</a:t>
            </a:r>
          </a:p>
          <a:p>
            <a:pPr lvl="2">
              <a:defRPr/>
            </a:pPr>
            <a:r>
              <a:rPr lang="en-GB" sz="2000" dirty="0" smtClean="0">
                <a:ea typeface="MS PGothic" pitchFamily="34" charset="-128"/>
              </a:rPr>
              <a:t>Beyond technological determinism</a:t>
            </a:r>
          </a:p>
          <a:p>
            <a:pPr lvl="2">
              <a:defRPr/>
            </a:pPr>
            <a:r>
              <a:rPr lang="en-GB" sz="2000" dirty="0" smtClean="0">
                <a:ea typeface="MS PGothic" pitchFamily="34" charset="-128"/>
              </a:rPr>
              <a:t>Co-constitution</a:t>
            </a:r>
          </a:p>
          <a:p>
            <a:pPr lvl="2">
              <a:defRPr/>
            </a:pPr>
            <a:r>
              <a:rPr lang="en-GB" sz="2000" dirty="0" smtClean="0">
                <a:ea typeface="MS PGothic" pitchFamily="34" charset="-128"/>
              </a:rPr>
              <a:t>Intersectionality</a:t>
            </a:r>
          </a:p>
          <a:p>
            <a:pPr lvl="2">
              <a:defRPr/>
            </a:pPr>
            <a:r>
              <a:rPr lang="en-GB" sz="2000" dirty="0" smtClean="0">
                <a:ea typeface="MS PGothic" pitchFamily="34" charset="-128"/>
              </a:rPr>
              <a:t>Technical capital</a:t>
            </a:r>
          </a:p>
          <a:p>
            <a:pPr marL="990600" lvl="2" indent="0">
              <a:buNone/>
              <a:defRPr/>
            </a:pPr>
            <a:endParaRPr lang="en-GB" sz="2000" dirty="0" smtClean="0">
              <a:ea typeface="MS PGothic" pitchFamily="34" charset="-128"/>
            </a:endParaRPr>
          </a:p>
          <a:p>
            <a:pPr lvl="1">
              <a:defRPr/>
            </a:pPr>
            <a:r>
              <a:rPr lang="en-GB" dirty="0">
                <a:solidFill>
                  <a:srgbClr val="323D43"/>
                </a:solidFill>
                <a:ea typeface="MS PGothic" pitchFamily="34" charset="-128"/>
              </a:rPr>
              <a:t>Building a politics of data, artefacts and infrastructure</a:t>
            </a:r>
          </a:p>
          <a:p>
            <a:pPr marL="0" indent="0">
              <a:buFontTx/>
              <a:buNone/>
              <a:defRPr/>
            </a:pPr>
            <a:endParaRPr lang="en-GB" dirty="0" smtClean="0">
              <a:ea typeface="MS PGothic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75F853-0AB4-47B3-A304-8983B4A2600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this matter for Web Science?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Who is the web ‘for</a:t>
            </a:r>
            <a:r>
              <a:rPr lang="en-GB" dirty="0" smtClean="0"/>
              <a:t>’?</a:t>
            </a:r>
          </a:p>
          <a:p>
            <a:pPr lvl="1"/>
            <a:r>
              <a:rPr lang="en-GB" dirty="0" smtClean="0"/>
              <a:t>What does the web ‘do’?</a:t>
            </a:r>
            <a:endParaRPr lang="en-GB" dirty="0"/>
          </a:p>
          <a:p>
            <a:pPr lvl="1"/>
            <a:r>
              <a:rPr lang="en-GB" dirty="0"/>
              <a:t>Can the web be pro-human?</a:t>
            </a:r>
          </a:p>
          <a:p>
            <a:pPr lvl="1"/>
            <a:r>
              <a:rPr lang="en-GB" dirty="0"/>
              <a:t>How can we shape the evolution of the Web?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B4B1A-D25B-43F3-84E9-5313B5E34B7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05960"/>
            <a:ext cx="3828504" cy="229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2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References </a:t>
            </a:r>
          </a:p>
          <a:p>
            <a:pPr marL="0" indent="0">
              <a:buNone/>
            </a:pPr>
            <a:r>
              <a:rPr lang="en-GB" sz="1400" b="1" dirty="0" smtClean="0"/>
              <a:t>Davies, H. </a:t>
            </a:r>
            <a:r>
              <a:rPr lang="en-GB" sz="1400" dirty="0" smtClean="0"/>
              <a:t>(2014)  </a:t>
            </a:r>
            <a:r>
              <a:rPr lang="en-GB" sz="1400" i="1" dirty="0" smtClean="0"/>
              <a:t>Challenging Orthodoxies in Digital Literacy: youn</a:t>
            </a:r>
            <a:r>
              <a:rPr lang="en-GB" sz="1400" i="1" dirty="0" smtClean="0"/>
              <a:t>g people’s practices online</a:t>
            </a:r>
            <a:r>
              <a:rPr lang="en-GB" sz="1400" dirty="0" smtClean="0"/>
              <a:t> University of Southampton PhD thesis.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b="1" dirty="0" smtClean="0"/>
              <a:t>Federal </a:t>
            </a:r>
            <a:r>
              <a:rPr lang="en-GB" sz="1400" b="1" dirty="0" smtClean="0"/>
              <a:t>Trade Commission (</a:t>
            </a:r>
            <a:r>
              <a:rPr lang="en-GB" sz="1400" dirty="0" smtClean="0"/>
              <a:t>2016) </a:t>
            </a:r>
            <a:r>
              <a:rPr lang="en-GB" sz="1400" i="1" dirty="0" smtClean="0"/>
              <a:t>Big Data: a tool for inclusion or exclusion? </a:t>
            </a:r>
            <a:r>
              <a:rPr lang="en-GB" sz="1400" dirty="0" smtClean="0"/>
              <a:t>Washington DC, MD. FTC. </a:t>
            </a:r>
          </a:p>
          <a:p>
            <a:pPr marL="0" indent="0">
              <a:buNone/>
            </a:pPr>
            <a:r>
              <a:rPr lang="en-GB" sz="1400" b="1" dirty="0" smtClean="0"/>
              <a:t>Gilbert, M. and </a:t>
            </a:r>
            <a:r>
              <a:rPr lang="en-GB" sz="1400" b="1" dirty="0" err="1" smtClean="0"/>
              <a:t>Masucci</a:t>
            </a:r>
            <a:r>
              <a:rPr lang="en-GB" sz="1400" b="1" dirty="0" smtClean="0"/>
              <a:t>, M. </a:t>
            </a:r>
            <a:r>
              <a:rPr lang="en-GB" sz="1400" dirty="0" smtClean="0"/>
              <a:t>(2011) </a:t>
            </a:r>
            <a:r>
              <a:rPr lang="en-GB" sz="1400" i="1" dirty="0" smtClean="0"/>
              <a:t>Information and Communication Technology Geographies: strategies for bridging  the digital divide</a:t>
            </a:r>
            <a:r>
              <a:rPr lang="en-GB" sz="1400" dirty="0" smtClean="0"/>
              <a:t> http</a:t>
            </a:r>
            <a:r>
              <a:rPr lang="en-GB" sz="1400" dirty="0"/>
              <a:t>://</a:t>
            </a:r>
            <a:r>
              <a:rPr lang="en-GB" sz="1400" dirty="0" smtClean="0"/>
              <a:t>www.praxis-ress.org/availablebooks/ictgeographies.html</a:t>
            </a:r>
            <a:endParaRPr lang="en-GB" sz="1400" dirty="0"/>
          </a:p>
          <a:p>
            <a:pPr marL="0" indent="0">
              <a:buNone/>
            </a:pPr>
            <a:r>
              <a:rPr lang="en-GB" sz="1400" b="1" dirty="0" err="1" smtClean="0"/>
              <a:t>Halford</a:t>
            </a:r>
            <a:r>
              <a:rPr lang="en-GB" sz="1400" b="1" dirty="0" smtClean="0"/>
              <a:t>, S., and Savage., M </a:t>
            </a:r>
            <a:r>
              <a:rPr lang="en-GB" sz="1400" dirty="0" smtClean="0"/>
              <a:t>(2010) ‘Reconceptualising Digital Social Inequality’ </a:t>
            </a:r>
            <a:r>
              <a:rPr lang="en-GB" sz="1400" i="1" dirty="0" smtClean="0"/>
              <a:t>Information, Communication </a:t>
            </a:r>
            <a:r>
              <a:rPr lang="en-GB" sz="1400" i="1" dirty="0"/>
              <a:t>and Society </a:t>
            </a:r>
            <a:r>
              <a:rPr lang="en-GB" sz="1400" dirty="0"/>
              <a:t>13, 7 pp. 937 — 955. 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b="1" dirty="0" smtClean="0"/>
              <a:t>Hargittai, E., </a:t>
            </a:r>
            <a:r>
              <a:rPr lang="en-GB" sz="1400" dirty="0" smtClean="0"/>
              <a:t>(2008) </a:t>
            </a:r>
            <a:r>
              <a:rPr lang="en-GB" sz="1400" dirty="0"/>
              <a:t>‘The digital reproduction of inequality’, in </a:t>
            </a:r>
            <a:r>
              <a:rPr lang="en-GB" sz="1400" i="1" dirty="0"/>
              <a:t>Social </a:t>
            </a:r>
            <a:r>
              <a:rPr lang="en-GB" sz="1400" i="1" dirty="0" smtClean="0"/>
              <a:t>Stratification</a:t>
            </a:r>
            <a:r>
              <a:rPr lang="en-GB" sz="1400" dirty="0" smtClean="0"/>
              <a:t>, ed</a:t>
            </a:r>
            <a:r>
              <a:rPr lang="en-GB" sz="1400" dirty="0"/>
              <a:t>. D. </a:t>
            </a:r>
            <a:r>
              <a:rPr lang="en-GB" sz="1400" dirty="0" err="1"/>
              <a:t>Grusky</a:t>
            </a:r>
            <a:r>
              <a:rPr lang="en-GB" sz="1400" dirty="0"/>
              <a:t>, Westview Press, Boulder, pp. 936–944.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b="1" dirty="0" err="1" smtClean="0"/>
              <a:t>Pariser</a:t>
            </a:r>
            <a:r>
              <a:rPr lang="en-GB" sz="1400" b="1" dirty="0" smtClean="0"/>
              <a:t>, E., </a:t>
            </a:r>
            <a:r>
              <a:rPr lang="en-GB" sz="1400" dirty="0" smtClean="0"/>
              <a:t>(2012) </a:t>
            </a:r>
            <a:r>
              <a:rPr lang="en-GB" sz="1400" i="1" dirty="0" smtClean="0"/>
              <a:t>The Filter Bubble </a:t>
            </a:r>
            <a:r>
              <a:rPr lang="en-GB" sz="1400" dirty="0" smtClean="0"/>
              <a:t>New York, Penguin.</a:t>
            </a:r>
          </a:p>
          <a:p>
            <a:pPr marL="0" indent="0">
              <a:buNone/>
            </a:pPr>
            <a:r>
              <a:rPr lang="en-GB" sz="1400" b="1" dirty="0" smtClean="0"/>
              <a:t>Pasquale, F., </a:t>
            </a:r>
            <a:r>
              <a:rPr lang="en-GB" sz="1400" dirty="0" smtClean="0"/>
              <a:t>(2015) </a:t>
            </a:r>
            <a:r>
              <a:rPr lang="en-GB" sz="1400" i="1" dirty="0" smtClean="0"/>
              <a:t>The Black Box Society </a:t>
            </a:r>
            <a:r>
              <a:rPr lang="en-GB" sz="1400" dirty="0" smtClean="0"/>
              <a:t>Cambridge, MA. Harvard University Press. 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25EFD0-D036-40B5-9502-7B13DB47B9B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Digital Divide?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Inequalities of </a:t>
            </a:r>
            <a:r>
              <a:rPr lang="en-GB" i="1" dirty="0" smtClean="0"/>
              <a:t>access</a:t>
            </a:r>
          </a:p>
          <a:p>
            <a:r>
              <a:rPr lang="en-GB" dirty="0" smtClean="0"/>
              <a:t>Inequalities in </a:t>
            </a:r>
            <a:r>
              <a:rPr lang="en-GB" i="1" dirty="0" smtClean="0"/>
              <a:t>usage</a:t>
            </a:r>
          </a:p>
          <a:p>
            <a:r>
              <a:rPr lang="en-GB" dirty="0" smtClean="0"/>
              <a:t>Inequalities in </a:t>
            </a:r>
            <a:r>
              <a:rPr lang="en-GB" i="1" dirty="0" smtClean="0"/>
              <a:t>advantages </a:t>
            </a:r>
            <a:r>
              <a:rPr lang="en-GB" dirty="0" smtClean="0"/>
              <a:t>conferred</a:t>
            </a:r>
          </a:p>
          <a:p>
            <a:r>
              <a:rPr lang="en-GB" dirty="0" smtClean="0"/>
              <a:t>Inequalities in </a:t>
            </a:r>
            <a:r>
              <a:rPr lang="en-GB" i="1" dirty="0" smtClean="0"/>
              <a:t>control</a:t>
            </a:r>
            <a:r>
              <a:rPr lang="en-GB" dirty="0" smtClean="0"/>
              <a:t> of content and data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Aim today: to review these arguments and identify key questions </a:t>
            </a:r>
            <a:endParaRPr lang="en-GB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E42681-9A29-4DBC-9AD8-282BF805FB1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23528" y="850195"/>
            <a:ext cx="8496300" cy="649288"/>
          </a:xfrm>
        </p:spPr>
        <p:txBody>
          <a:bodyPr/>
          <a:lstStyle/>
          <a:p>
            <a:r>
              <a:rPr lang="en-GB" dirty="0" smtClean="0"/>
              <a:t>Inequalities of Access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05B822-70C3-4857-928C-A4DAC77A6BB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mtClean="0"/>
          </a:p>
        </p:txBody>
      </p:sp>
      <p:sp>
        <p:nvSpPr>
          <p:cNvPr id="2" name="TextBox 1"/>
          <p:cNvSpPr txBox="1"/>
          <p:nvPr/>
        </p:nvSpPr>
        <p:spPr>
          <a:xfrm>
            <a:off x="6444208" y="1700808"/>
            <a:ext cx="2520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</a:rPr>
              <a:t>Majority of the world’s population does not have access to the Web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+mj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</a:rPr>
              <a:t>Access heavily weighted to US/ (Western)Europe/Australasia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989"/>
            <a:ext cx="6120680" cy="396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Lack of access as a form of social exclusion?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Reproducing/exacerbating </a:t>
            </a:r>
            <a:r>
              <a:rPr lang="en-GB" dirty="0" smtClean="0"/>
              <a:t>inequalities – widening inequality?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Between countries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B4B1A-D25B-43F3-84E9-5313B5E34B7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51520" y="1124744"/>
            <a:ext cx="3581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+mj-lt"/>
              </a:rPr>
              <a:t>Global inequalities</a:t>
            </a:r>
          </a:p>
        </p:txBody>
      </p:sp>
    </p:spTree>
    <p:extLst>
      <p:ext uri="{BB962C8B-B14F-4D97-AF65-F5344CB8AC3E}">
        <p14:creationId xmlns:p14="http://schemas.microsoft.com/office/powerpoint/2010/main" val="2152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eonet.oii.ox.ac.uk/wp-content/uploads/2015/07/OII-Internet_population_carto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374699" cy="68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43800" y="6338170"/>
            <a:ext cx="149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prstClr val="black"/>
                </a:solidFill>
                <a:latin typeface="Calibri"/>
                <a:ea typeface="+mn-ea"/>
              </a:rPr>
              <a:t>http://geonet.oii.ox.ac.uk/blog/the-world-online/</a:t>
            </a:r>
          </a:p>
        </p:txBody>
      </p:sp>
    </p:spTree>
    <p:extLst>
      <p:ext uri="{BB962C8B-B14F-4D97-AF65-F5344CB8AC3E}">
        <p14:creationId xmlns:p14="http://schemas.microsoft.com/office/powerpoint/2010/main" val="23348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Lack of access as a form of social exclusion?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Reproducing/exacerbating </a:t>
            </a:r>
            <a:r>
              <a:rPr lang="en-GB" dirty="0" smtClean="0"/>
              <a:t>inequalities – widening inequality?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Between countries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/>
              <a:t>And within countries 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B4B1A-D25B-43F3-84E9-5313B5E34B7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51520" y="1124744"/>
            <a:ext cx="3581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+mj-lt"/>
              </a:rPr>
              <a:t>Global inequalities</a:t>
            </a:r>
          </a:p>
        </p:txBody>
      </p:sp>
    </p:spTree>
    <p:extLst>
      <p:ext uri="{BB962C8B-B14F-4D97-AF65-F5344CB8AC3E}">
        <p14:creationId xmlns:p14="http://schemas.microsoft.com/office/powerpoint/2010/main" val="9327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0" y="620688"/>
            <a:ext cx="2385848" cy="413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19" y="1457820"/>
            <a:ext cx="3542224" cy="371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2618" y="5361141"/>
            <a:ext cx="4692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Private dwellings with an internet connection as a fraction of total households, in Australia, Australia, </a:t>
            </a:r>
            <a:r>
              <a:rPr lang="en-GB" dirty="0" smtClean="0"/>
              <a:t>2011 </a:t>
            </a:r>
            <a:r>
              <a:rPr lang="en-GB" dirty="0"/>
              <a:t>census </a:t>
            </a:r>
            <a:r>
              <a:rPr lang="en-GB" dirty="0" smtClean="0"/>
              <a:t>results. </a:t>
            </a:r>
            <a:r>
              <a:rPr lang="en-GB" sz="1000" dirty="0" smtClean="0"/>
              <a:t>https</a:t>
            </a:r>
            <a:r>
              <a:rPr lang="en-GB" sz="1000" dirty="0"/>
              <a:t>://commons.wikimedia.org/wiki/File:Australian_Census_2011_demographic_map_-_Australia_by_SLA_-_BCP_field_5353_Type_of_Internet_connection_Total_Total.svg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34" y="5013175"/>
            <a:ext cx="39456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% of </a:t>
            </a:r>
            <a:r>
              <a:rPr lang="en-GB" dirty="0"/>
              <a:t>Internet users in </a:t>
            </a:r>
            <a:r>
              <a:rPr lang="en-GB" dirty="0" smtClean="0"/>
              <a:t>England</a:t>
            </a:r>
            <a:r>
              <a:rPr lang="en-GB" dirty="0"/>
              <a:t>, Wales and Scotland </a:t>
            </a:r>
            <a:r>
              <a:rPr lang="en-GB" dirty="0" smtClean="0"/>
              <a:t>2013 </a:t>
            </a:r>
            <a:r>
              <a:rPr lang="en-GB" dirty="0"/>
              <a:t>Oxford Internet Survey (</a:t>
            </a:r>
            <a:r>
              <a:rPr lang="en-GB" dirty="0" err="1"/>
              <a:t>OxIS</a:t>
            </a:r>
            <a:r>
              <a:rPr lang="en-GB" dirty="0"/>
              <a:t>), and the 2011 UK national census. </a:t>
            </a:r>
            <a:r>
              <a:rPr lang="en-GB" sz="1000" dirty="0"/>
              <a:t>http://geography.oii.ox.ac.uk/?page=internet-use-in-britain</a:t>
            </a:r>
          </a:p>
        </p:txBody>
      </p:sp>
    </p:spTree>
    <p:extLst>
      <p:ext uri="{BB962C8B-B14F-4D97-AF65-F5344CB8AC3E}">
        <p14:creationId xmlns:p14="http://schemas.microsoft.com/office/powerpoint/2010/main" val="25181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Access to Hardware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Initial policy focus from mid-1990s</a:t>
            </a:r>
          </a:p>
          <a:p>
            <a:r>
              <a:rPr lang="en-GB" smtClean="0"/>
              <a:t>In international development and in national policy interventions</a:t>
            </a:r>
          </a:p>
          <a:p>
            <a:r>
              <a:rPr lang="en-GB" smtClean="0"/>
              <a:t>Inequalities between and within countries</a:t>
            </a:r>
          </a:p>
          <a:p>
            <a:r>
              <a:rPr lang="en-GB" smtClean="0"/>
              <a:t>Not an individual matter:  internet access disproportionately = wealthier, white, male, urban, higher levels of education.</a:t>
            </a:r>
          </a:p>
          <a:p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34F8F5-465F-404B-A4C9-C2ACA78461B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1053</Words>
  <Application>Microsoft Office PowerPoint</Application>
  <PresentationFormat>On-screen Show (4:3)</PresentationFormat>
  <Paragraphs>168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Georgia</vt:lpstr>
      <vt:lpstr>Lucida Sans</vt:lpstr>
      <vt:lpstr>Wingdings</vt:lpstr>
      <vt:lpstr>uos_ppt__template_v7</vt:lpstr>
      <vt:lpstr>1_Office Theme</vt:lpstr>
      <vt:lpstr>  </vt:lpstr>
      <vt:lpstr>Introduction</vt:lpstr>
      <vt:lpstr>A Digital Divide?</vt:lpstr>
      <vt:lpstr>Inequalities of Access</vt:lpstr>
      <vt:lpstr>PowerPoint Presentation</vt:lpstr>
      <vt:lpstr>PowerPoint Presentation</vt:lpstr>
      <vt:lpstr>PowerPoint Presentation</vt:lpstr>
      <vt:lpstr>PowerPoint Presentation</vt:lpstr>
      <vt:lpstr>Access to Hardware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Beyond Hardware?</vt:lpstr>
      <vt:lpstr>PowerPoint Presentation</vt:lpstr>
      <vt:lpstr>PowerPoint Presentation</vt:lpstr>
      <vt:lpstr>PowerPoint Presentation</vt:lpstr>
      <vt:lpstr>PowerPoint Presentation</vt:lpstr>
      <vt:lpstr>The Politics of the Web</vt:lpstr>
      <vt:lpstr>PowerPoint Presentation</vt:lpstr>
      <vt:lpstr>PowerPoint Presentation</vt:lpstr>
      <vt:lpstr>The Politics of the Web</vt:lpstr>
      <vt:lpstr>Conclusions</vt:lpstr>
      <vt:lpstr>Why does this matter for Web Science?</vt:lpstr>
      <vt:lpstr>PowerPoint Presentation</vt:lpstr>
    </vt:vector>
  </TitlesOfParts>
  <Company>University of Southampton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Halford S.J.</dc:creator>
  <cp:lastModifiedBy>Halford S.J.</cp:lastModifiedBy>
  <cp:revision>65</cp:revision>
  <dcterms:created xsi:type="dcterms:W3CDTF">2012-01-23T17:05:20Z</dcterms:created>
  <dcterms:modified xsi:type="dcterms:W3CDTF">2017-03-08T07:49:13Z</dcterms:modified>
</cp:coreProperties>
</file>