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3" r:id="rId2"/>
  </p:sldMasterIdLst>
  <p:notesMasterIdLst>
    <p:notesMasterId r:id="rId29"/>
  </p:notesMasterIdLst>
  <p:handoutMasterIdLst>
    <p:handoutMasterId r:id="rId30"/>
  </p:handoutMasterIdLst>
  <p:sldIdLst>
    <p:sldId id="273" r:id="rId3"/>
    <p:sldId id="274" r:id="rId4"/>
    <p:sldId id="277" r:id="rId5"/>
    <p:sldId id="278" r:id="rId6"/>
    <p:sldId id="294" r:id="rId7"/>
    <p:sldId id="303" r:id="rId8"/>
    <p:sldId id="298" r:id="rId9"/>
    <p:sldId id="304" r:id="rId10"/>
    <p:sldId id="279" r:id="rId11"/>
    <p:sldId id="280" r:id="rId12"/>
    <p:sldId id="281" r:id="rId13"/>
    <p:sldId id="283" r:id="rId14"/>
    <p:sldId id="284" r:id="rId15"/>
    <p:sldId id="282" r:id="rId16"/>
    <p:sldId id="285" r:id="rId17"/>
    <p:sldId id="301" r:id="rId18"/>
    <p:sldId id="286" r:id="rId19"/>
    <p:sldId id="287" r:id="rId20"/>
    <p:sldId id="288" r:id="rId21"/>
    <p:sldId id="295" r:id="rId22"/>
    <p:sldId id="290" r:id="rId23"/>
    <p:sldId id="305" r:id="rId24"/>
    <p:sldId id="296" r:id="rId25"/>
    <p:sldId id="292" r:id="rId26"/>
    <p:sldId id="297" r:id="rId27"/>
    <p:sldId id="293" r:id="rId2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874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Georgia" pitchFamily="18" charset="0"/>
              </a:defRPr>
            </a:lvl1pPr>
          </a:lstStyle>
          <a:p>
            <a:endParaRPr lang="en-GB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Georgia" pitchFamily="18" charset="0"/>
              </a:defRPr>
            </a:lvl1pPr>
          </a:lstStyle>
          <a:p>
            <a:fld id="{0DC68B3E-2A8B-48BC-A149-FDA38E999481}" type="datetimeFigureOut">
              <a:rPr lang="en-GB"/>
              <a:pPr/>
              <a:t>08/03/2017</a:t>
            </a:fld>
            <a:endParaRPr lang="en-GB"/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eorgia" pitchFamily="18" charset="0"/>
              </a:defRPr>
            </a:lvl1pPr>
          </a:lstStyle>
          <a:p>
            <a:endParaRPr lang="en-GB"/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Georgia" pitchFamily="18" charset="0"/>
              </a:defRPr>
            </a:lvl1pPr>
          </a:lstStyle>
          <a:p>
            <a:fld id="{89DCD691-5A09-4E45-9947-E2A63BBD5A9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83594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879979A2-383C-4967-926B-4B9A81DBD561}" type="datetimeFigureOut">
              <a:rPr lang="en-GB"/>
              <a:pPr>
                <a:defRPr/>
              </a:pPr>
              <a:t>08/03/2017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8816BCD2-013F-4AA6-BB84-9042CF1FDB0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73807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FDCF7B5B-CFAD-44D5-920B-ABF73E263FB2}" type="slidenum">
              <a:rPr lang="en-GB">
                <a:solidFill>
                  <a:srgbClr val="000000"/>
                </a:solidFill>
                <a:latin typeface="Arial" charset="0"/>
                <a:ea typeface="ＭＳ Ｐゴシック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>
              <a:solidFill>
                <a:srgbClr val="000000"/>
              </a:solidFill>
              <a:latin typeface="Arial" charset="0"/>
              <a:ea typeface="ＭＳ Ｐゴシック" pitchFamily="34" charset="-128"/>
            </a:endParaRPr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>
                <a:latin typeface="Arial" charset="0"/>
              </a:rPr>
              <a:t>Please use the dd month yyyy format for the date for example 11 January 2008. The main title can be one or two lines long. </a:t>
            </a:r>
          </a:p>
          <a:p>
            <a:pPr>
              <a:spcBef>
                <a:spcPct val="0"/>
              </a:spcBef>
            </a:pPr>
            <a:endParaRPr lang="en-GB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2376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>
            <a:noFill/>
          </a:ln>
          <a:ex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1200">
              <a:solidFill>
                <a:srgbClr val="323D43"/>
              </a:solidFill>
              <a:latin typeface="Lucida Sans" pitchFamily="34" charset="0"/>
              <a:ea typeface="+mn-ea"/>
            </a:endParaRPr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>
            <a:noFill/>
          </a:ln>
          <a:ex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2400">
              <a:solidFill>
                <a:srgbClr val="323D43"/>
              </a:solidFill>
              <a:latin typeface="Arial" pitchFamily="34" charset="0"/>
              <a:ea typeface="+mn-ea"/>
            </a:endParaRPr>
          </a:p>
        </p:txBody>
      </p:sp>
      <p:pic>
        <p:nvPicPr>
          <p:cNvPr id="6" name="Picture 1040" descr="social science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76238"/>
            <a:ext cx="273685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E580C539-833B-498A-8AD8-2EC05A9F7A3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F4C79F61-D86B-4F4B-B040-64FE2162AA8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85499136-B65D-4241-9E90-238C0AD14AE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DAED-BDCF-49B5-AEFB-2BF3F37D15D9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08/03/2017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0E58E-088D-4406-8052-5C5BF257DB1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5889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DAED-BDCF-49B5-AEFB-2BF3F37D15D9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08/03/2017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0E58E-088D-4406-8052-5C5BF257DB1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683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DAED-BDCF-49B5-AEFB-2BF3F37D15D9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08/03/2017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0E58E-088D-4406-8052-5C5BF257DB1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457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DAED-BDCF-49B5-AEFB-2BF3F37D15D9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08/03/2017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0E58E-088D-4406-8052-5C5BF257DB1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773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DAED-BDCF-49B5-AEFB-2BF3F37D15D9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08/03/2017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0E58E-088D-4406-8052-5C5BF257DB1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9476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DAED-BDCF-49B5-AEFB-2BF3F37D15D9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08/03/2017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0E58E-088D-4406-8052-5C5BF257DB1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9620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DAED-BDCF-49B5-AEFB-2BF3F37D15D9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08/03/2017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0E58E-088D-4406-8052-5C5BF257DB1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0564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DAED-BDCF-49B5-AEFB-2BF3F37D15D9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08/03/2017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0E58E-088D-4406-8052-5C5BF257DB1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853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095B4B1A-D25B-43F3-84E9-5313B5E34B7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DAED-BDCF-49B5-AEFB-2BF3F37D15D9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08/03/2017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0E58E-088D-4406-8052-5C5BF257DB1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2672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DAED-BDCF-49B5-AEFB-2BF3F37D15D9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08/03/2017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0E58E-088D-4406-8052-5C5BF257DB1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7272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6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6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DAED-BDCF-49B5-AEFB-2BF3F37D15D9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08/03/2017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0E58E-088D-4406-8052-5C5BF257DB1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034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34F66653-9997-4629-B86F-D8B669CBC3C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6D90497A-78F5-4CA5-B73A-F89D222870E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9088B007-2C20-4264-B39E-D6CD6A1C02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353A3487-6B1C-48EE-BDB3-D2B82D9CB1D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0A1D0E27-62D1-4498-98BA-813AF78BA93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D4EE5F7-7823-41BA-BFC1-F35D970E6F0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8884079-337F-449D-A335-1926671358A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2400">
              <a:solidFill>
                <a:srgbClr val="323D43"/>
              </a:solidFill>
              <a:latin typeface="Arial" pitchFamily="34" charset="0"/>
              <a:ea typeface="+mn-ea"/>
            </a:endParaRPr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>
            <a:noFill/>
          </a:ln>
          <a:ex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1200">
              <a:solidFill>
                <a:srgbClr val="323D43"/>
              </a:solidFill>
              <a:latin typeface="Lucida Sans" pitchFamily="34" charset="0"/>
              <a:ea typeface="+mn-ea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400">
                <a:solidFill>
                  <a:srgbClr val="323D43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solidFill>
                  <a:srgbClr val="323D43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solidFill>
                  <a:srgbClr val="323D43"/>
                </a:solidFill>
                <a:latin typeface="Georgia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01592D11-79B2-4686-A1D0-532B0DC61C5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1033" name="Picture 12" descr="social sciences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588125" y="282575"/>
            <a:ext cx="2136775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ＭＳ Ｐゴシック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34" charset="-128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811213" indent="-288925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ＭＳ Ｐゴシック" pitchFamily="34" charset="-128"/>
        </a:defRPr>
      </a:lvl2pPr>
      <a:lvl3pPr marL="12192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34" charset="-128"/>
        </a:defRPr>
      </a:lvl3pPr>
      <a:lvl4pPr marL="1627188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ＭＳ Ｐゴシック" pitchFamily="34" charset="-128"/>
        </a:defRPr>
      </a:lvl4pPr>
      <a:lvl5pPr marL="20574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ＭＳ Ｐゴシック" pitchFamily="34" charset="-128"/>
        </a:defRPr>
      </a:lvl5pPr>
      <a:lvl6pPr marL="25146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8014DAED-BDCF-49B5-AEFB-2BF3F37D15D9}" type="datetimeFigureOut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08/03/2017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FEA0E58E-088D-4406-8052-5C5BF257DB11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23407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usan.Halford@soton.ac.u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soton.ac.uk/wfrc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d.com/talks/eli_pariser_beware_online_filter_bubbles.html" TargetMode="External"/><Relationship Id="rId2" Type="http://schemas.openxmlformats.org/officeDocument/2006/relationships/hyperlink" Target="http://news.bbc.co.uk/1/hi/technology/8562801.stm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3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 sz="3200" smtClean="0"/>
              <a:t/>
            </a:r>
            <a:br>
              <a:rPr lang="en-GB" sz="3200" smtClean="0"/>
            </a:br>
            <a:r>
              <a:rPr lang="en-GB" sz="3200" smtClean="0"/>
              <a:t/>
            </a:r>
            <a:br>
              <a:rPr lang="en-GB" sz="3200" smtClean="0"/>
            </a:br>
            <a:endParaRPr lang="en-GB" sz="6900" smtClean="0"/>
          </a:p>
        </p:txBody>
      </p:sp>
      <p:sp>
        <p:nvSpPr>
          <p:cNvPr id="14338" name="Rectangle 24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196975"/>
            <a:ext cx="7981950" cy="4489450"/>
          </a:xfrm>
        </p:spPr>
        <p:txBody>
          <a:bodyPr/>
          <a:lstStyle/>
          <a:p>
            <a:pPr>
              <a:lnSpc>
                <a:spcPts val="4100"/>
              </a:lnSpc>
            </a:pPr>
            <a:endParaRPr lang="en-US" sz="2400" dirty="0" smtClean="0">
              <a:solidFill>
                <a:srgbClr val="B2D5D5"/>
              </a:solidFill>
            </a:endParaRPr>
          </a:p>
          <a:p>
            <a:pPr>
              <a:lnSpc>
                <a:spcPts val="4100"/>
              </a:lnSpc>
            </a:pPr>
            <a:endParaRPr lang="en-US" sz="2400" dirty="0" smtClean="0">
              <a:solidFill>
                <a:srgbClr val="B2D5D5"/>
              </a:solidFill>
            </a:endParaRPr>
          </a:p>
          <a:p>
            <a:pPr algn="ctr">
              <a:lnSpc>
                <a:spcPct val="90000"/>
              </a:lnSpc>
            </a:pPr>
            <a:r>
              <a:rPr lang="en-US" sz="3200" dirty="0" smtClean="0">
                <a:solidFill>
                  <a:srgbClr val="B2D5D5"/>
                </a:solidFill>
              </a:rPr>
              <a:t>Digital Inequality</a:t>
            </a:r>
          </a:p>
          <a:p>
            <a:pPr>
              <a:lnSpc>
                <a:spcPct val="90000"/>
              </a:lnSpc>
            </a:pPr>
            <a:r>
              <a:rPr lang="en-US" sz="1600" dirty="0" smtClean="0">
                <a:solidFill>
                  <a:srgbClr val="B2D5D5"/>
                </a:solidFill>
              </a:rPr>
              <a:t>Susan </a:t>
            </a:r>
            <a:r>
              <a:rPr lang="en-US" sz="1600" dirty="0" err="1" smtClean="0">
                <a:solidFill>
                  <a:srgbClr val="B2D5D5"/>
                </a:solidFill>
              </a:rPr>
              <a:t>Halford</a:t>
            </a:r>
            <a:r>
              <a:rPr lang="en-US" sz="1600" dirty="0" smtClean="0">
                <a:solidFill>
                  <a:srgbClr val="B2D5D5"/>
                </a:solidFill>
              </a:rPr>
              <a:t> Sociology, Social Policy and Criminology</a:t>
            </a:r>
          </a:p>
          <a:p>
            <a:pPr>
              <a:lnSpc>
                <a:spcPct val="90000"/>
              </a:lnSpc>
            </a:pPr>
            <a:r>
              <a:rPr lang="en-US" sz="1600" dirty="0" smtClean="0">
                <a:solidFill>
                  <a:srgbClr val="B2D5D5"/>
                </a:solidFill>
                <a:hlinkClick r:id="rId3"/>
              </a:rPr>
              <a:t>Susan.Halford@soton.ac.uk</a:t>
            </a:r>
            <a:r>
              <a:rPr lang="en-US" sz="1600" dirty="0" smtClean="0">
                <a:solidFill>
                  <a:srgbClr val="B2D5D5"/>
                </a:solidFill>
              </a:rPr>
              <a:t>, </a:t>
            </a:r>
          </a:p>
          <a:p>
            <a:pPr>
              <a:lnSpc>
                <a:spcPct val="90000"/>
              </a:lnSpc>
            </a:pPr>
            <a:r>
              <a:rPr lang="en-US" sz="1600" dirty="0" smtClean="0">
                <a:solidFill>
                  <a:srgbClr val="B2D5D5"/>
                </a:solidFill>
                <a:hlinkClick r:id="rId4"/>
              </a:rPr>
              <a:t>www.soton.ac.uk/wfrc</a:t>
            </a:r>
            <a:endParaRPr lang="en-US" sz="1600" dirty="0" smtClean="0">
              <a:solidFill>
                <a:srgbClr val="B2D5D5"/>
              </a:solidFill>
            </a:endParaRPr>
          </a:p>
          <a:p>
            <a:pPr>
              <a:lnSpc>
                <a:spcPct val="90000"/>
              </a:lnSpc>
            </a:pPr>
            <a:endParaRPr lang="en-US" sz="1600" dirty="0" smtClean="0">
              <a:solidFill>
                <a:srgbClr val="B2D5D5"/>
              </a:solidFill>
            </a:endParaRPr>
          </a:p>
          <a:p>
            <a:pPr>
              <a:lnSpc>
                <a:spcPct val="90000"/>
              </a:lnSpc>
            </a:pPr>
            <a:endParaRPr lang="en-US" sz="2000" dirty="0" smtClean="0">
              <a:solidFill>
                <a:srgbClr val="B2D5D5"/>
              </a:solidFill>
            </a:endParaRPr>
          </a:p>
          <a:p>
            <a:pPr>
              <a:lnSpc>
                <a:spcPts val="4100"/>
              </a:lnSpc>
            </a:pPr>
            <a:endParaRPr lang="en-US" sz="2400" dirty="0" smtClean="0">
              <a:solidFill>
                <a:srgbClr val="B2D5D5"/>
              </a:solidFill>
            </a:endParaRPr>
          </a:p>
        </p:txBody>
      </p:sp>
      <p:sp>
        <p:nvSpPr>
          <p:cNvPr id="14339" name="Text Box 25"/>
          <p:cNvSpPr txBox="1">
            <a:spLocks noChangeArrowheads="1"/>
          </p:cNvSpPr>
          <p:nvPr/>
        </p:nvSpPr>
        <p:spPr bwMode="auto">
          <a:xfrm>
            <a:off x="381000" y="5851525"/>
            <a:ext cx="6477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eaLnBrk="0" hangingPunct="0">
              <a:lnSpc>
                <a:spcPts val="2400"/>
              </a:lnSpc>
            </a:pPr>
            <a:endParaRPr lang="en-GB" sz="2000">
              <a:solidFill>
                <a:srgbClr val="B2D5D5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700213"/>
            <a:ext cx="8496300" cy="4752975"/>
          </a:xfrm>
        </p:spPr>
        <p:txBody>
          <a:bodyPr/>
          <a:lstStyle/>
          <a:p>
            <a:pPr>
              <a:defRPr/>
            </a:pPr>
            <a:r>
              <a:rPr lang="en-GB" dirty="0">
                <a:ea typeface="MS PGothic" pitchFamily="34" charset="-128"/>
              </a:rPr>
              <a:t>For example, in the US in 1999 there was:</a:t>
            </a:r>
          </a:p>
          <a:p>
            <a:pPr lvl="1">
              <a:defRPr/>
            </a:pPr>
            <a:r>
              <a:rPr lang="en-GB" dirty="0" smtClean="0">
                <a:ea typeface="MS PGothic" pitchFamily="34" charset="-128"/>
              </a:rPr>
              <a:t>A </a:t>
            </a:r>
            <a:r>
              <a:rPr lang="en-GB" dirty="0">
                <a:ea typeface="MS PGothic" pitchFamily="34" charset="-128"/>
              </a:rPr>
              <a:t>20 fold lower level of internet access between </a:t>
            </a:r>
            <a:r>
              <a:rPr lang="en-GB" dirty="0" smtClean="0">
                <a:ea typeface="MS PGothic" pitchFamily="34" charset="-128"/>
              </a:rPr>
              <a:t>	the </a:t>
            </a:r>
            <a:r>
              <a:rPr lang="en-GB" dirty="0">
                <a:ea typeface="MS PGothic" pitchFamily="34" charset="-128"/>
              </a:rPr>
              <a:t>richest households ($75K+) and the poorest (under </a:t>
            </a:r>
            <a:r>
              <a:rPr lang="en-GB" dirty="0" smtClean="0">
                <a:ea typeface="MS PGothic" pitchFamily="34" charset="-128"/>
              </a:rPr>
              <a:t>	$</a:t>
            </a:r>
            <a:r>
              <a:rPr lang="en-GB" dirty="0">
                <a:ea typeface="MS PGothic" pitchFamily="34" charset="-128"/>
              </a:rPr>
              <a:t>15k)</a:t>
            </a:r>
          </a:p>
          <a:p>
            <a:pPr lvl="1">
              <a:defRPr/>
            </a:pPr>
            <a:r>
              <a:rPr lang="en-GB" dirty="0" smtClean="0">
                <a:ea typeface="MS PGothic" pitchFamily="34" charset="-128"/>
              </a:rPr>
              <a:t>27</a:t>
            </a:r>
            <a:r>
              <a:rPr lang="en-GB" dirty="0">
                <a:ea typeface="MS PGothic" pitchFamily="34" charset="-128"/>
              </a:rPr>
              <a:t>% whites accessed the internet at </a:t>
            </a:r>
            <a:r>
              <a:rPr lang="en-GB" dirty="0" smtClean="0">
                <a:ea typeface="MS PGothic" pitchFamily="34" charset="-128"/>
              </a:rPr>
              <a:t>home; </a:t>
            </a:r>
            <a:r>
              <a:rPr lang="en-GB" dirty="0">
                <a:ea typeface="MS PGothic" pitchFamily="34" charset="-128"/>
              </a:rPr>
              <a:t>the </a:t>
            </a:r>
            <a:r>
              <a:rPr lang="en-GB" dirty="0" smtClean="0">
                <a:ea typeface="MS PGothic" pitchFamily="34" charset="-128"/>
              </a:rPr>
              <a:t>figure </a:t>
            </a:r>
            <a:r>
              <a:rPr lang="en-GB" dirty="0">
                <a:ea typeface="MS PGothic" pitchFamily="34" charset="-128"/>
              </a:rPr>
              <a:t>for blacks and Hispanics was 9%</a:t>
            </a:r>
          </a:p>
          <a:p>
            <a:pPr lvl="1">
              <a:defRPr/>
            </a:pPr>
            <a:r>
              <a:rPr lang="en-GB" dirty="0" smtClean="0">
                <a:ea typeface="MS PGothic" pitchFamily="34" charset="-128"/>
              </a:rPr>
              <a:t>18-fold </a:t>
            </a:r>
            <a:r>
              <a:rPr lang="en-GB" dirty="0">
                <a:ea typeface="MS PGothic" pitchFamily="34" charset="-128"/>
              </a:rPr>
              <a:t>lower computer and internet access among female headed households with dependent children cf. households managed by married families with children</a:t>
            </a:r>
          </a:p>
          <a:p>
            <a:pPr marL="0" indent="0">
              <a:buFontTx/>
              <a:buNone/>
              <a:defRPr/>
            </a:pPr>
            <a:r>
              <a:rPr lang="en-GB" dirty="0">
                <a:ea typeface="MS PGothic" pitchFamily="34" charset="-128"/>
              </a:rPr>
              <a:t> </a:t>
            </a:r>
            <a:r>
              <a:rPr lang="en-GB" dirty="0" smtClean="0">
                <a:ea typeface="MS PGothic" pitchFamily="34" charset="-128"/>
              </a:rPr>
              <a:t>          </a:t>
            </a:r>
            <a:r>
              <a:rPr lang="en-GB" sz="1800" i="1" dirty="0" smtClean="0">
                <a:ea typeface="MS PGothic" pitchFamily="34" charset="-128"/>
              </a:rPr>
              <a:t>Source</a:t>
            </a:r>
            <a:r>
              <a:rPr lang="en-GB" sz="1800" i="1" dirty="0">
                <a:ea typeface="MS PGothic" pitchFamily="34" charset="-128"/>
              </a:rPr>
              <a:t>: Gilbert and </a:t>
            </a:r>
            <a:r>
              <a:rPr lang="en-GB" sz="1800" i="1" dirty="0" err="1">
                <a:ea typeface="MS PGothic" pitchFamily="34" charset="-128"/>
              </a:rPr>
              <a:t>Masucci</a:t>
            </a:r>
            <a:r>
              <a:rPr lang="en-GB" sz="1800" i="1" dirty="0">
                <a:ea typeface="MS PGothic" pitchFamily="34" charset="-128"/>
              </a:rPr>
              <a:t> 2011</a:t>
            </a:r>
          </a:p>
          <a:p>
            <a:pPr>
              <a:defRPr/>
            </a:pPr>
            <a:endParaRPr lang="en-GB" dirty="0">
              <a:ea typeface="MS PGothic" pitchFamily="34" charset="-128"/>
            </a:endParaRPr>
          </a:p>
        </p:txBody>
      </p:sp>
      <p:sp>
        <p:nvSpPr>
          <p:cNvPr id="2048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3B069EB-94B3-4276-A1E6-22C65A651FC4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268413"/>
            <a:ext cx="8496300" cy="4546600"/>
          </a:xfrm>
        </p:spPr>
        <p:txBody>
          <a:bodyPr/>
          <a:lstStyle/>
          <a:p>
            <a:pPr>
              <a:buFont typeface="Wingdings"/>
              <a:buChar char="à"/>
              <a:defRPr/>
            </a:pPr>
            <a:r>
              <a:rPr lang="en-GB" dirty="0" smtClean="0">
                <a:ea typeface="MS PGothic" pitchFamily="34" charset="-128"/>
                <a:sym typeface="Wingdings" pitchFamily="2" charset="2"/>
              </a:rPr>
              <a:t>interventions: </a:t>
            </a:r>
          </a:p>
          <a:p>
            <a:pPr marL="0" indent="0">
              <a:buFontTx/>
              <a:buNone/>
              <a:defRPr/>
            </a:pPr>
            <a:r>
              <a:rPr lang="en-GB" dirty="0">
                <a:ea typeface="MS PGothic" pitchFamily="34" charset="-128"/>
                <a:sym typeface="Wingdings" pitchFamily="2" charset="2"/>
              </a:rPr>
              <a:t>	</a:t>
            </a:r>
            <a:r>
              <a:rPr lang="en-GB" dirty="0" smtClean="0">
                <a:ea typeface="MS PGothic" pitchFamily="34" charset="-128"/>
                <a:sym typeface="Wingdings" pitchFamily="2" charset="2"/>
              </a:rPr>
              <a:t>- library access</a:t>
            </a:r>
          </a:p>
          <a:p>
            <a:pPr marL="0" indent="0">
              <a:buFontTx/>
              <a:buNone/>
              <a:defRPr/>
            </a:pPr>
            <a:r>
              <a:rPr lang="en-GB" dirty="0">
                <a:ea typeface="MS PGothic" pitchFamily="34" charset="-128"/>
                <a:sym typeface="Wingdings" pitchFamily="2" charset="2"/>
              </a:rPr>
              <a:t>	</a:t>
            </a:r>
            <a:r>
              <a:rPr lang="en-GB" dirty="0" smtClean="0">
                <a:ea typeface="MS PGothic" pitchFamily="34" charset="-128"/>
                <a:sym typeface="Wingdings" pitchFamily="2" charset="2"/>
              </a:rPr>
              <a:t>- community technology centres</a:t>
            </a:r>
          </a:p>
          <a:p>
            <a:pPr marL="0" indent="0">
              <a:buFontTx/>
              <a:buNone/>
              <a:defRPr/>
            </a:pPr>
            <a:r>
              <a:rPr lang="en-GB" dirty="0">
                <a:ea typeface="MS PGothic" pitchFamily="34" charset="-128"/>
                <a:sym typeface="Wingdings" pitchFamily="2" charset="2"/>
              </a:rPr>
              <a:t>	</a:t>
            </a:r>
            <a:r>
              <a:rPr lang="en-GB" dirty="0" smtClean="0">
                <a:ea typeface="MS PGothic" pitchFamily="34" charset="-128"/>
                <a:sym typeface="Wingdings" pitchFamily="2" charset="2"/>
              </a:rPr>
              <a:t>- laptops for schoolchildren</a:t>
            </a:r>
          </a:p>
          <a:p>
            <a:pPr>
              <a:defRPr/>
            </a:pPr>
            <a:r>
              <a:rPr lang="en-GB" dirty="0" smtClean="0">
                <a:ea typeface="MS PGothic" pitchFamily="34" charset="-128"/>
                <a:sym typeface="Wingdings" pitchFamily="2" charset="2"/>
              </a:rPr>
              <a:t>To provide access to the ‘have </a:t>
            </a:r>
            <a:r>
              <a:rPr lang="en-GB" dirty="0" err="1" smtClean="0">
                <a:ea typeface="MS PGothic" pitchFamily="34" charset="-128"/>
                <a:sym typeface="Wingdings" pitchFamily="2" charset="2"/>
              </a:rPr>
              <a:t>nots’</a:t>
            </a:r>
            <a:endParaRPr lang="en-GB" dirty="0" smtClean="0">
              <a:ea typeface="MS PGothic" pitchFamily="34" charset="-128"/>
              <a:sym typeface="Wingdings" pitchFamily="2" charset="2"/>
            </a:endParaRPr>
          </a:p>
          <a:p>
            <a:pPr>
              <a:defRPr/>
            </a:pPr>
            <a:r>
              <a:rPr lang="en-GB" dirty="0" smtClean="0">
                <a:ea typeface="MS PGothic" pitchFamily="34" charset="-128"/>
                <a:sym typeface="Wingdings" pitchFamily="2" charset="2"/>
              </a:rPr>
              <a:t>But inequalities persist:</a:t>
            </a:r>
          </a:p>
          <a:p>
            <a:pPr marL="0" indent="0">
              <a:buFontTx/>
              <a:buNone/>
              <a:defRPr/>
            </a:pPr>
            <a:endParaRPr lang="en-GB" dirty="0" smtClean="0">
              <a:ea typeface="MS PGothic" pitchFamily="34" charset="-128"/>
              <a:sym typeface="Wingdings" pitchFamily="2" charset="2"/>
            </a:endParaRPr>
          </a:p>
        </p:txBody>
      </p:sp>
      <p:sp>
        <p:nvSpPr>
          <p:cNvPr id="2150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12E1DAD-021C-44B1-8D09-308B59918084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 the US (2014) 25% of the population does not use the internet (US Census Bureau 2013)</a:t>
            </a:r>
          </a:p>
          <a:p>
            <a:r>
              <a:rPr lang="en-GB" dirty="0" smtClean="0"/>
              <a:t>In the UK (2015) 7m adults have not used the internet in the past three months (ONS 2015)</a:t>
            </a:r>
          </a:p>
          <a:p>
            <a:r>
              <a:rPr lang="en-GB" dirty="0" smtClean="0"/>
              <a:t>Not evenly spread: age, socio-economic group and whether or not there are children in the household all make a big difference</a:t>
            </a:r>
          </a:p>
          <a:p>
            <a:r>
              <a:rPr lang="en-GB" dirty="0" smtClean="0"/>
              <a:t>Ofcom ‘Accessing the Internet at Home’ (2008)</a:t>
            </a:r>
          </a:p>
        </p:txBody>
      </p:sp>
      <p:sp>
        <p:nvSpPr>
          <p:cNvPr id="2253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8907874-B933-4221-AF4E-1495BE967944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Content Placeholder 2"/>
          <p:cNvSpPr>
            <a:spLocks noGrp="1"/>
          </p:cNvSpPr>
          <p:nvPr>
            <p:ph idx="1"/>
          </p:nvPr>
        </p:nvSpPr>
        <p:spPr>
          <a:xfrm>
            <a:off x="323850" y="1412875"/>
            <a:ext cx="8496300" cy="4402138"/>
          </a:xfrm>
        </p:spPr>
        <p:txBody>
          <a:bodyPr/>
          <a:lstStyle/>
          <a:p>
            <a:pPr marL="0" indent="0">
              <a:buFontTx/>
              <a:buNone/>
            </a:pPr>
            <a:endParaRPr lang="en-GB" smtClean="0"/>
          </a:p>
          <a:p>
            <a:pPr marL="0" indent="0">
              <a:buFontTx/>
              <a:buNone/>
            </a:pPr>
            <a:r>
              <a:rPr lang="en-GB" smtClean="0"/>
              <a:t>	</a:t>
            </a:r>
            <a:r>
              <a:rPr lang="en-GB" sz="2000" smtClean="0"/>
              <a:t>	</a:t>
            </a:r>
          </a:p>
        </p:txBody>
      </p:sp>
      <p:sp>
        <p:nvSpPr>
          <p:cNvPr id="2355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B71A9D4-718D-4ACC-BC11-B807A3958B4A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GB" smtClean="0"/>
          </a:p>
        </p:txBody>
      </p:sp>
      <p:sp>
        <p:nvSpPr>
          <p:cNvPr id="23578" name="TextBox 5"/>
          <p:cNvSpPr txBox="1">
            <a:spLocks noChangeArrowheads="1"/>
          </p:cNvSpPr>
          <p:nvPr/>
        </p:nvSpPr>
        <p:spPr bwMode="auto">
          <a:xfrm>
            <a:off x="174074" y="6319837"/>
            <a:ext cx="45354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dirty="0">
                <a:latin typeface="Georgia" pitchFamily="18" charset="0"/>
              </a:rPr>
              <a:t>Source: Ofcom (2008) Accessing the Internet at Home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7000288"/>
              </p:ext>
            </p:extLst>
          </p:nvPr>
        </p:nvGraphicFramePr>
        <p:xfrm>
          <a:off x="163284" y="4869160"/>
          <a:ext cx="7721084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0542"/>
                <a:gridCol w="386054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SEC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% with domestic internet access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A,</a:t>
                      </a:r>
                      <a:r>
                        <a:rPr lang="en-GB" baseline="0" dirty="0" smtClean="0"/>
                        <a:t> B, C1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87%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C2, D, 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63%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 descr="C:\Users\Susan Halford\Downloads\0c60b5f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84" y="476672"/>
            <a:ext cx="5273620" cy="4089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796136" y="4042501"/>
            <a:ext cx="3024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Source: ONS Statistical Bulletin Internet Users 2015  </a:t>
            </a:r>
            <a:endParaRPr lang="en-GB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Content Placeholder 2"/>
          <p:cNvSpPr>
            <a:spLocks noGrp="1"/>
          </p:cNvSpPr>
          <p:nvPr>
            <p:ph idx="1"/>
          </p:nvPr>
        </p:nvSpPr>
        <p:spPr>
          <a:xfrm>
            <a:off x="323850" y="1268413"/>
            <a:ext cx="8496300" cy="4546600"/>
          </a:xfrm>
        </p:spPr>
        <p:txBody>
          <a:bodyPr/>
          <a:lstStyle/>
          <a:p>
            <a:r>
              <a:rPr lang="en-GB" smtClean="0"/>
              <a:t>In short:</a:t>
            </a:r>
          </a:p>
          <a:p>
            <a:pPr lvl="1"/>
            <a:r>
              <a:rPr lang="en-GB" smtClean="0"/>
              <a:t>Access continues to be a problem, but</a:t>
            </a:r>
          </a:p>
          <a:p>
            <a:pPr lvl="1"/>
            <a:r>
              <a:rPr lang="en-GB" smtClean="0"/>
              <a:t>Even given access people don’t necessarily use it</a:t>
            </a:r>
          </a:p>
          <a:p>
            <a:pPr lvl="1"/>
            <a:r>
              <a:rPr lang="en-GB" smtClean="0"/>
              <a:t>There is a ‘core-resister’ (Ofcom 2008) group (of which more later)</a:t>
            </a:r>
          </a:p>
          <a:p>
            <a:pPr lvl="1"/>
            <a:r>
              <a:rPr lang="en-GB" smtClean="0"/>
              <a:t>Questions of use maybe as important as access</a:t>
            </a:r>
          </a:p>
          <a:p>
            <a:pPr lvl="1"/>
            <a:endParaRPr lang="en-GB" smtClean="0"/>
          </a:p>
        </p:txBody>
      </p:sp>
      <p:sp>
        <p:nvSpPr>
          <p:cNvPr id="2457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58C62D7-A4D3-4AA0-BD82-D1A44256C9B2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Beyond Hardware?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>
                <a:ea typeface="MS PGothic" pitchFamily="34" charset="-128"/>
              </a:rPr>
              <a:t>Access model assumes that internet is a general good, with shared benefits for all </a:t>
            </a:r>
          </a:p>
          <a:p>
            <a:pPr>
              <a:defRPr/>
            </a:pPr>
            <a:r>
              <a:rPr lang="en-GB" dirty="0" smtClean="0">
                <a:ea typeface="MS PGothic" pitchFamily="34" charset="-128"/>
              </a:rPr>
              <a:t>Idea of ‘core resisters’ assumes non-use is perverse</a:t>
            </a:r>
          </a:p>
          <a:p>
            <a:pPr>
              <a:defRPr/>
            </a:pPr>
            <a:r>
              <a:rPr lang="en-GB" dirty="0" smtClean="0">
                <a:ea typeface="MS PGothic" pitchFamily="34" charset="-128"/>
              </a:rPr>
              <a:t>Cf. problematizing the Web, seeing the web from the point of view of individuals in the context of their everyday lives.</a:t>
            </a:r>
          </a:p>
          <a:p>
            <a:pPr>
              <a:defRPr/>
            </a:pPr>
            <a:r>
              <a:rPr lang="en-GB" dirty="0" smtClean="0">
                <a:ea typeface="MS PGothic" pitchFamily="34" charset="-128"/>
              </a:rPr>
              <a:t>Gilbert and </a:t>
            </a:r>
            <a:r>
              <a:rPr lang="en-GB" dirty="0" err="1" smtClean="0">
                <a:ea typeface="MS PGothic" pitchFamily="34" charset="-128"/>
              </a:rPr>
              <a:t>Masucci</a:t>
            </a:r>
            <a:r>
              <a:rPr lang="en-GB" dirty="0" smtClean="0">
                <a:ea typeface="MS PGothic" pitchFamily="34" charset="-128"/>
              </a:rPr>
              <a:t> (2011) </a:t>
            </a:r>
            <a:r>
              <a:rPr lang="en-GB" i="1" dirty="0" smtClean="0">
                <a:ea typeface="MS PGothic" pitchFamily="34" charset="-128"/>
              </a:rPr>
              <a:t>Strategies for Bridging the Digital Divide </a:t>
            </a:r>
            <a:r>
              <a:rPr lang="en-GB" dirty="0" smtClean="0">
                <a:ea typeface="MS PGothic" pitchFamily="34" charset="-128"/>
              </a:rPr>
              <a:t>Praxis (e)press</a:t>
            </a:r>
          </a:p>
          <a:p>
            <a:pPr>
              <a:defRPr/>
            </a:pPr>
            <a:r>
              <a:rPr lang="en-GB" dirty="0" err="1" smtClean="0">
                <a:ea typeface="MS PGothic" pitchFamily="34" charset="-128"/>
              </a:rPr>
              <a:t>Huw</a:t>
            </a:r>
            <a:r>
              <a:rPr lang="en-GB" dirty="0" smtClean="0">
                <a:ea typeface="MS PGothic" pitchFamily="34" charset="-128"/>
              </a:rPr>
              <a:t> Davies (2014)</a:t>
            </a:r>
          </a:p>
          <a:p>
            <a:pPr marL="0" indent="0">
              <a:buFontTx/>
              <a:buNone/>
              <a:defRPr/>
            </a:pPr>
            <a:endParaRPr lang="en-GB" dirty="0">
              <a:ea typeface="MS PGothic" pitchFamily="34" charset="-128"/>
            </a:endParaRPr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986FA00-2729-4707-A90E-D6EE122396FC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5B4B1A-D25B-43F3-84E9-5313B5E34B78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692696"/>
            <a:ext cx="4112774" cy="5313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2195736" y="6073168"/>
            <a:ext cx="73985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/>
              <a:t>http://www.praxis-epress.org/availablebooks/ictgeographies.html</a:t>
            </a:r>
          </a:p>
        </p:txBody>
      </p:sp>
    </p:spTree>
    <p:extLst>
      <p:ext uri="{BB962C8B-B14F-4D97-AF65-F5344CB8AC3E}">
        <p14:creationId xmlns:p14="http://schemas.microsoft.com/office/powerpoint/2010/main" val="27051289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Access alone is insufficient</a:t>
            </a:r>
          </a:p>
          <a:p>
            <a:r>
              <a:rPr lang="en-GB" dirty="0" smtClean="0"/>
              <a:t>Skills required – basic and more advanced</a:t>
            </a:r>
          </a:p>
          <a:p>
            <a:r>
              <a:rPr lang="en-GB" dirty="0" err="1" smtClean="0"/>
              <a:t>Eszter</a:t>
            </a:r>
            <a:r>
              <a:rPr lang="en-GB" dirty="0" smtClean="0"/>
              <a:t> Hargittai (2008) – ‘</a:t>
            </a:r>
            <a:r>
              <a:rPr lang="en-GB" i="1" dirty="0" smtClean="0"/>
              <a:t>some uses are more likely to yield beneficial outcomes than others e.g. might increase access to advantageous resources – enabling users to acquire valuable labour market skills, economic benefits or social networks – others types of use might ‘downright disadvantage the uninformed</a:t>
            </a:r>
            <a:r>
              <a:rPr lang="en-GB" dirty="0" smtClean="0"/>
              <a:t>’.</a:t>
            </a:r>
          </a:p>
        </p:txBody>
      </p:sp>
      <p:sp>
        <p:nvSpPr>
          <p:cNvPr id="2662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5EEA802-F128-4971-91F2-789940B79723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184" y="980728"/>
            <a:ext cx="8496300" cy="5400600"/>
          </a:xfrm>
        </p:spPr>
        <p:txBody>
          <a:bodyPr/>
          <a:lstStyle/>
          <a:p>
            <a:pPr>
              <a:defRPr/>
            </a:pPr>
            <a:r>
              <a:rPr lang="en-GB" dirty="0" smtClean="0">
                <a:ea typeface="MS PGothic" pitchFamily="34" charset="-128"/>
              </a:rPr>
              <a:t>Gilbert and </a:t>
            </a:r>
            <a:r>
              <a:rPr lang="en-GB" dirty="0" err="1" smtClean="0">
                <a:ea typeface="MS PGothic" pitchFamily="34" charset="-128"/>
              </a:rPr>
              <a:t>Masucci</a:t>
            </a:r>
            <a:endParaRPr lang="en-GB" dirty="0" smtClean="0">
              <a:ea typeface="MS PGothic" pitchFamily="34" charset="-128"/>
            </a:endParaRPr>
          </a:p>
          <a:p>
            <a:pPr lvl="1">
              <a:defRPr/>
            </a:pPr>
            <a:r>
              <a:rPr lang="en-GB" dirty="0" smtClean="0">
                <a:ea typeface="MS PGothic" pitchFamily="34" charset="-128"/>
              </a:rPr>
              <a:t>Social action research in North </a:t>
            </a:r>
            <a:r>
              <a:rPr lang="en-GB" dirty="0" err="1" smtClean="0">
                <a:ea typeface="MS PGothic" pitchFamily="34" charset="-128"/>
              </a:rPr>
              <a:t>Philadephia</a:t>
            </a:r>
            <a:endParaRPr lang="en-GB" dirty="0" smtClean="0">
              <a:ea typeface="MS PGothic" pitchFamily="34" charset="-128"/>
            </a:endParaRPr>
          </a:p>
          <a:p>
            <a:pPr lvl="1">
              <a:defRPr/>
            </a:pPr>
            <a:r>
              <a:rPr lang="en-GB" dirty="0" smtClean="0">
                <a:ea typeface="MS PGothic" pitchFamily="34" charset="-128"/>
              </a:rPr>
              <a:t>Exploring the web from the perspective of some of the most marginalised people in the US</a:t>
            </a:r>
          </a:p>
          <a:p>
            <a:pPr lvl="1">
              <a:defRPr/>
            </a:pPr>
            <a:r>
              <a:rPr lang="en-GB" dirty="0" smtClean="0">
                <a:ea typeface="MS PGothic" pitchFamily="34" charset="-128"/>
              </a:rPr>
              <a:t>Harrison Plaza – CTC</a:t>
            </a:r>
          </a:p>
          <a:p>
            <a:pPr lvl="1">
              <a:defRPr/>
            </a:pPr>
            <a:r>
              <a:rPr lang="en-GB" dirty="0" smtClean="0">
                <a:ea typeface="MS PGothic" pitchFamily="34" charset="-128"/>
              </a:rPr>
              <a:t>KWRU – campaign group</a:t>
            </a:r>
          </a:p>
          <a:p>
            <a:pPr>
              <a:defRPr/>
            </a:pPr>
            <a:r>
              <a:rPr lang="en-GB" i="1" dirty="0" smtClean="0">
                <a:ea typeface="MS PGothic" pitchFamily="34" charset="-128"/>
              </a:rPr>
              <a:t>Power </a:t>
            </a:r>
            <a:r>
              <a:rPr lang="en-GB" i="1" dirty="0">
                <a:ea typeface="MS PGothic" pitchFamily="34" charset="-128"/>
              </a:rPr>
              <a:t>and inequality, not access or demographics</a:t>
            </a:r>
          </a:p>
          <a:p>
            <a:pPr marL="522288" lvl="1" indent="0">
              <a:buFontTx/>
              <a:buNone/>
              <a:defRPr/>
            </a:pPr>
            <a:endParaRPr lang="en-GB" dirty="0" smtClean="0">
              <a:ea typeface="MS PGothic" pitchFamily="34" charset="-128"/>
            </a:endParaRPr>
          </a:p>
        </p:txBody>
      </p:sp>
      <p:sp>
        <p:nvSpPr>
          <p:cNvPr id="2765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251B01E-9DFE-425F-9231-5A49469CC1DC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GB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084" y="4653136"/>
            <a:ext cx="781050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Content Placeholder 2"/>
          <p:cNvSpPr>
            <a:spLocks noGrp="1"/>
          </p:cNvSpPr>
          <p:nvPr>
            <p:ph idx="1"/>
          </p:nvPr>
        </p:nvSpPr>
        <p:spPr>
          <a:xfrm>
            <a:off x="323850" y="1125538"/>
            <a:ext cx="8496300" cy="4689475"/>
          </a:xfrm>
        </p:spPr>
        <p:txBody>
          <a:bodyPr/>
          <a:lstStyle/>
          <a:p>
            <a:r>
              <a:rPr lang="en-GB" dirty="0" smtClean="0"/>
              <a:t>Implications beyond North Philadelphia in the late 2000s?</a:t>
            </a:r>
          </a:p>
          <a:p>
            <a:pPr lvl="1"/>
            <a:r>
              <a:rPr lang="en-GB" dirty="0" smtClean="0"/>
              <a:t>Reconceptualising core resisters as people making realistic decisions about their lives</a:t>
            </a:r>
          </a:p>
          <a:p>
            <a:pPr lvl="1"/>
            <a:r>
              <a:rPr lang="en-GB" dirty="0" smtClean="0"/>
              <a:t>Reconceptualise normative accounts of the web: not a uniform good</a:t>
            </a:r>
          </a:p>
          <a:p>
            <a:pPr lvl="1"/>
            <a:r>
              <a:rPr lang="en-GB" dirty="0" smtClean="0"/>
              <a:t>Consider the impact of mobile internet access (but don’t return to hardware driven ‘solutions’)</a:t>
            </a:r>
          </a:p>
        </p:txBody>
      </p:sp>
      <p:sp>
        <p:nvSpPr>
          <p:cNvPr id="2867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F0FC9C2-FA84-4F76-9653-59AE8702859B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>
                <a:ea typeface="MS PGothic" pitchFamily="34" charset="-128"/>
              </a:rPr>
              <a:t>The Web as a force for democratization, egalitarianism:</a:t>
            </a:r>
          </a:p>
          <a:p>
            <a:pPr lvl="1">
              <a:defRPr/>
            </a:pPr>
            <a:r>
              <a:rPr lang="en-GB" dirty="0" smtClean="0">
                <a:ea typeface="MS PGothic" pitchFamily="34" charset="-128"/>
              </a:rPr>
              <a:t>Access </a:t>
            </a:r>
            <a:r>
              <a:rPr lang="en-GB" dirty="0" smtClean="0">
                <a:ea typeface="MS PGothic" pitchFamily="34" charset="-128"/>
              </a:rPr>
              <a:t>to vast quantities of information</a:t>
            </a:r>
          </a:p>
          <a:p>
            <a:pPr lvl="1">
              <a:defRPr/>
            </a:pPr>
            <a:r>
              <a:rPr lang="en-GB" dirty="0" smtClean="0">
                <a:ea typeface="MS PGothic" pitchFamily="34" charset="-128"/>
              </a:rPr>
              <a:t>Ability to navigate this efficiently</a:t>
            </a:r>
          </a:p>
          <a:p>
            <a:pPr lvl="1">
              <a:defRPr/>
            </a:pPr>
            <a:r>
              <a:rPr lang="en-GB" dirty="0" smtClean="0">
                <a:ea typeface="MS PGothic" pitchFamily="34" charset="-128"/>
              </a:rPr>
              <a:t>Low barriers to entry, as consumer</a:t>
            </a:r>
          </a:p>
          <a:p>
            <a:pPr lvl="1">
              <a:defRPr/>
            </a:pPr>
            <a:r>
              <a:rPr lang="en-GB" dirty="0" smtClean="0">
                <a:ea typeface="MS PGothic" pitchFamily="34" charset="-128"/>
              </a:rPr>
              <a:t>Low barriers to entry, as producer (Web 2.0)</a:t>
            </a:r>
          </a:p>
          <a:p>
            <a:pPr marL="522288" lvl="1" indent="0">
              <a:buFontTx/>
              <a:buNone/>
              <a:defRPr/>
            </a:pPr>
            <a:endParaRPr lang="en-GB" dirty="0" smtClean="0">
              <a:ea typeface="MS PGothic" pitchFamily="34" charset="-128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GB" dirty="0" smtClean="0">
                <a:ea typeface="MS PGothic" pitchFamily="34" charset="-128"/>
              </a:rPr>
              <a:t>Transcending older, centralised power </a:t>
            </a:r>
            <a:r>
              <a:rPr lang="en-GB" dirty="0" smtClean="0">
                <a:ea typeface="MS PGothic" pitchFamily="34" charset="-128"/>
              </a:rPr>
              <a:t>structures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GB" dirty="0" smtClean="0">
                <a:ea typeface="MS PGothic" pitchFamily="34" charset="-128"/>
              </a:rPr>
              <a:t>At the same time concerns about whether this potential is achieved</a:t>
            </a:r>
            <a:endParaRPr lang="en-GB" dirty="0">
              <a:ea typeface="MS PGothic" pitchFamily="34" charset="-128"/>
            </a:endParaRPr>
          </a:p>
          <a:p>
            <a:pPr marL="522288" lvl="1" indent="0">
              <a:buFontTx/>
              <a:buNone/>
              <a:defRPr/>
            </a:pPr>
            <a:endParaRPr lang="en-GB" dirty="0">
              <a:ea typeface="MS PGothic" pitchFamily="34" charset="-128"/>
            </a:endParaRPr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7B01565-234E-49CD-9F59-247B5C75CC43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Politics of the Web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Content</a:t>
            </a:r>
          </a:p>
          <a:p>
            <a:r>
              <a:rPr lang="en-GB" dirty="0" smtClean="0"/>
              <a:t>Ownership</a:t>
            </a:r>
          </a:p>
          <a:p>
            <a:r>
              <a:rPr lang="en-GB" dirty="0" smtClean="0"/>
              <a:t>Control – surveillance – corporate power</a:t>
            </a:r>
          </a:p>
          <a:p>
            <a:r>
              <a:rPr lang="en-GB" dirty="0" smtClean="0"/>
              <a:t>Big Data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5B4B1A-D25B-43F3-84E9-5313B5E34B78}" type="slidenum">
              <a:rPr lang="en-GB" smtClean="0"/>
              <a:pPr>
                <a:defRPr/>
              </a:pPr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3073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E2B777F-50C8-421D-848F-3E9007DEA158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n-GB" smtClean="0"/>
          </a:p>
        </p:txBody>
      </p:sp>
      <p:pic>
        <p:nvPicPr>
          <p:cNvPr id="29700" name="Picture 4" descr="Top 10 Internet Languag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332656"/>
            <a:ext cx="6335668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E2B777F-50C8-421D-848F-3E9007DEA158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GB" smtClean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5082"/>
            <a:ext cx="6370637" cy="618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3429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Politics of the Web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700213"/>
            <a:ext cx="8424614" cy="4114800"/>
          </a:xfrm>
        </p:spPr>
        <p:txBody>
          <a:bodyPr/>
          <a:lstStyle/>
          <a:p>
            <a:r>
              <a:rPr lang="en-GB" dirty="0" smtClean="0"/>
              <a:t>Content e.g. language </a:t>
            </a:r>
          </a:p>
          <a:p>
            <a:r>
              <a:rPr lang="en-GB" dirty="0" smtClean="0"/>
              <a:t>Ownership</a:t>
            </a:r>
          </a:p>
          <a:p>
            <a:r>
              <a:rPr lang="en-GB" dirty="0" smtClean="0"/>
              <a:t>Control – surveillance</a:t>
            </a:r>
          </a:p>
          <a:p>
            <a:pPr>
              <a:defRPr/>
            </a:pPr>
            <a:r>
              <a:rPr lang="en-GB" dirty="0" smtClean="0">
                <a:ea typeface="MS PGothic" pitchFamily="34" charset="-128"/>
              </a:rPr>
              <a:t>Media </a:t>
            </a:r>
            <a:r>
              <a:rPr lang="en-GB" dirty="0">
                <a:ea typeface="MS PGothic" pitchFamily="34" charset="-128"/>
              </a:rPr>
              <a:t>giants</a:t>
            </a:r>
          </a:p>
          <a:p>
            <a:pPr marL="0" indent="0">
              <a:buFontTx/>
              <a:buNone/>
              <a:defRPr/>
            </a:pPr>
            <a:r>
              <a:rPr lang="en-GB" sz="1800" dirty="0">
                <a:ea typeface="MS PGothic" pitchFamily="34" charset="-128"/>
              </a:rPr>
              <a:t>     </a:t>
            </a:r>
            <a:r>
              <a:rPr lang="en-GB" sz="1800" dirty="0">
                <a:ea typeface="MS PGothic" pitchFamily="34" charset="-128"/>
                <a:hlinkClick r:id="rId2"/>
              </a:rPr>
              <a:t>http://news.bbc.co.uk/1/hi/technology/8562801.stm</a:t>
            </a:r>
            <a:endParaRPr lang="en-GB" sz="1800" dirty="0">
              <a:ea typeface="MS PGothic" pitchFamily="34" charset="-128"/>
            </a:endParaRPr>
          </a:p>
          <a:p>
            <a:pPr>
              <a:defRPr/>
            </a:pPr>
            <a:r>
              <a:rPr lang="en-GB" dirty="0">
                <a:ea typeface="MS PGothic" pitchFamily="34" charset="-128"/>
              </a:rPr>
              <a:t>The Filter Bubble – Eli </a:t>
            </a:r>
            <a:r>
              <a:rPr lang="en-GB" dirty="0" err="1">
                <a:ea typeface="MS PGothic" pitchFamily="34" charset="-128"/>
              </a:rPr>
              <a:t>Pariser</a:t>
            </a:r>
            <a:r>
              <a:rPr lang="en-GB" dirty="0">
                <a:ea typeface="MS PGothic" pitchFamily="34" charset="-128"/>
              </a:rPr>
              <a:t>       </a:t>
            </a:r>
            <a:r>
              <a:rPr lang="en-GB" sz="1800" dirty="0">
                <a:ea typeface="MS PGothic" pitchFamily="34" charset="-128"/>
                <a:hlinkClick r:id="rId3"/>
              </a:rPr>
              <a:t>http://www.ted.com/talks/eli_pariser_beware_online_filter_bubbles.html</a:t>
            </a:r>
            <a:endParaRPr lang="en-GB" sz="1800" dirty="0">
              <a:ea typeface="MS PGothic" pitchFamily="34" charset="-128"/>
            </a:endParaRPr>
          </a:p>
          <a:p>
            <a:r>
              <a:rPr lang="en-GB" dirty="0" smtClean="0"/>
              <a:t>Big Data – Frank Pasquale; US Federal Trade Commission 2016</a:t>
            </a:r>
          </a:p>
          <a:p>
            <a:pPr marL="0" indent="0">
              <a:buNone/>
            </a:pPr>
            <a:r>
              <a:rPr lang="en-GB" dirty="0" smtClean="0"/>
              <a:t>       </a:t>
            </a:r>
          </a:p>
          <a:p>
            <a:pPr lvl="3"/>
            <a:endParaRPr lang="en-GB" dirty="0" smtClean="0"/>
          </a:p>
          <a:p>
            <a:pPr lvl="3"/>
            <a:endParaRPr lang="en-GB" dirty="0" smtClean="0"/>
          </a:p>
          <a:p>
            <a:pPr marL="1828800" lvl="4" indent="0">
              <a:buNone/>
            </a:pPr>
            <a:endParaRPr lang="en-GB" dirty="0" smtClean="0"/>
          </a:p>
          <a:p>
            <a:pPr lvl="3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5B4B1A-D25B-43F3-84E9-5313B5E34B78}" type="slidenum">
              <a:rPr lang="en-GB" smtClean="0"/>
              <a:pPr>
                <a:defRPr/>
              </a:pPr>
              <a:t>23</a:t>
            </a:fld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022648"/>
            <a:ext cx="884237" cy="88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098847"/>
            <a:ext cx="974725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034854"/>
            <a:ext cx="1143000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423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84784"/>
            <a:ext cx="8496300" cy="4114800"/>
          </a:xfrm>
        </p:spPr>
        <p:txBody>
          <a:bodyPr/>
          <a:lstStyle/>
          <a:p>
            <a:pPr>
              <a:defRPr/>
            </a:pPr>
            <a:r>
              <a:rPr lang="en-GB" dirty="0" smtClean="0">
                <a:ea typeface="MS PGothic" pitchFamily="34" charset="-128"/>
              </a:rPr>
              <a:t>Unpicking and understanding if and how the web is linked to inequality means:</a:t>
            </a:r>
          </a:p>
          <a:p>
            <a:pPr lvl="1">
              <a:defRPr/>
            </a:pPr>
            <a:r>
              <a:rPr lang="en-GB" dirty="0" smtClean="0">
                <a:ea typeface="MS PGothic" pitchFamily="34" charset="-128"/>
              </a:rPr>
              <a:t>Recognising that the access divide is not over</a:t>
            </a:r>
          </a:p>
          <a:p>
            <a:pPr lvl="1">
              <a:defRPr/>
            </a:pPr>
            <a:r>
              <a:rPr lang="en-GB" dirty="0" smtClean="0">
                <a:ea typeface="MS PGothic" pitchFamily="34" charset="-128"/>
              </a:rPr>
              <a:t>Thinking beyond hardware</a:t>
            </a:r>
          </a:p>
          <a:p>
            <a:pPr lvl="1">
              <a:defRPr/>
            </a:pPr>
            <a:r>
              <a:rPr lang="en-GB" dirty="0" smtClean="0">
                <a:ea typeface="MS PGothic" pitchFamily="34" charset="-128"/>
              </a:rPr>
              <a:t>Thinking beyond demographic variables</a:t>
            </a:r>
          </a:p>
          <a:p>
            <a:pPr lvl="1">
              <a:defRPr/>
            </a:pPr>
            <a:r>
              <a:rPr lang="en-GB" dirty="0" smtClean="0">
                <a:ea typeface="MS PGothic" pitchFamily="34" charset="-128"/>
              </a:rPr>
              <a:t>Developing a conceptual and theoretical toolkit</a:t>
            </a:r>
          </a:p>
          <a:p>
            <a:pPr lvl="2">
              <a:defRPr/>
            </a:pPr>
            <a:r>
              <a:rPr lang="en-GB" sz="2000" dirty="0" smtClean="0">
                <a:ea typeface="MS PGothic" pitchFamily="34" charset="-128"/>
              </a:rPr>
              <a:t>Beyond technological determinism</a:t>
            </a:r>
          </a:p>
          <a:p>
            <a:pPr lvl="2">
              <a:defRPr/>
            </a:pPr>
            <a:r>
              <a:rPr lang="en-GB" sz="2000" dirty="0" smtClean="0">
                <a:ea typeface="MS PGothic" pitchFamily="34" charset="-128"/>
              </a:rPr>
              <a:t>Co-constitution</a:t>
            </a:r>
          </a:p>
          <a:p>
            <a:pPr lvl="2">
              <a:defRPr/>
            </a:pPr>
            <a:r>
              <a:rPr lang="en-GB" sz="2000" dirty="0" smtClean="0">
                <a:ea typeface="MS PGothic" pitchFamily="34" charset="-128"/>
              </a:rPr>
              <a:t>Intersectionality</a:t>
            </a:r>
          </a:p>
          <a:p>
            <a:pPr lvl="2">
              <a:defRPr/>
            </a:pPr>
            <a:r>
              <a:rPr lang="en-GB" sz="2000" dirty="0" smtClean="0">
                <a:ea typeface="MS PGothic" pitchFamily="34" charset="-128"/>
              </a:rPr>
              <a:t>Technical capital</a:t>
            </a:r>
          </a:p>
          <a:p>
            <a:pPr marL="990600" lvl="2" indent="0">
              <a:buNone/>
              <a:defRPr/>
            </a:pPr>
            <a:endParaRPr lang="en-GB" sz="2000" dirty="0" smtClean="0">
              <a:ea typeface="MS PGothic" pitchFamily="34" charset="-128"/>
            </a:endParaRPr>
          </a:p>
          <a:p>
            <a:pPr lvl="1">
              <a:defRPr/>
            </a:pPr>
            <a:r>
              <a:rPr lang="en-GB" dirty="0">
                <a:solidFill>
                  <a:srgbClr val="323D43"/>
                </a:solidFill>
                <a:ea typeface="MS PGothic" pitchFamily="34" charset="-128"/>
              </a:rPr>
              <a:t>Building a politics of data, artefacts and infrastructure</a:t>
            </a:r>
          </a:p>
          <a:p>
            <a:pPr marL="0" indent="0">
              <a:buFontTx/>
              <a:buNone/>
              <a:defRPr/>
            </a:pPr>
            <a:endParaRPr lang="en-GB" dirty="0" smtClean="0">
              <a:ea typeface="MS PGothic" pitchFamily="34" charset="-128"/>
            </a:endParaRPr>
          </a:p>
        </p:txBody>
      </p:sp>
      <p:sp>
        <p:nvSpPr>
          <p:cNvPr id="31747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B75F853-0AB4-47B3-A304-8983B4A2600E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does this matter for Web Science?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GB" dirty="0"/>
              <a:t>Who is the web ‘for</a:t>
            </a:r>
            <a:r>
              <a:rPr lang="en-GB" dirty="0" smtClean="0"/>
              <a:t>’?</a:t>
            </a:r>
          </a:p>
          <a:p>
            <a:pPr lvl="1"/>
            <a:r>
              <a:rPr lang="en-GB" dirty="0" smtClean="0"/>
              <a:t>What does the web ‘do’?</a:t>
            </a:r>
            <a:endParaRPr lang="en-GB" dirty="0"/>
          </a:p>
          <a:p>
            <a:pPr lvl="1"/>
            <a:r>
              <a:rPr lang="en-GB" dirty="0"/>
              <a:t>Can the web be pro-human?</a:t>
            </a:r>
          </a:p>
          <a:p>
            <a:pPr lvl="1"/>
            <a:r>
              <a:rPr lang="en-GB" dirty="0"/>
              <a:t>How can we shape the evolution of the Web?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5B4B1A-D25B-43F3-84E9-5313B5E34B78}" type="slidenum">
              <a:rPr lang="en-GB" smtClean="0"/>
              <a:pPr>
                <a:defRPr/>
              </a:pPr>
              <a:t>25</a:t>
            </a:fld>
            <a:endParaRPr lang="en-GB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805960"/>
            <a:ext cx="3828504" cy="2290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5236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Content Placeholder 2"/>
          <p:cNvSpPr>
            <a:spLocks noGrp="1"/>
          </p:cNvSpPr>
          <p:nvPr>
            <p:ph idx="1"/>
          </p:nvPr>
        </p:nvSpPr>
        <p:spPr>
          <a:xfrm>
            <a:off x="251520" y="1700808"/>
            <a:ext cx="8784976" cy="4114800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References </a:t>
            </a:r>
          </a:p>
          <a:p>
            <a:pPr marL="0" indent="0">
              <a:buNone/>
            </a:pPr>
            <a:r>
              <a:rPr lang="en-GB" sz="1400" b="1" dirty="0" smtClean="0"/>
              <a:t>Davies, H. </a:t>
            </a:r>
            <a:r>
              <a:rPr lang="en-GB" sz="1400" dirty="0" smtClean="0"/>
              <a:t>(2014)  </a:t>
            </a:r>
            <a:r>
              <a:rPr lang="en-GB" sz="1400" i="1" dirty="0" smtClean="0"/>
              <a:t>Challenging Orthodoxies in Digital Literacy: youn</a:t>
            </a:r>
            <a:r>
              <a:rPr lang="en-GB" sz="1400" i="1" dirty="0" smtClean="0"/>
              <a:t>g people’s practices online</a:t>
            </a:r>
            <a:r>
              <a:rPr lang="en-GB" sz="1400" dirty="0" smtClean="0"/>
              <a:t> University of Southampton PhD thesis.</a:t>
            </a:r>
            <a:endParaRPr lang="en-GB" sz="1400" dirty="0" smtClean="0"/>
          </a:p>
          <a:p>
            <a:pPr marL="0" indent="0">
              <a:buNone/>
            </a:pPr>
            <a:r>
              <a:rPr lang="en-GB" sz="1400" b="1" dirty="0" smtClean="0"/>
              <a:t>Federal </a:t>
            </a:r>
            <a:r>
              <a:rPr lang="en-GB" sz="1400" b="1" dirty="0" smtClean="0"/>
              <a:t>Trade Commission (</a:t>
            </a:r>
            <a:r>
              <a:rPr lang="en-GB" sz="1400" dirty="0" smtClean="0"/>
              <a:t>2016) </a:t>
            </a:r>
            <a:r>
              <a:rPr lang="en-GB" sz="1400" i="1" dirty="0" smtClean="0"/>
              <a:t>Big Data: a tool for inclusion or exclusion? </a:t>
            </a:r>
            <a:r>
              <a:rPr lang="en-GB" sz="1400" dirty="0" smtClean="0"/>
              <a:t>Washington DC, MD. FTC. </a:t>
            </a:r>
          </a:p>
          <a:p>
            <a:pPr marL="0" indent="0">
              <a:buNone/>
            </a:pPr>
            <a:r>
              <a:rPr lang="en-GB" sz="1400" b="1" dirty="0" smtClean="0"/>
              <a:t>Gilbert, M. and </a:t>
            </a:r>
            <a:r>
              <a:rPr lang="en-GB" sz="1400" b="1" dirty="0" err="1" smtClean="0"/>
              <a:t>Masucci</a:t>
            </a:r>
            <a:r>
              <a:rPr lang="en-GB" sz="1400" b="1" dirty="0" smtClean="0"/>
              <a:t>, M. </a:t>
            </a:r>
            <a:r>
              <a:rPr lang="en-GB" sz="1400" dirty="0" smtClean="0"/>
              <a:t>(2011) </a:t>
            </a:r>
            <a:r>
              <a:rPr lang="en-GB" sz="1400" i="1" dirty="0" smtClean="0"/>
              <a:t>Information and Communication Technology Geographies: strategies for bridging  the digital divide</a:t>
            </a:r>
            <a:r>
              <a:rPr lang="en-GB" sz="1400" dirty="0" smtClean="0"/>
              <a:t> http</a:t>
            </a:r>
            <a:r>
              <a:rPr lang="en-GB" sz="1400" dirty="0"/>
              <a:t>://</a:t>
            </a:r>
            <a:r>
              <a:rPr lang="en-GB" sz="1400" dirty="0" smtClean="0"/>
              <a:t>www.praxis-ress.org/availablebooks/ictgeographies.html</a:t>
            </a:r>
            <a:endParaRPr lang="en-GB" sz="1400" dirty="0"/>
          </a:p>
          <a:p>
            <a:pPr marL="0" indent="0">
              <a:buNone/>
            </a:pPr>
            <a:r>
              <a:rPr lang="en-GB" sz="1400" b="1" dirty="0" err="1" smtClean="0"/>
              <a:t>Halford</a:t>
            </a:r>
            <a:r>
              <a:rPr lang="en-GB" sz="1400" b="1" dirty="0" smtClean="0"/>
              <a:t>, S., and Savage., M </a:t>
            </a:r>
            <a:r>
              <a:rPr lang="en-GB" sz="1400" dirty="0" smtClean="0"/>
              <a:t>(2010) ‘Reconceptualising Digital Social Inequality’ </a:t>
            </a:r>
            <a:r>
              <a:rPr lang="en-GB" sz="1400" i="1" dirty="0" smtClean="0"/>
              <a:t>Information, Communication </a:t>
            </a:r>
            <a:r>
              <a:rPr lang="en-GB" sz="1400" i="1" dirty="0"/>
              <a:t>and Society </a:t>
            </a:r>
            <a:r>
              <a:rPr lang="en-GB" sz="1400" dirty="0"/>
              <a:t>13, 7 pp. 937 — 955. </a:t>
            </a:r>
            <a:endParaRPr lang="en-GB" sz="1400" dirty="0" smtClean="0"/>
          </a:p>
          <a:p>
            <a:pPr marL="0" indent="0">
              <a:buNone/>
            </a:pPr>
            <a:r>
              <a:rPr lang="en-GB" sz="1400" b="1" dirty="0" smtClean="0"/>
              <a:t>Hargittai, E., </a:t>
            </a:r>
            <a:r>
              <a:rPr lang="en-GB" sz="1400" dirty="0" smtClean="0"/>
              <a:t>(2008) </a:t>
            </a:r>
            <a:r>
              <a:rPr lang="en-GB" sz="1400" dirty="0"/>
              <a:t>‘The digital reproduction of inequality’, in </a:t>
            </a:r>
            <a:r>
              <a:rPr lang="en-GB" sz="1400" i="1" dirty="0"/>
              <a:t>Social </a:t>
            </a:r>
            <a:r>
              <a:rPr lang="en-GB" sz="1400" i="1" dirty="0" smtClean="0"/>
              <a:t>Stratification</a:t>
            </a:r>
            <a:r>
              <a:rPr lang="en-GB" sz="1400" dirty="0" smtClean="0"/>
              <a:t>, ed</a:t>
            </a:r>
            <a:r>
              <a:rPr lang="en-GB" sz="1400" dirty="0"/>
              <a:t>. D. </a:t>
            </a:r>
            <a:r>
              <a:rPr lang="en-GB" sz="1400" dirty="0" err="1"/>
              <a:t>Grusky</a:t>
            </a:r>
            <a:r>
              <a:rPr lang="en-GB" sz="1400" dirty="0"/>
              <a:t>, Westview Press, Boulder, pp. 936–944.</a:t>
            </a:r>
            <a:endParaRPr lang="en-GB" sz="1400" dirty="0" smtClean="0"/>
          </a:p>
          <a:p>
            <a:pPr marL="0" indent="0">
              <a:buNone/>
            </a:pPr>
            <a:r>
              <a:rPr lang="en-GB" sz="1400" b="1" dirty="0" err="1" smtClean="0"/>
              <a:t>Pariser</a:t>
            </a:r>
            <a:r>
              <a:rPr lang="en-GB" sz="1400" b="1" dirty="0" smtClean="0"/>
              <a:t>, E., </a:t>
            </a:r>
            <a:r>
              <a:rPr lang="en-GB" sz="1400" dirty="0" smtClean="0"/>
              <a:t>(2012) </a:t>
            </a:r>
            <a:r>
              <a:rPr lang="en-GB" sz="1400" i="1" dirty="0" smtClean="0"/>
              <a:t>The Filter Bubble </a:t>
            </a:r>
            <a:r>
              <a:rPr lang="en-GB" sz="1400" dirty="0" smtClean="0"/>
              <a:t>New York, Penguin.</a:t>
            </a:r>
          </a:p>
          <a:p>
            <a:pPr marL="0" indent="0">
              <a:buNone/>
            </a:pPr>
            <a:r>
              <a:rPr lang="en-GB" sz="1400" b="1" dirty="0" smtClean="0"/>
              <a:t>Pasquale, F., </a:t>
            </a:r>
            <a:r>
              <a:rPr lang="en-GB" sz="1400" dirty="0" smtClean="0"/>
              <a:t>(2015) </a:t>
            </a:r>
            <a:r>
              <a:rPr lang="en-GB" sz="1400" i="1" dirty="0" smtClean="0"/>
              <a:t>The Black Box Society </a:t>
            </a:r>
            <a:r>
              <a:rPr lang="en-GB" sz="1400" dirty="0" smtClean="0"/>
              <a:t>Cambridge, MA. Harvard University Press. </a:t>
            </a:r>
          </a:p>
        </p:txBody>
      </p:sp>
      <p:sp>
        <p:nvSpPr>
          <p:cNvPr id="3277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025EFD0-D036-40B5-9502-7B13DB47B9B9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Digital Divide?</a:t>
            </a:r>
          </a:p>
        </p:txBody>
      </p:sp>
      <p:sp>
        <p:nvSpPr>
          <p:cNvPr id="1741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Inequalities of </a:t>
            </a:r>
            <a:r>
              <a:rPr lang="en-GB" i="1" dirty="0" smtClean="0"/>
              <a:t>access</a:t>
            </a:r>
          </a:p>
          <a:p>
            <a:r>
              <a:rPr lang="en-GB" dirty="0" smtClean="0"/>
              <a:t>Inequalities in </a:t>
            </a:r>
            <a:r>
              <a:rPr lang="en-GB" i="1" dirty="0" smtClean="0"/>
              <a:t>usage</a:t>
            </a:r>
          </a:p>
          <a:p>
            <a:r>
              <a:rPr lang="en-GB" dirty="0" smtClean="0"/>
              <a:t>Inequalities in </a:t>
            </a:r>
            <a:r>
              <a:rPr lang="en-GB" i="1" dirty="0" smtClean="0"/>
              <a:t>advantages </a:t>
            </a:r>
            <a:r>
              <a:rPr lang="en-GB" dirty="0" smtClean="0"/>
              <a:t>conferred</a:t>
            </a:r>
          </a:p>
          <a:p>
            <a:r>
              <a:rPr lang="en-GB" dirty="0" smtClean="0"/>
              <a:t>Inequalities in </a:t>
            </a:r>
            <a:r>
              <a:rPr lang="en-GB" i="1" dirty="0" smtClean="0"/>
              <a:t>control</a:t>
            </a:r>
            <a:r>
              <a:rPr lang="en-GB" dirty="0" smtClean="0"/>
              <a:t> of content and data</a:t>
            </a:r>
          </a:p>
          <a:p>
            <a:r>
              <a:rPr lang="en-GB" dirty="0" smtClean="0">
                <a:sym typeface="Wingdings" panose="05000000000000000000" pitchFamily="2" charset="2"/>
              </a:rPr>
              <a:t>Aim today: to review these arguments and identify key questions </a:t>
            </a:r>
            <a:endParaRPr lang="en-GB" dirty="0"/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DE42681-9A29-4DBC-9AD8-282BF805FB18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>
          <a:xfrm>
            <a:off x="323528" y="850195"/>
            <a:ext cx="8496300" cy="649288"/>
          </a:xfrm>
        </p:spPr>
        <p:txBody>
          <a:bodyPr/>
          <a:lstStyle/>
          <a:p>
            <a:r>
              <a:rPr lang="en-GB" dirty="0" smtClean="0"/>
              <a:t>Inequalities of Access</a:t>
            </a:r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A05B822-70C3-4857-928C-A4DAC77A6BB0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GB" smtClean="0"/>
          </a:p>
        </p:txBody>
      </p:sp>
      <p:sp>
        <p:nvSpPr>
          <p:cNvPr id="2" name="TextBox 1"/>
          <p:cNvSpPr txBox="1"/>
          <p:nvPr/>
        </p:nvSpPr>
        <p:spPr>
          <a:xfrm>
            <a:off x="6444208" y="1700808"/>
            <a:ext cx="25202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2400" dirty="0">
                <a:latin typeface="+mj-lt"/>
              </a:rPr>
              <a:t>Majority of the world’s population does not have access to the Web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400" dirty="0">
              <a:latin typeface="+mj-lt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2400" dirty="0">
                <a:latin typeface="+mj-lt"/>
              </a:rPr>
              <a:t>Access heavily weighted to US/ (Western)Europe/Australasia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79989"/>
            <a:ext cx="6120680" cy="3965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GB" dirty="0"/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/>
              <a:t>Lack of access as a form of social exclusion?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dirty="0"/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/>
              <a:t>Reproducing/exacerbating </a:t>
            </a:r>
            <a:r>
              <a:rPr lang="en-GB" dirty="0" smtClean="0"/>
              <a:t>inequalities – widening inequality?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GB" dirty="0" smtClean="0"/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/>
              <a:t>Between countries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5B4B1A-D25B-43F3-84E9-5313B5E34B78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251520" y="1124744"/>
            <a:ext cx="35814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dirty="0">
                <a:latin typeface="+mj-lt"/>
              </a:rPr>
              <a:t>Global inequalities</a:t>
            </a:r>
          </a:p>
        </p:txBody>
      </p:sp>
    </p:spTree>
    <p:extLst>
      <p:ext uri="{BB962C8B-B14F-4D97-AF65-F5344CB8AC3E}">
        <p14:creationId xmlns:p14="http://schemas.microsoft.com/office/powerpoint/2010/main" val="215240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geonet.oii.ox.ac.uk/wp-content/uploads/2015/07/OII-Internet_population_cartogram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7374699" cy="6891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543800" y="6338170"/>
            <a:ext cx="1493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GB" sz="1000" dirty="0">
                <a:solidFill>
                  <a:prstClr val="black"/>
                </a:solidFill>
                <a:latin typeface="Calibri"/>
                <a:ea typeface="+mn-ea"/>
              </a:rPr>
              <a:t>http://geonet.oii.ox.ac.uk/blog/the-world-online/</a:t>
            </a:r>
          </a:p>
        </p:txBody>
      </p:sp>
    </p:spTree>
    <p:extLst>
      <p:ext uri="{BB962C8B-B14F-4D97-AF65-F5344CB8AC3E}">
        <p14:creationId xmlns:p14="http://schemas.microsoft.com/office/powerpoint/2010/main" val="2334862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GB" dirty="0"/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/>
              <a:t>Lack of access as a form of social exclusion?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dirty="0"/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/>
              <a:t>Reproducing/exacerbating </a:t>
            </a:r>
            <a:r>
              <a:rPr lang="en-GB" dirty="0" smtClean="0"/>
              <a:t>inequalities – widening inequality?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GB" dirty="0" smtClean="0"/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/>
              <a:t>Between countries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dirty="0"/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b="1" dirty="0" smtClean="0"/>
              <a:t>And within countries </a:t>
            </a:r>
            <a:endParaRPr lang="en-GB" b="1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5B4B1A-D25B-43F3-84E9-5313B5E34B78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251520" y="1124744"/>
            <a:ext cx="35814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dirty="0">
                <a:latin typeface="+mj-lt"/>
              </a:rPr>
              <a:t>Global inequalities</a:t>
            </a:r>
          </a:p>
        </p:txBody>
      </p:sp>
    </p:spTree>
    <p:extLst>
      <p:ext uri="{BB962C8B-B14F-4D97-AF65-F5344CB8AC3E}">
        <p14:creationId xmlns:p14="http://schemas.microsoft.com/office/powerpoint/2010/main" val="932766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50" y="620688"/>
            <a:ext cx="2385848" cy="4137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619" y="1457820"/>
            <a:ext cx="3542224" cy="3718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222618" y="5361141"/>
            <a:ext cx="469278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Private dwellings with an internet connection as a fraction of total households, in Australia, Australia, </a:t>
            </a:r>
            <a:r>
              <a:rPr lang="en-GB" dirty="0" smtClean="0"/>
              <a:t>2011 </a:t>
            </a:r>
            <a:r>
              <a:rPr lang="en-GB" dirty="0"/>
              <a:t>census </a:t>
            </a:r>
            <a:r>
              <a:rPr lang="en-GB" dirty="0" smtClean="0"/>
              <a:t>results. </a:t>
            </a:r>
            <a:r>
              <a:rPr lang="en-GB" sz="1000" dirty="0" smtClean="0"/>
              <a:t>https</a:t>
            </a:r>
            <a:r>
              <a:rPr lang="en-GB" sz="1000" dirty="0"/>
              <a:t>://commons.wikimedia.org/wiki/File:Australian_Census_2011_demographic_map_-_Australia_by_SLA_-_BCP_field_5353_Type_of_Internet_connection_Total_Total.svg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434" y="5013175"/>
            <a:ext cx="3945699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% of </a:t>
            </a:r>
            <a:r>
              <a:rPr lang="en-GB" dirty="0"/>
              <a:t>Internet users in </a:t>
            </a:r>
            <a:r>
              <a:rPr lang="en-GB" dirty="0" smtClean="0"/>
              <a:t>England</a:t>
            </a:r>
            <a:r>
              <a:rPr lang="en-GB" dirty="0"/>
              <a:t>, Wales and Scotland </a:t>
            </a:r>
            <a:r>
              <a:rPr lang="en-GB" dirty="0" smtClean="0"/>
              <a:t>2013 </a:t>
            </a:r>
            <a:r>
              <a:rPr lang="en-GB" dirty="0"/>
              <a:t>Oxford Internet Survey (</a:t>
            </a:r>
            <a:r>
              <a:rPr lang="en-GB" dirty="0" err="1"/>
              <a:t>OxIS</a:t>
            </a:r>
            <a:r>
              <a:rPr lang="en-GB" dirty="0"/>
              <a:t>), and the 2011 UK national census. </a:t>
            </a:r>
            <a:r>
              <a:rPr lang="en-GB" sz="1000" dirty="0"/>
              <a:t>http://geography.oii.ox.ac.uk/?page=internet-use-in-britain</a:t>
            </a:r>
          </a:p>
        </p:txBody>
      </p:sp>
    </p:spTree>
    <p:extLst>
      <p:ext uri="{BB962C8B-B14F-4D97-AF65-F5344CB8AC3E}">
        <p14:creationId xmlns:p14="http://schemas.microsoft.com/office/powerpoint/2010/main" val="2518183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Access to Hardware</a:t>
            </a: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Initial policy focus from mid-1990s</a:t>
            </a:r>
          </a:p>
          <a:p>
            <a:r>
              <a:rPr lang="en-GB" smtClean="0"/>
              <a:t>In international development and in national policy interventions</a:t>
            </a:r>
          </a:p>
          <a:p>
            <a:r>
              <a:rPr lang="en-GB" smtClean="0"/>
              <a:t>Inequalities between and within countries</a:t>
            </a:r>
          </a:p>
          <a:p>
            <a:r>
              <a:rPr lang="en-GB" smtClean="0"/>
              <a:t>Not an individual matter:  internet access disproportionately = wealthier, white, male, urban, higher levels of education.</a:t>
            </a:r>
          </a:p>
          <a:p>
            <a:endParaRPr lang="en-GB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634F8F5-465F-404B-A4C9-C2ACA78461B7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os_ppt__template_v7">
  <a:themeElements>
    <a:clrScheme name="uos_ppt__template_v7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v7">
      <a:majorFont>
        <a:latin typeface="Georgia"/>
        <a:ea typeface="ＭＳ Ｐゴシック"/>
        <a:cs typeface=""/>
      </a:majorFont>
      <a:minorFont>
        <a:latin typeface="Georgi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34" charset="0"/>
            <a:ea typeface="ＭＳ Ｐゴシック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34" charset="0"/>
            <a:ea typeface="ＭＳ Ｐゴシック" pitchFamily="34" charset="-128"/>
          </a:defRPr>
        </a:defPPr>
      </a:lstStyle>
    </a:lnDef>
  </a:objectDefaults>
  <a:extraClrSchemeLst>
    <a:extraClrScheme>
      <a:clrScheme name="uos_ppt__template_v7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1861</TotalTime>
  <Words>1053</Words>
  <Application>Microsoft Office PowerPoint</Application>
  <PresentationFormat>On-screen Show (4:3)</PresentationFormat>
  <Paragraphs>168</Paragraphs>
  <Slides>26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5" baseType="lpstr">
      <vt:lpstr>MS PGothic</vt:lpstr>
      <vt:lpstr>MS PGothic</vt:lpstr>
      <vt:lpstr>Arial</vt:lpstr>
      <vt:lpstr>Calibri</vt:lpstr>
      <vt:lpstr>Georgia</vt:lpstr>
      <vt:lpstr>Lucida Sans</vt:lpstr>
      <vt:lpstr>Wingdings</vt:lpstr>
      <vt:lpstr>uos_ppt__template_v7</vt:lpstr>
      <vt:lpstr>1_Office Theme</vt:lpstr>
      <vt:lpstr>  </vt:lpstr>
      <vt:lpstr>Introduction</vt:lpstr>
      <vt:lpstr>A Digital Divide?</vt:lpstr>
      <vt:lpstr>Inequalities of Access</vt:lpstr>
      <vt:lpstr>PowerPoint Presentation</vt:lpstr>
      <vt:lpstr>PowerPoint Presentation</vt:lpstr>
      <vt:lpstr>PowerPoint Presentation</vt:lpstr>
      <vt:lpstr>PowerPoint Presentation</vt:lpstr>
      <vt:lpstr>Access to Hardware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Beyond Hardware?</vt:lpstr>
      <vt:lpstr>PowerPoint Presentation</vt:lpstr>
      <vt:lpstr>PowerPoint Presentation</vt:lpstr>
      <vt:lpstr>PowerPoint Presentation</vt:lpstr>
      <vt:lpstr>PowerPoint Presentation</vt:lpstr>
      <vt:lpstr>The Politics of the Web</vt:lpstr>
      <vt:lpstr>PowerPoint Presentation</vt:lpstr>
      <vt:lpstr>PowerPoint Presentation</vt:lpstr>
      <vt:lpstr>The Politics of the Web</vt:lpstr>
      <vt:lpstr>Conclusions</vt:lpstr>
      <vt:lpstr>Why does this matter for Web Science?</vt:lpstr>
      <vt:lpstr>PowerPoint Presentation</vt:lpstr>
    </vt:vector>
  </TitlesOfParts>
  <Company>University of Southampton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Halford S.J.</dc:creator>
  <cp:lastModifiedBy>Halford S.J.</cp:lastModifiedBy>
  <cp:revision>65</cp:revision>
  <dcterms:created xsi:type="dcterms:W3CDTF">2012-01-23T17:05:20Z</dcterms:created>
  <dcterms:modified xsi:type="dcterms:W3CDTF">2017-03-08T07:49:13Z</dcterms:modified>
</cp:coreProperties>
</file>