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38" r:id="rId1"/>
  </p:sldMasterIdLst>
  <p:notesMasterIdLst>
    <p:notesMasterId r:id="rId68"/>
  </p:notesMasterIdLst>
  <p:sldIdLst>
    <p:sldId id="257" r:id="rId2"/>
    <p:sldId id="258" r:id="rId3"/>
    <p:sldId id="259" r:id="rId4"/>
    <p:sldId id="317" r:id="rId5"/>
    <p:sldId id="319" r:id="rId6"/>
    <p:sldId id="321" r:id="rId7"/>
    <p:sldId id="318" r:id="rId8"/>
    <p:sldId id="322" r:id="rId9"/>
    <p:sldId id="260" r:id="rId10"/>
    <p:sldId id="323" r:id="rId11"/>
    <p:sldId id="262" r:id="rId12"/>
    <p:sldId id="263" r:id="rId13"/>
    <p:sldId id="333" r:id="rId14"/>
    <p:sldId id="265" r:id="rId15"/>
    <p:sldId id="334" r:id="rId16"/>
    <p:sldId id="267" r:id="rId17"/>
    <p:sldId id="335" r:id="rId18"/>
    <p:sldId id="269" r:id="rId19"/>
    <p:sldId id="270" r:id="rId20"/>
    <p:sldId id="271" r:id="rId21"/>
    <p:sldId id="272" r:id="rId22"/>
    <p:sldId id="311" r:id="rId23"/>
    <p:sldId id="273" r:id="rId24"/>
    <p:sldId id="274" r:id="rId25"/>
    <p:sldId id="275" r:id="rId26"/>
    <p:sldId id="276" r:id="rId27"/>
    <p:sldId id="336" r:id="rId28"/>
    <p:sldId id="337" r:id="rId29"/>
    <p:sldId id="339" r:id="rId30"/>
    <p:sldId id="338" r:id="rId31"/>
    <p:sldId id="312" r:id="rId32"/>
    <p:sldId id="329" r:id="rId33"/>
    <p:sldId id="330" r:id="rId34"/>
    <p:sldId id="328" r:id="rId35"/>
    <p:sldId id="286" r:id="rId36"/>
    <p:sldId id="287" r:id="rId37"/>
    <p:sldId id="288" r:id="rId38"/>
    <p:sldId id="289" r:id="rId39"/>
    <p:sldId id="341" r:id="rId40"/>
    <p:sldId id="342" r:id="rId41"/>
    <p:sldId id="343" r:id="rId42"/>
    <p:sldId id="340" r:id="rId43"/>
    <p:sldId id="291" r:id="rId44"/>
    <p:sldId id="313" r:id="rId45"/>
    <p:sldId id="292" r:id="rId46"/>
    <p:sldId id="314" r:id="rId47"/>
    <p:sldId id="293" r:id="rId48"/>
    <p:sldId id="315" r:id="rId49"/>
    <p:sldId id="326" r:id="rId50"/>
    <p:sldId id="294" r:id="rId51"/>
    <p:sldId id="295" r:id="rId52"/>
    <p:sldId id="296" r:id="rId53"/>
    <p:sldId id="316" r:id="rId54"/>
    <p:sldId id="298" r:id="rId55"/>
    <p:sldId id="324" r:id="rId56"/>
    <p:sldId id="299" r:id="rId57"/>
    <p:sldId id="300" r:id="rId58"/>
    <p:sldId id="301" r:id="rId59"/>
    <p:sldId id="302" r:id="rId60"/>
    <p:sldId id="331" r:id="rId61"/>
    <p:sldId id="332" r:id="rId62"/>
    <p:sldId id="303" r:id="rId63"/>
    <p:sldId id="304" r:id="rId64"/>
    <p:sldId id="305" r:id="rId65"/>
    <p:sldId id="327" r:id="rId66"/>
    <p:sldId id="306" r:id="rId6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026" autoAdjust="0"/>
    <p:restoredTop sz="89499" autoAdjust="0"/>
  </p:normalViewPr>
  <p:slideViewPr>
    <p:cSldViewPr snapToGrid="0" snapToObjects="1" showGuides="1">
      <p:cViewPr>
        <p:scale>
          <a:sx n="143" d="100"/>
          <a:sy n="143" d="100"/>
        </p:scale>
        <p:origin x="-1008" y="-504"/>
      </p:cViewPr>
      <p:guideLst>
        <p:guide orient="horz" pos="3876"/>
        <p:guide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63" Type="http://schemas.openxmlformats.org/officeDocument/2006/relationships/slide" Target="slides/slide62.xml"/><Relationship Id="rId64" Type="http://schemas.openxmlformats.org/officeDocument/2006/relationships/slide" Target="slides/slide63.xml"/><Relationship Id="rId65" Type="http://schemas.openxmlformats.org/officeDocument/2006/relationships/slide" Target="slides/slide64.xml"/><Relationship Id="rId66" Type="http://schemas.openxmlformats.org/officeDocument/2006/relationships/slide" Target="slides/slide65.xml"/><Relationship Id="rId67" Type="http://schemas.openxmlformats.org/officeDocument/2006/relationships/slide" Target="slides/slide66.xml"/><Relationship Id="rId68" Type="http://schemas.openxmlformats.org/officeDocument/2006/relationships/notesMaster" Target="notesMasters/notesMaster1.xml"/><Relationship Id="rId69" Type="http://schemas.openxmlformats.org/officeDocument/2006/relationships/printerSettings" Target="printerSettings/printerSettings1.bin"/><Relationship Id="rId50" Type="http://schemas.openxmlformats.org/officeDocument/2006/relationships/slide" Target="slides/slide49.xml"/><Relationship Id="rId51" Type="http://schemas.openxmlformats.org/officeDocument/2006/relationships/slide" Target="slides/slide50.xml"/><Relationship Id="rId52" Type="http://schemas.openxmlformats.org/officeDocument/2006/relationships/slide" Target="slides/slide51.xml"/><Relationship Id="rId53" Type="http://schemas.openxmlformats.org/officeDocument/2006/relationships/slide" Target="slides/slide52.xml"/><Relationship Id="rId54" Type="http://schemas.openxmlformats.org/officeDocument/2006/relationships/slide" Target="slides/slide53.xml"/><Relationship Id="rId55" Type="http://schemas.openxmlformats.org/officeDocument/2006/relationships/slide" Target="slides/slide54.xml"/><Relationship Id="rId56" Type="http://schemas.openxmlformats.org/officeDocument/2006/relationships/slide" Target="slides/slide55.xml"/><Relationship Id="rId57" Type="http://schemas.openxmlformats.org/officeDocument/2006/relationships/slide" Target="slides/slide56.xml"/><Relationship Id="rId58" Type="http://schemas.openxmlformats.org/officeDocument/2006/relationships/slide" Target="slides/slide57.xml"/><Relationship Id="rId59" Type="http://schemas.openxmlformats.org/officeDocument/2006/relationships/slide" Target="slides/slide5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70" Type="http://schemas.openxmlformats.org/officeDocument/2006/relationships/presProps" Target="presProps.xml"/><Relationship Id="rId71" Type="http://schemas.openxmlformats.org/officeDocument/2006/relationships/viewProps" Target="viewProps.xml"/><Relationship Id="rId72" Type="http://schemas.openxmlformats.org/officeDocument/2006/relationships/theme" Target="theme/theme1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73" Type="http://schemas.openxmlformats.org/officeDocument/2006/relationships/tableStyles" Target="tableStyles.xml"/><Relationship Id="rId60" Type="http://schemas.openxmlformats.org/officeDocument/2006/relationships/slide" Target="slides/slide59.xml"/><Relationship Id="rId61" Type="http://schemas.openxmlformats.org/officeDocument/2006/relationships/slide" Target="slides/slide60.xml"/><Relationship Id="rId62" Type="http://schemas.openxmlformats.org/officeDocument/2006/relationships/slide" Target="slides/slide61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501B4D-29E8-D44E-9285-89BF8340959E}" type="datetimeFigureOut">
              <a:rPr lang="en-US" smtClean="0"/>
              <a:t>03/03/17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CCDEC9-3D43-E74C-B96C-A419AB11D7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37811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_rels/notesSlide2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5.xml"/></Relationships>
</file>

<file path=ppt/notesSlides/_rels/notesSlide2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6.xml"/></Relationships>
</file>

<file path=ppt/notesSlides/_rels/notesSlide2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7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3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8.xml"/></Relationships>
</file>

<file path=ppt/notesSlides/_rels/notesSlide3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9.xml"/></Relationships>
</file>

<file path=ppt/notesSlides/_rels/notesSlide3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0.xml"/></Relationships>
</file>

<file path=ppt/notesSlides/_rels/notesSlide3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1.xml"/></Relationships>
</file>

<file path=ppt/notesSlides/_rels/notesSlide3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2.xml"/></Relationships>
</file>

<file path=ppt/notesSlides/_rels/notesSlide3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3.xml"/></Relationships>
</file>

<file path=ppt/notesSlides/_rels/notesSlide3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5.xml"/></Relationships>
</file>

<file path=ppt/notesSlides/_rels/notesSlide3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6.xml"/></Relationships>
</file>

<file path=ppt/notesSlides/_rels/notesSlide3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7.xml"/></Relationships>
</file>

<file path=ppt/notesSlides/_rels/notesSlide3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0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4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1.xml"/></Relationships>
</file>

<file path=ppt/notesSlides/_rels/notesSlide4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2.xml"/></Relationships>
</file>

<file path=ppt/notesSlides/_rels/notesSlide4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3.xml"/></Relationships>
</file>

<file path=ppt/notesSlides/_rels/notesSlide4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4.xml"/></Relationships>
</file>

<file path=ppt/notesSlides/_rels/notesSlide4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6.xml"/></Relationships>
</file>

<file path=ppt/notesSlides/_rels/notesSlide4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7.xml"/></Relationships>
</file>

<file path=ppt/notesSlides/_rels/notesSlide4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8.xml"/></Relationships>
</file>

<file path=ppt/notesSlides/_rels/notesSlide4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9.xml"/></Relationships>
</file>

<file path=ppt/notesSlides/_rels/notesSlide4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2.xml"/></Relationships>
</file>

<file path=ppt/notesSlides/_rels/notesSlide4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3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5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4.xml"/></Relationships>
</file>

<file path=ppt/notesSlides/_rels/notesSlide5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2DAF999-B06A-7C42-9E33-F8A3CCB9A50D}" type="slidenum">
              <a:rPr lang="en-US"/>
              <a:pPr/>
              <a:t>2</a:t>
            </a:fld>
            <a:endParaRPr lang="en-US"/>
          </a:p>
        </p:txBody>
      </p:sp>
      <p:sp>
        <p:nvSpPr>
          <p:cNvPr id="2344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44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6E06757-DF5C-FF49-B668-CDC4707C32C4}" type="slidenum">
              <a:rPr lang="en-US"/>
              <a:pPr/>
              <a:t>14</a:t>
            </a:fld>
            <a:endParaRPr lang="en-US"/>
          </a:p>
        </p:txBody>
      </p:sp>
      <p:sp>
        <p:nvSpPr>
          <p:cNvPr id="2406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06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41B8895-2B5B-F149-96CA-38B62132C594}" type="slidenum">
              <a:rPr lang="en-US"/>
              <a:pPr/>
              <a:t>15</a:t>
            </a:fld>
            <a:endParaRPr lang="en-US"/>
          </a:p>
        </p:txBody>
      </p:sp>
      <p:sp>
        <p:nvSpPr>
          <p:cNvPr id="291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1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Example:</a:t>
            </a:r>
          </a:p>
          <a:p>
            <a:endParaRPr lang="en-GB"/>
          </a:p>
          <a:p>
            <a:r>
              <a:rPr lang="en-GB"/>
              <a:t>Take initial values of X=20, Y=50</a:t>
            </a:r>
          </a:p>
          <a:p>
            <a:r>
              <a:rPr lang="en-GB"/>
              <a:t>N=10</a:t>
            </a:r>
          </a:p>
          <a:p>
            <a:r>
              <a:rPr lang="en-GB"/>
              <a:t>M=5</a:t>
            </a: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BB65D7C-16A4-1840-B373-DC74A7853E01}" type="slidenum">
              <a:rPr lang="en-US"/>
              <a:pPr/>
              <a:t>16</a:t>
            </a:fld>
            <a:endParaRPr lang="en-US"/>
          </a:p>
        </p:txBody>
      </p:sp>
      <p:sp>
        <p:nvSpPr>
          <p:cNvPr id="2416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16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41B8895-2B5B-F149-96CA-38B62132C594}" type="slidenum">
              <a:rPr lang="en-US"/>
              <a:pPr/>
              <a:t>17</a:t>
            </a:fld>
            <a:endParaRPr lang="en-US"/>
          </a:p>
        </p:txBody>
      </p:sp>
      <p:sp>
        <p:nvSpPr>
          <p:cNvPr id="291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1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Example:</a:t>
            </a:r>
          </a:p>
          <a:p>
            <a:endParaRPr lang="en-GB"/>
          </a:p>
          <a:p>
            <a:r>
              <a:rPr lang="en-GB"/>
              <a:t>Take initial values of X=20, Y=50</a:t>
            </a:r>
          </a:p>
          <a:p>
            <a:r>
              <a:rPr lang="en-GB"/>
              <a:t>N=10</a:t>
            </a:r>
          </a:p>
          <a:p>
            <a:r>
              <a:rPr lang="en-GB"/>
              <a:t>M=5</a:t>
            </a: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CF43187-31A7-6041-B6E2-D741CE27472B}" type="slidenum">
              <a:rPr lang="en-US"/>
              <a:pPr/>
              <a:t>18</a:t>
            </a:fld>
            <a:endParaRPr lang="en-US"/>
          </a:p>
        </p:txBody>
      </p:sp>
      <p:sp>
        <p:nvSpPr>
          <p:cNvPr id="243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3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7EE80ED-C910-A248-A5AE-FD92832B39D7}" type="slidenum">
              <a:rPr lang="en-US"/>
              <a:pPr/>
              <a:t>19</a:t>
            </a:fld>
            <a:endParaRPr lang="en-US"/>
          </a:p>
        </p:txBody>
      </p:sp>
      <p:sp>
        <p:nvSpPr>
          <p:cNvPr id="2447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47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A7EB168-1D79-2C48-A2FE-0615805B79EE}" type="slidenum">
              <a:rPr lang="en-US"/>
              <a:pPr/>
              <a:t>20</a:t>
            </a:fld>
            <a:endParaRPr lang="en-US"/>
          </a:p>
        </p:txBody>
      </p:sp>
      <p:sp>
        <p:nvSpPr>
          <p:cNvPr id="2457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2A1D229-7182-374D-89EE-1C5AA7B0CD60}" type="slidenum">
              <a:rPr lang="en-US"/>
              <a:pPr/>
              <a:t>21</a:t>
            </a:fld>
            <a:endParaRPr lang="en-US"/>
          </a:p>
        </p:txBody>
      </p:sp>
      <p:sp>
        <p:nvSpPr>
          <p:cNvPr id="2467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67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CCDEC9-3D43-E74C-B96C-A419AB11D731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900205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47F8AB2-E81D-0E4A-BC9B-31BFF23253F1}" type="slidenum">
              <a:rPr lang="en-US"/>
              <a:pPr/>
              <a:t>23</a:t>
            </a:fld>
            <a:endParaRPr lang="en-US"/>
          </a:p>
        </p:txBody>
      </p:sp>
      <p:sp>
        <p:nvSpPr>
          <p:cNvPr id="2478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78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B1B4CD2-33CC-B24D-976B-221D9760ACA4}" type="slidenum">
              <a:rPr lang="en-US"/>
              <a:pPr/>
              <a:t>3</a:t>
            </a:fld>
            <a:endParaRPr lang="en-US"/>
          </a:p>
        </p:txBody>
      </p:sp>
      <p:sp>
        <p:nvSpPr>
          <p:cNvPr id="2355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BE675EA-DEA0-FB43-9EDC-874E8EA1D643}" type="slidenum">
              <a:rPr lang="en-US"/>
              <a:pPr/>
              <a:t>24</a:t>
            </a:fld>
            <a:endParaRPr lang="en-US"/>
          </a:p>
        </p:txBody>
      </p:sp>
      <p:sp>
        <p:nvSpPr>
          <p:cNvPr id="2488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88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2E2608B-4850-3147-AD16-249D7FCC9EAA}" type="slidenum">
              <a:rPr lang="en-US"/>
              <a:pPr/>
              <a:t>25</a:t>
            </a:fld>
            <a:endParaRPr lang="en-US"/>
          </a:p>
        </p:txBody>
      </p:sp>
      <p:sp>
        <p:nvSpPr>
          <p:cNvPr id="2498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98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B993FA3-6996-4549-935E-C118CECAD6F5}" type="slidenum">
              <a:rPr lang="en-US"/>
              <a:pPr/>
              <a:t>26</a:t>
            </a:fld>
            <a:endParaRPr lang="en-US"/>
          </a:p>
        </p:txBody>
      </p:sp>
      <p:sp>
        <p:nvSpPr>
          <p:cNvPr id="2508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08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41B8895-2B5B-F149-96CA-38B62132C594}" type="slidenum">
              <a:rPr lang="en-US"/>
              <a:pPr/>
              <a:t>27</a:t>
            </a:fld>
            <a:endParaRPr lang="en-US"/>
          </a:p>
        </p:txBody>
      </p:sp>
      <p:sp>
        <p:nvSpPr>
          <p:cNvPr id="291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1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Example:</a:t>
            </a:r>
          </a:p>
          <a:p>
            <a:endParaRPr lang="en-GB"/>
          </a:p>
          <a:p>
            <a:r>
              <a:rPr lang="en-GB"/>
              <a:t>Take initial values of X=20, Y=50</a:t>
            </a:r>
          </a:p>
          <a:p>
            <a:r>
              <a:rPr lang="en-GB"/>
              <a:t>N=10</a:t>
            </a:r>
          </a:p>
          <a:p>
            <a:r>
              <a:rPr lang="en-GB"/>
              <a:t>M=5</a:t>
            </a: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41B8895-2B5B-F149-96CA-38B62132C594}" type="slidenum">
              <a:rPr lang="en-US"/>
              <a:pPr/>
              <a:t>28</a:t>
            </a:fld>
            <a:endParaRPr lang="en-US"/>
          </a:p>
        </p:txBody>
      </p:sp>
      <p:sp>
        <p:nvSpPr>
          <p:cNvPr id="291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1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Example:</a:t>
            </a:r>
          </a:p>
          <a:p>
            <a:endParaRPr lang="en-GB"/>
          </a:p>
          <a:p>
            <a:r>
              <a:rPr lang="en-GB"/>
              <a:t>Take initial values of X=20, Y=50</a:t>
            </a:r>
          </a:p>
          <a:p>
            <a:r>
              <a:rPr lang="en-GB"/>
              <a:t>N=10</a:t>
            </a:r>
          </a:p>
          <a:p>
            <a:r>
              <a:rPr lang="en-GB"/>
              <a:t>M=5</a:t>
            </a: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41B8895-2B5B-F149-96CA-38B62132C594}" type="slidenum">
              <a:rPr lang="en-US"/>
              <a:pPr/>
              <a:t>29</a:t>
            </a:fld>
            <a:endParaRPr lang="en-US"/>
          </a:p>
        </p:txBody>
      </p:sp>
      <p:sp>
        <p:nvSpPr>
          <p:cNvPr id="291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1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Example:</a:t>
            </a:r>
          </a:p>
          <a:p>
            <a:endParaRPr lang="en-GB"/>
          </a:p>
          <a:p>
            <a:r>
              <a:rPr lang="en-GB"/>
              <a:t>Take initial values of X=20, Y=50</a:t>
            </a:r>
          </a:p>
          <a:p>
            <a:r>
              <a:rPr lang="en-GB"/>
              <a:t>N=10</a:t>
            </a:r>
          </a:p>
          <a:p>
            <a:r>
              <a:rPr lang="en-GB"/>
              <a:t>M=5</a:t>
            </a: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41B8895-2B5B-F149-96CA-38B62132C594}" type="slidenum">
              <a:rPr lang="en-US"/>
              <a:pPr/>
              <a:t>30</a:t>
            </a:fld>
            <a:endParaRPr lang="en-US"/>
          </a:p>
        </p:txBody>
      </p:sp>
      <p:sp>
        <p:nvSpPr>
          <p:cNvPr id="291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1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Example:</a:t>
            </a:r>
          </a:p>
          <a:p>
            <a:endParaRPr lang="en-GB"/>
          </a:p>
          <a:p>
            <a:r>
              <a:rPr lang="en-GB"/>
              <a:t>Take initial values of X=20, Y=50</a:t>
            </a:r>
          </a:p>
          <a:p>
            <a:r>
              <a:rPr lang="en-GB"/>
              <a:t>N=10</a:t>
            </a:r>
          </a:p>
          <a:p>
            <a:r>
              <a:rPr lang="en-GB"/>
              <a:t>M=5</a:t>
            </a: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CD36985-6FCA-A14C-9E66-5B77FC99DBA9}" type="slidenum">
              <a:rPr lang="en-US"/>
              <a:pPr/>
              <a:t>35</a:t>
            </a:fld>
            <a:endParaRPr lang="en-US"/>
          </a:p>
        </p:txBody>
      </p:sp>
      <p:sp>
        <p:nvSpPr>
          <p:cNvPr id="2590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9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D294B8A-A2F5-E047-B26C-9D9389658061}" type="slidenum">
              <a:rPr lang="en-US"/>
              <a:pPr/>
              <a:t>36</a:t>
            </a:fld>
            <a:endParaRPr lang="en-US"/>
          </a:p>
        </p:txBody>
      </p:sp>
      <p:sp>
        <p:nvSpPr>
          <p:cNvPr id="260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0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E887222-D2C9-5A44-A8C0-A8F9C1C22B67}" type="slidenum">
              <a:rPr lang="en-US"/>
              <a:pPr/>
              <a:t>37</a:t>
            </a:fld>
            <a:endParaRPr lang="en-US"/>
          </a:p>
        </p:txBody>
      </p:sp>
      <p:sp>
        <p:nvSpPr>
          <p:cNvPr id="261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1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Booking airline seats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CCDEC9-3D43-E74C-B96C-A419AB11D731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1296885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F98C0F3-31B4-8C43-9067-267D3DF73C8C}" type="slidenum">
              <a:rPr lang="en-US"/>
              <a:pPr/>
              <a:t>38</a:t>
            </a:fld>
            <a:endParaRPr lang="en-US"/>
          </a:p>
        </p:txBody>
      </p:sp>
      <p:sp>
        <p:nvSpPr>
          <p:cNvPr id="262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2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41B8895-2B5B-F149-96CA-38B62132C594}" type="slidenum">
              <a:rPr lang="en-US"/>
              <a:pPr/>
              <a:t>39</a:t>
            </a:fld>
            <a:endParaRPr lang="en-US"/>
          </a:p>
        </p:txBody>
      </p:sp>
      <p:sp>
        <p:nvSpPr>
          <p:cNvPr id="291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1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Example:</a:t>
            </a:r>
          </a:p>
          <a:p>
            <a:endParaRPr lang="en-GB"/>
          </a:p>
          <a:p>
            <a:r>
              <a:rPr lang="en-GB"/>
              <a:t>Take initial values of X=20, Y=50</a:t>
            </a:r>
          </a:p>
          <a:p>
            <a:r>
              <a:rPr lang="en-GB"/>
              <a:t>N=10</a:t>
            </a:r>
          </a:p>
          <a:p>
            <a:r>
              <a:rPr lang="en-GB"/>
              <a:t>M=5</a:t>
            </a:r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41B8895-2B5B-F149-96CA-38B62132C594}" type="slidenum">
              <a:rPr lang="en-US"/>
              <a:pPr/>
              <a:t>40</a:t>
            </a:fld>
            <a:endParaRPr lang="en-US"/>
          </a:p>
        </p:txBody>
      </p:sp>
      <p:sp>
        <p:nvSpPr>
          <p:cNvPr id="291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1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Example:</a:t>
            </a:r>
          </a:p>
          <a:p>
            <a:endParaRPr lang="en-GB"/>
          </a:p>
          <a:p>
            <a:r>
              <a:rPr lang="en-GB"/>
              <a:t>Take initial values of X=20, Y=50</a:t>
            </a:r>
          </a:p>
          <a:p>
            <a:r>
              <a:rPr lang="en-GB"/>
              <a:t>N=10</a:t>
            </a:r>
          </a:p>
          <a:p>
            <a:r>
              <a:rPr lang="en-GB"/>
              <a:t>M=5</a:t>
            </a:r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F98C0F3-31B4-8C43-9067-267D3DF73C8C}" type="slidenum">
              <a:rPr lang="en-US"/>
              <a:pPr/>
              <a:t>41</a:t>
            </a:fld>
            <a:endParaRPr lang="en-US"/>
          </a:p>
        </p:txBody>
      </p:sp>
      <p:sp>
        <p:nvSpPr>
          <p:cNvPr id="262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2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41B8895-2B5B-F149-96CA-38B62132C594}" type="slidenum">
              <a:rPr lang="en-US"/>
              <a:pPr/>
              <a:t>42</a:t>
            </a:fld>
            <a:endParaRPr lang="en-US"/>
          </a:p>
        </p:txBody>
      </p:sp>
      <p:sp>
        <p:nvSpPr>
          <p:cNvPr id="291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1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Example:</a:t>
            </a:r>
          </a:p>
          <a:p>
            <a:endParaRPr lang="en-GB"/>
          </a:p>
          <a:p>
            <a:r>
              <a:rPr lang="en-GB"/>
              <a:t>Take initial values of X=20, Y=50</a:t>
            </a:r>
          </a:p>
          <a:p>
            <a:r>
              <a:rPr lang="en-GB"/>
              <a:t>N=10</a:t>
            </a:r>
          </a:p>
          <a:p>
            <a:r>
              <a:rPr lang="en-GB"/>
              <a:t>M=5</a:t>
            </a:r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B6DF771-2EBF-CF48-B898-155ED0C5729E}" type="slidenum">
              <a:rPr lang="en-US"/>
              <a:pPr/>
              <a:t>43</a:t>
            </a:fld>
            <a:endParaRPr lang="en-US"/>
          </a:p>
        </p:txBody>
      </p:sp>
      <p:sp>
        <p:nvSpPr>
          <p:cNvPr id="264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4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D174745-2730-A545-905A-BE9C0972ACAB}" type="slidenum">
              <a:rPr lang="en-US"/>
              <a:pPr/>
              <a:t>45</a:t>
            </a:fld>
            <a:endParaRPr lang="en-US"/>
          </a:p>
        </p:txBody>
      </p:sp>
      <p:sp>
        <p:nvSpPr>
          <p:cNvPr id="265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5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D174745-2730-A545-905A-BE9C0972ACAB}" type="slidenum">
              <a:rPr lang="en-US"/>
              <a:pPr/>
              <a:t>46</a:t>
            </a:fld>
            <a:endParaRPr lang="en-US"/>
          </a:p>
        </p:txBody>
      </p:sp>
      <p:sp>
        <p:nvSpPr>
          <p:cNvPr id="265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5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A2F77A5-A844-2D46-887D-6C3F3CB9CA32}" type="slidenum">
              <a:rPr lang="en-US"/>
              <a:pPr/>
              <a:t>47</a:t>
            </a:fld>
            <a:endParaRPr lang="en-US"/>
          </a:p>
        </p:txBody>
      </p:sp>
      <p:sp>
        <p:nvSpPr>
          <p:cNvPr id="266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34D3992-9DF6-8B4F-B0B2-5B55DE7FBA7E}" type="slidenum">
              <a:rPr lang="en-US"/>
              <a:pPr/>
              <a:t>50</a:t>
            </a:fld>
            <a:endParaRPr lang="en-US"/>
          </a:p>
        </p:txBody>
      </p:sp>
      <p:sp>
        <p:nvSpPr>
          <p:cNvPr id="267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7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Transfer money from one account to another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CCDEC9-3D43-E74C-B96C-A419AB11D731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6845770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1C2111C-F240-FC46-93D7-A218989146E6}" type="slidenum">
              <a:rPr lang="en-US"/>
              <a:pPr/>
              <a:t>51</a:t>
            </a:fld>
            <a:endParaRPr lang="en-US"/>
          </a:p>
        </p:txBody>
      </p:sp>
      <p:sp>
        <p:nvSpPr>
          <p:cNvPr id="268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8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2FF8C38-1701-AB4B-8052-BBC7D48B457F}" type="slidenum">
              <a:rPr lang="en-US"/>
              <a:pPr/>
              <a:t>52</a:t>
            </a:fld>
            <a:endParaRPr lang="en-US"/>
          </a:p>
        </p:txBody>
      </p:sp>
      <p:sp>
        <p:nvSpPr>
          <p:cNvPr id="2693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9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AA16A54-614E-E74C-9F73-ED59DBE86645}" type="slidenum">
              <a:rPr lang="en-US"/>
              <a:pPr/>
              <a:t>53</a:t>
            </a:fld>
            <a:endParaRPr lang="en-US"/>
          </a:p>
        </p:txBody>
      </p:sp>
      <p:sp>
        <p:nvSpPr>
          <p:cNvPr id="270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0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019E45F-244A-384B-B9BB-973A7EFA29BB}" type="slidenum">
              <a:rPr lang="en-US"/>
              <a:pPr/>
              <a:t>54</a:t>
            </a:fld>
            <a:endParaRPr lang="en-US"/>
          </a:p>
        </p:txBody>
      </p:sp>
      <p:sp>
        <p:nvSpPr>
          <p:cNvPr id="271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1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51381CD-973B-0D4D-98B6-E84D3BCCD56F}" type="slidenum">
              <a:rPr lang="en-US"/>
              <a:pPr/>
              <a:t>56</a:t>
            </a:fld>
            <a:endParaRPr lang="en-US"/>
          </a:p>
        </p:txBody>
      </p:sp>
      <p:sp>
        <p:nvSpPr>
          <p:cNvPr id="272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2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4975B39-2F36-6946-8335-22A18E214435}" type="slidenum">
              <a:rPr lang="en-US"/>
              <a:pPr/>
              <a:t>57</a:t>
            </a:fld>
            <a:endParaRPr lang="en-US"/>
          </a:p>
        </p:txBody>
      </p:sp>
      <p:sp>
        <p:nvSpPr>
          <p:cNvPr id="273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3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5ADB277-AC87-B343-83A4-374168D55A1E}" type="slidenum">
              <a:rPr lang="en-US"/>
              <a:pPr/>
              <a:t>58</a:t>
            </a:fld>
            <a:endParaRPr lang="en-US"/>
          </a:p>
        </p:txBody>
      </p:sp>
      <p:sp>
        <p:nvSpPr>
          <p:cNvPr id="274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4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EF46108-1A9D-4B49-9479-9B9DB68EEDD7}" type="slidenum">
              <a:rPr lang="en-US"/>
              <a:pPr/>
              <a:t>59</a:t>
            </a:fld>
            <a:endParaRPr lang="en-US"/>
          </a:p>
        </p:txBody>
      </p:sp>
      <p:sp>
        <p:nvSpPr>
          <p:cNvPr id="275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5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BAC2D66-BA73-1B4F-8358-AFF7AED5490B}" type="slidenum">
              <a:rPr lang="en-US"/>
              <a:pPr/>
              <a:t>62</a:t>
            </a:fld>
            <a:endParaRPr lang="en-US"/>
          </a:p>
        </p:txBody>
      </p:sp>
      <p:sp>
        <p:nvSpPr>
          <p:cNvPr id="276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95B9C39-FC3A-974D-AC17-264D240F9525}" type="slidenum">
              <a:rPr lang="en-US"/>
              <a:pPr/>
              <a:t>63</a:t>
            </a:fld>
            <a:endParaRPr lang="en-US"/>
          </a:p>
        </p:txBody>
      </p:sp>
      <p:sp>
        <p:nvSpPr>
          <p:cNvPr id="277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7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CA0D667-77A0-FD4A-B1D7-6834C9D8ED5F}" type="slidenum">
              <a:rPr lang="en-US"/>
              <a:pPr/>
              <a:t>9</a:t>
            </a:fld>
            <a:endParaRPr lang="en-US"/>
          </a:p>
        </p:txBody>
      </p:sp>
      <p:sp>
        <p:nvSpPr>
          <p:cNvPr id="2365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65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32FC43A-55E3-C749-9186-F24FC7C2B78D}" type="slidenum">
              <a:rPr lang="en-US"/>
              <a:pPr/>
              <a:t>64</a:t>
            </a:fld>
            <a:endParaRPr lang="en-US"/>
          </a:p>
        </p:txBody>
      </p:sp>
      <p:sp>
        <p:nvSpPr>
          <p:cNvPr id="278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8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B11759D-31D8-1D45-854E-41DC763B0345}" type="slidenum">
              <a:rPr lang="en-US"/>
              <a:pPr/>
              <a:t>66</a:t>
            </a:fld>
            <a:endParaRPr lang="en-US"/>
          </a:p>
        </p:txBody>
      </p:sp>
      <p:sp>
        <p:nvSpPr>
          <p:cNvPr id="279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9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41B8895-2B5B-F149-96CA-38B62132C594}" type="slidenum">
              <a:rPr lang="en-US"/>
              <a:pPr/>
              <a:t>10</a:t>
            </a:fld>
            <a:endParaRPr lang="en-US"/>
          </a:p>
        </p:txBody>
      </p:sp>
      <p:sp>
        <p:nvSpPr>
          <p:cNvPr id="291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1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Example:</a:t>
            </a:r>
          </a:p>
          <a:p>
            <a:endParaRPr lang="en-GB"/>
          </a:p>
          <a:p>
            <a:r>
              <a:rPr lang="en-GB"/>
              <a:t>Take initial values of X=20, Y=50</a:t>
            </a:r>
          </a:p>
          <a:p>
            <a:r>
              <a:rPr lang="en-GB"/>
              <a:t>N=10</a:t>
            </a:r>
          </a:p>
          <a:p>
            <a:r>
              <a:rPr lang="en-GB"/>
              <a:t>M=5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437E125-B177-1849-A205-5CF9A3EE7CBE}" type="slidenum">
              <a:rPr lang="en-US"/>
              <a:pPr/>
              <a:t>11</a:t>
            </a:fld>
            <a:endParaRPr lang="en-US"/>
          </a:p>
        </p:txBody>
      </p:sp>
      <p:sp>
        <p:nvSpPr>
          <p:cNvPr id="2385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8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343B1AD-FD36-6B4A-B4E1-BA6B4D07AAFF}" type="slidenum">
              <a:rPr lang="en-US"/>
              <a:pPr/>
              <a:t>12</a:t>
            </a:fld>
            <a:endParaRPr lang="en-US"/>
          </a:p>
        </p:txBody>
      </p:sp>
      <p:sp>
        <p:nvSpPr>
          <p:cNvPr id="2396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96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Example:</a:t>
            </a:r>
          </a:p>
          <a:p>
            <a:endParaRPr lang="en-GB"/>
          </a:p>
          <a:p>
            <a:r>
              <a:rPr lang="en-GB"/>
              <a:t>Take initial values of X=20, Y=50</a:t>
            </a:r>
          </a:p>
          <a:p>
            <a:r>
              <a:rPr lang="en-GB"/>
              <a:t>N=10</a:t>
            </a:r>
          </a:p>
          <a:p>
            <a:r>
              <a:rPr lang="en-GB"/>
              <a:t>M=5</a:t>
            </a: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41B8895-2B5B-F149-96CA-38B62132C594}" type="slidenum">
              <a:rPr lang="en-US"/>
              <a:pPr/>
              <a:t>13</a:t>
            </a:fld>
            <a:endParaRPr lang="en-US"/>
          </a:p>
        </p:txBody>
      </p:sp>
      <p:sp>
        <p:nvSpPr>
          <p:cNvPr id="291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1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Example:</a:t>
            </a:r>
          </a:p>
          <a:p>
            <a:endParaRPr lang="en-GB"/>
          </a:p>
          <a:p>
            <a:r>
              <a:rPr lang="en-GB"/>
              <a:t>Take initial values of X=20, Y=50</a:t>
            </a:r>
          </a:p>
          <a:p>
            <a:r>
              <a:rPr lang="en-GB"/>
              <a:t>N=10</a:t>
            </a:r>
          </a:p>
          <a:p>
            <a:r>
              <a:rPr lang="en-GB"/>
              <a:t>M=5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emf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bg>
      <p:bgPr>
        <a:gradFill rotWithShape="1">
          <a:gsLst>
            <a:gs pos="0">
              <a:srgbClr val="014359"/>
            </a:gs>
            <a:gs pos="50000">
              <a:srgbClr val="014359"/>
            </a:gs>
            <a:gs pos="100000">
              <a:srgbClr val="007275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026"/>
          <p:cNvSpPr>
            <a:spLocks noGrp="1" noChangeArrowheads="1"/>
          </p:cNvSpPr>
          <p:nvPr>
            <p:ph type="ctrTitle"/>
          </p:nvPr>
        </p:nvSpPr>
        <p:spPr>
          <a:xfrm>
            <a:off x="323999" y="1700213"/>
            <a:ext cx="8496000" cy="2160587"/>
          </a:xfrm>
        </p:spPr>
        <p:txBody>
          <a:bodyPr lIns="91440" anchor="b"/>
          <a:lstStyle>
            <a:lvl1pPr algn="l">
              <a:defRPr sz="7200">
                <a:solidFill>
                  <a:schemeClr val="bg1"/>
                </a:solidFill>
              </a:defRPr>
            </a:lvl1pPr>
          </a:lstStyle>
          <a:p>
            <a:r>
              <a:rPr lang="en-GB" smtClean="0"/>
              <a:t>Click to edit Master title style</a:t>
            </a:r>
            <a:endParaRPr lang="en-GB" dirty="0"/>
          </a:p>
        </p:txBody>
      </p:sp>
      <p:sp>
        <p:nvSpPr>
          <p:cNvPr id="10243" name="Rectangle 1027"/>
          <p:cNvSpPr>
            <a:spLocks noGrp="1" noChangeArrowheads="1"/>
          </p:cNvSpPr>
          <p:nvPr>
            <p:ph type="subTitle" idx="1"/>
          </p:nvPr>
        </p:nvSpPr>
        <p:spPr>
          <a:xfrm>
            <a:off x="324000" y="3860800"/>
            <a:ext cx="8496000" cy="1946275"/>
          </a:xfrm>
        </p:spPr>
        <p:txBody>
          <a:bodyPr lIns="91440"/>
          <a:lstStyle>
            <a:lvl1pPr marL="0" indent="0">
              <a:buFontTx/>
              <a:buNone/>
              <a:defRPr sz="3600">
                <a:solidFill>
                  <a:srgbClr val="B1D3D6"/>
                </a:solidFill>
              </a:defRPr>
            </a:lvl1pPr>
          </a:lstStyle>
          <a:p>
            <a:r>
              <a:rPr lang="en-GB" smtClean="0"/>
              <a:t>Click to edit Master subtitle style</a:t>
            </a:r>
            <a:endParaRPr lang="en-GB" dirty="0"/>
          </a:p>
        </p:txBody>
      </p:sp>
      <p:pic>
        <p:nvPicPr>
          <p:cNvPr id="5" name="Picture 1033" descr="white_logo"/>
          <p:cNvPicPr>
            <a:picLocks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51550" y="381000"/>
            <a:ext cx="2695575" cy="584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Text Placeholder 18"/>
          <p:cNvSpPr>
            <a:spLocks noGrp="1"/>
          </p:cNvSpPr>
          <p:nvPr>
            <p:ph type="body" sz="quarter" idx="10" hasCustomPrompt="1"/>
          </p:nvPr>
        </p:nvSpPr>
        <p:spPr>
          <a:xfrm>
            <a:off x="324000" y="5807075"/>
            <a:ext cx="8496000" cy="882860"/>
          </a:xfrm>
        </p:spPr>
        <p:txBody>
          <a:bodyPr/>
          <a:lstStyle>
            <a:lvl1pPr marL="90000" indent="0">
              <a:spcAft>
                <a:spcPts val="0"/>
              </a:spcAft>
              <a:buNone/>
              <a:defRPr sz="2000" baseline="0">
                <a:solidFill>
                  <a:srgbClr val="B1D3D6"/>
                </a:solidFill>
              </a:defRPr>
            </a:lvl1pPr>
          </a:lstStyle>
          <a:p>
            <a:pPr lvl="0"/>
            <a:r>
              <a:rPr lang="en-US" dirty="0" smtClean="0"/>
              <a:t>Click to add author </a:t>
            </a:r>
            <a:br>
              <a:rPr lang="en-US" dirty="0" smtClean="0"/>
            </a:br>
            <a:r>
              <a:rPr lang="en-US" dirty="0" smtClean="0"/>
              <a:t>and date</a:t>
            </a:r>
          </a:p>
        </p:txBody>
      </p:sp>
      <p:pic>
        <p:nvPicPr>
          <p:cNvPr id="6" name="Picture 5" descr="Electronics_and_Computer_Science_BLACK-2.eps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999" y="381000"/>
            <a:ext cx="2163119" cy="5842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7" descr="marine_blue _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ext above Fig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AC266-B27E-4144-822D-424EC829236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304800" y="1676400"/>
            <a:ext cx="8534400" cy="1905000"/>
          </a:xfrm>
        </p:spPr>
        <p:txBody>
          <a:bodyPr/>
          <a:lstStyle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4"/>
          </p:nvPr>
        </p:nvSpPr>
        <p:spPr>
          <a:xfrm>
            <a:off x="304800" y="3733800"/>
            <a:ext cx="8534400" cy="2362200"/>
          </a:xfrm>
        </p:spPr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7002327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marine_blue _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200"/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324000" y="1692000"/>
            <a:ext cx="8496000" cy="4469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Aft>
                <a:spcPts val="1800"/>
              </a:spcAft>
              <a:defRPr/>
            </a:lvl1pPr>
            <a:lvl2pPr marL="54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2pPr>
            <a:lvl3pPr marL="81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3pPr>
            <a:lvl4pPr marL="108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4pPr>
            <a:lvl5pPr marL="135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5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bg>
      <p:bgPr>
        <a:gradFill flip="none" rotWithShape="1">
          <a:gsLst>
            <a:gs pos="0">
              <a:srgbClr val="007275"/>
            </a:gs>
            <a:gs pos="100000">
              <a:srgbClr val="008CAC"/>
            </a:gs>
            <a:gs pos="50000">
              <a:srgbClr val="007275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000" y="1700214"/>
            <a:ext cx="8496000" cy="4113268"/>
          </a:xfrm>
        </p:spPr>
        <p:txBody>
          <a:bodyPr anchor="ctr"/>
          <a:lstStyle>
            <a:lvl1pPr algn="r">
              <a:defRPr sz="7200" b="0" i="0" cap="none">
                <a:solidFill>
                  <a:schemeClr val="bg1"/>
                </a:solidFill>
              </a:defRPr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  <p:pic>
        <p:nvPicPr>
          <p:cNvPr id="9" name="Picture 1033" descr="white_logo"/>
          <p:cNvPicPr>
            <a:picLocks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38925" y="381000"/>
            <a:ext cx="2139950" cy="4651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Section Header">
    <p:bg>
      <p:bgPr>
        <a:gradFill flip="none" rotWithShape="1">
          <a:gsLst>
            <a:gs pos="0">
              <a:srgbClr val="007275"/>
            </a:gs>
            <a:gs pos="100000">
              <a:srgbClr val="008CAC"/>
            </a:gs>
            <a:gs pos="50000">
              <a:srgbClr val="007275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11"/>
          <p:cNvSpPr>
            <a:spLocks noGrp="1"/>
          </p:cNvSpPr>
          <p:nvPr>
            <p:ph type="pic" sz="quarter" idx="14"/>
          </p:nvPr>
        </p:nvSpPr>
        <p:spPr>
          <a:xfrm>
            <a:off x="0" y="0"/>
            <a:ext cx="9144000" cy="6858000"/>
          </a:xfrm>
        </p:spPr>
        <p:txBody>
          <a:bodyPr/>
          <a:lstStyle>
            <a:lvl1pPr marL="90000" indent="0">
              <a:buNone/>
              <a:defRPr>
                <a:solidFill>
                  <a:srgbClr val="FFFFFF"/>
                </a:solidFill>
              </a:defRPr>
            </a:lvl1pPr>
          </a:lstStyle>
          <a:p>
            <a:r>
              <a:rPr lang="en-GB" smtClean="0"/>
              <a:t>Drag picture to placeholder or click icon to add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000" y="4406900"/>
            <a:ext cx="8496000" cy="1362075"/>
          </a:xfrm>
          <a:effectLst>
            <a:outerShdw blurRad="76200" dist="12700" dir="2700000" algn="tl" rotWithShape="0">
              <a:prstClr val="black"/>
            </a:outerShdw>
          </a:effectLst>
        </p:spPr>
        <p:txBody>
          <a:bodyPr/>
          <a:lstStyle>
            <a:lvl1pPr algn="l">
              <a:defRPr sz="4800" b="0" i="0" cap="none">
                <a:solidFill>
                  <a:srgbClr val="FFFFFF"/>
                </a:solidFill>
              </a:defRPr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5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324000" y="5768975"/>
            <a:ext cx="8496000" cy="395288"/>
          </a:xfrm>
          <a:effectLst>
            <a:outerShdw blurRad="76200" dist="12700" dir="2700000" algn="tl" rotWithShape="0">
              <a:prstClr val="black"/>
            </a:outerShdw>
          </a:effectLst>
        </p:spPr>
        <p:txBody>
          <a:bodyPr anchor="b"/>
          <a:lstStyle>
            <a:lvl1pPr marL="0" indent="0">
              <a:buNone/>
              <a:defRPr sz="1600" b="1">
                <a:solidFill>
                  <a:srgbClr val="FFFFFF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GB" dirty="0" smtClean="0"/>
              <a:t>Click to add image URI</a:t>
            </a:r>
          </a:p>
        </p:txBody>
      </p:sp>
    </p:spTree>
    <p:extLst>
      <p:ext uri="{BB962C8B-B14F-4D97-AF65-F5344CB8AC3E}">
        <p14:creationId xmlns:p14="http://schemas.microsoft.com/office/powerpoint/2010/main" val="28505571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24000" y="1682750"/>
            <a:ext cx="4095600" cy="44894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682750"/>
            <a:ext cx="4095600" cy="4489449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pic>
        <p:nvPicPr>
          <p:cNvPr id="11" name="Picture 7" descr="marine_blue _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000" y="1682750"/>
            <a:ext cx="4095600" cy="63976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24000" y="2322511"/>
            <a:ext cx="4095600" cy="3849689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24399" y="1682750"/>
            <a:ext cx="4094164" cy="63976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24399" y="2322511"/>
            <a:ext cx="4094164" cy="384969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pic>
        <p:nvPicPr>
          <p:cNvPr id="12" name="Picture 7" descr="marine_blue _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red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9144000" cy="6857999"/>
          </a:xfrm>
        </p:spPr>
        <p:txBody>
          <a:bodyPr/>
          <a:lstStyle/>
          <a:p>
            <a:r>
              <a:rPr lang="en-GB" smtClean="0"/>
              <a:t>Drag picture to placeholder or click icon to add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324000" y="6316662"/>
            <a:ext cx="6585941" cy="312738"/>
          </a:xfrm>
          <a:effectLst/>
        </p:spPr>
        <p:txBody>
          <a:bodyPr anchor="b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GB" dirty="0" smtClean="0"/>
              <a:t>Click to add image credit</a:t>
            </a:r>
          </a:p>
        </p:txBody>
      </p:sp>
    </p:spTree>
    <p:extLst>
      <p:ext uri="{BB962C8B-B14F-4D97-AF65-F5344CB8AC3E}">
        <p14:creationId xmlns:p14="http://schemas.microsoft.com/office/powerpoint/2010/main" val="13442963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324000" y="1682750"/>
            <a:ext cx="8496000" cy="4489450"/>
          </a:xfrm>
        </p:spPr>
        <p:txBody>
          <a:bodyPr/>
          <a:lstStyle/>
          <a:p>
            <a:pPr lvl="0"/>
            <a:r>
              <a:rPr lang="en-GB" noProof="0" smtClean="0"/>
              <a:t>Click icon to add table</a:t>
            </a:r>
            <a:endParaRPr lang="en-US" noProof="0" dirty="0" smtClean="0"/>
          </a:p>
        </p:txBody>
      </p:sp>
      <p:pic>
        <p:nvPicPr>
          <p:cNvPr id="9" name="Picture 7" descr="marine_blue _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324000" y="1692000"/>
            <a:ext cx="8496000" cy="210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Aft>
                <a:spcPts val="1800"/>
              </a:spcAft>
              <a:defRPr/>
            </a:lvl1pPr>
            <a:lvl2pPr marL="54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2pPr>
            <a:lvl3pPr marL="81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3pPr>
            <a:lvl4pPr marL="108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4pPr>
            <a:lvl5pPr marL="135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5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 dirty="0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327827" y="4077072"/>
            <a:ext cx="8496300" cy="2100263"/>
          </a:xfrm>
        </p:spPr>
        <p:txBody>
          <a:bodyPr/>
          <a:lstStyle/>
          <a:p>
            <a:r>
              <a:rPr lang="en-GB" smtClean="0"/>
              <a:t>Drag picture to placeholder or click icon to add</a:t>
            </a:r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pic>
        <p:nvPicPr>
          <p:cNvPr id="8" name="Picture 7" descr="marine_blue _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523404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24000" y="900000"/>
            <a:ext cx="8496000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  <a:endParaRPr lang="en-GB" dirty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24000" y="1692000"/>
            <a:ext cx="8496000" cy="4469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 dirty="0"/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24000" y="6324600"/>
            <a:ext cx="1752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 dirty="0">
                <a:latin typeface="Georgia"/>
                <a:ea typeface="ＭＳ Ｐゴシック" pitchFamily="-106" charset="-128"/>
                <a:cs typeface="Georgia"/>
              </a:defRPr>
            </a:lvl1pPr>
          </a:lstStyle>
          <a:p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048000" y="6324600"/>
            <a:ext cx="2895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dirty="0">
                <a:latin typeface="Georgia"/>
                <a:ea typeface="ＭＳ Ｐゴシック" pitchFamily="-106" charset="-128"/>
                <a:cs typeface="Georgia"/>
              </a:defRPr>
            </a:lvl1pPr>
          </a:lstStyle>
          <a:p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67400" y="6316662"/>
            <a:ext cx="1752600" cy="312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Georgia"/>
                <a:ea typeface="ＭＳ Ｐゴシック" pitchFamily="-106" charset="-128"/>
                <a:cs typeface="Georgia"/>
              </a:defRPr>
            </a:lvl1pPr>
          </a:lstStyle>
          <a:p>
            <a:fld id="{03AC6681-E0FD-2C4C-B392-04A572FD2AA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40" r:id="rId2"/>
    <p:sldLayoutId id="2147483741" r:id="rId3"/>
    <p:sldLayoutId id="2147483751" r:id="rId4"/>
    <p:sldLayoutId id="2147483742" r:id="rId5"/>
    <p:sldLayoutId id="2147483743" r:id="rId6"/>
    <p:sldLayoutId id="2147483753" r:id="rId7"/>
    <p:sldLayoutId id="2147483750" r:id="rId8"/>
    <p:sldLayoutId id="2147483752" r:id="rId9"/>
    <p:sldLayoutId id="2147483744" r:id="rId10"/>
    <p:sldLayoutId id="2147483745" r:id="rId11"/>
    <p:sldLayoutId id="2147483754" r:id="rId12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9pPr>
    </p:titleStyle>
    <p:bodyStyle>
      <a:lvl1pPr marL="174625" indent="-174625" algn="l" rtl="0" eaLnBrk="1" fontAlgn="base" hangingPunct="1">
        <a:spcBef>
          <a:spcPct val="0"/>
        </a:spcBef>
        <a:spcAft>
          <a:spcPts val="1800"/>
        </a:spcAft>
        <a:buFont typeface="Arial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449263" indent="-176213" algn="l" rtl="0" eaLnBrk="1" fontAlgn="base" hangingPunct="1">
        <a:spcBef>
          <a:spcPct val="0"/>
        </a:spcBef>
        <a:spcAft>
          <a:spcPts val="1200"/>
        </a:spcAft>
        <a:buFont typeface="Lucida Grande"/>
        <a:buChar char="-"/>
        <a:defRPr sz="2000">
          <a:solidFill>
            <a:schemeClr val="tx1"/>
          </a:solidFill>
          <a:latin typeface="+mn-lt"/>
          <a:ea typeface="+mn-ea"/>
        </a:defRPr>
      </a:lvl2pPr>
      <a:lvl3pPr marL="722313" indent="-185738" algn="l" rtl="0" eaLnBrk="1" fontAlgn="base" hangingPunct="1">
        <a:spcBef>
          <a:spcPct val="0"/>
        </a:spcBef>
        <a:spcAft>
          <a:spcPts val="1200"/>
        </a:spcAft>
        <a:buFont typeface="Lucida Grande"/>
        <a:buChar char="-"/>
        <a:defRPr sz="2000">
          <a:solidFill>
            <a:schemeClr val="tx1"/>
          </a:solidFill>
          <a:latin typeface="+mn-lt"/>
          <a:ea typeface="+mn-ea"/>
        </a:defRPr>
      </a:lvl3pPr>
      <a:lvl4pPr marL="985838" indent="-176213" algn="l" rtl="0" eaLnBrk="1" fontAlgn="base" hangingPunct="1">
        <a:spcBef>
          <a:spcPct val="0"/>
        </a:spcBef>
        <a:spcAft>
          <a:spcPts val="1200"/>
        </a:spcAft>
        <a:buFont typeface="Lucida Grande"/>
        <a:buChar char="-"/>
        <a:defRPr sz="2000">
          <a:solidFill>
            <a:schemeClr val="tx1"/>
          </a:solidFill>
          <a:latin typeface="+mn-lt"/>
          <a:ea typeface="+mn-ea"/>
        </a:defRPr>
      </a:lvl4pPr>
      <a:lvl5pPr marL="1258888" indent="-185738" algn="l" rtl="0" eaLnBrk="1" fontAlgn="base" hangingPunct="1">
        <a:spcBef>
          <a:spcPct val="0"/>
        </a:spcBef>
        <a:spcAft>
          <a:spcPts val="1200"/>
        </a:spcAft>
        <a:buFont typeface="Lucida Grande"/>
        <a:buChar char="-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1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8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8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9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0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3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3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3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3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34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5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6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37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8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9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40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1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4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3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4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5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6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4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8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9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0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Transactions and Concurrency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COMP3211 Advanced Databases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err="1" smtClean="0"/>
              <a:t>Dr</a:t>
            </a:r>
            <a:r>
              <a:rPr lang="en-US" dirty="0" smtClean="0"/>
              <a:t> Nicholas Gibbins – </a:t>
            </a:r>
            <a:r>
              <a:rPr lang="en-US" dirty="0" err="1" smtClean="0"/>
              <a:t>nmg@ecs.soton.ac.uk</a:t>
            </a:r>
            <a:endParaRPr lang="en-US" dirty="0" smtClean="0"/>
          </a:p>
          <a:p>
            <a:r>
              <a:rPr lang="en-US" dirty="0" smtClean="0"/>
              <a:t>2016-2017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15454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Example Transactions</a:t>
            </a:r>
            <a:endParaRPr lang="en-US" dirty="0"/>
          </a:p>
        </p:txBody>
      </p:sp>
      <p:sp>
        <p:nvSpPr>
          <p:cNvPr id="2908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b="1" dirty="0" smtClean="0"/>
              <a:t>T1				T2</a:t>
            </a:r>
          </a:p>
          <a:p>
            <a:pPr marL="0" indent="0">
              <a:buNone/>
            </a:pPr>
            <a:r>
              <a:rPr lang="en-GB" dirty="0" smtClean="0"/>
              <a:t>read(X)			read(X)</a:t>
            </a:r>
            <a:br>
              <a:rPr lang="en-GB" dirty="0" smtClean="0"/>
            </a:br>
            <a:r>
              <a:rPr lang="en-GB" dirty="0" smtClean="0"/>
              <a:t>X := X – 10			X := X + 5</a:t>
            </a:r>
            <a:br>
              <a:rPr lang="en-GB" dirty="0" smtClean="0"/>
            </a:br>
            <a:r>
              <a:rPr lang="en-GB" dirty="0" smtClean="0"/>
              <a:t>write(X)			write(X)</a:t>
            </a:r>
            <a:br>
              <a:rPr lang="en-GB" dirty="0" smtClean="0"/>
            </a:br>
            <a:r>
              <a:rPr lang="en-GB" dirty="0" smtClean="0"/>
              <a:t>read(Y)</a:t>
            </a:r>
            <a:br>
              <a:rPr lang="en-GB" dirty="0" smtClean="0"/>
            </a:br>
            <a:r>
              <a:rPr lang="en-GB" dirty="0" smtClean="0"/>
              <a:t>Y := Y+10</a:t>
            </a:r>
            <a:br>
              <a:rPr lang="en-GB" dirty="0" smtClean="0"/>
            </a:br>
            <a:r>
              <a:rPr lang="en-GB" dirty="0" smtClean="0"/>
              <a:t>write(Y)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Initial </a:t>
            </a:r>
            <a:r>
              <a:rPr lang="en-GB" dirty="0"/>
              <a:t>values: X=20, Y=</a:t>
            </a:r>
            <a:r>
              <a:rPr lang="en-GB" dirty="0" smtClean="0"/>
              <a:t>50</a:t>
            </a:r>
          </a:p>
          <a:p>
            <a:pPr marL="0" indent="0">
              <a:buNone/>
            </a:pPr>
            <a:r>
              <a:rPr lang="en-GB" dirty="0"/>
              <a:t>Final values: X</a:t>
            </a:r>
            <a:r>
              <a:rPr lang="en-GB" dirty="0" smtClean="0"/>
              <a:t>=15</a:t>
            </a:r>
            <a:r>
              <a:rPr lang="en-GB" dirty="0"/>
              <a:t>, Y=60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97819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Concurrency</a:t>
            </a:r>
            <a:endParaRPr lang="en-US"/>
          </a:p>
        </p:txBody>
      </p:sp>
      <p:sp>
        <p:nvSpPr>
          <p:cNvPr id="1730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GB"/>
              <a:t>Understanding transactions is important for concurrency</a:t>
            </a:r>
          </a:p>
          <a:p>
            <a:r>
              <a:rPr lang="en-GB"/>
              <a:t>Operations within a transaction may be interleaved with those from another transaction</a:t>
            </a:r>
          </a:p>
          <a:p>
            <a:r>
              <a:rPr lang="en-GB"/>
              <a:t>Depending on how operations are interleaved, database items may have incorrect values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80896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The Lost Update Problem</a:t>
            </a:r>
            <a:endParaRPr lang="en-US"/>
          </a:p>
        </p:txBody>
      </p:sp>
      <p:sp>
        <p:nvSpPr>
          <p:cNvPr id="174089" name="Rectangle 9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Two transactions have operations interleaved so that some DB items are incorrect</a:t>
            </a:r>
          </a:p>
          <a:p>
            <a:pPr>
              <a:buFont typeface="Wingdings" pitchFamily="-106" charset="2"/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786735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Lost Update Problem</a:t>
            </a:r>
            <a:endParaRPr lang="en-US" dirty="0"/>
          </a:p>
        </p:txBody>
      </p:sp>
      <p:sp>
        <p:nvSpPr>
          <p:cNvPr id="2908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  <a:tab pos="5827713" algn="l"/>
                <a:tab pos="6456363" algn="l"/>
                <a:tab pos="7085013" algn="l"/>
              </a:tabLst>
            </a:pPr>
            <a:r>
              <a:rPr lang="en-GB" sz="2000" b="1" dirty="0" smtClean="0"/>
              <a:t>T1	T2			X</a:t>
            </a:r>
            <a:r>
              <a:rPr lang="en-GB" sz="2000" b="1" baseline="-25000" dirty="0" smtClean="0"/>
              <a:t>T1</a:t>
            </a:r>
            <a:r>
              <a:rPr lang="en-GB" sz="2000" b="1" dirty="0" smtClean="0"/>
              <a:t>	Y</a:t>
            </a:r>
            <a:r>
              <a:rPr lang="en-GB" sz="2000" b="1" baseline="-25000" dirty="0" smtClean="0"/>
              <a:t>T1</a:t>
            </a:r>
            <a:r>
              <a:rPr lang="en-GB" sz="2000" b="1" dirty="0" smtClean="0"/>
              <a:t>	X</a:t>
            </a:r>
            <a:r>
              <a:rPr lang="en-GB" sz="2000" b="1" baseline="-25000" dirty="0" smtClean="0"/>
              <a:t>T2</a:t>
            </a:r>
            <a:r>
              <a:rPr lang="en-GB" sz="2000" b="1" dirty="0" smtClean="0"/>
              <a:t>	Y</a:t>
            </a:r>
            <a:r>
              <a:rPr lang="en-GB" sz="2000" b="1" baseline="-25000" dirty="0" smtClean="0"/>
              <a:t>T2</a:t>
            </a:r>
            <a:r>
              <a:rPr lang="en-GB" sz="2000" b="1" dirty="0" smtClean="0"/>
              <a:t>		</a:t>
            </a:r>
            <a:r>
              <a:rPr lang="en-GB" sz="2000" b="1" dirty="0" err="1" smtClean="0"/>
              <a:t>X</a:t>
            </a:r>
            <a:r>
              <a:rPr lang="en-GB" sz="2000" b="1" baseline="-25000" dirty="0" err="1" smtClean="0"/>
              <a:t>d</a:t>
            </a:r>
            <a:r>
              <a:rPr lang="en-GB" sz="2000" b="1" baseline="-25000" dirty="0" smtClean="0"/>
              <a:t>	</a:t>
            </a:r>
            <a:r>
              <a:rPr lang="en-GB" sz="2000" b="1" dirty="0" err="1" smtClean="0"/>
              <a:t>Y</a:t>
            </a:r>
            <a:r>
              <a:rPr lang="en-GB" sz="2000" b="1" baseline="-25000" dirty="0" err="1" smtClean="0"/>
              <a:t>d</a:t>
            </a:r>
            <a:endParaRPr lang="en-GB" sz="2000" b="1" dirty="0"/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  <a:tab pos="5827713" algn="l"/>
                <a:tab pos="6456363" algn="l"/>
                <a:tab pos="7085013" algn="l"/>
              </a:tabLst>
            </a:pPr>
            <a:r>
              <a:rPr lang="en-GB" sz="2000" dirty="0" smtClean="0"/>
              <a:t>									20	50</a:t>
            </a:r>
            <a:endParaRPr lang="en-GB" sz="2000" dirty="0"/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  <a:tab pos="5827713" algn="l"/>
                <a:tab pos="6456363" algn="l"/>
                <a:tab pos="7085013" algn="l"/>
              </a:tabLst>
            </a:pPr>
            <a:r>
              <a:rPr lang="en-GB" sz="2000" dirty="0" smtClean="0"/>
              <a:t>read(X)				</a:t>
            </a:r>
            <a:r>
              <a:rPr lang="en-GB" sz="2000" b="1" dirty="0" smtClean="0"/>
              <a:t>20</a:t>
            </a:r>
            <a:r>
              <a:rPr lang="en-GB" sz="2000" dirty="0" smtClean="0"/>
              <a:t>					20	50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  <a:tab pos="5827713" algn="l"/>
                <a:tab pos="6456363" algn="l"/>
                <a:tab pos="7085013" algn="l"/>
              </a:tabLst>
            </a:pPr>
            <a:r>
              <a:rPr lang="en-GB" sz="2000" dirty="0" smtClean="0"/>
              <a:t>X := X – 10				</a:t>
            </a:r>
            <a:r>
              <a:rPr lang="en-GB" sz="2000" b="1" dirty="0" smtClean="0"/>
              <a:t>10</a:t>
            </a:r>
            <a:r>
              <a:rPr lang="en-GB" sz="2000" dirty="0"/>
              <a:t>	</a:t>
            </a:r>
            <a:r>
              <a:rPr lang="en-GB" sz="2000" dirty="0" smtClean="0"/>
              <a:t>				20	50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  <a:tab pos="5827713" algn="l"/>
                <a:tab pos="6456363" algn="l"/>
                <a:tab pos="7085013" algn="l"/>
              </a:tabLst>
            </a:pPr>
            <a:r>
              <a:rPr lang="en-GB" sz="2000" dirty="0"/>
              <a:t>	</a:t>
            </a:r>
            <a:r>
              <a:rPr lang="en-GB" sz="2000" dirty="0" smtClean="0"/>
              <a:t>read(X)		10		</a:t>
            </a:r>
            <a:r>
              <a:rPr lang="en-GB" sz="2000" b="1" dirty="0" smtClean="0"/>
              <a:t>20</a:t>
            </a:r>
            <a:r>
              <a:rPr lang="en-GB" sz="2000" dirty="0" smtClean="0"/>
              <a:t>			20	50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  <a:tab pos="5827713" algn="l"/>
                <a:tab pos="6456363" algn="l"/>
                <a:tab pos="7085013" algn="l"/>
              </a:tabLst>
            </a:pPr>
            <a:r>
              <a:rPr lang="en-GB" sz="2000" dirty="0"/>
              <a:t>	</a:t>
            </a:r>
            <a:r>
              <a:rPr lang="en-GB" sz="2000" dirty="0" smtClean="0"/>
              <a:t>x := X + 5		10		</a:t>
            </a:r>
            <a:r>
              <a:rPr lang="en-GB" sz="2000" b="1" dirty="0" smtClean="0"/>
              <a:t>25</a:t>
            </a:r>
            <a:r>
              <a:rPr lang="en-GB" sz="2000" dirty="0" smtClean="0"/>
              <a:t>			20	50	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  <a:tab pos="5827713" algn="l"/>
                <a:tab pos="6456363" algn="l"/>
                <a:tab pos="7085013" algn="l"/>
              </a:tabLst>
            </a:pPr>
            <a:r>
              <a:rPr lang="en-GB" sz="2000" dirty="0" smtClean="0"/>
              <a:t>write(X)				10		25			</a:t>
            </a:r>
            <a:r>
              <a:rPr lang="en-GB" sz="2000" b="1" dirty="0" smtClean="0"/>
              <a:t>10</a:t>
            </a:r>
            <a:r>
              <a:rPr lang="en-GB" sz="2000" dirty="0" smtClean="0"/>
              <a:t>	50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  <a:tab pos="5827713" algn="l"/>
                <a:tab pos="6456363" algn="l"/>
                <a:tab pos="7085013" algn="l"/>
              </a:tabLst>
            </a:pPr>
            <a:r>
              <a:rPr lang="en-GB" sz="2000" dirty="0" smtClean="0"/>
              <a:t>read(Y)				10	</a:t>
            </a:r>
            <a:r>
              <a:rPr lang="en-GB" sz="2000" b="1" dirty="0" smtClean="0"/>
              <a:t>50</a:t>
            </a:r>
            <a:r>
              <a:rPr lang="en-GB" sz="2000" dirty="0" smtClean="0"/>
              <a:t>	25			10	50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  <a:tab pos="5827713" algn="l"/>
                <a:tab pos="6456363" algn="l"/>
                <a:tab pos="7085013" algn="l"/>
              </a:tabLst>
            </a:pPr>
            <a:r>
              <a:rPr lang="en-GB" sz="2000" dirty="0"/>
              <a:t>	</a:t>
            </a:r>
            <a:r>
              <a:rPr lang="en-GB" sz="2000" dirty="0" smtClean="0"/>
              <a:t>write(X)		10	50	25			</a:t>
            </a:r>
            <a:r>
              <a:rPr lang="en-GB" sz="2000" b="1" dirty="0" smtClean="0"/>
              <a:t>25</a:t>
            </a:r>
            <a:r>
              <a:rPr lang="en-GB" sz="2000" dirty="0" smtClean="0"/>
              <a:t>	50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  <a:tab pos="5827713" algn="l"/>
                <a:tab pos="6456363" algn="l"/>
                <a:tab pos="7085013" algn="l"/>
              </a:tabLst>
            </a:pPr>
            <a:r>
              <a:rPr lang="en-GB" sz="2000" dirty="0" smtClean="0"/>
              <a:t>Y := Y+10				10	</a:t>
            </a:r>
            <a:r>
              <a:rPr lang="en-GB" sz="2000" b="1" dirty="0" smtClean="0"/>
              <a:t>60</a:t>
            </a:r>
            <a:r>
              <a:rPr lang="en-GB" sz="2000" dirty="0" smtClean="0"/>
              <a:t>	25			25	50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  <a:tab pos="5827713" algn="l"/>
                <a:tab pos="6456363" algn="l"/>
                <a:tab pos="7085013" algn="l"/>
              </a:tabLst>
            </a:pPr>
            <a:r>
              <a:rPr lang="en-GB" sz="2000" dirty="0" smtClean="0"/>
              <a:t>write(Y)				10	60	25			25	</a:t>
            </a:r>
            <a:r>
              <a:rPr lang="en-GB" sz="2000" b="1" dirty="0" smtClean="0"/>
              <a:t>60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89931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8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8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8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8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8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8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The Temporary Update </a:t>
            </a:r>
            <a:r>
              <a:rPr lang="en-GB" dirty="0" smtClean="0"/>
              <a:t>(Dirty Read) Problem</a:t>
            </a:r>
            <a:endParaRPr lang="en-US" dirty="0"/>
          </a:p>
        </p:txBody>
      </p:sp>
      <p:sp>
        <p:nvSpPr>
          <p:cNvPr id="17817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One transaction updates a DB item and then fails. Item is accessed before reverting to original value.</a:t>
            </a:r>
          </a:p>
          <a:p>
            <a:pPr>
              <a:buFont typeface="Wingdings" pitchFamily="-106" charset="2"/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695372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Temporary Update (Dirty Read) Problem</a:t>
            </a:r>
            <a:endParaRPr lang="en-US" dirty="0"/>
          </a:p>
        </p:txBody>
      </p:sp>
      <p:sp>
        <p:nvSpPr>
          <p:cNvPr id="2908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  <a:tab pos="5827713" algn="l"/>
                <a:tab pos="6456363" algn="l"/>
                <a:tab pos="7085013" algn="l"/>
              </a:tabLst>
            </a:pPr>
            <a:r>
              <a:rPr lang="en-GB" sz="2000" b="1" dirty="0" smtClean="0"/>
              <a:t>T1	T2			X</a:t>
            </a:r>
            <a:r>
              <a:rPr lang="en-GB" sz="2000" b="1" baseline="-25000" dirty="0" smtClean="0"/>
              <a:t>T1</a:t>
            </a:r>
            <a:r>
              <a:rPr lang="en-GB" sz="2000" b="1" dirty="0" smtClean="0"/>
              <a:t>	Y</a:t>
            </a:r>
            <a:r>
              <a:rPr lang="en-GB" sz="2000" b="1" baseline="-25000" dirty="0" smtClean="0"/>
              <a:t>T1</a:t>
            </a:r>
            <a:r>
              <a:rPr lang="en-GB" sz="2000" b="1" dirty="0" smtClean="0"/>
              <a:t>	X</a:t>
            </a:r>
            <a:r>
              <a:rPr lang="en-GB" sz="2000" b="1" baseline="-25000" dirty="0" smtClean="0"/>
              <a:t>T2</a:t>
            </a:r>
            <a:r>
              <a:rPr lang="en-GB" sz="2000" b="1" dirty="0" smtClean="0"/>
              <a:t>	Y</a:t>
            </a:r>
            <a:r>
              <a:rPr lang="en-GB" sz="2000" b="1" baseline="-25000" dirty="0" smtClean="0"/>
              <a:t>T2</a:t>
            </a:r>
            <a:r>
              <a:rPr lang="en-GB" sz="2000" b="1" dirty="0" smtClean="0"/>
              <a:t>		</a:t>
            </a:r>
            <a:r>
              <a:rPr lang="en-GB" sz="2000" b="1" dirty="0" err="1" smtClean="0"/>
              <a:t>X</a:t>
            </a:r>
            <a:r>
              <a:rPr lang="en-GB" sz="2000" b="1" baseline="-25000" dirty="0" err="1" smtClean="0"/>
              <a:t>d</a:t>
            </a:r>
            <a:r>
              <a:rPr lang="en-GB" sz="2000" b="1" baseline="-25000" dirty="0" smtClean="0"/>
              <a:t>	</a:t>
            </a:r>
            <a:r>
              <a:rPr lang="en-GB" sz="2000" b="1" dirty="0" err="1" smtClean="0"/>
              <a:t>Y</a:t>
            </a:r>
            <a:r>
              <a:rPr lang="en-GB" sz="2000" b="1" baseline="-25000" dirty="0" err="1" smtClean="0"/>
              <a:t>d</a:t>
            </a:r>
            <a:endParaRPr lang="en-GB" sz="2000" b="1" dirty="0"/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  <a:tab pos="5827713" algn="l"/>
                <a:tab pos="6456363" algn="l"/>
                <a:tab pos="7085013" algn="l"/>
              </a:tabLst>
            </a:pPr>
            <a:r>
              <a:rPr lang="en-GB" sz="2000" dirty="0" smtClean="0"/>
              <a:t>									20	50</a:t>
            </a:r>
            <a:endParaRPr lang="en-GB" sz="2000" dirty="0"/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  <a:tab pos="5827713" algn="l"/>
                <a:tab pos="6456363" algn="l"/>
                <a:tab pos="7085013" algn="l"/>
              </a:tabLst>
            </a:pPr>
            <a:r>
              <a:rPr lang="en-GB" sz="2000" dirty="0" smtClean="0"/>
              <a:t>read(X)				</a:t>
            </a:r>
            <a:r>
              <a:rPr lang="en-GB" sz="2000" b="1" dirty="0" smtClean="0"/>
              <a:t>20</a:t>
            </a:r>
            <a:r>
              <a:rPr lang="en-GB" sz="2000" dirty="0" smtClean="0"/>
              <a:t>					20	50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  <a:tab pos="5827713" algn="l"/>
                <a:tab pos="6456363" algn="l"/>
                <a:tab pos="7085013" algn="l"/>
              </a:tabLst>
            </a:pPr>
            <a:r>
              <a:rPr lang="en-GB" sz="2000" dirty="0" smtClean="0"/>
              <a:t>X := X – 10				</a:t>
            </a:r>
            <a:r>
              <a:rPr lang="en-GB" sz="2000" b="1" dirty="0" smtClean="0"/>
              <a:t>10</a:t>
            </a:r>
            <a:r>
              <a:rPr lang="en-GB" sz="2000" dirty="0"/>
              <a:t>	</a:t>
            </a:r>
            <a:r>
              <a:rPr lang="en-GB" sz="2000" dirty="0" smtClean="0"/>
              <a:t>				20	50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  <a:tab pos="5827713" algn="l"/>
                <a:tab pos="6456363" algn="l"/>
                <a:tab pos="7085013" algn="l"/>
              </a:tabLst>
            </a:pPr>
            <a:r>
              <a:rPr lang="en-GB" sz="2000" dirty="0" smtClean="0"/>
              <a:t>write(X)				10					</a:t>
            </a:r>
            <a:r>
              <a:rPr lang="en-GB" sz="2000" b="1" dirty="0" smtClean="0"/>
              <a:t>10</a:t>
            </a:r>
            <a:r>
              <a:rPr lang="en-GB" sz="2000" dirty="0" smtClean="0"/>
              <a:t>	50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  <a:tab pos="5827713" algn="l"/>
                <a:tab pos="6456363" algn="l"/>
                <a:tab pos="7085013" algn="l"/>
              </a:tabLst>
            </a:pPr>
            <a:r>
              <a:rPr lang="en-GB" sz="2000" dirty="0"/>
              <a:t>	</a:t>
            </a:r>
            <a:r>
              <a:rPr lang="en-GB" sz="2000" dirty="0" smtClean="0"/>
              <a:t>read(X)		10		</a:t>
            </a:r>
            <a:r>
              <a:rPr lang="en-GB" sz="2000" b="1" dirty="0" smtClean="0"/>
              <a:t>10</a:t>
            </a:r>
            <a:r>
              <a:rPr lang="en-GB" sz="2000" dirty="0" smtClean="0"/>
              <a:t>			10	50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  <a:tab pos="5827713" algn="l"/>
                <a:tab pos="6456363" algn="l"/>
                <a:tab pos="7085013" algn="l"/>
              </a:tabLst>
            </a:pPr>
            <a:r>
              <a:rPr lang="en-GB" sz="2000" dirty="0"/>
              <a:t>	</a:t>
            </a:r>
            <a:r>
              <a:rPr lang="en-GB" sz="2000" dirty="0" smtClean="0"/>
              <a:t>x := X + 5		10		</a:t>
            </a:r>
            <a:r>
              <a:rPr lang="en-GB" sz="2000" b="1" dirty="0" smtClean="0"/>
              <a:t>15</a:t>
            </a:r>
            <a:r>
              <a:rPr lang="en-GB" sz="2000" dirty="0" smtClean="0"/>
              <a:t>			10	50	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  <a:tab pos="5827713" algn="l"/>
                <a:tab pos="6456363" algn="l"/>
                <a:tab pos="7085013" algn="l"/>
              </a:tabLst>
            </a:pPr>
            <a:r>
              <a:rPr lang="en-GB" sz="2000" dirty="0" smtClean="0"/>
              <a:t>	write(X)		10		15			</a:t>
            </a:r>
            <a:r>
              <a:rPr lang="en-GB" sz="2000" b="1" dirty="0" smtClean="0"/>
              <a:t>15</a:t>
            </a:r>
            <a:r>
              <a:rPr lang="en-GB" sz="2000" dirty="0" smtClean="0"/>
              <a:t>	50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  <a:tab pos="5827713" algn="l"/>
                <a:tab pos="6456363" algn="l"/>
                <a:tab pos="7085013" algn="l"/>
              </a:tabLst>
            </a:pPr>
            <a:r>
              <a:rPr lang="en-GB" sz="2000" dirty="0" smtClean="0"/>
              <a:t>read(Y)				10	</a:t>
            </a:r>
            <a:r>
              <a:rPr lang="en-GB" sz="2000" b="1" dirty="0" smtClean="0"/>
              <a:t>50</a:t>
            </a:r>
            <a:r>
              <a:rPr lang="en-GB" sz="2000" dirty="0" smtClean="0"/>
              <a:t>	15			15	50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  <a:tab pos="5827713" algn="l"/>
                <a:tab pos="6456363" algn="l"/>
                <a:tab pos="7085013" algn="l"/>
              </a:tabLst>
            </a:pPr>
            <a:r>
              <a:rPr lang="en-GB" sz="2000" b="1" dirty="0" smtClean="0"/>
              <a:t>CRASH!		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  <a:tab pos="5827713" algn="l"/>
                <a:tab pos="6456363" algn="l"/>
                <a:tab pos="7085013" algn="l"/>
              </a:tabLst>
            </a:pPr>
            <a:r>
              <a:rPr lang="en-GB" sz="2000" b="1" dirty="0" smtClean="0"/>
              <a:t>rollback									20</a:t>
            </a:r>
            <a:r>
              <a:rPr lang="en-GB" sz="2000" dirty="0" smtClean="0"/>
              <a:t>	50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61289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8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8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8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8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8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8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The Incorrect Summary Problem</a:t>
            </a:r>
            <a:endParaRPr lang="en-US"/>
          </a:p>
        </p:txBody>
      </p:sp>
      <p:sp>
        <p:nvSpPr>
          <p:cNvPr id="17920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One transaction calculates an aggregate summary function on multiple records while other transactions update records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Aggregate </a:t>
            </a:r>
            <a:r>
              <a:rPr lang="en-GB" dirty="0"/>
              <a:t>function may read some values before they are updated, and some after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50372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Incorrect Summary Problem</a:t>
            </a:r>
            <a:endParaRPr lang="en-US" dirty="0"/>
          </a:p>
        </p:txBody>
      </p:sp>
      <p:sp>
        <p:nvSpPr>
          <p:cNvPr id="2908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  <a:tab pos="5827713" algn="l"/>
                <a:tab pos="6456363" algn="l"/>
                <a:tab pos="7085013" algn="l"/>
                <a:tab pos="7712075" algn="l"/>
              </a:tabLst>
            </a:pPr>
            <a:r>
              <a:rPr lang="en-GB" sz="2000" b="1" dirty="0" smtClean="0"/>
              <a:t>T1	T2			X</a:t>
            </a:r>
            <a:r>
              <a:rPr lang="en-GB" sz="2000" b="1" baseline="-25000" dirty="0" smtClean="0"/>
              <a:t>T1</a:t>
            </a:r>
            <a:r>
              <a:rPr lang="en-GB" sz="2000" b="1" dirty="0" smtClean="0"/>
              <a:t>	Y</a:t>
            </a:r>
            <a:r>
              <a:rPr lang="en-GB" sz="2000" b="1" baseline="-25000" dirty="0" smtClean="0"/>
              <a:t>T1</a:t>
            </a:r>
            <a:r>
              <a:rPr lang="en-GB" sz="2000" b="1" dirty="0" smtClean="0"/>
              <a:t>	S	X</a:t>
            </a:r>
            <a:r>
              <a:rPr lang="en-GB" sz="2000" b="1" baseline="-25000" dirty="0" smtClean="0"/>
              <a:t>T2</a:t>
            </a:r>
            <a:r>
              <a:rPr lang="en-GB" sz="2000" b="1" dirty="0" smtClean="0"/>
              <a:t>	Y</a:t>
            </a:r>
            <a:r>
              <a:rPr lang="en-GB" sz="2000" b="1" baseline="-25000" dirty="0" smtClean="0"/>
              <a:t>T2</a:t>
            </a:r>
            <a:r>
              <a:rPr lang="en-GB" sz="2000" b="1" dirty="0" smtClean="0"/>
              <a:t>	</a:t>
            </a:r>
            <a:r>
              <a:rPr lang="en-GB" sz="2000" b="1" dirty="0"/>
              <a:t>	</a:t>
            </a:r>
            <a:r>
              <a:rPr lang="en-GB" sz="2000" b="1" dirty="0" err="1" smtClean="0"/>
              <a:t>X</a:t>
            </a:r>
            <a:r>
              <a:rPr lang="en-GB" sz="2000" b="1" baseline="-25000" dirty="0" err="1" smtClean="0"/>
              <a:t>d</a:t>
            </a:r>
            <a:r>
              <a:rPr lang="en-GB" sz="2000" b="1" baseline="-25000" dirty="0" smtClean="0"/>
              <a:t>	</a:t>
            </a:r>
            <a:r>
              <a:rPr lang="en-GB" sz="2000" b="1" dirty="0" err="1" smtClean="0"/>
              <a:t>Y</a:t>
            </a:r>
            <a:r>
              <a:rPr lang="en-GB" sz="2000" b="1" baseline="-25000" dirty="0" err="1" smtClean="0"/>
              <a:t>d</a:t>
            </a:r>
            <a:r>
              <a:rPr lang="en-GB" sz="2000" b="1" baseline="-25000" dirty="0" smtClean="0"/>
              <a:t>	</a:t>
            </a:r>
            <a:endParaRPr lang="en-GB" sz="2000" b="1" dirty="0"/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  <a:tab pos="5827713" algn="l"/>
                <a:tab pos="6456363" algn="l"/>
                <a:tab pos="7085013" algn="l"/>
                <a:tab pos="7712075" algn="l"/>
              </a:tabLst>
            </a:pPr>
            <a:r>
              <a:rPr lang="en-GB" sz="2000" dirty="0" smtClean="0"/>
              <a:t>										20	50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  <a:tab pos="5827713" algn="l"/>
                <a:tab pos="6456363" algn="l"/>
                <a:tab pos="7085013" algn="l"/>
                <a:tab pos="7712075" algn="l"/>
              </a:tabLst>
            </a:pPr>
            <a:r>
              <a:rPr lang="en-GB" sz="2000" dirty="0" smtClean="0"/>
              <a:t>S := 0						</a:t>
            </a:r>
            <a:r>
              <a:rPr lang="en-GB" sz="2000" b="1" dirty="0" smtClean="0"/>
              <a:t>0</a:t>
            </a:r>
            <a:r>
              <a:rPr lang="en-GB" sz="2000" dirty="0" smtClean="0"/>
              <a:t>				20	50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  <a:tab pos="5827713" algn="l"/>
                <a:tab pos="6456363" algn="l"/>
                <a:tab pos="7085013" algn="l"/>
                <a:tab pos="7712075" algn="l"/>
              </a:tabLst>
            </a:pPr>
            <a:r>
              <a:rPr lang="en-GB" sz="2000" dirty="0"/>
              <a:t>	</a:t>
            </a:r>
            <a:r>
              <a:rPr lang="en-GB" sz="2000" dirty="0" smtClean="0"/>
              <a:t>read(X)				0	</a:t>
            </a:r>
            <a:r>
              <a:rPr lang="en-GB" sz="2000" b="1" dirty="0" smtClean="0"/>
              <a:t>20</a:t>
            </a:r>
            <a:r>
              <a:rPr lang="en-GB" sz="2000" dirty="0" smtClean="0"/>
              <a:t>			20	50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  <a:tab pos="5827713" algn="l"/>
                <a:tab pos="6456363" algn="l"/>
                <a:tab pos="7085013" algn="l"/>
                <a:tab pos="7712075" algn="l"/>
              </a:tabLst>
            </a:pPr>
            <a:r>
              <a:rPr lang="en-GB" sz="2000" dirty="0"/>
              <a:t>	</a:t>
            </a:r>
            <a:r>
              <a:rPr lang="en-GB" sz="2000" dirty="0" smtClean="0"/>
              <a:t>X := X </a:t>
            </a:r>
            <a:r>
              <a:rPr lang="mr-IN" sz="2000" dirty="0" smtClean="0"/>
              <a:t>–</a:t>
            </a:r>
            <a:r>
              <a:rPr lang="en-GB" sz="2000" dirty="0" smtClean="0"/>
              <a:t> 10				0	</a:t>
            </a:r>
            <a:r>
              <a:rPr lang="en-GB" sz="2000" b="1" dirty="0" smtClean="0"/>
              <a:t>10</a:t>
            </a:r>
            <a:r>
              <a:rPr lang="en-GB" sz="2000" dirty="0" smtClean="0"/>
              <a:t>			20	50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  <a:tab pos="5827713" algn="l"/>
                <a:tab pos="6456363" algn="l"/>
                <a:tab pos="7085013" algn="l"/>
                <a:tab pos="7712075" algn="l"/>
              </a:tabLst>
            </a:pPr>
            <a:r>
              <a:rPr lang="en-GB" sz="2000" dirty="0"/>
              <a:t>	</a:t>
            </a:r>
            <a:r>
              <a:rPr lang="en-GB" sz="2000" dirty="0" smtClean="0"/>
              <a:t>write(X)				0	10			</a:t>
            </a:r>
            <a:r>
              <a:rPr lang="en-GB" sz="2000" b="1" dirty="0" smtClean="0"/>
              <a:t>10</a:t>
            </a:r>
            <a:r>
              <a:rPr lang="en-GB" sz="2000" dirty="0" smtClean="0"/>
              <a:t>	50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  <a:tab pos="5827713" algn="l"/>
                <a:tab pos="6456363" algn="l"/>
                <a:tab pos="7085013" algn="l"/>
                <a:tab pos="7712075" algn="l"/>
              </a:tabLst>
            </a:pPr>
            <a:r>
              <a:rPr lang="en-GB" sz="2000" dirty="0" smtClean="0"/>
              <a:t>read(X)				</a:t>
            </a:r>
            <a:r>
              <a:rPr lang="en-GB" sz="2000" b="1" dirty="0" smtClean="0"/>
              <a:t>10</a:t>
            </a:r>
            <a:r>
              <a:rPr lang="en-GB" sz="2000" dirty="0" smtClean="0"/>
              <a:t>		0	10			10	50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  <a:tab pos="5827713" algn="l"/>
                <a:tab pos="6456363" algn="l"/>
                <a:tab pos="7085013" algn="l"/>
                <a:tab pos="7712075" algn="l"/>
              </a:tabLst>
            </a:pPr>
            <a:r>
              <a:rPr lang="en-GB" sz="2000" dirty="0" smtClean="0"/>
              <a:t>S := S + X				10		</a:t>
            </a:r>
            <a:r>
              <a:rPr lang="en-GB" sz="2000" b="1" dirty="0" smtClean="0"/>
              <a:t>10</a:t>
            </a:r>
            <a:r>
              <a:rPr lang="en-GB" sz="2000" dirty="0" smtClean="0"/>
              <a:t>	10			10	50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  <a:tab pos="5827713" algn="l"/>
                <a:tab pos="6456363" algn="l"/>
                <a:tab pos="7085013" algn="l"/>
                <a:tab pos="7712075" algn="l"/>
              </a:tabLst>
            </a:pPr>
            <a:r>
              <a:rPr lang="en-GB" sz="2000" dirty="0" smtClean="0"/>
              <a:t>read(Y)				10	</a:t>
            </a:r>
            <a:r>
              <a:rPr lang="en-GB" sz="2000" b="1" dirty="0" smtClean="0"/>
              <a:t>50</a:t>
            </a:r>
            <a:r>
              <a:rPr lang="en-GB" sz="2000" dirty="0" smtClean="0"/>
              <a:t>	10	10			10	50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  <a:tab pos="5827713" algn="l"/>
                <a:tab pos="6456363" algn="l"/>
                <a:tab pos="7085013" algn="l"/>
                <a:tab pos="7712075" algn="l"/>
              </a:tabLst>
            </a:pPr>
            <a:r>
              <a:rPr lang="en-GB" sz="2000" dirty="0" smtClean="0"/>
              <a:t>S := S + Y				10	50	</a:t>
            </a:r>
            <a:r>
              <a:rPr lang="en-GB" sz="2000" b="1" dirty="0" smtClean="0"/>
              <a:t>60</a:t>
            </a:r>
            <a:r>
              <a:rPr lang="en-GB" sz="2000" dirty="0" smtClean="0"/>
              <a:t>	10			10	50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  <a:tab pos="5827713" algn="l"/>
                <a:tab pos="6456363" algn="l"/>
                <a:tab pos="7085013" algn="l"/>
                <a:tab pos="7712075" algn="l"/>
              </a:tabLst>
            </a:pPr>
            <a:r>
              <a:rPr lang="en-GB" sz="2000" dirty="0"/>
              <a:t>	</a:t>
            </a:r>
            <a:r>
              <a:rPr lang="en-GB" sz="2000" dirty="0" smtClean="0"/>
              <a:t>read(Y)		10	50	60	10	</a:t>
            </a:r>
            <a:r>
              <a:rPr lang="en-GB" sz="2000" b="1" dirty="0" smtClean="0"/>
              <a:t>50</a:t>
            </a:r>
            <a:r>
              <a:rPr lang="en-GB" sz="2000" dirty="0" smtClean="0"/>
              <a:t>		10	50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  <a:tab pos="5827713" algn="l"/>
                <a:tab pos="6456363" algn="l"/>
                <a:tab pos="7085013" algn="l"/>
                <a:tab pos="7712075" algn="l"/>
              </a:tabLst>
            </a:pPr>
            <a:r>
              <a:rPr lang="en-GB" sz="2000" dirty="0"/>
              <a:t>	</a:t>
            </a:r>
            <a:r>
              <a:rPr lang="en-GB" sz="2000" dirty="0" smtClean="0"/>
              <a:t>Y := Y + 10		10	50	60	10	</a:t>
            </a:r>
            <a:r>
              <a:rPr lang="en-GB" sz="2000" b="1" dirty="0" smtClean="0"/>
              <a:t>60</a:t>
            </a:r>
            <a:r>
              <a:rPr lang="en-GB" sz="2000" dirty="0" smtClean="0"/>
              <a:t>		10	50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  <a:tab pos="5827713" algn="l"/>
                <a:tab pos="6456363" algn="l"/>
                <a:tab pos="7085013" algn="l"/>
                <a:tab pos="7712075" algn="l"/>
              </a:tabLst>
            </a:pPr>
            <a:r>
              <a:rPr lang="en-GB" sz="2000" dirty="0"/>
              <a:t>	</a:t>
            </a:r>
            <a:r>
              <a:rPr lang="en-GB" sz="2000" dirty="0" smtClean="0"/>
              <a:t>write(Y)		10	50	60	10	60		10	</a:t>
            </a:r>
            <a:r>
              <a:rPr lang="en-GB" sz="2000" b="1" dirty="0" smtClean="0"/>
              <a:t>60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8685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8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8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8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8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8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8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81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81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The Unrepeatable Read Problem</a:t>
            </a:r>
            <a:endParaRPr lang="en-US"/>
          </a:p>
        </p:txBody>
      </p:sp>
      <p:sp>
        <p:nvSpPr>
          <p:cNvPr id="18125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One transaction reads an item twice, while another changes the item between the two reads</a:t>
            </a:r>
          </a:p>
          <a:p>
            <a:pPr>
              <a:buFont typeface="Wingdings" pitchFamily="-106" charset="2"/>
              <a:buNone/>
            </a:pPr>
            <a:r>
              <a:rPr lang="en-GB" b="1" dirty="0" smtClean="0"/>
              <a:t>T1:				T2:</a:t>
            </a:r>
            <a:endParaRPr lang="en-GB" b="1" dirty="0"/>
          </a:p>
          <a:p>
            <a:pPr>
              <a:spcAft>
                <a:spcPts val="0"/>
              </a:spcAft>
              <a:buFont typeface="Wingdings" pitchFamily="-106" charset="2"/>
              <a:buNone/>
            </a:pPr>
            <a:r>
              <a:rPr lang="en-GB" dirty="0" smtClean="0"/>
              <a:t>read(</a:t>
            </a:r>
            <a:r>
              <a:rPr lang="en-GB" dirty="0"/>
              <a:t>X</a:t>
            </a:r>
            <a:r>
              <a:rPr lang="en-GB" dirty="0" smtClean="0"/>
              <a:t>)</a:t>
            </a:r>
          </a:p>
          <a:p>
            <a:pPr>
              <a:spcAft>
                <a:spcPts val="0"/>
              </a:spcAft>
              <a:buFont typeface="Wingdings" pitchFamily="-106" charset="2"/>
              <a:buNone/>
            </a:pPr>
            <a:r>
              <a:rPr lang="en-GB" dirty="0"/>
              <a:t>	</a:t>
            </a:r>
            <a:r>
              <a:rPr lang="en-GB" dirty="0" smtClean="0"/>
              <a:t>	</a:t>
            </a:r>
            <a:r>
              <a:rPr lang="en-GB" dirty="0"/>
              <a:t>			</a:t>
            </a:r>
            <a:r>
              <a:rPr lang="en-GB" dirty="0" smtClean="0"/>
              <a:t>read(</a:t>
            </a:r>
            <a:r>
              <a:rPr lang="en-GB" dirty="0"/>
              <a:t>X</a:t>
            </a:r>
            <a:r>
              <a:rPr lang="en-GB" dirty="0" smtClean="0"/>
              <a:t>)</a:t>
            </a:r>
            <a:endParaRPr lang="en-GB" dirty="0"/>
          </a:p>
          <a:p>
            <a:pPr>
              <a:spcAft>
                <a:spcPts val="0"/>
              </a:spcAft>
              <a:buFont typeface="Wingdings" pitchFamily="-106" charset="2"/>
              <a:buNone/>
            </a:pPr>
            <a:r>
              <a:rPr lang="en-GB" dirty="0"/>
              <a:t>					X := X – </a:t>
            </a:r>
            <a:r>
              <a:rPr lang="en-GB" dirty="0" smtClean="0"/>
              <a:t>10</a:t>
            </a:r>
            <a:endParaRPr lang="en-GB" dirty="0"/>
          </a:p>
          <a:p>
            <a:pPr>
              <a:spcAft>
                <a:spcPts val="0"/>
              </a:spcAft>
              <a:buFont typeface="Wingdings" pitchFamily="-106" charset="2"/>
              <a:buNone/>
            </a:pPr>
            <a:r>
              <a:rPr lang="en-GB" dirty="0"/>
              <a:t>					</a:t>
            </a:r>
            <a:r>
              <a:rPr lang="en-GB" dirty="0" smtClean="0"/>
              <a:t>write(</a:t>
            </a:r>
            <a:r>
              <a:rPr lang="en-GB" dirty="0"/>
              <a:t>X</a:t>
            </a:r>
            <a:r>
              <a:rPr lang="en-GB" dirty="0" smtClean="0"/>
              <a:t>)</a:t>
            </a:r>
            <a:endParaRPr lang="en-GB" dirty="0"/>
          </a:p>
          <a:p>
            <a:pPr>
              <a:spcAft>
                <a:spcPts val="0"/>
              </a:spcAft>
              <a:buFont typeface="Wingdings" pitchFamily="-106" charset="2"/>
              <a:buNone/>
            </a:pPr>
            <a:r>
              <a:rPr lang="en-GB" dirty="0" smtClean="0"/>
              <a:t>read(</a:t>
            </a:r>
            <a:r>
              <a:rPr lang="en-GB" dirty="0"/>
              <a:t>X</a:t>
            </a:r>
            <a:r>
              <a:rPr lang="en-GB" dirty="0" smtClean="0"/>
              <a:t>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365293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Transaction Processing</a:t>
            </a:r>
            <a:endParaRPr lang="en-US"/>
          </a:p>
        </p:txBody>
      </p:sp>
      <p:sp>
        <p:nvSpPr>
          <p:cNvPr id="1822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When a transaction is submitted for execution, the system must ensure </a:t>
            </a:r>
            <a:r>
              <a:rPr lang="en-GB" dirty="0" smtClean="0"/>
              <a:t>that:</a:t>
            </a:r>
            <a:endParaRPr lang="en-GB" dirty="0"/>
          </a:p>
          <a:p>
            <a:pPr lvl="1"/>
            <a:r>
              <a:rPr lang="en-GB" dirty="0"/>
              <a:t>All operations in the transaction are completed successfully, with effect recorded permanently in the database, or</a:t>
            </a:r>
          </a:p>
          <a:p>
            <a:pPr lvl="1"/>
            <a:r>
              <a:rPr lang="en-GB" dirty="0"/>
              <a:t>There is no effect on the database or other transactions</a:t>
            </a:r>
          </a:p>
          <a:p>
            <a:pPr lvl="1"/>
            <a:endParaRPr lang="en-GB" dirty="0"/>
          </a:p>
          <a:p>
            <a:pPr marL="0" indent="0">
              <a:buNone/>
            </a:pPr>
            <a:r>
              <a:rPr lang="en-GB" dirty="0"/>
              <a:t>Transactions may be </a:t>
            </a:r>
            <a:r>
              <a:rPr lang="en-GB" b="1" dirty="0"/>
              <a:t>read-only </a:t>
            </a:r>
            <a:r>
              <a:rPr lang="en-GB" dirty="0"/>
              <a:t>or </a:t>
            </a:r>
            <a:r>
              <a:rPr lang="en-GB" b="1" dirty="0"/>
              <a:t>update</a:t>
            </a:r>
          </a:p>
        </p:txBody>
      </p:sp>
    </p:spTree>
    <p:extLst>
      <p:ext uri="{BB962C8B-B14F-4D97-AF65-F5344CB8AC3E}">
        <p14:creationId xmlns:p14="http://schemas.microsoft.com/office/powerpoint/2010/main" val="39346773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4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Overview</a:t>
            </a:r>
            <a:endParaRPr lang="en-US"/>
          </a:p>
        </p:txBody>
      </p:sp>
      <p:sp>
        <p:nvSpPr>
          <p:cNvPr id="23245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Transaction processing</a:t>
            </a:r>
          </a:p>
          <a:p>
            <a:r>
              <a:rPr lang="en-GB" dirty="0"/>
              <a:t>Transaction problems</a:t>
            </a:r>
          </a:p>
          <a:p>
            <a:r>
              <a:rPr lang="en-GB" dirty="0"/>
              <a:t>Transaction lifecycle</a:t>
            </a:r>
          </a:p>
          <a:p>
            <a:r>
              <a:rPr lang="en-GB" dirty="0"/>
              <a:t>ACID</a:t>
            </a:r>
          </a:p>
          <a:p>
            <a:r>
              <a:rPr lang="en-GB" dirty="0" smtClean="0"/>
              <a:t>Schedules and </a:t>
            </a:r>
            <a:r>
              <a:rPr lang="en-GB" dirty="0" err="1" smtClean="0"/>
              <a:t>serialisability</a:t>
            </a:r>
            <a:endParaRPr lang="en-GB" dirty="0"/>
          </a:p>
          <a:p>
            <a:r>
              <a:rPr lang="en-GB" dirty="0" smtClean="0"/>
              <a:t>Locking (including 2PL)</a:t>
            </a:r>
            <a:endParaRPr lang="en-GB" dirty="0"/>
          </a:p>
          <a:p>
            <a:r>
              <a:rPr lang="en-GB" dirty="0" smtClean="0"/>
              <a:t>Timestamps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801964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Transaction Life Cycle</a:t>
            </a:r>
            <a:endParaRPr lang="en-US"/>
          </a:p>
        </p:txBody>
      </p:sp>
      <p:sp>
        <p:nvSpPr>
          <p:cNvPr id="1832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Need to track start and end of transactions, and commit and abort of transactions</a:t>
            </a:r>
          </a:p>
          <a:p>
            <a:pPr lvl="1"/>
            <a:r>
              <a:rPr lang="en-GB" dirty="0"/>
              <a:t>BEGIN_TRANSACTION</a:t>
            </a:r>
          </a:p>
          <a:p>
            <a:pPr lvl="1"/>
            <a:r>
              <a:rPr lang="en-GB" dirty="0"/>
              <a:t>READ, WRITE</a:t>
            </a:r>
          </a:p>
          <a:p>
            <a:pPr lvl="1"/>
            <a:r>
              <a:rPr lang="en-GB" dirty="0"/>
              <a:t>END_TRANSACTION</a:t>
            </a:r>
          </a:p>
          <a:p>
            <a:pPr lvl="1"/>
            <a:r>
              <a:rPr lang="en-GB" dirty="0"/>
              <a:t>COMMIT_TRANSACTION</a:t>
            </a:r>
          </a:p>
          <a:p>
            <a:pPr lvl="1"/>
            <a:r>
              <a:rPr lang="en-GB" dirty="0"/>
              <a:t>ROLLBACK (or ABORT)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90590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Transaction Life Cycle</a:t>
            </a:r>
            <a:endParaRPr lang="en-US"/>
          </a:p>
        </p:txBody>
      </p:sp>
      <p:sp>
        <p:nvSpPr>
          <p:cNvPr id="184324" name="AutoShape 4"/>
          <p:cNvSpPr>
            <a:spLocks noChangeArrowheads="1"/>
          </p:cNvSpPr>
          <p:nvPr/>
        </p:nvSpPr>
        <p:spPr bwMode="auto">
          <a:xfrm>
            <a:off x="1692275" y="2708275"/>
            <a:ext cx="1439863" cy="720725"/>
          </a:xfrm>
          <a:prstGeom prst="roundRect">
            <a:avLst>
              <a:gd name="adj" fmla="val 50000"/>
            </a:avLst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GB" dirty="0"/>
              <a:t>Active</a:t>
            </a:r>
            <a:endParaRPr lang="en-US" dirty="0"/>
          </a:p>
        </p:txBody>
      </p:sp>
      <p:sp>
        <p:nvSpPr>
          <p:cNvPr id="184325" name="AutoShape 5"/>
          <p:cNvSpPr>
            <a:spLocks noChangeArrowheads="1"/>
          </p:cNvSpPr>
          <p:nvPr/>
        </p:nvSpPr>
        <p:spPr bwMode="auto">
          <a:xfrm>
            <a:off x="4572000" y="4868863"/>
            <a:ext cx="1439863" cy="720725"/>
          </a:xfrm>
          <a:prstGeom prst="roundRect">
            <a:avLst>
              <a:gd name="adj" fmla="val 50000"/>
            </a:avLst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GB"/>
              <a:t>Failed</a:t>
            </a:r>
            <a:endParaRPr lang="en-US"/>
          </a:p>
        </p:txBody>
      </p:sp>
      <p:sp>
        <p:nvSpPr>
          <p:cNvPr id="184326" name="AutoShape 6"/>
          <p:cNvSpPr>
            <a:spLocks noChangeArrowheads="1"/>
          </p:cNvSpPr>
          <p:nvPr/>
        </p:nvSpPr>
        <p:spPr bwMode="auto">
          <a:xfrm>
            <a:off x="4572000" y="2708275"/>
            <a:ext cx="1439863" cy="720725"/>
          </a:xfrm>
          <a:prstGeom prst="roundRect">
            <a:avLst>
              <a:gd name="adj" fmla="val 50000"/>
            </a:avLst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GB"/>
              <a:t>Partially</a:t>
            </a:r>
            <a:br>
              <a:rPr lang="en-GB"/>
            </a:br>
            <a:r>
              <a:rPr lang="en-GB"/>
              <a:t>Committed</a:t>
            </a:r>
            <a:endParaRPr lang="en-US"/>
          </a:p>
        </p:txBody>
      </p:sp>
      <p:sp>
        <p:nvSpPr>
          <p:cNvPr id="184327" name="AutoShape 7"/>
          <p:cNvSpPr>
            <a:spLocks noChangeArrowheads="1"/>
          </p:cNvSpPr>
          <p:nvPr/>
        </p:nvSpPr>
        <p:spPr bwMode="auto">
          <a:xfrm>
            <a:off x="7453313" y="2708275"/>
            <a:ext cx="1439862" cy="720725"/>
          </a:xfrm>
          <a:prstGeom prst="roundRect">
            <a:avLst>
              <a:gd name="adj" fmla="val 50000"/>
            </a:avLst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GB"/>
              <a:t>Committed</a:t>
            </a:r>
            <a:endParaRPr lang="en-US"/>
          </a:p>
        </p:txBody>
      </p:sp>
      <p:sp>
        <p:nvSpPr>
          <p:cNvPr id="184328" name="AutoShape 8"/>
          <p:cNvSpPr>
            <a:spLocks noChangeArrowheads="1"/>
          </p:cNvSpPr>
          <p:nvPr/>
        </p:nvSpPr>
        <p:spPr bwMode="auto">
          <a:xfrm>
            <a:off x="7453313" y="4868863"/>
            <a:ext cx="1439862" cy="720725"/>
          </a:xfrm>
          <a:prstGeom prst="roundRect">
            <a:avLst>
              <a:gd name="adj" fmla="val 50000"/>
            </a:avLst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GB"/>
              <a:t>Terminated</a:t>
            </a:r>
            <a:endParaRPr lang="en-US"/>
          </a:p>
        </p:txBody>
      </p:sp>
      <p:cxnSp>
        <p:nvCxnSpPr>
          <p:cNvPr id="184335" name="AutoShape 15"/>
          <p:cNvCxnSpPr>
            <a:cxnSpLocks noChangeShapeType="1"/>
            <a:stCxn id="184324" idx="2"/>
            <a:endCxn id="184325" idx="1"/>
          </p:cNvCxnSpPr>
          <p:nvPr/>
        </p:nvCxnSpPr>
        <p:spPr bwMode="auto">
          <a:xfrm>
            <a:off x="2413000" y="3429000"/>
            <a:ext cx="2159000" cy="180022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</p:spPr>
      </p:cxnSp>
      <p:cxnSp>
        <p:nvCxnSpPr>
          <p:cNvPr id="184336" name="AutoShape 16"/>
          <p:cNvCxnSpPr>
            <a:cxnSpLocks noChangeShapeType="1"/>
            <a:stCxn id="184324" idx="3"/>
            <a:endCxn id="184326" idx="1"/>
          </p:cNvCxnSpPr>
          <p:nvPr/>
        </p:nvCxnSpPr>
        <p:spPr bwMode="auto">
          <a:xfrm>
            <a:off x="3132138" y="3068638"/>
            <a:ext cx="1439862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</p:spPr>
      </p:cxnSp>
      <p:cxnSp>
        <p:nvCxnSpPr>
          <p:cNvPr id="184338" name="AutoShape 18"/>
          <p:cNvCxnSpPr>
            <a:cxnSpLocks noChangeShapeType="1"/>
            <a:stCxn id="184326" idx="2"/>
            <a:endCxn id="184325" idx="0"/>
          </p:cNvCxnSpPr>
          <p:nvPr/>
        </p:nvCxnSpPr>
        <p:spPr bwMode="auto">
          <a:xfrm>
            <a:off x="5292725" y="3429000"/>
            <a:ext cx="0" cy="1439863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</p:spPr>
      </p:cxnSp>
      <p:cxnSp>
        <p:nvCxnSpPr>
          <p:cNvPr id="184339" name="AutoShape 19"/>
          <p:cNvCxnSpPr>
            <a:cxnSpLocks noChangeShapeType="1"/>
            <a:stCxn id="184326" idx="3"/>
            <a:endCxn id="184327" idx="1"/>
          </p:cNvCxnSpPr>
          <p:nvPr/>
        </p:nvCxnSpPr>
        <p:spPr bwMode="auto">
          <a:xfrm>
            <a:off x="6011863" y="3068638"/>
            <a:ext cx="1441450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</p:spPr>
      </p:cxnSp>
      <p:cxnSp>
        <p:nvCxnSpPr>
          <p:cNvPr id="184340" name="AutoShape 20"/>
          <p:cNvCxnSpPr>
            <a:cxnSpLocks noChangeShapeType="1"/>
            <a:stCxn id="184327" idx="2"/>
            <a:endCxn id="184328" idx="0"/>
          </p:cNvCxnSpPr>
          <p:nvPr/>
        </p:nvCxnSpPr>
        <p:spPr bwMode="auto">
          <a:xfrm>
            <a:off x="8174038" y="3429000"/>
            <a:ext cx="0" cy="1439863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</p:spPr>
      </p:cxnSp>
      <p:cxnSp>
        <p:nvCxnSpPr>
          <p:cNvPr id="184341" name="AutoShape 21"/>
          <p:cNvCxnSpPr>
            <a:cxnSpLocks noChangeShapeType="1"/>
            <a:stCxn id="184325" idx="3"/>
            <a:endCxn id="184328" idx="1"/>
          </p:cNvCxnSpPr>
          <p:nvPr/>
        </p:nvCxnSpPr>
        <p:spPr bwMode="auto">
          <a:xfrm>
            <a:off x="6011863" y="5229225"/>
            <a:ext cx="1441450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</p:spPr>
      </p:cxnSp>
      <p:cxnSp>
        <p:nvCxnSpPr>
          <p:cNvPr id="184342" name="AutoShape 22"/>
          <p:cNvCxnSpPr>
            <a:cxnSpLocks noChangeShapeType="1"/>
            <a:endCxn id="184324" idx="1"/>
          </p:cNvCxnSpPr>
          <p:nvPr/>
        </p:nvCxnSpPr>
        <p:spPr bwMode="auto">
          <a:xfrm>
            <a:off x="250825" y="3068638"/>
            <a:ext cx="1441450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</p:spPr>
      </p:cxnSp>
      <p:cxnSp>
        <p:nvCxnSpPr>
          <p:cNvPr id="184343" name="AutoShape 23"/>
          <p:cNvCxnSpPr>
            <a:cxnSpLocks noChangeShapeType="1"/>
            <a:stCxn id="184324" idx="3"/>
            <a:endCxn id="184324" idx="0"/>
          </p:cNvCxnSpPr>
          <p:nvPr/>
        </p:nvCxnSpPr>
        <p:spPr bwMode="auto">
          <a:xfrm flipH="1" flipV="1">
            <a:off x="2413000" y="2708275"/>
            <a:ext cx="719138" cy="360363"/>
          </a:xfrm>
          <a:prstGeom prst="curvedConnector4">
            <a:avLst>
              <a:gd name="adj1" fmla="val -31569"/>
              <a:gd name="adj2" fmla="val 163435"/>
            </a:avLst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</p:spPr>
      </p:cxnSp>
      <p:sp>
        <p:nvSpPr>
          <p:cNvPr id="184344" name="Text Box 24"/>
          <p:cNvSpPr txBox="1">
            <a:spLocks noChangeArrowheads="1"/>
          </p:cNvSpPr>
          <p:nvPr/>
        </p:nvSpPr>
        <p:spPr bwMode="auto">
          <a:xfrm>
            <a:off x="107950" y="3141663"/>
            <a:ext cx="18224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GB"/>
              <a:t>BEGIN</a:t>
            </a:r>
            <a:br>
              <a:rPr lang="en-GB"/>
            </a:br>
            <a:r>
              <a:rPr lang="en-GB"/>
              <a:t>TRANSACTION</a:t>
            </a:r>
            <a:endParaRPr lang="en-US"/>
          </a:p>
        </p:txBody>
      </p:sp>
      <p:sp>
        <p:nvSpPr>
          <p:cNvPr id="184345" name="Text Box 25"/>
          <p:cNvSpPr txBox="1">
            <a:spLocks noChangeArrowheads="1"/>
          </p:cNvSpPr>
          <p:nvPr/>
        </p:nvSpPr>
        <p:spPr bwMode="auto">
          <a:xfrm>
            <a:off x="1619250" y="2060575"/>
            <a:ext cx="16827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GB"/>
              <a:t>READ, WRITE</a:t>
            </a:r>
            <a:endParaRPr lang="en-US"/>
          </a:p>
        </p:txBody>
      </p:sp>
      <p:sp>
        <p:nvSpPr>
          <p:cNvPr id="184346" name="Text Box 26"/>
          <p:cNvSpPr txBox="1">
            <a:spLocks noChangeArrowheads="1"/>
          </p:cNvSpPr>
          <p:nvPr/>
        </p:nvSpPr>
        <p:spPr bwMode="auto">
          <a:xfrm>
            <a:off x="3059113" y="3141663"/>
            <a:ext cx="18224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GB"/>
              <a:t>END</a:t>
            </a:r>
            <a:br>
              <a:rPr lang="en-GB"/>
            </a:br>
            <a:r>
              <a:rPr lang="en-GB"/>
              <a:t>TRANSACTION</a:t>
            </a:r>
            <a:endParaRPr lang="en-US"/>
          </a:p>
        </p:txBody>
      </p:sp>
      <p:sp>
        <p:nvSpPr>
          <p:cNvPr id="184347" name="Text Box 27"/>
          <p:cNvSpPr txBox="1">
            <a:spLocks noChangeArrowheads="1"/>
          </p:cNvSpPr>
          <p:nvPr/>
        </p:nvSpPr>
        <p:spPr bwMode="auto">
          <a:xfrm>
            <a:off x="6156325" y="3213100"/>
            <a:ext cx="11112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GB"/>
              <a:t>COMMIT</a:t>
            </a:r>
            <a:endParaRPr lang="en-US"/>
          </a:p>
        </p:txBody>
      </p:sp>
      <p:sp>
        <p:nvSpPr>
          <p:cNvPr id="184348" name="Text Box 28"/>
          <p:cNvSpPr txBox="1">
            <a:spLocks noChangeArrowheads="1"/>
          </p:cNvSpPr>
          <p:nvPr/>
        </p:nvSpPr>
        <p:spPr bwMode="auto">
          <a:xfrm>
            <a:off x="5364163" y="4005263"/>
            <a:ext cx="9715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GB"/>
              <a:t>ABORT</a:t>
            </a:r>
            <a:endParaRPr lang="en-US"/>
          </a:p>
        </p:txBody>
      </p:sp>
      <p:sp>
        <p:nvSpPr>
          <p:cNvPr id="184349" name="Text Box 29"/>
          <p:cNvSpPr txBox="1">
            <a:spLocks noChangeArrowheads="1"/>
          </p:cNvSpPr>
          <p:nvPr/>
        </p:nvSpPr>
        <p:spPr bwMode="auto">
          <a:xfrm>
            <a:off x="2392363" y="4168775"/>
            <a:ext cx="9715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GB"/>
              <a:t>ABORT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09127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ACID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21537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ACID Properties</a:t>
            </a:r>
            <a:endParaRPr lang="en-US"/>
          </a:p>
        </p:txBody>
      </p:sp>
      <p:sp>
        <p:nvSpPr>
          <p:cNvPr id="1863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90000"/>
              </a:lnSpc>
              <a:spcAft>
                <a:spcPts val="840"/>
              </a:spcAft>
              <a:buNone/>
            </a:pPr>
            <a:r>
              <a:rPr lang="en-GB" dirty="0"/>
              <a:t>Atomicity</a:t>
            </a:r>
          </a:p>
          <a:p>
            <a:pPr lvl="1">
              <a:lnSpc>
                <a:spcPct val="90000"/>
              </a:lnSpc>
              <a:spcAft>
                <a:spcPts val="840"/>
              </a:spcAft>
            </a:pPr>
            <a:r>
              <a:rPr lang="en-GB" dirty="0"/>
              <a:t>A transaction is atomic and is either performed completely or not at all</a:t>
            </a:r>
          </a:p>
          <a:p>
            <a:pPr marL="0" indent="0">
              <a:lnSpc>
                <a:spcPct val="90000"/>
              </a:lnSpc>
              <a:spcAft>
                <a:spcPts val="840"/>
              </a:spcAft>
              <a:buNone/>
            </a:pPr>
            <a:r>
              <a:rPr lang="en-GB" dirty="0"/>
              <a:t>Consistency preservation</a:t>
            </a:r>
          </a:p>
          <a:p>
            <a:pPr lvl="1">
              <a:lnSpc>
                <a:spcPct val="90000"/>
              </a:lnSpc>
              <a:spcAft>
                <a:spcPts val="840"/>
              </a:spcAft>
            </a:pPr>
            <a:r>
              <a:rPr lang="en-GB" dirty="0"/>
              <a:t>Correct transaction execution must take the database from one consistent state to another</a:t>
            </a:r>
          </a:p>
          <a:p>
            <a:pPr marL="0" indent="0">
              <a:lnSpc>
                <a:spcPct val="90000"/>
              </a:lnSpc>
              <a:spcAft>
                <a:spcPts val="840"/>
              </a:spcAft>
              <a:buNone/>
            </a:pPr>
            <a:r>
              <a:rPr lang="en-GB" dirty="0"/>
              <a:t>Isolation</a:t>
            </a:r>
          </a:p>
          <a:p>
            <a:pPr lvl="1">
              <a:lnSpc>
                <a:spcPct val="90000"/>
              </a:lnSpc>
              <a:spcAft>
                <a:spcPts val="840"/>
              </a:spcAft>
            </a:pPr>
            <a:r>
              <a:rPr lang="en-GB" dirty="0"/>
              <a:t>A transaction should not make updates externally visible (to other transactions) until committed</a:t>
            </a:r>
          </a:p>
          <a:p>
            <a:pPr marL="0" indent="0">
              <a:lnSpc>
                <a:spcPct val="90000"/>
              </a:lnSpc>
              <a:spcAft>
                <a:spcPts val="840"/>
              </a:spcAft>
              <a:buNone/>
            </a:pPr>
            <a:r>
              <a:rPr lang="en-GB" dirty="0"/>
              <a:t>Durability (permanence)</a:t>
            </a:r>
          </a:p>
          <a:p>
            <a:pPr lvl="1">
              <a:lnSpc>
                <a:spcPct val="90000"/>
              </a:lnSpc>
              <a:spcAft>
                <a:spcPts val="840"/>
              </a:spcAft>
            </a:pPr>
            <a:r>
              <a:rPr lang="en-GB" dirty="0"/>
              <a:t>Once database is changed and committed, changes should not be lost because of failure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90946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3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3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3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3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3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3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3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3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6371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Schedules</a:t>
            </a:r>
            <a:endParaRPr lang="en-US"/>
          </a:p>
        </p:txBody>
      </p:sp>
      <p:sp>
        <p:nvSpPr>
          <p:cNvPr id="1873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A </a:t>
            </a:r>
            <a:r>
              <a:rPr lang="en-GB" b="1" dirty="0"/>
              <a:t>schedule</a:t>
            </a:r>
            <a:r>
              <a:rPr lang="en-GB" dirty="0"/>
              <a:t> S of n transactions is an ordering of the operations of the transactions, subject to the constraint that for each transaction T that participates in S, the operations in T must appear in the same order in S that they do in T</a:t>
            </a:r>
          </a:p>
          <a:p>
            <a:endParaRPr lang="en-GB" dirty="0"/>
          </a:p>
          <a:p>
            <a:pPr marL="0" indent="0">
              <a:buNone/>
            </a:pPr>
            <a:r>
              <a:rPr lang="en-GB" dirty="0"/>
              <a:t>Two operations in a schedule are </a:t>
            </a:r>
            <a:r>
              <a:rPr lang="en-GB" b="1" dirty="0"/>
              <a:t>conflicting</a:t>
            </a:r>
            <a:r>
              <a:rPr lang="en-GB" dirty="0"/>
              <a:t> if:</a:t>
            </a:r>
          </a:p>
          <a:p>
            <a:pPr lvl="1"/>
            <a:r>
              <a:rPr lang="en-GB" dirty="0"/>
              <a:t>They belong to different transactions and</a:t>
            </a:r>
          </a:p>
          <a:p>
            <a:pPr lvl="1"/>
            <a:r>
              <a:rPr lang="en-GB" dirty="0"/>
              <a:t>They access the same data item and</a:t>
            </a:r>
          </a:p>
          <a:p>
            <a:pPr lvl="1"/>
            <a:r>
              <a:rPr lang="en-GB" dirty="0"/>
              <a:t>At least one of the operations is a </a:t>
            </a:r>
            <a:r>
              <a:rPr lang="en-GB" dirty="0" smtClean="0"/>
              <a:t>write(</a:t>
            </a:r>
            <a:r>
              <a:rPr lang="en-GB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7461217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3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3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3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3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Serial and Serialisable</a:t>
            </a:r>
            <a:endParaRPr lang="en-US"/>
          </a:p>
        </p:txBody>
      </p:sp>
      <p:sp>
        <p:nvSpPr>
          <p:cNvPr id="1884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A schedule is </a:t>
            </a:r>
            <a:r>
              <a:rPr lang="en-GB" b="1" dirty="0"/>
              <a:t>serial</a:t>
            </a:r>
            <a:r>
              <a:rPr lang="en-GB" dirty="0"/>
              <a:t> if, for each transaction T in the schedule, all operations in T are executed consecutively (no interleaving), otherwise it is </a:t>
            </a:r>
            <a:r>
              <a:rPr lang="en-GB" b="1" dirty="0"/>
              <a:t>non-serial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A </a:t>
            </a:r>
            <a:r>
              <a:rPr lang="en-GB" dirty="0"/>
              <a:t>schedule S of n transactions is </a:t>
            </a:r>
            <a:r>
              <a:rPr lang="en-GB" b="1" dirty="0" err="1"/>
              <a:t>serialisable</a:t>
            </a:r>
            <a:r>
              <a:rPr lang="en-GB" dirty="0"/>
              <a:t> if it is equivalent to some serial schedule of the same n transactions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91581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Schedule Equivalence</a:t>
            </a:r>
            <a:endParaRPr lang="en-US"/>
          </a:p>
        </p:txBody>
      </p:sp>
      <p:sp>
        <p:nvSpPr>
          <p:cNvPr id="1894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Two schedules are </a:t>
            </a:r>
            <a:r>
              <a:rPr lang="en-GB" b="1" dirty="0"/>
              <a:t>result equivalent </a:t>
            </a:r>
            <a:r>
              <a:rPr lang="en-GB" dirty="0"/>
              <a:t>if they produce the same final state on the database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Two </a:t>
            </a:r>
            <a:r>
              <a:rPr lang="en-GB" dirty="0"/>
              <a:t>schedules are </a:t>
            </a:r>
            <a:r>
              <a:rPr lang="en-GB" b="1" dirty="0"/>
              <a:t>conflict equivalent </a:t>
            </a:r>
            <a:r>
              <a:rPr lang="en-GB" dirty="0"/>
              <a:t>if the order of any two conflicting operations is the same in both schedules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82764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Serial Schedule T1;T2</a:t>
            </a:r>
            <a:endParaRPr lang="en-US" dirty="0"/>
          </a:p>
        </p:txBody>
      </p:sp>
      <p:sp>
        <p:nvSpPr>
          <p:cNvPr id="2908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  <a:tab pos="5827713" algn="l"/>
                <a:tab pos="6456363" algn="l"/>
                <a:tab pos="7085013" algn="l"/>
              </a:tabLst>
            </a:pPr>
            <a:r>
              <a:rPr lang="en-GB" sz="2000" b="1" dirty="0" smtClean="0"/>
              <a:t>T1	T2			X</a:t>
            </a:r>
            <a:r>
              <a:rPr lang="en-GB" sz="2000" b="1" baseline="-25000" dirty="0" smtClean="0"/>
              <a:t>T1</a:t>
            </a:r>
            <a:r>
              <a:rPr lang="en-GB" sz="2000" b="1" dirty="0" smtClean="0"/>
              <a:t>	Y</a:t>
            </a:r>
            <a:r>
              <a:rPr lang="en-GB" sz="2000" b="1" baseline="-25000" dirty="0" smtClean="0"/>
              <a:t>T1</a:t>
            </a:r>
            <a:r>
              <a:rPr lang="en-GB" sz="2000" b="1" dirty="0" smtClean="0"/>
              <a:t>	X</a:t>
            </a:r>
            <a:r>
              <a:rPr lang="en-GB" sz="2000" b="1" baseline="-25000" dirty="0" smtClean="0"/>
              <a:t>T2</a:t>
            </a:r>
            <a:r>
              <a:rPr lang="en-GB" sz="2000" b="1" dirty="0" smtClean="0"/>
              <a:t>	Y</a:t>
            </a:r>
            <a:r>
              <a:rPr lang="en-GB" sz="2000" b="1" baseline="-25000" dirty="0" smtClean="0"/>
              <a:t>T2</a:t>
            </a:r>
            <a:r>
              <a:rPr lang="en-GB" sz="2000" b="1" dirty="0" smtClean="0"/>
              <a:t>		</a:t>
            </a:r>
            <a:r>
              <a:rPr lang="en-GB" sz="2000" b="1" dirty="0" err="1" smtClean="0"/>
              <a:t>X</a:t>
            </a:r>
            <a:r>
              <a:rPr lang="en-GB" sz="2000" b="1" baseline="-25000" dirty="0" err="1" smtClean="0"/>
              <a:t>d</a:t>
            </a:r>
            <a:r>
              <a:rPr lang="en-GB" sz="2000" b="1" baseline="-25000" dirty="0" smtClean="0"/>
              <a:t>	</a:t>
            </a:r>
            <a:r>
              <a:rPr lang="en-GB" sz="2000" b="1" dirty="0" err="1" smtClean="0"/>
              <a:t>Y</a:t>
            </a:r>
            <a:r>
              <a:rPr lang="en-GB" sz="2000" b="1" baseline="-25000" dirty="0" err="1" smtClean="0"/>
              <a:t>d</a:t>
            </a:r>
            <a:endParaRPr lang="en-GB" sz="2000" b="1" dirty="0"/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  <a:tab pos="5827713" algn="l"/>
                <a:tab pos="6456363" algn="l"/>
                <a:tab pos="7085013" algn="l"/>
              </a:tabLst>
            </a:pPr>
            <a:r>
              <a:rPr lang="en-GB" sz="2000" dirty="0" smtClean="0"/>
              <a:t>									20	50</a:t>
            </a:r>
            <a:endParaRPr lang="en-GB" sz="2000" dirty="0"/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  <a:tab pos="5827713" algn="l"/>
                <a:tab pos="6456363" algn="l"/>
                <a:tab pos="7085013" algn="l"/>
              </a:tabLst>
            </a:pPr>
            <a:r>
              <a:rPr lang="en-GB" sz="2000" dirty="0" smtClean="0"/>
              <a:t>read(X)				</a:t>
            </a:r>
            <a:r>
              <a:rPr lang="en-GB" sz="2000" b="1" dirty="0" smtClean="0"/>
              <a:t>20</a:t>
            </a:r>
            <a:r>
              <a:rPr lang="en-GB" sz="2000" dirty="0" smtClean="0"/>
              <a:t>					20	50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  <a:tab pos="5827713" algn="l"/>
                <a:tab pos="6456363" algn="l"/>
                <a:tab pos="7085013" algn="l"/>
              </a:tabLst>
            </a:pPr>
            <a:r>
              <a:rPr lang="en-GB" sz="2000" dirty="0" smtClean="0"/>
              <a:t>X := X – 10				</a:t>
            </a:r>
            <a:r>
              <a:rPr lang="en-GB" sz="2000" b="1" dirty="0" smtClean="0"/>
              <a:t>10</a:t>
            </a:r>
            <a:r>
              <a:rPr lang="en-GB" sz="2000" dirty="0"/>
              <a:t>	</a:t>
            </a:r>
            <a:r>
              <a:rPr lang="en-GB" sz="2000" dirty="0" smtClean="0"/>
              <a:t>				20	50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  <a:tab pos="5827713" algn="l"/>
                <a:tab pos="6456363" algn="l"/>
                <a:tab pos="7085013" algn="l"/>
              </a:tabLst>
            </a:pPr>
            <a:r>
              <a:rPr lang="en-GB" sz="2000" dirty="0" smtClean="0"/>
              <a:t>write(X)				10					</a:t>
            </a:r>
            <a:r>
              <a:rPr lang="en-GB" sz="2000" b="1" dirty="0" smtClean="0"/>
              <a:t>10</a:t>
            </a:r>
            <a:r>
              <a:rPr lang="en-GB" sz="2000" dirty="0" smtClean="0"/>
              <a:t>	50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  <a:tab pos="5827713" algn="l"/>
                <a:tab pos="6456363" algn="l"/>
                <a:tab pos="7085013" algn="l"/>
              </a:tabLst>
            </a:pPr>
            <a:r>
              <a:rPr lang="en-GB" sz="2000" dirty="0" smtClean="0"/>
              <a:t>read(Y)				10	</a:t>
            </a:r>
            <a:r>
              <a:rPr lang="en-GB" sz="2000" b="1" dirty="0" smtClean="0"/>
              <a:t>50</a:t>
            </a:r>
            <a:r>
              <a:rPr lang="en-GB" sz="2000" dirty="0" smtClean="0"/>
              <a:t>				10	50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  <a:tab pos="5827713" algn="l"/>
                <a:tab pos="6456363" algn="l"/>
                <a:tab pos="7085013" algn="l"/>
              </a:tabLst>
            </a:pPr>
            <a:r>
              <a:rPr lang="en-GB" sz="2000" dirty="0" smtClean="0"/>
              <a:t>Y := Y + 10				10	</a:t>
            </a:r>
            <a:r>
              <a:rPr lang="en-GB" sz="2000" b="1" dirty="0" smtClean="0"/>
              <a:t>60</a:t>
            </a:r>
            <a:r>
              <a:rPr lang="en-GB" sz="2000" dirty="0" smtClean="0"/>
              <a:t>				10	50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  <a:tab pos="5827713" algn="l"/>
                <a:tab pos="6456363" algn="l"/>
                <a:tab pos="7085013" algn="l"/>
              </a:tabLst>
            </a:pPr>
            <a:r>
              <a:rPr lang="en-GB" sz="2000" dirty="0" smtClean="0"/>
              <a:t>write(Y)				10	60				10	</a:t>
            </a:r>
            <a:r>
              <a:rPr lang="en-GB" sz="2000" b="1" dirty="0" smtClean="0"/>
              <a:t>60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  <a:tab pos="5827713" algn="l"/>
                <a:tab pos="6456363" algn="l"/>
                <a:tab pos="7085013" algn="l"/>
              </a:tabLst>
            </a:pPr>
            <a:r>
              <a:rPr lang="en-GB" sz="2000" dirty="0"/>
              <a:t>	</a:t>
            </a:r>
            <a:r>
              <a:rPr lang="en-GB" sz="2000" dirty="0" smtClean="0"/>
              <a:t>read(X)		10	60	</a:t>
            </a:r>
            <a:r>
              <a:rPr lang="en-GB" sz="2000" b="1" dirty="0" smtClean="0"/>
              <a:t>10</a:t>
            </a:r>
            <a:r>
              <a:rPr lang="en-GB" sz="2000" dirty="0" smtClean="0"/>
              <a:t>			10	60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  <a:tab pos="5827713" algn="l"/>
                <a:tab pos="6456363" algn="l"/>
                <a:tab pos="7085013" algn="l"/>
              </a:tabLst>
            </a:pPr>
            <a:r>
              <a:rPr lang="en-GB" sz="2000" dirty="0"/>
              <a:t>	</a:t>
            </a:r>
            <a:r>
              <a:rPr lang="en-GB" sz="2000" dirty="0" smtClean="0"/>
              <a:t>X := X + 5		10	60	</a:t>
            </a:r>
            <a:r>
              <a:rPr lang="en-GB" sz="2000" b="1" dirty="0" smtClean="0"/>
              <a:t>15</a:t>
            </a:r>
            <a:r>
              <a:rPr lang="en-GB" sz="2000" dirty="0" smtClean="0"/>
              <a:t>			10	60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  <a:tab pos="5827713" algn="l"/>
                <a:tab pos="6456363" algn="l"/>
                <a:tab pos="7085013" algn="l"/>
              </a:tabLst>
            </a:pPr>
            <a:r>
              <a:rPr lang="en-GB" sz="2000" dirty="0"/>
              <a:t>	</a:t>
            </a:r>
            <a:r>
              <a:rPr lang="en-GB" sz="2000" dirty="0" smtClean="0"/>
              <a:t>write(X)		10	60	15			</a:t>
            </a:r>
            <a:r>
              <a:rPr lang="en-GB" sz="2000" b="1" dirty="0" smtClean="0"/>
              <a:t>15</a:t>
            </a:r>
            <a:r>
              <a:rPr lang="en-GB" sz="2000" dirty="0" smtClean="0"/>
              <a:t>	60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27</a:t>
            </a:fld>
            <a:endParaRPr lang="en-US" dirty="0"/>
          </a:p>
        </p:txBody>
      </p:sp>
      <p:sp>
        <p:nvSpPr>
          <p:cNvPr id="3" name="Rectangle 2"/>
          <p:cNvSpPr/>
          <p:nvPr/>
        </p:nvSpPr>
        <p:spPr bwMode="auto">
          <a:xfrm>
            <a:off x="6685280" y="5019040"/>
            <a:ext cx="1107440" cy="345440"/>
          </a:xfrm>
          <a:prstGeom prst="rect">
            <a:avLst/>
          </a:prstGeom>
          <a:noFill/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984379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8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8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8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8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8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8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Serial Schedule T2;T1</a:t>
            </a:r>
            <a:endParaRPr lang="en-US" dirty="0"/>
          </a:p>
        </p:txBody>
      </p:sp>
      <p:sp>
        <p:nvSpPr>
          <p:cNvPr id="2908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  <a:tab pos="5827713" algn="l"/>
                <a:tab pos="6456363" algn="l"/>
                <a:tab pos="7085013" algn="l"/>
              </a:tabLst>
            </a:pPr>
            <a:r>
              <a:rPr lang="en-GB" sz="2000" b="1" dirty="0" smtClean="0"/>
              <a:t>T1	T2			X</a:t>
            </a:r>
            <a:r>
              <a:rPr lang="en-GB" sz="2000" b="1" baseline="-25000" dirty="0" smtClean="0"/>
              <a:t>T1</a:t>
            </a:r>
            <a:r>
              <a:rPr lang="en-GB" sz="2000" b="1" dirty="0" smtClean="0"/>
              <a:t>	Y</a:t>
            </a:r>
            <a:r>
              <a:rPr lang="en-GB" sz="2000" b="1" baseline="-25000" dirty="0" smtClean="0"/>
              <a:t>T1</a:t>
            </a:r>
            <a:r>
              <a:rPr lang="en-GB" sz="2000" b="1" dirty="0" smtClean="0"/>
              <a:t>	X</a:t>
            </a:r>
            <a:r>
              <a:rPr lang="en-GB" sz="2000" b="1" baseline="-25000" dirty="0" smtClean="0"/>
              <a:t>T2</a:t>
            </a:r>
            <a:r>
              <a:rPr lang="en-GB" sz="2000" b="1" dirty="0" smtClean="0"/>
              <a:t>	Y</a:t>
            </a:r>
            <a:r>
              <a:rPr lang="en-GB" sz="2000" b="1" baseline="-25000" dirty="0" smtClean="0"/>
              <a:t>T2</a:t>
            </a:r>
            <a:r>
              <a:rPr lang="en-GB" sz="2000" b="1" dirty="0" smtClean="0"/>
              <a:t>		</a:t>
            </a:r>
            <a:r>
              <a:rPr lang="en-GB" sz="2000" b="1" dirty="0" err="1" smtClean="0"/>
              <a:t>X</a:t>
            </a:r>
            <a:r>
              <a:rPr lang="en-GB" sz="2000" b="1" baseline="-25000" dirty="0" err="1" smtClean="0"/>
              <a:t>d</a:t>
            </a:r>
            <a:r>
              <a:rPr lang="en-GB" sz="2000" b="1" baseline="-25000" dirty="0" smtClean="0"/>
              <a:t>	</a:t>
            </a:r>
            <a:r>
              <a:rPr lang="en-GB" sz="2000" b="1" dirty="0" err="1" smtClean="0"/>
              <a:t>Y</a:t>
            </a:r>
            <a:r>
              <a:rPr lang="en-GB" sz="2000" b="1" baseline="-25000" dirty="0" err="1" smtClean="0"/>
              <a:t>d</a:t>
            </a:r>
            <a:endParaRPr lang="en-GB" sz="2000" b="1" dirty="0"/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  <a:tab pos="5827713" algn="l"/>
                <a:tab pos="6456363" algn="l"/>
                <a:tab pos="7085013" algn="l"/>
              </a:tabLst>
            </a:pPr>
            <a:r>
              <a:rPr lang="en-GB" sz="2000" dirty="0" smtClean="0"/>
              <a:t>									20	50</a:t>
            </a:r>
            <a:endParaRPr lang="en-GB" sz="2000" dirty="0"/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  <a:tab pos="5827713" algn="l"/>
                <a:tab pos="6456363" algn="l"/>
                <a:tab pos="7085013" algn="l"/>
              </a:tabLst>
            </a:pPr>
            <a:r>
              <a:rPr lang="en-GB" sz="2000" dirty="0"/>
              <a:t>	read(X)				</a:t>
            </a:r>
            <a:r>
              <a:rPr lang="en-GB" sz="2000" b="1" dirty="0" smtClean="0"/>
              <a:t>20</a:t>
            </a:r>
            <a:r>
              <a:rPr lang="en-GB" sz="2000" dirty="0"/>
              <a:t>			</a:t>
            </a:r>
            <a:r>
              <a:rPr lang="en-GB" sz="2000" dirty="0" smtClean="0"/>
              <a:t>20</a:t>
            </a:r>
            <a:r>
              <a:rPr lang="en-GB" sz="2000" dirty="0"/>
              <a:t>	</a:t>
            </a:r>
            <a:r>
              <a:rPr lang="en-GB" sz="2000" dirty="0" smtClean="0"/>
              <a:t>50</a:t>
            </a:r>
            <a:endParaRPr lang="en-GB" sz="2000" dirty="0"/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  <a:tab pos="5827713" algn="l"/>
                <a:tab pos="6456363" algn="l"/>
                <a:tab pos="7085013" algn="l"/>
              </a:tabLst>
            </a:pPr>
            <a:r>
              <a:rPr lang="en-GB" sz="2000" dirty="0"/>
              <a:t>	X := X + 5		</a:t>
            </a:r>
            <a:r>
              <a:rPr lang="en-GB" sz="2000" dirty="0" smtClean="0"/>
              <a:t>	</a:t>
            </a:r>
            <a:r>
              <a:rPr lang="en-GB" sz="2000" dirty="0"/>
              <a:t>	</a:t>
            </a:r>
            <a:r>
              <a:rPr lang="en-GB" sz="2000" b="1" dirty="0" smtClean="0"/>
              <a:t>25</a:t>
            </a:r>
            <a:r>
              <a:rPr lang="en-GB" sz="2000" dirty="0"/>
              <a:t>			</a:t>
            </a:r>
            <a:r>
              <a:rPr lang="en-GB" sz="2000" dirty="0" smtClean="0"/>
              <a:t>20</a:t>
            </a:r>
            <a:r>
              <a:rPr lang="en-GB" sz="2000" dirty="0"/>
              <a:t>	</a:t>
            </a:r>
            <a:r>
              <a:rPr lang="en-GB" sz="2000" dirty="0" smtClean="0"/>
              <a:t>50</a:t>
            </a:r>
            <a:endParaRPr lang="en-GB" sz="2000" dirty="0"/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  <a:tab pos="5827713" algn="l"/>
                <a:tab pos="6456363" algn="l"/>
                <a:tab pos="7085013" algn="l"/>
              </a:tabLst>
            </a:pPr>
            <a:r>
              <a:rPr lang="en-GB" sz="2000" dirty="0"/>
              <a:t>	write(X)				</a:t>
            </a:r>
            <a:r>
              <a:rPr lang="en-GB" sz="2000" dirty="0" smtClean="0"/>
              <a:t>25</a:t>
            </a:r>
            <a:r>
              <a:rPr lang="en-GB" sz="2000" dirty="0"/>
              <a:t>			</a:t>
            </a:r>
            <a:r>
              <a:rPr lang="en-GB" sz="2000" b="1" dirty="0" smtClean="0"/>
              <a:t>25</a:t>
            </a:r>
            <a:r>
              <a:rPr lang="en-GB" sz="2000" dirty="0"/>
              <a:t>	</a:t>
            </a:r>
            <a:r>
              <a:rPr lang="en-GB" sz="2000" dirty="0" smtClean="0"/>
              <a:t>50</a:t>
            </a:r>
            <a:endParaRPr lang="en-GB" sz="2000" dirty="0"/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  <a:tab pos="5827713" algn="l"/>
                <a:tab pos="6456363" algn="l"/>
                <a:tab pos="7085013" algn="l"/>
              </a:tabLst>
            </a:pPr>
            <a:r>
              <a:rPr lang="en-GB" sz="2000" dirty="0" smtClean="0"/>
              <a:t>read(X)				</a:t>
            </a:r>
            <a:r>
              <a:rPr lang="en-GB" sz="2000" b="1" dirty="0" smtClean="0"/>
              <a:t>25</a:t>
            </a:r>
            <a:r>
              <a:rPr lang="en-GB" sz="2000" dirty="0" smtClean="0"/>
              <a:t>		25			25	50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  <a:tab pos="5827713" algn="l"/>
                <a:tab pos="6456363" algn="l"/>
                <a:tab pos="7085013" algn="l"/>
              </a:tabLst>
            </a:pPr>
            <a:r>
              <a:rPr lang="en-GB" sz="2000" dirty="0" smtClean="0"/>
              <a:t>X := X – 10				</a:t>
            </a:r>
            <a:r>
              <a:rPr lang="en-GB" sz="2000" b="1" dirty="0" smtClean="0"/>
              <a:t>15</a:t>
            </a:r>
            <a:r>
              <a:rPr lang="en-GB" sz="2000" dirty="0"/>
              <a:t>	</a:t>
            </a:r>
            <a:r>
              <a:rPr lang="en-GB" sz="2000" dirty="0" smtClean="0"/>
              <a:t>	25			25	50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  <a:tab pos="5827713" algn="l"/>
                <a:tab pos="6456363" algn="l"/>
                <a:tab pos="7085013" algn="l"/>
              </a:tabLst>
            </a:pPr>
            <a:r>
              <a:rPr lang="en-GB" sz="2000" dirty="0" smtClean="0"/>
              <a:t>write(X)				15		25			</a:t>
            </a:r>
            <a:r>
              <a:rPr lang="en-GB" sz="2000" b="1" dirty="0" smtClean="0"/>
              <a:t>15</a:t>
            </a:r>
            <a:r>
              <a:rPr lang="en-GB" sz="2000" dirty="0" smtClean="0"/>
              <a:t>	50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  <a:tab pos="5827713" algn="l"/>
                <a:tab pos="6456363" algn="l"/>
                <a:tab pos="7085013" algn="l"/>
              </a:tabLst>
            </a:pPr>
            <a:r>
              <a:rPr lang="en-GB" sz="2000" dirty="0" smtClean="0"/>
              <a:t>read(Y)				15	</a:t>
            </a:r>
            <a:r>
              <a:rPr lang="en-GB" sz="2000" b="1" dirty="0" smtClean="0"/>
              <a:t>50</a:t>
            </a:r>
            <a:r>
              <a:rPr lang="en-GB" sz="2000" dirty="0" smtClean="0"/>
              <a:t>	25			15	50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  <a:tab pos="5827713" algn="l"/>
                <a:tab pos="6456363" algn="l"/>
                <a:tab pos="7085013" algn="l"/>
              </a:tabLst>
            </a:pPr>
            <a:r>
              <a:rPr lang="en-GB" sz="2000" dirty="0" smtClean="0"/>
              <a:t>Y := Y + 10				15	</a:t>
            </a:r>
            <a:r>
              <a:rPr lang="en-GB" sz="2000" b="1" dirty="0" smtClean="0"/>
              <a:t>60</a:t>
            </a:r>
            <a:r>
              <a:rPr lang="en-GB" sz="2000" dirty="0" smtClean="0"/>
              <a:t>	25			15	50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  <a:tab pos="5827713" algn="l"/>
                <a:tab pos="6456363" algn="l"/>
                <a:tab pos="7085013" algn="l"/>
              </a:tabLst>
            </a:pPr>
            <a:r>
              <a:rPr lang="en-GB" sz="2000" dirty="0" smtClean="0"/>
              <a:t>write(Y)				15	60	25			15	</a:t>
            </a:r>
            <a:r>
              <a:rPr lang="en-GB" sz="2000" b="1" dirty="0" smtClean="0"/>
              <a:t>60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28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 bwMode="auto">
          <a:xfrm>
            <a:off x="6685280" y="5019040"/>
            <a:ext cx="1107440" cy="345440"/>
          </a:xfrm>
          <a:prstGeom prst="rect">
            <a:avLst/>
          </a:prstGeom>
          <a:noFill/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521163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8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8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8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8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8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8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Non-Serial and Non-</a:t>
            </a:r>
            <a:r>
              <a:rPr lang="en-GB" dirty="0" err="1" smtClean="0"/>
              <a:t>Serialisable</a:t>
            </a:r>
            <a:r>
              <a:rPr lang="en-GB" dirty="0" smtClean="0"/>
              <a:t> Schedule</a:t>
            </a:r>
            <a:endParaRPr lang="en-US" dirty="0"/>
          </a:p>
        </p:txBody>
      </p:sp>
      <p:sp>
        <p:nvSpPr>
          <p:cNvPr id="2908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  <a:tab pos="5827713" algn="l"/>
                <a:tab pos="6456363" algn="l"/>
                <a:tab pos="7085013" algn="l"/>
              </a:tabLst>
            </a:pPr>
            <a:r>
              <a:rPr lang="en-GB" sz="2000" b="1" dirty="0" smtClean="0"/>
              <a:t>T1	T2			X</a:t>
            </a:r>
            <a:r>
              <a:rPr lang="en-GB" sz="2000" b="1" baseline="-25000" dirty="0" smtClean="0"/>
              <a:t>T1</a:t>
            </a:r>
            <a:r>
              <a:rPr lang="en-GB" sz="2000" b="1" dirty="0" smtClean="0"/>
              <a:t>	Y</a:t>
            </a:r>
            <a:r>
              <a:rPr lang="en-GB" sz="2000" b="1" baseline="-25000" dirty="0" smtClean="0"/>
              <a:t>T1</a:t>
            </a:r>
            <a:r>
              <a:rPr lang="en-GB" sz="2000" b="1" dirty="0" smtClean="0"/>
              <a:t>	X</a:t>
            </a:r>
            <a:r>
              <a:rPr lang="en-GB" sz="2000" b="1" baseline="-25000" dirty="0" smtClean="0"/>
              <a:t>T2</a:t>
            </a:r>
            <a:r>
              <a:rPr lang="en-GB" sz="2000" b="1" dirty="0" smtClean="0"/>
              <a:t>	Y</a:t>
            </a:r>
            <a:r>
              <a:rPr lang="en-GB" sz="2000" b="1" baseline="-25000" dirty="0" smtClean="0"/>
              <a:t>T2</a:t>
            </a:r>
            <a:r>
              <a:rPr lang="en-GB" sz="2000" b="1" dirty="0" smtClean="0"/>
              <a:t>		</a:t>
            </a:r>
            <a:r>
              <a:rPr lang="en-GB" sz="2000" b="1" dirty="0" err="1" smtClean="0"/>
              <a:t>X</a:t>
            </a:r>
            <a:r>
              <a:rPr lang="en-GB" sz="2000" b="1" baseline="-25000" dirty="0" err="1" smtClean="0"/>
              <a:t>d</a:t>
            </a:r>
            <a:r>
              <a:rPr lang="en-GB" sz="2000" b="1" baseline="-25000" dirty="0" smtClean="0"/>
              <a:t>	</a:t>
            </a:r>
            <a:r>
              <a:rPr lang="en-GB" sz="2000" b="1" dirty="0" err="1" smtClean="0"/>
              <a:t>Y</a:t>
            </a:r>
            <a:r>
              <a:rPr lang="en-GB" sz="2000" b="1" baseline="-25000" dirty="0" err="1" smtClean="0"/>
              <a:t>d</a:t>
            </a:r>
            <a:endParaRPr lang="en-GB" sz="2000" b="1" dirty="0"/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  <a:tab pos="5827713" algn="l"/>
                <a:tab pos="6456363" algn="l"/>
                <a:tab pos="7085013" algn="l"/>
              </a:tabLst>
            </a:pPr>
            <a:r>
              <a:rPr lang="en-GB" sz="2000" dirty="0" smtClean="0"/>
              <a:t>									20	50</a:t>
            </a:r>
            <a:endParaRPr lang="en-GB" sz="2000" dirty="0"/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  <a:tab pos="5827713" algn="l"/>
                <a:tab pos="6456363" algn="l"/>
                <a:tab pos="7085013" algn="l"/>
              </a:tabLst>
            </a:pPr>
            <a:r>
              <a:rPr lang="en-GB" sz="2000" dirty="0" smtClean="0"/>
              <a:t>read(X)				</a:t>
            </a:r>
            <a:r>
              <a:rPr lang="en-GB" sz="2000" b="1" dirty="0" smtClean="0"/>
              <a:t>20</a:t>
            </a:r>
            <a:r>
              <a:rPr lang="en-GB" sz="2000" dirty="0" smtClean="0"/>
              <a:t>					20	50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  <a:tab pos="5827713" algn="l"/>
                <a:tab pos="6456363" algn="l"/>
                <a:tab pos="7085013" algn="l"/>
              </a:tabLst>
            </a:pPr>
            <a:r>
              <a:rPr lang="en-GB" sz="2000" dirty="0" smtClean="0"/>
              <a:t>X := X – 10				</a:t>
            </a:r>
            <a:r>
              <a:rPr lang="en-GB" sz="2000" b="1" dirty="0" smtClean="0"/>
              <a:t>10</a:t>
            </a:r>
            <a:r>
              <a:rPr lang="en-GB" sz="2000" dirty="0"/>
              <a:t>	</a:t>
            </a:r>
            <a:r>
              <a:rPr lang="en-GB" sz="2000" dirty="0" smtClean="0"/>
              <a:t>				20	50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  <a:tab pos="5827713" algn="l"/>
                <a:tab pos="6456363" algn="l"/>
                <a:tab pos="7085013" algn="l"/>
              </a:tabLst>
            </a:pPr>
            <a:r>
              <a:rPr lang="en-GB" sz="2000" dirty="0"/>
              <a:t>	</a:t>
            </a:r>
            <a:r>
              <a:rPr lang="en-GB" sz="2000" dirty="0" smtClean="0"/>
              <a:t>read(X)		10		</a:t>
            </a:r>
            <a:r>
              <a:rPr lang="en-GB" sz="2000" b="1" dirty="0" smtClean="0"/>
              <a:t>20</a:t>
            </a:r>
            <a:r>
              <a:rPr lang="en-GB" sz="2000" dirty="0" smtClean="0"/>
              <a:t>			20	50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  <a:tab pos="5827713" algn="l"/>
                <a:tab pos="6456363" algn="l"/>
                <a:tab pos="7085013" algn="l"/>
              </a:tabLst>
            </a:pPr>
            <a:r>
              <a:rPr lang="en-GB" sz="2000" dirty="0"/>
              <a:t>	</a:t>
            </a:r>
            <a:r>
              <a:rPr lang="en-GB" sz="2000" dirty="0" smtClean="0"/>
              <a:t>x := X + 5		10		</a:t>
            </a:r>
            <a:r>
              <a:rPr lang="en-GB" sz="2000" b="1" dirty="0" smtClean="0"/>
              <a:t>25</a:t>
            </a:r>
            <a:r>
              <a:rPr lang="en-GB" sz="2000" dirty="0" smtClean="0"/>
              <a:t>			20	50	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  <a:tab pos="5827713" algn="l"/>
                <a:tab pos="6456363" algn="l"/>
                <a:tab pos="7085013" algn="l"/>
              </a:tabLst>
            </a:pPr>
            <a:r>
              <a:rPr lang="en-GB" sz="2000" dirty="0" smtClean="0"/>
              <a:t>write(X)				10		25			</a:t>
            </a:r>
            <a:r>
              <a:rPr lang="en-GB" sz="2000" b="1" dirty="0" smtClean="0"/>
              <a:t>10</a:t>
            </a:r>
            <a:r>
              <a:rPr lang="en-GB" sz="2000" dirty="0" smtClean="0"/>
              <a:t>	50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  <a:tab pos="5827713" algn="l"/>
                <a:tab pos="6456363" algn="l"/>
                <a:tab pos="7085013" algn="l"/>
              </a:tabLst>
            </a:pPr>
            <a:r>
              <a:rPr lang="en-GB" sz="2000" dirty="0" smtClean="0"/>
              <a:t>read(Y)				10	</a:t>
            </a:r>
            <a:r>
              <a:rPr lang="en-GB" sz="2000" b="1" dirty="0" smtClean="0"/>
              <a:t>50</a:t>
            </a:r>
            <a:r>
              <a:rPr lang="en-GB" sz="2000" dirty="0" smtClean="0"/>
              <a:t>	25			10	50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  <a:tab pos="5827713" algn="l"/>
                <a:tab pos="6456363" algn="l"/>
                <a:tab pos="7085013" algn="l"/>
              </a:tabLst>
            </a:pPr>
            <a:r>
              <a:rPr lang="en-GB" sz="2000" dirty="0"/>
              <a:t>	</a:t>
            </a:r>
            <a:r>
              <a:rPr lang="en-GB" sz="2000" dirty="0" smtClean="0"/>
              <a:t>write(X)		10	50	25			</a:t>
            </a:r>
            <a:r>
              <a:rPr lang="en-GB" sz="2000" b="1" dirty="0" smtClean="0"/>
              <a:t>25</a:t>
            </a:r>
            <a:r>
              <a:rPr lang="en-GB" sz="2000" dirty="0" smtClean="0"/>
              <a:t>	50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  <a:tab pos="5827713" algn="l"/>
                <a:tab pos="6456363" algn="l"/>
                <a:tab pos="7085013" algn="l"/>
              </a:tabLst>
            </a:pPr>
            <a:r>
              <a:rPr lang="en-GB" sz="2000" dirty="0" smtClean="0"/>
              <a:t>Y := Y+10				10	</a:t>
            </a:r>
            <a:r>
              <a:rPr lang="en-GB" sz="2000" b="1" dirty="0" smtClean="0"/>
              <a:t>60</a:t>
            </a:r>
            <a:r>
              <a:rPr lang="en-GB" sz="2000" dirty="0" smtClean="0"/>
              <a:t>	25			25	50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  <a:tab pos="5827713" algn="l"/>
                <a:tab pos="6456363" algn="l"/>
                <a:tab pos="7085013" algn="l"/>
              </a:tabLst>
            </a:pPr>
            <a:r>
              <a:rPr lang="en-GB" sz="2000" dirty="0" smtClean="0"/>
              <a:t>write(Y)				10	60	25			25	</a:t>
            </a:r>
            <a:r>
              <a:rPr lang="en-GB" sz="2000" b="1" dirty="0" smtClean="0"/>
              <a:t>60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29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 bwMode="auto">
          <a:xfrm>
            <a:off x="6685280" y="5019040"/>
            <a:ext cx="1107440" cy="345440"/>
          </a:xfrm>
          <a:prstGeom prst="rect">
            <a:avLst/>
          </a:prstGeom>
          <a:noFill/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537105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8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8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8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8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8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8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Concurrency</a:t>
            </a:r>
            <a:endParaRPr lang="en-US" dirty="0"/>
          </a:p>
        </p:txBody>
      </p:sp>
      <p:sp>
        <p:nvSpPr>
          <p:cNvPr id="1689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In a multi-user DBMS, many users may use the system concurrently</a:t>
            </a:r>
          </a:p>
          <a:p>
            <a:r>
              <a:rPr lang="en-GB" dirty="0"/>
              <a:t>Stored data items may be accessed concurrently by user </a:t>
            </a:r>
            <a:r>
              <a:rPr lang="en-GB" dirty="0" smtClean="0"/>
              <a:t>programs</a:t>
            </a:r>
          </a:p>
          <a:p>
            <a:endParaRPr lang="en-GB" dirty="0"/>
          </a:p>
          <a:p>
            <a:pPr marL="0" indent="0">
              <a:buNone/>
            </a:pPr>
            <a:r>
              <a:rPr lang="en-GB" b="1" dirty="0" smtClean="0"/>
              <a:t>Transaction</a:t>
            </a:r>
            <a:r>
              <a:rPr lang="en-GB" dirty="0" smtClean="0"/>
              <a:t>: a logical unit of work that </a:t>
            </a:r>
            <a:r>
              <a:rPr lang="en-GB" dirty="0"/>
              <a:t>changes the contents of a </a:t>
            </a:r>
            <a:r>
              <a:rPr lang="en-GB" dirty="0" smtClean="0"/>
              <a:t>database</a:t>
            </a:r>
          </a:p>
          <a:p>
            <a:pPr lvl="1"/>
            <a:r>
              <a:rPr lang="en-GB" dirty="0" smtClean="0"/>
              <a:t>Group of database operations that are to be executed together</a:t>
            </a:r>
          </a:p>
          <a:p>
            <a:endParaRPr lang="en-GB" dirty="0"/>
          </a:p>
          <a:p>
            <a:pPr>
              <a:buFont typeface="Wingdings" pitchFamily="-106" charset="2"/>
              <a:buNone/>
            </a:pPr>
            <a:endParaRPr lang="en-GB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06411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Non-Serial but </a:t>
            </a:r>
            <a:r>
              <a:rPr lang="en-GB" dirty="0" err="1" smtClean="0"/>
              <a:t>Serialisable</a:t>
            </a:r>
            <a:r>
              <a:rPr lang="en-GB" dirty="0" smtClean="0"/>
              <a:t> Schedule</a:t>
            </a:r>
            <a:endParaRPr lang="en-US" dirty="0"/>
          </a:p>
        </p:txBody>
      </p:sp>
      <p:sp>
        <p:nvSpPr>
          <p:cNvPr id="2908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  <a:tab pos="5827713" algn="l"/>
                <a:tab pos="6456363" algn="l"/>
                <a:tab pos="7085013" algn="l"/>
              </a:tabLst>
            </a:pPr>
            <a:r>
              <a:rPr lang="en-GB" sz="2000" b="1" dirty="0" smtClean="0"/>
              <a:t>T1	T2			X</a:t>
            </a:r>
            <a:r>
              <a:rPr lang="en-GB" sz="2000" b="1" baseline="-25000" dirty="0" smtClean="0"/>
              <a:t>T1</a:t>
            </a:r>
            <a:r>
              <a:rPr lang="en-GB" sz="2000" b="1" dirty="0" smtClean="0"/>
              <a:t>	Y</a:t>
            </a:r>
            <a:r>
              <a:rPr lang="en-GB" sz="2000" b="1" baseline="-25000" dirty="0" smtClean="0"/>
              <a:t>T1</a:t>
            </a:r>
            <a:r>
              <a:rPr lang="en-GB" sz="2000" b="1" dirty="0" smtClean="0"/>
              <a:t>	X</a:t>
            </a:r>
            <a:r>
              <a:rPr lang="en-GB" sz="2000" b="1" baseline="-25000" dirty="0" smtClean="0"/>
              <a:t>T2</a:t>
            </a:r>
            <a:r>
              <a:rPr lang="en-GB" sz="2000" b="1" dirty="0" smtClean="0"/>
              <a:t>	Y</a:t>
            </a:r>
            <a:r>
              <a:rPr lang="en-GB" sz="2000" b="1" baseline="-25000" dirty="0" smtClean="0"/>
              <a:t>T2</a:t>
            </a:r>
            <a:r>
              <a:rPr lang="en-GB" sz="2000" b="1" dirty="0" smtClean="0"/>
              <a:t>		</a:t>
            </a:r>
            <a:r>
              <a:rPr lang="en-GB" sz="2000" b="1" dirty="0" err="1" smtClean="0"/>
              <a:t>X</a:t>
            </a:r>
            <a:r>
              <a:rPr lang="en-GB" sz="2000" b="1" baseline="-25000" dirty="0" err="1" smtClean="0"/>
              <a:t>d</a:t>
            </a:r>
            <a:r>
              <a:rPr lang="en-GB" sz="2000" b="1" baseline="-25000" dirty="0" smtClean="0"/>
              <a:t>	</a:t>
            </a:r>
            <a:r>
              <a:rPr lang="en-GB" sz="2000" b="1" dirty="0" err="1" smtClean="0"/>
              <a:t>Y</a:t>
            </a:r>
            <a:r>
              <a:rPr lang="en-GB" sz="2000" b="1" baseline="-25000" dirty="0" err="1" smtClean="0"/>
              <a:t>d</a:t>
            </a:r>
            <a:endParaRPr lang="en-GB" sz="2000" b="1" dirty="0"/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  <a:tab pos="5827713" algn="l"/>
                <a:tab pos="6456363" algn="l"/>
                <a:tab pos="7085013" algn="l"/>
              </a:tabLst>
            </a:pPr>
            <a:r>
              <a:rPr lang="en-GB" sz="2000" dirty="0" smtClean="0"/>
              <a:t>									20	50</a:t>
            </a:r>
            <a:endParaRPr lang="en-GB" sz="2000" dirty="0"/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  <a:tab pos="5827713" algn="l"/>
                <a:tab pos="6456363" algn="l"/>
                <a:tab pos="7085013" algn="l"/>
              </a:tabLst>
            </a:pPr>
            <a:r>
              <a:rPr lang="en-GB" sz="2000" dirty="0" smtClean="0"/>
              <a:t>read(X)				</a:t>
            </a:r>
            <a:r>
              <a:rPr lang="en-GB" sz="2000" b="1" dirty="0" smtClean="0"/>
              <a:t>20</a:t>
            </a:r>
            <a:r>
              <a:rPr lang="en-GB" sz="2000" dirty="0" smtClean="0"/>
              <a:t>					20	50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  <a:tab pos="5827713" algn="l"/>
                <a:tab pos="6456363" algn="l"/>
                <a:tab pos="7085013" algn="l"/>
              </a:tabLst>
            </a:pPr>
            <a:r>
              <a:rPr lang="en-GB" sz="2000" dirty="0" smtClean="0"/>
              <a:t>X := X – 10				</a:t>
            </a:r>
            <a:r>
              <a:rPr lang="en-GB" sz="2000" b="1" dirty="0" smtClean="0"/>
              <a:t>10</a:t>
            </a:r>
            <a:r>
              <a:rPr lang="en-GB" sz="2000" dirty="0"/>
              <a:t>	</a:t>
            </a:r>
            <a:r>
              <a:rPr lang="en-GB" sz="2000" dirty="0" smtClean="0"/>
              <a:t>				20	50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  <a:tab pos="5827713" algn="l"/>
                <a:tab pos="6456363" algn="l"/>
                <a:tab pos="7085013" algn="l"/>
              </a:tabLst>
            </a:pPr>
            <a:r>
              <a:rPr lang="en-GB" sz="2000" dirty="0" smtClean="0"/>
              <a:t>write(X)				10					</a:t>
            </a:r>
            <a:r>
              <a:rPr lang="en-GB" sz="2000" b="1" dirty="0" smtClean="0"/>
              <a:t>10</a:t>
            </a:r>
            <a:r>
              <a:rPr lang="en-GB" sz="2000" dirty="0" smtClean="0"/>
              <a:t>	50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  <a:tab pos="5827713" algn="l"/>
                <a:tab pos="6456363" algn="l"/>
                <a:tab pos="7085013" algn="l"/>
              </a:tabLst>
            </a:pPr>
            <a:r>
              <a:rPr lang="en-GB" sz="2000" dirty="0"/>
              <a:t>	read(X)		10		</a:t>
            </a:r>
            <a:r>
              <a:rPr lang="en-GB" sz="2000" b="1" dirty="0"/>
              <a:t>10</a:t>
            </a:r>
            <a:r>
              <a:rPr lang="en-GB" sz="2000" dirty="0"/>
              <a:t>			10	</a:t>
            </a:r>
            <a:r>
              <a:rPr lang="en-GB" sz="2000" dirty="0" smtClean="0"/>
              <a:t>50</a:t>
            </a:r>
            <a:endParaRPr lang="en-GB" sz="2000" dirty="0"/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  <a:tab pos="5827713" algn="l"/>
                <a:tab pos="6456363" algn="l"/>
                <a:tab pos="7085013" algn="l"/>
              </a:tabLst>
            </a:pPr>
            <a:r>
              <a:rPr lang="en-GB" sz="2000" dirty="0"/>
              <a:t>	X := X + 5		10		</a:t>
            </a:r>
            <a:r>
              <a:rPr lang="en-GB" sz="2000" b="1" dirty="0"/>
              <a:t>15</a:t>
            </a:r>
            <a:r>
              <a:rPr lang="en-GB" sz="2000" dirty="0"/>
              <a:t>			10	</a:t>
            </a:r>
            <a:r>
              <a:rPr lang="en-GB" sz="2000" dirty="0" smtClean="0"/>
              <a:t>50</a:t>
            </a:r>
            <a:endParaRPr lang="en-GB" sz="2000" dirty="0"/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  <a:tab pos="5827713" algn="l"/>
                <a:tab pos="6456363" algn="l"/>
                <a:tab pos="7085013" algn="l"/>
              </a:tabLst>
            </a:pPr>
            <a:r>
              <a:rPr lang="en-GB" sz="2000" dirty="0"/>
              <a:t>	write(X)		10		15			</a:t>
            </a:r>
            <a:r>
              <a:rPr lang="en-GB" sz="2000" b="1" dirty="0"/>
              <a:t>15</a:t>
            </a:r>
            <a:r>
              <a:rPr lang="en-GB" sz="2000" dirty="0"/>
              <a:t>	</a:t>
            </a:r>
            <a:r>
              <a:rPr lang="en-GB" sz="2000" dirty="0" smtClean="0"/>
              <a:t>50</a:t>
            </a:r>
            <a:endParaRPr lang="en-GB" sz="2000" dirty="0"/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  <a:tab pos="5827713" algn="l"/>
                <a:tab pos="6456363" algn="l"/>
                <a:tab pos="7085013" algn="l"/>
              </a:tabLst>
            </a:pPr>
            <a:r>
              <a:rPr lang="en-GB" sz="2000" dirty="0" smtClean="0"/>
              <a:t>read(Y)				10	</a:t>
            </a:r>
            <a:r>
              <a:rPr lang="en-GB" sz="2000" b="1" dirty="0" smtClean="0"/>
              <a:t>50</a:t>
            </a:r>
            <a:r>
              <a:rPr lang="en-GB" sz="2000" dirty="0" smtClean="0"/>
              <a:t>	15			15	50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  <a:tab pos="5827713" algn="l"/>
                <a:tab pos="6456363" algn="l"/>
                <a:tab pos="7085013" algn="l"/>
              </a:tabLst>
            </a:pPr>
            <a:r>
              <a:rPr lang="en-GB" sz="2000" dirty="0" smtClean="0"/>
              <a:t>Y := Y + 10				10	</a:t>
            </a:r>
            <a:r>
              <a:rPr lang="en-GB" sz="2000" b="1" dirty="0" smtClean="0"/>
              <a:t>60</a:t>
            </a:r>
            <a:r>
              <a:rPr lang="en-GB" sz="2000" dirty="0" smtClean="0"/>
              <a:t>	15			15	50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  <a:tab pos="5827713" algn="l"/>
                <a:tab pos="6456363" algn="l"/>
                <a:tab pos="7085013" algn="l"/>
              </a:tabLst>
            </a:pPr>
            <a:r>
              <a:rPr lang="en-GB" sz="2000" dirty="0" smtClean="0"/>
              <a:t>write(Y)				10	60	15			15	</a:t>
            </a:r>
            <a:r>
              <a:rPr lang="en-GB" sz="2000" b="1" dirty="0" smtClean="0"/>
              <a:t>60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30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 bwMode="auto">
          <a:xfrm>
            <a:off x="6685280" y="5019040"/>
            <a:ext cx="1107440" cy="345440"/>
          </a:xfrm>
          <a:prstGeom prst="rect">
            <a:avLst/>
          </a:prstGeom>
          <a:noFill/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697716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8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8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8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8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8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8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Locking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29843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Locking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32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Locks are used to synchronise access by concurrent transactions to a database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Typically, two lock modes: </a:t>
            </a:r>
            <a:r>
              <a:rPr lang="en-US" b="1" dirty="0" smtClean="0"/>
              <a:t>shared</a:t>
            </a:r>
            <a:r>
              <a:rPr lang="en-US" dirty="0" smtClean="0"/>
              <a:t> and </a:t>
            </a:r>
            <a:r>
              <a:rPr lang="en-US" b="1" dirty="0" smtClean="0"/>
              <a:t>exclusive</a:t>
            </a:r>
          </a:p>
          <a:p>
            <a:pPr lvl="1">
              <a:lnSpc>
                <a:spcPct val="90000"/>
              </a:lnSpc>
            </a:pPr>
            <a:r>
              <a:rPr lang="en-GB" dirty="0"/>
              <a:t>Shared: for </a:t>
            </a:r>
            <a:r>
              <a:rPr lang="en-GB" dirty="0" smtClean="0"/>
              <a:t>reading</a:t>
            </a:r>
            <a:endParaRPr lang="en-GB" dirty="0"/>
          </a:p>
          <a:p>
            <a:pPr lvl="1">
              <a:lnSpc>
                <a:spcPct val="90000"/>
              </a:lnSpc>
            </a:pPr>
            <a:r>
              <a:rPr lang="en-GB" dirty="0"/>
              <a:t>Exclusive: for </a:t>
            </a:r>
            <a:r>
              <a:rPr lang="en-GB" dirty="0" smtClean="0"/>
              <a:t>writing</a:t>
            </a:r>
          </a:p>
          <a:p>
            <a:pPr marL="0" indent="0">
              <a:lnSpc>
                <a:spcPct val="90000"/>
              </a:lnSpc>
              <a:buNone/>
            </a:pPr>
            <a:endParaRPr lang="en-GB" dirty="0" smtClean="0"/>
          </a:p>
          <a:p>
            <a:pPr marL="0" indent="0">
              <a:lnSpc>
                <a:spcPct val="90000"/>
              </a:lnSpc>
              <a:buNone/>
            </a:pPr>
            <a:r>
              <a:rPr lang="en-GB" dirty="0" smtClean="0"/>
              <a:t>Binary </a:t>
            </a:r>
            <a:r>
              <a:rPr lang="en-GB" dirty="0"/>
              <a:t>locks </a:t>
            </a:r>
            <a:r>
              <a:rPr lang="en-GB" dirty="0" smtClean="0"/>
              <a:t>(equivalent to exclusive mode only) are </a:t>
            </a:r>
            <a:r>
              <a:rPr lang="en-GB" dirty="0"/>
              <a:t>also possible, but generally too restrictive</a:t>
            </a:r>
          </a:p>
          <a:p>
            <a:pPr marL="0" indent="0">
              <a:lnSpc>
                <a:spcPct val="90000"/>
              </a:lnSpc>
              <a:buNone/>
            </a:pPr>
            <a:endParaRPr lang="en-GB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70115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Lock Operations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33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90000"/>
              </a:lnSpc>
              <a:buNone/>
            </a:pPr>
            <a:r>
              <a:rPr lang="en-GB" b="1" dirty="0" smtClean="0"/>
              <a:t>lock</a:t>
            </a:r>
            <a:r>
              <a:rPr lang="en-GB" b="1" dirty="0"/>
              <a:t>-shared(X</a:t>
            </a:r>
            <a:r>
              <a:rPr lang="en-GB" b="1" dirty="0" smtClean="0"/>
              <a:t>)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GB" dirty="0" smtClean="0"/>
              <a:t>Attempt to acquire a shared lock on X</a:t>
            </a:r>
          </a:p>
          <a:p>
            <a:pPr marL="0" indent="0">
              <a:lnSpc>
                <a:spcPct val="90000"/>
              </a:lnSpc>
              <a:buNone/>
            </a:pPr>
            <a:endParaRPr lang="en-GB" dirty="0"/>
          </a:p>
          <a:p>
            <a:pPr marL="0" indent="0">
              <a:lnSpc>
                <a:spcPct val="90000"/>
              </a:lnSpc>
              <a:buNone/>
            </a:pPr>
            <a:r>
              <a:rPr lang="en-GB" b="1" dirty="0"/>
              <a:t>lock-exclusive(X</a:t>
            </a:r>
            <a:r>
              <a:rPr lang="en-GB" b="1" dirty="0" smtClean="0"/>
              <a:t>)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GB" dirty="0" smtClean="0"/>
              <a:t>Attempt to acquire an exclusive lock on X</a:t>
            </a:r>
          </a:p>
          <a:p>
            <a:pPr marL="0" indent="0">
              <a:lnSpc>
                <a:spcPct val="90000"/>
              </a:lnSpc>
              <a:buNone/>
            </a:pPr>
            <a:endParaRPr lang="en-GB" dirty="0"/>
          </a:p>
          <a:p>
            <a:pPr marL="0" indent="0">
              <a:lnSpc>
                <a:spcPct val="90000"/>
              </a:lnSpc>
              <a:buNone/>
            </a:pPr>
            <a:r>
              <a:rPr lang="en-GB" b="1" dirty="0"/>
              <a:t>unlock(X</a:t>
            </a:r>
            <a:r>
              <a:rPr lang="en-GB" b="1" dirty="0" smtClean="0"/>
              <a:t>)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GB" dirty="0" smtClean="0"/>
              <a:t>Relinquish all locks on X</a:t>
            </a:r>
          </a:p>
        </p:txBody>
      </p:sp>
    </p:spTree>
    <p:extLst>
      <p:ext uri="{BB962C8B-B14F-4D97-AF65-F5344CB8AC3E}">
        <p14:creationId xmlns:p14="http://schemas.microsoft.com/office/powerpoint/2010/main" val="37958004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34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Lock Outcome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The result of an attempt to obtain a lock is either:</a:t>
            </a:r>
          </a:p>
          <a:p>
            <a:pPr lvl="1"/>
            <a:r>
              <a:rPr lang="en-GB" dirty="0" smtClean="0"/>
              <a:t>Grant lock (able to access the item)</a:t>
            </a:r>
            <a:endParaRPr lang="en-GB" dirty="0"/>
          </a:p>
          <a:p>
            <a:pPr lvl="1"/>
            <a:r>
              <a:rPr lang="en-GB" dirty="0"/>
              <a:t>Wait for </a:t>
            </a:r>
            <a:r>
              <a:rPr lang="en-GB" dirty="0" smtClean="0"/>
              <a:t>lock to be granted (not yet able to access the item)</a:t>
            </a:r>
            <a:endParaRPr lang="en-GB" dirty="0"/>
          </a:p>
          <a:p>
            <a:pPr lvl="1"/>
            <a:r>
              <a:rPr lang="en-GB" dirty="0" smtClean="0"/>
              <a:t>(Abort)</a:t>
            </a:r>
            <a:endParaRPr lang="en-US" dirty="0"/>
          </a:p>
          <a:p>
            <a:endParaRPr lang="en-US" dirty="0"/>
          </a:p>
        </p:txBody>
      </p:sp>
      <p:graphicFrame>
        <p:nvGraphicFramePr>
          <p:cNvPr id="9" name="Content Placeholder 5"/>
          <p:cNvGraphicFramePr>
            <a:graphicFrameLocks noGrp="1"/>
          </p:cNvGraphicFramePr>
          <p:nvPr>
            <p:ph type="pic" sz="quarter" idx="14"/>
            <p:extLst>
              <p:ext uri="{D42A27DB-BD31-4B8C-83A1-F6EECF244321}">
                <p14:modId xmlns:p14="http://schemas.microsoft.com/office/powerpoint/2010/main" val="2232741939"/>
              </p:ext>
            </p:extLst>
          </p:nvPr>
        </p:nvGraphicFramePr>
        <p:xfrm>
          <a:off x="1308099" y="4254500"/>
          <a:ext cx="6692900" cy="162560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73225"/>
                <a:gridCol w="1673225"/>
                <a:gridCol w="1673225"/>
                <a:gridCol w="1673225"/>
              </a:tblGrid>
              <a:tr h="406400"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gridSpan="2"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Lock Requested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06400"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Shared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Exclusive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6400">
                <a:tc rowSpan="2"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Lock held in mode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Shared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Grant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Wait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40640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Exclusive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Wait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Wait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777070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Locking Rules</a:t>
            </a:r>
            <a:endParaRPr lang="en-US"/>
          </a:p>
        </p:txBody>
      </p:sp>
      <p:sp>
        <p:nvSpPr>
          <p:cNvPr id="1925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GB" dirty="0" smtClean="0"/>
              <a:t>Must issue lock-shared(X) or lock-exclusive(X) before a read(X) operation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 smtClean="0"/>
              <a:t>Must issue lock-exclusive(X) before a write(X) operation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 smtClean="0"/>
              <a:t>Must issue unlock(X) after all read(X) and write(X) operations are completed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 smtClean="0"/>
              <a:t>Cannot issue lock-shared(X) if already holding a lock on X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 smtClean="0"/>
              <a:t>Cannot issue lock-exclusive(X) if already holding a lock on X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 smtClean="0"/>
              <a:t>Cannot issue unlock(X) unless holding a lock on X</a:t>
            </a:r>
          </a:p>
        </p:txBody>
      </p:sp>
    </p:spTree>
    <p:extLst>
      <p:ext uri="{BB962C8B-B14F-4D97-AF65-F5344CB8AC3E}">
        <p14:creationId xmlns:p14="http://schemas.microsoft.com/office/powerpoint/2010/main" val="9240693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Lock Conversion</a:t>
            </a:r>
            <a:endParaRPr lang="en-US"/>
          </a:p>
        </p:txBody>
      </p:sp>
      <p:sp>
        <p:nvSpPr>
          <p:cNvPr id="1935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Rules 4 and 5 may be relaxed in order to allow lock conversion</a:t>
            </a:r>
          </a:p>
          <a:p>
            <a:r>
              <a:rPr lang="en-GB" dirty="0"/>
              <a:t>A </a:t>
            </a:r>
            <a:r>
              <a:rPr lang="en-GB" dirty="0" smtClean="0"/>
              <a:t>lock-shared(</a:t>
            </a:r>
            <a:r>
              <a:rPr lang="en-GB" dirty="0"/>
              <a:t>X) may be </a:t>
            </a:r>
            <a:r>
              <a:rPr lang="en-GB" i="1" dirty="0"/>
              <a:t>upgraded</a:t>
            </a:r>
            <a:r>
              <a:rPr lang="en-GB" dirty="0"/>
              <a:t> to a </a:t>
            </a:r>
            <a:r>
              <a:rPr lang="en-GB" dirty="0" smtClean="0"/>
              <a:t>lock-exclusive(</a:t>
            </a:r>
            <a:r>
              <a:rPr lang="en-GB" dirty="0"/>
              <a:t>X)</a:t>
            </a:r>
          </a:p>
          <a:p>
            <a:r>
              <a:rPr lang="en-GB" dirty="0"/>
              <a:t>A </a:t>
            </a:r>
            <a:r>
              <a:rPr lang="en-GB" dirty="0" smtClean="0"/>
              <a:t>lock-exclusive(</a:t>
            </a:r>
            <a:r>
              <a:rPr lang="en-GB" dirty="0"/>
              <a:t>X) may be </a:t>
            </a:r>
            <a:r>
              <a:rPr lang="en-GB" i="1" dirty="0"/>
              <a:t>downgraded</a:t>
            </a:r>
            <a:r>
              <a:rPr lang="en-GB" dirty="0"/>
              <a:t> to a </a:t>
            </a:r>
            <a:r>
              <a:rPr lang="en-GB" dirty="0" smtClean="0"/>
              <a:t>lock-shared(</a:t>
            </a:r>
            <a:r>
              <a:rPr lang="en-GB" dirty="0"/>
              <a:t>X)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49701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Locking Example</a:t>
            </a:r>
            <a:endParaRPr lang="en-US"/>
          </a:p>
        </p:txBody>
      </p:sp>
      <p:sp>
        <p:nvSpPr>
          <p:cNvPr id="1945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0"/>
              </a:spcAft>
              <a:buFont typeface="Wingdings" pitchFamily="-106" charset="2"/>
              <a:buNone/>
            </a:pPr>
            <a:r>
              <a:rPr lang="en-GB" b="1" dirty="0"/>
              <a:t>T1:				T2</a:t>
            </a:r>
            <a:r>
              <a:rPr lang="en-GB" b="1" dirty="0" smtClean="0"/>
              <a:t>:</a:t>
            </a:r>
          </a:p>
          <a:p>
            <a:pPr>
              <a:spcAft>
                <a:spcPts val="0"/>
              </a:spcAft>
              <a:buFont typeface="Wingdings" pitchFamily="-106" charset="2"/>
              <a:buNone/>
            </a:pPr>
            <a:endParaRPr lang="en-GB" dirty="0" smtClean="0"/>
          </a:p>
          <a:p>
            <a:pPr>
              <a:spcAft>
                <a:spcPts val="0"/>
              </a:spcAft>
              <a:buFont typeface="Wingdings" pitchFamily="-106" charset="2"/>
              <a:buNone/>
            </a:pPr>
            <a:r>
              <a:rPr lang="en-GB" dirty="0" smtClean="0"/>
              <a:t>lock-shared(</a:t>
            </a:r>
            <a:r>
              <a:rPr lang="en-GB" dirty="0"/>
              <a:t>Y</a:t>
            </a:r>
            <a:r>
              <a:rPr lang="en-GB" dirty="0" smtClean="0"/>
              <a:t>)		lock-shared(</a:t>
            </a:r>
            <a:r>
              <a:rPr lang="en-GB" dirty="0"/>
              <a:t>X</a:t>
            </a:r>
            <a:r>
              <a:rPr lang="en-GB" dirty="0" smtClean="0"/>
              <a:t>)</a:t>
            </a:r>
          </a:p>
          <a:p>
            <a:pPr>
              <a:spcAft>
                <a:spcPts val="0"/>
              </a:spcAft>
              <a:buFont typeface="Wingdings" pitchFamily="-106" charset="2"/>
              <a:buNone/>
            </a:pPr>
            <a:r>
              <a:rPr lang="en-GB" dirty="0" smtClean="0"/>
              <a:t>read(</a:t>
            </a:r>
            <a:r>
              <a:rPr lang="en-GB" dirty="0"/>
              <a:t>Y</a:t>
            </a:r>
            <a:r>
              <a:rPr lang="en-GB" dirty="0" smtClean="0"/>
              <a:t>)</a:t>
            </a:r>
            <a:r>
              <a:rPr lang="en-GB" dirty="0"/>
              <a:t>		</a:t>
            </a:r>
            <a:r>
              <a:rPr lang="en-GB" dirty="0" smtClean="0"/>
              <a:t>	read(</a:t>
            </a:r>
            <a:r>
              <a:rPr lang="en-GB" dirty="0"/>
              <a:t>X</a:t>
            </a:r>
            <a:r>
              <a:rPr lang="en-GB" dirty="0" smtClean="0"/>
              <a:t>)</a:t>
            </a:r>
          </a:p>
          <a:p>
            <a:pPr>
              <a:spcAft>
                <a:spcPts val="0"/>
              </a:spcAft>
              <a:buFont typeface="Wingdings" pitchFamily="-106" charset="2"/>
              <a:buNone/>
            </a:pPr>
            <a:r>
              <a:rPr lang="en-GB" dirty="0" smtClean="0"/>
              <a:t>unlock</a:t>
            </a:r>
            <a:r>
              <a:rPr lang="en-GB" dirty="0"/>
              <a:t>(Y</a:t>
            </a:r>
            <a:r>
              <a:rPr lang="en-GB" dirty="0" smtClean="0"/>
              <a:t>)</a:t>
            </a:r>
            <a:r>
              <a:rPr lang="en-GB" dirty="0"/>
              <a:t>			unlock(X</a:t>
            </a:r>
            <a:r>
              <a:rPr lang="en-GB" dirty="0" smtClean="0"/>
              <a:t>)</a:t>
            </a:r>
          </a:p>
          <a:p>
            <a:pPr>
              <a:spcAft>
                <a:spcPts val="0"/>
              </a:spcAft>
              <a:buFont typeface="Wingdings" pitchFamily="-106" charset="2"/>
              <a:buNone/>
            </a:pPr>
            <a:r>
              <a:rPr lang="en-GB" dirty="0" smtClean="0"/>
              <a:t>lock-exclusive(</a:t>
            </a:r>
            <a:r>
              <a:rPr lang="en-GB" dirty="0"/>
              <a:t>X</a:t>
            </a:r>
            <a:r>
              <a:rPr lang="en-GB" dirty="0" smtClean="0"/>
              <a:t>)</a:t>
            </a:r>
            <a:r>
              <a:rPr lang="en-GB" dirty="0"/>
              <a:t>		</a:t>
            </a:r>
            <a:r>
              <a:rPr lang="en-GB" dirty="0" smtClean="0"/>
              <a:t>lock-exclusive(</a:t>
            </a:r>
            <a:r>
              <a:rPr lang="en-GB" dirty="0"/>
              <a:t>Y</a:t>
            </a:r>
            <a:r>
              <a:rPr lang="en-GB" dirty="0" smtClean="0"/>
              <a:t>)</a:t>
            </a:r>
          </a:p>
          <a:p>
            <a:pPr>
              <a:spcAft>
                <a:spcPts val="0"/>
              </a:spcAft>
              <a:buFont typeface="Wingdings" pitchFamily="-106" charset="2"/>
              <a:buNone/>
            </a:pPr>
            <a:r>
              <a:rPr lang="en-GB" dirty="0" smtClean="0"/>
              <a:t>read(</a:t>
            </a:r>
            <a:r>
              <a:rPr lang="en-GB" dirty="0"/>
              <a:t>X</a:t>
            </a:r>
            <a:r>
              <a:rPr lang="en-GB" dirty="0" smtClean="0"/>
              <a:t>)</a:t>
            </a:r>
            <a:r>
              <a:rPr lang="en-GB" dirty="0"/>
              <a:t>		</a:t>
            </a:r>
            <a:r>
              <a:rPr lang="en-GB" dirty="0" smtClean="0"/>
              <a:t>	read(</a:t>
            </a:r>
            <a:r>
              <a:rPr lang="en-GB" dirty="0"/>
              <a:t>Y</a:t>
            </a:r>
            <a:r>
              <a:rPr lang="en-GB" dirty="0" smtClean="0"/>
              <a:t>)</a:t>
            </a:r>
          </a:p>
          <a:p>
            <a:pPr>
              <a:spcAft>
                <a:spcPts val="0"/>
              </a:spcAft>
              <a:buFont typeface="Wingdings" pitchFamily="-106" charset="2"/>
              <a:buNone/>
            </a:pPr>
            <a:r>
              <a:rPr lang="en-GB" dirty="0" smtClean="0"/>
              <a:t>X </a:t>
            </a:r>
            <a:r>
              <a:rPr lang="en-GB" dirty="0"/>
              <a:t>:= X + </a:t>
            </a:r>
            <a:r>
              <a:rPr lang="en-GB" dirty="0" smtClean="0"/>
              <a:t>Y</a:t>
            </a:r>
            <a:r>
              <a:rPr lang="en-GB" dirty="0"/>
              <a:t>	</a:t>
            </a:r>
            <a:r>
              <a:rPr lang="en-GB" dirty="0" smtClean="0"/>
              <a:t>		Y </a:t>
            </a:r>
            <a:r>
              <a:rPr lang="en-GB" dirty="0"/>
              <a:t>:= </a:t>
            </a:r>
            <a:r>
              <a:rPr lang="en-GB" dirty="0" smtClean="0"/>
              <a:t>Y + X</a:t>
            </a:r>
            <a:endParaRPr lang="en-GB" dirty="0" smtClean="0"/>
          </a:p>
          <a:p>
            <a:pPr>
              <a:spcAft>
                <a:spcPts val="0"/>
              </a:spcAft>
              <a:buFont typeface="Wingdings" pitchFamily="-106" charset="2"/>
              <a:buNone/>
            </a:pPr>
            <a:r>
              <a:rPr lang="en-GB" dirty="0" smtClean="0"/>
              <a:t>write(</a:t>
            </a:r>
            <a:r>
              <a:rPr lang="en-GB" dirty="0"/>
              <a:t>X</a:t>
            </a:r>
            <a:r>
              <a:rPr lang="en-GB" dirty="0" smtClean="0"/>
              <a:t>)</a:t>
            </a:r>
            <a:r>
              <a:rPr lang="en-GB" dirty="0"/>
              <a:t>		</a:t>
            </a:r>
            <a:r>
              <a:rPr lang="en-GB" dirty="0" smtClean="0"/>
              <a:t>	write(</a:t>
            </a:r>
            <a:r>
              <a:rPr lang="en-GB" dirty="0"/>
              <a:t>Y</a:t>
            </a:r>
            <a:r>
              <a:rPr lang="en-GB" dirty="0" smtClean="0"/>
              <a:t>)</a:t>
            </a:r>
          </a:p>
          <a:p>
            <a:pPr>
              <a:spcAft>
                <a:spcPts val="0"/>
              </a:spcAft>
              <a:buFont typeface="Wingdings" pitchFamily="-106" charset="2"/>
              <a:buNone/>
            </a:pPr>
            <a:r>
              <a:rPr lang="en-GB" dirty="0" smtClean="0"/>
              <a:t>unlock</a:t>
            </a:r>
            <a:r>
              <a:rPr lang="en-GB" dirty="0"/>
              <a:t>(X</a:t>
            </a:r>
            <a:r>
              <a:rPr lang="en-GB" dirty="0" smtClean="0"/>
              <a:t>)</a:t>
            </a:r>
            <a:r>
              <a:rPr lang="en-GB" dirty="0"/>
              <a:t>			unlock(Y</a:t>
            </a:r>
            <a:r>
              <a:rPr lang="en-GB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75819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Locking Example</a:t>
            </a:r>
            <a:endParaRPr lang="en-US"/>
          </a:p>
        </p:txBody>
      </p:sp>
      <p:sp>
        <p:nvSpPr>
          <p:cNvPr id="19968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Two possible serial schedules:</a:t>
            </a:r>
          </a:p>
          <a:p>
            <a:pPr lvl="1"/>
            <a:r>
              <a:rPr lang="en-GB" dirty="0" smtClean="0"/>
              <a:t>T1;T2</a:t>
            </a:r>
          </a:p>
          <a:p>
            <a:pPr lvl="1"/>
            <a:r>
              <a:rPr lang="en-GB" dirty="0" smtClean="0"/>
              <a:t>T2;T1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Take </a:t>
            </a:r>
            <a:r>
              <a:rPr lang="en-GB" dirty="0" smtClean="0"/>
              <a:t>X=20 and Y=</a:t>
            </a:r>
            <a:r>
              <a:rPr lang="en-GB" dirty="0" smtClean="0"/>
              <a:t>50 as initial values</a:t>
            </a: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14493151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819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311150" y="706438"/>
            <a:ext cx="8496300" cy="5446712"/>
          </a:xfrm>
        </p:spPr>
        <p:txBody>
          <a:bodyPr/>
          <a:lstStyle/>
          <a:p>
            <a:pPr marL="0" indent="0"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  <a:tab pos="5827713" algn="l"/>
                <a:tab pos="6456363" algn="l"/>
                <a:tab pos="7085013" algn="l"/>
                <a:tab pos="7712075" algn="l"/>
              </a:tabLst>
            </a:pPr>
            <a:r>
              <a:rPr lang="en-GB" sz="2000" b="1" dirty="0" smtClean="0"/>
              <a:t>T1	</a:t>
            </a:r>
            <a:r>
              <a:rPr lang="en-GB" sz="2000" b="1" dirty="0" smtClean="0"/>
              <a:t>	T2</a:t>
            </a:r>
            <a:r>
              <a:rPr lang="en-GB" sz="2000" b="1" dirty="0" smtClean="0"/>
              <a:t>			</a:t>
            </a:r>
            <a:r>
              <a:rPr lang="en-GB" sz="2000" b="1" dirty="0" smtClean="0"/>
              <a:t>	X</a:t>
            </a:r>
            <a:r>
              <a:rPr lang="en-GB" sz="2000" b="1" baseline="-25000" dirty="0" smtClean="0"/>
              <a:t>T1</a:t>
            </a:r>
            <a:r>
              <a:rPr lang="en-GB" sz="2000" b="1" dirty="0" smtClean="0"/>
              <a:t>	Y</a:t>
            </a:r>
            <a:r>
              <a:rPr lang="en-GB" sz="2000" b="1" baseline="-25000" dirty="0" smtClean="0"/>
              <a:t>T1</a:t>
            </a:r>
            <a:r>
              <a:rPr lang="en-GB" sz="2000" b="1" dirty="0" smtClean="0"/>
              <a:t>	X</a:t>
            </a:r>
            <a:r>
              <a:rPr lang="en-GB" sz="2000" b="1" baseline="-25000" dirty="0" smtClean="0"/>
              <a:t>T2</a:t>
            </a:r>
            <a:r>
              <a:rPr lang="en-GB" sz="2000" b="1" dirty="0" smtClean="0"/>
              <a:t>	Y</a:t>
            </a:r>
            <a:r>
              <a:rPr lang="en-GB" sz="2000" b="1" baseline="-25000" dirty="0" smtClean="0"/>
              <a:t>T2</a:t>
            </a:r>
            <a:r>
              <a:rPr lang="en-GB" sz="2000" b="1" dirty="0" smtClean="0"/>
              <a:t>	</a:t>
            </a:r>
            <a:r>
              <a:rPr lang="en-GB" sz="2000" b="1" dirty="0" err="1" smtClean="0"/>
              <a:t>X</a:t>
            </a:r>
            <a:r>
              <a:rPr lang="en-GB" sz="2000" b="1" baseline="-25000" dirty="0" err="1" smtClean="0"/>
              <a:t>d</a:t>
            </a:r>
            <a:r>
              <a:rPr lang="en-GB" sz="2000" b="1" baseline="-25000" dirty="0" smtClean="0"/>
              <a:t>	</a:t>
            </a:r>
            <a:r>
              <a:rPr lang="en-GB" sz="2000" b="1" dirty="0" err="1" smtClean="0"/>
              <a:t>Y</a:t>
            </a:r>
            <a:r>
              <a:rPr lang="en-GB" sz="2000" b="1" baseline="-25000" dirty="0" err="1" smtClean="0"/>
              <a:t>d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  <a:tab pos="5827713" algn="l"/>
                <a:tab pos="6456363" algn="l"/>
                <a:tab pos="7085013" algn="l"/>
                <a:tab pos="7712075" algn="l"/>
              </a:tabLst>
            </a:pPr>
            <a:r>
              <a:rPr lang="en-GB" sz="2000" dirty="0" smtClean="0"/>
              <a:t>										20	50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  <a:tab pos="5827713" algn="l"/>
                <a:tab pos="6456363" algn="l"/>
                <a:tab pos="7085013" algn="l"/>
                <a:tab pos="7712075" algn="l"/>
              </a:tabLst>
            </a:pPr>
            <a:r>
              <a:rPr lang="en-GB" sz="2000" dirty="0" smtClean="0"/>
              <a:t>lock-shared(Y)									20	50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  <a:tab pos="5827713" algn="l"/>
                <a:tab pos="6456363" algn="l"/>
                <a:tab pos="7085013" algn="l"/>
                <a:tab pos="7712075" algn="l"/>
              </a:tabLst>
            </a:pPr>
            <a:r>
              <a:rPr lang="en-GB" sz="2000" dirty="0" smtClean="0"/>
              <a:t>read(Y)							</a:t>
            </a:r>
            <a:r>
              <a:rPr lang="en-GB" sz="2000" b="1" dirty="0" smtClean="0"/>
              <a:t>50</a:t>
            </a:r>
            <a:r>
              <a:rPr lang="en-GB" sz="2000" dirty="0" smtClean="0"/>
              <a:t>			20	50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  <a:tab pos="5827713" algn="l"/>
                <a:tab pos="6456363" algn="l"/>
                <a:tab pos="7085013" algn="l"/>
                <a:tab pos="7712075" algn="l"/>
              </a:tabLst>
            </a:pPr>
            <a:r>
              <a:rPr lang="en-GB" sz="2000" dirty="0" smtClean="0"/>
              <a:t>unlock(Y)							50			20	50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  <a:tab pos="5827713" algn="l"/>
                <a:tab pos="6456363" algn="l"/>
                <a:tab pos="7085013" algn="l"/>
                <a:tab pos="7712075" algn="l"/>
              </a:tabLst>
            </a:pPr>
            <a:r>
              <a:rPr lang="en-GB" sz="2000" dirty="0"/>
              <a:t>lock-exclusive(X)						50			20	</a:t>
            </a:r>
            <a:r>
              <a:rPr lang="en-GB" sz="2000" dirty="0" smtClean="0"/>
              <a:t>50</a:t>
            </a:r>
            <a:endParaRPr lang="en-GB" sz="2000" dirty="0"/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  <a:tab pos="5827713" algn="l"/>
                <a:tab pos="6456363" algn="l"/>
                <a:tab pos="7085013" algn="l"/>
                <a:tab pos="7712075" algn="l"/>
              </a:tabLst>
            </a:pPr>
            <a:r>
              <a:rPr lang="en-GB" sz="2000" dirty="0"/>
              <a:t>read(X)						</a:t>
            </a:r>
            <a:r>
              <a:rPr lang="en-GB" sz="2000" b="1" dirty="0"/>
              <a:t>20</a:t>
            </a:r>
            <a:r>
              <a:rPr lang="en-GB" sz="2000" dirty="0"/>
              <a:t>	50			20	</a:t>
            </a:r>
            <a:r>
              <a:rPr lang="en-GB" sz="2000" dirty="0" smtClean="0"/>
              <a:t>50</a:t>
            </a:r>
            <a:endParaRPr lang="en-GB" sz="2000" dirty="0"/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  <a:tab pos="5827713" algn="l"/>
                <a:tab pos="6456363" algn="l"/>
                <a:tab pos="7085013" algn="l"/>
                <a:tab pos="7712075" algn="l"/>
              </a:tabLst>
            </a:pPr>
            <a:r>
              <a:rPr lang="en-GB" sz="2000" dirty="0"/>
              <a:t>X := X + Y						</a:t>
            </a:r>
            <a:r>
              <a:rPr lang="en-GB" sz="2000" b="1" dirty="0"/>
              <a:t>70</a:t>
            </a:r>
            <a:r>
              <a:rPr lang="en-GB" sz="2000" dirty="0"/>
              <a:t>	50			20	</a:t>
            </a:r>
            <a:r>
              <a:rPr lang="en-GB" sz="2000" dirty="0" smtClean="0"/>
              <a:t>50</a:t>
            </a:r>
            <a:endParaRPr lang="en-GB" sz="2000" dirty="0"/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  <a:tab pos="5827713" algn="l"/>
                <a:tab pos="6456363" algn="l"/>
                <a:tab pos="7085013" algn="l"/>
                <a:tab pos="7712075" algn="l"/>
              </a:tabLst>
            </a:pPr>
            <a:r>
              <a:rPr lang="en-GB" sz="2000" dirty="0"/>
              <a:t>write(X)						70	50			</a:t>
            </a:r>
            <a:r>
              <a:rPr lang="en-GB" sz="2000" b="1" dirty="0"/>
              <a:t>70</a:t>
            </a:r>
            <a:r>
              <a:rPr lang="en-GB" sz="2000" dirty="0"/>
              <a:t>	</a:t>
            </a:r>
            <a:r>
              <a:rPr lang="en-GB" sz="2000" dirty="0" smtClean="0"/>
              <a:t>50</a:t>
            </a:r>
            <a:endParaRPr lang="en-GB" sz="2000" dirty="0"/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  <a:tab pos="5827713" algn="l"/>
                <a:tab pos="6456363" algn="l"/>
                <a:tab pos="7085013" algn="l"/>
                <a:tab pos="7712075" algn="l"/>
              </a:tabLst>
            </a:pPr>
            <a:r>
              <a:rPr lang="en-GB" sz="2000" dirty="0"/>
              <a:t>unlock(X)						70	50			70	</a:t>
            </a:r>
            <a:r>
              <a:rPr lang="en-GB" sz="2000" dirty="0" smtClean="0"/>
              <a:t>50</a:t>
            </a:r>
            <a:endParaRPr lang="en-GB" sz="2000" dirty="0"/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  <a:tab pos="5827713" algn="l"/>
                <a:tab pos="6456363" algn="l"/>
                <a:tab pos="7085013" algn="l"/>
                <a:tab pos="7712075" algn="l"/>
              </a:tabLst>
            </a:pPr>
            <a:r>
              <a:rPr lang="en-GB" sz="2000" dirty="0"/>
              <a:t>	</a:t>
            </a:r>
            <a:r>
              <a:rPr lang="en-GB" sz="2000" dirty="0" smtClean="0"/>
              <a:t>	lock-shared(X)			70	50				70	50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  <a:tab pos="5827713" algn="l"/>
                <a:tab pos="6456363" algn="l"/>
                <a:tab pos="7085013" algn="l"/>
                <a:tab pos="7712075" algn="l"/>
              </a:tabLst>
            </a:pPr>
            <a:r>
              <a:rPr lang="en-GB" sz="2000" dirty="0"/>
              <a:t>	</a:t>
            </a:r>
            <a:r>
              <a:rPr lang="en-GB" sz="2000" dirty="0" smtClean="0"/>
              <a:t>	read(X)			70	50	</a:t>
            </a:r>
            <a:r>
              <a:rPr lang="en-GB" sz="2000" b="1" dirty="0" smtClean="0"/>
              <a:t>70</a:t>
            </a:r>
            <a:r>
              <a:rPr lang="en-GB" sz="2000" dirty="0" smtClean="0"/>
              <a:t>		70	50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  <a:tab pos="5827713" algn="l"/>
                <a:tab pos="6456363" algn="l"/>
                <a:tab pos="7085013" algn="l"/>
                <a:tab pos="7712075" algn="l"/>
              </a:tabLst>
            </a:pPr>
            <a:r>
              <a:rPr lang="en-GB" sz="2000" dirty="0"/>
              <a:t>	</a:t>
            </a:r>
            <a:r>
              <a:rPr lang="en-GB" sz="2000" dirty="0" smtClean="0"/>
              <a:t>	unlock(X)			70	50	70		70	50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  <a:tab pos="5827713" algn="l"/>
                <a:tab pos="6456363" algn="l"/>
                <a:tab pos="7085013" algn="l"/>
                <a:tab pos="7712075" algn="l"/>
              </a:tabLst>
            </a:pPr>
            <a:r>
              <a:rPr lang="en-GB" sz="2000" dirty="0"/>
              <a:t>	</a:t>
            </a:r>
            <a:r>
              <a:rPr lang="en-GB" sz="2000" dirty="0" smtClean="0"/>
              <a:t>	lock-exclusive(Y)		70	50	70			70	50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  <a:tab pos="5827713" algn="l"/>
                <a:tab pos="6456363" algn="l"/>
                <a:tab pos="7085013" algn="l"/>
                <a:tab pos="7712075" algn="l"/>
              </a:tabLst>
            </a:pPr>
            <a:r>
              <a:rPr lang="en-GB" sz="2000" dirty="0"/>
              <a:t>	</a:t>
            </a:r>
            <a:r>
              <a:rPr lang="en-GB" sz="2000" dirty="0" smtClean="0"/>
              <a:t>	read(Y)			70	50	70	</a:t>
            </a:r>
            <a:r>
              <a:rPr lang="en-GB" sz="2000" b="1" dirty="0" smtClean="0"/>
              <a:t>50</a:t>
            </a:r>
            <a:r>
              <a:rPr lang="en-GB" sz="2000" dirty="0" smtClean="0"/>
              <a:t>	70	50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  <a:tab pos="5827713" algn="l"/>
                <a:tab pos="6456363" algn="l"/>
                <a:tab pos="7085013" algn="l"/>
                <a:tab pos="7712075" algn="l"/>
              </a:tabLst>
            </a:pPr>
            <a:r>
              <a:rPr lang="en-GB" sz="2000" dirty="0"/>
              <a:t>	</a:t>
            </a:r>
            <a:r>
              <a:rPr lang="en-GB" sz="2000" dirty="0" smtClean="0"/>
              <a:t>	Y := Y + X			70	50	70	</a:t>
            </a:r>
            <a:r>
              <a:rPr lang="en-GB" sz="2000" b="1" dirty="0" smtClean="0"/>
              <a:t>120</a:t>
            </a:r>
            <a:r>
              <a:rPr lang="en-GB" sz="2000" dirty="0" smtClean="0"/>
              <a:t>	70	50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  <a:tab pos="5827713" algn="l"/>
                <a:tab pos="6456363" algn="l"/>
                <a:tab pos="7085013" algn="l"/>
                <a:tab pos="7712075" algn="l"/>
              </a:tabLst>
            </a:pPr>
            <a:r>
              <a:rPr lang="en-GB" sz="2000" dirty="0"/>
              <a:t>	</a:t>
            </a:r>
            <a:r>
              <a:rPr lang="en-GB" sz="2000" dirty="0" smtClean="0"/>
              <a:t>	write(Y)			70	50	70	120	70	</a:t>
            </a:r>
            <a:r>
              <a:rPr lang="en-GB" sz="2000" b="1" dirty="0" smtClean="0"/>
              <a:t>120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  <a:tab pos="5827713" algn="l"/>
                <a:tab pos="6456363" algn="l"/>
                <a:tab pos="7085013" algn="l"/>
                <a:tab pos="7712075" algn="l"/>
              </a:tabLst>
            </a:pPr>
            <a:r>
              <a:rPr lang="en-GB" sz="2000" dirty="0"/>
              <a:t>	</a:t>
            </a:r>
            <a:r>
              <a:rPr lang="en-GB" sz="2000" dirty="0" smtClean="0"/>
              <a:t>	unlock(Y)			70	50	20	120	70	120</a:t>
            </a:r>
          </a:p>
        </p:txBody>
      </p:sp>
      <p:sp>
        <p:nvSpPr>
          <p:cNvPr id="3" name="Rectangle 2"/>
          <p:cNvSpPr/>
          <p:nvPr/>
        </p:nvSpPr>
        <p:spPr bwMode="auto">
          <a:xfrm>
            <a:off x="7369109" y="6163563"/>
            <a:ext cx="1107440" cy="345440"/>
          </a:xfrm>
          <a:prstGeom prst="rect">
            <a:avLst/>
          </a:prstGeom>
          <a:noFill/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413329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 bwMode="auto">
          <a:xfrm>
            <a:off x="5675760" y="1833165"/>
            <a:ext cx="1941557" cy="3587765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12700" cap="flat" cmpd="sng" algn="ctr">
            <a:solidFill>
              <a:schemeClr val="bg2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1767589" y="1833165"/>
            <a:ext cx="1941557" cy="3587765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12700" cap="flat" cmpd="sng" algn="ctr">
            <a:solidFill>
              <a:schemeClr val="bg2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When updates go wrong, part one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4</a:t>
            </a:fld>
            <a:endParaRPr lang="en-US" dirty="0"/>
          </a:p>
        </p:txBody>
      </p:sp>
      <p:cxnSp>
        <p:nvCxnSpPr>
          <p:cNvPr id="6" name="Straight Arrow Connector 5"/>
          <p:cNvCxnSpPr/>
          <p:nvPr/>
        </p:nvCxnSpPr>
        <p:spPr bwMode="auto">
          <a:xfrm>
            <a:off x="471357" y="1833165"/>
            <a:ext cx="0" cy="429484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7" name="TextBox 6"/>
          <p:cNvSpPr txBox="1"/>
          <p:nvPr/>
        </p:nvSpPr>
        <p:spPr>
          <a:xfrm>
            <a:off x="147910" y="6260068"/>
            <a:ext cx="6468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time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767589" y="2291456"/>
            <a:ext cx="194155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User 1 finds</a:t>
            </a:r>
          </a:p>
          <a:p>
            <a:pPr algn="ctr"/>
            <a:r>
              <a:rPr lang="en-US" dirty="0" smtClean="0"/>
              <a:t>seat 22a is empty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5675760" y="3105834"/>
            <a:ext cx="194155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User 2 finds</a:t>
            </a:r>
          </a:p>
          <a:p>
            <a:pPr algn="ctr"/>
            <a:r>
              <a:rPr lang="en-US" dirty="0" smtClean="0"/>
              <a:t>seat 22a is empty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2003268" y="3805630"/>
            <a:ext cx="147723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User 1 books</a:t>
            </a:r>
          </a:p>
          <a:p>
            <a:pPr algn="ctr"/>
            <a:r>
              <a:rPr lang="en-US" dirty="0" smtClean="0"/>
              <a:t>seat 22a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5885252" y="4668730"/>
            <a:ext cx="150699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User 2 books</a:t>
            </a:r>
          </a:p>
          <a:p>
            <a:pPr algn="ctr"/>
            <a:r>
              <a:rPr lang="en-US" dirty="0" smtClean="0"/>
              <a:t>seat 22a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1985008" y="5429285"/>
            <a:ext cx="14954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transaction 1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81871" y="5429285"/>
            <a:ext cx="15252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transaction 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61672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3" grpId="0" animBg="1"/>
      <p:bldP spid="8" grpId="0"/>
      <p:bldP spid="9" grpId="0"/>
      <p:bldP spid="10" grpId="0"/>
      <p:bldP spid="12" grpId="0"/>
      <p:bldP spid="15" grpId="0"/>
      <p:bldP spid="16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819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311150" y="706438"/>
            <a:ext cx="8496300" cy="5446712"/>
          </a:xfrm>
        </p:spPr>
        <p:txBody>
          <a:bodyPr/>
          <a:lstStyle/>
          <a:p>
            <a:pPr marL="0" indent="0"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  <a:tab pos="5827713" algn="l"/>
                <a:tab pos="6456363" algn="l"/>
                <a:tab pos="7085013" algn="l"/>
                <a:tab pos="7712075" algn="l"/>
              </a:tabLst>
            </a:pPr>
            <a:r>
              <a:rPr lang="en-GB" sz="2000" b="1" dirty="0" smtClean="0"/>
              <a:t>T1	</a:t>
            </a:r>
            <a:r>
              <a:rPr lang="en-GB" sz="2000" b="1" dirty="0" smtClean="0"/>
              <a:t>	T2</a:t>
            </a:r>
            <a:r>
              <a:rPr lang="en-GB" sz="2000" b="1" dirty="0" smtClean="0"/>
              <a:t>			</a:t>
            </a:r>
            <a:r>
              <a:rPr lang="en-GB" sz="2000" b="1" dirty="0" smtClean="0"/>
              <a:t>	X</a:t>
            </a:r>
            <a:r>
              <a:rPr lang="en-GB" sz="2000" b="1" baseline="-25000" dirty="0" smtClean="0"/>
              <a:t>T1</a:t>
            </a:r>
            <a:r>
              <a:rPr lang="en-GB" sz="2000" b="1" dirty="0" smtClean="0"/>
              <a:t>	Y</a:t>
            </a:r>
            <a:r>
              <a:rPr lang="en-GB" sz="2000" b="1" baseline="-25000" dirty="0" smtClean="0"/>
              <a:t>T1</a:t>
            </a:r>
            <a:r>
              <a:rPr lang="en-GB" sz="2000" b="1" dirty="0" smtClean="0"/>
              <a:t>	X</a:t>
            </a:r>
            <a:r>
              <a:rPr lang="en-GB" sz="2000" b="1" baseline="-25000" dirty="0" smtClean="0"/>
              <a:t>T2</a:t>
            </a:r>
            <a:r>
              <a:rPr lang="en-GB" sz="2000" b="1" dirty="0" smtClean="0"/>
              <a:t>	Y</a:t>
            </a:r>
            <a:r>
              <a:rPr lang="en-GB" sz="2000" b="1" baseline="-25000" dirty="0" smtClean="0"/>
              <a:t>T2</a:t>
            </a:r>
            <a:r>
              <a:rPr lang="en-GB" sz="2000" b="1" dirty="0" smtClean="0"/>
              <a:t>	</a:t>
            </a:r>
            <a:r>
              <a:rPr lang="en-GB" sz="2000" b="1" dirty="0" err="1" smtClean="0"/>
              <a:t>X</a:t>
            </a:r>
            <a:r>
              <a:rPr lang="en-GB" sz="2000" b="1" baseline="-25000" dirty="0" err="1" smtClean="0"/>
              <a:t>d</a:t>
            </a:r>
            <a:r>
              <a:rPr lang="en-GB" sz="2000" b="1" baseline="-25000" dirty="0" smtClean="0"/>
              <a:t>	</a:t>
            </a:r>
            <a:r>
              <a:rPr lang="en-GB" sz="2000" b="1" dirty="0" err="1" smtClean="0"/>
              <a:t>Y</a:t>
            </a:r>
            <a:r>
              <a:rPr lang="en-GB" sz="2000" b="1" baseline="-25000" dirty="0" err="1" smtClean="0"/>
              <a:t>d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  <a:tab pos="5827713" algn="l"/>
                <a:tab pos="6456363" algn="l"/>
                <a:tab pos="7085013" algn="l"/>
                <a:tab pos="7712075" algn="l"/>
              </a:tabLst>
            </a:pPr>
            <a:r>
              <a:rPr lang="en-GB" sz="2000" dirty="0" smtClean="0"/>
              <a:t>										20	50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  <a:tab pos="5827713" algn="l"/>
                <a:tab pos="6456363" algn="l"/>
                <a:tab pos="7085013" algn="l"/>
                <a:tab pos="7712075" algn="l"/>
              </a:tabLst>
            </a:pPr>
            <a:r>
              <a:rPr lang="en-GB" sz="2000" dirty="0"/>
              <a:t>		lock-shared(X)									</a:t>
            </a:r>
            <a:r>
              <a:rPr lang="en-GB" sz="2000" dirty="0" smtClean="0"/>
              <a:t>	20	50</a:t>
            </a:r>
            <a:endParaRPr lang="en-GB" sz="2000" dirty="0"/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  <a:tab pos="5827713" algn="l"/>
                <a:tab pos="6456363" algn="l"/>
                <a:tab pos="7085013" algn="l"/>
                <a:tab pos="7712075" algn="l"/>
              </a:tabLst>
            </a:pPr>
            <a:r>
              <a:rPr lang="en-GB" sz="2000" dirty="0"/>
              <a:t>		read(X)					</a:t>
            </a:r>
            <a:r>
              <a:rPr lang="en-GB" sz="2000" b="1" dirty="0" smtClean="0"/>
              <a:t>20</a:t>
            </a:r>
            <a:r>
              <a:rPr lang="en-GB" sz="2000" dirty="0"/>
              <a:t>		</a:t>
            </a:r>
            <a:r>
              <a:rPr lang="en-GB" sz="2000" dirty="0" smtClean="0"/>
              <a:t>20</a:t>
            </a:r>
            <a:r>
              <a:rPr lang="en-GB" sz="2000" dirty="0"/>
              <a:t>	50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  <a:tab pos="5827713" algn="l"/>
                <a:tab pos="6456363" algn="l"/>
                <a:tab pos="7085013" algn="l"/>
                <a:tab pos="7712075" algn="l"/>
              </a:tabLst>
            </a:pPr>
            <a:r>
              <a:rPr lang="en-GB" sz="2000" dirty="0"/>
              <a:t>		unlock(X)					</a:t>
            </a:r>
            <a:r>
              <a:rPr lang="en-GB" sz="2000" dirty="0" smtClean="0"/>
              <a:t>20</a:t>
            </a:r>
            <a:r>
              <a:rPr lang="en-GB" sz="2000" dirty="0"/>
              <a:t>		</a:t>
            </a:r>
            <a:r>
              <a:rPr lang="en-GB" sz="2000" dirty="0" smtClean="0"/>
              <a:t>20</a:t>
            </a:r>
            <a:r>
              <a:rPr lang="en-GB" sz="2000" dirty="0"/>
              <a:t>	50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  <a:tab pos="5827713" algn="l"/>
                <a:tab pos="6456363" algn="l"/>
                <a:tab pos="7085013" algn="l"/>
                <a:tab pos="7712075" algn="l"/>
              </a:tabLst>
            </a:pPr>
            <a:r>
              <a:rPr lang="en-GB" sz="2000" dirty="0"/>
              <a:t>		lock-exclusive(Y)						</a:t>
            </a:r>
            <a:r>
              <a:rPr lang="en-GB" sz="2000" dirty="0" smtClean="0"/>
              <a:t>20</a:t>
            </a:r>
            <a:r>
              <a:rPr lang="en-GB" sz="2000" dirty="0"/>
              <a:t>	</a:t>
            </a:r>
            <a:r>
              <a:rPr lang="en-GB" sz="2000" dirty="0" smtClean="0"/>
              <a:t>		20</a:t>
            </a:r>
            <a:r>
              <a:rPr lang="en-GB" sz="2000" dirty="0"/>
              <a:t>	50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  <a:tab pos="5827713" algn="l"/>
                <a:tab pos="6456363" algn="l"/>
                <a:tab pos="7085013" algn="l"/>
                <a:tab pos="7712075" algn="l"/>
              </a:tabLst>
            </a:pPr>
            <a:r>
              <a:rPr lang="en-GB" sz="2000" dirty="0"/>
              <a:t>		read(Y)					</a:t>
            </a:r>
            <a:r>
              <a:rPr lang="en-GB" sz="2000" dirty="0" smtClean="0"/>
              <a:t>20</a:t>
            </a:r>
            <a:r>
              <a:rPr lang="en-GB" sz="2000" dirty="0"/>
              <a:t>	</a:t>
            </a:r>
            <a:r>
              <a:rPr lang="en-GB" sz="2000" b="1" dirty="0"/>
              <a:t>50</a:t>
            </a:r>
            <a:r>
              <a:rPr lang="en-GB" sz="2000" dirty="0"/>
              <a:t>	</a:t>
            </a:r>
            <a:r>
              <a:rPr lang="en-GB" sz="2000" dirty="0" smtClean="0"/>
              <a:t>20</a:t>
            </a:r>
            <a:r>
              <a:rPr lang="en-GB" sz="2000" dirty="0"/>
              <a:t>	50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  <a:tab pos="5827713" algn="l"/>
                <a:tab pos="6456363" algn="l"/>
                <a:tab pos="7085013" algn="l"/>
                <a:tab pos="7712075" algn="l"/>
              </a:tabLst>
            </a:pPr>
            <a:r>
              <a:rPr lang="en-GB" sz="2000" dirty="0"/>
              <a:t>		Y := Y + X					</a:t>
            </a:r>
            <a:r>
              <a:rPr lang="en-GB" sz="2000" dirty="0" smtClean="0"/>
              <a:t>20</a:t>
            </a:r>
            <a:r>
              <a:rPr lang="en-GB" sz="2000" dirty="0"/>
              <a:t>	</a:t>
            </a:r>
            <a:r>
              <a:rPr lang="en-GB" sz="2000" b="1" dirty="0" smtClean="0"/>
              <a:t>70</a:t>
            </a:r>
            <a:r>
              <a:rPr lang="en-GB" sz="2000" dirty="0"/>
              <a:t>	</a:t>
            </a:r>
            <a:r>
              <a:rPr lang="en-GB" sz="2000" dirty="0" smtClean="0"/>
              <a:t>20</a:t>
            </a:r>
            <a:r>
              <a:rPr lang="en-GB" sz="2000" dirty="0"/>
              <a:t>	50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  <a:tab pos="5827713" algn="l"/>
                <a:tab pos="6456363" algn="l"/>
                <a:tab pos="7085013" algn="l"/>
                <a:tab pos="7712075" algn="l"/>
              </a:tabLst>
            </a:pPr>
            <a:r>
              <a:rPr lang="en-GB" sz="2000" dirty="0"/>
              <a:t>		write(Y)					</a:t>
            </a:r>
            <a:r>
              <a:rPr lang="en-GB" sz="2000" dirty="0" smtClean="0"/>
              <a:t>20</a:t>
            </a:r>
            <a:r>
              <a:rPr lang="en-GB" sz="2000" dirty="0"/>
              <a:t>	</a:t>
            </a:r>
            <a:r>
              <a:rPr lang="en-GB" sz="2000" dirty="0" smtClean="0"/>
              <a:t>70</a:t>
            </a:r>
            <a:r>
              <a:rPr lang="en-GB" sz="2000" dirty="0"/>
              <a:t>	</a:t>
            </a:r>
            <a:r>
              <a:rPr lang="en-GB" sz="2000" dirty="0" smtClean="0"/>
              <a:t>20</a:t>
            </a:r>
            <a:r>
              <a:rPr lang="en-GB" sz="2000" dirty="0"/>
              <a:t>	</a:t>
            </a:r>
            <a:r>
              <a:rPr lang="en-GB" sz="2000" b="1" dirty="0" smtClean="0"/>
              <a:t>70</a:t>
            </a:r>
            <a:endParaRPr lang="en-GB" sz="2000" b="1" dirty="0"/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  <a:tab pos="5827713" algn="l"/>
                <a:tab pos="6456363" algn="l"/>
                <a:tab pos="7085013" algn="l"/>
                <a:tab pos="7712075" algn="l"/>
              </a:tabLst>
            </a:pPr>
            <a:r>
              <a:rPr lang="en-GB" sz="2000" dirty="0"/>
              <a:t>		unlock(Y)					20	</a:t>
            </a:r>
            <a:r>
              <a:rPr lang="en-GB" sz="2000" dirty="0" smtClean="0"/>
              <a:t>70</a:t>
            </a:r>
            <a:r>
              <a:rPr lang="en-GB" sz="2000" dirty="0"/>
              <a:t>	</a:t>
            </a:r>
            <a:r>
              <a:rPr lang="en-GB" sz="2000" dirty="0" smtClean="0"/>
              <a:t>20</a:t>
            </a:r>
            <a:r>
              <a:rPr lang="en-GB" sz="2000" dirty="0"/>
              <a:t>	</a:t>
            </a:r>
            <a:r>
              <a:rPr lang="en-GB" sz="2000" dirty="0" smtClean="0"/>
              <a:t>70</a:t>
            </a:r>
            <a:endParaRPr lang="en-GB" sz="2000" dirty="0"/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  <a:tab pos="5827713" algn="l"/>
                <a:tab pos="6456363" algn="l"/>
                <a:tab pos="7085013" algn="l"/>
                <a:tab pos="7712075" algn="l"/>
              </a:tabLst>
            </a:pPr>
            <a:r>
              <a:rPr lang="en-GB" sz="2000" dirty="0" smtClean="0"/>
              <a:t>lock-shared(Y)							20	70	20	70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  <a:tab pos="5827713" algn="l"/>
                <a:tab pos="6456363" algn="l"/>
                <a:tab pos="7085013" algn="l"/>
                <a:tab pos="7712075" algn="l"/>
              </a:tabLst>
            </a:pPr>
            <a:r>
              <a:rPr lang="en-GB" sz="2000" dirty="0" smtClean="0"/>
              <a:t>read(Y)							</a:t>
            </a:r>
            <a:r>
              <a:rPr lang="en-GB" sz="2000" b="1" dirty="0" smtClean="0"/>
              <a:t>70</a:t>
            </a:r>
            <a:r>
              <a:rPr lang="en-GB" sz="2000" dirty="0" smtClean="0"/>
              <a:t>	20	70	20	70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  <a:tab pos="5827713" algn="l"/>
                <a:tab pos="6456363" algn="l"/>
                <a:tab pos="7085013" algn="l"/>
                <a:tab pos="7712075" algn="l"/>
              </a:tabLst>
            </a:pPr>
            <a:r>
              <a:rPr lang="en-GB" sz="2000" dirty="0" smtClean="0"/>
              <a:t>unlock(Y)							70	20	70	20	70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  <a:tab pos="5827713" algn="l"/>
                <a:tab pos="6456363" algn="l"/>
                <a:tab pos="7085013" algn="l"/>
                <a:tab pos="7712075" algn="l"/>
              </a:tabLst>
            </a:pPr>
            <a:r>
              <a:rPr lang="en-GB" sz="2000" dirty="0"/>
              <a:t>lock-exclusive(X)						</a:t>
            </a:r>
            <a:r>
              <a:rPr lang="en-GB" sz="2000" dirty="0" smtClean="0"/>
              <a:t>70</a:t>
            </a:r>
            <a:r>
              <a:rPr lang="en-GB" sz="2000" dirty="0"/>
              <a:t>	</a:t>
            </a:r>
            <a:r>
              <a:rPr lang="en-GB" sz="2000" dirty="0" smtClean="0"/>
              <a:t>20</a:t>
            </a:r>
            <a:r>
              <a:rPr lang="en-GB" sz="2000" dirty="0"/>
              <a:t>	</a:t>
            </a:r>
            <a:r>
              <a:rPr lang="en-GB" sz="2000" dirty="0" smtClean="0"/>
              <a:t>70</a:t>
            </a:r>
            <a:r>
              <a:rPr lang="en-GB" sz="2000" dirty="0"/>
              <a:t>	20	</a:t>
            </a:r>
            <a:r>
              <a:rPr lang="en-GB" sz="2000" dirty="0" smtClean="0"/>
              <a:t>70</a:t>
            </a:r>
            <a:endParaRPr lang="en-GB" sz="2000" dirty="0"/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  <a:tab pos="5827713" algn="l"/>
                <a:tab pos="6456363" algn="l"/>
                <a:tab pos="7085013" algn="l"/>
                <a:tab pos="7712075" algn="l"/>
              </a:tabLst>
            </a:pPr>
            <a:r>
              <a:rPr lang="en-GB" sz="2000" dirty="0"/>
              <a:t>read(X)						</a:t>
            </a:r>
            <a:r>
              <a:rPr lang="en-GB" sz="2000" b="1" dirty="0"/>
              <a:t>20</a:t>
            </a:r>
            <a:r>
              <a:rPr lang="en-GB" sz="2000" dirty="0"/>
              <a:t>	</a:t>
            </a:r>
            <a:r>
              <a:rPr lang="en-GB" sz="2000" dirty="0" smtClean="0"/>
              <a:t>70</a:t>
            </a:r>
            <a:r>
              <a:rPr lang="en-GB" sz="2000" dirty="0"/>
              <a:t>	</a:t>
            </a:r>
            <a:r>
              <a:rPr lang="en-GB" sz="2000" dirty="0" smtClean="0"/>
              <a:t>20</a:t>
            </a:r>
            <a:r>
              <a:rPr lang="en-GB" sz="2000" dirty="0"/>
              <a:t>	</a:t>
            </a:r>
            <a:r>
              <a:rPr lang="en-GB" sz="2000" dirty="0" smtClean="0"/>
              <a:t>70</a:t>
            </a:r>
            <a:r>
              <a:rPr lang="en-GB" sz="2000" dirty="0"/>
              <a:t>	20	</a:t>
            </a:r>
            <a:r>
              <a:rPr lang="en-GB" sz="2000" dirty="0" smtClean="0"/>
              <a:t>70</a:t>
            </a:r>
            <a:endParaRPr lang="en-GB" sz="2000" dirty="0"/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  <a:tab pos="5827713" algn="l"/>
                <a:tab pos="6456363" algn="l"/>
                <a:tab pos="7085013" algn="l"/>
                <a:tab pos="7712075" algn="l"/>
              </a:tabLst>
            </a:pPr>
            <a:r>
              <a:rPr lang="en-GB" sz="2000" dirty="0"/>
              <a:t>X := X + Y						</a:t>
            </a:r>
            <a:r>
              <a:rPr lang="en-GB" sz="2000" b="1" dirty="0" smtClean="0"/>
              <a:t>90</a:t>
            </a:r>
            <a:r>
              <a:rPr lang="en-GB" sz="2000" dirty="0"/>
              <a:t>	</a:t>
            </a:r>
            <a:r>
              <a:rPr lang="en-GB" sz="2000" dirty="0" smtClean="0"/>
              <a:t>70</a:t>
            </a:r>
            <a:r>
              <a:rPr lang="en-GB" sz="2000" dirty="0"/>
              <a:t>	</a:t>
            </a:r>
            <a:r>
              <a:rPr lang="en-GB" sz="2000" dirty="0" smtClean="0"/>
              <a:t>20</a:t>
            </a:r>
            <a:r>
              <a:rPr lang="en-GB" sz="2000" dirty="0"/>
              <a:t>	</a:t>
            </a:r>
            <a:r>
              <a:rPr lang="en-GB" sz="2000" dirty="0" smtClean="0"/>
              <a:t>70</a:t>
            </a:r>
            <a:r>
              <a:rPr lang="en-GB" sz="2000" dirty="0"/>
              <a:t>	20	</a:t>
            </a:r>
            <a:r>
              <a:rPr lang="en-GB" sz="2000" dirty="0" smtClean="0"/>
              <a:t>70</a:t>
            </a:r>
            <a:endParaRPr lang="en-GB" sz="2000" dirty="0"/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  <a:tab pos="5827713" algn="l"/>
                <a:tab pos="6456363" algn="l"/>
                <a:tab pos="7085013" algn="l"/>
                <a:tab pos="7712075" algn="l"/>
              </a:tabLst>
            </a:pPr>
            <a:r>
              <a:rPr lang="en-GB" sz="2000" dirty="0"/>
              <a:t>write(X)						</a:t>
            </a:r>
            <a:r>
              <a:rPr lang="en-GB" sz="2000" dirty="0" smtClean="0"/>
              <a:t>90</a:t>
            </a:r>
            <a:r>
              <a:rPr lang="en-GB" sz="2000" dirty="0"/>
              <a:t>	</a:t>
            </a:r>
            <a:r>
              <a:rPr lang="en-GB" sz="2000" dirty="0" smtClean="0"/>
              <a:t>70</a:t>
            </a:r>
            <a:r>
              <a:rPr lang="en-GB" sz="2000" dirty="0"/>
              <a:t>	</a:t>
            </a:r>
            <a:r>
              <a:rPr lang="en-GB" sz="2000" dirty="0" smtClean="0"/>
              <a:t>20</a:t>
            </a:r>
            <a:r>
              <a:rPr lang="en-GB" sz="2000" dirty="0"/>
              <a:t>	</a:t>
            </a:r>
            <a:r>
              <a:rPr lang="en-GB" sz="2000" dirty="0" smtClean="0"/>
              <a:t>70</a:t>
            </a:r>
            <a:r>
              <a:rPr lang="en-GB" sz="2000" dirty="0"/>
              <a:t>	</a:t>
            </a:r>
            <a:r>
              <a:rPr lang="en-GB" sz="2000" b="1" dirty="0" smtClean="0"/>
              <a:t>90</a:t>
            </a:r>
            <a:r>
              <a:rPr lang="en-GB" sz="2000" dirty="0"/>
              <a:t>	</a:t>
            </a:r>
            <a:r>
              <a:rPr lang="en-GB" sz="2000" dirty="0" smtClean="0"/>
              <a:t>70</a:t>
            </a:r>
            <a:endParaRPr lang="en-GB" sz="2000" dirty="0"/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  <a:tab pos="5827713" algn="l"/>
                <a:tab pos="6456363" algn="l"/>
                <a:tab pos="7085013" algn="l"/>
                <a:tab pos="7712075" algn="l"/>
              </a:tabLst>
            </a:pPr>
            <a:r>
              <a:rPr lang="en-GB" sz="2000" dirty="0"/>
              <a:t>unlock(X)						</a:t>
            </a:r>
            <a:r>
              <a:rPr lang="en-GB" sz="2000" dirty="0" smtClean="0"/>
              <a:t>90</a:t>
            </a:r>
            <a:r>
              <a:rPr lang="en-GB" sz="2000" dirty="0"/>
              <a:t>	</a:t>
            </a:r>
            <a:r>
              <a:rPr lang="en-GB" sz="2000" dirty="0" smtClean="0"/>
              <a:t>70</a:t>
            </a:r>
            <a:r>
              <a:rPr lang="en-GB" sz="2000" dirty="0"/>
              <a:t>	</a:t>
            </a:r>
            <a:r>
              <a:rPr lang="en-GB" sz="2000" dirty="0" smtClean="0"/>
              <a:t>20</a:t>
            </a:r>
            <a:r>
              <a:rPr lang="en-GB" sz="2000" dirty="0"/>
              <a:t>	</a:t>
            </a:r>
            <a:r>
              <a:rPr lang="en-GB" sz="2000" dirty="0" smtClean="0"/>
              <a:t>70</a:t>
            </a:r>
            <a:r>
              <a:rPr lang="en-GB" sz="2000" dirty="0"/>
              <a:t>	</a:t>
            </a:r>
            <a:r>
              <a:rPr lang="en-GB" sz="2000" dirty="0" smtClean="0"/>
              <a:t>90	70</a:t>
            </a:r>
            <a:endParaRPr lang="en-GB" sz="2000" dirty="0"/>
          </a:p>
        </p:txBody>
      </p:sp>
      <p:sp>
        <p:nvSpPr>
          <p:cNvPr id="3" name="Rectangle 2"/>
          <p:cNvSpPr/>
          <p:nvPr/>
        </p:nvSpPr>
        <p:spPr bwMode="auto">
          <a:xfrm>
            <a:off x="7369109" y="6163563"/>
            <a:ext cx="1107440" cy="345440"/>
          </a:xfrm>
          <a:prstGeom prst="rect">
            <a:avLst/>
          </a:prstGeom>
          <a:noFill/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645492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Serial Schedules</a:t>
            </a:r>
            <a:endParaRPr lang="en-US" dirty="0"/>
          </a:p>
        </p:txBody>
      </p:sp>
      <p:sp>
        <p:nvSpPr>
          <p:cNvPr id="19968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After T1</a:t>
            </a:r>
            <a:r>
              <a:rPr lang="en-GB" dirty="0" smtClean="0"/>
              <a:t>;T2, we have: X=70, Y=</a:t>
            </a:r>
            <a:r>
              <a:rPr lang="en-GB" dirty="0" smtClean="0"/>
              <a:t>120</a:t>
            </a: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After </a:t>
            </a:r>
            <a:r>
              <a:rPr lang="en-GB" dirty="0" smtClean="0"/>
              <a:t>T2</a:t>
            </a:r>
            <a:r>
              <a:rPr lang="en-GB" dirty="0" smtClean="0"/>
              <a:t>;T1, we have: X=90, Y=</a:t>
            </a:r>
            <a:r>
              <a:rPr lang="en-GB" dirty="0" smtClean="0"/>
              <a:t>70</a:t>
            </a:r>
          </a:p>
          <a:p>
            <a:endParaRPr lang="en-GB" dirty="0"/>
          </a:p>
          <a:p>
            <a:pPr marL="0" indent="0">
              <a:buNone/>
            </a:pPr>
            <a:r>
              <a:rPr lang="en-GB" dirty="0" smtClean="0"/>
              <a:t>What about a non-serial schedule?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01553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819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311150" y="706438"/>
            <a:ext cx="8496300" cy="5446712"/>
          </a:xfrm>
        </p:spPr>
        <p:txBody>
          <a:bodyPr/>
          <a:lstStyle/>
          <a:p>
            <a:pPr marL="0" indent="0"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  <a:tab pos="5827713" algn="l"/>
                <a:tab pos="6456363" algn="l"/>
                <a:tab pos="7085013" algn="l"/>
                <a:tab pos="7712075" algn="l"/>
              </a:tabLst>
            </a:pPr>
            <a:r>
              <a:rPr lang="en-GB" sz="2000" b="1" dirty="0" smtClean="0"/>
              <a:t>T1	</a:t>
            </a:r>
            <a:r>
              <a:rPr lang="en-GB" sz="2000" b="1" dirty="0" smtClean="0"/>
              <a:t>	T2</a:t>
            </a:r>
            <a:r>
              <a:rPr lang="en-GB" sz="2000" b="1" dirty="0" smtClean="0"/>
              <a:t>			</a:t>
            </a:r>
            <a:r>
              <a:rPr lang="en-GB" sz="2000" b="1" dirty="0" smtClean="0"/>
              <a:t>	X</a:t>
            </a:r>
            <a:r>
              <a:rPr lang="en-GB" sz="2000" b="1" baseline="-25000" dirty="0" smtClean="0"/>
              <a:t>T1</a:t>
            </a:r>
            <a:r>
              <a:rPr lang="en-GB" sz="2000" b="1" dirty="0" smtClean="0"/>
              <a:t>	Y</a:t>
            </a:r>
            <a:r>
              <a:rPr lang="en-GB" sz="2000" b="1" baseline="-25000" dirty="0" smtClean="0"/>
              <a:t>T1</a:t>
            </a:r>
            <a:r>
              <a:rPr lang="en-GB" sz="2000" b="1" dirty="0" smtClean="0"/>
              <a:t>	X</a:t>
            </a:r>
            <a:r>
              <a:rPr lang="en-GB" sz="2000" b="1" baseline="-25000" dirty="0" smtClean="0"/>
              <a:t>T2</a:t>
            </a:r>
            <a:r>
              <a:rPr lang="en-GB" sz="2000" b="1" dirty="0" smtClean="0"/>
              <a:t>	Y</a:t>
            </a:r>
            <a:r>
              <a:rPr lang="en-GB" sz="2000" b="1" baseline="-25000" dirty="0" smtClean="0"/>
              <a:t>T2</a:t>
            </a:r>
            <a:r>
              <a:rPr lang="en-GB" sz="2000" b="1" dirty="0" smtClean="0"/>
              <a:t>	</a:t>
            </a:r>
            <a:r>
              <a:rPr lang="en-GB" sz="2000" b="1" dirty="0" err="1" smtClean="0"/>
              <a:t>X</a:t>
            </a:r>
            <a:r>
              <a:rPr lang="en-GB" sz="2000" b="1" baseline="-25000" dirty="0" err="1" smtClean="0"/>
              <a:t>d</a:t>
            </a:r>
            <a:r>
              <a:rPr lang="en-GB" sz="2000" b="1" baseline="-25000" dirty="0" smtClean="0"/>
              <a:t>	</a:t>
            </a:r>
            <a:r>
              <a:rPr lang="en-GB" sz="2000" b="1" dirty="0" err="1" smtClean="0"/>
              <a:t>Y</a:t>
            </a:r>
            <a:r>
              <a:rPr lang="en-GB" sz="2000" b="1" baseline="-25000" dirty="0" err="1" smtClean="0"/>
              <a:t>d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  <a:tab pos="5827713" algn="l"/>
                <a:tab pos="6456363" algn="l"/>
                <a:tab pos="7085013" algn="l"/>
                <a:tab pos="7712075" algn="l"/>
              </a:tabLst>
            </a:pPr>
            <a:r>
              <a:rPr lang="en-GB" sz="2000" dirty="0" smtClean="0"/>
              <a:t>										20	50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  <a:tab pos="5827713" algn="l"/>
                <a:tab pos="6456363" algn="l"/>
                <a:tab pos="7085013" algn="l"/>
                <a:tab pos="7712075" algn="l"/>
              </a:tabLst>
            </a:pPr>
            <a:r>
              <a:rPr lang="en-GB" sz="2000" dirty="0" smtClean="0"/>
              <a:t>lock-shared(Y)									20	50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  <a:tab pos="5827713" algn="l"/>
                <a:tab pos="6456363" algn="l"/>
                <a:tab pos="7085013" algn="l"/>
                <a:tab pos="7712075" algn="l"/>
              </a:tabLst>
            </a:pPr>
            <a:r>
              <a:rPr lang="en-GB" sz="2000" dirty="0" smtClean="0"/>
              <a:t>read(Y)							</a:t>
            </a:r>
            <a:r>
              <a:rPr lang="en-GB" sz="2000" b="1" dirty="0" smtClean="0"/>
              <a:t>50</a:t>
            </a:r>
            <a:r>
              <a:rPr lang="en-GB" sz="2000" dirty="0" smtClean="0"/>
              <a:t>			20	50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  <a:tab pos="5827713" algn="l"/>
                <a:tab pos="6456363" algn="l"/>
                <a:tab pos="7085013" algn="l"/>
                <a:tab pos="7712075" algn="l"/>
              </a:tabLst>
            </a:pPr>
            <a:r>
              <a:rPr lang="en-GB" sz="2000" dirty="0" smtClean="0"/>
              <a:t>unlock(Y)							50			20	50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  <a:tab pos="5827713" algn="l"/>
                <a:tab pos="6456363" algn="l"/>
                <a:tab pos="7085013" algn="l"/>
                <a:tab pos="7712075" algn="l"/>
              </a:tabLst>
            </a:pPr>
            <a:r>
              <a:rPr lang="en-GB" sz="2000" dirty="0"/>
              <a:t>	</a:t>
            </a:r>
            <a:r>
              <a:rPr lang="en-GB" sz="2000" dirty="0" smtClean="0"/>
              <a:t>	lock-shared(X)				50				20	50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  <a:tab pos="5827713" algn="l"/>
                <a:tab pos="6456363" algn="l"/>
                <a:tab pos="7085013" algn="l"/>
                <a:tab pos="7712075" algn="l"/>
              </a:tabLst>
            </a:pPr>
            <a:r>
              <a:rPr lang="en-GB" sz="2000" dirty="0"/>
              <a:t>	</a:t>
            </a:r>
            <a:r>
              <a:rPr lang="en-GB" sz="2000" dirty="0" smtClean="0"/>
              <a:t>	read(X)				50	</a:t>
            </a:r>
            <a:r>
              <a:rPr lang="en-GB" sz="2000" b="1" dirty="0" smtClean="0"/>
              <a:t>20</a:t>
            </a:r>
            <a:r>
              <a:rPr lang="en-GB" sz="2000" dirty="0" smtClean="0"/>
              <a:t>		20	50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  <a:tab pos="5827713" algn="l"/>
                <a:tab pos="6456363" algn="l"/>
                <a:tab pos="7085013" algn="l"/>
                <a:tab pos="7712075" algn="l"/>
              </a:tabLst>
            </a:pPr>
            <a:r>
              <a:rPr lang="en-GB" sz="2000" dirty="0"/>
              <a:t>	</a:t>
            </a:r>
            <a:r>
              <a:rPr lang="en-GB" sz="2000" dirty="0" smtClean="0"/>
              <a:t>	unlock(X)				50	20		20	50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  <a:tab pos="5827713" algn="l"/>
                <a:tab pos="6456363" algn="l"/>
                <a:tab pos="7085013" algn="l"/>
                <a:tab pos="7712075" algn="l"/>
              </a:tabLst>
            </a:pPr>
            <a:r>
              <a:rPr lang="en-GB" sz="2000" dirty="0"/>
              <a:t>	</a:t>
            </a:r>
            <a:r>
              <a:rPr lang="en-GB" sz="2000" dirty="0" smtClean="0"/>
              <a:t>	lock-exclusive(Y)			50	20			20	50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  <a:tab pos="5827713" algn="l"/>
                <a:tab pos="6456363" algn="l"/>
                <a:tab pos="7085013" algn="l"/>
                <a:tab pos="7712075" algn="l"/>
              </a:tabLst>
            </a:pPr>
            <a:r>
              <a:rPr lang="en-GB" sz="2000" dirty="0"/>
              <a:t>	</a:t>
            </a:r>
            <a:r>
              <a:rPr lang="en-GB" sz="2000" dirty="0" smtClean="0"/>
              <a:t>	read(Y)				50	20	</a:t>
            </a:r>
            <a:r>
              <a:rPr lang="en-GB" sz="2000" b="1" dirty="0" smtClean="0"/>
              <a:t>50</a:t>
            </a:r>
            <a:r>
              <a:rPr lang="en-GB" sz="2000" dirty="0" smtClean="0"/>
              <a:t>	20	50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  <a:tab pos="5827713" algn="l"/>
                <a:tab pos="6456363" algn="l"/>
                <a:tab pos="7085013" algn="l"/>
                <a:tab pos="7712075" algn="l"/>
              </a:tabLst>
            </a:pPr>
            <a:r>
              <a:rPr lang="en-GB" sz="2000" dirty="0"/>
              <a:t>	</a:t>
            </a:r>
            <a:r>
              <a:rPr lang="en-GB" sz="2000" dirty="0" smtClean="0"/>
              <a:t>	Y := Y + X				50	20	</a:t>
            </a:r>
            <a:r>
              <a:rPr lang="en-GB" sz="2000" b="1" dirty="0" smtClean="0"/>
              <a:t>70</a:t>
            </a:r>
            <a:r>
              <a:rPr lang="en-GB" sz="2000" dirty="0" smtClean="0"/>
              <a:t>	20	50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  <a:tab pos="5827713" algn="l"/>
                <a:tab pos="6456363" algn="l"/>
                <a:tab pos="7085013" algn="l"/>
                <a:tab pos="7712075" algn="l"/>
              </a:tabLst>
            </a:pPr>
            <a:r>
              <a:rPr lang="en-GB" sz="2000" dirty="0"/>
              <a:t>	</a:t>
            </a:r>
            <a:r>
              <a:rPr lang="en-GB" sz="2000" dirty="0" smtClean="0"/>
              <a:t>	write(Y)				50	20	70	20	</a:t>
            </a:r>
            <a:r>
              <a:rPr lang="en-GB" sz="2000" b="1" dirty="0" smtClean="0"/>
              <a:t>70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  <a:tab pos="5827713" algn="l"/>
                <a:tab pos="6456363" algn="l"/>
                <a:tab pos="7085013" algn="l"/>
                <a:tab pos="7712075" algn="l"/>
              </a:tabLst>
            </a:pPr>
            <a:r>
              <a:rPr lang="en-GB" sz="2000" dirty="0"/>
              <a:t>	</a:t>
            </a:r>
            <a:r>
              <a:rPr lang="en-GB" sz="2000" dirty="0" smtClean="0"/>
              <a:t>	unlock(Y)				50	20	70	20	70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  <a:tab pos="5827713" algn="l"/>
                <a:tab pos="6456363" algn="l"/>
                <a:tab pos="7085013" algn="l"/>
                <a:tab pos="7712075" algn="l"/>
              </a:tabLst>
            </a:pPr>
            <a:r>
              <a:rPr lang="en-GB" sz="2000" dirty="0" smtClean="0"/>
              <a:t>lock-exclusive(X)						50	20	70	20	70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  <a:tab pos="5827713" algn="l"/>
                <a:tab pos="6456363" algn="l"/>
                <a:tab pos="7085013" algn="l"/>
                <a:tab pos="7712075" algn="l"/>
              </a:tabLst>
            </a:pPr>
            <a:r>
              <a:rPr lang="en-GB" sz="2000" dirty="0" smtClean="0"/>
              <a:t>read(X)						</a:t>
            </a:r>
            <a:r>
              <a:rPr lang="en-GB" sz="2000" b="1" dirty="0" smtClean="0"/>
              <a:t>20</a:t>
            </a:r>
            <a:r>
              <a:rPr lang="en-GB" sz="2000" dirty="0" smtClean="0"/>
              <a:t>	50	20	70	20	70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  <a:tab pos="5827713" algn="l"/>
                <a:tab pos="6456363" algn="l"/>
                <a:tab pos="7085013" algn="l"/>
                <a:tab pos="7712075" algn="l"/>
              </a:tabLst>
            </a:pPr>
            <a:r>
              <a:rPr lang="en-GB" sz="2000" dirty="0" smtClean="0"/>
              <a:t>X := X + Y						</a:t>
            </a:r>
            <a:r>
              <a:rPr lang="en-GB" sz="2000" b="1" dirty="0" smtClean="0"/>
              <a:t>70</a:t>
            </a:r>
            <a:r>
              <a:rPr lang="en-GB" sz="2000" dirty="0" smtClean="0"/>
              <a:t>	50	20	70	20	70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  <a:tab pos="5827713" algn="l"/>
                <a:tab pos="6456363" algn="l"/>
                <a:tab pos="7085013" algn="l"/>
                <a:tab pos="7712075" algn="l"/>
              </a:tabLst>
            </a:pPr>
            <a:r>
              <a:rPr lang="en-GB" sz="2000" dirty="0" smtClean="0"/>
              <a:t>write(X)						70	50	20	70	</a:t>
            </a:r>
            <a:r>
              <a:rPr lang="en-GB" sz="2000" b="1" dirty="0" smtClean="0"/>
              <a:t>70</a:t>
            </a:r>
            <a:r>
              <a:rPr lang="en-GB" sz="2000" dirty="0" smtClean="0"/>
              <a:t>	70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  <a:tab pos="5827713" algn="l"/>
                <a:tab pos="6456363" algn="l"/>
                <a:tab pos="7085013" algn="l"/>
                <a:tab pos="7712075" algn="l"/>
              </a:tabLst>
            </a:pPr>
            <a:r>
              <a:rPr lang="en-GB" sz="2000" dirty="0" smtClean="0"/>
              <a:t>unlock(X)						70	50	20	70	70	70</a:t>
            </a:r>
          </a:p>
        </p:txBody>
      </p:sp>
      <p:sp>
        <p:nvSpPr>
          <p:cNvPr id="6" name="Rectangle 5"/>
          <p:cNvSpPr/>
          <p:nvPr/>
        </p:nvSpPr>
        <p:spPr bwMode="auto">
          <a:xfrm>
            <a:off x="7369109" y="6163563"/>
            <a:ext cx="1107440" cy="345440"/>
          </a:xfrm>
          <a:prstGeom prst="rect">
            <a:avLst/>
          </a:prstGeom>
          <a:noFill/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606454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Locking Example</a:t>
            </a:r>
            <a:endParaRPr lang="en-US"/>
          </a:p>
        </p:txBody>
      </p:sp>
      <p:sp>
        <p:nvSpPr>
          <p:cNvPr id="20070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After schedule, we </a:t>
            </a:r>
            <a:r>
              <a:rPr lang="en-GB" dirty="0" smtClean="0"/>
              <a:t>have: X</a:t>
            </a:r>
            <a:r>
              <a:rPr lang="en-GB" dirty="0"/>
              <a:t>=70, Y=70</a:t>
            </a:r>
          </a:p>
          <a:p>
            <a:endParaRPr lang="en-GB" dirty="0"/>
          </a:p>
          <a:p>
            <a:r>
              <a:rPr lang="en-GB" dirty="0"/>
              <a:t>The schedule is not </a:t>
            </a:r>
            <a:r>
              <a:rPr lang="en-GB" dirty="0" err="1"/>
              <a:t>serialisable</a:t>
            </a:r>
            <a:r>
              <a:rPr lang="en-GB" dirty="0"/>
              <a:t/>
            </a:r>
            <a:br>
              <a:rPr lang="en-GB" dirty="0"/>
            </a:br>
            <a:r>
              <a:rPr lang="en-GB" dirty="0"/>
              <a:t>(not result equivalent to either of the serial schedules</a:t>
            </a:r>
            <a:r>
              <a:rPr lang="en-GB" dirty="0" smtClean="0"/>
              <a:t>)</a:t>
            </a:r>
          </a:p>
          <a:p>
            <a:endParaRPr lang="en-GB" dirty="0"/>
          </a:p>
          <a:p>
            <a:r>
              <a:rPr lang="en-GB" dirty="0" smtClean="0"/>
              <a:t>Locking, by itself, isn’t enough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69418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Two-Phase Locking</a:t>
            </a:r>
            <a:br>
              <a:rPr lang="en-US" dirty="0" smtClean="0"/>
            </a:br>
            <a:r>
              <a:rPr lang="en-US" dirty="0" smtClean="0"/>
              <a:t>(2PL)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86941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Locking and </a:t>
            </a:r>
            <a:r>
              <a:rPr lang="en-GB" dirty="0" err="1" smtClean="0"/>
              <a:t>Serialisability</a:t>
            </a:r>
            <a:endParaRPr lang="en-US" dirty="0"/>
          </a:p>
        </p:txBody>
      </p:sp>
      <p:sp>
        <p:nvSpPr>
          <p:cNvPr id="20480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Using locks doesn’t guarantee </a:t>
            </a:r>
            <a:r>
              <a:rPr lang="en-GB" dirty="0" err="1" smtClean="0"/>
              <a:t>serialisability</a:t>
            </a:r>
            <a:r>
              <a:rPr lang="en-GB" dirty="0" smtClean="0"/>
              <a:t> by itself</a:t>
            </a:r>
            <a:endParaRPr lang="en-GB" dirty="0"/>
          </a:p>
          <a:p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Extra rules for handling locks:</a:t>
            </a:r>
          </a:p>
          <a:p>
            <a:pPr lvl="1"/>
            <a:r>
              <a:rPr lang="en-GB" dirty="0" smtClean="0"/>
              <a:t>All </a:t>
            </a:r>
            <a:r>
              <a:rPr lang="en-GB" dirty="0"/>
              <a:t>locking operations precede the first unlock operation in a transaction</a:t>
            </a:r>
          </a:p>
          <a:p>
            <a:pPr lvl="1"/>
            <a:r>
              <a:rPr lang="en-GB" dirty="0"/>
              <a:t>Locks are only released after a transaction commits or </a:t>
            </a:r>
            <a:r>
              <a:rPr lang="en-GB" dirty="0" smtClean="0"/>
              <a:t>aborts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602325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0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Two phases:</a:t>
            </a:r>
          </a:p>
          <a:p>
            <a:pPr lvl="1"/>
            <a:r>
              <a:rPr lang="en-GB" dirty="0" smtClean="0"/>
              <a:t>Growing phase: obtain locks, access data items</a:t>
            </a:r>
          </a:p>
          <a:p>
            <a:pPr lvl="1"/>
            <a:r>
              <a:rPr lang="en-GB" dirty="0" smtClean="0"/>
              <a:t>Shrinking phase: release locks</a:t>
            </a:r>
            <a:endParaRPr lang="en-GB" dirty="0"/>
          </a:p>
          <a:p>
            <a:pPr marL="0" indent="0">
              <a:buNone/>
            </a:pPr>
            <a:r>
              <a:rPr lang="en-GB" dirty="0" smtClean="0"/>
              <a:t>Guarantees </a:t>
            </a:r>
            <a:r>
              <a:rPr lang="en-GB" dirty="0" err="1"/>
              <a:t>serialisable</a:t>
            </a:r>
            <a:r>
              <a:rPr lang="en-GB" dirty="0"/>
              <a:t> </a:t>
            </a:r>
            <a:r>
              <a:rPr lang="en-GB" dirty="0" smtClean="0"/>
              <a:t>transactions</a:t>
            </a:r>
            <a:endParaRPr lang="en-GB" dirty="0"/>
          </a:p>
        </p:txBody>
      </p:sp>
      <p:sp>
        <p:nvSpPr>
          <p:cNvPr id="2048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Two-Phase Locking</a:t>
            </a:r>
            <a:endParaRPr lang="en-US"/>
          </a:p>
        </p:txBody>
      </p:sp>
      <p:cxnSp>
        <p:nvCxnSpPr>
          <p:cNvPr id="4" name="Straight Arrow Connector 3"/>
          <p:cNvCxnSpPr/>
          <p:nvPr/>
        </p:nvCxnSpPr>
        <p:spPr bwMode="auto">
          <a:xfrm flipV="1">
            <a:off x="1700680" y="4101095"/>
            <a:ext cx="0" cy="1812004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cxnSp>
        <p:nvCxnSpPr>
          <p:cNvPr id="7" name="Straight Arrow Connector 6"/>
          <p:cNvCxnSpPr/>
          <p:nvPr/>
        </p:nvCxnSpPr>
        <p:spPr bwMode="auto">
          <a:xfrm>
            <a:off x="1700680" y="5913098"/>
            <a:ext cx="5773132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cxnSp>
        <p:nvCxnSpPr>
          <p:cNvPr id="9" name="Straight Arrow Connector 8"/>
          <p:cNvCxnSpPr/>
          <p:nvPr/>
        </p:nvCxnSpPr>
        <p:spPr bwMode="auto">
          <a:xfrm flipV="1">
            <a:off x="2637210" y="5541095"/>
            <a:ext cx="0" cy="3600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2" name="Straight Arrow Connector 11"/>
          <p:cNvCxnSpPr/>
          <p:nvPr/>
        </p:nvCxnSpPr>
        <p:spPr bwMode="auto">
          <a:xfrm flipV="1">
            <a:off x="2996427" y="5181095"/>
            <a:ext cx="0" cy="3600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3" name="Straight Arrow Connector 12"/>
          <p:cNvCxnSpPr/>
          <p:nvPr/>
        </p:nvCxnSpPr>
        <p:spPr bwMode="auto">
          <a:xfrm flipV="1">
            <a:off x="3361007" y="4821095"/>
            <a:ext cx="0" cy="3600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4" name="Straight Arrow Connector 13"/>
          <p:cNvCxnSpPr/>
          <p:nvPr/>
        </p:nvCxnSpPr>
        <p:spPr bwMode="auto">
          <a:xfrm flipV="1">
            <a:off x="3714861" y="4461095"/>
            <a:ext cx="0" cy="3600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5" name="Straight Arrow Connector 14"/>
          <p:cNvCxnSpPr/>
          <p:nvPr/>
        </p:nvCxnSpPr>
        <p:spPr bwMode="auto">
          <a:xfrm flipV="1">
            <a:off x="4073075" y="4101095"/>
            <a:ext cx="0" cy="3600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7" name="Straight Arrow Connector 16"/>
          <p:cNvCxnSpPr/>
          <p:nvPr/>
        </p:nvCxnSpPr>
        <p:spPr bwMode="auto">
          <a:xfrm>
            <a:off x="4433294" y="4101095"/>
            <a:ext cx="0" cy="3600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9" name="Straight Arrow Connector 18"/>
          <p:cNvCxnSpPr/>
          <p:nvPr/>
        </p:nvCxnSpPr>
        <p:spPr bwMode="auto">
          <a:xfrm>
            <a:off x="4790502" y="4461095"/>
            <a:ext cx="0" cy="3600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1" name="Straight Arrow Connector 20"/>
          <p:cNvCxnSpPr/>
          <p:nvPr/>
        </p:nvCxnSpPr>
        <p:spPr bwMode="auto">
          <a:xfrm>
            <a:off x="5509943" y="5181095"/>
            <a:ext cx="0" cy="3600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2" name="Straight Arrow Connector 21"/>
          <p:cNvCxnSpPr/>
          <p:nvPr/>
        </p:nvCxnSpPr>
        <p:spPr bwMode="auto">
          <a:xfrm>
            <a:off x="5869160" y="5541095"/>
            <a:ext cx="0" cy="3600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3" name="Straight Connector 22"/>
          <p:cNvCxnSpPr/>
          <p:nvPr/>
        </p:nvCxnSpPr>
        <p:spPr bwMode="auto">
          <a:xfrm>
            <a:off x="4433295" y="4101095"/>
            <a:ext cx="0" cy="1812003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24" name="TextBox 23"/>
          <p:cNvSpPr txBox="1"/>
          <p:nvPr/>
        </p:nvSpPr>
        <p:spPr>
          <a:xfrm>
            <a:off x="923003" y="4007314"/>
            <a:ext cx="77767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#locks</a:t>
            </a:r>
            <a:endParaRPr lang="en-US" sz="1600" dirty="0"/>
          </a:p>
        </p:txBody>
      </p:sp>
      <p:sp>
        <p:nvSpPr>
          <p:cNvPr id="27" name="TextBox 26"/>
          <p:cNvSpPr txBox="1"/>
          <p:nvPr/>
        </p:nvSpPr>
        <p:spPr>
          <a:xfrm>
            <a:off x="6878276" y="5541095"/>
            <a:ext cx="59553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time</a:t>
            </a:r>
            <a:endParaRPr lang="en-US" sz="1600" dirty="0"/>
          </a:p>
        </p:txBody>
      </p:sp>
      <p:sp>
        <p:nvSpPr>
          <p:cNvPr id="25" name="TextBox 24"/>
          <p:cNvSpPr txBox="1"/>
          <p:nvPr/>
        </p:nvSpPr>
        <p:spPr>
          <a:xfrm>
            <a:off x="1961800" y="5579845"/>
            <a:ext cx="6754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BEGIN</a:t>
            </a:r>
            <a:endParaRPr lang="en-US" sz="1200" dirty="0"/>
          </a:p>
        </p:txBody>
      </p:sp>
      <p:sp>
        <p:nvSpPr>
          <p:cNvPr id="29" name="TextBox 28"/>
          <p:cNvSpPr txBox="1"/>
          <p:nvPr/>
        </p:nvSpPr>
        <p:spPr>
          <a:xfrm>
            <a:off x="5869161" y="5579845"/>
            <a:ext cx="51851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END</a:t>
            </a:r>
            <a:endParaRPr lang="en-US" sz="1200" dirty="0"/>
          </a:p>
        </p:txBody>
      </p:sp>
      <p:sp>
        <p:nvSpPr>
          <p:cNvPr id="30" name="TextBox 29"/>
          <p:cNvSpPr txBox="1"/>
          <p:nvPr/>
        </p:nvSpPr>
        <p:spPr>
          <a:xfrm>
            <a:off x="3720224" y="5391345"/>
            <a:ext cx="6662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/>
              <a:t>LOCK </a:t>
            </a:r>
            <a:br>
              <a:rPr lang="en-US" sz="1200" dirty="0" smtClean="0"/>
            </a:br>
            <a:r>
              <a:rPr lang="en-US" sz="1200" dirty="0" smtClean="0"/>
              <a:t>POINT</a:t>
            </a:r>
            <a:endParaRPr lang="en-US" sz="1200" dirty="0"/>
          </a:p>
        </p:txBody>
      </p:sp>
      <p:cxnSp>
        <p:nvCxnSpPr>
          <p:cNvPr id="28" name="Straight Connector 27"/>
          <p:cNvCxnSpPr/>
          <p:nvPr/>
        </p:nvCxnSpPr>
        <p:spPr bwMode="auto">
          <a:xfrm>
            <a:off x="2637210" y="5541095"/>
            <a:ext cx="359217" cy="0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3" name="Straight Connector 32"/>
          <p:cNvCxnSpPr/>
          <p:nvPr/>
        </p:nvCxnSpPr>
        <p:spPr bwMode="auto">
          <a:xfrm>
            <a:off x="2996427" y="5181095"/>
            <a:ext cx="359217" cy="0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4" name="Straight Connector 33"/>
          <p:cNvCxnSpPr/>
          <p:nvPr/>
        </p:nvCxnSpPr>
        <p:spPr bwMode="auto">
          <a:xfrm>
            <a:off x="3361007" y="4821095"/>
            <a:ext cx="359217" cy="0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5" name="Straight Connector 34"/>
          <p:cNvCxnSpPr/>
          <p:nvPr/>
        </p:nvCxnSpPr>
        <p:spPr bwMode="auto">
          <a:xfrm>
            <a:off x="3714861" y="4461095"/>
            <a:ext cx="359217" cy="0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6" name="Straight Connector 35"/>
          <p:cNvCxnSpPr/>
          <p:nvPr/>
        </p:nvCxnSpPr>
        <p:spPr bwMode="auto">
          <a:xfrm>
            <a:off x="4073075" y="4101095"/>
            <a:ext cx="359217" cy="0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7" name="Straight Connector 36"/>
          <p:cNvCxnSpPr/>
          <p:nvPr/>
        </p:nvCxnSpPr>
        <p:spPr bwMode="auto">
          <a:xfrm>
            <a:off x="4432292" y="4461095"/>
            <a:ext cx="359217" cy="0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8" name="Straight Connector 37"/>
          <p:cNvCxnSpPr/>
          <p:nvPr/>
        </p:nvCxnSpPr>
        <p:spPr bwMode="auto">
          <a:xfrm>
            <a:off x="5509943" y="5543937"/>
            <a:ext cx="359217" cy="0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9" name="Straight Connector 38"/>
          <p:cNvCxnSpPr/>
          <p:nvPr/>
        </p:nvCxnSpPr>
        <p:spPr bwMode="auto">
          <a:xfrm>
            <a:off x="5150726" y="5181095"/>
            <a:ext cx="359217" cy="0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0" name="Straight Connector 39"/>
          <p:cNvCxnSpPr/>
          <p:nvPr/>
        </p:nvCxnSpPr>
        <p:spPr bwMode="auto">
          <a:xfrm>
            <a:off x="4791509" y="4821095"/>
            <a:ext cx="359217" cy="0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3" name="Straight Arrow Connector 42"/>
          <p:cNvCxnSpPr/>
          <p:nvPr/>
        </p:nvCxnSpPr>
        <p:spPr bwMode="auto">
          <a:xfrm>
            <a:off x="5147502" y="4821095"/>
            <a:ext cx="0" cy="3600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4" name="Left Brace 43"/>
          <p:cNvSpPr/>
          <p:nvPr/>
        </p:nvSpPr>
        <p:spPr bwMode="auto">
          <a:xfrm rot="16200000">
            <a:off x="3355232" y="5300892"/>
            <a:ext cx="360041" cy="1796085"/>
          </a:xfrm>
          <a:prstGeom prst="leftBrace">
            <a:avLst>
              <a:gd name="adj1" fmla="val 36839"/>
              <a:gd name="adj2" fmla="val 50000"/>
            </a:avLst>
          </a:prstGeom>
          <a:noFill/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2920407" y="6306947"/>
            <a:ext cx="125648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latin typeface="Georgia"/>
                <a:cs typeface="Georgia"/>
              </a:rPr>
              <a:t>growing phase</a:t>
            </a:r>
            <a:endParaRPr lang="en-US" sz="1200" dirty="0">
              <a:latin typeface="Georgia"/>
              <a:cs typeface="Georgia"/>
            </a:endParaRPr>
          </a:p>
        </p:txBody>
      </p:sp>
      <p:sp>
        <p:nvSpPr>
          <p:cNvPr id="47" name="Left Brace 46"/>
          <p:cNvSpPr/>
          <p:nvPr/>
        </p:nvSpPr>
        <p:spPr bwMode="auto">
          <a:xfrm rot="16200000">
            <a:off x="4957397" y="5467190"/>
            <a:ext cx="387662" cy="1435865"/>
          </a:xfrm>
          <a:prstGeom prst="leftBrace">
            <a:avLst>
              <a:gd name="adj1" fmla="val 36839"/>
              <a:gd name="adj2" fmla="val 50000"/>
            </a:avLst>
          </a:prstGeom>
          <a:noFill/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4519259" y="6315114"/>
            <a:ext cx="125648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latin typeface="Georgia"/>
                <a:cs typeface="Georgia"/>
              </a:rPr>
              <a:t>shrinking phase</a:t>
            </a:r>
            <a:endParaRPr lang="en-US" sz="1200" dirty="0">
              <a:latin typeface="Georgia"/>
              <a:cs typeface="Georgia"/>
            </a:endParaRPr>
          </a:p>
        </p:txBody>
      </p:sp>
      <p:sp>
        <p:nvSpPr>
          <p:cNvPr id="50" name="Slide Number Placeholder 4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46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33109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9" grpId="0"/>
      <p:bldP spid="30" grpId="0"/>
      <p:bldP spid="44" grpId="0" animBg="1"/>
      <p:bldP spid="45" grpId="0"/>
      <p:bldP spid="47" grpId="0" animBg="1"/>
      <p:bldP spid="48" grpId="0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Two-Phase Locking Example</a:t>
            </a:r>
            <a:endParaRPr lang="en-US"/>
          </a:p>
        </p:txBody>
      </p:sp>
      <p:sp>
        <p:nvSpPr>
          <p:cNvPr id="20685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0"/>
              </a:spcAft>
              <a:buFont typeface="Wingdings" pitchFamily="-106" charset="2"/>
              <a:buNone/>
            </a:pPr>
            <a:r>
              <a:rPr lang="en-GB" b="1" dirty="0"/>
              <a:t>T1:				T2</a:t>
            </a:r>
            <a:r>
              <a:rPr lang="en-GB" b="1" dirty="0" smtClean="0"/>
              <a:t>:</a:t>
            </a:r>
          </a:p>
          <a:p>
            <a:pPr>
              <a:spcAft>
                <a:spcPts val="0"/>
              </a:spcAft>
              <a:buFont typeface="Wingdings" pitchFamily="-106" charset="2"/>
              <a:buNone/>
            </a:pPr>
            <a:endParaRPr lang="en-GB" dirty="0" smtClean="0"/>
          </a:p>
          <a:p>
            <a:pPr>
              <a:spcAft>
                <a:spcPts val="0"/>
              </a:spcAft>
              <a:buFont typeface="Wingdings" pitchFamily="-106" charset="2"/>
              <a:buNone/>
            </a:pPr>
            <a:r>
              <a:rPr lang="en-GB" dirty="0" smtClean="0"/>
              <a:t>lock-shared(</a:t>
            </a:r>
            <a:r>
              <a:rPr lang="en-GB" dirty="0"/>
              <a:t>Y</a:t>
            </a:r>
            <a:r>
              <a:rPr lang="en-GB" dirty="0" smtClean="0"/>
              <a:t>)</a:t>
            </a:r>
            <a:r>
              <a:rPr lang="en-GB" dirty="0"/>
              <a:t>	</a:t>
            </a:r>
            <a:r>
              <a:rPr lang="en-GB" dirty="0" smtClean="0"/>
              <a:t>	lock-shared(X)</a:t>
            </a:r>
            <a:endParaRPr lang="en-GB" dirty="0"/>
          </a:p>
          <a:p>
            <a:pPr>
              <a:spcAft>
                <a:spcPts val="0"/>
              </a:spcAft>
              <a:buFont typeface="Wingdings" pitchFamily="-106" charset="2"/>
              <a:buNone/>
            </a:pPr>
            <a:r>
              <a:rPr lang="en-GB" dirty="0" smtClean="0"/>
              <a:t>read(</a:t>
            </a:r>
            <a:r>
              <a:rPr lang="en-GB" dirty="0"/>
              <a:t>Y</a:t>
            </a:r>
            <a:r>
              <a:rPr lang="en-GB" dirty="0" smtClean="0"/>
              <a:t>)</a:t>
            </a:r>
            <a:r>
              <a:rPr lang="en-GB" dirty="0"/>
              <a:t>		</a:t>
            </a:r>
            <a:r>
              <a:rPr lang="en-GB" dirty="0" smtClean="0"/>
              <a:t>	read(</a:t>
            </a:r>
            <a:r>
              <a:rPr lang="en-GB" dirty="0"/>
              <a:t>X</a:t>
            </a:r>
            <a:r>
              <a:rPr lang="en-GB" dirty="0" smtClean="0"/>
              <a:t>)</a:t>
            </a:r>
            <a:endParaRPr lang="en-GB" dirty="0"/>
          </a:p>
          <a:p>
            <a:pPr>
              <a:spcAft>
                <a:spcPts val="0"/>
              </a:spcAft>
              <a:buFont typeface="Wingdings" pitchFamily="-106" charset="2"/>
              <a:buNone/>
            </a:pPr>
            <a:r>
              <a:rPr lang="en-GB" dirty="0" smtClean="0"/>
              <a:t>lock-exclusive(</a:t>
            </a:r>
            <a:r>
              <a:rPr lang="en-GB" dirty="0"/>
              <a:t>X</a:t>
            </a:r>
            <a:r>
              <a:rPr lang="en-GB" dirty="0" smtClean="0"/>
              <a:t>)</a:t>
            </a:r>
            <a:r>
              <a:rPr lang="en-GB" dirty="0"/>
              <a:t>		</a:t>
            </a:r>
            <a:r>
              <a:rPr lang="en-GB" dirty="0" smtClean="0"/>
              <a:t>lock-exclusive(</a:t>
            </a:r>
            <a:r>
              <a:rPr lang="en-GB" dirty="0"/>
              <a:t>Y</a:t>
            </a:r>
            <a:r>
              <a:rPr lang="en-GB" dirty="0" smtClean="0"/>
              <a:t>)</a:t>
            </a:r>
            <a:endParaRPr lang="en-GB" dirty="0"/>
          </a:p>
          <a:p>
            <a:pPr>
              <a:spcAft>
                <a:spcPts val="0"/>
              </a:spcAft>
              <a:buFont typeface="Wingdings" pitchFamily="-106" charset="2"/>
              <a:buNone/>
            </a:pPr>
            <a:r>
              <a:rPr lang="en-GB" dirty="0"/>
              <a:t>unlock(Y</a:t>
            </a:r>
            <a:r>
              <a:rPr lang="en-GB" dirty="0" smtClean="0"/>
              <a:t>)</a:t>
            </a:r>
            <a:r>
              <a:rPr lang="en-GB" dirty="0"/>
              <a:t>			unlock(X</a:t>
            </a:r>
            <a:r>
              <a:rPr lang="en-GB" dirty="0" smtClean="0"/>
              <a:t>)</a:t>
            </a:r>
            <a:endParaRPr lang="en-GB" dirty="0"/>
          </a:p>
          <a:p>
            <a:pPr>
              <a:spcAft>
                <a:spcPts val="0"/>
              </a:spcAft>
              <a:buFont typeface="Wingdings" pitchFamily="-106" charset="2"/>
              <a:buNone/>
            </a:pPr>
            <a:r>
              <a:rPr lang="en-GB" dirty="0" smtClean="0"/>
              <a:t>read(</a:t>
            </a:r>
            <a:r>
              <a:rPr lang="en-GB" dirty="0"/>
              <a:t>X</a:t>
            </a:r>
            <a:r>
              <a:rPr lang="en-GB" dirty="0" smtClean="0"/>
              <a:t>)</a:t>
            </a:r>
            <a:r>
              <a:rPr lang="en-GB" dirty="0"/>
              <a:t>		</a:t>
            </a:r>
            <a:r>
              <a:rPr lang="en-GB" dirty="0" smtClean="0"/>
              <a:t>	read(</a:t>
            </a:r>
            <a:r>
              <a:rPr lang="en-GB" dirty="0"/>
              <a:t>Y</a:t>
            </a:r>
            <a:r>
              <a:rPr lang="en-GB" dirty="0" smtClean="0"/>
              <a:t>)</a:t>
            </a:r>
            <a:endParaRPr lang="en-GB" dirty="0"/>
          </a:p>
          <a:p>
            <a:pPr>
              <a:spcAft>
                <a:spcPts val="0"/>
              </a:spcAft>
              <a:buFont typeface="Wingdings" pitchFamily="-106" charset="2"/>
              <a:buNone/>
            </a:pPr>
            <a:r>
              <a:rPr lang="en-GB" dirty="0"/>
              <a:t>X := X + </a:t>
            </a:r>
            <a:r>
              <a:rPr lang="en-GB" dirty="0" smtClean="0"/>
              <a:t>Y</a:t>
            </a:r>
            <a:r>
              <a:rPr lang="en-GB" dirty="0"/>
              <a:t>			Y := X + </a:t>
            </a:r>
            <a:r>
              <a:rPr lang="en-GB" dirty="0" smtClean="0"/>
              <a:t>Y</a:t>
            </a:r>
            <a:endParaRPr lang="en-GB" dirty="0"/>
          </a:p>
          <a:p>
            <a:pPr>
              <a:spcAft>
                <a:spcPts val="0"/>
              </a:spcAft>
              <a:buFont typeface="Wingdings" pitchFamily="-106" charset="2"/>
              <a:buNone/>
            </a:pPr>
            <a:r>
              <a:rPr lang="en-GB" dirty="0" smtClean="0"/>
              <a:t>write(</a:t>
            </a:r>
            <a:r>
              <a:rPr lang="en-GB" dirty="0"/>
              <a:t>X</a:t>
            </a:r>
            <a:r>
              <a:rPr lang="en-GB" dirty="0" smtClean="0"/>
              <a:t>)</a:t>
            </a:r>
            <a:r>
              <a:rPr lang="en-GB" dirty="0"/>
              <a:t>		</a:t>
            </a:r>
            <a:r>
              <a:rPr lang="en-GB" dirty="0" smtClean="0"/>
              <a:t>	write(</a:t>
            </a:r>
            <a:r>
              <a:rPr lang="en-GB" dirty="0"/>
              <a:t>Y</a:t>
            </a:r>
            <a:r>
              <a:rPr lang="en-GB" dirty="0" smtClean="0"/>
              <a:t>)</a:t>
            </a:r>
            <a:endParaRPr lang="en-GB" dirty="0"/>
          </a:p>
          <a:p>
            <a:pPr>
              <a:spcAft>
                <a:spcPts val="0"/>
              </a:spcAft>
              <a:buFont typeface="Wingdings" pitchFamily="-106" charset="2"/>
              <a:buNone/>
            </a:pPr>
            <a:r>
              <a:rPr lang="en-GB" dirty="0" smtClean="0"/>
              <a:t>unlock</a:t>
            </a:r>
            <a:r>
              <a:rPr lang="en-GB" dirty="0"/>
              <a:t>(X</a:t>
            </a:r>
            <a:r>
              <a:rPr lang="en-GB" dirty="0" smtClean="0"/>
              <a:t>)</a:t>
            </a:r>
            <a:r>
              <a:rPr lang="en-GB" dirty="0"/>
              <a:t>			unlock(Y</a:t>
            </a:r>
            <a:r>
              <a:rPr lang="en-GB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14141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Deadlock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294967295"/>
          </p:nvPr>
        </p:nvSpPr>
        <p:spPr>
          <a:xfrm>
            <a:off x="7391400" y="6316663"/>
            <a:ext cx="1752600" cy="312737"/>
          </a:xfrm>
        </p:spPr>
        <p:txBody>
          <a:bodyPr/>
          <a:lstStyle/>
          <a:p>
            <a:fld id="{03AC6681-E0FD-2C4C-B392-04A572FD2AAE}" type="slidenum">
              <a:rPr lang="en-US" smtClean="0"/>
              <a:pPr/>
              <a:t>48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90086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When 2PL goes wrong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Consider the following schedule of T1 and T2</a:t>
            </a:r>
          </a:p>
          <a:p>
            <a:pPr>
              <a:spcAft>
                <a:spcPts val="0"/>
              </a:spcAft>
              <a:buFont typeface="Wingdings" pitchFamily="-106" charset="2"/>
              <a:buNone/>
            </a:pPr>
            <a:r>
              <a:rPr lang="en-GB" b="1" dirty="0" smtClean="0"/>
              <a:t>T1:					T2:</a:t>
            </a:r>
          </a:p>
          <a:p>
            <a:pPr>
              <a:spcAft>
                <a:spcPts val="0"/>
              </a:spcAft>
              <a:buFont typeface="Wingdings" pitchFamily="-106" charset="2"/>
              <a:buNone/>
            </a:pPr>
            <a:r>
              <a:rPr lang="en-GB" dirty="0" smtClean="0"/>
              <a:t>lock</a:t>
            </a:r>
            <a:r>
              <a:rPr lang="en-GB" dirty="0"/>
              <a:t>-shared(Y)		</a:t>
            </a:r>
          </a:p>
          <a:p>
            <a:pPr>
              <a:spcAft>
                <a:spcPts val="0"/>
              </a:spcAft>
              <a:buFont typeface="Wingdings" pitchFamily="-106" charset="2"/>
              <a:buNone/>
            </a:pPr>
            <a:r>
              <a:rPr lang="en-GB" dirty="0"/>
              <a:t>read(Y)</a:t>
            </a:r>
            <a:br>
              <a:rPr lang="en-GB" dirty="0"/>
            </a:br>
            <a:r>
              <a:rPr lang="en-GB" dirty="0"/>
              <a:t>					lock-shared(X)		</a:t>
            </a:r>
          </a:p>
          <a:p>
            <a:pPr>
              <a:spcAft>
                <a:spcPts val="0"/>
              </a:spcAft>
              <a:buFont typeface="Wingdings" pitchFamily="-106" charset="2"/>
              <a:buNone/>
            </a:pPr>
            <a:r>
              <a:rPr lang="en-GB" dirty="0"/>
              <a:t>						read(X)		</a:t>
            </a:r>
          </a:p>
          <a:p>
            <a:pPr>
              <a:spcAft>
                <a:spcPts val="0"/>
              </a:spcAft>
              <a:buFont typeface="Wingdings" pitchFamily="-106" charset="2"/>
              <a:buNone/>
            </a:pPr>
            <a:r>
              <a:rPr lang="en-GB" dirty="0"/>
              <a:t>lock-exclusive(X)		</a:t>
            </a:r>
          </a:p>
          <a:p>
            <a:pPr>
              <a:spcAft>
                <a:spcPts val="0"/>
              </a:spcAft>
              <a:buFont typeface="Wingdings" pitchFamily="-106" charset="2"/>
              <a:buNone/>
            </a:pPr>
            <a:r>
              <a:rPr lang="en-GB" dirty="0"/>
              <a:t>unlock(Y)</a:t>
            </a:r>
            <a:br>
              <a:rPr lang="en-GB" dirty="0"/>
            </a:br>
            <a:r>
              <a:rPr lang="en-GB" dirty="0"/>
              <a:t>					lock-exclusive(Y)		</a:t>
            </a:r>
          </a:p>
          <a:p>
            <a:pPr>
              <a:spcAft>
                <a:spcPts val="0"/>
              </a:spcAft>
              <a:buFont typeface="Wingdings" pitchFamily="-106" charset="2"/>
              <a:buNone/>
            </a:pPr>
            <a:r>
              <a:rPr lang="en-GB" dirty="0"/>
              <a:t>						unlock(X)</a:t>
            </a:r>
          </a:p>
          <a:p>
            <a:pPr>
              <a:spcAft>
                <a:spcPts val="0"/>
              </a:spcAft>
              <a:buFont typeface="Wingdings" pitchFamily="-106" charset="2"/>
              <a:buNone/>
            </a:pPr>
            <a:r>
              <a:rPr lang="en-GB" dirty="0"/>
              <a:t>...					...		</a:t>
            </a:r>
            <a:endParaRPr lang="en-US" dirty="0"/>
          </a:p>
        </p:txBody>
      </p:sp>
      <p:sp>
        <p:nvSpPr>
          <p:cNvPr id="5" name="Rounded Rectangular Callout 4"/>
          <p:cNvSpPr/>
          <p:nvPr/>
        </p:nvSpPr>
        <p:spPr bwMode="auto">
          <a:xfrm>
            <a:off x="1981200" y="4711700"/>
            <a:ext cx="2451100" cy="1447800"/>
          </a:xfrm>
          <a:prstGeom prst="wedgeRoundRectCallout">
            <a:avLst>
              <a:gd name="adj1" fmla="val -60211"/>
              <a:gd name="adj2" fmla="val -56798"/>
              <a:gd name="adj3" fmla="val 16667"/>
            </a:avLst>
          </a:prstGeom>
          <a:solidFill>
            <a:schemeClr val="tx2">
              <a:lumMod val="25000"/>
              <a:lumOff val="75000"/>
            </a:schemeClr>
          </a:solidFill>
          <a:ln w="1270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T1 can’t get an exclusive</a:t>
            </a:r>
            <a:r>
              <a:rPr kumimoji="0" lang="en-US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 lock on X; T2 already has a shared lock on </a:t>
            </a:r>
            <a:r>
              <a:rPr lang="en-US" dirty="0">
                <a:latin typeface="Georgia"/>
                <a:ea typeface="ＭＳ Ｐゴシック" pitchFamily="-106" charset="-128"/>
                <a:cs typeface="Georgia"/>
              </a:rPr>
              <a:t>X</a:t>
            </a:r>
            <a:endParaRPr kumimoji="0" 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6" name="Rounded Rectangular Callout 5"/>
          <p:cNvSpPr/>
          <p:nvPr/>
        </p:nvSpPr>
        <p:spPr bwMode="auto">
          <a:xfrm>
            <a:off x="6553200" y="3429000"/>
            <a:ext cx="2451100" cy="1447800"/>
          </a:xfrm>
          <a:prstGeom prst="wedgeRoundRectCallout">
            <a:avLst>
              <a:gd name="adj1" fmla="val -61765"/>
              <a:gd name="adj2" fmla="val 55483"/>
              <a:gd name="adj3" fmla="val 16667"/>
            </a:avLst>
          </a:prstGeom>
          <a:solidFill>
            <a:schemeClr val="tx2">
              <a:lumMod val="25000"/>
              <a:lumOff val="75000"/>
            </a:schemeClr>
          </a:solidFill>
          <a:ln w="1270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T2 can’t get an exclusive</a:t>
            </a:r>
            <a:r>
              <a:rPr kumimoji="0" lang="en-US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 lock on Y; T1 already has a shared lock on </a:t>
            </a:r>
            <a:r>
              <a:rPr lang="en-US" dirty="0" smtClean="0">
                <a:latin typeface="Georgia"/>
                <a:ea typeface="ＭＳ Ｐゴシック" pitchFamily="-106" charset="-128"/>
                <a:cs typeface="Georgia"/>
              </a:rPr>
              <a:t>Y</a:t>
            </a:r>
            <a:endParaRPr kumimoji="0" 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31133043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Serial versus </a:t>
            </a:r>
            <a:r>
              <a:rPr lang="en-US" dirty="0" err="1" smtClean="0"/>
              <a:t>Serialisable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In an ideal world, we would run transactions </a:t>
            </a:r>
            <a:r>
              <a:rPr lang="en-US" b="1" dirty="0" smtClean="0"/>
              <a:t>serially</a:t>
            </a:r>
          </a:p>
          <a:p>
            <a:pPr lvl="1"/>
            <a:r>
              <a:rPr lang="en-US" dirty="0" smtClean="0"/>
              <a:t>Transactions runs one at a time, with no overlap</a:t>
            </a:r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In practice, some parallelism is required</a:t>
            </a:r>
          </a:p>
          <a:p>
            <a:pPr lvl="1"/>
            <a:r>
              <a:rPr lang="en-US" dirty="0" smtClean="0"/>
              <a:t>Too many transactions for serial execution!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Transactions should be </a:t>
            </a:r>
            <a:r>
              <a:rPr lang="en-US" b="1" dirty="0" err="1" smtClean="0"/>
              <a:t>serialisable</a:t>
            </a:r>
            <a:endParaRPr lang="en-US" b="1" dirty="0" smtClean="0"/>
          </a:p>
          <a:p>
            <a:pPr lvl="1"/>
            <a:r>
              <a:rPr lang="en-US" dirty="0" smtClean="0"/>
              <a:t>Should behave as if they were serial, but may be executed concurrently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13841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Deadlock</a:t>
            </a:r>
            <a:endParaRPr lang="en-US"/>
          </a:p>
        </p:txBody>
      </p:sp>
      <p:sp>
        <p:nvSpPr>
          <p:cNvPr id="2088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Deadlock exists when two or more transactions are waiting for each other to release a lock on an item</a:t>
            </a:r>
            <a:endParaRPr lang="en-US" dirty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Several </a:t>
            </a:r>
            <a:r>
              <a:rPr lang="en-GB" dirty="0"/>
              <a:t>conditions must be satisfied for deadlock to occur</a:t>
            </a:r>
          </a:p>
          <a:p>
            <a:pPr lvl="1"/>
            <a:r>
              <a:rPr lang="en-GB" dirty="0"/>
              <a:t>Concurrency: two processes claim exclusive control of one resource</a:t>
            </a:r>
          </a:p>
          <a:p>
            <a:pPr lvl="1"/>
            <a:r>
              <a:rPr lang="en-GB" dirty="0"/>
              <a:t>Hold: one process continues to hold exclusively controlled resources until its need is satisfied</a:t>
            </a:r>
          </a:p>
          <a:p>
            <a:pPr lvl="1"/>
            <a:r>
              <a:rPr lang="en-GB" dirty="0"/>
              <a:t>Wait: processes wait in queues for additional resources while holding resource already </a:t>
            </a:r>
            <a:r>
              <a:rPr lang="en-GB" dirty="0" smtClean="0"/>
              <a:t>allocated</a:t>
            </a:r>
          </a:p>
          <a:p>
            <a:pPr lvl="1"/>
            <a:r>
              <a:rPr lang="en-GB" dirty="0" smtClean="0"/>
              <a:t>Mutual dependency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72413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019" name="Rectangle 2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Deadlock</a:t>
            </a:r>
            <a:endParaRPr lang="en-US"/>
          </a:p>
        </p:txBody>
      </p:sp>
      <p:sp>
        <p:nvSpPr>
          <p:cNvPr id="212995" name="Rectangle 3"/>
          <p:cNvSpPr>
            <a:spLocks noGrp="1" noChangeArrowheads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GB" dirty="0" smtClean="0"/>
              <a:t>Final condition for deadlock is that some mutual dependency must exist</a:t>
            </a:r>
          </a:p>
          <a:p>
            <a:r>
              <a:rPr lang="en-GB" dirty="0" smtClean="0"/>
              <a:t>Breaking deadlock requires that one transaction is aborted</a:t>
            </a:r>
            <a:endParaRPr lang="en-US" dirty="0"/>
          </a:p>
        </p:txBody>
      </p:sp>
      <p:graphicFrame>
        <p:nvGraphicFramePr>
          <p:cNvPr id="213086" name="Group 94"/>
          <p:cNvGraphicFramePr>
            <a:graphicFrameLocks noGrp="1"/>
          </p:cNvGraphicFramePr>
          <p:nvPr>
            <p:ph sz="quarter" idx="14"/>
            <p:extLst>
              <p:ext uri="{D42A27DB-BD31-4B8C-83A1-F6EECF244321}">
                <p14:modId xmlns:p14="http://schemas.microsoft.com/office/powerpoint/2010/main" val="2698454940"/>
              </p:ext>
            </p:extLst>
          </p:nvPr>
        </p:nvGraphicFramePr>
        <p:xfrm>
          <a:off x="304800" y="3733800"/>
          <a:ext cx="8534401" cy="1981200"/>
        </p:xfrm>
        <a:graphic>
          <a:graphicData uri="http://schemas.openxmlformats.org/drawingml/2006/table">
            <a:tbl>
              <a:tblPr/>
              <a:tblGrid>
                <a:gridCol w="2844062"/>
                <a:gridCol w="2846276"/>
                <a:gridCol w="2844063"/>
              </a:tblGrid>
              <a:tr h="390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-106" charset="2"/>
                        <a:buNone/>
                        <a:tabLst/>
                      </a:pPr>
                      <a:r>
                        <a:rPr kumimoji="0" lang="en-GB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Georgia"/>
                          <a:ea typeface="Arial" pitchFamily="-106" charset="0"/>
                          <a:cs typeface="Georgia"/>
                        </a:rPr>
                        <a:t>Processes</a:t>
                      </a: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Georgia"/>
                        <a:ea typeface="Arial" pitchFamily="-106" charset="0"/>
                        <a:cs typeface="Georgia"/>
                      </a:endParaRPr>
                    </a:p>
                  </a:txBody>
                  <a:tcPr marL="127485" marR="12748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-106" charset="2"/>
                        <a:buNone/>
                        <a:tabLst/>
                      </a:pPr>
                      <a:r>
                        <a:rPr kumimoji="0" lang="en-GB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Georgia"/>
                          <a:ea typeface="Arial" pitchFamily="-106" charset="0"/>
                          <a:cs typeface="Georgia"/>
                        </a:rPr>
                        <a:t>Resource List</a:t>
                      </a: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Georgia"/>
                        <a:ea typeface="Arial" pitchFamily="-106" charset="0"/>
                        <a:cs typeface="Georgia"/>
                      </a:endParaRPr>
                    </a:p>
                  </a:txBody>
                  <a:tcPr marL="127485" marR="1274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-106" charset="2"/>
                        <a:buNone/>
                        <a:tabLst/>
                      </a:pPr>
                      <a:r>
                        <a:rPr kumimoji="0" lang="en-GB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Georgia"/>
                          <a:ea typeface="Arial" pitchFamily="-106" charset="0"/>
                          <a:cs typeface="Georgia"/>
                        </a:rPr>
                        <a:t>Wait List</a:t>
                      </a: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Georgia"/>
                        <a:ea typeface="Arial" pitchFamily="-106" charset="0"/>
                        <a:cs typeface="Georgia"/>
                      </a:endParaRPr>
                    </a:p>
                  </a:txBody>
                  <a:tcPr marL="127485" marR="1274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21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-106" charset="2"/>
                        <a:buNone/>
                        <a:tabLst/>
                      </a:pPr>
                      <a:r>
                        <a:rPr kumimoji="0" lang="en-GB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Georgia"/>
                          <a:ea typeface="Arial" pitchFamily="-106" charset="0"/>
                          <a:cs typeface="Georgia"/>
                        </a:rPr>
                        <a:t>A</a:t>
                      </a: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Georgia"/>
                        <a:ea typeface="Arial" pitchFamily="-106" charset="0"/>
                        <a:cs typeface="Georgia"/>
                      </a:endParaRPr>
                    </a:p>
                  </a:txBody>
                  <a:tcPr marL="127485" marR="1274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-106" charset="2"/>
                        <a:buNone/>
                        <a:tabLst/>
                      </a:pPr>
                      <a:r>
                        <a:rPr kumimoji="0" lang="en-GB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Georgia"/>
                          <a:ea typeface="Arial" pitchFamily="-106" charset="0"/>
                          <a:cs typeface="Georgia"/>
                        </a:rPr>
                        <a:t>1, 10</a:t>
                      </a: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Georgia"/>
                        <a:ea typeface="Arial" pitchFamily="-106" charset="0"/>
                        <a:cs typeface="Georgia"/>
                      </a:endParaRPr>
                    </a:p>
                  </a:txBody>
                  <a:tcPr marL="127485" marR="1274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-106" charset="2"/>
                        <a:buNone/>
                        <a:tabLst/>
                      </a:pPr>
                      <a:r>
                        <a:rPr kumimoji="0" lang="en-GB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Georgia"/>
                          <a:ea typeface="Arial" pitchFamily="-106" charset="0"/>
                          <a:cs typeface="Georgia"/>
                        </a:rPr>
                        <a:t>8</a:t>
                      </a: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Georgia"/>
                        <a:ea typeface="Arial" pitchFamily="-106" charset="0"/>
                        <a:cs typeface="Georgia"/>
                      </a:endParaRPr>
                    </a:p>
                  </a:txBody>
                  <a:tcPr marL="127485" marR="1274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57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-106" charset="2"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Georgia"/>
                          <a:ea typeface="Arial" pitchFamily="-106" charset="0"/>
                          <a:cs typeface="Georgia"/>
                        </a:rPr>
                        <a:t>B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Georgia"/>
                        <a:ea typeface="Arial" pitchFamily="-106" charset="0"/>
                        <a:cs typeface="Georgia"/>
                      </a:endParaRPr>
                    </a:p>
                  </a:txBody>
                  <a:tcPr marL="127485" marR="1274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-106" charset="2"/>
                        <a:buNone/>
                        <a:tabLst/>
                      </a:pPr>
                      <a:r>
                        <a:rPr kumimoji="0" lang="en-GB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Georgia"/>
                          <a:ea typeface="Arial" pitchFamily="-106" charset="0"/>
                          <a:cs typeface="Georgia"/>
                        </a:rPr>
                        <a:t>3, 4, 15</a:t>
                      </a: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Georgia"/>
                        <a:ea typeface="Arial" pitchFamily="-106" charset="0"/>
                        <a:cs typeface="Georgia"/>
                      </a:endParaRPr>
                    </a:p>
                  </a:txBody>
                  <a:tcPr marL="127485" marR="1274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-106" charset="2"/>
                        <a:buNone/>
                        <a:tabLst/>
                      </a:pPr>
                      <a:r>
                        <a:rPr kumimoji="0" lang="en-GB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Georgia"/>
                          <a:ea typeface="Arial" pitchFamily="-106" charset="0"/>
                          <a:cs typeface="Georgia"/>
                        </a:rPr>
                        <a:t>10</a:t>
                      </a: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Georgia"/>
                        <a:ea typeface="Arial" pitchFamily="-106" charset="0"/>
                        <a:cs typeface="Georgia"/>
                      </a:endParaRPr>
                    </a:p>
                  </a:txBody>
                  <a:tcPr marL="127485" marR="1274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0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-106" charset="2"/>
                        <a:buNone/>
                        <a:tabLst/>
                      </a:pPr>
                      <a:r>
                        <a:rPr kumimoji="0" lang="en-GB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Georgia"/>
                          <a:ea typeface="Arial" pitchFamily="-106" charset="0"/>
                          <a:cs typeface="Georgia"/>
                        </a:rPr>
                        <a:t>C</a:t>
                      </a: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Georgia"/>
                        <a:ea typeface="Arial" pitchFamily="-106" charset="0"/>
                        <a:cs typeface="Georgia"/>
                      </a:endParaRPr>
                    </a:p>
                  </a:txBody>
                  <a:tcPr marL="127485" marR="1274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-106" charset="2"/>
                        <a:buNone/>
                        <a:tabLst/>
                      </a:pPr>
                      <a:r>
                        <a:rPr kumimoji="0" lang="en-GB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Georgia"/>
                          <a:ea typeface="Arial" pitchFamily="-106" charset="0"/>
                          <a:cs typeface="Georgia"/>
                        </a:rPr>
                        <a:t>2, 0</a:t>
                      </a: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Georgia"/>
                        <a:ea typeface="Arial" pitchFamily="-106" charset="0"/>
                        <a:cs typeface="Georgia"/>
                      </a:endParaRPr>
                    </a:p>
                  </a:txBody>
                  <a:tcPr marL="127485" marR="1274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-106" charset="2"/>
                        <a:buNone/>
                        <a:tabLst/>
                      </a:pPr>
                      <a:endParaRPr kumimoji="0" lang="en-GB" sz="20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Georgia"/>
                        <a:ea typeface="Arial" pitchFamily="-106" charset="0"/>
                        <a:cs typeface="Georgia"/>
                      </a:endParaRPr>
                    </a:p>
                  </a:txBody>
                  <a:tcPr marL="127485" marR="1274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0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-106" charset="2"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Georgia"/>
                          <a:ea typeface="Arial" pitchFamily="-106" charset="0"/>
                          <a:cs typeface="Georgia"/>
                        </a:rPr>
                        <a:t>D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Georgia"/>
                        <a:ea typeface="Arial" pitchFamily="-106" charset="0"/>
                        <a:cs typeface="Georgia"/>
                      </a:endParaRPr>
                    </a:p>
                  </a:txBody>
                  <a:tcPr marL="127485" marR="1274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-106" charset="2"/>
                        <a:buNone/>
                        <a:tabLst/>
                      </a:pPr>
                      <a:r>
                        <a:rPr kumimoji="0" lang="en-GB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Georgia"/>
                          <a:ea typeface="Arial" pitchFamily="-106" charset="0"/>
                          <a:cs typeface="Georgia"/>
                        </a:rPr>
                        <a:t>6, 8</a:t>
                      </a: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Georgia"/>
                        <a:ea typeface="Arial" pitchFamily="-106" charset="0"/>
                        <a:cs typeface="Georgia"/>
                      </a:endParaRPr>
                    </a:p>
                  </a:txBody>
                  <a:tcPr marL="127485" marR="1274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-106" charset="2"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Georgia"/>
                          <a:ea typeface="Arial" pitchFamily="-106" charset="0"/>
                          <a:cs typeface="Georgia"/>
                        </a:rPr>
                        <a:t>15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Georgia"/>
                        <a:ea typeface="Arial" pitchFamily="-106" charset="0"/>
                        <a:cs typeface="Georgia"/>
                      </a:endParaRPr>
                    </a:p>
                  </a:txBody>
                  <a:tcPr marL="127485" marR="1274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759246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Dealing with Deadlock</a:t>
            </a:r>
            <a:endParaRPr lang="en-US"/>
          </a:p>
        </p:txBody>
      </p:sp>
      <p:sp>
        <p:nvSpPr>
          <p:cNvPr id="2150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Deadlock prevention</a:t>
            </a:r>
          </a:p>
          <a:p>
            <a:pPr lvl="1"/>
            <a:r>
              <a:rPr lang="en-GB" dirty="0"/>
              <a:t>Every transaction locks all items it needs in advance; if an item cannot be obtained, no items are locked</a:t>
            </a:r>
          </a:p>
          <a:p>
            <a:pPr lvl="1"/>
            <a:r>
              <a:rPr lang="en-GB" dirty="0"/>
              <a:t>Transactions updating the same resources are not allowed to execute </a:t>
            </a:r>
            <a:r>
              <a:rPr lang="en-GB" dirty="0" smtClean="0"/>
              <a:t>concurrently</a:t>
            </a:r>
          </a:p>
          <a:p>
            <a:pPr marL="0" indent="0">
              <a:buNone/>
            </a:pPr>
            <a:r>
              <a:rPr lang="en-GB" dirty="0"/>
              <a:t>Deadlock </a:t>
            </a:r>
            <a:r>
              <a:rPr lang="en-GB" dirty="0" smtClean="0"/>
              <a:t>detection - detect </a:t>
            </a:r>
            <a:r>
              <a:rPr lang="en-GB" dirty="0"/>
              <a:t>and reverse one transaction</a:t>
            </a:r>
          </a:p>
          <a:p>
            <a:pPr lvl="1"/>
            <a:r>
              <a:rPr lang="en-GB" dirty="0"/>
              <a:t>Wait-for graph</a:t>
            </a:r>
          </a:p>
          <a:p>
            <a:pPr lvl="1"/>
            <a:r>
              <a:rPr lang="en-GB" dirty="0"/>
              <a:t>Timeouts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5997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067" name="Rectangle 3"/>
          <p:cNvSpPr>
            <a:spLocks noGrp="1" noChangeArrowheads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Representation of interactions between transactions</a:t>
            </a:r>
          </a:p>
          <a:p>
            <a:pPr marL="0" indent="0">
              <a:buNone/>
            </a:pPr>
            <a:r>
              <a:rPr lang="en-GB" dirty="0" smtClean="0"/>
              <a:t>Directed </a:t>
            </a:r>
            <a:r>
              <a:rPr lang="en-GB" dirty="0"/>
              <a:t>graph </a:t>
            </a:r>
            <a:r>
              <a:rPr lang="en-GB" dirty="0" smtClean="0"/>
              <a:t>containing:</a:t>
            </a:r>
            <a:endParaRPr lang="en-GB" dirty="0"/>
          </a:p>
          <a:p>
            <a:pPr lvl="1"/>
            <a:r>
              <a:rPr lang="en-GB" dirty="0" smtClean="0"/>
              <a:t>A vertex </a:t>
            </a:r>
            <a:r>
              <a:rPr lang="en-GB" dirty="0"/>
              <a:t>for each transaction that is currently executing</a:t>
            </a:r>
          </a:p>
          <a:p>
            <a:pPr lvl="1"/>
            <a:r>
              <a:rPr lang="en-GB" dirty="0"/>
              <a:t>An edge from T1 to T2 if T1 is waiting to lock an item that is currently locked by </a:t>
            </a:r>
            <a:r>
              <a:rPr lang="en-GB" dirty="0" smtClean="0"/>
              <a:t>T2</a:t>
            </a:r>
          </a:p>
          <a:p>
            <a:pPr marL="0" indent="0">
              <a:buNone/>
            </a:pPr>
            <a:r>
              <a:rPr lang="en-GB" dirty="0" smtClean="0"/>
              <a:t>Deadlock </a:t>
            </a:r>
            <a:r>
              <a:rPr lang="en-GB" dirty="0"/>
              <a:t>exists </a:t>
            </a:r>
            <a:r>
              <a:rPr lang="en-GB" dirty="0" err="1"/>
              <a:t>iff</a:t>
            </a:r>
            <a:r>
              <a:rPr lang="en-GB" dirty="0"/>
              <a:t> the </a:t>
            </a:r>
            <a:r>
              <a:rPr lang="en-GB" dirty="0" smtClean="0"/>
              <a:t>WFG contains </a:t>
            </a:r>
            <a:r>
              <a:rPr lang="en-GB" dirty="0"/>
              <a:t>a cycle</a:t>
            </a:r>
            <a:endParaRPr lang="en-US" dirty="0"/>
          </a:p>
        </p:txBody>
      </p:sp>
      <p:sp>
        <p:nvSpPr>
          <p:cNvPr id="2160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Wait</a:t>
            </a:r>
            <a:r>
              <a:rPr lang="en-GB" dirty="0" smtClean="0"/>
              <a:t>-For </a:t>
            </a:r>
            <a:r>
              <a:rPr lang="en-GB" dirty="0"/>
              <a:t>Graph</a:t>
            </a:r>
            <a:endParaRPr lang="en-US" dirty="0"/>
          </a:p>
        </p:txBody>
      </p:sp>
      <p:sp>
        <p:nvSpPr>
          <p:cNvPr id="216068" name="Oval 4"/>
          <p:cNvSpPr>
            <a:spLocks noChangeArrowheads="1"/>
          </p:cNvSpPr>
          <p:nvPr/>
        </p:nvSpPr>
        <p:spPr bwMode="auto">
          <a:xfrm>
            <a:off x="6713538" y="2413000"/>
            <a:ext cx="431800" cy="431800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>
                <a:lumMod val="50000"/>
              </a:schemeClr>
            </a:solidFill>
            <a:headEnd/>
            <a:tailEnd/>
          </a:ln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GB" dirty="0" smtClean="0"/>
              <a:t>T1</a:t>
            </a:r>
            <a:endParaRPr lang="en-US" dirty="0"/>
          </a:p>
        </p:txBody>
      </p:sp>
      <p:sp>
        <p:nvSpPr>
          <p:cNvPr id="216069" name="Oval 5"/>
          <p:cNvSpPr>
            <a:spLocks noChangeArrowheads="1"/>
          </p:cNvSpPr>
          <p:nvPr/>
        </p:nvSpPr>
        <p:spPr bwMode="auto">
          <a:xfrm>
            <a:off x="5849938" y="3706633"/>
            <a:ext cx="431800" cy="431800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>
                <a:lumMod val="50000"/>
              </a:schemeClr>
            </a:solidFill>
            <a:headEnd/>
            <a:tailEnd/>
          </a:ln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GB" dirty="0" smtClean="0"/>
              <a:t>T3</a:t>
            </a:r>
            <a:endParaRPr lang="en-US" dirty="0"/>
          </a:p>
        </p:txBody>
      </p:sp>
      <p:sp>
        <p:nvSpPr>
          <p:cNvPr id="216070" name="Oval 6"/>
          <p:cNvSpPr>
            <a:spLocks noChangeArrowheads="1"/>
          </p:cNvSpPr>
          <p:nvPr/>
        </p:nvSpPr>
        <p:spPr bwMode="auto">
          <a:xfrm>
            <a:off x="7577138" y="3706633"/>
            <a:ext cx="431800" cy="431800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>
                <a:lumMod val="50000"/>
              </a:schemeClr>
            </a:solidFill>
            <a:headEnd/>
            <a:tailEnd/>
          </a:ln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GB" dirty="0" smtClean="0"/>
              <a:t>T2</a:t>
            </a:r>
            <a:endParaRPr lang="en-US" dirty="0"/>
          </a:p>
        </p:txBody>
      </p:sp>
      <p:cxnSp>
        <p:nvCxnSpPr>
          <p:cNvPr id="216076" name="AutoShape 12"/>
          <p:cNvCxnSpPr>
            <a:cxnSpLocks noChangeShapeType="1"/>
            <a:stCxn id="216068" idx="5"/>
            <a:endCxn id="216070" idx="1"/>
          </p:cNvCxnSpPr>
          <p:nvPr/>
        </p:nvCxnSpPr>
        <p:spPr bwMode="auto">
          <a:xfrm>
            <a:off x="7082102" y="2781564"/>
            <a:ext cx="558272" cy="988305"/>
          </a:xfrm>
          <a:prstGeom prst="straightConnector1">
            <a:avLst/>
          </a:prstGeom>
          <a:noFill/>
          <a:ln w="19050" cmpd="sng">
            <a:solidFill>
              <a:srgbClr val="191F22"/>
            </a:solidFill>
            <a:round/>
            <a:headEnd type="none"/>
            <a:tailEnd type="arrow" w="lg" len="lg"/>
          </a:ln>
          <a:effectLst/>
        </p:spPr>
      </p:cxnSp>
      <p:cxnSp>
        <p:nvCxnSpPr>
          <p:cNvPr id="216077" name="AutoShape 13"/>
          <p:cNvCxnSpPr>
            <a:cxnSpLocks noChangeShapeType="1"/>
            <a:stCxn id="216070" idx="2"/>
            <a:endCxn id="216069" idx="6"/>
          </p:cNvCxnSpPr>
          <p:nvPr/>
        </p:nvCxnSpPr>
        <p:spPr bwMode="auto">
          <a:xfrm flipH="1">
            <a:off x="6281738" y="3922533"/>
            <a:ext cx="1295400" cy="0"/>
          </a:xfrm>
          <a:prstGeom prst="straightConnector1">
            <a:avLst/>
          </a:prstGeom>
          <a:noFill/>
          <a:ln w="19050" cmpd="sng">
            <a:solidFill>
              <a:srgbClr val="191F22"/>
            </a:solidFill>
            <a:round/>
            <a:headEnd type="none"/>
            <a:tailEnd type="arrow" w="lg" len="lg"/>
          </a:ln>
          <a:effectLst/>
        </p:spPr>
      </p:cxnSp>
      <p:cxnSp>
        <p:nvCxnSpPr>
          <p:cNvPr id="216078" name="AutoShape 14"/>
          <p:cNvCxnSpPr>
            <a:cxnSpLocks noChangeShapeType="1"/>
            <a:stCxn id="216069" idx="7"/>
            <a:endCxn id="216068" idx="3"/>
          </p:cNvCxnSpPr>
          <p:nvPr/>
        </p:nvCxnSpPr>
        <p:spPr bwMode="auto">
          <a:xfrm flipV="1">
            <a:off x="6218502" y="2781564"/>
            <a:ext cx="558272" cy="988305"/>
          </a:xfrm>
          <a:prstGeom prst="straightConnector1">
            <a:avLst/>
          </a:prstGeom>
          <a:noFill/>
          <a:ln w="19050" cmpd="sng">
            <a:solidFill>
              <a:srgbClr val="191F22"/>
            </a:solidFill>
            <a:round/>
            <a:headEnd type="none"/>
            <a:tailEnd type="arrow" w="lg" len="lg"/>
          </a:ln>
          <a:effectLst/>
        </p:spPr>
      </p:cxnSp>
    </p:spTree>
    <p:extLst>
      <p:ext uri="{BB962C8B-B14F-4D97-AF65-F5344CB8AC3E}">
        <p14:creationId xmlns:p14="http://schemas.microsoft.com/office/powerpoint/2010/main" val="27283614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0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Timeouts</a:t>
            </a:r>
            <a:endParaRPr lang="en-US"/>
          </a:p>
        </p:txBody>
      </p:sp>
      <p:sp>
        <p:nvSpPr>
          <p:cNvPr id="2170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If a transaction waits for a resource for longer than a given period (the timeout), the system assumes that the transaction is deadlocked and aborts it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0003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Timestamps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4634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1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Timestamps</a:t>
            </a:r>
            <a:endParaRPr lang="en-US"/>
          </a:p>
        </p:txBody>
      </p:sp>
      <p:sp>
        <p:nvSpPr>
          <p:cNvPr id="2181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An alternative to locks – deadlock cannot occur</a:t>
            </a:r>
          </a:p>
          <a:p>
            <a:r>
              <a:rPr lang="en-GB" dirty="0"/>
              <a:t>Timestamps are unique identifiers for transactions – the transaction start </a:t>
            </a:r>
            <a:r>
              <a:rPr lang="en-GB" dirty="0" smtClean="0"/>
              <a:t>time: TS(T)</a:t>
            </a:r>
            <a:endParaRPr lang="en-GB" dirty="0"/>
          </a:p>
          <a:p>
            <a:r>
              <a:rPr lang="en-GB" dirty="0"/>
              <a:t>For each resource X, there is:</a:t>
            </a:r>
          </a:p>
          <a:p>
            <a:pPr lvl="1"/>
            <a:r>
              <a:rPr lang="en-GB" dirty="0"/>
              <a:t>A read timestamp, </a:t>
            </a:r>
            <a:r>
              <a:rPr lang="en-GB" dirty="0" smtClean="0"/>
              <a:t>read-TS</a:t>
            </a:r>
            <a:r>
              <a:rPr lang="en-GB" dirty="0"/>
              <a:t>(X)</a:t>
            </a:r>
          </a:p>
          <a:p>
            <a:pPr lvl="1"/>
            <a:r>
              <a:rPr lang="en-GB" dirty="0"/>
              <a:t>A write timestamp, </a:t>
            </a:r>
            <a:r>
              <a:rPr lang="en-GB" dirty="0" smtClean="0"/>
              <a:t>write-TS</a:t>
            </a:r>
            <a:r>
              <a:rPr lang="en-GB" dirty="0"/>
              <a:t>(X)</a:t>
            </a:r>
          </a:p>
          <a:p>
            <a:r>
              <a:rPr lang="en-GB" dirty="0" smtClean="0"/>
              <a:t>read-TS</a:t>
            </a:r>
            <a:r>
              <a:rPr lang="en-GB" dirty="0"/>
              <a:t>(X) and </a:t>
            </a:r>
            <a:r>
              <a:rPr lang="en-GB" dirty="0" smtClean="0"/>
              <a:t>write-TS</a:t>
            </a:r>
            <a:r>
              <a:rPr lang="en-GB" dirty="0"/>
              <a:t>(X) are set to the timestamp of the most recent corresponding transaction that </a:t>
            </a:r>
            <a:r>
              <a:rPr lang="en-GB" dirty="0" smtClean="0"/>
              <a:t>accessed </a:t>
            </a:r>
            <a:r>
              <a:rPr lang="en-GB" dirty="0"/>
              <a:t>resource X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0662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210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Timestamp Ordering</a:t>
            </a:r>
            <a:endParaRPr lang="en-US"/>
          </a:p>
        </p:txBody>
      </p:sp>
      <p:sp>
        <p:nvSpPr>
          <p:cNvPr id="222211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Transactions are ordered based on their timestamps</a:t>
            </a:r>
          </a:p>
          <a:p>
            <a:pPr lvl="1"/>
            <a:r>
              <a:rPr lang="en-GB" dirty="0"/>
              <a:t>Schedule is </a:t>
            </a:r>
            <a:r>
              <a:rPr lang="en-GB" dirty="0" err="1"/>
              <a:t>serialisable</a:t>
            </a:r>
            <a:endParaRPr lang="en-GB" dirty="0"/>
          </a:p>
          <a:p>
            <a:pPr lvl="1"/>
            <a:r>
              <a:rPr lang="en-GB" dirty="0"/>
              <a:t>Equivalent serial schedule has the transactions in order of their timestamps</a:t>
            </a:r>
          </a:p>
          <a:p>
            <a:pPr marL="0" indent="0">
              <a:buNone/>
            </a:pPr>
            <a:r>
              <a:rPr lang="en-GB" dirty="0"/>
              <a:t>For each resource accessing by conflicting operations, the order in which the resource is accessed must not violate the </a:t>
            </a:r>
            <a:r>
              <a:rPr lang="en-GB" dirty="0" err="1"/>
              <a:t>serialisability</a:t>
            </a:r>
            <a:r>
              <a:rPr lang="en-GB" dirty="0"/>
              <a:t> order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08152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2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Basic Timestamp Ordering</a:t>
            </a:r>
            <a:endParaRPr lang="en-US"/>
          </a:p>
        </p:txBody>
      </p:sp>
      <p:sp>
        <p:nvSpPr>
          <p:cNvPr id="2232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TS(T) is compared with </a:t>
            </a:r>
            <a:r>
              <a:rPr lang="en-GB" dirty="0" smtClean="0"/>
              <a:t>read-TS</a:t>
            </a:r>
            <a:r>
              <a:rPr lang="en-GB" dirty="0"/>
              <a:t>(X) and </a:t>
            </a:r>
            <a:r>
              <a:rPr lang="en-GB" dirty="0" smtClean="0"/>
              <a:t>write-TS</a:t>
            </a:r>
            <a:r>
              <a:rPr lang="en-GB" dirty="0"/>
              <a:t>(X)</a:t>
            </a:r>
          </a:p>
          <a:p>
            <a:pPr lvl="1"/>
            <a:r>
              <a:rPr lang="en-GB" dirty="0"/>
              <a:t>Has this item been read or written before transaction T has had an opportunity to read/write?</a:t>
            </a:r>
          </a:p>
          <a:p>
            <a:pPr lvl="1"/>
            <a:r>
              <a:rPr lang="en-GB" dirty="0"/>
              <a:t>Ensure that timestamp ordering is not violated</a:t>
            </a:r>
          </a:p>
          <a:p>
            <a:pPr lvl="1"/>
            <a:endParaRPr lang="en-GB" dirty="0"/>
          </a:p>
          <a:p>
            <a:pPr marL="0" indent="0">
              <a:buNone/>
            </a:pPr>
            <a:r>
              <a:rPr lang="en-GB" dirty="0"/>
              <a:t>If timestamp ordering is violated, transaction is aborted and resubmitted with a new timestamp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02510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1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Basic Timestamp </a:t>
            </a:r>
            <a:r>
              <a:rPr lang="en-GB" dirty="0" smtClean="0"/>
              <a:t>Ordering: write(X)</a:t>
            </a:r>
            <a:endParaRPr lang="en-US" dirty="0"/>
          </a:p>
        </p:txBody>
      </p:sp>
      <p:sp>
        <p:nvSpPr>
          <p:cNvPr id="2191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-106" charset="2"/>
              <a:buNone/>
            </a:pPr>
            <a:r>
              <a:rPr lang="en-GB" dirty="0" smtClean="0"/>
              <a:t>if read-TS</a:t>
            </a:r>
            <a:r>
              <a:rPr lang="en-GB" dirty="0"/>
              <a:t>(X) &gt; TS(T) or </a:t>
            </a:r>
            <a:r>
              <a:rPr lang="en-GB" dirty="0" smtClean="0"/>
              <a:t>write-TS</a:t>
            </a:r>
            <a:r>
              <a:rPr lang="en-GB" dirty="0"/>
              <a:t>(X) &gt; TS(T)</a:t>
            </a:r>
          </a:p>
          <a:p>
            <a:pPr>
              <a:buFont typeface="Wingdings" pitchFamily="-106" charset="2"/>
              <a:buNone/>
            </a:pPr>
            <a:r>
              <a:rPr lang="en-GB" dirty="0" smtClean="0"/>
              <a:t>then</a:t>
            </a:r>
            <a:endParaRPr lang="en-GB" dirty="0"/>
          </a:p>
          <a:p>
            <a:pPr>
              <a:buFont typeface="Wingdings" pitchFamily="-106" charset="2"/>
              <a:buNone/>
            </a:pPr>
            <a:r>
              <a:rPr lang="en-GB" dirty="0"/>
              <a:t>	</a:t>
            </a:r>
            <a:r>
              <a:rPr lang="en-GB" dirty="0" smtClean="0"/>
              <a:t>	abort </a:t>
            </a:r>
            <a:r>
              <a:rPr lang="en-GB" dirty="0"/>
              <a:t>and rollback T and reject operation</a:t>
            </a:r>
          </a:p>
          <a:p>
            <a:pPr>
              <a:buFont typeface="Wingdings" pitchFamily="-106" charset="2"/>
              <a:buNone/>
            </a:pPr>
            <a:r>
              <a:rPr lang="en-GB" dirty="0" smtClean="0"/>
              <a:t>else</a:t>
            </a:r>
            <a:r>
              <a:rPr lang="en-GB" dirty="0"/>
              <a:t>	</a:t>
            </a:r>
          </a:p>
          <a:p>
            <a:pPr>
              <a:buFont typeface="Wingdings" pitchFamily="-106" charset="2"/>
              <a:buNone/>
            </a:pPr>
            <a:r>
              <a:rPr lang="en-GB" dirty="0"/>
              <a:t>		execute </a:t>
            </a:r>
            <a:r>
              <a:rPr lang="en-GB" dirty="0" smtClean="0"/>
              <a:t>write(</a:t>
            </a:r>
            <a:r>
              <a:rPr lang="en-GB" dirty="0"/>
              <a:t>X)</a:t>
            </a:r>
          </a:p>
          <a:p>
            <a:pPr>
              <a:buFont typeface="Wingdings" pitchFamily="-106" charset="2"/>
              <a:buNone/>
            </a:pPr>
            <a:r>
              <a:rPr lang="en-GB" dirty="0"/>
              <a:t>		set </a:t>
            </a:r>
            <a:r>
              <a:rPr lang="en-GB" dirty="0" smtClean="0"/>
              <a:t>write-TS</a:t>
            </a:r>
            <a:r>
              <a:rPr lang="en-GB" dirty="0"/>
              <a:t>(X) to TS(T)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01938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auto">
          <a:xfrm>
            <a:off x="3584177" y="2024831"/>
            <a:ext cx="1941557" cy="3587765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12700" cap="flat" cmpd="sng" algn="ctr">
            <a:solidFill>
              <a:schemeClr val="bg2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When updates go wrong, part two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6</a:t>
            </a:fld>
            <a:endParaRPr lang="en-US" dirty="0"/>
          </a:p>
        </p:txBody>
      </p:sp>
      <p:cxnSp>
        <p:nvCxnSpPr>
          <p:cNvPr id="5" name="Straight Arrow Connector 4"/>
          <p:cNvCxnSpPr/>
          <p:nvPr/>
        </p:nvCxnSpPr>
        <p:spPr bwMode="auto">
          <a:xfrm>
            <a:off x="471357" y="1833165"/>
            <a:ext cx="0" cy="429484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6" name="TextBox 5"/>
          <p:cNvSpPr txBox="1"/>
          <p:nvPr/>
        </p:nvSpPr>
        <p:spPr>
          <a:xfrm>
            <a:off x="147910" y="6260068"/>
            <a:ext cx="6468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time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845358" y="2304540"/>
            <a:ext cx="144624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Add £100 to </a:t>
            </a:r>
          </a:p>
          <a:p>
            <a:pPr algn="ctr"/>
            <a:r>
              <a:rPr lang="en-US" dirty="0" smtClean="0"/>
              <a:t>account 123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3584177" y="4473759"/>
            <a:ext cx="197564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Subtract £100</a:t>
            </a:r>
          </a:p>
          <a:p>
            <a:pPr algn="ctr"/>
            <a:r>
              <a:rPr lang="en-US" dirty="0" smtClean="0"/>
              <a:t>from account 456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3811357" y="3429000"/>
            <a:ext cx="14802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 smtClean="0"/>
              <a:t>CRASH!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28948496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11" grpId="0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Timestamp Ordering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60</a:t>
            </a:fld>
            <a:endParaRPr lang="en-US" dirty="0"/>
          </a:p>
        </p:txBody>
      </p:sp>
      <p:cxnSp>
        <p:nvCxnSpPr>
          <p:cNvPr id="6" name="Straight Arrow Connector 5"/>
          <p:cNvCxnSpPr/>
          <p:nvPr/>
        </p:nvCxnSpPr>
        <p:spPr bwMode="auto">
          <a:xfrm>
            <a:off x="324000" y="5558965"/>
            <a:ext cx="8496000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7" name="TextBox 6"/>
          <p:cNvSpPr txBox="1"/>
          <p:nvPr/>
        </p:nvSpPr>
        <p:spPr>
          <a:xfrm>
            <a:off x="8587054" y="5668959"/>
            <a:ext cx="264353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>
                    <a:lumMod val="50000"/>
                  </a:schemeClr>
                </a:solidFill>
                <a:latin typeface="Georgia"/>
                <a:cs typeface="Georgia"/>
              </a:rPr>
              <a:t>t</a:t>
            </a:r>
            <a:endParaRPr lang="en-US" dirty="0">
              <a:solidFill>
                <a:schemeClr val="tx1">
                  <a:lumMod val="50000"/>
                </a:schemeClr>
              </a:solidFill>
              <a:latin typeface="Georgia"/>
              <a:cs typeface="Georgia"/>
            </a:endParaRPr>
          </a:p>
        </p:txBody>
      </p:sp>
      <p:cxnSp>
        <p:nvCxnSpPr>
          <p:cNvPr id="29" name="Straight Connector 28"/>
          <p:cNvCxnSpPr/>
          <p:nvPr/>
        </p:nvCxnSpPr>
        <p:spPr bwMode="auto">
          <a:xfrm>
            <a:off x="985520" y="2265680"/>
            <a:ext cx="0" cy="329296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dash"/>
            <a:round/>
            <a:headEnd type="oval" w="med" len="med"/>
            <a:tailEnd type="none" w="med" len="med"/>
          </a:ln>
          <a:effectLst/>
        </p:spPr>
      </p:cxnSp>
      <p:sp>
        <p:nvSpPr>
          <p:cNvPr id="31" name="TextBox 30"/>
          <p:cNvSpPr txBox="1"/>
          <p:nvPr/>
        </p:nvSpPr>
        <p:spPr>
          <a:xfrm>
            <a:off x="324000" y="5569125"/>
            <a:ext cx="1404088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>
                    <a:lumMod val="50000"/>
                  </a:schemeClr>
                </a:solidFill>
              </a:rPr>
              <a:t>write-TS(X)</a:t>
            </a:r>
            <a:endParaRPr lang="en-US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2485670" y="2294053"/>
            <a:ext cx="2423447" cy="646331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>
                    <a:lumMod val="50000"/>
                  </a:schemeClr>
                </a:solidFill>
              </a:rPr>
              <a:t>write-TS(X) &lt; TS(T1)</a:t>
            </a:r>
            <a:br>
              <a:rPr lang="en-US" dirty="0" smtClean="0">
                <a:solidFill>
                  <a:schemeClr val="tx1">
                    <a:lumMod val="50000"/>
                  </a:schemeClr>
                </a:solidFill>
              </a:rPr>
            </a:br>
            <a:r>
              <a:rPr lang="en-US" dirty="0" smtClean="0">
                <a:solidFill>
                  <a:schemeClr val="tx1">
                    <a:lumMod val="50000"/>
                  </a:schemeClr>
                </a:solidFill>
              </a:rPr>
              <a:t>write-TS(X) := TS(T1)</a:t>
            </a:r>
            <a:endParaRPr lang="en-US" dirty="0">
              <a:solidFill>
                <a:schemeClr val="tx1">
                  <a:lumMod val="50000"/>
                </a:schemeClr>
              </a:solidFill>
            </a:endParaRPr>
          </a:p>
        </p:txBody>
      </p:sp>
      <p:grpSp>
        <p:nvGrpSpPr>
          <p:cNvPr id="58" name="Group 57"/>
          <p:cNvGrpSpPr/>
          <p:nvPr/>
        </p:nvGrpSpPr>
        <p:grpSpPr>
          <a:xfrm>
            <a:off x="1707714" y="4326579"/>
            <a:ext cx="5359686" cy="1601397"/>
            <a:chOff x="1707714" y="4326579"/>
            <a:chExt cx="5359686" cy="1601397"/>
          </a:xfrm>
        </p:grpSpPr>
        <p:cxnSp>
          <p:nvCxnSpPr>
            <p:cNvPr id="11" name="Straight Arrow Connector 10"/>
            <p:cNvCxnSpPr>
              <a:stCxn id="43" idx="3"/>
            </p:cNvCxnSpPr>
            <p:nvPr/>
          </p:nvCxnSpPr>
          <p:spPr bwMode="auto">
            <a:xfrm>
              <a:off x="2319482" y="4502004"/>
              <a:ext cx="4747918" cy="0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/>
              <a:tailEnd type="none"/>
            </a:ln>
            <a:effectLst/>
          </p:spPr>
        </p:cxnSp>
        <p:cxnSp>
          <p:nvCxnSpPr>
            <p:cNvPr id="16" name="Straight Connector 15"/>
            <p:cNvCxnSpPr>
              <a:stCxn id="43" idx="2"/>
            </p:cNvCxnSpPr>
            <p:nvPr/>
          </p:nvCxnSpPr>
          <p:spPr bwMode="auto">
            <a:xfrm>
              <a:off x="2143760" y="4677428"/>
              <a:ext cx="0" cy="881537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0" name="TextBox 19"/>
            <p:cNvSpPr txBox="1"/>
            <p:nvPr/>
          </p:nvSpPr>
          <p:spPr>
            <a:xfrm>
              <a:off x="1707714" y="5558644"/>
              <a:ext cx="872091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chemeClr val="tx1">
                      <a:lumMod val="50000"/>
                    </a:schemeClr>
                  </a:solidFill>
                </a:rPr>
                <a:t>TS(T1)</a:t>
              </a:r>
              <a:endParaRPr lang="en-US" dirty="0">
                <a:solidFill>
                  <a:schemeClr val="tx1">
                    <a:lumMod val="50000"/>
                  </a:schemeClr>
                </a:solidFill>
              </a:endParaRPr>
            </a:p>
          </p:txBody>
        </p:sp>
        <p:sp>
          <p:nvSpPr>
            <p:cNvPr id="43" name="Rectangle 42"/>
            <p:cNvSpPr/>
            <p:nvPr/>
          </p:nvSpPr>
          <p:spPr bwMode="auto">
            <a:xfrm>
              <a:off x="1968038" y="4326579"/>
              <a:ext cx="351444" cy="350849"/>
            </a:xfrm>
            <a:prstGeom prst="rect">
              <a:avLst/>
            </a:prstGeom>
            <a:noFill/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0" i="0" u="none" strike="noStrike" cap="none" normalizeH="0" baseline="0" dirty="0" smtClean="0">
                  <a:ln>
                    <a:noFill/>
                  </a:ln>
                  <a:solidFill>
                    <a:schemeClr val="tx1">
                      <a:lumMod val="50000"/>
                    </a:schemeClr>
                  </a:solidFill>
                  <a:effectLst/>
                  <a:latin typeface="Georgia"/>
                  <a:ea typeface="ＭＳ Ｐゴシック" pitchFamily="-106" charset="-128"/>
                  <a:cs typeface="Georgia"/>
                </a:rPr>
                <a:t>T1</a:t>
              </a:r>
              <a:endParaRPr kumimoji="0" lang="en-US" b="0" i="0" u="none" strike="noStrike" cap="none" normalizeH="0" baseline="0" dirty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latin typeface="Georgia"/>
                <a:ea typeface="ＭＳ Ｐゴシック" pitchFamily="-106" charset="-128"/>
                <a:cs typeface="Georgia"/>
              </a:endParaRPr>
            </a:p>
          </p:txBody>
        </p:sp>
      </p:grpSp>
      <p:grpSp>
        <p:nvGrpSpPr>
          <p:cNvPr id="59" name="Group 58"/>
          <p:cNvGrpSpPr/>
          <p:nvPr/>
        </p:nvGrpSpPr>
        <p:grpSpPr>
          <a:xfrm>
            <a:off x="2767256" y="3421215"/>
            <a:ext cx="5266764" cy="2517242"/>
            <a:chOff x="2767256" y="3421215"/>
            <a:chExt cx="5266764" cy="2517242"/>
          </a:xfrm>
        </p:grpSpPr>
        <p:cxnSp>
          <p:nvCxnSpPr>
            <p:cNvPr id="12" name="Straight Arrow Connector 11"/>
            <p:cNvCxnSpPr>
              <a:stCxn id="45" idx="3"/>
            </p:cNvCxnSpPr>
            <p:nvPr/>
          </p:nvCxnSpPr>
          <p:spPr bwMode="auto">
            <a:xfrm>
              <a:off x="3393902" y="3596640"/>
              <a:ext cx="4640118" cy="0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/>
              <a:tailEnd type="none"/>
            </a:ln>
            <a:effectLst/>
          </p:spPr>
        </p:cxnSp>
        <p:cxnSp>
          <p:nvCxnSpPr>
            <p:cNvPr id="17" name="Straight Connector 16"/>
            <p:cNvCxnSpPr>
              <a:stCxn id="45" idx="2"/>
            </p:cNvCxnSpPr>
            <p:nvPr/>
          </p:nvCxnSpPr>
          <p:spPr bwMode="auto">
            <a:xfrm>
              <a:off x="3218180" y="3772064"/>
              <a:ext cx="0" cy="1786901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1" name="TextBox 20"/>
            <p:cNvSpPr txBox="1"/>
            <p:nvPr/>
          </p:nvSpPr>
          <p:spPr>
            <a:xfrm>
              <a:off x="2767256" y="5569125"/>
              <a:ext cx="901847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chemeClr val="tx1">
                      <a:lumMod val="50000"/>
                    </a:schemeClr>
                  </a:solidFill>
                </a:rPr>
                <a:t>TS(T2)</a:t>
              </a:r>
              <a:endParaRPr lang="en-US" dirty="0">
                <a:solidFill>
                  <a:schemeClr val="tx1">
                    <a:lumMod val="50000"/>
                  </a:schemeClr>
                </a:solidFill>
              </a:endParaRPr>
            </a:p>
          </p:txBody>
        </p:sp>
        <p:sp>
          <p:nvSpPr>
            <p:cNvPr id="45" name="Rectangle 44"/>
            <p:cNvSpPr/>
            <p:nvPr/>
          </p:nvSpPr>
          <p:spPr bwMode="auto">
            <a:xfrm>
              <a:off x="3042458" y="3421215"/>
              <a:ext cx="351444" cy="350849"/>
            </a:xfrm>
            <a:prstGeom prst="rect">
              <a:avLst/>
            </a:prstGeom>
            <a:noFill/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0" i="0" u="none" strike="noStrike" cap="none" normalizeH="0" baseline="0" dirty="0" smtClean="0">
                  <a:ln>
                    <a:noFill/>
                  </a:ln>
                  <a:solidFill>
                    <a:schemeClr val="tx1">
                      <a:lumMod val="50000"/>
                    </a:schemeClr>
                  </a:solidFill>
                  <a:effectLst/>
                  <a:latin typeface="Georgia"/>
                  <a:ea typeface="ＭＳ Ｐゴシック" pitchFamily="-106" charset="-128"/>
                  <a:cs typeface="Georgia"/>
                </a:rPr>
                <a:t>T2</a:t>
              </a:r>
              <a:endParaRPr kumimoji="0" lang="en-US" b="0" i="0" u="none" strike="noStrike" cap="none" normalizeH="0" baseline="0" dirty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latin typeface="Georgia"/>
                <a:ea typeface="ＭＳ Ｐゴシック" pitchFamily="-106" charset="-128"/>
                <a:cs typeface="Georgia"/>
              </a:endParaRPr>
            </a:p>
          </p:txBody>
        </p:sp>
      </p:grpSp>
      <p:grpSp>
        <p:nvGrpSpPr>
          <p:cNvPr id="56" name="Group 55"/>
          <p:cNvGrpSpPr/>
          <p:nvPr/>
        </p:nvGrpSpPr>
        <p:grpSpPr>
          <a:xfrm>
            <a:off x="324000" y="2090255"/>
            <a:ext cx="8496000" cy="350849"/>
            <a:chOff x="324000" y="2090255"/>
            <a:chExt cx="8496000" cy="350849"/>
          </a:xfrm>
        </p:grpSpPr>
        <p:cxnSp>
          <p:nvCxnSpPr>
            <p:cNvPr id="23" name="Straight Connector 22"/>
            <p:cNvCxnSpPr>
              <a:stCxn id="46" idx="3"/>
            </p:cNvCxnSpPr>
            <p:nvPr/>
          </p:nvCxnSpPr>
          <p:spPr bwMode="auto">
            <a:xfrm>
              <a:off x="675444" y="2265680"/>
              <a:ext cx="8144556" cy="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46" name="Rectangle 45"/>
            <p:cNvSpPr/>
            <p:nvPr/>
          </p:nvSpPr>
          <p:spPr bwMode="auto">
            <a:xfrm>
              <a:off x="324000" y="2090255"/>
              <a:ext cx="351444" cy="350849"/>
            </a:xfrm>
            <a:prstGeom prst="rect">
              <a:avLst/>
            </a:prstGeom>
            <a:noFill/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0" i="0" u="none" strike="noStrike" cap="none" normalizeH="0" baseline="0" dirty="0" smtClean="0">
                  <a:ln>
                    <a:noFill/>
                  </a:ln>
                  <a:solidFill>
                    <a:schemeClr val="tx1">
                      <a:lumMod val="50000"/>
                    </a:schemeClr>
                  </a:solidFill>
                  <a:effectLst/>
                  <a:latin typeface="Georgia"/>
                  <a:ea typeface="ＭＳ Ｐゴシック" pitchFamily="-106" charset="-128"/>
                  <a:cs typeface="Georgia"/>
                </a:rPr>
                <a:t>X</a:t>
              </a:r>
              <a:endParaRPr kumimoji="0" lang="en-US" b="0" i="0" u="none" strike="noStrike" cap="none" normalizeH="0" baseline="0" dirty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latin typeface="Georgia"/>
                <a:ea typeface="ＭＳ Ｐゴシック" pitchFamily="-106" charset="-128"/>
                <a:cs typeface="Georgia"/>
              </a:endParaRPr>
            </a:p>
          </p:txBody>
        </p:sp>
      </p:grpSp>
      <p:sp>
        <p:nvSpPr>
          <p:cNvPr id="55" name="TextBox 54"/>
          <p:cNvSpPr txBox="1"/>
          <p:nvPr/>
        </p:nvSpPr>
        <p:spPr>
          <a:xfrm>
            <a:off x="6586432" y="2294053"/>
            <a:ext cx="2453203" cy="646331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>
                    <a:lumMod val="50000"/>
                  </a:schemeClr>
                </a:solidFill>
              </a:rPr>
              <a:t>write-TS(X) &lt; TS(T2)</a:t>
            </a:r>
            <a:br>
              <a:rPr lang="en-US" dirty="0" smtClean="0">
                <a:solidFill>
                  <a:schemeClr val="tx1">
                    <a:lumMod val="50000"/>
                  </a:schemeClr>
                </a:solidFill>
              </a:rPr>
            </a:br>
            <a:r>
              <a:rPr lang="en-US" dirty="0" smtClean="0">
                <a:solidFill>
                  <a:schemeClr val="tx1">
                    <a:lumMod val="50000"/>
                  </a:schemeClr>
                </a:solidFill>
              </a:rPr>
              <a:t>write-TS(X) := TS(T2)</a:t>
            </a:r>
            <a:endParaRPr lang="en-US" dirty="0">
              <a:solidFill>
                <a:schemeClr val="tx1">
                  <a:lumMod val="50000"/>
                </a:schemeClr>
              </a:solidFill>
            </a:endParaRPr>
          </a:p>
        </p:txBody>
      </p:sp>
      <p:grpSp>
        <p:nvGrpSpPr>
          <p:cNvPr id="62" name="Group 61"/>
          <p:cNvGrpSpPr/>
          <p:nvPr/>
        </p:nvGrpSpPr>
        <p:grpSpPr>
          <a:xfrm>
            <a:off x="4364239" y="2265680"/>
            <a:ext cx="1045441" cy="2633226"/>
            <a:chOff x="4364239" y="2265680"/>
            <a:chExt cx="1045441" cy="2633226"/>
          </a:xfrm>
        </p:grpSpPr>
        <p:cxnSp>
          <p:nvCxnSpPr>
            <p:cNvPr id="39" name="Straight Arrow Connector 38"/>
            <p:cNvCxnSpPr/>
            <p:nvPr/>
          </p:nvCxnSpPr>
          <p:spPr bwMode="auto">
            <a:xfrm flipH="1" flipV="1">
              <a:off x="4886960" y="2265680"/>
              <a:ext cx="10160" cy="2236324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oval" w="med" len="med"/>
              <a:tailEnd type="triangle"/>
            </a:ln>
            <a:effectLst/>
          </p:spPr>
        </p:cxnSp>
        <p:sp>
          <p:nvSpPr>
            <p:cNvPr id="60" name="TextBox 59"/>
            <p:cNvSpPr txBox="1"/>
            <p:nvPr/>
          </p:nvSpPr>
          <p:spPr>
            <a:xfrm>
              <a:off x="4364239" y="4529574"/>
              <a:ext cx="104544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write(X)</a:t>
              </a:r>
              <a:endParaRPr lang="en-US" dirty="0"/>
            </a:p>
          </p:txBody>
        </p:sp>
      </p:grpSp>
      <p:grpSp>
        <p:nvGrpSpPr>
          <p:cNvPr id="63" name="Group 62"/>
          <p:cNvGrpSpPr/>
          <p:nvPr/>
        </p:nvGrpSpPr>
        <p:grpSpPr>
          <a:xfrm>
            <a:off x="6021959" y="2265680"/>
            <a:ext cx="1045441" cy="1700292"/>
            <a:chOff x="6021959" y="2265680"/>
            <a:chExt cx="1045441" cy="1700292"/>
          </a:xfrm>
        </p:grpSpPr>
        <p:cxnSp>
          <p:nvCxnSpPr>
            <p:cNvPr id="33" name="Straight Arrow Connector 32"/>
            <p:cNvCxnSpPr/>
            <p:nvPr/>
          </p:nvCxnSpPr>
          <p:spPr bwMode="auto">
            <a:xfrm flipV="1">
              <a:off x="6540691" y="2265680"/>
              <a:ext cx="0" cy="1330960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oval" w="med" len="med"/>
              <a:tailEnd type="triangle"/>
            </a:ln>
            <a:effectLst/>
          </p:spPr>
        </p:cxnSp>
        <p:sp>
          <p:nvSpPr>
            <p:cNvPr id="61" name="TextBox 60"/>
            <p:cNvSpPr txBox="1"/>
            <p:nvPr/>
          </p:nvSpPr>
          <p:spPr>
            <a:xfrm>
              <a:off x="6021959" y="3596640"/>
              <a:ext cx="104544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write(X)</a:t>
              </a:r>
              <a:endParaRPr lang="en-US" dirty="0"/>
            </a:p>
          </p:txBody>
        </p:sp>
      </p:grpSp>
      <p:sp>
        <p:nvSpPr>
          <p:cNvPr id="30" name="TextBox 29"/>
          <p:cNvSpPr txBox="1"/>
          <p:nvPr/>
        </p:nvSpPr>
        <p:spPr>
          <a:xfrm>
            <a:off x="1441716" y="5952347"/>
            <a:ext cx="1404088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>
                    <a:lumMod val="50000"/>
                  </a:schemeClr>
                </a:solidFill>
              </a:rPr>
              <a:t>write-TS(X)</a:t>
            </a:r>
            <a:endParaRPr lang="en-US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2516136" y="5953634"/>
            <a:ext cx="1404088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>
                    <a:lumMod val="50000"/>
                  </a:schemeClr>
                </a:solidFill>
              </a:rPr>
              <a:t>write-TS(X)</a:t>
            </a:r>
            <a:endParaRPr lang="en-US" dirty="0">
              <a:solidFill>
                <a:schemeClr val="tx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49958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  <p:bldP spid="31" grpId="1"/>
      <p:bldP spid="38" grpId="0"/>
      <p:bldP spid="55" grpId="0"/>
      <p:bldP spid="30" grpId="0"/>
      <p:bldP spid="30" grpId="1"/>
      <p:bldP spid="32" grpId="0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Timestamp Ordering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61</a:t>
            </a:fld>
            <a:endParaRPr lang="en-US" dirty="0"/>
          </a:p>
        </p:txBody>
      </p:sp>
      <p:cxnSp>
        <p:nvCxnSpPr>
          <p:cNvPr id="6" name="Straight Arrow Connector 5"/>
          <p:cNvCxnSpPr/>
          <p:nvPr/>
        </p:nvCxnSpPr>
        <p:spPr bwMode="auto">
          <a:xfrm>
            <a:off x="324000" y="5558965"/>
            <a:ext cx="8496000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7" name="TextBox 6"/>
          <p:cNvSpPr txBox="1"/>
          <p:nvPr/>
        </p:nvSpPr>
        <p:spPr>
          <a:xfrm>
            <a:off x="8587054" y="5668959"/>
            <a:ext cx="264353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>
                    <a:lumMod val="50000"/>
                  </a:schemeClr>
                </a:solidFill>
                <a:latin typeface="Georgia"/>
                <a:cs typeface="Georgia"/>
              </a:rPr>
              <a:t>t</a:t>
            </a:r>
            <a:endParaRPr lang="en-US" dirty="0">
              <a:solidFill>
                <a:schemeClr val="tx1">
                  <a:lumMod val="50000"/>
                </a:schemeClr>
              </a:solidFill>
              <a:latin typeface="Georgia"/>
              <a:cs typeface="Georgia"/>
            </a:endParaRPr>
          </a:p>
        </p:txBody>
      </p:sp>
      <p:cxnSp>
        <p:nvCxnSpPr>
          <p:cNvPr id="29" name="Straight Connector 28"/>
          <p:cNvCxnSpPr/>
          <p:nvPr/>
        </p:nvCxnSpPr>
        <p:spPr bwMode="auto">
          <a:xfrm>
            <a:off x="985520" y="2265680"/>
            <a:ext cx="0" cy="329296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dash"/>
            <a:round/>
            <a:headEnd type="oval" w="med" len="med"/>
            <a:tailEnd type="none" w="med" len="med"/>
          </a:ln>
          <a:effectLst/>
        </p:spPr>
      </p:cxnSp>
      <p:sp>
        <p:nvSpPr>
          <p:cNvPr id="31" name="TextBox 30"/>
          <p:cNvSpPr txBox="1"/>
          <p:nvPr/>
        </p:nvSpPr>
        <p:spPr>
          <a:xfrm>
            <a:off x="324000" y="5569125"/>
            <a:ext cx="1404088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>
                    <a:lumMod val="50000"/>
                  </a:schemeClr>
                </a:solidFill>
              </a:rPr>
              <a:t>write-TS(X)</a:t>
            </a:r>
            <a:endParaRPr lang="en-US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2485670" y="2294053"/>
            <a:ext cx="2453203" cy="646331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>
                    <a:lumMod val="50000"/>
                  </a:schemeClr>
                </a:solidFill>
              </a:rPr>
              <a:t>write-TS(X) &lt; TS(T2)</a:t>
            </a:r>
            <a:br>
              <a:rPr lang="en-US" dirty="0" smtClean="0">
                <a:solidFill>
                  <a:schemeClr val="tx1">
                    <a:lumMod val="50000"/>
                  </a:schemeClr>
                </a:solidFill>
              </a:rPr>
            </a:br>
            <a:r>
              <a:rPr lang="en-US" dirty="0" smtClean="0">
                <a:solidFill>
                  <a:schemeClr val="tx1">
                    <a:lumMod val="50000"/>
                  </a:schemeClr>
                </a:solidFill>
              </a:rPr>
              <a:t>write-TS(X) := TS(T2)</a:t>
            </a:r>
            <a:endParaRPr lang="en-US" dirty="0">
              <a:solidFill>
                <a:schemeClr val="tx1">
                  <a:lumMod val="50000"/>
                </a:schemeClr>
              </a:solidFill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1707714" y="4326579"/>
            <a:ext cx="5359686" cy="1601397"/>
            <a:chOff x="1707714" y="4326579"/>
            <a:chExt cx="5359686" cy="1601397"/>
          </a:xfrm>
        </p:grpSpPr>
        <p:cxnSp>
          <p:nvCxnSpPr>
            <p:cNvPr id="11" name="Straight Arrow Connector 10"/>
            <p:cNvCxnSpPr>
              <a:stCxn id="43" idx="3"/>
            </p:cNvCxnSpPr>
            <p:nvPr/>
          </p:nvCxnSpPr>
          <p:spPr bwMode="auto">
            <a:xfrm>
              <a:off x="2319482" y="4502004"/>
              <a:ext cx="4747918" cy="0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/>
              <a:tailEnd type="none"/>
            </a:ln>
            <a:effectLst/>
          </p:spPr>
        </p:cxnSp>
        <p:cxnSp>
          <p:nvCxnSpPr>
            <p:cNvPr id="16" name="Straight Connector 15"/>
            <p:cNvCxnSpPr>
              <a:stCxn id="43" idx="2"/>
            </p:cNvCxnSpPr>
            <p:nvPr/>
          </p:nvCxnSpPr>
          <p:spPr bwMode="auto">
            <a:xfrm>
              <a:off x="2143760" y="4677428"/>
              <a:ext cx="0" cy="881537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0" name="TextBox 19"/>
            <p:cNvSpPr txBox="1"/>
            <p:nvPr/>
          </p:nvSpPr>
          <p:spPr>
            <a:xfrm>
              <a:off x="1707714" y="5558644"/>
              <a:ext cx="872091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chemeClr val="tx1">
                      <a:lumMod val="50000"/>
                    </a:schemeClr>
                  </a:solidFill>
                </a:rPr>
                <a:t>TS(T1)</a:t>
              </a:r>
              <a:endParaRPr lang="en-US" dirty="0">
                <a:solidFill>
                  <a:schemeClr val="tx1">
                    <a:lumMod val="50000"/>
                  </a:schemeClr>
                </a:solidFill>
              </a:endParaRPr>
            </a:p>
          </p:txBody>
        </p:sp>
        <p:sp>
          <p:nvSpPr>
            <p:cNvPr id="43" name="Rectangle 42"/>
            <p:cNvSpPr/>
            <p:nvPr/>
          </p:nvSpPr>
          <p:spPr bwMode="auto">
            <a:xfrm>
              <a:off x="1968038" y="4326579"/>
              <a:ext cx="351444" cy="350849"/>
            </a:xfrm>
            <a:prstGeom prst="rect">
              <a:avLst/>
            </a:prstGeom>
            <a:noFill/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0" i="0" u="none" strike="noStrike" cap="none" normalizeH="0" baseline="0" dirty="0" smtClean="0">
                  <a:ln>
                    <a:noFill/>
                  </a:ln>
                  <a:solidFill>
                    <a:schemeClr val="tx1">
                      <a:lumMod val="50000"/>
                    </a:schemeClr>
                  </a:solidFill>
                  <a:effectLst/>
                  <a:latin typeface="Georgia"/>
                  <a:ea typeface="ＭＳ Ｐゴシック" pitchFamily="-106" charset="-128"/>
                  <a:cs typeface="Georgia"/>
                </a:rPr>
                <a:t>T1</a:t>
              </a:r>
              <a:endParaRPr kumimoji="0" lang="en-US" b="0" i="0" u="none" strike="noStrike" cap="none" normalizeH="0" baseline="0" dirty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latin typeface="Georgia"/>
                <a:ea typeface="ＭＳ Ｐゴシック" pitchFamily="-106" charset="-128"/>
                <a:cs typeface="Georgia"/>
              </a:endParaRPr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2767256" y="3421215"/>
            <a:ext cx="5266764" cy="2517242"/>
            <a:chOff x="2767256" y="3421215"/>
            <a:chExt cx="5266764" cy="2517242"/>
          </a:xfrm>
        </p:grpSpPr>
        <p:cxnSp>
          <p:nvCxnSpPr>
            <p:cNvPr id="12" name="Straight Arrow Connector 11"/>
            <p:cNvCxnSpPr>
              <a:stCxn id="45" idx="3"/>
            </p:cNvCxnSpPr>
            <p:nvPr/>
          </p:nvCxnSpPr>
          <p:spPr bwMode="auto">
            <a:xfrm>
              <a:off x="3393902" y="3596640"/>
              <a:ext cx="4640118" cy="0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/>
              <a:tailEnd type="none"/>
            </a:ln>
            <a:effectLst/>
          </p:spPr>
        </p:cxnSp>
        <p:cxnSp>
          <p:nvCxnSpPr>
            <p:cNvPr id="17" name="Straight Connector 16"/>
            <p:cNvCxnSpPr>
              <a:stCxn id="45" idx="2"/>
            </p:cNvCxnSpPr>
            <p:nvPr/>
          </p:nvCxnSpPr>
          <p:spPr bwMode="auto">
            <a:xfrm>
              <a:off x="3218180" y="3772064"/>
              <a:ext cx="0" cy="1786901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1" name="TextBox 20"/>
            <p:cNvSpPr txBox="1"/>
            <p:nvPr/>
          </p:nvSpPr>
          <p:spPr>
            <a:xfrm>
              <a:off x="2767256" y="5569125"/>
              <a:ext cx="901847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chemeClr val="tx1">
                      <a:lumMod val="50000"/>
                    </a:schemeClr>
                  </a:solidFill>
                </a:rPr>
                <a:t>TS(T2)</a:t>
              </a:r>
              <a:endParaRPr lang="en-US" dirty="0">
                <a:solidFill>
                  <a:schemeClr val="tx1">
                    <a:lumMod val="50000"/>
                  </a:schemeClr>
                </a:solidFill>
              </a:endParaRPr>
            </a:p>
          </p:txBody>
        </p:sp>
        <p:sp>
          <p:nvSpPr>
            <p:cNvPr id="45" name="Rectangle 44"/>
            <p:cNvSpPr/>
            <p:nvPr/>
          </p:nvSpPr>
          <p:spPr bwMode="auto">
            <a:xfrm>
              <a:off x="3042458" y="3421215"/>
              <a:ext cx="351444" cy="350849"/>
            </a:xfrm>
            <a:prstGeom prst="rect">
              <a:avLst/>
            </a:prstGeom>
            <a:noFill/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0" i="0" u="none" strike="noStrike" cap="none" normalizeH="0" baseline="0" dirty="0" smtClean="0">
                  <a:ln>
                    <a:noFill/>
                  </a:ln>
                  <a:solidFill>
                    <a:schemeClr val="tx1">
                      <a:lumMod val="50000"/>
                    </a:schemeClr>
                  </a:solidFill>
                  <a:effectLst/>
                  <a:latin typeface="Georgia"/>
                  <a:ea typeface="ＭＳ Ｐゴシック" pitchFamily="-106" charset="-128"/>
                  <a:cs typeface="Georgia"/>
                </a:rPr>
                <a:t>T2</a:t>
              </a:r>
              <a:endParaRPr kumimoji="0" lang="en-US" b="0" i="0" u="none" strike="noStrike" cap="none" normalizeH="0" baseline="0" dirty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latin typeface="Georgia"/>
                <a:ea typeface="ＭＳ Ｐゴシック" pitchFamily="-106" charset="-128"/>
                <a:cs typeface="Georgia"/>
              </a:endParaRPr>
            </a:p>
          </p:txBody>
        </p:sp>
      </p:grpSp>
      <p:grpSp>
        <p:nvGrpSpPr>
          <p:cNvPr id="4" name="Group 3"/>
          <p:cNvGrpSpPr/>
          <p:nvPr/>
        </p:nvGrpSpPr>
        <p:grpSpPr>
          <a:xfrm>
            <a:off x="324000" y="2090255"/>
            <a:ext cx="8496000" cy="350849"/>
            <a:chOff x="324000" y="2090255"/>
            <a:chExt cx="8496000" cy="350849"/>
          </a:xfrm>
        </p:grpSpPr>
        <p:cxnSp>
          <p:nvCxnSpPr>
            <p:cNvPr id="23" name="Straight Connector 22"/>
            <p:cNvCxnSpPr>
              <a:stCxn id="46" idx="3"/>
            </p:cNvCxnSpPr>
            <p:nvPr/>
          </p:nvCxnSpPr>
          <p:spPr bwMode="auto">
            <a:xfrm>
              <a:off x="675444" y="2265680"/>
              <a:ext cx="8144556" cy="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46" name="Rectangle 45"/>
            <p:cNvSpPr/>
            <p:nvPr/>
          </p:nvSpPr>
          <p:spPr bwMode="auto">
            <a:xfrm>
              <a:off x="324000" y="2090255"/>
              <a:ext cx="351444" cy="350849"/>
            </a:xfrm>
            <a:prstGeom prst="rect">
              <a:avLst/>
            </a:prstGeom>
            <a:noFill/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0" i="0" u="none" strike="noStrike" cap="none" normalizeH="0" baseline="0" dirty="0" smtClean="0">
                  <a:ln>
                    <a:noFill/>
                  </a:ln>
                  <a:solidFill>
                    <a:schemeClr val="tx1">
                      <a:lumMod val="50000"/>
                    </a:schemeClr>
                  </a:solidFill>
                  <a:effectLst/>
                  <a:latin typeface="Georgia"/>
                  <a:ea typeface="ＭＳ Ｐゴシック" pitchFamily="-106" charset="-128"/>
                  <a:cs typeface="Georgia"/>
                </a:rPr>
                <a:t>X</a:t>
              </a:r>
              <a:endParaRPr kumimoji="0" lang="en-US" b="0" i="0" u="none" strike="noStrike" cap="none" normalizeH="0" baseline="0" dirty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latin typeface="Georgia"/>
                <a:ea typeface="ＭＳ Ｐゴシック" pitchFamily="-106" charset="-128"/>
                <a:cs typeface="Georgia"/>
              </a:endParaRPr>
            </a:p>
          </p:txBody>
        </p:sp>
      </p:grpSp>
      <p:sp>
        <p:nvSpPr>
          <p:cNvPr id="55" name="TextBox 54"/>
          <p:cNvSpPr txBox="1"/>
          <p:nvPr/>
        </p:nvSpPr>
        <p:spPr>
          <a:xfrm>
            <a:off x="6586432" y="2294053"/>
            <a:ext cx="2351312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>
                    <a:lumMod val="50000"/>
                  </a:schemeClr>
                </a:solidFill>
              </a:rPr>
              <a:t>write-TS(X) &gt; TS(T1)</a:t>
            </a:r>
            <a:endParaRPr lang="en-US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152640" y="4308096"/>
            <a:ext cx="1026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abort T1</a:t>
            </a:r>
            <a:endParaRPr lang="en-US" dirty="0"/>
          </a:p>
        </p:txBody>
      </p:sp>
      <p:grpSp>
        <p:nvGrpSpPr>
          <p:cNvPr id="18" name="Group 17"/>
          <p:cNvGrpSpPr/>
          <p:nvPr/>
        </p:nvGrpSpPr>
        <p:grpSpPr>
          <a:xfrm>
            <a:off x="4374399" y="2265680"/>
            <a:ext cx="1045441" cy="1727200"/>
            <a:chOff x="4374399" y="2265680"/>
            <a:chExt cx="1045441" cy="1727200"/>
          </a:xfrm>
        </p:grpSpPr>
        <p:cxnSp>
          <p:nvCxnSpPr>
            <p:cNvPr id="33" name="Straight Arrow Connector 32"/>
            <p:cNvCxnSpPr/>
            <p:nvPr/>
          </p:nvCxnSpPr>
          <p:spPr bwMode="auto">
            <a:xfrm flipV="1">
              <a:off x="4897120" y="2265680"/>
              <a:ext cx="0" cy="1330960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oval" w="med" len="med"/>
              <a:tailEnd type="triangle"/>
            </a:ln>
            <a:effectLst/>
          </p:spPr>
        </p:cxnSp>
        <p:sp>
          <p:nvSpPr>
            <p:cNvPr id="15" name="TextBox 14"/>
            <p:cNvSpPr txBox="1"/>
            <p:nvPr/>
          </p:nvSpPr>
          <p:spPr>
            <a:xfrm>
              <a:off x="4374399" y="3623548"/>
              <a:ext cx="104544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write(X)</a:t>
              </a:r>
              <a:endParaRPr lang="en-US" dirty="0"/>
            </a:p>
          </p:txBody>
        </p:sp>
      </p:grpSp>
      <p:grpSp>
        <p:nvGrpSpPr>
          <p:cNvPr id="19" name="Group 18"/>
          <p:cNvGrpSpPr/>
          <p:nvPr/>
        </p:nvGrpSpPr>
        <p:grpSpPr>
          <a:xfrm>
            <a:off x="6021959" y="2265680"/>
            <a:ext cx="1045441" cy="2615816"/>
            <a:chOff x="6021959" y="2265680"/>
            <a:chExt cx="1045441" cy="2615816"/>
          </a:xfrm>
        </p:grpSpPr>
        <p:cxnSp>
          <p:nvCxnSpPr>
            <p:cNvPr id="39" name="Straight Arrow Connector 38"/>
            <p:cNvCxnSpPr/>
            <p:nvPr/>
          </p:nvCxnSpPr>
          <p:spPr bwMode="auto">
            <a:xfrm flipH="1" flipV="1">
              <a:off x="6540691" y="2265680"/>
              <a:ext cx="10160" cy="2236324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oval" w="med" len="med"/>
              <a:tailEnd type="triangle"/>
            </a:ln>
            <a:effectLst/>
          </p:spPr>
        </p:cxnSp>
        <p:sp>
          <p:nvSpPr>
            <p:cNvPr id="32" name="TextBox 31"/>
            <p:cNvSpPr txBox="1"/>
            <p:nvPr/>
          </p:nvSpPr>
          <p:spPr>
            <a:xfrm>
              <a:off x="6021959" y="4512164"/>
              <a:ext cx="104544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write(X)</a:t>
              </a:r>
              <a:endParaRPr lang="en-US" dirty="0"/>
            </a:p>
          </p:txBody>
        </p:sp>
      </p:grpSp>
      <p:sp>
        <p:nvSpPr>
          <p:cNvPr id="34" name="TextBox 33"/>
          <p:cNvSpPr txBox="1"/>
          <p:nvPr/>
        </p:nvSpPr>
        <p:spPr>
          <a:xfrm>
            <a:off x="2516136" y="5927976"/>
            <a:ext cx="1404088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>
                    <a:lumMod val="50000"/>
                  </a:schemeClr>
                </a:solidFill>
              </a:rPr>
              <a:t>write-TS(X)</a:t>
            </a:r>
            <a:endParaRPr lang="en-US" dirty="0">
              <a:solidFill>
                <a:schemeClr val="tx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10539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1"/>
      <p:bldP spid="38" grpId="0"/>
      <p:bldP spid="55" grpId="0"/>
      <p:bldP spid="14" grpId="0"/>
      <p:bldP spid="34" grpId="0"/>
    </p:bld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1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Basic Timestamp </a:t>
            </a:r>
            <a:r>
              <a:rPr lang="en-GB" dirty="0" smtClean="0"/>
              <a:t>Ordering: read(X)</a:t>
            </a:r>
            <a:endParaRPr lang="en-US" dirty="0"/>
          </a:p>
        </p:txBody>
      </p:sp>
      <p:sp>
        <p:nvSpPr>
          <p:cNvPr id="2201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-106" charset="2"/>
              <a:buNone/>
            </a:pPr>
            <a:r>
              <a:rPr lang="en-GB" dirty="0" smtClean="0"/>
              <a:t>if write-TS</a:t>
            </a:r>
            <a:r>
              <a:rPr lang="en-GB" dirty="0"/>
              <a:t>(X) &gt; TS(T)</a:t>
            </a:r>
          </a:p>
          <a:p>
            <a:pPr>
              <a:buFont typeface="Wingdings" pitchFamily="-106" charset="2"/>
              <a:buNone/>
            </a:pPr>
            <a:r>
              <a:rPr lang="en-GB" dirty="0" smtClean="0"/>
              <a:t>then</a:t>
            </a:r>
            <a:endParaRPr lang="en-GB" dirty="0"/>
          </a:p>
          <a:p>
            <a:pPr>
              <a:buFont typeface="Wingdings" pitchFamily="-106" charset="2"/>
              <a:buNone/>
            </a:pPr>
            <a:r>
              <a:rPr lang="en-GB" dirty="0"/>
              <a:t>		abort and rollback T and reject operation</a:t>
            </a:r>
          </a:p>
          <a:p>
            <a:pPr>
              <a:buFont typeface="Wingdings" pitchFamily="-106" charset="2"/>
              <a:buNone/>
            </a:pPr>
            <a:r>
              <a:rPr lang="en-GB" dirty="0" smtClean="0"/>
              <a:t>else</a:t>
            </a:r>
            <a:r>
              <a:rPr lang="en-GB" dirty="0"/>
              <a:t>	</a:t>
            </a:r>
          </a:p>
          <a:p>
            <a:pPr>
              <a:buFont typeface="Wingdings" pitchFamily="-106" charset="2"/>
              <a:buNone/>
            </a:pPr>
            <a:r>
              <a:rPr lang="en-GB" dirty="0"/>
              <a:t>		execute </a:t>
            </a:r>
            <a:r>
              <a:rPr lang="en-GB" dirty="0" smtClean="0"/>
              <a:t>read(</a:t>
            </a:r>
            <a:r>
              <a:rPr lang="en-GB" dirty="0"/>
              <a:t>X)</a:t>
            </a:r>
          </a:p>
          <a:p>
            <a:pPr>
              <a:buFont typeface="Wingdings" pitchFamily="-106" charset="2"/>
              <a:buNone/>
            </a:pPr>
            <a:r>
              <a:rPr lang="en-GB" dirty="0"/>
              <a:t>		set </a:t>
            </a:r>
            <a:r>
              <a:rPr lang="en-GB" dirty="0" smtClean="0"/>
              <a:t>read-TS</a:t>
            </a:r>
            <a:r>
              <a:rPr lang="en-GB" dirty="0"/>
              <a:t>(X) to max(TS(T), </a:t>
            </a:r>
            <a:r>
              <a:rPr lang="en-GB" dirty="0" smtClean="0"/>
              <a:t>read-TS</a:t>
            </a:r>
            <a:r>
              <a:rPr lang="en-GB" dirty="0"/>
              <a:t>(X))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28883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1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Thomas’s Write Rule</a:t>
            </a:r>
            <a:endParaRPr lang="en-US"/>
          </a:p>
        </p:txBody>
      </p:sp>
      <p:sp>
        <p:nvSpPr>
          <p:cNvPr id="2211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Modification of Basic TO that rejects fewer write operations</a:t>
            </a:r>
          </a:p>
          <a:p>
            <a:r>
              <a:rPr lang="en-GB" dirty="0"/>
              <a:t>Weakens the checks for </a:t>
            </a:r>
            <a:r>
              <a:rPr lang="en-GB" dirty="0" smtClean="0"/>
              <a:t>write (</a:t>
            </a:r>
            <a:r>
              <a:rPr lang="en-GB" dirty="0"/>
              <a:t>X) so that obsolete write operations are ignored</a:t>
            </a:r>
          </a:p>
          <a:p>
            <a:r>
              <a:rPr lang="en-GB" dirty="0"/>
              <a:t>Does not enforce </a:t>
            </a:r>
            <a:r>
              <a:rPr lang="en-GB" dirty="0" err="1"/>
              <a:t>serialisability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958948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Thomas’s Write Rule</a:t>
            </a:r>
            <a:endParaRPr lang="en-US"/>
          </a:p>
        </p:txBody>
      </p:sp>
      <p:sp>
        <p:nvSpPr>
          <p:cNvPr id="22528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GB" dirty="0" smtClean="0"/>
              <a:t>if read-TS(X) &gt; TS(T)</a:t>
            </a:r>
          </a:p>
          <a:p>
            <a:pPr>
              <a:buNone/>
            </a:pPr>
            <a:r>
              <a:rPr lang="en-GB" dirty="0" smtClean="0"/>
              <a:t>then</a:t>
            </a:r>
            <a:br>
              <a:rPr lang="en-GB" dirty="0" smtClean="0"/>
            </a:br>
            <a:r>
              <a:rPr lang="en-GB" dirty="0" smtClean="0"/>
              <a:t>	roll back T and reject operation</a:t>
            </a:r>
          </a:p>
          <a:p>
            <a:pPr>
              <a:buNone/>
            </a:pPr>
            <a:r>
              <a:rPr lang="en-GB" dirty="0" smtClean="0"/>
              <a:t>if write-TS(X) &gt; TS(T)</a:t>
            </a:r>
          </a:p>
          <a:p>
            <a:pPr>
              <a:buNone/>
            </a:pPr>
            <a:r>
              <a:rPr lang="en-GB" dirty="0" smtClean="0"/>
              <a:t>then</a:t>
            </a:r>
            <a:br>
              <a:rPr lang="en-GB" dirty="0" smtClean="0"/>
            </a:br>
            <a:r>
              <a:rPr lang="en-GB" dirty="0" smtClean="0"/>
              <a:t>	do not execute write (X)</a:t>
            </a:r>
            <a:br>
              <a:rPr lang="en-GB" dirty="0" smtClean="0"/>
            </a:br>
            <a:r>
              <a:rPr lang="en-GB" dirty="0" smtClean="0"/>
              <a:t>	continue processing</a:t>
            </a:r>
            <a:endParaRPr lang="en-GB" dirty="0"/>
          </a:p>
          <a:p>
            <a:pPr>
              <a:buNone/>
            </a:pPr>
            <a:r>
              <a:rPr lang="en-GB" dirty="0" smtClean="0"/>
              <a:t>else</a:t>
            </a:r>
            <a:br>
              <a:rPr lang="en-GB" dirty="0" smtClean="0"/>
            </a:br>
            <a:r>
              <a:rPr lang="en-GB" dirty="0" smtClean="0"/>
              <a:t>	execute write(X)</a:t>
            </a:r>
            <a:br>
              <a:rPr lang="en-GB" dirty="0" smtClean="0"/>
            </a:br>
            <a:r>
              <a:rPr lang="en-GB" dirty="0" smtClean="0"/>
              <a:t>	set write-TS(X) to TS(T)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07006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Granularity and Concurrency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66539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Granularity of Data Items</a:t>
            </a:r>
            <a:endParaRPr lang="en-US"/>
          </a:p>
        </p:txBody>
      </p:sp>
      <p:sp>
        <p:nvSpPr>
          <p:cNvPr id="22630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What should be locked?</a:t>
            </a:r>
          </a:p>
          <a:p>
            <a:pPr lvl="1"/>
            <a:r>
              <a:rPr lang="en-GB" dirty="0"/>
              <a:t>Record</a:t>
            </a:r>
          </a:p>
          <a:p>
            <a:pPr lvl="1"/>
            <a:r>
              <a:rPr lang="en-GB" dirty="0"/>
              <a:t>Field value of record</a:t>
            </a:r>
          </a:p>
          <a:p>
            <a:pPr lvl="1"/>
            <a:r>
              <a:rPr lang="en-GB" dirty="0"/>
              <a:t>Disc block</a:t>
            </a:r>
          </a:p>
          <a:p>
            <a:pPr lvl="1"/>
            <a:r>
              <a:rPr lang="en-GB" dirty="0"/>
              <a:t>File</a:t>
            </a:r>
          </a:p>
          <a:p>
            <a:pPr lvl="1"/>
            <a:r>
              <a:rPr lang="en-GB" dirty="0"/>
              <a:t>Database</a:t>
            </a:r>
          </a:p>
          <a:p>
            <a:pPr marL="0" indent="0">
              <a:buNone/>
            </a:pPr>
            <a:r>
              <a:rPr lang="en-GB" dirty="0"/>
              <a:t>Coarser granularity gives lower degree of concurrency</a:t>
            </a:r>
          </a:p>
          <a:p>
            <a:pPr marL="0" indent="0">
              <a:buNone/>
            </a:pPr>
            <a:r>
              <a:rPr lang="en-GB" dirty="0"/>
              <a:t>Finer granularity gives higher overhead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30876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Atomicity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System failure partway through a transaction may leave the database in an inconsistent state</a:t>
            </a:r>
          </a:p>
          <a:p>
            <a:pPr marL="0" indent="0">
              <a:buNone/>
            </a:pPr>
            <a:r>
              <a:rPr lang="en-GB" dirty="0" smtClean="0"/>
              <a:t>Transactions are </a:t>
            </a:r>
            <a:r>
              <a:rPr lang="en-GB" b="1" dirty="0" smtClean="0"/>
              <a:t>atomic</a:t>
            </a:r>
            <a:r>
              <a:rPr lang="en-GB" dirty="0" smtClean="0"/>
              <a:t>: operations within a transaction should either all be executed successfully or</a:t>
            </a:r>
            <a:r>
              <a:rPr lang="en-GB" dirty="0"/>
              <a:t> </a:t>
            </a:r>
            <a:r>
              <a:rPr lang="en-GB" dirty="0" smtClean="0"/>
              <a:t>not be executed at all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49553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Transaction Problems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22258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Basic database access operations</a:t>
            </a:r>
            <a:endParaRPr lang="en-US"/>
          </a:p>
        </p:txBody>
      </p:sp>
      <p:sp>
        <p:nvSpPr>
          <p:cNvPr id="1699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b="1" dirty="0" smtClean="0"/>
              <a:t>read(</a:t>
            </a:r>
            <a:r>
              <a:rPr lang="en-GB" b="1" dirty="0"/>
              <a:t>X)</a:t>
            </a:r>
            <a:r>
              <a:rPr lang="en-GB" dirty="0"/>
              <a:t/>
            </a:r>
            <a:br>
              <a:rPr lang="en-GB" dirty="0"/>
            </a:br>
            <a:r>
              <a:rPr lang="en-GB" dirty="0"/>
              <a:t/>
            </a:r>
            <a:br>
              <a:rPr lang="en-GB" dirty="0"/>
            </a:br>
            <a:r>
              <a:rPr lang="en-GB" dirty="0"/>
              <a:t>Reads a database item </a:t>
            </a:r>
            <a:r>
              <a:rPr lang="en-GB" dirty="0" err="1" smtClean="0"/>
              <a:t>X</a:t>
            </a:r>
            <a:r>
              <a:rPr lang="en-GB" baseline="-25000" dirty="0" err="1" smtClean="0"/>
              <a:t>d</a:t>
            </a:r>
            <a:r>
              <a:rPr lang="en-GB" dirty="0" smtClean="0"/>
              <a:t> </a:t>
            </a:r>
            <a:r>
              <a:rPr lang="en-GB" dirty="0"/>
              <a:t>into a program variable </a:t>
            </a:r>
            <a:r>
              <a:rPr lang="en-GB" dirty="0" smtClean="0"/>
              <a:t>X</a:t>
            </a:r>
            <a:r>
              <a:rPr lang="en-GB" baseline="-25000" dirty="0" smtClean="0"/>
              <a:t>T</a:t>
            </a:r>
            <a:r>
              <a:rPr lang="en-GB" dirty="0" smtClean="0"/>
              <a:t> in transaction T</a:t>
            </a:r>
            <a:endParaRPr lang="en-GB" dirty="0"/>
          </a:p>
          <a:p>
            <a:endParaRPr lang="en-GB" dirty="0"/>
          </a:p>
          <a:p>
            <a:pPr marL="0" indent="0">
              <a:buNone/>
            </a:pPr>
            <a:r>
              <a:rPr lang="en-GB" b="1" dirty="0" smtClean="0"/>
              <a:t>write(</a:t>
            </a:r>
            <a:r>
              <a:rPr lang="en-GB" b="1" dirty="0"/>
              <a:t>X)</a:t>
            </a:r>
            <a:br>
              <a:rPr lang="en-GB" b="1" dirty="0"/>
            </a:br>
            <a:r>
              <a:rPr lang="en-GB" dirty="0"/>
              <a:t/>
            </a:r>
            <a:br>
              <a:rPr lang="en-GB" dirty="0"/>
            </a:br>
            <a:r>
              <a:rPr lang="en-GB" dirty="0"/>
              <a:t>Writes the value of program variable </a:t>
            </a:r>
            <a:r>
              <a:rPr lang="en-GB" dirty="0" smtClean="0"/>
              <a:t>X</a:t>
            </a:r>
            <a:r>
              <a:rPr lang="en-GB" baseline="-25000" dirty="0" smtClean="0"/>
              <a:t>T</a:t>
            </a:r>
            <a:r>
              <a:rPr lang="en-GB" dirty="0" smtClean="0"/>
              <a:t> in transaction T </a:t>
            </a:r>
            <a:r>
              <a:rPr lang="en-GB" dirty="0"/>
              <a:t>into the database item </a:t>
            </a:r>
            <a:r>
              <a:rPr lang="en-GB" dirty="0" err="1" smtClean="0"/>
              <a:t>X</a:t>
            </a:r>
            <a:r>
              <a:rPr lang="en-GB" baseline="-25000" dirty="0" err="1" smtClean="0"/>
              <a:t>d</a:t>
            </a:r>
            <a:endParaRPr lang="en-US" baseline="-25000" dirty="0"/>
          </a:p>
        </p:txBody>
      </p:sp>
    </p:spTree>
    <p:extLst>
      <p:ext uri="{BB962C8B-B14F-4D97-AF65-F5344CB8AC3E}">
        <p14:creationId xmlns:p14="http://schemas.microsoft.com/office/powerpoint/2010/main" val="36148531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ECS">
  <a:themeElements>
    <a:clrScheme name="Custom 1">
      <a:dk1>
        <a:srgbClr val="323D43"/>
      </a:dk1>
      <a:lt1>
        <a:srgbClr val="FFFFFF"/>
      </a:lt1>
      <a:dk2>
        <a:srgbClr val="014359"/>
      </a:dk2>
      <a:lt2>
        <a:srgbClr val="77ADD3"/>
      </a:lt2>
      <a:accent1>
        <a:srgbClr val="979E45"/>
      </a:accent1>
      <a:accent2>
        <a:srgbClr val="4F5A20"/>
      </a:accent2>
      <a:accent3>
        <a:srgbClr val="FFFFFF"/>
      </a:accent3>
      <a:accent4>
        <a:srgbClr val="293338"/>
      </a:accent4>
      <a:accent5>
        <a:srgbClr val="C9CCB0"/>
      </a:accent5>
      <a:accent6>
        <a:srgbClr val="47511C"/>
      </a:accent6>
      <a:hlink>
        <a:srgbClr val="A67891"/>
      </a:hlink>
      <a:folHlink>
        <a:srgbClr val="8F9E94"/>
      </a:folHlink>
    </a:clrScheme>
    <a:fontScheme name="uos_ppt__template_electronics">
      <a:majorFont>
        <a:latin typeface="Georgia"/>
        <a:ea typeface="ＭＳ Ｐゴシック"/>
        <a:cs typeface="ＭＳ Ｐゴシック"/>
      </a:majorFont>
      <a:minorFont>
        <a:latin typeface="Georgia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Lucida Sans" pitchFamily="-106" charset="0"/>
            <a:ea typeface="ＭＳ Ｐゴシック" pitchFamily="-106" charset="-128"/>
            <a:cs typeface="ＭＳ Ｐゴシック" pitchFamily="-106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Lucida Sans" pitchFamily="-106" charset="0"/>
            <a:ea typeface="ＭＳ Ｐゴシック" pitchFamily="-106" charset="-128"/>
            <a:cs typeface="ＭＳ Ｐゴシック" pitchFamily="-106" charset="-128"/>
          </a:defRPr>
        </a:defPPr>
      </a:lstStyle>
    </a:lnDef>
  </a:objectDefaults>
  <a:extraClrSchemeLst>
    <a:extraClrScheme>
      <a:clrScheme name="uos_ppt__template_electronics 1">
        <a:dk1>
          <a:srgbClr val="323D43"/>
        </a:dk1>
        <a:lt1>
          <a:srgbClr val="FFFFFF"/>
        </a:lt1>
        <a:dk2>
          <a:srgbClr val="014359"/>
        </a:dk2>
        <a:lt2>
          <a:srgbClr val="77ADD3"/>
        </a:lt2>
        <a:accent1>
          <a:srgbClr val="979E45"/>
        </a:accent1>
        <a:accent2>
          <a:srgbClr val="4F5A20"/>
        </a:accent2>
        <a:accent3>
          <a:srgbClr val="FFFFFF"/>
        </a:accent3>
        <a:accent4>
          <a:srgbClr val="293338"/>
        </a:accent4>
        <a:accent5>
          <a:srgbClr val="C9CCB0"/>
        </a:accent5>
        <a:accent6>
          <a:srgbClr val="47511C"/>
        </a:accent6>
        <a:hlink>
          <a:srgbClr val="A67891"/>
        </a:hlink>
        <a:folHlink>
          <a:srgbClr val="8F9E9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ECS.pptx</Template>
  <TotalTime>3012</TotalTime>
  <Words>2275</Words>
  <Application>Microsoft Macintosh PowerPoint</Application>
  <PresentationFormat>On-screen Show (4:3)</PresentationFormat>
  <Paragraphs>641</Paragraphs>
  <Slides>66</Slides>
  <Notes>51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66</vt:i4>
      </vt:variant>
    </vt:vector>
  </HeadingPairs>
  <TitlesOfParts>
    <vt:vector size="67" baseType="lpstr">
      <vt:lpstr>ECS</vt:lpstr>
      <vt:lpstr>Transactions and Concurrency</vt:lpstr>
      <vt:lpstr>Overview</vt:lpstr>
      <vt:lpstr>Concurrency</vt:lpstr>
      <vt:lpstr>When updates go wrong, part one</vt:lpstr>
      <vt:lpstr>Serial versus Serialisable</vt:lpstr>
      <vt:lpstr>When updates go wrong, part two</vt:lpstr>
      <vt:lpstr>Atomicity</vt:lpstr>
      <vt:lpstr>Transaction Problems</vt:lpstr>
      <vt:lpstr>Basic database access operations</vt:lpstr>
      <vt:lpstr>Example Transactions</vt:lpstr>
      <vt:lpstr>Concurrency</vt:lpstr>
      <vt:lpstr>The Lost Update Problem</vt:lpstr>
      <vt:lpstr>The Lost Update Problem</vt:lpstr>
      <vt:lpstr>The Temporary Update (Dirty Read) Problem</vt:lpstr>
      <vt:lpstr>The Temporary Update (Dirty Read) Problem</vt:lpstr>
      <vt:lpstr>The Incorrect Summary Problem</vt:lpstr>
      <vt:lpstr>The Incorrect Summary Problem</vt:lpstr>
      <vt:lpstr>The Unrepeatable Read Problem</vt:lpstr>
      <vt:lpstr>Transaction Processing</vt:lpstr>
      <vt:lpstr>Transaction Life Cycle</vt:lpstr>
      <vt:lpstr>Transaction Life Cycle</vt:lpstr>
      <vt:lpstr>ACID</vt:lpstr>
      <vt:lpstr>ACID Properties</vt:lpstr>
      <vt:lpstr>Schedules</vt:lpstr>
      <vt:lpstr>Serial and Serialisable</vt:lpstr>
      <vt:lpstr>Schedule Equivalence</vt:lpstr>
      <vt:lpstr>Serial Schedule T1;T2</vt:lpstr>
      <vt:lpstr>Serial Schedule T2;T1</vt:lpstr>
      <vt:lpstr>Non-Serial and Non-Serialisable Schedule</vt:lpstr>
      <vt:lpstr>Non-Serial but Serialisable Schedule</vt:lpstr>
      <vt:lpstr>Locking</vt:lpstr>
      <vt:lpstr>Locking</vt:lpstr>
      <vt:lpstr>Lock Operations</vt:lpstr>
      <vt:lpstr>Lock Outcome</vt:lpstr>
      <vt:lpstr>Locking Rules</vt:lpstr>
      <vt:lpstr>Lock Conversion</vt:lpstr>
      <vt:lpstr>Locking Example</vt:lpstr>
      <vt:lpstr>Locking Example</vt:lpstr>
      <vt:lpstr>PowerPoint Presentation</vt:lpstr>
      <vt:lpstr>PowerPoint Presentation</vt:lpstr>
      <vt:lpstr>Serial Schedules</vt:lpstr>
      <vt:lpstr>PowerPoint Presentation</vt:lpstr>
      <vt:lpstr>Locking Example</vt:lpstr>
      <vt:lpstr>Two-Phase Locking (2PL)</vt:lpstr>
      <vt:lpstr>Locking and Serialisability</vt:lpstr>
      <vt:lpstr>Two-Phase Locking</vt:lpstr>
      <vt:lpstr>Two-Phase Locking Example</vt:lpstr>
      <vt:lpstr>Deadlock</vt:lpstr>
      <vt:lpstr>When 2PL goes wrong</vt:lpstr>
      <vt:lpstr>Deadlock</vt:lpstr>
      <vt:lpstr>Deadlock</vt:lpstr>
      <vt:lpstr>Dealing with Deadlock</vt:lpstr>
      <vt:lpstr>Wait-For Graph</vt:lpstr>
      <vt:lpstr>Timeouts</vt:lpstr>
      <vt:lpstr>Timestamps</vt:lpstr>
      <vt:lpstr>Timestamps</vt:lpstr>
      <vt:lpstr>Timestamp Ordering</vt:lpstr>
      <vt:lpstr>Basic Timestamp Ordering</vt:lpstr>
      <vt:lpstr>Basic Timestamp Ordering: write(X)</vt:lpstr>
      <vt:lpstr>Basic Timestamp Ordering</vt:lpstr>
      <vt:lpstr>Basic Timestamp Ordering</vt:lpstr>
      <vt:lpstr>Basic Timestamp Ordering: read(X)</vt:lpstr>
      <vt:lpstr>Thomas’s Write Rule</vt:lpstr>
      <vt:lpstr>Thomas’s Write Rule</vt:lpstr>
      <vt:lpstr>Granularity and Concurrency</vt:lpstr>
      <vt:lpstr>Granularity of Data Items</vt:lpstr>
    </vt:vector>
  </TitlesOfParts>
  <Company>University of Southampton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Nicholas Gibbins</dc:creator>
  <cp:lastModifiedBy>Nicholas Gibbins</cp:lastModifiedBy>
  <cp:revision>53</cp:revision>
  <dcterms:created xsi:type="dcterms:W3CDTF">2013-04-26T10:42:41Z</dcterms:created>
  <dcterms:modified xsi:type="dcterms:W3CDTF">2017-03-03T10:55:56Z</dcterms:modified>
</cp:coreProperties>
</file>