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</p:sldMasterIdLst>
  <p:notesMasterIdLst>
    <p:notesMasterId r:id="rId115"/>
  </p:notesMasterIdLst>
  <p:handoutMasterIdLst>
    <p:handoutMasterId r:id="rId116"/>
  </p:handoutMasterIdLst>
  <p:sldIdLst>
    <p:sldId id="256" r:id="rId2"/>
    <p:sldId id="554" r:id="rId3"/>
    <p:sldId id="552" r:id="rId4"/>
    <p:sldId id="556" r:id="rId5"/>
    <p:sldId id="557" r:id="rId6"/>
    <p:sldId id="292" r:id="rId7"/>
    <p:sldId id="615" r:id="rId8"/>
    <p:sldId id="558" r:id="rId9"/>
    <p:sldId id="560" r:id="rId10"/>
    <p:sldId id="561" r:id="rId11"/>
    <p:sldId id="562" r:id="rId12"/>
    <p:sldId id="298" r:id="rId13"/>
    <p:sldId id="300" r:id="rId14"/>
    <p:sldId id="301" r:id="rId15"/>
    <p:sldId id="302" r:id="rId16"/>
    <p:sldId id="583" r:id="rId17"/>
    <p:sldId id="584" r:id="rId18"/>
    <p:sldId id="585" r:id="rId19"/>
    <p:sldId id="586" r:id="rId20"/>
    <p:sldId id="587" r:id="rId21"/>
    <p:sldId id="588" r:id="rId22"/>
    <p:sldId id="589" r:id="rId23"/>
    <p:sldId id="590" r:id="rId24"/>
    <p:sldId id="591" r:id="rId25"/>
    <p:sldId id="592" r:id="rId26"/>
    <p:sldId id="593" r:id="rId27"/>
    <p:sldId id="594" r:id="rId28"/>
    <p:sldId id="595" r:id="rId29"/>
    <p:sldId id="596" r:id="rId30"/>
    <p:sldId id="574" r:id="rId31"/>
    <p:sldId id="575" r:id="rId32"/>
    <p:sldId id="576" r:id="rId33"/>
    <p:sldId id="577" r:id="rId34"/>
    <p:sldId id="578" r:id="rId35"/>
    <p:sldId id="579" r:id="rId36"/>
    <p:sldId id="581" r:id="rId37"/>
    <p:sldId id="582" r:id="rId38"/>
    <p:sldId id="365" r:id="rId39"/>
    <p:sldId id="553" r:id="rId40"/>
    <p:sldId id="563" r:id="rId41"/>
    <p:sldId id="597" r:id="rId42"/>
    <p:sldId id="598" r:id="rId43"/>
    <p:sldId id="614" r:id="rId44"/>
    <p:sldId id="599" r:id="rId45"/>
    <p:sldId id="565" r:id="rId46"/>
    <p:sldId id="374" r:id="rId47"/>
    <p:sldId id="600" r:id="rId48"/>
    <p:sldId id="601" r:id="rId49"/>
    <p:sldId id="377" r:id="rId50"/>
    <p:sldId id="568" r:id="rId51"/>
    <p:sldId id="613" r:id="rId52"/>
    <p:sldId id="570" r:id="rId53"/>
    <p:sldId id="632" r:id="rId54"/>
    <p:sldId id="633" r:id="rId55"/>
    <p:sldId id="634" r:id="rId56"/>
    <p:sldId id="602" r:id="rId57"/>
    <p:sldId id="604" r:id="rId58"/>
    <p:sldId id="605" r:id="rId59"/>
    <p:sldId id="606" r:id="rId60"/>
    <p:sldId id="607" r:id="rId61"/>
    <p:sldId id="603" r:id="rId62"/>
    <p:sldId id="608" r:id="rId63"/>
    <p:sldId id="609" r:id="rId64"/>
    <p:sldId id="610" r:id="rId65"/>
    <p:sldId id="402" r:id="rId66"/>
    <p:sldId id="611" r:id="rId67"/>
    <p:sldId id="446" r:id="rId68"/>
    <p:sldId id="616" r:id="rId69"/>
    <p:sldId id="449" r:id="rId70"/>
    <p:sldId id="617" r:id="rId71"/>
    <p:sldId id="452" r:id="rId72"/>
    <p:sldId id="455" r:id="rId73"/>
    <p:sldId id="618" r:id="rId74"/>
    <p:sldId id="619" r:id="rId75"/>
    <p:sldId id="620" r:id="rId76"/>
    <p:sldId id="621" r:id="rId77"/>
    <p:sldId id="622" r:id="rId78"/>
    <p:sldId id="623" r:id="rId79"/>
    <p:sldId id="463" r:id="rId80"/>
    <p:sldId id="465" r:id="rId81"/>
    <p:sldId id="467" r:id="rId82"/>
    <p:sldId id="624" r:id="rId83"/>
    <p:sldId id="625" r:id="rId84"/>
    <p:sldId id="626" r:id="rId85"/>
    <p:sldId id="648" r:id="rId86"/>
    <p:sldId id="649" r:id="rId87"/>
    <p:sldId id="650" r:id="rId88"/>
    <p:sldId id="478" r:id="rId89"/>
    <p:sldId id="480" r:id="rId90"/>
    <p:sldId id="627" r:id="rId91"/>
    <p:sldId id="628" r:id="rId92"/>
    <p:sldId id="483" r:id="rId93"/>
    <p:sldId id="484" r:id="rId94"/>
    <p:sldId id="629" r:id="rId95"/>
    <p:sldId id="651" r:id="rId96"/>
    <p:sldId id="630" r:id="rId97"/>
    <p:sldId id="631" r:id="rId98"/>
    <p:sldId id="637" r:id="rId99"/>
    <p:sldId id="638" r:id="rId100"/>
    <p:sldId id="640" r:id="rId101"/>
    <p:sldId id="641" r:id="rId102"/>
    <p:sldId id="642" r:id="rId103"/>
    <p:sldId id="643" r:id="rId104"/>
    <p:sldId id="644" r:id="rId105"/>
    <p:sldId id="645" r:id="rId106"/>
    <p:sldId id="646" r:id="rId107"/>
    <p:sldId id="500" r:id="rId108"/>
    <p:sldId id="502" r:id="rId109"/>
    <p:sldId id="549" r:id="rId110"/>
    <p:sldId id="506" r:id="rId111"/>
    <p:sldId id="507" r:id="rId112"/>
    <p:sldId id="635" r:id="rId113"/>
    <p:sldId id="636" r:id="rId114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014359"/>
    <a:srgbClr val="007275"/>
    <a:srgbClr val="008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217" autoAdjust="0"/>
    <p:restoredTop sz="87360" autoAdjust="0"/>
  </p:normalViewPr>
  <p:slideViewPr>
    <p:cSldViewPr>
      <p:cViewPr>
        <p:scale>
          <a:sx n="103" d="100"/>
          <a:sy n="103" d="100"/>
        </p:scale>
        <p:origin x="-472" y="-80"/>
      </p:cViewPr>
      <p:guideLst>
        <p:guide orient="horz" pos="300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2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20" Type="http://schemas.openxmlformats.org/officeDocument/2006/relationships/theme" Target="theme/theme1.xml"/><Relationship Id="rId121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00" Type="http://schemas.openxmlformats.org/officeDocument/2006/relationships/slide" Target="slides/slide99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110" Type="http://schemas.openxmlformats.org/officeDocument/2006/relationships/slide" Target="slides/slide109.xml"/><Relationship Id="rId111" Type="http://schemas.openxmlformats.org/officeDocument/2006/relationships/slide" Target="slides/slide110.xml"/><Relationship Id="rId112" Type="http://schemas.openxmlformats.org/officeDocument/2006/relationships/slide" Target="slides/slide111.xml"/><Relationship Id="rId113" Type="http://schemas.openxmlformats.org/officeDocument/2006/relationships/slide" Target="slides/slide112.xml"/><Relationship Id="rId114" Type="http://schemas.openxmlformats.org/officeDocument/2006/relationships/slide" Target="slides/slide113.xml"/><Relationship Id="rId115" Type="http://schemas.openxmlformats.org/officeDocument/2006/relationships/notesMaster" Target="notesMasters/notesMaster1.xml"/><Relationship Id="rId116" Type="http://schemas.openxmlformats.org/officeDocument/2006/relationships/handoutMaster" Target="handoutMasters/handoutMaster1.xml"/><Relationship Id="rId117" Type="http://schemas.openxmlformats.org/officeDocument/2006/relationships/printerSettings" Target="printerSettings/printerSettings1.bin"/><Relationship Id="rId118" Type="http://schemas.openxmlformats.org/officeDocument/2006/relationships/presProps" Target="presProps.xml"/><Relationship Id="rId119" Type="http://schemas.openxmlformats.org/officeDocument/2006/relationships/viewProps" Target="viewProps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DBDC0-057B-A046-96A0-C113EB50FCA6}" type="datetimeFigureOut">
              <a:rPr lang="en-US" smtClean="0"/>
              <a:t>16/02/17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CD5CD1-B2D8-6948-AFD7-7D03948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23625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83FF9DE-5445-9B4E-B3FF-28A55CC8008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2435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1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9033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9033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9033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9033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9033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9033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Example is 3-way – branching factor depends on block size, key size and pointer size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45203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Example is 3-way – branching factor depends on block size, key size and pointer size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2615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Unrealistically</a:t>
            </a:r>
            <a:r>
              <a:rPr lang="en-US" baseline="0" dirty="0" smtClean="0"/>
              <a:t> low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73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30759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89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1734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Only two records per block – typically more</a:t>
            </a:r>
          </a:p>
          <a:p>
            <a:r>
              <a:rPr lang="en-US" dirty="0" smtClean="0"/>
              <a:t>No free space shown in blocks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9033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90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17342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91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1734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Entry in index for every value, including duplicates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9033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Entry in index for every unique value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903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Entry in index for every value, including duplicates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9033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Entry in index for every value, including duplicates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903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Entry in index for every value, including duplicates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9033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9033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903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bove 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04800" y="1676400"/>
            <a:ext cx="8534400" cy="1905000"/>
          </a:xfrm>
        </p:spPr>
        <p:txBody>
          <a:bodyPr/>
          <a:lstStyle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304800" y="3733800"/>
            <a:ext cx="8534400" cy="2362200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5A17B-4557-6042-8520-64D4AFC2B37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54" r:id="rId10"/>
    <p:sldLayoutId id="2147483660" r:id="rId11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Access Structures</a:t>
            </a:r>
            <a:endParaRPr lang="en-GB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Dr Nicholas Gibbins - </a:t>
            </a:r>
            <a:r>
              <a:rPr lang="en-GB" dirty="0" err="1" smtClean="0"/>
              <a:t>nmg@ecs.soton.ac.uk</a:t>
            </a:r>
            <a:r>
              <a:rPr lang="en-GB" smtClean="0"/>
              <a:t/>
            </a:r>
            <a:br>
              <a:rPr lang="en-GB" smtClean="0"/>
            </a:br>
            <a:r>
              <a:rPr lang="en-GB" smtClean="0"/>
              <a:t>2016-2017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Sparse Index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One key-pointer pair per block of data file</a:t>
            </a:r>
          </a:p>
          <a:p>
            <a:r>
              <a:rPr lang="en-US" dirty="0" smtClean="0"/>
              <a:t>Can only be used if data file is sorted by search key</a:t>
            </a:r>
          </a:p>
          <a:p>
            <a:r>
              <a:rPr lang="en-US" dirty="0" smtClean="0"/>
              <a:t>Uses less space than dense index</a:t>
            </a:r>
          </a:p>
          <a:p>
            <a:r>
              <a:rPr lang="en-US" dirty="0" smtClean="0"/>
              <a:t>Takes longer to find key than dense index</a:t>
            </a:r>
          </a:p>
          <a:p>
            <a:endParaRPr lang="en-US" dirty="0"/>
          </a:p>
        </p:txBody>
      </p:sp>
      <p:sp>
        <p:nvSpPr>
          <p:cNvPr id="243" name="Rectangle 242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4" name="Rectangle 243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5" name="Rectangle 244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6" name="Rectangle 245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0" name="Rectangle 249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1" name="Rectangle 250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4" name="Rectangle 253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5" name="Rectangle 254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6" name="Rectangle 255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0" name="Rectangle 259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1" name="Rectangle 260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5940152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4" name="Rectangle 263"/>
          <p:cNvSpPr/>
          <p:nvPr/>
        </p:nvSpPr>
        <p:spPr bwMode="auto">
          <a:xfrm>
            <a:off x="5940152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5" name="Rectangle 264"/>
          <p:cNvSpPr/>
          <p:nvPr/>
        </p:nvSpPr>
        <p:spPr bwMode="auto">
          <a:xfrm>
            <a:off x="5940152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6" name="Rectangle 265"/>
          <p:cNvSpPr/>
          <p:nvPr/>
        </p:nvSpPr>
        <p:spPr bwMode="auto">
          <a:xfrm>
            <a:off x="6372200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6372200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6372200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5940152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0" name="Rectangle 269"/>
          <p:cNvSpPr/>
          <p:nvPr/>
        </p:nvSpPr>
        <p:spPr bwMode="auto">
          <a:xfrm>
            <a:off x="5940152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1" name="Rectangle 270"/>
          <p:cNvSpPr/>
          <p:nvPr/>
        </p:nvSpPr>
        <p:spPr bwMode="auto">
          <a:xfrm>
            <a:off x="6372200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6372200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6660232" y="1916807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6660232" y="2204442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6660232" y="2492474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6660232" y="278050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6660232" y="306853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6660232" y="350138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6660232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6660232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6660232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9" name="Rectangle 288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5940152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2" name="Rectangle 291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3" name="Rectangle 292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4" name="Rectangle 293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8" name="Rectangle 297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9" name="Rectangle 298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4" name="Rectangle 303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5" name="Rectangle 304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0" name="Rectangle 309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1" name="Rectangle 310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6660232" y="537316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6660232" y="5085556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6660232" y="436505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6660232" y="465308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6660232" y="4077022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6660232" y="3788990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940152" y="1196752"/>
            <a:ext cx="76585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sparse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2463650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" grpId="0" animBg="1"/>
      <p:bldP spid="244" grpId="0" animBg="1"/>
      <p:bldP spid="245" grpId="0" animBg="1"/>
      <p:bldP spid="246" grpId="0" animBg="1"/>
      <p:bldP spid="247" grpId="0" animBg="1"/>
      <p:bldP spid="248" grpId="0" animBg="1"/>
      <p:bldP spid="249" grpId="0" animBg="1"/>
      <p:bldP spid="250" grpId="0" animBg="1"/>
      <p:bldP spid="251" grpId="0" animBg="1"/>
      <p:bldP spid="252" grpId="0" animBg="1"/>
      <p:bldP spid="253" grpId="0" animBg="1"/>
      <p:bldP spid="254" grpId="0" animBg="1"/>
      <p:bldP spid="255" grpId="0" animBg="1"/>
      <p:bldP spid="256" grpId="0" animBg="1"/>
      <p:bldP spid="257" grpId="0" animBg="1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67" grpId="0" animBg="1"/>
      <p:bldP spid="268" grpId="0" animBg="1"/>
      <p:bldP spid="269" grpId="0" animBg="1"/>
      <p:bldP spid="270" grpId="0" animBg="1"/>
      <p:bldP spid="271" grpId="0" animBg="1"/>
      <p:bldP spid="272" grpId="0" animBg="1"/>
      <p:bldP spid="288" grpId="0" animBg="1"/>
      <p:bldP spid="289" grpId="0" animBg="1"/>
      <p:bldP spid="290" grpId="0" animBg="1"/>
      <p:bldP spid="83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b=4 bits, </a:t>
            </a:r>
            <a:r>
              <a:rPr lang="en-US" dirty="0" err="1" smtClean="0"/>
              <a:t>i</a:t>
            </a:r>
            <a:r>
              <a:rPr lang="en-US" dirty="0" smtClean="0"/>
              <a:t>=2, 2 keys/bucket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95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5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95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691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691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1111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691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987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987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2987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283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283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283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08104" y="2924944"/>
            <a:ext cx="26737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future growth buckets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3528" y="3501008"/>
            <a:ext cx="4365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00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05372" y="3501008"/>
            <a:ext cx="40267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01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11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915816" y="3501008"/>
            <a:ext cx="398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Georgia"/>
                <a:cs typeface="Georgia"/>
              </a:rPr>
              <a:t>1</a:t>
            </a:r>
            <a:r>
              <a:rPr lang="en-US" sz="1600" dirty="0" smtClean="0">
                <a:latin typeface="Georgia"/>
                <a:cs typeface="Georgia"/>
              </a:rPr>
              <a:t>0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528" y="4293096"/>
            <a:ext cx="31889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m = max used bucket = </a:t>
            </a:r>
            <a:r>
              <a:rPr lang="en-US" sz="2000" dirty="0" smtClean="0">
                <a:solidFill>
                  <a:srgbClr val="191F22"/>
                </a:solidFill>
                <a:latin typeface="Georgia"/>
                <a:cs typeface="Georgia"/>
              </a:rPr>
              <a:t>10</a:t>
            </a:r>
            <a:endParaRPr lang="en-US" sz="2000" dirty="0">
              <a:solidFill>
                <a:srgbClr val="191F22"/>
              </a:solidFill>
              <a:latin typeface="Georgia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1691680" y="198884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1691680" y="227687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1691680" y="1988840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19" idx="0"/>
            <a:endCxn id="37" idx="2"/>
          </p:cNvCxnSpPr>
          <p:nvPr/>
        </p:nvCxnSpPr>
        <p:spPr bwMode="auto">
          <a:xfrm flipV="1">
            <a:off x="2267744" y="2564904"/>
            <a:ext cx="0" cy="288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3059832" y="2060848"/>
            <a:ext cx="14368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insert 0101</a:t>
            </a:r>
            <a:endParaRPr lang="en-US" sz="20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6330478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b=4 bits, </a:t>
            </a:r>
            <a:r>
              <a:rPr lang="en-US" dirty="0" err="1" smtClean="0"/>
              <a:t>i</a:t>
            </a:r>
            <a:r>
              <a:rPr lang="en-US" dirty="0" smtClean="0"/>
              <a:t>=2, 2 keys/bucket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95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5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95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691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691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691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987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987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2987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283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1111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283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283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08104" y="2924944"/>
            <a:ext cx="26737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future growth buckets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3528" y="3501008"/>
            <a:ext cx="4365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00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19672" y="3501008"/>
            <a:ext cx="40267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01</a:t>
            </a:r>
          </a:p>
          <a:p>
            <a:pPr algn="ctr"/>
            <a:r>
              <a:rPr lang="en-US" sz="1600" strike="sngStrike" dirty="0" smtClean="0">
                <a:solidFill>
                  <a:srgbClr val="FF0000"/>
                </a:solidFill>
                <a:latin typeface="Georgia"/>
                <a:cs typeface="Georgia"/>
              </a:rPr>
              <a:t>11</a:t>
            </a:r>
            <a:endParaRPr lang="en-US" sz="1600" strike="sngStrike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915816" y="3501008"/>
            <a:ext cx="398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Georgia"/>
                <a:cs typeface="Georgia"/>
              </a:rPr>
              <a:t>1</a:t>
            </a:r>
            <a:r>
              <a:rPr lang="en-US" sz="1600" dirty="0" smtClean="0">
                <a:latin typeface="Georgia"/>
                <a:cs typeface="Georgia"/>
              </a:rPr>
              <a:t>0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199136" y="3501008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  <a:latin typeface="Georgia"/>
                <a:cs typeface="Georgia"/>
              </a:rPr>
              <a:t>1</a:t>
            </a:r>
            <a:r>
              <a:rPr lang="en-US" sz="1600" b="1" dirty="0">
                <a:solidFill>
                  <a:srgbClr val="FF0000"/>
                </a:solidFill>
                <a:latin typeface="Georgia"/>
                <a:cs typeface="Georgia"/>
              </a:rPr>
              <a:t>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23528" y="4293096"/>
            <a:ext cx="31346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m = max used bucket = </a:t>
            </a:r>
            <a:r>
              <a:rPr lang="en-US" sz="2000" b="1" dirty="0" smtClean="0">
                <a:solidFill>
                  <a:srgbClr val="FF0000"/>
                </a:solidFill>
                <a:latin typeface="Georgia"/>
                <a:cs typeface="Georgia"/>
              </a:rPr>
              <a:t>11</a:t>
            </a:r>
            <a:endParaRPr lang="en-US" sz="2000" b="1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488059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further growth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95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5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95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691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691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691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987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987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2987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283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1111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283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283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08104" y="2924944"/>
            <a:ext cx="26737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future growth buckets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3528" y="3501008"/>
            <a:ext cx="4365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00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19672" y="3501008"/>
            <a:ext cx="402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01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915816" y="3501008"/>
            <a:ext cx="398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Georgia"/>
                <a:cs typeface="Georgia"/>
              </a:rPr>
              <a:t>1</a:t>
            </a:r>
            <a:r>
              <a:rPr lang="en-US" sz="1600" dirty="0" smtClean="0">
                <a:latin typeface="Georgia"/>
                <a:cs typeface="Georgia"/>
              </a:rPr>
              <a:t>0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11960" y="3501008"/>
            <a:ext cx="3642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1</a:t>
            </a:r>
            <a:r>
              <a:rPr lang="en-US" sz="1600" dirty="0">
                <a:latin typeface="Georgia"/>
                <a:cs typeface="Georgia"/>
              </a:rPr>
              <a:t>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23528" y="4293096"/>
            <a:ext cx="31346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m = max used bucket = </a:t>
            </a:r>
            <a:r>
              <a:rPr lang="en-US" sz="2000" dirty="0" smtClean="0">
                <a:solidFill>
                  <a:srgbClr val="191F22"/>
                </a:solidFill>
                <a:latin typeface="Georgia"/>
                <a:cs typeface="Georgia"/>
              </a:rPr>
              <a:t>11</a:t>
            </a:r>
            <a:endParaRPr lang="en-US" sz="2000" dirty="0">
              <a:solidFill>
                <a:srgbClr val="191F22"/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088959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</a:t>
            </a:r>
            <a:r>
              <a:rPr lang="en-US" dirty="0" err="1" smtClean="0"/>
              <a:t>i</a:t>
            </a:r>
            <a:r>
              <a:rPr lang="en-US" dirty="0" smtClean="0"/>
              <a:t>=3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95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5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95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691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691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691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987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987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2987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283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1111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283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283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3528" y="3501008"/>
            <a:ext cx="56247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FF0000"/>
                </a:solidFill>
                <a:latin typeface="Georgia"/>
                <a:cs typeface="Georgia"/>
              </a:rPr>
              <a:t>000</a:t>
            </a:r>
            <a:br>
              <a:rPr lang="en-US" sz="1600" dirty="0" smtClean="0">
                <a:solidFill>
                  <a:srgbClr val="FF0000"/>
                </a:solidFill>
                <a:latin typeface="Georgia"/>
                <a:cs typeface="Georgia"/>
              </a:rPr>
            </a:br>
            <a:r>
              <a:rPr lang="en-US" sz="1600" dirty="0" smtClean="0">
                <a:solidFill>
                  <a:srgbClr val="FF0000"/>
                </a:solidFill>
                <a:latin typeface="Georgia"/>
                <a:cs typeface="Georgia"/>
              </a:rPr>
              <a:t>100</a:t>
            </a:r>
            <a:endParaRPr lang="en-US" sz="1600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19672" y="3501008"/>
            <a:ext cx="53091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FF0000"/>
                </a:solidFill>
                <a:latin typeface="Georgia"/>
                <a:cs typeface="Georgia"/>
              </a:rPr>
              <a:t>001</a:t>
            </a:r>
            <a:br>
              <a:rPr lang="en-US" sz="1600" dirty="0" smtClean="0">
                <a:solidFill>
                  <a:srgbClr val="FF0000"/>
                </a:solidFill>
                <a:latin typeface="Georgia"/>
                <a:cs typeface="Georgia"/>
              </a:rPr>
            </a:br>
            <a:r>
              <a:rPr lang="en-US" sz="1600" dirty="0" smtClean="0">
                <a:solidFill>
                  <a:srgbClr val="FF0000"/>
                </a:solidFill>
                <a:latin typeface="Georgia"/>
                <a:cs typeface="Georgia"/>
              </a:rPr>
              <a:t>101</a:t>
            </a:r>
            <a:endParaRPr lang="en-US" sz="1600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915816" y="3501008"/>
            <a:ext cx="52470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FF0000"/>
                </a:solidFill>
                <a:latin typeface="Georgia"/>
                <a:cs typeface="Georgia"/>
              </a:rPr>
              <a:t>010</a:t>
            </a:r>
          </a:p>
          <a:p>
            <a:pPr algn="ctr"/>
            <a:r>
              <a:rPr lang="en-US" sz="1600" dirty="0" smtClean="0">
                <a:solidFill>
                  <a:srgbClr val="FF0000"/>
                </a:solidFill>
                <a:latin typeface="Georgia"/>
                <a:cs typeface="Georgia"/>
              </a:rPr>
              <a:t>110</a:t>
            </a:r>
            <a:endParaRPr lang="en-US" sz="1600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11960" y="3501008"/>
            <a:ext cx="4924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FF0000"/>
                </a:solidFill>
                <a:latin typeface="Georgia"/>
                <a:cs typeface="Georgia"/>
              </a:rPr>
              <a:t>011</a:t>
            </a:r>
            <a:br>
              <a:rPr lang="en-US" sz="1600" dirty="0" smtClean="0">
                <a:solidFill>
                  <a:srgbClr val="FF0000"/>
                </a:solidFill>
                <a:latin typeface="Georgia"/>
                <a:cs typeface="Georgia"/>
              </a:rPr>
            </a:br>
            <a:r>
              <a:rPr lang="en-US" sz="1600" dirty="0" smtClean="0">
                <a:solidFill>
                  <a:srgbClr val="FF0000"/>
                </a:solidFill>
                <a:latin typeface="Georgia"/>
                <a:cs typeface="Georgia"/>
              </a:rPr>
              <a:t>111</a:t>
            </a:r>
            <a:endParaRPr lang="en-US" sz="1600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528" y="4293096"/>
            <a:ext cx="31346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m = max used bucket = </a:t>
            </a:r>
            <a:r>
              <a:rPr lang="en-US" sz="2000" dirty="0" smtClean="0">
                <a:solidFill>
                  <a:srgbClr val="191F22"/>
                </a:solidFill>
                <a:latin typeface="Georgia"/>
                <a:cs typeface="Georgia"/>
              </a:rPr>
              <a:t>11</a:t>
            </a:r>
            <a:endParaRPr lang="en-US" sz="2000" dirty="0">
              <a:solidFill>
                <a:srgbClr val="191F22"/>
              </a:solidFill>
              <a:latin typeface="Georgia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58011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580112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5580112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687625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687625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687625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9561748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</a:t>
            </a:r>
            <a:r>
              <a:rPr lang="en-US" dirty="0" err="1" smtClean="0"/>
              <a:t>i</a:t>
            </a:r>
            <a:r>
              <a:rPr lang="en-US" dirty="0" smtClean="0"/>
              <a:t>=3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95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5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95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691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691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691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987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987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2987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283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1111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283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283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3528" y="3501008"/>
            <a:ext cx="57289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000</a:t>
            </a:r>
            <a:b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</a:br>
            <a:r>
              <a:rPr lang="en-US" sz="1600" strike="sngStrike" dirty="0" smtClean="0">
                <a:solidFill>
                  <a:srgbClr val="FF0000"/>
                </a:solidFill>
                <a:latin typeface="Georgia"/>
                <a:cs typeface="Georgia"/>
              </a:rPr>
              <a:t>100</a:t>
            </a:r>
            <a:endParaRPr lang="en-US" sz="1600" strike="sngStrike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19672" y="3501008"/>
            <a:ext cx="53091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001</a:t>
            </a:r>
            <a:b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</a:br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101</a:t>
            </a:r>
            <a:endParaRPr lang="en-US" sz="16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915816" y="3501008"/>
            <a:ext cx="52470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010</a:t>
            </a:r>
          </a:p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110</a:t>
            </a:r>
            <a:endParaRPr lang="en-US" sz="16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11960" y="3501008"/>
            <a:ext cx="4924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011</a:t>
            </a:r>
            <a:b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</a:br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111</a:t>
            </a:r>
            <a:endParaRPr lang="en-US" sz="16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528" y="4293096"/>
            <a:ext cx="33687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m = max used bucket = </a:t>
            </a:r>
            <a:r>
              <a:rPr lang="en-US" sz="2000" b="1" dirty="0" smtClean="0">
                <a:solidFill>
                  <a:srgbClr val="FF0000"/>
                </a:solidFill>
                <a:latin typeface="Georgia"/>
                <a:cs typeface="Georgia"/>
              </a:rPr>
              <a:t>100</a:t>
            </a:r>
            <a:endParaRPr lang="en-US" sz="2000" b="1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58011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580112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5580112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687625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687625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687625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436096" y="3501008"/>
            <a:ext cx="5728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  <a:latin typeface="Georgia"/>
                <a:cs typeface="Georgia"/>
              </a:rPr>
              <a:t>100</a:t>
            </a:r>
            <a:endParaRPr lang="en-US" sz="1600" b="1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0780482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</a:t>
            </a:r>
            <a:r>
              <a:rPr lang="en-US" dirty="0" err="1" smtClean="0"/>
              <a:t>i</a:t>
            </a:r>
            <a:r>
              <a:rPr lang="en-US" dirty="0" smtClean="0"/>
              <a:t>=3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95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5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95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691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sng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i="0" u="none" strike="sng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691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sng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i="0" u="none" strike="sng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691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987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987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2987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283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1111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283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283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3528" y="3501008"/>
            <a:ext cx="5624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000</a:t>
            </a:r>
            <a:endParaRPr lang="en-US" sz="1600" b="1" strike="sngStrike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19672" y="3501008"/>
            <a:ext cx="53091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001</a:t>
            </a:r>
            <a:b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</a:br>
            <a:r>
              <a:rPr lang="en-US" sz="1600" strike="sngStrike" dirty="0" smtClean="0">
                <a:solidFill>
                  <a:srgbClr val="FF0000"/>
                </a:solidFill>
                <a:latin typeface="Georgia"/>
                <a:cs typeface="Georgia"/>
              </a:rPr>
              <a:t>101</a:t>
            </a:r>
            <a:endParaRPr lang="en-US" sz="1600" strike="sngStrike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915816" y="3501008"/>
            <a:ext cx="52470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010</a:t>
            </a:r>
          </a:p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110</a:t>
            </a:r>
            <a:endParaRPr lang="en-US" sz="16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11960" y="3501008"/>
            <a:ext cx="4924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011</a:t>
            </a:r>
            <a:b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</a:br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111</a:t>
            </a:r>
            <a:endParaRPr lang="en-US" sz="16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528" y="4293096"/>
            <a:ext cx="33145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m = max used bucket = </a:t>
            </a:r>
            <a:r>
              <a:rPr lang="en-US" sz="2000" b="1" dirty="0" smtClean="0">
                <a:solidFill>
                  <a:srgbClr val="FF0000"/>
                </a:solidFill>
                <a:latin typeface="Georgia"/>
                <a:cs typeface="Georgia"/>
              </a:rPr>
              <a:t>101</a:t>
            </a:r>
            <a:endParaRPr lang="en-US" sz="2000" b="1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58011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580112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5580112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687625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 smtClean="0">
                <a:solidFill>
                  <a:srgbClr val="FF0000"/>
                </a:solidFill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687625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687625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436096" y="3501008"/>
            <a:ext cx="5247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100</a:t>
            </a:r>
            <a:endParaRPr lang="en-US" sz="16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732240" y="3501008"/>
            <a:ext cx="5309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  <a:latin typeface="Georgia"/>
                <a:cs typeface="Georgia"/>
              </a:rPr>
              <a:t>101</a:t>
            </a:r>
            <a:endParaRPr lang="en-US" sz="1600" b="1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086259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</a:t>
            </a:r>
            <a:r>
              <a:rPr lang="en-US" dirty="0" err="1" smtClean="0"/>
              <a:t>i</a:t>
            </a:r>
            <a:r>
              <a:rPr lang="en-US" dirty="0" smtClean="0"/>
              <a:t>=3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95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5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95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691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sng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691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sng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691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987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987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2987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283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1111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283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283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3528" y="3501008"/>
            <a:ext cx="5624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000</a:t>
            </a:r>
            <a:endParaRPr lang="en-US" sz="1600" b="1" strike="sngStrike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19672" y="3501008"/>
            <a:ext cx="5309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001</a:t>
            </a:r>
            <a:endParaRPr lang="en-US" sz="1600" b="1" strike="sngStrike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915816" y="3501008"/>
            <a:ext cx="52470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010</a:t>
            </a:r>
          </a:p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110</a:t>
            </a:r>
            <a:endParaRPr lang="en-US" sz="16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11960" y="3501008"/>
            <a:ext cx="4924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011</a:t>
            </a:r>
            <a:b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</a:br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111</a:t>
            </a:r>
            <a:endParaRPr lang="en-US" sz="16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528" y="4293096"/>
            <a:ext cx="33145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m = max used bucket = </a:t>
            </a:r>
            <a:r>
              <a:rPr lang="en-US" sz="2000" dirty="0" smtClean="0">
                <a:solidFill>
                  <a:srgbClr val="191F22"/>
                </a:solidFill>
                <a:latin typeface="Georgia"/>
                <a:cs typeface="Georgia"/>
              </a:rPr>
              <a:t>101</a:t>
            </a:r>
            <a:endParaRPr lang="en-US" sz="2000" dirty="0">
              <a:solidFill>
                <a:srgbClr val="191F22"/>
              </a:solidFill>
              <a:latin typeface="Georgia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58011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580112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5580112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687625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687625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687625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436096" y="3501008"/>
            <a:ext cx="5247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100</a:t>
            </a:r>
            <a:endParaRPr lang="en-US" sz="16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732240" y="3501008"/>
            <a:ext cx="492443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101</a:t>
            </a:r>
            <a:endParaRPr lang="en-US" sz="16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958311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do we expand file?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Keep track of </a:t>
            </a:r>
            <a:r>
              <a:rPr lang="en-US" dirty="0" err="1" smtClean="0"/>
              <a:t>utilisation</a:t>
            </a:r>
            <a:endParaRPr lang="en-US" dirty="0" smtClean="0"/>
          </a:p>
          <a:p>
            <a:pPr marL="360000" lvl="1" indent="0">
              <a:buNone/>
            </a:pPr>
            <a:r>
              <a:rPr lang="en-US" dirty="0"/>
              <a:t>U</a:t>
            </a:r>
            <a:r>
              <a:rPr lang="en-US" dirty="0" smtClean="0"/>
              <a:t> = #used slots / total #slots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If U &gt; threshold, then increase m (and maybe </a:t>
            </a:r>
            <a:r>
              <a:rPr lang="en-US" dirty="0" err="1" smtClean="0"/>
              <a:t>i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6067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Hashing</a:t>
            </a:r>
            <a:endParaRPr lang="en-US" dirty="0"/>
          </a:p>
        </p:txBody>
      </p:sp>
      <p:sp>
        <p:nvSpPr>
          <p:cNvPr id="604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Pro	 </a:t>
            </a:r>
          </a:p>
          <a:p>
            <a:pPr lvl="1"/>
            <a:r>
              <a:rPr lang="en-US" dirty="0" smtClean="0"/>
              <a:t>Can handle growing files</a:t>
            </a:r>
          </a:p>
          <a:p>
            <a:pPr lvl="2"/>
            <a:r>
              <a:rPr lang="en-US" dirty="0" smtClean="0"/>
              <a:t>with less wasted space</a:t>
            </a:r>
          </a:p>
          <a:p>
            <a:pPr lvl="2"/>
            <a:r>
              <a:rPr lang="en-US" dirty="0" smtClean="0"/>
              <a:t>with no full reorganizations	</a:t>
            </a:r>
          </a:p>
          <a:p>
            <a:pPr lvl="1"/>
            <a:r>
              <a:rPr lang="en-US" dirty="0" smtClean="0"/>
              <a:t>No indirection like extensible hashing</a:t>
            </a:r>
          </a:p>
          <a:p>
            <a:pPr lvl="1"/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Con</a:t>
            </a:r>
          </a:p>
          <a:p>
            <a:pPr lvl="1"/>
            <a:r>
              <a:rPr lang="en-US" dirty="0" smtClean="0"/>
              <a:t>Can still have overflow chains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2911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Indexing </a:t>
            </a:r>
            <a:br>
              <a:rPr lang="en-US" dirty="0" smtClean="0"/>
            </a:br>
            <a:r>
              <a:rPr lang="en-US" dirty="0" smtClean="0"/>
              <a:t>versus </a:t>
            </a:r>
            <a:br>
              <a:rPr lang="en-US" dirty="0" smtClean="0"/>
            </a:br>
            <a:r>
              <a:rPr lang="en-US" dirty="0" smtClean="0"/>
              <a:t>Hashing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99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Multi-level Index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Index file may cover many blocks</a:t>
            </a:r>
          </a:p>
          <a:p>
            <a:r>
              <a:rPr lang="en-US" dirty="0" smtClean="0"/>
              <a:t>May still need many disk accesses</a:t>
            </a:r>
          </a:p>
          <a:p>
            <a:r>
              <a:rPr lang="en-US" dirty="0" smtClean="0"/>
              <a:t>Use sparse index over the first index</a:t>
            </a:r>
          </a:p>
          <a:p>
            <a:pPr lvl="1"/>
            <a:r>
              <a:rPr lang="en-US" dirty="0" smtClean="0"/>
              <a:t> Can’t be a dense index (would use the same number of blocks as the index being indexed)</a:t>
            </a:r>
          </a:p>
          <a:p>
            <a:r>
              <a:rPr lang="en-US" dirty="0" smtClean="0"/>
              <a:t>Can create a third level index, but in general prefer B-trees</a:t>
            </a:r>
          </a:p>
          <a:p>
            <a:endParaRPr lang="en-US" dirty="0"/>
          </a:p>
        </p:txBody>
      </p:sp>
      <p:sp>
        <p:nvSpPr>
          <p:cNvPr id="82" name="Rectangle 81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4" name="Rectangle 93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5" name="Rectangle 94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6" name="Rectangle 95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7" name="Rectangle 96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0" name="Rectangle 99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Rectangle 100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2" name="Rectangle 101"/>
          <p:cNvSpPr/>
          <p:nvPr/>
        </p:nvSpPr>
        <p:spPr bwMode="auto">
          <a:xfrm>
            <a:off x="5940152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3" name="Rectangle 102"/>
          <p:cNvSpPr/>
          <p:nvPr/>
        </p:nvSpPr>
        <p:spPr bwMode="auto">
          <a:xfrm>
            <a:off x="5940152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4" name="Rectangle 103"/>
          <p:cNvSpPr/>
          <p:nvPr/>
        </p:nvSpPr>
        <p:spPr bwMode="auto">
          <a:xfrm>
            <a:off x="5940152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5" name="Rectangle 104"/>
          <p:cNvSpPr/>
          <p:nvPr/>
        </p:nvSpPr>
        <p:spPr bwMode="auto">
          <a:xfrm>
            <a:off x="6372200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6" name="Rectangle 105"/>
          <p:cNvSpPr/>
          <p:nvPr/>
        </p:nvSpPr>
        <p:spPr bwMode="auto">
          <a:xfrm>
            <a:off x="6372200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7" name="Rectangle 106"/>
          <p:cNvSpPr/>
          <p:nvPr/>
        </p:nvSpPr>
        <p:spPr bwMode="auto">
          <a:xfrm>
            <a:off x="6372200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8" name="Rectangle 107"/>
          <p:cNvSpPr/>
          <p:nvPr/>
        </p:nvSpPr>
        <p:spPr bwMode="auto">
          <a:xfrm>
            <a:off x="5940152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9" name="Rectangle 108"/>
          <p:cNvSpPr/>
          <p:nvPr/>
        </p:nvSpPr>
        <p:spPr bwMode="auto">
          <a:xfrm>
            <a:off x="5940152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6372200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6372200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12" name="Straight Arrow Connector 111"/>
          <p:cNvCxnSpPr>
            <a:stCxn id="85" idx="3"/>
            <a:endCxn id="124" idx="1"/>
          </p:cNvCxnSpPr>
          <p:nvPr/>
        </p:nvCxnSpPr>
        <p:spPr bwMode="auto">
          <a:xfrm flipV="1">
            <a:off x="6660232" y="1916807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Straight Arrow Connector 112"/>
          <p:cNvCxnSpPr>
            <a:stCxn id="86" idx="3"/>
            <a:endCxn id="126" idx="1"/>
          </p:cNvCxnSpPr>
          <p:nvPr/>
        </p:nvCxnSpPr>
        <p:spPr bwMode="auto">
          <a:xfrm>
            <a:off x="6660232" y="2204442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Straight Arrow Connector 113"/>
          <p:cNvCxnSpPr>
            <a:stCxn id="87" idx="3"/>
            <a:endCxn id="131" idx="1"/>
          </p:cNvCxnSpPr>
          <p:nvPr/>
        </p:nvCxnSpPr>
        <p:spPr bwMode="auto">
          <a:xfrm>
            <a:off x="6660232" y="2492474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Straight Arrow Connector 114"/>
          <p:cNvCxnSpPr>
            <a:stCxn id="90" idx="3"/>
            <a:endCxn id="136" idx="1"/>
          </p:cNvCxnSpPr>
          <p:nvPr/>
        </p:nvCxnSpPr>
        <p:spPr bwMode="auto">
          <a:xfrm>
            <a:off x="6660232" y="278050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Straight Arrow Connector 115"/>
          <p:cNvCxnSpPr>
            <a:stCxn id="91" idx="3"/>
            <a:endCxn id="138" idx="1"/>
          </p:cNvCxnSpPr>
          <p:nvPr/>
        </p:nvCxnSpPr>
        <p:spPr bwMode="auto">
          <a:xfrm>
            <a:off x="6660232" y="306853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7" name="Straight Arrow Connector 116"/>
          <p:cNvCxnSpPr>
            <a:stCxn id="95" idx="3"/>
            <a:endCxn id="143" idx="1"/>
          </p:cNvCxnSpPr>
          <p:nvPr/>
        </p:nvCxnSpPr>
        <p:spPr bwMode="auto">
          <a:xfrm>
            <a:off x="6660232" y="350138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8" name="Curved Connector 117"/>
          <p:cNvCxnSpPr>
            <a:stCxn id="107" idx="3"/>
          </p:cNvCxnSpPr>
          <p:nvPr/>
        </p:nvCxnSpPr>
        <p:spPr bwMode="auto">
          <a:xfrm>
            <a:off x="6660232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9" name="Curved Connector 118"/>
          <p:cNvCxnSpPr>
            <a:stCxn id="110" idx="3"/>
          </p:cNvCxnSpPr>
          <p:nvPr/>
        </p:nvCxnSpPr>
        <p:spPr bwMode="auto">
          <a:xfrm>
            <a:off x="6660232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0" name="Curved Connector 119"/>
          <p:cNvCxnSpPr>
            <a:stCxn id="111" idx="3"/>
          </p:cNvCxnSpPr>
          <p:nvPr/>
        </p:nvCxnSpPr>
        <p:spPr bwMode="auto">
          <a:xfrm>
            <a:off x="6660232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1" name="Rectangle 120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5940152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4" name="Rectangle 123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5" name="Rectangle 124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6" name="Rectangle 125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7" name="Rectangle 126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8" name="Rectangle 127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6" name="Rectangle 135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7" name="Rectangle 136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8" name="Rectangle 137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9" name="Rectangle 138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0" name="Rectangle 139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1" name="Rectangle 140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2" name="Rectangle 141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3" name="Rectangle 142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4" name="Rectangle 143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5" name="Rectangle 144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6" name="Rectangle 145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7" name="Rectangle 146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8" name="Rectangle 147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9" name="Rectangle 148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1" name="Rectangle 150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54" name="Curved Connector 153"/>
          <p:cNvCxnSpPr>
            <a:stCxn id="106" idx="3"/>
          </p:cNvCxnSpPr>
          <p:nvPr/>
        </p:nvCxnSpPr>
        <p:spPr bwMode="auto">
          <a:xfrm>
            <a:off x="6660232" y="537316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5" name="Curved Connector 154"/>
          <p:cNvCxnSpPr>
            <a:stCxn id="105" idx="3"/>
          </p:cNvCxnSpPr>
          <p:nvPr/>
        </p:nvCxnSpPr>
        <p:spPr bwMode="auto">
          <a:xfrm>
            <a:off x="6660232" y="5085556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6" name="Curved Connector 155"/>
          <p:cNvCxnSpPr>
            <a:stCxn id="100" idx="3"/>
          </p:cNvCxnSpPr>
          <p:nvPr/>
        </p:nvCxnSpPr>
        <p:spPr bwMode="auto">
          <a:xfrm>
            <a:off x="6660232" y="436505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7" name="Curved Connector 156"/>
          <p:cNvCxnSpPr>
            <a:stCxn id="101" idx="3"/>
          </p:cNvCxnSpPr>
          <p:nvPr/>
        </p:nvCxnSpPr>
        <p:spPr bwMode="auto">
          <a:xfrm>
            <a:off x="6660232" y="465308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8" name="Curved Connector 157"/>
          <p:cNvCxnSpPr>
            <a:stCxn id="97" idx="3"/>
          </p:cNvCxnSpPr>
          <p:nvPr/>
        </p:nvCxnSpPr>
        <p:spPr bwMode="auto">
          <a:xfrm>
            <a:off x="6660232" y="4077022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9" name="Curved Connector 158"/>
          <p:cNvCxnSpPr>
            <a:stCxn id="96" idx="3"/>
          </p:cNvCxnSpPr>
          <p:nvPr/>
        </p:nvCxnSpPr>
        <p:spPr bwMode="auto">
          <a:xfrm>
            <a:off x="6660232" y="3788990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0" name="Rectangle 159"/>
          <p:cNvSpPr/>
          <p:nvPr/>
        </p:nvSpPr>
        <p:spPr bwMode="auto">
          <a:xfrm>
            <a:off x="4644008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1" name="Rectangle 160"/>
          <p:cNvSpPr/>
          <p:nvPr/>
        </p:nvSpPr>
        <p:spPr bwMode="auto">
          <a:xfrm>
            <a:off x="4644008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2" name="Rectangle 161"/>
          <p:cNvSpPr/>
          <p:nvPr/>
        </p:nvSpPr>
        <p:spPr bwMode="auto">
          <a:xfrm>
            <a:off x="4644008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3" name="Rectangle 162"/>
          <p:cNvSpPr/>
          <p:nvPr/>
        </p:nvSpPr>
        <p:spPr bwMode="auto">
          <a:xfrm>
            <a:off x="5076056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4" name="Rectangle 163"/>
          <p:cNvSpPr/>
          <p:nvPr/>
        </p:nvSpPr>
        <p:spPr bwMode="auto">
          <a:xfrm>
            <a:off x="5076056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5" name="Rectangle 164"/>
          <p:cNvSpPr/>
          <p:nvPr/>
        </p:nvSpPr>
        <p:spPr bwMode="auto">
          <a:xfrm>
            <a:off x="5076056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6" name="Rectangle 165"/>
          <p:cNvSpPr/>
          <p:nvPr/>
        </p:nvSpPr>
        <p:spPr bwMode="auto">
          <a:xfrm>
            <a:off x="4644008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7" name="Rectangle 166"/>
          <p:cNvSpPr/>
          <p:nvPr/>
        </p:nvSpPr>
        <p:spPr bwMode="auto">
          <a:xfrm>
            <a:off x="4644008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8" name="Rectangle 167"/>
          <p:cNvSpPr/>
          <p:nvPr/>
        </p:nvSpPr>
        <p:spPr bwMode="auto">
          <a:xfrm>
            <a:off x="5076056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9" name="Rectangle 168"/>
          <p:cNvSpPr/>
          <p:nvPr/>
        </p:nvSpPr>
        <p:spPr bwMode="auto">
          <a:xfrm>
            <a:off x="5076056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0" name="Rectangle 169"/>
          <p:cNvSpPr/>
          <p:nvPr/>
        </p:nvSpPr>
        <p:spPr bwMode="auto">
          <a:xfrm>
            <a:off x="4644008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71" name="Straight Arrow Connector 170"/>
          <p:cNvCxnSpPr>
            <a:stCxn id="163" idx="3"/>
            <a:endCxn id="82" idx="1"/>
          </p:cNvCxnSpPr>
          <p:nvPr/>
        </p:nvCxnSpPr>
        <p:spPr bwMode="auto">
          <a:xfrm flipV="1">
            <a:off x="5364088" y="1916435"/>
            <a:ext cx="576064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2" name="Straight Arrow Connector 171"/>
          <p:cNvCxnSpPr>
            <a:stCxn id="164" idx="3"/>
            <a:endCxn id="92" idx="1"/>
          </p:cNvCxnSpPr>
          <p:nvPr/>
        </p:nvCxnSpPr>
        <p:spPr bwMode="auto">
          <a:xfrm>
            <a:off x="5364088" y="2204442"/>
            <a:ext cx="576064" cy="129654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7" name="Curved Connector 176"/>
          <p:cNvCxnSpPr>
            <a:stCxn id="165" idx="3"/>
          </p:cNvCxnSpPr>
          <p:nvPr/>
        </p:nvCxnSpPr>
        <p:spPr bwMode="auto">
          <a:xfrm>
            <a:off x="5364088" y="2492474"/>
            <a:ext cx="216024" cy="432520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8" name="Curved Connector 177"/>
          <p:cNvCxnSpPr>
            <a:stCxn id="168" idx="3"/>
          </p:cNvCxnSpPr>
          <p:nvPr/>
        </p:nvCxnSpPr>
        <p:spPr bwMode="auto">
          <a:xfrm>
            <a:off x="5364088" y="2780506"/>
            <a:ext cx="216024" cy="432520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9" name="Curved Connector 178"/>
          <p:cNvCxnSpPr>
            <a:stCxn id="169" idx="3"/>
          </p:cNvCxnSpPr>
          <p:nvPr/>
        </p:nvCxnSpPr>
        <p:spPr bwMode="auto">
          <a:xfrm>
            <a:off x="5364088" y="3068538"/>
            <a:ext cx="216024" cy="50452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3" name="TextBox 172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74" name="TextBox 173"/>
          <p:cNvSpPr txBox="1"/>
          <p:nvPr/>
        </p:nvSpPr>
        <p:spPr>
          <a:xfrm>
            <a:off x="5796136" y="1196752"/>
            <a:ext cx="104948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smtClean="0">
                <a:latin typeface="Georgia"/>
                <a:cs typeface="Georgia"/>
              </a:rPr>
              <a:t>sparse</a:t>
            </a:r>
            <a:endParaRPr lang="en-US" sz="1600" dirty="0" smtClean="0">
              <a:latin typeface="Georgia"/>
              <a:cs typeface="Georgia"/>
            </a:endParaRP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first-level</a:t>
            </a:r>
          </a:p>
        </p:txBody>
      </p:sp>
      <p:sp>
        <p:nvSpPr>
          <p:cNvPr id="175" name="TextBox 174"/>
          <p:cNvSpPr txBox="1"/>
          <p:nvPr/>
        </p:nvSpPr>
        <p:spPr>
          <a:xfrm>
            <a:off x="4355976" y="1196752"/>
            <a:ext cx="130977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sparse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second-level</a:t>
            </a:r>
          </a:p>
        </p:txBody>
      </p:sp>
    </p:spTree>
    <p:extLst>
      <p:ext uri="{BB962C8B-B14F-4D97-AF65-F5344CB8AC3E}">
        <p14:creationId xmlns:p14="http://schemas.microsoft.com/office/powerpoint/2010/main" val="35552817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5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Indexing </a:t>
            </a:r>
            <a:r>
              <a:rPr lang="en-US" dirty="0" err="1" smtClean="0"/>
              <a:t>vs</a:t>
            </a:r>
            <a:r>
              <a:rPr lang="en-US" dirty="0" smtClean="0"/>
              <a:t> Hashing</a:t>
            </a:r>
            <a:endParaRPr lang="en-US" dirty="0"/>
          </a:p>
        </p:txBody>
      </p:sp>
      <p:sp>
        <p:nvSpPr>
          <p:cNvPr id="6451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Hashing good for probes given a key:</a:t>
            </a:r>
          </a:p>
          <a:p>
            <a:pPr marL="0" indent="0">
              <a:buNone/>
            </a:pPr>
            <a:r>
              <a:rPr lang="en-US" dirty="0" smtClean="0"/>
              <a:t>SELECT ...</a:t>
            </a:r>
            <a:br>
              <a:rPr lang="en-US" dirty="0" smtClean="0"/>
            </a:br>
            <a:r>
              <a:rPr lang="en-US" dirty="0" smtClean="0"/>
              <a:t>FROM R</a:t>
            </a:r>
            <a:br>
              <a:rPr lang="en-US" dirty="0" smtClean="0"/>
            </a:br>
            <a:r>
              <a:rPr lang="en-US" dirty="0" smtClean="0"/>
              <a:t>WHERE R.A = 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8248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Indexing </a:t>
            </a:r>
            <a:r>
              <a:rPr lang="en-US" dirty="0" err="1" smtClean="0"/>
              <a:t>vs</a:t>
            </a:r>
            <a:r>
              <a:rPr lang="en-US" dirty="0" smtClean="0"/>
              <a:t> Hashing</a:t>
            </a:r>
            <a:endParaRPr lang="en-US" dirty="0"/>
          </a:p>
        </p:txBody>
      </p:sp>
      <p:sp>
        <p:nvSpPr>
          <p:cNvPr id="6554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Indexing (Including B-trees) good for </a:t>
            </a:r>
            <a:r>
              <a:rPr lang="en-US" i="1" dirty="0" smtClean="0"/>
              <a:t>range </a:t>
            </a:r>
            <a:r>
              <a:rPr lang="en-US" i="1" dirty="0"/>
              <a:t>s</a:t>
            </a:r>
            <a:r>
              <a:rPr lang="en-US" i="1" dirty="0" smtClean="0"/>
              <a:t>earches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SELECT</a:t>
            </a:r>
            <a:br>
              <a:rPr lang="en-US" dirty="0" smtClean="0"/>
            </a:br>
            <a:r>
              <a:rPr lang="en-US" dirty="0" smtClean="0"/>
              <a:t>FROM R</a:t>
            </a:r>
            <a:br>
              <a:rPr lang="en-US" dirty="0" smtClean="0"/>
            </a:br>
            <a:r>
              <a:rPr lang="en-US" dirty="0" smtClean="0"/>
              <a:t>WHERE R.A &gt; 5</a:t>
            </a:r>
          </a:p>
        </p:txBody>
      </p:sp>
    </p:spTree>
    <p:extLst>
      <p:ext uri="{BB962C8B-B14F-4D97-AF65-F5344CB8AC3E}">
        <p14:creationId xmlns:p14="http://schemas.microsoft.com/office/powerpoint/2010/main" val="1077411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</a:t>
            </a:r>
            <a:br>
              <a:rPr lang="en-US" dirty="0" smtClean="0"/>
            </a:br>
            <a:r>
              <a:rPr lang="en-US" dirty="0" smtClean="0"/>
              <a:t>Reading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859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Reading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Chapter 14 of Garcia-Molina et al</a:t>
            </a:r>
          </a:p>
          <a:p>
            <a:pPr lvl="1"/>
            <a:r>
              <a:rPr lang="en-US" dirty="0" smtClean="0"/>
              <a:t>Sections 14.1-14.3</a:t>
            </a:r>
          </a:p>
          <a:p>
            <a:endParaRPr lang="en-US" dirty="0"/>
          </a:p>
          <a:p>
            <a:r>
              <a:rPr lang="en-US" dirty="0" smtClean="0"/>
              <a:t>Next week: Multi-key Indexing</a:t>
            </a:r>
          </a:p>
          <a:p>
            <a:pPr lvl="1"/>
            <a:r>
              <a:rPr lang="en-US" dirty="0" smtClean="0"/>
              <a:t>Sections 14.4-14.7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81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Notes on pointers:</a:t>
            </a:r>
            <a:endParaRPr lang="en-US"/>
          </a:p>
        </p:txBody>
      </p:sp>
      <p:sp>
        <p:nvSpPr>
          <p:cNvPr id="1127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Block pointers (as used in sparse indexes) can be smaller than record pointers (used in dense indexes)</a:t>
            </a:r>
          </a:p>
          <a:p>
            <a:pPr lvl="1"/>
            <a:r>
              <a:rPr lang="en-US" dirty="0" smtClean="0"/>
              <a:t>Physical record pointers consist of a block pointer and an offset</a:t>
            </a:r>
          </a:p>
          <a:p>
            <a:r>
              <a:rPr lang="en-US" dirty="0"/>
              <a:t>If file is contiguous, then we can omit pointers </a:t>
            </a:r>
            <a:endParaRPr lang="en-US" dirty="0" smtClean="0"/>
          </a:p>
          <a:p>
            <a:pPr lvl="1"/>
            <a:r>
              <a:rPr lang="en-US" dirty="0" smtClean="0"/>
              <a:t>Compute offset from block size and key position</a:t>
            </a:r>
            <a:endParaRPr lang="en-US" dirty="0"/>
          </a:p>
          <a:p>
            <a:pPr lvl="1"/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42789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2"/>
          <p:cNvSpPr>
            <a:spLocks noChangeArrowheads="1"/>
          </p:cNvSpPr>
          <p:nvPr/>
        </p:nvSpPr>
        <p:spPr bwMode="auto">
          <a:xfrm>
            <a:off x="1600200" y="1143000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3318" name="Rectangle 3"/>
          <p:cNvSpPr>
            <a:spLocks noChangeArrowheads="1"/>
          </p:cNvSpPr>
          <p:nvPr/>
        </p:nvSpPr>
        <p:spPr bwMode="auto">
          <a:xfrm>
            <a:off x="1600200" y="1676400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Georgia"/>
                <a:cs typeface="Georgia"/>
              </a:rPr>
              <a:t>K1</a:t>
            </a:r>
          </a:p>
        </p:txBody>
      </p:sp>
      <p:sp>
        <p:nvSpPr>
          <p:cNvPr id="13319" name="Rectangle 4"/>
          <p:cNvSpPr>
            <a:spLocks noChangeArrowheads="1"/>
          </p:cNvSpPr>
          <p:nvPr/>
        </p:nvSpPr>
        <p:spPr bwMode="auto">
          <a:xfrm>
            <a:off x="1600200" y="2743200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Georgia"/>
                <a:cs typeface="Georgia"/>
              </a:rPr>
              <a:t>K3</a:t>
            </a:r>
          </a:p>
        </p:txBody>
      </p:sp>
      <p:sp>
        <p:nvSpPr>
          <p:cNvPr id="13320" name="Rectangle 5"/>
          <p:cNvSpPr>
            <a:spLocks noChangeArrowheads="1"/>
          </p:cNvSpPr>
          <p:nvPr/>
        </p:nvSpPr>
        <p:spPr bwMode="auto">
          <a:xfrm>
            <a:off x="1600200" y="3276600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Georgia"/>
                <a:cs typeface="Georgia"/>
              </a:rPr>
              <a:t>K4</a:t>
            </a:r>
          </a:p>
        </p:txBody>
      </p:sp>
      <p:sp>
        <p:nvSpPr>
          <p:cNvPr id="13321" name="Rectangle 6"/>
          <p:cNvSpPr>
            <a:spLocks noChangeArrowheads="1"/>
          </p:cNvSpPr>
          <p:nvPr/>
        </p:nvSpPr>
        <p:spPr bwMode="auto">
          <a:xfrm>
            <a:off x="1600200" y="2209800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Georgia"/>
                <a:cs typeface="Georgia"/>
              </a:rPr>
              <a:t>K2</a:t>
            </a:r>
          </a:p>
        </p:txBody>
      </p:sp>
      <p:sp>
        <p:nvSpPr>
          <p:cNvPr id="13322" name="Line 7"/>
          <p:cNvSpPr>
            <a:spLocks noChangeShapeType="1"/>
          </p:cNvSpPr>
          <p:nvPr/>
        </p:nvSpPr>
        <p:spPr bwMode="auto">
          <a:xfrm>
            <a:off x="1600200" y="38100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3323" name="Line 8"/>
          <p:cNvSpPr>
            <a:spLocks noChangeShapeType="1"/>
          </p:cNvSpPr>
          <p:nvPr/>
        </p:nvSpPr>
        <p:spPr bwMode="auto">
          <a:xfrm>
            <a:off x="2133600" y="38100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grpSp>
        <p:nvGrpSpPr>
          <p:cNvPr id="13324" name="Group 71"/>
          <p:cNvGrpSpPr>
            <a:grpSpLocks/>
          </p:cNvGrpSpPr>
          <p:nvPr/>
        </p:nvGrpSpPr>
        <p:grpSpPr bwMode="auto">
          <a:xfrm>
            <a:off x="4876800" y="1066800"/>
            <a:ext cx="1981200" cy="914400"/>
            <a:chOff x="1632" y="1440"/>
            <a:chExt cx="1248" cy="576"/>
          </a:xfrm>
        </p:grpSpPr>
        <p:sp>
          <p:nvSpPr>
            <p:cNvPr id="13343" name="Rectangle 10"/>
            <p:cNvSpPr>
              <a:spLocks noChangeArrowheads="1"/>
            </p:cNvSpPr>
            <p:nvPr/>
          </p:nvSpPr>
          <p:spPr bwMode="auto">
            <a:xfrm>
              <a:off x="1632" y="1440"/>
              <a:ext cx="124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000">
                  <a:latin typeface="Georgia"/>
                  <a:cs typeface="Georgia"/>
                </a:rPr>
                <a:t>R1</a:t>
              </a:r>
            </a:p>
          </p:txBody>
        </p:sp>
        <p:sp>
          <p:nvSpPr>
            <p:cNvPr id="13344" name="Rectangle 9"/>
            <p:cNvSpPr>
              <a:spLocks noChangeArrowheads="1"/>
            </p:cNvSpPr>
            <p:nvPr/>
          </p:nvSpPr>
          <p:spPr bwMode="auto">
            <a:xfrm>
              <a:off x="1632" y="1440"/>
              <a:ext cx="1248" cy="576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lnSpc>
                  <a:spcPct val="80000"/>
                </a:lnSpc>
              </a:pPr>
              <a:endParaRPr lang="en-US" sz="2400">
                <a:latin typeface="Georgia"/>
                <a:cs typeface="Georgia"/>
              </a:endParaRPr>
            </a:p>
          </p:txBody>
        </p:sp>
        <p:sp>
          <p:nvSpPr>
            <p:cNvPr id="13345" name="Line 15"/>
            <p:cNvSpPr>
              <a:spLocks noChangeShapeType="1"/>
            </p:cNvSpPr>
            <p:nvPr/>
          </p:nvSpPr>
          <p:spPr bwMode="auto">
            <a:xfrm>
              <a:off x="1632" y="1728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13346" name="Line 36"/>
            <p:cNvSpPr>
              <a:spLocks noChangeShapeType="1"/>
            </p:cNvSpPr>
            <p:nvPr/>
          </p:nvSpPr>
          <p:spPr bwMode="auto">
            <a:xfrm>
              <a:off x="1632" y="1872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</p:grpSp>
      <p:sp>
        <p:nvSpPr>
          <p:cNvPr id="13325" name="Line 56"/>
          <p:cNvSpPr>
            <a:spLocks noChangeShapeType="1"/>
          </p:cNvSpPr>
          <p:nvPr/>
        </p:nvSpPr>
        <p:spPr bwMode="auto">
          <a:xfrm>
            <a:off x="4876800" y="4724400"/>
            <a:ext cx="0" cy="7064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3326" name="Line 57"/>
          <p:cNvSpPr>
            <a:spLocks noChangeShapeType="1"/>
          </p:cNvSpPr>
          <p:nvPr/>
        </p:nvSpPr>
        <p:spPr bwMode="auto">
          <a:xfrm>
            <a:off x="6858000" y="4724400"/>
            <a:ext cx="0" cy="7064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3327" name="Line 58"/>
          <p:cNvSpPr>
            <a:spLocks noChangeShapeType="1"/>
          </p:cNvSpPr>
          <p:nvPr/>
        </p:nvSpPr>
        <p:spPr bwMode="auto">
          <a:xfrm flipV="1">
            <a:off x="1876425" y="1108075"/>
            <a:ext cx="2957513" cy="274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grpSp>
        <p:nvGrpSpPr>
          <p:cNvPr id="13328" name="Group 72"/>
          <p:cNvGrpSpPr>
            <a:grpSpLocks/>
          </p:cNvGrpSpPr>
          <p:nvPr/>
        </p:nvGrpSpPr>
        <p:grpSpPr bwMode="auto">
          <a:xfrm>
            <a:off x="4876800" y="1981200"/>
            <a:ext cx="1981200" cy="914400"/>
            <a:chOff x="3408" y="1392"/>
            <a:chExt cx="1248" cy="576"/>
          </a:xfrm>
        </p:grpSpPr>
        <p:sp>
          <p:nvSpPr>
            <p:cNvPr id="13339" name="Rectangle 59"/>
            <p:cNvSpPr>
              <a:spLocks noChangeArrowheads="1"/>
            </p:cNvSpPr>
            <p:nvPr/>
          </p:nvSpPr>
          <p:spPr bwMode="auto">
            <a:xfrm>
              <a:off x="3408" y="1392"/>
              <a:ext cx="124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000">
                  <a:latin typeface="Georgia"/>
                  <a:cs typeface="Georgia"/>
                </a:rPr>
                <a:t>R2</a:t>
              </a:r>
            </a:p>
          </p:txBody>
        </p:sp>
        <p:sp>
          <p:nvSpPr>
            <p:cNvPr id="13340" name="Rectangle 60"/>
            <p:cNvSpPr>
              <a:spLocks noChangeArrowheads="1"/>
            </p:cNvSpPr>
            <p:nvPr/>
          </p:nvSpPr>
          <p:spPr bwMode="auto">
            <a:xfrm>
              <a:off x="3408" y="1392"/>
              <a:ext cx="1248" cy="576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lnSpc>
                  <a:spcPct val="80000"/>
                </a:lnSpc>
              </a:pPr>
              <a:endParaRPr lang="en-US" sz="2400">
                <a:latin typeface="Georgia"/>
                <a:cs typeface="Georgia"/>
              </a:endParaRPr>
            </a:p>
          </p:txBody>
        </p:sp>
        <p:sp>
          <p:nvSpPr>
            <p:cNvPr id="13341" name="Line 61"/>
            <p:cNvSpPr>
              <a:spLocks noChangeShapeType="1"/>
            </p:cNvSpPr>
            <p:nvPr/>
          </p:nvSpPr>
          <p:spPr bwMode="auto">
            <a:xfrm>
              <a:off x="3408" y="1680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13342" name="Line 62"/>
            <p:cNvSpPr>
              <a:spLocks noChangeShapeType="1"/>
            </p:cNvSpPr>
            <p:nvPr/>
          </p:nvSpPr>
          <p:spPr bwMode="auto">
            <a:xfrm>
              <a:off x="3408" y="1824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</p:grpSp>
      <p:grpSp>
        <p:nvGrpSpPr>
          <p:cNvPr id="13329" name="Group 73"/>
          <p:cNvGrpSpPr>
            <a:grpSpLocks/>
          </p:cNvGrpSpPr>
          <p:nvPr/>
        </p:nvGrpSpPr>
        <p:grpSpPr bwMode="auto">
          <a:xfrm>
            <a:off x="4876800" y="2895600"/>
            <a:ext cx="1981200" cy="914400"/>
            <a:chOff x="1584" y="2304"/>
            <a:chExt cx="1248" cy="576"/>
          </a:xfrm>
        </p:grpSpPr>
        <p:sp>
          <p:nvSpPr>
            <p:cNvPr id="13335" name="Rectangle 63"/>
            <p:cNvSpPr>
              <a:spLocks noChangeArrowheads="1"/>
            </p:cNvSpPr>
            <p:nvPr/>
          </p:nvSpPr>
          <p:spPr bwMode="auto">
            <a:xfrm>
              <a:off x="1584" y="2304"/>
              <a:ext cx="124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000">
                  <a:latin typeface="Georgia"/>
                  <a:cs typeface="Georgia"/>
                </a:rPr>
                <a:t>R3</a:t>
              </a:r>
            </a:p>
          </p:txBody>
        </p:sp>
        <p:sp>
          <p:nvSpPr>
            <p:cNvPr id="13336" name="Rectangle 64"/>
            <p:cNvSpPr>
              <a:spLocks noChangeArrowheads="1"/>
            </p:cNvSpPr>
            <p:nvPr/>
          </p:nvSpPr>
          <p:spPr bwMode="auto">
            <a:xfrm>
              <a:off x="1584" y="2304"/>
              <a:ext cx="1248" cy="576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lnSpc>
                  <a:spcPct val="80000"/>
                </a:lnSpc>
              </a:pPr>
              <a:endParaRPr lang="en-US" sz="2400">
                <a:latin typeface="Georgia"/>
                <a:cs typeface="Georgia"/>
              </a:endParaRPr>
            </a:p>
          </p:txBody>
        </p:sp>
        <p:sp>
          <p:nvSpPr>
            <p:cNvPr id="13337" name="Line 65"/>
            <p:cNvSpPr>
              <a:spLocks noChangeShapeType="1"/>
            </p:cNvSpPr>
            <p:nvPr/>
          </p:nvSpPr>
          <p:spPr bwMode="auto">
            <a:xfrm>
              <a:off x="1584" y="2592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13338" name="Line 66"/>
            <p:cNvSpPr>
              <a:spLocks noChangeShapeType="1"/>
            </p:cNvSpPr>
            <p:nvPr/>
          </p:nvSpPr>
          <p:spPr bwMode="auto">
            <a:xfrm>
              <a:off x="1584" y="2736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</p:grpSp>
      <p:grpSp>
        <p:nvGrpSpPr>
          <p:cNvPr id="13330" name="Group 74"/>
          <p:cNvGrpSpPr>
            <a:grpSpLocks/>
          </p:cNvGrpSpPr>
          <p:nvPr/>
        </p:nvGrpSpPr>
        <p:grpSpPr bwMode="auto">
          <a:xfrm>
            <a:off x="4876800" y="3810000"/>
            <a:ext cx="1981200" cy="914400"/>
            <a:chOff x="1488" y="3072"/>
            <a:chExt cx="1248" cy="576"/>
          </a:xfrm>
        </p:grpSpPr>
        <p:sp>
          <p:nvSpPr>
            <p:cNvPr id="13331" name="Rectangle 67"/>
            <p:cNvSpPr>
              <a:spLocks noChangeArrowheads="1"/>
            </p:cNvSpPr>
            <p:nvPr/>
          </p:nvSpPr>
          <p:spPr bwMode="auto">
            <a:xfrm>
              <a:off x="1488" y="3072"/>
              <a:ext cx="124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000">
                  <a:latin typeface="Georgia"/>
                  <a:cs typeface="Georgia"/>
                </a:rPr>
                <a:t>R4</a:t>
              </a:r>
            </a:p>
          </p:txBody>
        </p:sp>
        <p:sp>
          <p:nvSpPr>
            <p:cNvPr id="13332" name="Rectangle 68"/>
            <p:cNvSpPr>
              <a:spLocks noChangeArrowheads="1"/>
            </p:cNvSpPr>
            <p:nvPr/>
          </p:nvSpPr>
          <p:spPr bwMode="auto">
            <a:xfrm>
              <a:off x="1488" y="3072"/>
              <a:ext cx="1248" cy="576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lnSpc>
                  <a:spcPct val="80000"/>
                </a:lnSpc>
              </a:pPr>
              <a:endParaRPr lang="en-US" sz="2400">
                <a:latin typeface="Georgia"/>
                <a:cs typeface="Georgia"/>
              </a:endParaRPr>
            </a:p>
          </p:txBody>
        </p:sp>
        <p:sp>
          <p:nvSpPr>
            <p:cNvPr id="13333" name="Line 69"/>
            <p:cNvSpPr>
              <a:spLocks noChangeShapeType="1"/>
            </p:cNvSpPr>
            <p:nvPr/>
          </p:nvSpPr>
          <p:spPr bwMode="auto">
            <a:xfrm>
              <a:off x="1488" y="3360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13334" name="Line 70"/>
            <p:cNvSpPr>
              <a:spLocks noChangeShapeType="1"/>
            </p:cNvSpPr>
            <p:nvPr/>
          </p:nvSpPr>
          <p:spPr bwMode="auto">
            <a:xfrm>
              <a:off x="1488" y="3504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1722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2"/>
          <p:cNvSpPr>
            <a:spLocks noChangeArrowheads="1"/>
          </p:cNvSpPr>
          <p:nvPr/>
        </p:nvSpPr>
        <p:spPr bwMode="auto">
          <a:xfrm>
            <a:off x="1600200" y="1143000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4342" name="Rectangle 3"/>
          <p:cNvSpPr>
            <a:spLocks noChangeArrowheads="1"/>
          </p:cNvSpPr>
          <p:nvPr/>
        </p:nvSpPr>
        <p:spPr bwMode="auto">
          <a:xfrm>
            <a:off x="1600200" y="1676400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Georgia"/>
                <a:cs typeface="Georgia"/>
              </a:rPr>
              <a:t>K1</a:t>
            </a:r>
          </a:p>
        </p:txBody>
      </p:sp>
      <p:sp>
        <p:nvSpPr>
          <p:cNvPr id="14343" name="Rectangle 4"/>
          <p:cNvSpPr>
            <a:spLocks noChangeArrowheads="1"/>
          </p:cNvSpPr>
          <p:nvPr/>
        </p:nvSpPr>
        <p:spPr bwMode="auto">
          <a:xfrm>
            <a:off x="1600200" y="2743200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Georgia"/>
                <a:cs typeface="Georgia"/>
              </a:rPr>
              <a:t>K3</a:t>
            </a:r>
          </a:p>
        </p:txBody>
      </p:sp>
      <p:sp>
        <p:nvSpPr>
          <p:cNvPr id="14344" name="Rectangle 5"/>
          <p:cNvSpPr>
            <a:spLocks noChangeArrowheads="1"/>
          </p:cNvSpPr>
          <p:nvPr/>
        </p:nvSpPr>
        <p:spPr bwMode="auto">
          <a:xfrm>
            <a:off x="1600200" y="3276600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Georgia"/>
                <a:cs typeface="Georgia"/>
              </a:rPr>
              <a:t>K4</a:t>
            </a:r>
          </a:p>
        </p:txBody>
      </p:sp>
      <p:sp>
        <p:nvSpPr>
          <p:cNvPr id="14345" name="Rectangle 6"/>
          <p:cNvSpPr>
            <a:spLocks noChangeArrowheads="1"/>
          </p:cNvSpPr>
          <p:nvPr/>
        </p:nvSpPr>
        <p:spPr bwMode="auto">
          <a:xfrm>
            <a:off x="1600200" y="2209800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Georgia"/>
                <a:cs typeface="Georgia"/>
              </a:rPr>
              <a:t>K2</a:t>
            </a:r>
          </a:p>
        </p:txBody>
      </p:sp>
      <p:sp>
        <p:nvSpPr>
          <p:cNvPr id="14346" name="Line 7"/>
          <p:cNvSpPr>
            <a:spLocks noChangeShapeType="1"/>
          </p:cNvSpPr>
          <p:nvPr/>
        </p:nvSpPr>
        <p:spPr bwMode="auto">
          <a:xfrm>
            <a:off x="1600200" y="38100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4347" name="Line 8"/>
          <p:cNvSpPr>
            <a:spLocks noChangeShapeType="1"/>
          </p:cNvSpPr>
          <p:nvPr/>
        </p:nvSpPr>
        <p:spPr bwMode="auto">
          <a:xfrm>
            <a:off x="2133600" y="38100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grpSp>
        <p:nvGrpSpPr>
          <p:cNvPr id="14348" name="Group 71"/>
          <p:cNvGrpSpPr>
            <a:grpSpLocks/>
          </p:cNvGrpSpPr>
          <p:nvPr/>
        </p:nvGrpSpPr>
        <p:grpSpPr bwMode="auto">
          <a:xfrm>
            <a:off x="4876800" y="1066800"/>
            <a:ext cx="1981200" cy="914400"/>
            <a:chOff x="1632" y="1440"/>
            <a:chExt cx="1248" cy="576"/>
          </a:xfrm>
        </p:grpSpPr>
        <p:sp>
          <p:nvSpPr>
            <p:cNvPr id="14370" name="Rectangle 10"/>
            <p:cNvSpPr>
              <a:spLocks noChangeArrowheads="1"/>
            </p:cNvSpPr>
            <p:nvPr/>
          </p:nvSpPr>
          <p:spPr bwMode="auto">
            <a:xfrm>
              <a:off x="1632" y="1440"/>
              <a:ext cx="124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000">
                  <a:latin typeface="Georgia"/>
                  <a:cs typeface="Georgia"/>
                </a:rPr>
                <a:t>R1</a:t>
              </a:r>
            </a:p>
          </p:txBody>
        </p:sp>
        <p:sp>
          <p:nvSpPr>
            <p:cNvPr id="14371" name="Rectangle 9"/>
            <p:cNvSpPr>
              <a:spLocks noChangeArrowheads="1"/>
            </p:cNvSpPr>
            <p:nvPr/>
          </p:nvSpPr>
          <p:spPr bwMode="auto">
            <a:xfrm>
              <a:off x="1632" y="1440"/>
              <a:ext cx="1248" cy="576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lnSpc>
                  <a:spcPct val="80000"/>
                </a:lnSpc>
              </a:pPr>
              <a:endParaRPr lang="en-US" sz="2400">
                <a:latin typeface="Georgia"/>
                <a:cs typeface="Georgia"/>
              </a:endParaRPr>
            </a:p>
          </p:txBody>
        </p:sp>
        <p:sp>
          <p:nvSpPr>
            <p:cNvPr id="14372" name="Line 15"/>
            <p:cNvSpPr>
              <a:spLocks noChangeShapeType="1"/>
            </p:cNvSpPr>
            <p:nvPr/>
          </p:nvSpPr>
          <p:spPr bwMode="auto">
            <a:xfrm>
              <a:off x="1632" y="1728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14373" name="Line 36"/>
            <p:cNvSpPr>
              <a:spLocks noChangeShapeType="1"/>
            </p:cNvSpPr>
            <p:nvPr/>
          </p:nvSpPr>
          <p:spPr bwMode="auto">
            <a:xfrm>
              <a:off x="1632" y="1872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</p:grpSp>
      <p:sp>
        <p:nvSpPr>
          <p:cNvPr id="14349" name="Line 56"/>
          <p:cNvSpPr>
            <a:spLocks noChangeShapeType="1"/>
          </p:cNvSpPr>
          <p:nvPr/>
        </p:nvSpPr>
        <p:spPr bwMode="auto">
          <a:xfrm>
            <a:off x="4876800" y="4724400"/>
            <a:ext cx="0" cy="7064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4350" name="Line 57"/>
          <p:cNvSpPr>
            <a:spLocks noChangeShapeType="1"/>
          </p:cNvSpPr>
          <p:nvPr/>
        </p:nvSpPr>
        <p:spPr bwMode="auto">
          <a:xfrm>
            <a:off x="6858000" y="4724400"/>
            <a:ext cx="0" cy="7064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4351" name="Line 58"/>
          <p:cNvSpPr>
            <a:spLocks noChangeShapeType="1"/>
          </p:cNvSpPr>
          <p:nvPr/>
        </p:nvSpPr>
        <p:spPr bwMode="auto">
          <a:xfrm flipV="1">
            <a:off x="1876425" y="1108075"/>
            <a:ext cx="2957513" cy="274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grpSp>
        <p:nvGrpSpPr>
          <p:cNvPr id="14352" name="Group 72"/>
          <p:cNvGrpSpPr>
            <a:grpSpLocks/>
          </p:cNvGrpSpPr>
          <p:nvPr/>
        </p:nvGrpSpPr>
        <p:grpSpPr bwMode="auto">
          <a:xfrm>
            <a:off x="4876800" y="1981200"/>
            <a:ext cx="1981200" cy="914400"/>
            <a:chOff x="3408" y="1392"/>
            <a:chExt cx="1248" cy="576"/>
          </a:xfrm>
        </p:grpSpPr>
        <p:sp>
          <p:nvSpPr>
            <p:cNvPr id="14366" name="Rectangle 59"/>
            <p:cNvSpPr>
              <a:spLocks noChangeArrowheads="1"/>
            </p:cNvSpPr>
            <p:nvPr/>
          </p:nvSpPr>
          <p:spPr bwMode="auto">
            <a:xfrm>
              <a:off x="3408" y="1392"/>
              <a:ext cx="124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000">
                  <a:latin typeface="Georgia"/>
                  <a:cs typeface="Georgia"/>
                </a:rPr>
                <a:t>R2</a:t>
              </a:r>
            </a:p>
          </p:txBody>
        </p:sp>
        <p:sp>
          <p:nvSpPr>
            <p:cNvPr id="14367" name="Rectangle 60"/>
            <p:cNvSpPr>
              <a:spLocks noChangeArrowheads="1"/>
            </p:cNvSpPr>
            <p:nvPr/>
          </p:nvSpPr>
          <p:spPr bwMode="auto">
            <a:xfrm>
              <a:off x="3408" y="1392"/>
              <a:ext cx="1248" cy="576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lnSpc>
                  <a:spcPct val="80000"/>
                </a:lnSpc>
              </a:pPr>
              <a:endParaRPr lang="en-US" sz="2400">
                <a:latin typeface="Georgia"/>
                <a:cs typeface="Georgia"/>
              </a:endParaRPr>
            </a:p>
          </p:txBody>
        </p:sp>
        <p:sp>
          <p:nvSpPr>
            <p:cNvPr id="14368" name="Line 61"/>
            <p:cNvSpPr>
              <a:spLocks noChangeShapeType="1"/>
            </p:cNvSpPr>
            <p:nvPr/>
          </p:nvSpPr>
          <p:spPr bwMode="auto">
            <a:xfrm>
              <a:off x="3408" y="1680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14369" name="Line 62"/>
            <p:cNvSpPr>
              <a:spLocks noChangeShapeType="1"/>
            </p:cNvSpPr>
            <p:nvPr/>
          </p:nvSpPr>
          <p:spPr bwMode="auto">
            <a:xfrm>
              <a:off x="3408" y="1824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</p:grpSp>
      <p:grpSp>
        <p:nvGrpSpPr>
          <p:cNvPr id="14353" name="Group 73"/>
          <p:cNvGrpSpPr>
            <a:grpSpLocks/>
          </p:cNvGrpSpPr>
          <p:nvPr/>
        </p:nvGrpSpPr>
        <p:grpSpPr bwMode="auto">
          <a:xfrm>
            <a:off x="4876800" y="2895600"/>
            <a:ext cx="1981200" cy="914400"/>
            <a:chOff x="1584" y="2304"/>
            <a:chExt cx="1248" cy="576"/>
          </a:xfrm>
        </p:grpSpPr>
        <p:sp>
          <p:nvSpPr>
            <p:cNvPr id="14362" name="Rectangle 63"/>
            <p:cNvSpPr>
              <a:spLocks noChangeArrowheads="1"/>
            </p:cNvSpPr>
            <p:nvPr/>
          </p:nvSpPr>
          <p:spPr bwMode="auto">
            <a:xfrm>
              <a:off x="1584" y="2304"/>
              <a:ext cx="124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000">
                  <a:latin typeface="Georgia"/>
                  <a:cs typeface="Georgia"/>
                </a:rPr>
                <a:t>R3</a:t>
              </a:r>
            </a:p>
          </p:txBody>
        </p:sp>
        <p:sp>
          <p:nvSpPr>
            <p:cNvPr id="14363" name="Rectangle 64"/>
            <p:cNvSpPr>
              <a:spLocks noChangeArrowheads="1"/>
            </p:cNvSpPr>
            <p:nvPr/>
          </p:nvSpPr>
          <p:spPr bwMode="auto">
            <a:xfrm>
              <a:off x="1584" y="2304"/>
              <a:ext cx="1248" cy="576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lnSpc>
                  <a:spcPct val="80000"/>
                </a:lnSpc>
              </a:pPr>
              <a:endParaRPr lang="en-US" sz="2400">
                <a:latin typeface="Georgia"/>
                <a:cs typeface="Georgia"/>
              </a:endParaRPr>
            </a:p>
          </p:txBody>
        </p:sp>
        <p:sp>
          <p:nvSpPr>
            <p:cNvPr id="14364" name="Line 65"/>
            <p:cNvSpPr>
              <a:spLocks noChangeShapeType="1"/>
            </p:cNvSpPr>
            <p:nvPr/>
          </p:nvSpPr>
          <p:spPr bwMode="auto">
            <a:xfrm>
              <a:off x="1584" y="2592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14365" name="Line 66"/>
            <p:cNvSpPr>
              <a:spLocks noChangeShapeType="1"/>
            </p:cNvSpPr>
            <p:nvPr/>
          </p:nvSpPr>
          <p:spPr bwMode="auto">
            <a:xfrm>
              <a:off x="1584" y="2736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</p:grpSp>
      <p:grpSp>
        <p:nvGrpSpPr>
          <p:cNvPr id="14354" name="Group 74"/>
          <p:cNvGrpSpPr>
            <a:grpSpLocks/>
          </p:cNvGrpSpPr>
          <p:nvPr/>
        </p:nvGrpSpPr>
        <p:grpSpPr bwMode="auto">
          <a:xfrm>
            <a:off x="4876800" y="3810000"/>
            <a:ext cx="1981200" cy="914400"/>
            <a:chOff x="1488" y="3072"/>
            <a:chExt cx="1248" cy="576"/>
          </a:xfrm>
        </p:grpSpPr>
        <p:sp>
          <p:nvSpPr>
            <p:cNvPr id="14358" name="Rectangle 67"/>
            <p:cNvSpPr>
              <a:spLocks noChangeArrowheads="1"/>
            </p:cNvSpPr>
            <p:nvPr/>
          </p:nvSpPr>
          <p:spPr bwMode="auto">
            <a:xfrm>
              <a:off x="1488" y="3072"/>
              <a:ext cx="124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000">
                  <a:latin typeface="Georgia"/>
                  <a:cs typeface="Georgia"/>
                </a:rPr>
                <a:t>R4</a:t>
              </a:r>
            </a:p>
          </p:txBody>
        </p:sp>
        <p:sp>
          <p:nvSpPr>
            <p:cNvPr id="14359" name="Rectangle 68"/>
            <p:cNvSpPr>
              <a:spLocks noChangeArrowheads="1"/>
            </p:cNvSpPr>
            <p:nvPr/>
          </p:nvSpPr>
          <p:spPr bwMode="auto">
            <a:xfrm>
              <a:off x="1488" y="3072"/>
              <a:ext cx="1248" cy="576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lnSpc>
                  <a:spcPct val="80000"/>
                </a:lnSpc>
              </a:pPr>
              <a:endParaRPr lang="en-US" sz="2400">
                <a:latin typeface="Georgia"/>
                <a:cs typeface="Georgia"/>
              </a:endParaRPr>
            </a:p>
          </p:txBody>
        </p:sp>
        <p:sp>
          <p:nvSpPr>
            <p:cNvPr id="14360" name="Line 69"/>
            <p:cNvSpPr>
              <a:spLocks noChangeShapeType="1"/>
            </p:cNvSpPr>
            <p:nvPr/>
          </p:nvSpPr>
          <p:spPr bwMode="auto">
            <a:xfrm>
              <a:off x="1488" y="3360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14361" name="Line 70"/>
            <p:cNvSpPr>
              <a:spLocks noChangeShapeType="1"/>
            </p:cNvSpPr>
            <p:nvPr/>
          </p:nvSpPr>
          <p:spPr bwMode="auto">
            <a:xfrm>
              <a:off x="1488" y="3504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</p:grpSp>
      <p:grpSp>
        <p:nvGrpSpPr>
          <p:cNvPr id="14355" name="Group 77"/>
          <p:cNvGrpSpPr>
            <a:grpSpLocks/>
          </p:cNvGrpSpPr>
          <p:nvPr/>
        </p:nvGrpSpPr>
        <p:grpSpPr bwMode="auto">
          <a:xfrm>
            <a:off x="1447800" y="1900238"/>
            <a:ext cx="6951663" cy="3983038"/>
            <a:chOff x="912" y="1197"/>
            <a:chExt cx="4379" cy="2509"/>
          </a:xfrm>
        </p:grpSpPr>
        <p:sp>
          <p:nvSpPr>
            <p:cNvPr id="14356" name="Text Box 75"/>
            <p:cNvSpPr txBox="1">
              <a:spLocks noChangeArrowheads="1"/>
            </p:cNvSpPr>
            <p:nvPr/>
          </p:nvSpPr>
          <p:spPr bwMode="auto">
            <a:xfrm>
              <a:off x="4512" y="1197"/>
              <a:ext cx="779" cy="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>
                  <a:solidFill>
                    <a:srgbClr val="FF0000"/>
                  </a:solidFill>
                  <a:latin typeface="Georgia"/>
                  <a:cs typeface="Georgia"/>
                </a:rPr>
                <a:t>say:</a:t>
              </a:r>
            </a:p>
            <a:p>
              <a:pPr eaLnBrk="1" hangingPunct="1"/>
              <a:r>
                <a:rPr lang="en-US" sz="2000">
                  <a:solidFill>
                    <a:srgbClr val="FF0000"/>
                  </a:solidFill>
                  <a:latin typeface="Georgia"/>
                  <a:cs typeface="Georgia"/>
                </a:rPr>
                <a:t>1024 B</a:t>
              </a:r>
            </a:p>
            <a:p>
              <a:pPr eaLnBrk="1" hangingPunct="1"/>
              <a:r>
                <a:rPr lang="en-US" sz="2000">
                  <a:solidFill>
                    <a:srgbClr val="FF0000"/>
                  </a:solidFill>
                  <a:latin typeface="Georgia"/>
                  <a:cs typeface="Georgia"/>
                </a:rPr>
                <a:t>per block</a:t>
              </a:r>
            </a:p>
          </p:txBody>
        </p:sp>
        <p:sp>
          <p:nvSpPr>
            <p:cNvPr id="14357" name="Text Box 76"/>
            <p:cNvSpPr txBox="1">
              <a:spLocks noChangeArrowheads="1"/>
            </p:cNvSpPr>
            <p:nvPr/>
          </p:nvSpPr>
          <p:spPr bwMode="auto">
            <a:xfrm>
              <a:off x="912" y="2880"/>
              <a:ext cx="1680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>
                <a:buFontTx/>
                <a:buChar char="•"/>
              </a:pPr>
              <a:r>
                <a:rPr lang="en-US" sz="2000">
                  <a:solidFill>
                    <a:srgbClr val="FF0000"/>
                  </a:solidFill>
                  <a:latin typeface="Georgia"/>
                  <a:cs typeface="Georgia"/>
                </a:rPr>
                <a:t> if we want K3 block:</a:t>
              </a:r>
            </a:p>
            <a:p>
              <a:pPr eaLnBrk="1" hangingPunct="1"/>
              <a:r>
                <a:rPr lang="en-US" sz="2000">
                  <a:solidFill>
                    <a:srgbClr val="FF0000"/>
                  </a:solidFill>
                  <a:latin typeface="Georgia"/>
                  <a:cs typeface="Georgia"/>
                </a:rPr>
                <a:t>    get it at offset</a:t>
              </a:r>
            </a:p>
            <a:p>
              <a:pPr eaLnBrk="1" hangingPunct="1"/>
              <a:r>
                <a:rPr lang="en-US" sz="2000">
                  <a:solidFill>
                    <a:srgbClr val="FF0000"/>
                  </a:solidFill>
                  <a:latin typeface="Georgia"/>
                  <a:cs typeface="Georgia"/>
                </a:rPr>
                <a:t>    (3-1)1024</a:t>
              </a:r>
            </a:p>
            <a:p>
              <a:pPr eaLnBrk="1" hangingPunct="1"/>
              <a:r>
                <a:rPr lang="en-US" sz="2000">
                  <a:solidFill>
                    <a:srgbClr val="FF0000"/>
                  </a:solidFill>
                  <a:latin typeface="Georgia"/>
                  <a:cs typeface="Georgia"/>
                </a:rPr>
                <a:t>    = 2048 bytes</a:t>
              </a:r>
              <a:endParaRPr lang="en-US">
                <a:latin typeface="Georgia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314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Sparse vs. Dense Tradeoff</a:t>
            </a:r>
            <a:endParaRPr lang="en-US"/>
          </a:p>
        </p:txBody>
      </p:sp>
      <p:sp>
        <p:nvSpPr>
          <p:cNvPr id="1536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Sparse: </a:t>
            </a:r>
          </a:p>
          <a:p>
            <a:pPr lvl="1"/>
            <a:r>
              <a:rPr lang="en-US" dirty="0" smtClean="0"/>
              <a:t>Less index space per record can keep more of index in memory</a:t>
            </a:r>
          </a:p>
          <a:p>
            <a:pPr lvl="1"/>
            <a:r>
              <a:rPr lang="en-US" dirty="0" smtClean="0"/>
              <a:t>Better for insertions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Dense:  </a:t>
            </a:r>
          </a:p>
          <a:p>
            <a:pPr lvl="1"/>
            <a:r>
              <a:rPr lang="en-US" dirty="0" smtClean="0"/>
              <a:t>Can tell if a record exists</a:t>
            </a:r>
            <a:r>
              <a:rPr lang="en-US" dirty="0"/>
              <a:t> </a:t>
            </a:r>
            <a:r>
              <a:rPr lang="en-US" dirty="0" smtClean="0"/>
              <a:t>without accessing file</a:t>
            </a:r>
          </a:p>
          <a:p>
            <a:pPr lvl="1"/>
            <a:r>
              <a:rPr lang="en-US" dirty="0" smtClean="0"/>
              <a:t>Needed for secondary indexes</a:t>
            </a:r>
          </a:p>
        </p:txBody>
      </p:sp>
    </p:spTree>
    <p:extLst>
      <p:ext uri="{BB962C8B-B14F-4D97-AF65-F5344CB8AC3E}">
        <p14:creationId xmlns:p14="http://schemas.microsoft.com/office/powerpoint/2010/main" val="1789112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Dense index approach #1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4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5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6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Duplicate Keys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4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5940152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5940152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6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5940152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6372200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6372200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6372200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5940152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5940152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6372200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4" name="Rectangle 93"/>
          <p:cNvSpPr/>
          <p:nvPr/>
        </p:nvSpPr>
        <p:spPr bwMode="auto">
          <a:xfrm>
            <a:off x="6372200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5" name="Curved Connector 94"/>
          <p:cNvCxnSpPr>
            <a:stCxn id="90" idx="3"/>
          </p:cNvCxnSpPr>
          <p:nvPr/>
        </p:nvCxnSpPr>
        <p:spPr bwMode="auto">
          <a:xfrm>
            <a:off x="6660232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Curved Connector 95"/>
          <p:cNvCxnSpPr>
            <a:stCxn id="93" idx="3"/>
          </p:cNvCxnSpPr>
          <p:nvPr/>
        </p:nvCxnSpPr>
        <p:spPr bwMode="auto">
          <a:xfrm>
            <a:off x="6660232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Curved Connector 96"/>
          <p:cNvCxnSpPr>
            <a:stCxn id="94" idx="3"/>
          </p:cNvCxnSpPr>
          <p:nvPr/>
        </p:nvCxnSpPr>
        <p:spPr bwMode="auto">
          <a:xfrm>
            <a:off x="6660232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8" name="Rectangle 97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0" name="Rectangle 99"/>
          <p:cNvSpPr/>
          <p:nvPr/>
        </p:nvSpPr>
        <p:spPr bwMode="auto">
          <a:xfrm>
            <a:off x="5940152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5940152" y="1196752"/>
            <a:ext cx="71075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dense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6660232" y="1916807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  <a:endCxn id="38" idx="1"/>
          </p:cNvCxnSpPr>
          <p:nvPr/>
        </p:nvCxnSpPr>
        <p:spPr bwMode="auto">
          <a:xfrm>
            <a:off x="6660232" y="2204442"/>
            <a:ext cx="558052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  <a:endCxn id="39" idx="1"/>
          </p:cNvCxnSpPr>
          <p:nvPr/>
        </p:nvCxnSpPr>
        <p:spPr bwMode="auto">
          <a:xfrm>
            <a:off x="6660232" y="2492474"/>
            <a:ext cx="558052" cy="144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43" idx="1"/>
          </p:cNvCxnSpPr>
          <p:nvPr/>
        </p:nvCxnSpPr>
        <p:spPr bwMode="auto">
          <a:xfrm>
            <a:off x="6660232" y="2780506"/>
            <a:ext cx="558052" cy="153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74" idx="3"/>
            <a:endCxn id="44" idx="1"/>
          </p:cNvCxnSpPr>
          <p:nvPr/>
        </p:nvCxnSpPr>
        <p:spPr bwMode="auto">
          <a:xfrm>
            <a:off x="6660232" y="3068538"/>
            <a:ext cx="558052" cy="2884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Straight Arrow Connector 105"/>
          <p:cNvCxnSpPr>
            <a:stCxn id="78" idx="3"/>
            <a:endCxn id="45" idx="1"/>
          </p:cNvCxnSpPr>
          <p:nvPr/>
        </p:nvCxnSpPr>
        <p:spPr bwMode="auto">
          <a:xfrm>
            <a:off x="6660232" y="3501380"/>
            <a:ext cx="558052" cy="1436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Straight Arrow Connector 106"/>
          <p:cNvCxnSpPr>
            <a:stCxn id="79" idx="3"/>
            <a:endCxn id="49" idx="1"/>
          </p:cNvCxnSpPr>
          <p:nvPr/>
        </p:nvCxnSpPr>
        <p:spPr bwMode="auto">
          <a:xfrm>
            <a:off x="6660232" y="3788990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Straight Arrow Connector 107"/>
          <p:cNvCxnSpPr>
            <a:stCxn id="80" idx="3"/>
            <a:endCxn id="50" idx="1"/>
          </p:cNvCxnSpPr>
          <p:nvPr/>
        </p:nvCxnSpPr>
        <p:spPr bwMode="auto">
          <a:xfrm>
            <a:off x="6660232" y="4077022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9" name="Straight Arrow Connector 108"/>
          <p:cNvCxnSpPr>
            <a:stCxn id="83" idx="3"/>
            <a:endCxn id="51" idx="1"/>
          </p:cNvCxnSpPr>
          <p:nvPr/>
        </p:nvCxnSpPr>
        <p:spPr bwMode="auto">
          <a:xfrm>
            <a:off x="6660232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0" name="Straight Arrow Connector 109"/>
          <p:cNvCxnSpPr>
            <a:stCxn id="84" idx="3"/>
            <a:endCxn id="55" idx="1"/>
          </p:cNvCxnSpPr>
          <p:nvPr/>
        </p:nvCxnSpPr>
        <p:spPr bwMode="auto">
          <a:xfrm>
            <a:off x="6660232" y="465308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1" name="Straight Arrow Connector 110"/>
          <p:cNvCxnSpPr>
            <a:stCxn id="88" idx="3"/>
            <a:endCxn id="56" idx="1"/>
          </p:cNvCxnSpPr>
          <p:nvPr/>
        </p:nvCxnSpPr>
        <p:spPr bwMode="auto">
          <a:xfrm>
            <a:off x="6660232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2" name="Straight Arrow Connector 111"/>
          <p:cNvCxnSpPr>
            <a:stCxn id="89" idx="3"/>
            <a:endCxn id="57" idx="1"/>
          </p:cNvCxnSpPr>
          <p:nvPr/>
        </p:nvCxnSpPr>
        <p:spPr bwMode="auto">
          <a:xfrm>
            <a:off x="6660232" y="537316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5979493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Dense index approach #2</a:t>
            </a:r>
          </a:p>
          <a:p>
            <a:pPr lvl="1"/>
            <a:r>
              <a:rPr lang="en-US" dirty="0" smtClean="0"/>
              <a:t>better approach? </a:t>
            </a:r>
            <a:br>
              <a:rPr lang="en-US" dirty="0" smtClean="0"/>
            </a:br>
            <a:r>
              <a:rPr lang="en-US" dirty="0" smtClean="0"/>
              <a:t>(smaller index)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4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5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6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Duplicate Keys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4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6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7" name="Curved Connector 96"/>
          <p:cNvCxnSpPr/>
          <p:nvPr/>
        </p:nvCxnSpPr>
        <p:spPr bwMode="auto">
          <a:xfrm>
            <a:off x="6660232" y="3789040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8" name="Rectangle 97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5940152" y="1196752"/>
            <a:ext cx="71075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dense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6660232" y="1916807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  <a:endCxn id="43" idx="1"/>
          </p:cNvCxnSpPr>
          <p:nvPr/>
        </p:nvCxnSpPr>
        <p:spPr bwMode="auto">
          <a:xfrm>
            <a:off x="6660232" y="2204442"/>
            <a:ext cx="558052" cy="72923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  <a:endCxn id="45" idx="1"/>
          </p:cNvCxnSpPr>
          <p:nvPr/>
        </p:nvCxnSpPr>
        <p:spPr bwMode="auto">
          <a:xfrm>
            <a:off x="6660232" y="2492474"/>
            <a:ext cx="558052" cy="11525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51" idx="1"/>
          </p:cNvCxnSpPr>
          <p:nvPr/>
        </p:nvCxnSpPr>
        <p:spPr bwMode="auto">
          <a:xfrm>
            <a:off x="6660232" y="2780506"/>
            <a:ext cx="558052" cy="200794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Straight Arrow Connector 105"/>
          <p:cNvCxnSpPr>
            <a:stCxn id="78" idx="3"/>
            <a:endCxn id="57" idx="1"/>
          </p:cNvCxnSpPr>
          <p:nvPr/>
        </p:nvCxnSpPr>
        <p:spPr bwMode="auto">
          <a:xfrm>
            <a:off x="6660232" y="3501380"/>
            <a:ext cx="558052" cy="230388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Straight Arrow Connector 112"/>
          <p:cNvCxnSpPr>
            <a:stCxn id="74" idx="3"/>
            <a:endCxn id="55" idx="1"/>
          </p:cNvCxnSpPr>
          <p:nvPr/>
        </p:nvCxnSpPr>
        <p:spPr bwMode="auto">
          <a:xfrm>
            <a:off x="6660232" y="3068538"/>
            <a:ext cx="558052" cy="201664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Curved Connector 113"/>
          <p:cNvCxnSpPr/>
          <p:nvPr/>
        </p:nvCxnSpPr>
        <p:spPr bwMode="auto">
          <a:xfrm>
            <a:off x="6660232" y="407707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Curved Connector 114"/>
          <p:cNvCxnSpPr/>
          <p:nvPr/>
        </p:nvCxnSpPr>
        <p:spPr bwMode="auto">
          <a:xfrm>
            <a:off x="6660232" y="436510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Curved Connector 115"/>
          <p:cNvCxnSpPr/>
          <p:nvPr/>
        </p:nvCxnSpPr>
        <p:spPr bwMode="auto">
          <a:xfrm>
            <a:off x="6660232" y="4653136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402609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Sparse index approach #1</a:t>
            </a:r>
            <a:endParaRPr lang="en-US" dirty="0"/>
          </a:p>
          <a:p>
            <a:pPr lvl="1"/>
            <a:r>
              <a:rPr lang="en-US" dirty="0" smtClean="0"/>
              <a:t>Searching for (e.g.) 20 will give unexpected results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236296" y="249294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668344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236296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7668344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4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5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6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Duplicate Keys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4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5912600" y="1196752"/>
            <a:ext cx="76585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sparse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6660232" y="1916807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</p:cNvCxnSpPr>
          <p:nvPr/>
        </p:nvCxnSpPr>
        <p:spPr bwMode="auto">
          <a:xfrm>
            <a:off x="6660232" y="2204442"/>
            <a:ext cx="576064" cy="4324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</p:cNvCxnSpPr>
          <p:nvPr/>
        </p:nvCxnSpPr>
        <p:spPr bwMode="auto">
          <a:xfrm>
            <a:off x="6660232" y="2492474"/>
            <a:ext cx="576064" cy="8645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49" idx="1"/>
          </p:cNvCxnSpPr>
          <p:nvPr/>
        </p:nvCxnSpPr>
        <p:spPr bwMode="auto">
          <a:xfrm>
            <a:off x="6660232" y="278050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74" idx="3"/>
            <a:endCxn id="51" idx="1"/>
          </p:cNvCxnSpPr>
          <p:nvPr/>
        </p:nvCxnSpPr>
        <p:spPr bwMode="auto">
          <a:xfrm>
            <a:off x="6660232" y="306853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Straight Arrow Connector 105"/>
          <p:cNvCxnSpPr>
            <a:stCxn id="78" idx="3"/>
            <a:endCxn id="56" idx="1"/>
          </p:cNvCxnSpPr>
          <p:nvPr/>
        </p:nvCxnSpPr>
        <p:spPr bwMode="auto">
          <a:xfrm>
            <a:off x="6660232" y="350138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Curved Connector 112"/>
          <p:cNvCxnSpPr/>
          <p:nvPr/>
        </p:nvCxnSpPr>
        <p:spPr bwMode="auto">
          <a:xfrm>
            <a:off x="6660232" y="378904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Curved Connector 113"/>
          <p:cNvCxnSpPr/>
          <p:nvPr/>
        </p:nvCxnSpPr>
        <p:spPr bwMode="auto">
          <a:xfrm>
            <a:off x="6660232" y="407707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Curved Connector 114"/>
          <p:cNvCxnSpPr/>
          <p:nvPr/>
        </p:nvCxnSpPr>
        <p:spPr bwMode="auto">
          <a:xfrm>
            <a:off x="6660232" y="4365104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Curved Connector 115"/>
          <p:cNvCxnSpPr/>
          <p:nvPr/>
        </p:nvCxnSpPr>
        <p:spPr bwMode="auto">
          <a:xfrm>
            <a:off x="6660232" y="465313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7" name="Rectangle 116"/>
          <p:cNvSpPr/>
          <p:nvPr/>
        </p:nvSpPr>
        <p:spPr bwMode="auto">
          <a:xfrm>
            <a:off x="7236296" y="2780928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>
                <a:solidFill>
                  <a:srgbClr val="FF0000"/>
                </a:solidFill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1927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Sparse index approach #2</a:t>
            </a:r>
            <a:endParaRPr lang="en-US" dirty="0"/>
          </a:p>
          <a:p>
            <a:pPr lvl="1"/>
            <a:r>
              <a:rPr lang="en-US" dirty="0" smtClean="0"/>
              <a:t>Index contains first </a:t>
            </a:r>
            <a:r>
              <a:rPr lang="en-US" i="1" dirty="0" smtClean="0"/>
              <a:t>new</a:t>
            </a:r>
            <a:r>
              <a:rPr lang="en-US" dirty="0" smtClean="0"/>
              <a:t> key from each block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4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5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6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Duplicate Keys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 smtClean="0">
                <a:solidFill>
                  <a:srgbClr val="FF0000"/>
                </a:solidFill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>
                <a:solidFill>
                  <a:srgbClr val="FF0000"/>
                </a:solidFill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lang="en-US" sz="1600" b="1" dirty="0" smtClean="0">
                <a:solidFill>
                  <a:srgbClr val="FF0000"/>
                </a:solidFill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4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5912600" y="1196752"/>
            <a:ext cx="76585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sparse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6660232" y="1916807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</p:cNvCxnSpPr>
          <p:nvPr/>
        </p:nvCxnSpPr>
        <p:spPr bwMode="auto">
          <a:xfrm>
            <a:off x="6660232" y="2204442"/>
            <a:ext cx="576064" cy="4324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</p:cNvCxnSpPr>
          <p:nvPr/>
        </p:nvCxnSpPr>
        <p:spPr bwMode="auto">
          <a:xfrm>
            <a:off x="6660232" y="2492474"/>
            <a:ext cx="576064" cy="8645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49" idx="1"/>
          </p:cNvCxnSpPr>
          <p:nvPr/>
        </p:nvCxnSpPr>
        <p:spPr bwMode="auto">
          <a:xfrm>
            <a:off x="6660232" y="278050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74" idx="3"/>
            <a:endCxn id="51" idx="1"/>
          </p:cNvCxnSpPr>
          <p:nvPr/>
        </p:nvCxnSpPr>
        <p:spPr bwMode="auto">
          <a:xfrm>
            <a:off x="6660232" y="306853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Straight Arrow Connector 105"/>
          <p:cNvCxnSpPr>
            <a:stCxn id="78" idx="3"/>
            <a:endCxn id="56" idx="1"/>
          </p:cNvCxnSpPr>
          <p:nvPr/>
        </p:nvCxnSpPr>
        <p:spPr bwMode="auto">
          <a:xfrm>
            <a:off x="6660232" y="350138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Curved Connector 112"/>
          <p:cNvCxnSpPr/>
          <p:nvPr/>
        </p:nvCxnSpPr>
        <p:spPr bwMode="auto">
          <a:xfrm>
            <a:off x="6660232" y="378904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Curved Connector 113"/>
          <p:cNvCxnSpPr/>
          <p:nvPr/>
        </p:nvCxnSpPr>
        <p:spPr bwMode="auto">
          <a:xfrm>
            <a:off x="6660232" y="407707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Curved Connector 114"/>
          <p:cNvCxnSpPr/>
          <p:nvPr/>
        </p:nvCxnSpPr>
        <p:spPr bwMode="auto">
          <a:xfrm>
            <a:off x="6660232" y="4365104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Curved Connector 115"/>
          <p:cNvCxnSpPr/>
          <p:nvPr/>
        </p:nvCxnSpPr>
        <p:spPr bwMode="auto">
          <a:xfrm>
            <a:off x="6660232" y="465313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168176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Index basics</a:t>
            </a:r>
          </a:p>
          <a:p>
            <a:pPr lvl="1"/>
            <a:r>
              <a:rPr lang="en-US" dirty="0" smtClean="0"/>
              <a:t>Sequential files</a:t>
            </a:r>
          </a:p>
          <a:p>
            <a:pPr lvl="1"/>
            <a:r>
              <a:rPr lang="en-US" dirty="0" smtClean="0"/>
              <a:t>Dense indexes</a:t>
            </a:r>
          </a:p>
          <a:p>
            <a:pPr lvl="1"/>
            <a:r>
              <a:rPr lang="en-US" dirty="0" smtClean="0"/>
              <a:t>Sparse indexes</a:t>
            </a:r>
          </a:p>
          <a:p>
            <a:pPr lvl="1"/>
            <a:r>
              <a:rPr lang="en-US" dirty="0" smtClean="0"/>
              <a:t>Multi-level indexes</a:t>
            </a:r>
          </a:p>
          <a:p>
            <a:pPr lvl="1"/>
            <a:r>
              <a:rPr lang="en-US" dirty="0" smtClean="0"/>
              <a:t>Secondary indexes</a:t>
            </a:r>
          </a:p>
          <a:p>
            <a:pPr lvl="1"/>
            <a:r>
              <a:rPr lang="en-US" dirty="0" smtClean="0"/>
              <a:t>Indirection</a:t>
            </a:r>
          </a:p>
          <a:p>
            <a:r>
              <a:rPr lang="en-US" dirty="0" err="1" smtClean="0"/>
              <a:t>B+trees</a:t>
            </a:r>
            <a:endParaRPr lang="en-US" dirty="0" smtClean="0"/>
          </a:p>
          <a:p>
            <a:r>
              <a:rPr lang="en-US" dirty="0" smtClean="0"/>
              <a:t>Hash tables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435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Sparse index approach #2</a:t>
            </a:r>
          </a:p>
          <a:p>
            <a:pPr lvl="1"/>
            <a:r>
              <a:rPr lang="en-US" dirty="0" smtClean="0"/>
              <a:t>Can we exclude sequences of blocks with repeated keys?</a:t>
            </a:r>
          </a:p>
          <a:p>
            <a:pPr lvl="1"/>
            <a:r>
              <a:rPr lang="en-US" dirty="0" smtClean="0"/>
              <a:t>Point only to </a:t>
            </a:r>
            <a:r>
              <a:rPr lang="en-US" i="1" dirty="0" smtClean="0"/>
              <a:t>first</a:t>
            </a:r>
            <a:r>
              <a:rPr lang="en-US" dirty="0" smtClean="0"/>
              <a:t> instance of each value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4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5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6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Duplicate Keys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solidFill>
                  <a:srgbClr val="191F22"/>
                </a:solidFill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lang="en-US" sz="1600" dirty="0" smtClean="0">
                <a:solidFill>
                  <a:srgbClr val="191F22"/>
                </a:solidFill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5912600" y="1196752"/>
            <a:ext cx="76585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sparse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6660232" y="1916807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</p:cNvCxnSpPr>
          <p:nvPr/>
        </p:nvCxnSpPr>
        <p:spPr bwMode="auto">
          <a:xfrm>
            <a:off x="6660232" y="2204442"/>
            <a:ext cx="576064" cy="4324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</p:cNvCxnSpPr>
          <p:nvPr/>
        </p:nvCxnSpPr>
        <p:spPr bwMode="auto">
          <a:xfrm>
            <a:off x="6660232" y="2492474"/>
            <a:ext cx="576064" cy="8645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51" idx="1"/>
          </p:cNvCxnSpPr>
          <p:nvPr/>
        </p:nvCxnSpPr>
        <p:spPr bwMode="auto">
          <a:xfrm>
            <a:off x="6660232" y="2780506"/>
            <a:ext cx="558052" cy="200794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74" idx="3"/>
            <a:endCxn id="56" idx="1"/>
          </p:cNvCxnSpPr>
          <p:nvPr/>
        </p:nvCxnSpPr>
        <p:spPr bwMode="auto">
          <a:xfrm>
            <a:off x="6660232" y="3068538"/>
            <a:ext cx="558052" cy="244869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3824156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Deletion from Sparse Index</a:t>
            </a:r>
            <a:endParaRPr lang="en-US" dirty="0"/>
          </a:p>
        </p:txBody>
      </p:sp>
      <p:sp>
        <p:nvSpPr>
          <p:cNvPr id="243" name="Rectangle 242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4" name="Rectangle 243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5" name="Rectangle 244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6" name="Rectangle 245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0" name="Rectangle 249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1" name="Rectangle 250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4" name="Rectangle 253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5" name="Rectangle 254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6" name="Rectangle 255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0" name="Rectangle 259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1" name="Rectangle 260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5940152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4" name="Rectangle 263"/>
          <p:cNvSpPr/>
          <p:nvPr/>
        </p:nvSpPr>
        <p:spPr bwMode="auto">
          <a:xfrm>
            <a:off x="5940152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5" name="Rectangle 264"/>
          <p:cNvSpPr/>
          <p:nvPr/>
        </p:nvSpPr>
        <p:spPr bwMode="auto">
          <a:xfrm>
            <a:off x="5940152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6" name="Rectangle 265"/>
          <p:cNvSpPr/>
          <p:nvPr/>
        </p:nvSpPr>
        <p:spPr bwMode="auto">
          <a:xfrm>
            <a:off x="6372200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6372200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6372200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5940152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0" name="Rectangle 269"/>
          <p:cNvSpPr/>
          <p:nvPr/>
        </p:nvSpPr>
        <p:spPr bwMode="auto">
          <a:xfrm>
            <a:off x="5940152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1" name="Rectangle 270"/>
          <p:cNvSpPr/>
          <p:nvPr/>
        </p:nvSpPr>
        <p:spPr bwMode="auto">
          <a:xfrm>
            <a:off x="6372200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6372200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6660232" y="1916807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6660232" y="2204442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6660232" y="2492474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6660232" y="278050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6660232" y="306853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6660232" y="350138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6660232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6660232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6660232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9" name="Rectangle 288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5940152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2" name="Rectangle 291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3" name="Rectangle 292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4" name="Rectangle 293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8" name="Rectangle 297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9" name="Rectangle 298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4" name="Rectangle 303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5" name="Rectangle 304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0" name="Rectangle 309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1" name="Rectangle 310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6660232" y="537316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6660232" y="5085556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6660232" y="436505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6660232" y="465308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6660232" y="4077022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6660232" y="3788990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940152" y="1196752"/>
            <a:ext cx="76585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sparse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20783956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Deletion from Sparse Index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Delete record 40</a:t>
            </a:r>
            <a:endParaRPr lang="en-US" dirty="0"/>
          </a:p>
        </p:txBody>
      </p:sp>
      <p:sp>
        <p:nvSpPr>
          <p:cNvPr id="243" name="Rectangle 242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4" name="Rectangle 243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5" name="Rectangle 244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6" name="Rectangle 245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0" name="Rectangle 249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1" name="Rectangle 250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4" name="Rectangle 253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5" name="Rectangle 254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6" name="Rectangle 255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0" name="Rectangle 259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1" name="Rectangle 260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5940152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4" name="Rectangle 263"/>
          <p:cNvSpPr/>
          <p:nvPr/>
        </p:nvSpPr>
        <p:spPr bwMode="auto">
          <a:xfrm>
            <a:off x="5940152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5" name="Rectangle 264"/>
          <p:cNvSpPr/>
          <p:nvPr/>
        </p:nvSpPr>
        <p:spPr bwMode="auto">
          <a:xfrm>
            <a:off x="5940152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6" name="Rectangle 265"/>
          <p:cNvSpPr/>
          <p:nvPr/>
        </p:nvSpPr>
        <p:spPr bwMode="auto">
          <a:xfrm>
            <a:off x="6372200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6372200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6372200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5940152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0" name="Rectangle 269"/>
          <p:cNvSpPr/>
          <p:nvPr/>
        </p:nvSpPr>
        <p:spPr bwMode="auto">
          <a:xfrm>
            <a:off x="5940152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1" name="Rectangle 270"/>
          <p:cNvSpPr/>
          <p:nvPr/>
        </p:nvSpPr>
        <p:spPr bwMode="auto">
          <a:xfrm>
            <a:off x="6372200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6372200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6660232" y="1916807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6660232" y="2204442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6660232" y="2492474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6660232" y="278050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6660232" y="306853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6660232" y="350138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6660232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6660232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6660232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9" name="Rectangle 288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5940152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2" name="Rectangle 291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3" name="Rectangle 292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4" name="Rectangle 293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8" name="Rectangle 297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9" name="Rectangle 298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4" name="Rectangle 303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5" name="Rectangle 304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0" name="Rectangle 309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1" name="Rectangle 310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6660232" y="537316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6660232" y="5085556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6660232" y="436505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6660232" y="465308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6660232" y="4077022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6660232" y="3788990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940152" y="1196752"/>
            <a:ext cx="76585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sparse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7236296" y="2780928"/>
            <a:ext cx="158417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5848928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Deletion from Sparse Index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Delete record 30</a:t>
            </a:r>
          </a:p>
          <a:p>
            <a:pPr lvl="1"/>
            <a:r>
              <a:rPr lang="en-US" dirty="0" smtClean="0"/>
              <a:t>Delete record 30 from data file and reorder block</a:t>
            </a:r>
          </a:p>
          <a:p>
            <a:pPr lvl="1"/>
            <a:r>
              <a:rPr lang="en-US" dirty="0" smtClean="0"/>
              <a:t>Update entry in index</a:t>
            </a:r>
            <a:endParaRPr lang="en-US" dirty="0"/>
          </a:p>
        </p:txBody>
      </p:sp>
      <p:sp>
        <p:nvSpPr>
          <p:cNvPr id="243" name="Rectangle 242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4" name="Rectangle 243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5" name="Rectangle 244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6" name="Rectangle 245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0" name="Rectangle 249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1" name="Rectangle 250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4" name="Rectangle 253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5" name="Rectangle 254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6" name="Rectangle 255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0" name="Rectangle 259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1" name="Rectangle 260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5940152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4" name="Rectangle 263"/>
          <p:cNvSpPr/>
          <p:nvPr/>
        </p:nvSpPr>
        <p:spPr bwMode="auto">
          <a:xfrm>
            <a:off x="5940152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5" name="Rectangle 264"/>
          <p:cNvSpPr/>
          <p:nvPr/>
        </p:nvSpPr>
        <p:spPr bwMode="auto">
          <a:xfrm>
            <a:off x="5940152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6" name="Rectangle 265"/>
          <p:cNvSpPr/>
          <p:nvPr/>
        </p:nvSpPr>
        <p:spPr bwMode="auto">
          <a:xfrm>
            <a:off x="6372200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6372200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6372200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5940152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0" name="Rectangle 269"/>
          <p:cNvSpPr/>
          <p:nvPr/>
        </p:nvSpPr>
        <p:spPr bwMode="auto">
          <a:xfrm>
            <a:off x="5940152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1" name="Rectangle 270"/>
          <p:cNvSpPr/>
          <p:nvPr/>
        </p:nvSpPr>
        <p:spPr bwMode="auto">
          <a:xfrm>
            <a:off x="6372200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6372200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6660232" y="1916807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6660232" y="2204442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6660232" y="2492474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6660232" y="278050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6660232" y="306853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6660232" y="350138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6660232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6660232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6660232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9" name="Rectangle 288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5940152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2" name="Rectangle 291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3" name="Rectangle 292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4" name="Rectangle 293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8" name="Rectangle 297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9" name="Rectangle 298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4" name="Rectangle 303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5" name="Rectangle 304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0" name="Rectangle 309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1" name="Rectangle 310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6660232" y="537316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6660232" y="5085556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6660232" y="436505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6660232" y="465308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6660232" y="4077022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6660232" y="3788990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940152" y="1196752"/>
            <a:ext cx="76585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sparse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7236296" y="2780928"/>
            <a:ext cx="158417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7236296" y="2492896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5940152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8" name="Rectangle 287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009794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 animBg="1"/>
      <p:bldP spid="8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Deletion from Sparse Index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Delete records 30 and 40</a:t>
            </a:r>
          </a:p>
          <a:p>
            <a:pPr lvl="1"/>
            <a:r>
              <a:rPr lang="en-US" dirty="0" smtClean="0"/>
              <a:t>Delete records from data file</a:t>
            </a:r>
          </a:p>
          <a:p>
            <a:pPr lvl="1"/>
            <a:r>
              <a:rPr lang="en-US" dirty="0" smtClean="0"/>
              <a:t>Update index</a:t>
            </a:r>
            <a:endParaRPr lang="en-US" dirty="0"/>
          </a:p>
        </p:txBody>
      </p:sp>
      <p:sp>
        <p:nvSpPr>
          <p:cNvPr id="243" name="Rectangle 242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4" name="Rectangle 243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5" name="Rectangle 244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6" name="Rectangle 245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0" name="Rectangle 249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1" name="Rectangle 250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4" name="Rectangle 253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5" name="Rectangle 254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6" name="Rectangle 255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0" name="Rectangle 259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1" name="Rectangle 260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5940152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4" name="Rectangle 263"/>
          <p:cNvSpPr/>
          <p:nvPr/>
        </p:nvSpPr>
        <p:spPr bwMode="auto">
          <a:xfrm>
            <a:off x="5940152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5" name="Rectangle 264"/>
          <p:cNvSpPr/>
          <p:nvPr/>
        </p:nvSpPr>
        <p:spPr bwMode="auto">
          <a:xfrm>
            <a:off x="5940152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6" name="Rectangle 265"/>
          <p:cNvSpPr/>
          <p:nvPr/>
        </p:nvSpPr>
        <p:spPr bwMode="auto">
          <a:xfrm>
            <a:off x="6372200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6372200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6372200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5940152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0" name="Rectangle 269"/>
          <p:cNvSpPr/>
          <p:nvPr/>
        </p:nvSpPr>
        <p:spPr bwMode="auto">
          <a:xfrm>
            <a:off x="5940152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1" name="Rectangle 270"/>
          <p:cNvSpPr/>
          <p:nvPr/>
        </p:nvSpPr>
        <p:spPr bwMode="auto">
          <a:xfrm>
            <a:off x="6372200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6372200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6660232" y="1916807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6660232" y="2204442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6660232" y="2492474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6660232" y="278050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6660232" y="306853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6660232" y="350138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6660232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6660232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6660232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9" name="Rectangle 288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5940152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2" name="Rectangle 291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3" name="Rectangle 292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4" name="Rectangle 293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8" name="Rectangle 297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9" name="Rectangle 298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4" name="Rectangle 303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5" name="Rectangle 304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0" name="Rectangle 309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1" name="Rectangle 310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6660232" y="537316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6660232" y="5085556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6660232" y="436505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6660232" y="465308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6660232" y="4077022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6660232" y="3788990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940152" y="1196752"/>
            <a:ext cx="76585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sparse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7236296" y="2492896"/>
            <a:ext cx="1584176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5940152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5940152" y="23488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5940152" y="26369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88" name="Straight Arrow Connector 87"/>
          <p:cNvCxnSpPr>
            <a:stCxn id="247" idx="3"/>
            <a:endCxn id="298" idx="1"/>
          </p:cNvCxnSpPr>
          <p:nvPr/>
        </p:nvCxnSpPr>
        <p:spPr bwMode="auto">
          <a:xfrm>
            <a:off x="6660232" y="2204442"/>
            <a:ext cx="558052" cy="115252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248" idx="3"/>
            <a:endCxn id="303" idx="1"/>
          </p:cNvCxnSpPr>
          <p:nvPr/>
        </p:nvCxnSpPr>
        <p:spPr bwMode="auto">
          <a:xfrm>
            <a:off x="6660232" y="2492474"/>
            <a:ext cx="558052" cy="158459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251" idx="3"/>
            <a:endCxn id="305" idx="1"/>
          </p:cNvCxnSpPr>
          <p:nvPr/>
        </p:nvCxnSpPr>
        <p:spPr bwMode="auto">
          <a:xfrm>
            <a:off x="6660232" y="2780506"/>
            <a:ext cx="558052" cy="200794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2" name="Rectangle 91"/>
          <p:cNvSpPr/>
          <p:nvPr/>
        </p:nvSpPr>
        <p:spPr bwMode="auto">
          <a:xfrm>
            <a:off x="5940152" y="2924944"/>
            <a:ext cx="72008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8" name="Rectangle 287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0086714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 animBg="1"/>
      <p:bldP spid="86" grpId="0" animBg="1"/>
      <p:bldP spid="87" grpId="0" animBg="1"/>
      <p:bldP spid="9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Delete record 30</a:t>
            </a:r>
          </a:p>
          <a:p>
            <a:pPr lvl="1"/>
            <a:r>
              <a:rPr lang="en-US" dirty="0" smtClean="0"/>
              <a:t>Delete record from data file</a:t>
            </a:r>
          </a:p>
          <a:p>
            <a:pPr lvl="1"/>
            <a:r>
              <a:rPr lang="en-US" dirty="0" smtClean="0"/>
              <a:t>Remove entry from index and update index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Deletion from Dense Index</a:t>
            </a:r>
            <a:endParaRPr lang="en-US" dirty="0"/>
          </a:p>
        </p:txBody>
      </p:sp>
      <p:sp>
        <p:nvSpPr>
          <p:cNvPr id="155" name="Rectangle 154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7" name="Rectangle 156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8" name="Rectangle 157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1" name="Rectangle 160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2" name="Rectangle 161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3" name="Rectangle 162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4" name="Rectangle 163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5" name="Rectangle 164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6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6" name="Rectangle 165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7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7" name="Rectangle 166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8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8" name="Rectangle 167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9" name="Rectangle 168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0" name="Rectangle 169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1" name="Rectangle 170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9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2" name="Rectangle 171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10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3" name="Rectangle 172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4" name="Rectangle 173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5" name="Rectangle 174"/>
          <p:cNvSpPr/>
          <p:nvPr/>
        </p:nvSpPr>
        <p:spPr bwMode="auto">
          <a:xfrm>
            <a:off x="5940152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6" name="Rectangle 175"/>
          <p:cNvSpPr/>
          <p:nvPr/>
        </p:nvSpPr>
        <p:spPr bwMode="auto">
          <a:xfrm>
            <a:off x="5940152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7" name="Rectangle 176"/>
          <p:cNvSpPr/>
          <p:nvPr/>
        </p:nvSpPr>
        <p:spPr bwMode="auto">
          <a:xfrm>
            <a:off x="5940152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8" name="Rectangle 177"/>
          <p:cNvSpPr/>
          <p:nvPr/>
        </p:nvSpPr>
        <p:spPr bwMode="auto">
          <a:xfrm>
            <a:off x="6372200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9" name="Rectangle 178"/>
          <p:cNvSpPr/>
          <p:nvPr/>
        </p:nvSpPr>
        <p:spPr bwMode="auto">
          <a:xfrm>
            <a:off x="6372200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0" name="Rectangle 179"/>
          <p:cNvSpPr/>
          <p:nvPr/>
        </p:nvSpPr>
        <p:spPr bwMode="auto">
          <a:xfrm>
            <a:off x="6372200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1" name="Rectangle 180"/>
          <p:cNvSpPr/>
          <p:nvPr/>
        </p:nvSpPr>
        <p:spPr bwMode="auto">
          <a:xfrm>
            <a:off x="5940152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2" name="Rectangle 181"/>
          <p:cNvSpPr/>
          <p:nvPr/>
        </p:nvSpPr>
        <p:spPr bwMode="auto">
          <a:xfrm>
            <a:off x="5940152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3" name="Rectangle 182"/>
          <p:cNvSpPr/>
          <p:nvPr/>
        </p:nvSpPr>
        <p:spPr bwMode="auto">
          <a:xfrm>
            <a:off x="6372200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4" name="Rectangle 183"/>
          <p:cNvSpPr/>
          <p:nvPr/>
        </p:nvSpPr>
        <p:spPr bwMode="auto">
          <a:xfrm>
            <a:off x="6372200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85" name="Straight Arrow Connector 184"/>
          <p:cNvCxnSpPr>
            <a:stCxn id="158" idx="3"/>
            <a:endCxn id="252" idx="1"/>
          </p:cNvCxnSpPr>
          <p:nvPr/>
        </p:nvCxnSpPr>
        <p:spPr bwMode="auto">
          <a:xfrm flipV="1">
            <a:off x="6660232" y="1916807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6" name="Straight Arrow Connector 185"/>
          <p:cNvCxnSpPr>
            <a:stCxn id="159" idx="3"/>
            <a:endCxn id="253" idx="1"/>
          </p:cNvCxnSpPr>
          <p:nvPr/>
        </p:nvCxnSpPr>
        <p:spPr bwMode="auto">
          <a:xfrm>
            <a:off x="6660232" y="2204442"/>
            <a:ext cx="558052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7" name="Straight Arrow Connector 186"/>
          <p:cNvCxnSpPr>
            <a:stCxn id="160" idx="3"/>
            <a:endCxn id="254" idx="1"/>
          </p:cNvCxnSpPr>
          <p:nvPr/>
        </p:nvCxnSpPr>
        <p:spPr bwMode="auto">
          <a:xfrm>
            <a:off x="6660232" y="2492474"/>
            <a:ext cx="558052" cy="144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8" name="Straight Arrow Connector 187"/>
          <p:cNvCxnSpPr>
            <a:stCxn id="163" idx="3"/>
            <a:endCxn id="258" idx="1"/>
          </p:cNvCxnSpPr>
          <p:nvPr/>
        </p:nvCxnSpPr>
        <p:spPr bwMode="auto">
          <a:xfrm>
            <a:off x="6660232" y="2780506"/>
            <a:ext cx="558052" cy="153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9" name="Straight Arrow Connector 188"/>
          <p:cNvCxnSpPr>
            <a:stCxn id="164" idx="3"/>
            <a:endCxn id="259" idx="1"/>
          </p:cNvCxnSpPr>
          <p:nvPr/>
        </p:nvCxnSpPr>
        <p:spPr bwMode="auto">
          <a:xfrm>
            <a:off x="6660232" y="3068538"/>
            <a:ext cx="558052" cy="2884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0" name="Straight Arrow Connector 189"/>
          <p:cNvCxnSpPr>
            <a:stCxn id="168" idx="3"/>
            <a:endCxn id="260" idx="1"/>
          </p:cNvCxnSpPr>
          <p:nvPr/>
        </p:nvCxnSpPr>
        <p:spPr bwMode="auto">
          <a:xfrm>
            <a:off x="6660232" y="3501380"/>
            <a:ext cx="558052" cy="1436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1" name="Straight Arrow Connector 190"/>
          <p:cNvCxnSpPr>
            <a:stCxn id="169" idx="3"/>
            <a:endCxn id="264" idx="1"/>
          </p:cNvCxnSpPr>
          <p:nvPr/>
        </p:nvCxnSpPr>
        <p:spPr bwMode="auto">
          <a:xfrm>
            <a:off x="6660232" y="3788990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2" name="Straight Arrow Connector 191"/>
          <p:cNvCxnSpPr>
            <a:stCxn id="170" idx="3"/>
            <a:endCxn id="265" idx="1"/>
          </p:cNvCxnSpPr>
          <p:nvPr/>
        </p:nvCxnSpPr>
        <p:spPr bwMode="auto">
          <a:xfrm>
            <a:off x="6660232" y="4077022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3" name="Straight Arrow Connector 192"/>
          <p:cNvCxnSpPr>
            <a:stCxn id="173" idx="3"/>
            <a:endCxn id="266" idx="1"/>
          </p:cNvCxnSpPr>
          <p:nvPr/>
        </p:nvCxnSpPr>
        <p:spPr bwMode="auto">
          <a:xfrm>
            <a:off x="6660232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4" name="Straight Arrow Connector 193"/>
          <p:cNvCxnSpPr>
            <a:stCxn id="174" idx="3"/>
            <a:endCxn id="270" idx="1"/>
          </p:cNvCxnSpPr>
          <p:nvPr/>
        </p:nvCxnSpPr>
        <p:spPr bwMode="auto">
          <a:xfrm>
            <a:off x="6660232" y="465308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5" name="Straight Arrow Connector 194"/>
          <p:cNvCxnSpPr>
            <a:stCxn id="178" idx="3"/>
            <a:endCxn id="271" idx="1"/>
          </p:cNvCxnSpPr>
          <p:nvPr/>
        </p:nvCxnSpPr>
        <p:spPr bwMode="auto">
          <a:xfrm>
            <a:off x="6660232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6" name="Straight Arrow Connector 195"/>
          <p:cNvCxnSpPr>
            <a:stCxn id="179" idx="3"/>
            <a:endCxn id="272" idx="1"/>
          </p:cNvCxnSpPr>
          <p:nvPr/>
        </p:nvCxnSpPr>
        <p:spPr bwMode="auto">
          <a:xfrm>
            <a:off x="6660232" y="537316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7" name="Curved Connector 196"/>
          <p:cNvCxnSpPr>
            <a:stCxn id="180" idx="3"/>
          </p:cNvCxnSpPr>
          <p:nvPr/>
        </p:nvCxnSpPr>
        <p:spPr bwMode="auto">
          <a:xfrm>
            <a:off x="6660232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9" name="Curved Connector 198"/>
          <p:cNvCxnSpPr>
            <a:stCxn id="183" idx="3"/>
          </p:cNvCxnSpPr>
          <p:nvPr/>
        </p:nvCxnSpPr>
        <p:spPr bwMode="auto">
          <a:xfrm>
            <a:off x="6660232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1" name="Curved Connector 200"/>
          <p:cNvCxnSpPr>
            <a:stCxn id="184" idx="3"/>
          </p:cNvCxnSpPr>
          <p:nvPr/>
        </p:nvCxnSpPr>
        <p:spPr bwMode="auto">
          <a:xfrm>
            <a:off x="6660232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6" name="Rectangle 245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5940152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4" name="Rectangle 253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5" name="Rectangle 254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6" name="Rectangle 255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0" name="Rectangle 259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1" name="Rectangle 260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4" name="Rectangle 263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5" name="Rectangle 264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6" name="Rectangle 265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0" name="Rectangle 269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1" name="Rectangle 270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3" name="Rectangle 272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4" name="Rectangle 273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5" name="Rectangle 274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6" name="Rectangle 275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8" name="Rectangle 277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9" name="Rectangle 278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0" name="Rectangle 279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1" name="Rectangle 280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940152" y="1196752"/>
            <a:ext cx="71075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dense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7236296" y="2780928"/>
            <a:ext cx="158417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7236296" y="2492896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7" name="Rectangle 276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5940152" y="23488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5940152" y="26369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5940152" y="2924944"/>
            <a:ext cx="72008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5" name="Rectangle 244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89" name="Straight Arrow Connector 88"/>
          <p:cNvCxnSpPr>
            <a:stCxn id="160" idx="3"/>
            <a:endCxn id="85" idx="1"/>
          </p:cNvCxnSpPr>
          <p:nvPr/>
        </p:nvCxnSpPr>
        <p:spPr bwMode="auto">
          <a:xfrm>
            <a:off x="6660232" y="2492474"/>
            <a:ext cx="576064" cy="14446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163" idx="3"/>
            <a:endCxn id="259" idx="1"/>
          </p:cNvCxnSpPr>
          <p:nvPr/>
        </p:nvCxnSpPr>
        <p:spPr bwMode="auto">
          <a:xfrm>
            <a:off x="6660232" y="2780506"/>
            <a:ext cx="558052" cy="57646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559236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 animBg="1"/>
      <p:bldP spid="86" grpId="0" animBg="1"/>
      <p:bldP spid="87" grpId="0" animBg="1"/>
      <p:bldP spid="8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ectangle 94"/>
          <p:cNvSpPr/>
          <p:nvPr/>
        </p:nvSpPr>
        <p:spPr bwMode="auto">
          <a:xfrm>
            <a:off x="7236296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6" name="Rectangle 95"/>
          <p:cNvSpPr/>
          <p:nvPr/>
        </p:nvSpPr>
        <p:spPr bwMode="auto">
          <a:xfrm>
            <a:off x="7236296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7236296" y="249289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7236296" y="278092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7236296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7236296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7236296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7236296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7236296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7236296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Insertion into Sparse Index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3" name="Rectangle 242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4" name="Rectangle 243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5" name="Rectangle 244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6" name="Rectangle 245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0" name="Rectangle 249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1" name="Rectangle 250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6660232" y="1916807"/>
            <a:ext cx="576064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6660232" y="2204442"/>
            <a:ext cx="576064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6660232" y="2492474"/>
            <a:ext cx="576064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6660232" y="2780506"/>
            <a:ext cx="576064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6660232" y="3068538"/>
            <a:ext cx="576064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7236296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2" name="Rectangle 291"/>
          <p:cNvSpPr/>
          <p:nvPr/>
        </p:nvSpPr>
        <p:spPr bwMode="auto">
          <a:xfrm>
            <a:off x="7236296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3" name="Rectangle 292"/>
          <p:cNvSpPr/>
          <p:nvPr/>
        </p:nvSpPr>
        <p:spPr bwMode="auto">
          <a:xfrm>
            <a:off x="7236296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8" name="Rectangle 297"/>
          <p:cNvSpPr/>
          <p:nvPr/>
        </p:nvSpPr>
        <p:spPr bwMode="auto">
          <a:xfrm>
            <a:off x="7236296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9" name="Rectangle 298"/>
          <p:cNvSpPr/>
          <p:nvPr/>
        </p:nvSpPr>
        <p:spPr bwMode="auto">
          <a:xfrm>
            <a:off x="7236296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7236296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5" name="Rectangle 304"/>
          <p:cNvSpPr/>
          <p:nvPr/>
        </p:nvSpPr>
        <p:spPr bwMode="auto">
          <a:xfrm>
            <a:off x="7236296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7236296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940152" y="1196752"/>
            <a:ext cx="76585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sparse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1528873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Rectangle 307"/>
          <p:cNvSpPr/>
          <p:nvPr/>
        </p:nvSpPr>
        <p:spPr bwMode="auto">
          <a:xfrm>
            <a:off x="7236296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7236296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7236296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7236296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7236296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4" name="Rectangle 293"/>
          <p:cNvSpPr/>
          <p:nvPr/>
        </p:nvSpPr>
        <p:spPr bwMode="auto">
          <a:xfrm>
            <a:off x="7236296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7236296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Insertion into Sparse Index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Insert record 34</a:t>
            </a:r>
          </a:p>
          <a:p>
            <a:pPr lvl="1"/>
            <a:r>
              <a:rPr lang="en-US" dirty="0" smtClean="0"/>
              <a:t>Easy! We have free space in the right block of the data file</a:t>
            </a:r>
            <a:endParaRPr lang="en-US" dirty="0"/>
          </a:p>
        </p:txBody>
      </p:sp>
      <p:sp>
        <p:nvSpPr>
          <p:cNvPr id="243" name="Rectangle 242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4" name="Rectangle 243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5" name="Rectangle 244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6" name="Rectangle 245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0" name="Rectangle 249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1" name="Rectangle 250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6660232" y="1916807"/>
            <a:ext cx="576064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6660232" y="2204442"/>
            <a:ext cx="576064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6660232" y="2492474"/>
            <a:ext cx="576064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6660232" y="2780506"/>
            <a:ext cx="576064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6660232" y="3068538"/>
            <a:ext cx="576064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7236296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2" name="Rectangle 291"/>
          <p:cNvSpPr/>
          <p:nvPr/>
        </p:nvSpPr>
        <p:spPr bwMode="auto">
          <a:xfrm>
            <a:off x="7236296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3" name="Rectangle 292"/>
          <p:cNvSpPr/>
          <p:nvPr/>
        </p:nvSpPr>
        <p:spPr bwMode="auto">
          <a:xfrm>
            <a:off x="7236296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7668344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8" name="Rectangle 297"/>
          <p:cNvSpPr/>
          <p:nvPr/>
        </p:nvSpPr>
        <p:spPr bwMode="auto">
          <a:xfrm>
            <a:off x="7236296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9" name="Rectangle 298"/>
          <p:cNvSpPr/>
          <p:nvPr/>
        </p:nvSpPr>
        <p:spPr bwMode="auto">
          <a:xfrm>
            <a:off x="7236296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7236296" y="2780928"/>
            <a:ext cx="1566164" cy="279276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7236296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5" name="Rectangle 304"/>
          <p:cNvSpPr/>
          <p:nvPr/>
        </p:nvSpPr>
        <p:spPr bwMode="auto">
          <a:xfrm>
            <a:off x="7236296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7236296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7236296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940152" y="1196752"/>
            <a:ext cx="76585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sparse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7236296" y="2780928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34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231524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 bwMode="auto">
          <a:xfrm>
            <a:off x="7236296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7236296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7236296" y="249289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7236296" y="278092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7236296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7236296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7236296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7236296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7236296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7236296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Insertion into Sparse Index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Insert record 15</a:t>
            </a:r>
          </a:p>
          <a:p>
            <a:pPr lvl="1"/>
            <a:r>
              <a:rPr lang="en-US" dirty="0" smtClean="0"/>
              <a:t>Add to data file and immediately </a:t>
            </a:r>
            <a:r>
              <a:rPr lang="en-US" dirty="0" err="1" smtClean="0"/>
              <a:t>reorganise</a:t>
            </a:r>
            <a:endParaRPr lang="en-US" dirty="0" smtClean="0"/>
          </a:p>
          <a:p>
            <a:pPr lvl="1"/>
            <a:r>
              <a:rPr lang="en-US" dirty="0" smtClean="0"/>
              <a:t>Update index</a:t>
            </a:r>
          </a:p>
          <a:p>
            <a:pPr lvl="1"/>
            <a:endParaRPr lang="en-US" dirty="0"/>
          </a:p>
          <a:p>
            <a:r>
              <a:rPr lang="en-US" dirty="0" smtClean="0"/>
              <a:t>Alternatively:</a:t>
            </a:r>
          </a:p>
          <a:p>
            <a:pPr lvl="1"/>
            <a:r>
              <a:rPr lang="en-US" dirty="0" smtClean="0"/>
              <a:t>Insert new block (chained file)</a:t>
            </a:r>
          </a:p>
          <a:p>
            <a:pPr lvl="1"/>
            <a:r>
              <a:rPr lang="en-US" dirty="0" smtClean="0"/>
              <a:t>Update index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243" name="Rectangle 242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4" name="Rectangle 243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5" name="Rectangle 244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6" name="Rectangle 245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0" name="Rectangle 249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1" name="Rectangle 250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6660232" y="1916807"/>
            <a:ext cx="576064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6660232" y="2204442"/>
            <a:ext cx="576064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6660232" y="2492474"/>
            <a:ext cx="576064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6660232" y="2780506"/>
            <a:ext cx="576064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6660232" y="3068538"/>
            <a:ext cx="576064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1" name="Rectangle 290"/>
          <p:cNvSpPr/>
          <p:nvPr/>
        </p:nvSpPr>
        <p:spPr bwMode="auto">
          <a:xfrm>
            <a:off x="7236296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2" name="Rectangle 291"/>
          <p:cNvSpPr/>
          <p:nvPr/>
        </p:nvSpPr>
        <p:spPr bwMode="auto">
          <a:xfrm>
            <a:off x="7236296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3" name="Rectangle 292"/>
          <p:cNvSpPr/>
          <p:nvPr/>
        </p:nvSpPr>
        <p:spPr bwMode="auto">
          <a:xfrm>
            <a:off x="7236296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8" name="Rectangle 297"/>
          <p:cNvSpPr/>
          <p:nvPr/>
        </p:nvSpPr>
        <p:spPr bwMode="auto">
          <a:xfrm>
            <a:off x="7236296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9" name="Rectangle 298"/>
          <p:cNvSpPr/>
          <p:nvPr/>
        </p:nvSpPr>
        <p:spPr bwMode="auto">
          <a:xfrm>
            <a:off x="7236296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7236296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5" name="Rectangle 304"/>
          <p:cNvSpPr/>
          <p:nvPr/>
        </p:nvSpPr>
        <p:spPr bwMode="auto">
          <a:xfrm>
            <a:off x="7236296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7236296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940152" y="1196752"/>
            <a:ext cx="76585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sparse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7236296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7236296" y="2780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7236296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5940152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8" name="Rectangle 287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086376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9" grpId="0" animBg="1"/>
      <p:bldP spid="5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/>
          <p:nvPr/>
        </p:nvSpPr>
        <p:spPr bwMode="auto">
          <a:xfrm>
            <a:off x="6660232" y="206084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6660232" y="278092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6660232" y="350100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6660232" y="422108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6660232" y="494116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5076056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5076056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5076056" y="249289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5076056" y="278092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5076056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5076056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5076056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5076056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5076056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5076056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Insertion into Sparse Index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Insert record 25</a:t>
            </a:r>
          </a:p>
          <a:p>
            <a:pPr lvl="1"/>
            <a:r>
              <a:rPr lang="en-US" dirty="0" smtClean="0"/>
              <a:t>Block is full, so add to </a:t>
            </a:r>
            <a:br>
              <a:rPr lang="en-US" dirty="0" smtClean="0"/>
            </a:br>
            <a:r>
              <a:rPr lang="en-US" dirty="0" smtClean="0"/>
              <a:t>overflow block</a:t>
            </a:r>
          </a:p>
          <a:p>
            <a:pPr lvl="1"/>
            <a:r>
              <a:rPr lang="en-US" dirty="0" err="1" smtClean="0"/>
              <a:t>Reorganise</a:t>
            </a:r>
            <a:r>
              <a:rPr lang="en-US" dirty="0" smtClean="0"/>
              <a:t> later...</a:t>
            </a:r>
            <a:endParaRPr lang="en-US" dirty="0"/>
          </a:p>
        </p:txBody>
      </p:sp>
      <p:sp>
        <p:nvSpPr>
          <p:cNvPr id="243" name="Rectangle 242"/>
          <p:cNvSpPr/>
          <p:nvPr/>
        </p:nvSpPr>
        <p:spPr bwMode="auto">
          <a:xfrm>
            <a:off x="3788918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4" name="Rectangle 243"/>
          <p:cNvSpPr/>
          <p:nvPr/>
        </p:nvSpPr>
        <p:spPr bwMode="auto">
          <a:xfrm>
            <a:off x="3788918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5" name="Rectangle 244"/>
          <p:cNvSpPr/>
          <p:nvPr/>
        </p:nvSpPr>
        <p:spPr bwMode="auto">
          <a:xfrm>
            <a:off x="3788918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6" name="Rectangle 245"/>
          <p:cNvSpPr/>
          <p:nvPr/>
        </p:nvSpPr>
        <p:spPr bwMode="auto">
          <a:xfrm>
            <a:off x="4220966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4220966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4220966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3788918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0" name="Rectangle 249"/>
          <p:cNvSpPr/>
          <p:nvPr/>
        </p:nvSpPr>
        <p:spPr bwMode="auto">
          <a:xfrm>
            <a:off x="3788918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1" name="Rectangle 250"/>
          <p:cNvSpPr/>
          <p:nvPr/>
        </p:nvSpPr>
        <p:spPr bwMode="auto">
          <a:xfrm>
            <a:off x="4220966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4220966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4508998" y="1916807"/>
            <a:ext cx="567058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4508998" y="2204442"/>
            <a:ext cx="567058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4508998" y="2492474"/>
            <a:ext cx="567058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4508998" y="2780506"/>
            <a:ext cx="567058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4508998" y="3068538"/>
            <a:ext cx="567058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3788918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5076056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2" name="Rectangle 291"/>
          <p:cNvSpPr/>
          <p:nvPr/>
        </p:nvSpPr>
        <p:spPr bwMode="auto">
          <a:xfrm>
            <a:off x="5076056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3" name="Rectangle 292"/>
          <p:cNvSpPr/>
          <p:nvPr/>
        </p:nvSpPr>
        <p:spPr bwMode="auto">
          <a:xfrm>
            <a:off x="5076056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8" name="Rectangle 297"/>
          <p:cNvSpPr/>
          <p:nvPr/>
        </p:nvSpPr>
        <p:spPr bwMode="auto">
          <a:xfrm>
            <a:off x="5076056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9" name="Rectangle 298"/>
          <p:cNvSpPr/>
          <p:nvPr/>
        </p:nvSpPr>
        <p:spPr bwMode="auto">
          <a:xfrm>
            <a:off x="5076056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5076056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5" name="Rectangle 304"/>
          <p:cNvSpPr/>
          <p:nvPr/>
        </p:nvSpPr>
        <p:spPr bwMode="auto">
          <a:xfrm>
            <a:off x="5076056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5076056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506705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506705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506705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506705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506705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373094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3539142" y="1412776"/>
            <a:ext cx="13172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sparse index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7236296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7236296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7236296" y="17728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25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256904" y="1412776"/>
            <a:ext cx="15932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overflow blocks</a:t>
            </a:r>
            <a:endParaRPr lang="en-US" sz="1600" dirty="0">
              <a:latin typeface="Georgia"/>
              <a:cs typeface="Georgia"/>
            </a:endParaRPr>
          </a:p>
        </p:txBody>
      </p:sp>
      <p:cxnSp>
        <p:nvCxnSpPr>
          <p:cNvPr id="57" name="Straight Arrow Connector 56"/>
          <p:cNvCxnSpPr>
            <a:stCxn id="49" idx="3"/>
            <a:endCxn id="47" idx="1"/>
          </p:cNvCxnSpPr>
          <p:nvPr/>
        </p:nvCxnSpPr>
        <p:spPr bwMode="auto">
          <a:xfrm flipV="1">
            <a:off x="6804248" y="1916832"/>
            <a:ext cx="432048" cy="2880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610084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2" grpId="0" animBg="1"/>
      <p:bldP spid="53" grpId="0" animBg="1"/>
      <p:bldP spid="54" grpId="0" animBg="1"/>
      <p:bldP spid="55" grpId="0" animBg="1"/>
      <p:bldP spid="45" grpId="0" animBg="1"/>
      <p:bldP spid="46" grpId="0" animBg="1"/>
      <p:bldP spid="47" grpId="0" animBg="1"/>
      <p:bldP spid="48" grpId="0" animBg="1"/>
      <p:bldP spid="5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Index</a:t>
            </a:r>
            <a:br>
              <a:rPr lang="en-US" dirty="0" smtClean="0"/>
            </a:br>
            <a:r>
              <a:rPr lang="en-US" dirty="0" smtClean="0"/>
              <a:t>Basics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707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Unlike a primary index, does not determine placement of records in data file</a:t>
            </a:r>
          </a:p>
          <a:p>
            <a:r>
              <a:rPr lang="en-US" dirty="0" smtClean="0"/>
              <a:t>Location (order) of records may have been decided by a primary index on another field</a:t>
            </a:r>
          </a:p>
          <a:p>
            <a:r>
              <a:rPr lang="en-US" dirty="0" smtClean="0"/>
              <a:t>Secondary indexes are always dense</a:t>
            </a:r>
          </a:p>
          <a:p>
            <a:r>
              <a:rPr lang="en-US" dirty="0" smtClean="0"/>
              <a:t>Pointers are record pointers, not block pointers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Secondary Indexes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6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7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8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9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10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5940152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5940152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5940152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6372200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6372200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6372200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5940152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5940152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6372200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6372200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9" idx="1"/>
          </p:cNvCxnSpPr>
          <p:nvPr/>
        </p:nvCxnSpPr>
        <p:spPr bwMode="auto">
          <a:xfrm>
            <a:off x="6660232" y="1916832"/>
            <a:ext cx="558052" cy="72005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37" idx="1"/>
          </p:cNvCxnSpPr>
          <p:nvPr/>
        </p:nvCxnSpPr>
        <p:spPr bwMode="auto">
          <a:xfrm flipV="1">
            <a:off x="6660232" y="1916807"/>
            <a:ext cx="558052" cy="2876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7" idx="1"/>
          </p:cNvCxnSpPr>
          <p:nvPr/>
        </p:nvCxnSpPr>
        <p:spPr bwMode="auto">
          <a:xfrm>
            <a:off x="6660232" y="2492474"/>
            <a:ext cx="558052" cy="33127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38" idx="1"/>
          </p:cNvCxnSpPr>
          <p:nvPr/>
        </p:nvCxnSpPr>
        <p:spPr bwMode="auto">
          <a:xfrm flipV="1">
            <a:off x="6660232" y="2204839"/>
            <a:ext cx="558052" cy="57566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45" idx="1"/>
          </p:cNvCxnSpPr>
          <p:nvPr/>
        </p:nvCxnSpPr>
        <p:spPr bwMode="auto">
          <a:xfrm>
            <a:off x="6660232" y="3068538"/>
            <a:ext cx="558052" cy="57646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49" idx="1"/>
          </p:cNvCxnSpPr>
          <p:nvPr/>
        </p:nvCxnSpPr>
        <p:spPr bwMode="auto">
          <a:xfrm>
            <a:off x="6660232" y="3501380"/>
            <a:ext cx="558052" cy="5756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44" idx="1"/>
          </p:cNvCxnSpPr>
          <p:nvPr/>
        </p:nvCxnSpPr>
        <p:spPr bwMode="auto">
          <a:xfrm flipV="1">
            <a:off x="6660232" y="3356967"/>
            <a:ext cx="558052" cy="43202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3" idx="1"/>
          </p:cNvCxnSpPr>
          <p:nvPr/>
        </p:nvCxnSpPr>
        <p:spPr bwMode="auto">
          <a:xfrm flipV="1">
            <a:off x="6660232" y="2933675"/>
            <a:ext cx="558052" cy="11433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1" idx="1"/>
          </p:cNvCxnSpPr>
          <p:nvPr/>
        </p:nvCxnSpPr>
        <p:spPr bwMode="auto">
          <a:xfrm>
            <a:off x="6660232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50" idx="1"/>
          </p:cNvCxnSpPr>
          <p:nvPr/>
        </p:nvCxnSpPr>
        <p:spPr bwMode="auto">
          <a:xfrm flipV="1">
            <a:off x="6660232" y="436510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56" idx="1"/>
          </p:cNvCxnSpPr>
          <p:nvPr/>
        </p:nvCxnSpPr>
        <p:spPr bwMode="auto">
          <a:xfrm>
            <a:off x="6660232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5" idx="1"/>
          </p:cNvCxnSpPr>
          <p:nvPr/>
        </p:nvCxnSpPr>
        <p:spPr bwMode="auto">
          <a:xfrm flipV="1">
            <a:off x="6660232" y="508518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6660232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6660232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6660232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5940152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893495" y="1196752"/>
            <a:ext cx="71075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dense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13949952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61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109" grpId="0" animBg="1"/>
      <p:bldP spid="110" grpId="0" animBg="1"/>
      <p:bldP spid="111" grpId="0" animBg="1"/>
      <p:bldP spid="1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Sparse secondary indexes make no sense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Secondary Indexes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7" idx="1"/>
          </p:cNvCxnSpPr>
          <p:nvPr/>
        </p:nvCxnSpPr>
        <p:spPr bwMode="auto">
          <a:xfrm flipV="1">
            <a:off x="6660232" y="1916807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39" idx="1"/>
          </p:cNvCxnSpPr>
          <p:nvPr/>
        </p:nvCxnSpPr>
        <p:spPr bwMode="auto">
          <a:xfrm>
            <a:off x="6660232" y="2204442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44" idx="1"/>
          </p:cNvCxnSpPr>
          <p:nvPr/>
        </p:nvCxnSpPr>
        <p:spPr bwMode="auto">
          <a:xfrm>
            <a:off x="6660232" y="2492474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49" idx="1"/>
          </p:cNvCxnSpPr>
          <p:nvPr/>
        </p:nvCxnSpPr>
        <p:spPr bwMode="auto">
          <a:xfrm>
            <a:off x="6660232" y="278050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51" idx="1"/>
          </p:cNvCxnSpPr>
          <p:nvPr/>
        </p:nvCxnSpPr>
        <p:spPr bwMode="auto">
          <a:xfrm>
            <a:off x="6660232" y="306853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56" idx="1"/>
          </p:cNvCxnSpPr>
          <p:nvPr/>
        </p:nvCxnSpPr>
        <p:spPr bwMode="auto">
          <a:xfrm>
            <a:off x="6660232" y="350138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12" name="Curved Connector 111"/>
          <p:cNvCxnSpPr/>
          <p:nvPr/>
        </p:nvCxnSpPr>
        <p:spPr bwMode="auto">
          <a:xfrm>
            <a:off x="6660232" y="378904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Curved Connector 112"/>
          <p:cNvCxnSpPr/>
          <p:nvPr/>
        </p:nvCxnSpPr>
        <p:spPr bwMode="auto">
          <a:xfrm>
            <a:off x="6660232" y="407707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Curved Connector 113"/>
          <p:cNvCxnSpPr/>
          <p:nvPr/>
        </p:nvCxnSpPr>
        <p:spPr bwMode="auto">
          <a:xfrm>
            <a:off x="6660232" y="436510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Curved Connector 114"/>
          <p:cNvCxnSpPr/>
          <p:nvPr/>
        </p:nvCxnSpPr>
        <p:spPr bwMode="auto">
          <a:xfrm>
            <a:off x="6660232" y="4653136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6" name="TextBox 115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65943" y="1196752"/>
            <a:ext cx="76585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sparse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18621246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61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109" grpId="0" animBg="1"/>
      <p:bldP spid="110" grpId="0" animBg="1"/>
      <p:bldP spid="11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May have higher levels of sparse indexes above the dense index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Secondary Indexes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6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7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8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9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10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5940152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5940152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5940152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6372200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6372200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6372200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5940152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5940152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6372200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6372200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9" idx="1"/>
          </p:cNvCxnSpPr>
          <p:nvPr/>
        </p:nvCxnSpPr>
        <p:spPr bwMode="auto">
          <a:xfrm>
            <a:off x="6660232" y="1916832"/>
            <a:ext cx="558052" cy="72005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37" idx="1"/>
          </p:cNvCxnSpPr>
          <p:nvPr/>
        </p:nvCxnSpPr>
        <p:spPr bwMode="auto">
          <a:xfrm flipV="1">
            <a:off x="6660232" y="1916807"/>
            <a:ext cx="558052" cy="2876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7" idx="1"/>
          </p:cNvCxnSpPr>
          <p:nvPr/>
        </p:nvCxnSpPr>
        <p:spPr bwMode="auto">
          <a:xfrm>
            <a:off x="6660232" y="2492474"/>
            <a:ext cx="558052" cy="33127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38" idx="1"/>
          </p:cNvCxnSpPr>
          <p:nvPr/>
        </p:nvCxnSpPr>
        <p:spPr bwMode="auto">
          <a:xfrm flipV="1">
            <a:off x="6660232" y="2204839"/>
            <a:ext cx="558052" cy="57566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45" idx="1"/>
          </p:cNvCxnSpPr>
          <p:nvPr/>
        </p:nvCxnSpPr>
        <p:spPr bwMode="auto">
          <a:xfrm>
            <a:off x="6660232" y="3068538"/>
            <a:ext cx="558052" cy="57646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49" idx="1"/>
          </p:cNvCxnSpPr>
          <p:nvPr/>
        </p:nvCxnSpPr>
        <p:spPr bwMode="auto">
          <a:xfrm>
            <a:off x="6660232" y="3501380"/>
            <a:ext cx="558052" cy="5756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44" idx="1"/>
          </p:cNvCxnSpPr>
          <p:nvPr/>
        </p:nvCxnSpPr>
        <p:spPr bwMode="auto">
          <a:xfrm flipV="1">
            <a:off x="6660232" y="3356967"/>
            <a:ext cx="558052" cy="43202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3" idx="1"/>
          </p:cNvCxnSpPr>
          <p:nvPr/>
        </p:nvCxnSpPr>
        <p:spPr bwMode="auto">
          <a:xfrm flipV="1">
            <a:off x="6660232" y="2933675"/>
            <a:ext cx="558052" cy="11433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1" idx="1"/>
          </p:cNvCxnSpPr>
          <p:nvPr/>
        </p:nvCxnSpPr>
        <p:spPr bwMode="auto">
          <a:xfrm>
            <a:off x="6660232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50" idx="1"/>
          </p:cNvCxnSpPr>
          <p:nvPr/>
        </p:nvCxnSpPr>
        <p:spPr bwMode="auto">
          <a:xfrm flipV="1">
            <a:off x="6660232" y="436510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56" idx="1"/>
          </p:cNvCxnSpPr>
          <p:nvPr/>
        </p:nvCxnSpPr>
        <p:spPr bwMode="auto">
          <a:xfrm>
            <a:off x="6660232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5" idx="1"/>
          </p:cNvCxnSpPr>
          <p:nvPr/>
        </p:nvCxnSpPr>
        <p:spPr bwMode="auto">
          <a:xfrm flipV="1">
            <a:off x="6660232" y="508518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6660232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6660232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6660232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5940152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Rectangle 111"/>
          <p:cNvSpPr/>
          <p:nvPr/>
        </p:nvSpPr>
        <p:spPr bwMode="auto">
          <a:xfrm>
            <a:off x="4644008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3" name="Rectangle 112"/>
          <p:cNvSpPr/>
          <p:nvPr/>
        </p:nvSpPr>
        <p:spPr bwMode="auto">
          <a:xfrm>
            <a:off x="4644008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4644008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5" name="Rectangle 114"/>
          <p:cNvSpPr/>
          <p:nvPr/>
        </p:nvSpPr>
        <p:spPr bwMode="auto">
          <a:xfrm>
            <a:off x="5076056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6" name="Rectangle 115"/>
          <p:cNvSpPr/>
          <p:nvPr/>
        </p:nvSpPr>
        <p:spPr bwMode="auto">
          <a:xfrm>
            <a:off x="5076056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7" name="Rectangle 116"/>
          <p:cNvSpPr/>
          <p:nvPr/>
        </p:nvSpPr>
        <p:spPr bwMode="auto">
          <a:xfrm>
            <a:off x="5076056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8" name="Rectangle 117"/>
          <p:cNvSpPr/>
          <p:nvPr/>
        </p:nvSpPr>
        <p:spPr bwMode="auto">
          <a:xfrm>
            <a:off x="4644008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9" name="Rectangle 118"/>
          <p:cNvSpPr/>
          <p:nvPr/>
        </p:nvSpPr>
        <p:spPr bwMode="auto">
          <a:xfrm>
            <a:off x="4644008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0" name="Rectangle 119"/>
          <p:cNvSpPr/>
          <p:nvPr/>
        </p:nvSpPr>
        <p:spPr bwMode="auto">
          <a:xfrm>
            <a:off x="5076056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5076056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4644008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23" name="Straight Arrow Connector 122"/>
          <p:cNvCxnSpPr>
            <a:stCxn id="115" idx="3"/>
          </p:cNvCxnSpPr>
          <p:nvPr/>
        </p:nvCxnSpPr>
        <p:spPr bwMode="auto">
          <a:xfrm flipV="1">
            <a:off x="5364088" y="1916435"/>
            <a:ext cx="576064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4" name="Straight Arrow Connector 123"/>
          <p:cNvCxnSpPr>
            <a:stCxn id="116" idx="3"/>
          </p:cNvCxnSpPr>
          <p:nvPr/>
        </p:nvCxnSpPr>
        <p:spPr bwMode="auto">
          <a:xfrm>
            <a:off x="5364088" y="2204442"/>
            <a:ext cx="576064" cy="129654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6" name="Curved Connector 125"/>
          <p:cNvCxnSpPr>
            <a:stCxn id="120" idx="3"/>
          </p:cNvCxnSpPr>
          <p:nvPr/>
        </p:nvCxnSpPr>
        <p:spPr bwMode="auto">
          <a:xfrm>
            <a:off x="5364088" y="2780506"/>
            <a:ext cx="216024" cy="432520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7" name="Curved Connector 126"/>
          <p:cNvCxnSpPr>
            <a:stCxn id="121" idx="3"/>
          </p:cNvCxnSpPr>
          <p:nvPr/>
        </p:nvCxnSpPr>
        <p:spPr bwMode="auto">
          <a:xfrm>
            <a:off x="5364088" y="3068538"/>
            <a:ext cx="216024" cy="50452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8" name="Straight Arrow Connector 127"/>
          <p:cNvCxnSpPr>
            <a:stCxn id="117" idx="3"/>
            <a:endCxn id="84" idx="1"/>
          </p:cNvCxnSpPr>
          <p:nvPr/>
        </p:nvCxnSpPr>
        <p:spPr bwMode="auto">
          <a:xfrm>
            <a:off x="5364088" y="2492474"/>
            <a:ext cx="576064" cy="25926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5724128" y="1196752"/>
            <a:ext cx="104948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dense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first-level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4297842" y="1196752"/>
            <a:ext cx="130977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sparse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second-level</a:t>
            </a:r>
          </a:p>
        </p:txBody>
      </p:sp>
    </p:spTree>
    <p:extLst>
      <p:ext uri="{BB962C8B-B14F-4D97-AF65-F5344CB8AC3E}">
        <p14:creationId xmlns:p14="http://schemas.microsoft.com/office/powerpoint/2010/main" val="16333860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3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Secondary indexes need to cope with duplicate values in the data file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Duplicate values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5498010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Solution #1: repeated entries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Problems</a:t>
            </a:r>
          </a:p>
          <a:p>
            <a:pPr lvl="1"/>
            <a:r>
              <a:rPr lang="en-US" dirty="0" smtClean="0"/>
              <a:t>excess disk space</a:t>
            </a:r>
          </a:p>
          <a:p>
            <a:pPr lvl="1"/>
            <a:r>
              <a:rPr lang="en-US" dirty="0" smtClean="0"/>
              <a:t>excess search time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Duplicate values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4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5940152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4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5940152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4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5940152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6372200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6372200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6372200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5940152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5940152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6372200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6372200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8" idx="1"/>
          </p:cNvCxnSpPr>
          <p:nvPr/>
        </p:nvCxnSpPr>
        <p:spPr bwMode="auto">
          <a:xfrm>
            <a:off x="6660232" y="1916832"/>
            <a:ext cx="558052" cy="2880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44" idx="1"/>
          </p:cNvCxnSpPr>
          <p:nvPr/>
        </p:nvCxnSpPr>
        <p:spPr bwMode="auto">
          <a:xfrm>
            <a:off x="6660232" y="2204442"/>
            <a:ext cx="558052" cy="11525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0" idx="1"/>
          </p:cNvCxnSpPr>
          <p:nvPr/>
        </p:nvCxnSpPr>
        <p:spPr bwMode="auto">
          <a:xfrm>
            <a:off x="6660232" y="2492474"/>
            <a:ext cx="558052" cy="18726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55" idx="1"/>
          </p:cNvCxnSpPr>
          <p:nvPr/>
        </p:nvCxnSpPr>
        <p:spPr bwMode="auto">
          <a:xfrm>
            <a:off x="6660232" y="2780506"/>
            <a:ext cx="558052" cy="23046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37" idx="1"/>
          </p:cNvCxnSpPr>
          <p:nvPr/>
        </p:nvCxnSpPr>
        <p:spPr bwMode="auto">
          <a:xfrm flipV="1">
            <a:off x="6660232" y="1916807"/>
            <a:ext cx="558052" cy="11517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39" idx="1"/>
          </p:cNvCxnSpPr>
          <p:nvPr/>
        </p:nvCxnSpPr>
        <p:spPr bwMode="auto">
          <a:xfrm flipV="1">
            <a:off x="6660232" y="2636887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51" idx="1"/>
          </p:cNvCxnSpPr>
          <p:nvPr/>
        </p:nvCxnSpPr>
        <p:spPr bwMode="auto">
          <a:xfrm>
            <a:off x="6660232" y="3788990"/>
            <a:ext cx="558052" cy="99945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9" idx="1"/>
          </p:cNvCxnSpPr>
          <p:nvPr/>
        </p:nvCxnSpPr>
        <p:spPr bwMode="auto">
          <a:xfrm>
            <a:off x="6660232" y="4077022"/>
            <a:ext cx="558052" cy="5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6" idx="1"/>
          </p:cNvCxnSpPr>
          <p:nvPr/>
        </p:nvCxnSpPr>
        <p:spPr bwMode="auto">
          <a:xfrm>
            <a:off x="6660232" y="4365054"/>
            <a:ext cx="558052" cy="11521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43" idx="1"/>
          </p:cNvCxnSpPr>
          <p:nvPr/>
        </p:nvCxnSpPr>
        <p:spPr bwMode="auto">
          <a:xfrm flipV="1">
            <a:off x="6660232" y="2933675"/>
            <a:ext cx="558052" cy="171941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45" idx="1"/>
          </p:cNvCxnSpPr>
          <p:nvPr/>
        </p:nvCxnSpPr>
        <p:spPr bwMode="auto">
          <a:xfrm flipV="1">
            <a:off x="6660232" y="3644999"/>
            <a:ext cx="558052" cy="144055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7" idx="1"/>
          </p:cNvCxnSpPr>
          <p:nvPr/>
        </p:nvCxnSpPr>
        <p:spPr bwMode="auto">
          <a:xfrm>
            <a:off x="6660232" y="537316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6660232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6660232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6660232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5940152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905567" y="1434262"/>
            <a:ext cx="6866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26751090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4" grpId="0" animBg="1"/>
      <p:bldP spid="35" grpId="0" animBg="1"/>
      <p:bldP spid="36" grpId="0" animBg="1"/>
      <p:bldP spid="61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109" grpId="0" animBg="1"/>
      <p:bldP spid="110" grpId="0" animBg="1"/>
      <p:bldP spid="111" grpId="0" animBg="1"/>
      <p:bldP spid="11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Solution #2: drop repeated keys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Problems</a:t>
            </a:r>
          </a:p>
          <a:p>
            <a:pPr lvl="1"/>
            <a:r>
              <a:rPr lang="en-US" dirty="0" smtClean="0"/>
              <a:t>variable size records in index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Duplicate values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4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5940152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4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5940152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6372200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6372200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6372200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5940152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5940152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6372200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6372200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8" idx="1"/>
          </p:cNvCxnSpPr>
          <p:nvPr/>
        </p:nvCxnSpPr>
        <p:spPr bwMode="auto">
          <a:xfrm>
            <a:off x="6660232" y="1916832"/>
            <a:ext cx="558052" cy="2880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44" idx="1"/>
          </p:cNvCxnSpPr>
          <p:nvPr/>
        </p:nvCxnSpPr>
        <p:spPr bwMode="auto">
          <a:xfrm>
            <a:off x="6660232" y="2204442"/>
            <a:ext cx="558052" cy="11525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0" idx="1"/>
          </p:cNvCxnSpPr>
          <p:nvPr/>
        </p:nvCxnSpPr>
        <p:spPr bwMode="auto">
          <a:xfrm>
            <a:off x="6660232" y="2492474"/>
            <a:ext cx="558052" cy="18726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55" idx="1"/>
          </p:cNvCxnSpPr>
          <p:nvPr/>
        </p:nvCxnSpPr>
        <p:spPr bwMode="auto">
          <a:xfrm>
            <a:off x="6660232" y="2780506"/>
            <a:ext cx="558052" cy="23046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37" idx="1"/>
          </p:cNvCxnSpPr>
          <p:nvPr/>
        </p:nvCxnSpPr>
        <p:spPr bwMode="auto">
          <a:xfrm flipV="1">
            <a:off x="6660232" y="1916807"/>
            <a:ext cx="558052" cy="11517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39" idx="1"/>
          </p:cNvCxnSpPr>
          <p:nvPr/>
        </p:nvCxnSpPr>
        <p:spPr bwMode="auto">
          <a:xfrm flipV="1">
            <a:off x="6660232" y="2636887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51" idx="1"/>
          </p:cNvCxnSpPr>
          <p:nvPr/>
        </p:nvCxnSpPr>
        <p:spPr bwMode="auto">
          <a:xfrm>
            <a:off x="6660232" y="3788990"/>
            <a:ext cx="558052" cy="99945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9" idx="1"/>
          </p:cNvCxnSpPr>
          <p:nvPr/>
        </p:nvCxnSpPr>
        <p:spPr bwMode="auto">
          <a:xfrm>
            <a:off x="6660232" y="4077022"/>
            <a:ext cx="558052" cy="5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6" idx="1"/>
          </p:cNvCxnSpPr>
          <p:nvPr/>
        </p:nvCxnSpPr>
        <p:spPr bwMode="auto">
          <a:xfrm>
            <a:off x="6660232" y="4365054"/>
            <a:ext cx="558052" cy="11521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43" idx="1"/>
          </p:cNvCxnSpPr>
          <p:nvPr/>
        </p:nvCxnSpPr>
        <p:spPr bwMode="auto">
          <a:xfrm flipV="1">
            <a:off x="6660232" y="2933675"/>
            <a:ext cx="558052" cy="171941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45" idx="1"/>
          </p:cNvCxnSpPr>
          <p:nvPr/>
        </p:nvCxnSpPr>
        <p:spPr bwMode="auto">
          <a:xfrm flipV="1">
            <a:off x="6660232" y="3644999"/>
            <a:ext cx="558052" cy="144055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7" idx="1"/>
          </p:cNvCxnSpPr>
          <p:nvPr/>
        </p:nvCxnSpPr>
        <p:spPr bwMode="auto">
          <a:xfrm>
            <a:off x="6660232" y="537316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6660232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6660232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6660232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5940152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905567" y="1434262"/>
            <a:ext cx="6866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5691974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61" grpId="0" animBg="1"/>
      <p:bldP spid="68" grpId="0" animBg="1"/>
      <p:bldP spid="69" grpId="0" animBg="1"/>
      <p:bldP spid="71" grpId="0" animBg="1"/>
      <p:bldP spid="72" grpId="0" animBg="1"/>
      <p:bldP spid="73" grpId="0" animBg="1"/>
      <p:bldP spid="74" grpId="0" animBg="1"/>
      <p:bldP spid="76" grpId="0" animBg="1"/>
      <p:bldP spid="77" grpId="0" animBg="1"/>
      <p:bldP spid="78" grpId="0" animBg="1"/>
      <p:bldP spid="79" grpId="0" animBg="1"/>
      <p:bldP spid="81" grpId="0" animBg="1"/>
      <p:bldP spid="82" grpId="0" animBg="1"/>
      <p:bldP spid="83" grpId="0" animBg="1"/>
      <p:bldP spid="84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109" grpId="0" animBg="1"/>
      <p:bldP spid="110" grpId="0" animBg="1"/>
      <p:bldP spid="111" grpId="0" animBg="1"/>
      <p:bldP spid="1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 bwMode="auto">
          <a:xfrm>
            <a:off x="6820821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Solution #3: chain records with same key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Problems</a:t>
            </a:r>
          </a:p>
          <a:p>
            <a:pPr lvl="1"/>
            <a:r>
              <a:rPr lang="en-US" dirty="0"/>
              <a:t>need to add fields to records</a:t>
            </a:r>
          </a:p>
          <a:p>
            <a:pPr lvl="1"/>
            <a:r>
              <a:rPr lang="en-US" dirty="0"/>
              <a:t>need to follow chain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6388773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6388773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6388773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6820821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6820821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6388773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6388773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6388773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6820821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6820821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6820821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6388773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6388773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6388773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6820821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6820821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6820821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6388773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6388773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6388773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6820821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6820821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6820821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Duplicate values</a:t>
            </a:r>
            <a:endParaRPr lang="en-US" dirty="0"/>
          </a:p>
        </p:txBody>
      </p:sp>
      <p:sp>
        <p:nvSpPr>
          <p:cNvPr id="112" name="TextBox 111"/>
          <p:cNvSpPr txBox="1"/>
          <p:nvPr/>
        </p:nvSpPr>
        <p:spPr>
          <a:xfrm>
            <a:off x="6694817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5110641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5" name="Rectangle 114"/>
          <p:cNvSpPr/>
          <p:nvPr/>
        </p:nvSpPr>
        <p:spPr bwMode="auto">
          <a:xfrm>
            <a:off x="5110641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6" name="Rectangle 115"/>
          <p:cNvSpPr/>
          <p:nvPr/>
        </p:nvSpPr>
        <p:spPr bwMode="auto">
          <a:xfrm>
            <a:off x="5110641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7" name="Rectangle 116"/>
          <p:cNvSpPr/>
          <p:nvPr/>
        </p:nvSpPr>
        <p:spPr bwMode="auto">
          <a:xfrm>
            <a:off x="5542689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8" name="Rectangle 117"/>
          <p:cNvSpPr/>
          <p:nvPr/>
        </p:nvSpPr>
        <p:spPr bwMode="auto">
          <a:xfrm>
            <a:off x="5542689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9" name="Rectangle 118"/>
          <p:cNvSpPr/>
          <p:nvPr/>
        </p:nvSpPr>
        <p:spPr bwMode="auto">
          <a:xfrm>
            <a:off x="5542689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0" name="Rectangle 119"/>
          <p:cNvSpPr/>
          <p:nvPr/>
        </p:nvSpPr>
        <p:spPr bwMode="auto">
          <a:xfrm>
            <a:off x="5110641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5110641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5542689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5542689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24" name="Straight Arrow Connector 123"/>
          <p:cNvCxnSpPr>
            <a:stCxn id="117" idx="3"/>
          </p:cNvCxnSpPr>
          <p:nvPr/>
        </p:nvCxnSpPr>
        <p:spPr bwMode="auto">
          <a:xfrm>
            <a:off x="5830721" y="1917254"/>
            <a:ext cx="558052" cy="2880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5" name="Straight Arrow Connector 124"/>
          <p:cNvCxnSpPr>
            <a:stCxn id="118" idx="3"/>
          </p:cNvCxnSpPr>
          <p:nvPr/>
        </p:nvCxnSpPr>
        <p:spPr bwMode="auto">
          <a:xfrm flipV="1">
            <a:off x="5830721" y="1917229"/>
            <a:ext cx="558052" cy="2876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6" name="Straight Arrow Connector 125"/>
          <p:cNvCxnSpPr>
            <a:stCxn id="119" idx="3"/>
          </p:cNvCxnSpPr>
          <p:nvPr/>
        </p:nvCxnSpPr>
        <p:spPr bwMode="auto">
          <a:xfrm>
            <a:off x="5830721" y="2492896"/>
            <a:ext cx="558052" cy="15845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7" name="Straight Arrow Connector 126"/>
          <p:cNvCxnSpPr>
            <a:stCxn id="122" idx="3"/>
            <a:endCxn id="43" idx="1"/>
          </p:cNvCxnSpPr>
          <p:nvPr/>
        </p:nvCxnSpPr>
        <p:spPr bwMode="auto">
          <a:xfrm>
            <a:off x="5830721" y="2780928"/>
            <a:ext cx="558052" cy="1527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8" name="Rectangle 127"/>
          <p:cNvSpPr/>
          <p:nvPr/>
        </p:nvSpPr>
        <p:spPr bwMode="auto">
          <a:xfrm>
            <a:off x="5110641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076056" y="1434684"/>
            <a:ext cx="6866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  <p:sp>
        <p:nvSpPr>
          <p:cNvPr id="130" name="Rectangle 129"/>
          <p:cNvSpPr/>
          <p:nvPr/>
        </p:nvSpPr>
        <p:spPr bwMode="auto">
          <a:xfrm>
            <a:off x="7715379" y="566124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7715379" y="537321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7715379" y="494116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7715379" y="465313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7715379" y="422108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7715379" y="393305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6" name="Rectangle 135"/>
          <p:cNvSpPr/>
          <p:nvPr/>
        </p:nvSpPr>
        <p:spPr bwMode="auto">
          <a:xfrm>
            <a:off x="7715379" y="350100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7" name="Rectangle 136"/>
          <p:cNvSpPr/>
          <p:nvPr/>
        </p:nvSpPr>
        <p:spPr bwMode="auto">
          <a:xfrm>
            <a:off x="7715379" y="321297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8" name="Rectangle 137"/>
          <p:cNvSpPr/>
          <p:nvPr/>
        </p:nvSpPr>
        <p:spPr bwMode="auto">
          <a:xfrm>
            <a:off x="7715379" y="278092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9" name="Rectangle 138"/>
          <p:cNvSpPr/>
          <p:nvPr/>
        </p:nvSpPr>
        <p:spPr bwMode="auto">
          <a:xfrm>
            <a:off x="7715379" y="249289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0" name="Rectangle 139"/>
          <p:cNvSpPr/>
          <p:nvPr/>
        </p:nvSpPr>
        <p:spPr bwMode="auto">
          <a:xfrm>
            <a:off x="7715379" y="206084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1" name="Rectangle 140"/>
          <p:cNvSpPr/>
          <p:nvPr/>
        </p:nvSpPr>
        <p:spPr bwMode="auto">
          <a:xfrm>
            <a:off x="7715379" y="177281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42" name="Curved Connector 141"/>
          <p:cNvCxnSpPr>
            <a:stCxn id="140" idx="3"/>
            <a:endCxn id="137" idx="3"/>
          </p:cNvCxnSpPr>
          <p:nvPr/>
        </p:nvCxnSpPr>
        <p:spPr bwMode="auto">
          <a:xfrm>
            <a:off x="7979032" y="2204864"/>
            <a:ext cx="11545" cy="1152128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3" name="Curved Connector 142"/>
          <p:cNvCxnSpPr>
            <a:stCxn id="137" idx="3"/>
            <a:endCxn id="134" idx="3"/>
          </p:cNvCxnSpPr>
          <p:nvPr/>
        </p:nvCxnSpPr>
        <p:spPr bwMode="auto">
          <a:xfrm>
            <a:off x="7979032" y="3356992"/>
            <a:ext cx="11545" cy="1008112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4" name="Curved Connector 143"/>
          <p:cNvCxnSpPr>
            <a:stCxn id="134" idx="3"/>
            <a:endCxn id="132" idx="3"/>
          </p:cNvCxnSpPr>
          <p:nvPr/>
        </p:nvCxnSpPr>
        <p:spPr bwMode="auto">
          <a:xfrm>
            <a:off x="7979032" y="4365104"/>
            <a:ext cx="11545" cy="720080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5" name="Curved Connector 144"/>
          <p:cNvCxnSpPr>
            <a:stCxn id="141" idx="3"/>
            <a:endCxn id="139" idx="3"/>
          </p:cNvCxnSpPr>
          <p:nvPr/>
        </p:nvCxnSpPr>
        <p:spPr bwMode="auto">
          <a:xfrm>
            <a:off x="7979032" y="1916832"/>
            <a:ext cx="11545" cy="720080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6" name="Curved Connector 145"/>
          <p:cNvCxnSpPr>
            <a:stCxn id="139" idx="3"/>
            <a:endCxn id="133" idx="3"/>
          </p:cNvCxnSpPr>
          <p:nvPr/>
        </p:nvCxnSpPr>
        <p:spPr bwMode="auto">
          <a:xfrm>
            <a:off x="7979032" y="2636912"/>
            <a:ext cx="11545" cy="2160240"/>
          </a:xfrm>
          <a:prstGeom prst="curvedConnector3">
            <a:avLst>
              <a:gd name="adj1" fmla="val 5682503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7" name="Curved Connector 146"/>
          <p:cNvCxnSpPr>
            <a:stCxn id="138" idx="3"/>
            <a:endCxn id="136" idx="3"/>
          </p:cNvCxnSpPr>
          <p:nvPr/>
        </p:nvCxnSpPr>
        <p:spPr bwMode="auto">
          <a:xfrm>
            <a:off x="7979032" y="2924944"/>
            <a:ext cx="11545" cy="720080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8" name="Curved Connector 147"/>
          <p:cNvCxnSpPr>
            <a:stCxn id="136" idx="3"/>
            <a:endCxn id="130" idx="3"/>
          </p:cNvCxnSpPr>
          <p:nvPr/>
        </p:nvCxnSpPr>
        <p:spPr bwMode="auto">
          <a:xfrm>
            <a:off x="7979032" y="3645024"/>
            <a:ext cx="11545" cy="2160240"/>
          </a:xfrm>
          <a:prstGeom prst="curvedConnector3">
            <a:avLst>
              <a:gd name="adj1" fmla="val 5682503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9" name="Curved Connector 148"/>
          <p:cNvCxnSpPr>
            <a:stCxn id="135" idx="3"/>
            <a:endCxn id="131" idx="3"/>
          </p:cNvCxnSpPr>
          <p:nvPr/>
        </p:nvCxnSpPr>
        <p:spPr bwMode="auto">
          <a:xfrm>
            <a:off x="7979032" y="4077072"/>
            <a:ext cx="11545" cy="1440160"/>
          </a:xfrm>
          <a:prstGeom prst="curvedConnector3">
            <a:avLst>
              <a:gd name="adj1" fmla="val 3353001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0" name="Straight Connector 149"/>
          <p:cNvCxnSpPr/>
          <p:nvPr/>
        </p:nvCxnSpPr>
        <p:spPr bwMode="auto">
          <a:xfrm>
            <a:off x="7715379" y="5670135"/>
            <a:ext cx="288032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1" name="Straight Connector 150"/>
          <p:cNvCxnSpPr/>
          <p:nvPr/>
        </p:nvCxnSpPr>
        <p:spPr bwMode="auto">
          <a:xfrm>
            <a:off x="7715379" y="5373216"/>
            <a:ext cx="288032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2" name="Straight Connector 151"/>
          <p:cNvCxnSpPr/>
          <p:nvPr/>
        </p:nvCxnSpPr>
        <p:spPr bwMode="auto">
          <a:xfrm>
            <a:off x="7715379" y="4941168"/>
            <a:ext cx="288032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3" name="Straight Connector 152"/>
          <p:cNvCxnSpPr/>
          <p:nvPr/>
        </p:nvCxnSpPr>
        <p:spPr bwMode="auto">
          <a:xfrm>
            <a:off x="7715379" y="4653136"/>
            <a:ext cx="288032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2" name="Rectangle 61"/>
          <p:cNvSpPr/>
          <p:nvPr/>
        </p:nvSpPr>
        <p:spPr bwMode="auto">
          <a:xfrm>
            <a:off x="6397779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397779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6397779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6397779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6397779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6397779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5354128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8" grpId="0" animBg="1"/>
      <p:bldP spid="129" grpId="0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Solution #4: indirection via buckets of pointers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Advantages</a:t>
            </a:r>
          </a:p>
          <a:p>
            <a:pPr lvl="1"/>
            <a:r>
              <a:rPr lang="en-US" dirty="0" smtClean="0"/>
              <a:t>If we have multiple secondary indexes on a relation, we can calculate conjunctions by taking intersections of buckets</a:t>
            </a:r>
          </a:p>
          <a:p>
            <a:pPr lvl="1"/>
            <a:r>
              <a:rPr lang="en-US" dirty="0" smtClean="0"/>
              <a:t>Don’t need to examine data file!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Duplicate values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6372200" y="321297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372200" y="350100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6372200" y="37890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6372200" y="479715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6372200" y="508476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6372200" y="53727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6372200" y="56608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6372200" y="59488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8" idx="1"/>
          </p:cNvCxnSpPr>
          <p:nvPr/>
        </p:nvCxnSpPr>
        <p:spPr bwMode="auto">
          <a:xfrm>
            <a:off x="6660232" y="1916832"/>
            <a:ext cx="558052" cy="2880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44" idx="1"/>
          </p:cNvCxnSpPr>
          <p:nvPr/>
        </p:nvCxnSpPr>
        <p:spPr bwMode="auto">
          <a:xfrm>
            <a:off x="6660232" y="2204442"/>
            <a:ext cx="558052" cy="11525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0" idx="1"/>
          </p:cNvCxnSpPr>
          <p:nvPr/>
        </p:nvCxnSpPr>
        <p:spPr bwMode="auto">
          <a:xfrm>
            <a:off x="6660232" y="2492474"/>
            <a:ext cx="558052" cy="18726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55" idx="1"/>
          </p:cNvCxnSpPr>
          <p:nvPr/>
        </p:nvCxnSpPr>
        <p:spPr bwMode="auto">
          <a:xfrm>
            <a:off x="6660232" y="2780506"/>
            <a:ext cx="558052" cy="23046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37" idx="1"/>
          </p:cNvCxnSpPr>
          <p:nvPr/>
        </p:nvCxnSpPr>
        <p:spPr bwMode="auto">
          <a:xfrm flipV="1">
            <a:off x="6660232" y="1916807"/>
            <a:ext cx="558052" cy="11517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39" idx="1"/>
          </p:cNvCxnSpPr>
          <p:nvPr/>
        </p:nvCxnSpPr>
        <p:spPr bwMode="auto">
          <a:xfrm flipV="1">
            <a:off x="6660232" y="2636887"/>
            <a:ext cx="558052" cy="72010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51" idx="1"/>
          </p:cNvCxnSpPr>
          <p:nvPr/>
        </p:nvCxnSpPr>
        <p:spPr bwMode="auto">
          <a:xfrm>
            <a:off x="6660232" y="3645024"/>
            <a:ext cx="558052" cy="11434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9" idx="1"/>
          </p:cNvCxnSpPr>
          <p:nvPr/>
        </p:nvCxnSpPr>
        <p:spPr bwMode="auto">
          <a:xfrm>
            <a:off x="6660232" y="3933056"/>
            <a:ext cx="558052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6" idx="1"/>
          </p:cNvCxnSpPr>
          <p:nvPr/>
        </p:nvCxnSpPr>
        <p:spPr bwMode="auto">
          <a:xfrm>
            <a:off x="6660232" y="4365054"/>
            <a:ext cx="558052" cy="11521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43" idx="1"/>
          </p:cNvCxnSpPr>
          <p:nvPr/>
        </p:nvCxnSpPr>
        <p:spPr bwMode="auto">
          <a:xfrm flipV="1">
            <a:off x="6660232" y="2933675"/>
            <a:ext cx="558052" cy="171941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45" idx="1"/>
          </p:cNvCxnSpPr>
          <p:nvPr/>
        </p:nvCxnSpPr>
        <p:spPr bwMode="auto">
          <a:xfrm flipV="1">
            <a:off x="6660232" y="3644999"/>
            <a:ext cx="558052" cy="1296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7" idx="1"/>
          </p:cNvCxnSpPr>
          <p:nvPr/>
        </p:nvCxnSpPr>
        <p:spPr bwMode="auto">
          <a:xfrm>
            <a:off x="6660232" y="5228778"/>
            <a:ext cx="558052" cy="57648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6660232" y="551681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6660232" y="580484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6660232" y="609287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0" name="Rectangle 109"/>
          <p:cNvSpPr/>
          <p:nvPr/>
        </p:nvSpPr>
        <p:spPr bwMode="auto">
          <a:xfrm>
            <a:off x="6372200" y="1772816"/>
            <a:ext cx="288032" cy="2304256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6372200" y="4221088"/>
            <a:ext cx="288032" cy="201622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6084168" y="1412776"/>
            <a:ext cx="8793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buckets</a:t>
            </a:r>
          </a:p>
        </p:txBody>
      </p:sp>
      <p:sp>
        <p:nvSpPr>
          <p:cNvPr id="126" name="Rectangle 125"/>
          <p:cNvSpPr/>
          <p:nvPr/>
        </p:nvSpPr>
        <p:spPr bwMode="auto">
          <a:xfrm>
            <a:off x="5110641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7" name="Rectangle 126"/>
          <p:cNvSpPr/>
          <p:nvPr/>
        </p:nvSpPr>
        <p:spPr bwMode="auto">
          <a:xfrm>
            <a:off x="5110641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8" name="Rectangle 127"/>
          <p:cNvSpPr/>
          <p:nvPr/>
        </p:nvSpPr>
        <p:spPr bwMode="auto">
          <a:xfrm>
            <a:off x="5110641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5542689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5542689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5542689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5110641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5110641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5542689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5542689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6" name="Rectangle 135"/>
          <p:cNvSpPr/>
          <p:nvPr/>
        </p:nvSpPr>
        <p:spPr bwMode="auto">
          <a:xfrm>
            <a:off x="5110641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5076056" y="1434684"/>
            <a:ext cx="6866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  <p:cxnSp>
        <p:nvCxnSpPr>
          <p:cNvPr id="138" name="Straight Arrow Connector 137"/>
          <p:cNvCxnSpPr>
            <a:stCxn id="129" idx="3"/>
            <a:endCxn id="61" idx="1"/>
          </p:cNvCxnSpPr>
          <p:nvPr/>
        </p:nvCxnSpPr>
        <p:spPr bwMode="auto">
          <a:xfrm flipV="1">
            <a:off x="5830721" y="1916832"/>
            <a:ext cx="541479" cy="4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9" name="Straight Arrow Connector 138"/>
          <p:cNvCxnSpPr>
            <a:stCxn id="130" idx="3"/>
            <a:endCxn id="73" idx="1"/>
          </p:cNvCxnSpPr>
          <p:nvPr/>
        </p:nvCxnSpPr>
        <p:spPr bwMode="auto">
          <a:xfrm>
            <a:off x="5830721" y="2204864"/>
            <a:ext cx="541479" cy="8636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0" name="Straight Arrow Connector 139"/>
          <p:cNvCxnSpPr>
            <a:stCxn id="131" idx="3"/>
            <a:endCxn id="79" idx="1"/>
          </p:cNvCxnSpPr>
          <p:nvPr/>
        </p:nvCxnSpPr>
        <p:spPr bwMode="auto">
          <a:xfrm>
            <a:off x="5830721" y="2492896"/>
            <a:ext cx="541479" cy="14401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134" idx="3"/>
            <a:endCxn id="83" idx="1"/>
          </p:cNvCxnSpPr>
          <p:nvPr/>
        </p:nvCxnSpPr>
        <p:spPr bwMode="auto">
          <a:xfrm>
            <a:off x="5830721" y="2780928"/>
            <a:ext cx="541479" cy="18721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2" name="Curved Connector 141"/>
          <p:cNvCxnSpPr>
            <a:stCxn id="135" idx="3"/>
          </p:cNvCxnSpPr>
          <p:nvPr/>
        </p:nvCxnSpPr>
        <p:spPr bwMode="auto">
          <a:xfrm>
            <a:off x="5830721" y="3068960"/>
            <a:ext cx="181439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514518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8" grpId="0" animBg="1"/>
      <p:bldP spid="69" grpId="0" animBg="1"/>
      <p:bldP spid="72" grpId="0" animBg="1"/>
      <p:bldP spid="73" grpId="0" animBg="1"/>
      <p:bldP spid="77" grpId="0" animBg="1"/>
      <p:bldP spid="78" grpId="0" animBg="1"/>
      <p:bldP spid="79" grpId="0" animBg="1"/>
      <p:bldP spid="82" grpId="0" animBg="1"/>
      <p:bldP spid="83" grpId="0" animBg="1"/>
      <p:bldP spid="87" grpId="0" animBg="1"/>
      <p:bldP spid="88" grpId="0" animBg="1"/>
      <p:bldP spid="89" grpId="0" animBg="1"/>
      <p:bldP spid="92" grpId="0" animBg="1"/>
      <p:bldP spid="93" grpId="0" animBg="1"/>
      <p:bldP spid="110" grpId="0" animBg="1"/>
      <p:bldP spid="111" grpId="0" animBg="1"/>
      <p:bldP spid="113" grpId="0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Conventional indexes</a:t>
            </a:r>
            <a:endParaRPr lang="en-US"/>
          </a:p>
        </p:txBody>
      </p:sp>
      <p:sp>
        <p:nvSpPr>
          <p:cNvPr id="7987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Advantages:</a:t>
            </a:r>
          </a:p>
          <a:p>
            <a:pPr lvl="1"/>
            <a:r>
              <a:rPr lang="en-US" dirty="0" smtClean="0"/>
              <a:t>Simple</a:t>
            </a:r>
          </a:p>
          <a:p>
            <a:pPr lvl="1"/>
            <a:r>
              <a:rPr lang="en-US" dirty="0" smtClean="0"/>
              <a:t>Index is sequential file and good for scans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 smtClean="0"/>
              <a:t>Disadvantages:</a:t>
            </a:r>
          </a:p>
          <a:p>
            <a:pPr lvl="1"/>
            <a:r>
              <a:rPr lang="en-US" dirty="0" smtClean="0"/>
              <a:t>Inserts </a:t>
            </a:r>
            <a:r>
              <a:rPr lang="en-US" dirty="0"/>
              <a:t>expensive, and/</a:t>
            </a:r>
            <a:r>
              <a:rPr lang="en-US" dirty="0" smtClean="0"/>
              <a:t>or</a:t>
            </a:r>
          </a:p>
          <a:p>
            <a:pPr lvl="1"/>
            <a:r>
              <a:rPr lang="en-US" dirty="0" smtClean="0"/>
              <a:t>Lose </a:t>
            </a:r>
            <a:r>
              <a:rPr lang="en-US" dirty="0" err="1"/>
              <a:t>sequentiality</a:t>
            </a:r>
            <a:r>
              <a:rPr lang="en-US" dirty="0"/>
              <a:t> &amp; balance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967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B+trees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6426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Index basics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Relations are stored in files</a:t>
            </a:r>
          </a:p>
          <a:p>
            <a:r>
              <a:rPr lang="en-US" dirty="0" smtClean="0"/>
              <a:t>Files are stored as collections of blocks</a:t>
            </a:r>
          </a:p>
          <a:p>
            <a:r>
              <a:rPr lang="en-US" dirty="0" smtClean="0"/>
              <a:t>Blocks contain records that correspond to tuples in the relation</a:t>
            </a:r>
          </a:p>
          <a:p>
            <a:endParaRPr lang="en-US" dirty="0"/>
          </a:p>
          <a:p>
            <a:r>
              <a:rPr lang="en-US" dirty="0" smtClean="0"/>
              <a:t>How do we find the tuples that match some criteria?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9053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B+trees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most widely used tree-structured indexes</a:t>
            </a:r>
          </a:p>
          <a:p>
            <a:r>
              <a:rPr lang="en-GB" dirty="0" smtClean="0"/>
              <a:t>Balanced multi-way tree</a:t>
            </a:r>
          </a:p>
          <a:p>
            <a:pPr lvl="1"/>
            <a:r>
              <a:rPr lang="en-GB" dirty="0" smtClean="0"/>
              <a:t>Yields consistent performance</a:t>
            </a:r>
          </a:p>
          <a:p>
            <a:pPr lvl="1"/>
            <a:r>
              <a:rPr lang="en-GB" dirty="0" smtClean="0"/>
              <a:t>Sacrifices </a:t>
            </a:r>
            <a:r>
              <a:rPr lang="en-GB" dirty="0" err="1" smtClean="0"/>
              <a:t>sequentiality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003935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3" name="Straight Arrow Connector 92"/>
          <p:cNvCxnSpPr>
            <a:stCxn id="24" idx="2"/>
            <a:endCxn id="76" idx="0"/>
          </p:cNvCxnSpPr>
          <p:nvPr/>
        </p:nvCxnSpPr>
        <p:spPr bwMode="auto">
          <a:xfrm>
            <a:off x="7308304" y="2780878"/>
            <a:ext cx="576064" cy="316840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B+tree</a:t>
            </a:r>
            <a:r>
              <a:rPr lang="en-US" dirty="0" smtClean="0"/>
              <a:t> example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3779913" y="19168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45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4211960" y="191683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635896" y="191683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355976" y="19168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932040" y="19168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788024" y="191683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364088" y="191683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907705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339752" y="249289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763688" y="249289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483768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059832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2915816" y="249289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491880" y="249289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5652121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084168" y="249289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5508104" y="249289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2281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6804248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660232" y="249289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7236296" y="249289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67545" y="33569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99592" y="335694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1043608" y="33569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1619672" y="33569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1475656" y="335694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2051720" y="335694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1619673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2051720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2195736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35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2771800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2627784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3203848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40" name="Straight Arrow Connector 39"/>
          <p:cNvCxnSpPr>
            <a:stCxn id="6" idx="2"/>
            <a:endCxn id="14" idx="0"/>
          </p:cNvCxnSpPr>
          <p:nvPr/>
        </p:nvCxnSpPr>
        <p:spPr bwMode="auto">
          <a:xfrm flipH="1">
            <a:off x="2699792" y="2204814"/>
            <a:ext cx="100811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5" idx="2"/>
            <a:endCxn id="21" idx="0"/>
          </p:cNvCxnSpPr>
          <p:nvPr/>
        </p:nvCxnSpPr>
        <p:spPr bwMode="auto">
          <a:xfrm>
            <a:off x="4283968" y="2204814"/>
            <a:ext cx="2160240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13" idx="2"/>
            <a:endCxn id="28" idx="0"/>
          </p:cNvCxnSpPr>
          <p:nvPr/>
        </p:nvCxnSpPr>
        <p:spPr bwMode="auto">
          <a:xfrm flipH="1">
            <a:off x="1259632" y="2780878"/>
            <a:ext cx="576064" cy="5760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stCxn id="12" idx="2"/>
            <a:endCxn id="35" idx="0"/>
          </p:cNvCxnSpPr>
          <p:nvPr/>
        </p:nvCxnSpPr>
        <p:spPr bwMode="auto">
          <a:xfrm>
            <a:off x="2411760" y="2780878"/>
            <a:ext cx="0" cy="14401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2" name="Rectangle 51"/>
          <p:cNvSpPr/>
          <p:nvPr/>
        </p:nvSpPr>
        <p:spPr bwMode="auto">
          <a:xfrm>
            <a:off x="4211961" y="33569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45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644008" y="335694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4788024" y="33569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5364088" y="33569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5220072" y="335694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5796136" y="335694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364089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5796136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5940152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516216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6372200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6948264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6516217" y="508513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6948264" y="508513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7092280" y="508513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156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7668344" y="508513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179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7524328" y="508513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8100392" y="508513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7092281" y="59492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7524328" y="594928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7668344" y="59492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8244408" y="59492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100392" y="594928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676456" y="594928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84" name="Straight Arrow Connector 83"/>
          <p:cNvCxnSpPr>
            <a:stCxn id="20" idx="2"/>
            <a:endCxn id="55" idx="0"/>
          </p:cNvCxnSpPr>
          <p:nvPr/>
        </p:nvCxnSpPr>
        <p:spPr bwMode="auto">
          <a:xfrm flipH="1">
            <a:off x="5004048" y="2780878"/>
            <a:ext cx="576064" cy="5760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/>
          <p:cNvCxnSpPr>
            <a:stCxn id="19" idx="2"/>
            <a:endCxn id="62" idx="0"/>
          </p:cNvCxnSpPr>
          <p:nvPr/>
        </p:nvCxnSpPr>
        <p:spPr bwMode="auto">
          <a:xfrm>
            <a:off x="6156176" y="2780878"/>
            <a:ext cx="0" cy="14401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23" idx="2"/>
            <a:endCxn id="69" idx="0"/>
          </p:cNvCxnSpPr>
          <p:nvPr/>
        </p:nvCxnSpPr>
        <p:spPr bwMode="auto">
          <a:xfrm>
            <a:off x="6732240" y="2780878"/>
            <a:ext cx="576064" cy="230425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Connector 95"/>
          <p:cNvCxnSpPr/>
          <p:nvPr/>
        </p:nvCxnSpPr>
        <p:spPr bwMode="auto">
          <a:xfrm>
            <a:off x="0" y="3094062"/>
            <a:ext cx="91440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97" name="TextBox 96"/>
          <p:cNvSpPr txBox="1"/>
          <p:nvPr/>
        </p:nvSpPr>
        <p:spPr>
          <a:xfrm>
            <a:off x="7573363" y="2730356"/>
            <a:ext cx="1565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Georgia"/>
                <a:cs typeface="Georgia"/>
              </a:rPr>
              <a:t>Non-leaf nodes</a:t>
            </a:r>
            <a:endParaRPr lang="en-GB" sz="1600" dirty="0">
              <a:latin typeface="Georgia"/>
              <a:cs typeface="Georgia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7573363" y="3094062"/>
            <a:ext cx="11648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Georgia"/>
                <a:cs typeface="Georgia"/>
              </a:rPr>
              <a:t>Leaf nodes</a:t>
            </a:r>
            <a:endParaRPr lang="en-GB" sz="1600" dirty="0">
              <a:latin typeface="Georgia"/>
              <a:cs typeface="Georgia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018831" y="1556792"/>
            <a:ext cx="11190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 smtClean="0">
                <a:latin typeface="Georgia"/>
                <a:cs typeface="Georgia"/>
              </a:rPr>
              <a:t>Root node</a:t>
            </a:r>
            <a:endParaRPr lang="en-GB" sz="1600" dirty="0">
              <a:latin typeface="Georgia"/>
              <a:cs typeface="Georgia"/>
            </a:endParaRPr>
          </a:p>
        </p:txBody>
      </p:sp>
      <p:sp>
        <p:nvSpPr>
          <p:cNvPr id="100" name="Rectangle 99"/>
          <p:cNvSpPr/>
          <p:nvPr/>
        </p:nvSpPr>
        <p:spPr bwMode="auto">
          <a:xfrm>
            <a:off x="2195736" y="335689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Rectangle 100"/>
          <p:cNvSpPr/>
          <p:nvPr/>
        </p:nvSpPr>
        <p:spPr bwMode="auto">
          <a:xfrm>
            <a:off x="3347864" y="42209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2" name="Rectangle 101"/>
          <p:cNvSpPr/>
          <p:nvPr/>
        </p:nvSpPr>
        <p:spPr bwMode="auto">
          <a:xfrm>
            <a:off x="5940152" y="335689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3" name="Rectangle 102"/>
          <p:cNvSpPr/>
          <p:nvPr/>
        </p:nvSpPr>
        <p:spPr bwMode="auto">
          <a:xfrm>
            <a:off x="7092280" y="42209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4" name="Rectangle 103"/>
          <p:cNvSpPr/>
          <p:nvPr/>
        </p:nvSpPr>
        <p:spPr bwMode="auto">
          <a:xfrm>
            <a:off x="8244408" y="508508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5" name="Rectangle 104"/>
          <p:cNvSpPr/>
          <p:nvPr/>
        </p:nvSpPr>
        <p:spPr bwMode="auto">
          <a:xfrm>
            <a:off x="8820472" y="594923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07" name="Elbow Connector 106"/>
          <p:cNvCxnSpPr>
            <a:stCxn id="100" idx="3"/>
            <a:endCxn id="32" idx="1"/>
          </p:cNvCxnSpPr>
          <p:nvPr/>
        </p:nvCxnSpPr>
        <p:spPr bwMode="auto">
          <a:xfrm flipH="1">
            <a:off x="1619673" y="3500883"/>
            <a:ext cx="720079" cy="864146"/>
          </a:xfrm>
          <a:prstGeom prst="bentConnector5">
            <a:avLst>
              <a:gd name="adj1" fmla="val -31747"/>
              <a:gd name="adj2" fmla="val 50000"/>
              <a:gd name="adj3" fmla="val 131747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109" name="Elbow Connector 108"/>
          <p:cNvCxnSpPr>
            <a:stCxn id="102" idx="3"/>
            <a:endCxn id="59" idx="1"/>
          </p:cNvCxnSpPr>
          <p:nvPr/>
        </p:nvCxnSpPr>
        <p:spPr bwMode="auto">
          <a:xfrm flipH="1">
            <a:off x="5364089" y="3500883"/>
            <a:ext cx="720079" cy="864146"/>
          </a:xfrm>
          <a:prstGeom prst="bentConnector5">
            <a:avLst>
              <a:gd name="adj1" fmla="val -31747"/>
              <a:gd name="adj2" fmla="val 50000"/>
              <a:gd name="adj3" fmla="val 131747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111" name="Elbow Connector 110"/>
          <p:cNvCxnSpPr>
            <a:stCxn id="103" idx="3"/>
            <a:endCxn id="66" idx="1"/>
          </p:cNvCxnSpPr>
          <p:nvPr/>
        </p:nvCxnSpPr>
        <p:spPr bwMode="auto">
          <a:xfrm flipH="1">
            <a:off x="6516217" y="4364979"/>
            <a:ext cx="720079" cy="864146"/>
          </a:xfrm>
          <a:prstGeom prst="bentConnector5">
            <a:avLst>
              <a:gd name="adj1" fmla="val -31747"/>
              <a:gd name="adj2" fmla="val 50000"/>
              <a:gd name="adj3" fmla="val 131747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113" name="Elbow Connector 112"/>
          <p:cNvCxnSpPr>
            <a:stCxn id="104" idx="3"/>
            <a:endCxn id="73" idx="1"/>
          </p:cNvCxnSpPr>
          <p:nvPr/>
        </p:nvCxnSpPr>
        <p:spPr bwMode="auto">
          <a:xfrm flipH="1">
            <a:off x="7092281" y="5229075"/>
            <a:ext cx="1296143" cy="864196"/>
          </a:xfrm>
          <a:prstGeom prst="bentConnector5">
            <a:avLst>
              <a:gd name="adj1" fmla="val -17637"/>
              <a:gd name="adj2" fmla="val 50000"/>
              <a:gd name="adj3" fmla="val 117637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114" name="Straight Arrow Connector 113"/>
          <p:cNvCxnSpPr>
            <a:stCxn id="26" idx="2"/>
          </p:cNvCxnSpPr>
          <p:nvPr/>
        </p:nvCxnSpPr>
        <p:spPr bwMode="auto">
          <a:xfrm>
            <a:off x="971600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1" name="Straight Arrow Connector 120"/>
          <p:cNvCxnSpPr>
            <a:stCxn id="30" idx="2"/>
          </p:cNvCxnSpPr>
          <p:nvPr/>
        </p:nvCxnSpPr>
        <p:spPr bwMode="auto">
          <a:xfrm>
            <a:off x="1547664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2" name="Straight Arrow Connector 121"/>
          <p:cNvCxnSpPr>
            <a:stCxn id="31" idx="2"/>
          </p:cNvCxnSpPr>
          <p:nvPr/>
        </p:nvCxnSpPr>
        <p:spPr bwMode="auto">
          <a:xfrm>
            <a:off x="2123728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3" name="Straight Arrow Connector 122"/>
          <p:cNvCxnSpPr>
            <a:stCxn id="33" idx="2"/>
          </p:cNvCxnSpPr>
          <p:nvPr/>
        </p:nvCxnSpPr>
        <p:spPr bwMode="auto">
          <a:xfrm>
            <a:off x="2123728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4" name="Straight Arrow Connector 123"/>
          <p:cNvCxnSpPr>
            <a:stCxn id="37" idx="2"/>
          </p:cNvCxnSpPr>
          <p:nvPr/>
        </p:nvCxnSpPr>
        <p:spPr bwMode="auto">
          <a:xfrm>
            <a:off x="2699792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5" name="Straight Arrow Connector 124"/>
          <p:cNvCxnSpPr>
            <a:stCxn id="53" idx="2"/>
          </p:cNvCxnSpPr>
          <p:nvPr/>
        </p:nvCxnSpPr>
        <p:spPr bwMode="auto">
          <a:xfrm>
            <a:off x="4716016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6" name="Straight Arrow Connector 125"/>
          <p:cNvCxnSpPr>
            <a:stCxn id="57" idx="2"/>
          </p:cNvCxnSpPr>
          <p:nvPr/>
        </p:nvCxnSpPr>
        <p:spPr bwMode="auto">
          <a:xfrm>
            <a:off x="5292080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60" idx="2"/>
          </p:cNvCxnSpPr>
          <p:nvPr/>
        </p:nvCxnSpPr>
        <p:spPr bwMode="auto">
          <a:xfrm>
            <a:off x="5868144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2" name="Straight Arrow Connector 141"/>
          <p:cNvCxnSpPr>
            <a:stCxn id="64" idx="2"/>
          </p:cNvCxnSpPr>
          <p:nvPr/>
        </p:nvCxnSpPr>
        <p:spPr bwMode="auto">
          <a:xfrm>
            <a:off x="6444208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3" name="Straight Arrow Connector 142"/>
          <p:cNvCxnSpPr>
            <a:stCxn id="67" idx="2"/>
          </p:cNvCxnSpPr>
          <p:nvPr/>
        </p:nvCxnSpPr>
        <p:spPr bwMode="auto">
          <a:xfrm>
            <a:off x="7020272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4" name="Straight Arrow Connector 143"/>
          <p:cNvCxnSpPr>
            <a:stCxn id="71" idx="2"/>
          </p:cNvCxnSpPr>
          <p:nvPr/>
        </p:nvCxnSpPr>
        <p:spPr bwMode="auto">
          <a:xfrm>
            <a:off x="7596336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8" name="Straight Arrow Connector 147"/>
          <p:cNvCxnSpPr>
            <a:stCxn id="72" idx="2"/>
          </p:cNvCxnSpPr>
          <p:nvPr/>
        </p:nvCxnSpPr>
        <p:spPr bwMode="auto">
          <a:xfrm>
            <a:off x="8172400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9" name="Straight Arrow Connector 148"/>
          <p:cNvCxnSpPr>
            <a:stCxn id="74" idx="2"/>
          </p:cNvCxnSpPr>
          <p:nvPr/>
        </p:nvCxnSpPr>
        <p:spPr bwMode="auto">
          <a:xfrm>
            <a:off x="7596336" y="6237262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0" name="Straight Arrow Connector 149"/>
          <p:cNvCxnSpPr>
            <a:stCxn id="78" idx="2"/>
          </p:cNvCxnSpPr>
          <p:nvPr/>
        </p:nvCxnSpPr>
        <p:spPr bwMode="auto">
          <a:xfrm>
            <a:off x="8172400" y="6237262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9" name="Elbow Connector 158"/>
          <p:cNvCxnSpPr>
            <a:stCxn id="101" idx="3"/>
            <a:endCxn id="52" idx="1"/>
          </p:cNvCxnSpPr>
          <p:nvPr/>
        </p:nvCxnSpPr>
        <p:spPr bwMode="auto">
          <a:xfrm flipV="1">
            <a:off x="3491880" y="3500933"/>
            <a:ext cx="720081" cy="86404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4482068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non-leaf node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 bwMode="auto">
          <a:xfrm>
            <a:off x="2195736" y="2996952"/>
            <a:ext cx="1296145" cy="863947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3491880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763688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23928" y="2996952"/>
            <a:ext cx="1296144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150</a:t>
            </a:r>
            <a:endParaRPr kumimoji="0" 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5652120" y="2996952"/>
            <a:ext cx="1296144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180</a:t>
            </a:r>
            <a:endParaRPr kumimoji="0" 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220072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948264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1" name="Straight Arrow Connector 10"/>
          <p:cNvCxnSpPr>
            <a:endCxn id="6" idx="0"/>
          </p:cNvCxnSpPr>
          <p:nvPr/>
        </p:nvCxnSpPr>
        <p:spPr bwMode="auto">
          <a:xfrm>
            <a:off x="3563888" y="1916832"/>
            <a:ext cx="1008112" cy="108012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5" idx="2"/>
            <a:endCxn id="28" idx="0"/>
          </p:cNvCxnSpPr>
          <p:nvPr/>
        </p:nvCxnSpPr>
        <p:spPr bwMode="auto">
          <a:xfrm flipH="1">
            <a:off x="1407432" y="3860898"/>
            <a:ext cx="572280" cy="115227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4" idx="2"/>
            <a:endCxn id="30" idx="0"/>
          </p:cNvCxnSpPr>
          <p:nvPr/>
        </p:nvCxnSpPr>
        <p:spPr bwMode="auto">
          <a:xfrm flipH="1">
            <a:off x="3423656" y="3860898"/>
            <a:ext cx="284248" cy="115227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8" idx="2"/>
            <a:endCxn id="31" idx="0"/>
          </p:cNvCxnSpPr>
          <p:nvPr/>
        </p:nvCxnSpPr>
        <p:spPr bwMode="auto">
          <a:xfrm>
            <a:off x="5436096" y="3860898"/>
            <a:ext cx="291818" cy="115227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9" idx="2"/>
            <a:endCxn id="32" idx="0"/>
          </p:cNvCxnSpPr>
          <p:nvPr/>
        </p:nvCxnSpPr>
        <p:spPr bwMode="auto">
          <a:xfrm>
            <a:off x="7164288" y="3860898"/>
            <a:ext cx="579847" cy="115227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596302" y="5013176"/>
            <a:ext cx="16222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Georgia"/>
                <a:cs typeface="Georgia"/>
              </a:rPr>
              <a:t>keys &lt; 120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197449" y="5013176"/>
            <a:ext cx="24524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dirty="0" smtClean="0">
              <a:latin typeface="Georgia"/>
              <a:cs typeface="Georgia"/>
            </a:endParaRPr>
          </a:p>
          <a:p>
            <a:pPr algn="ctr"/>
            <a:r>
              <a:rPr lang="en-US" dirty="0" smtClean="0">
                <a:latin typeface="Georgia"/>
                <a:cs typeface="Georgia"/>
              </a:rPr>
              <a:t>120 ≤ keys &lt; 150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495921" y="5013176"/>
            <a:ext cx="24639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Georgia"/>
                <a:cs typeface="Georgia"/>
              </a:rPr>
              <a:t>150 ≤ keys &lt; 180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927219" y="5013176"/>
            <a:ext cx="16338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dirty="0" smtClean="0">
              <a:latin typeface="Georgia"/>
              <a:cs typeface="Georgia"/>
            </a:endParaRPr>
          </a:p>
          <a:p>
            <a:pPr algn="ctr"/>
            <a:r>
              <a:rPr lang="en-US" dirty="0" smtClean="0">
                <a:latin typeface="Georgia"/>
                <a:cs typeface="Georgia"/>
              </a:rPr>
              <a:t>keys ≥ 180</a:t>
            </a:r>
            <a:endParaRPr lang="en-US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6546827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Non-leaf nodes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Root node typically kept in memory</a:t>
            </a:r>
          </a:p>
          <a:p>
            <a:pPr lvl="1"/>
            <a:r>
              <a:rPr lang="en-US" dirty="0" smtClean="0"/>
              <a:t>Entrance point to index – used as frequently as any other node</a:t>
            </a:r>
          </a:p>
          <a:p>
            <a:pPr lvl="1"/>
            <a:r>
              <a:rPr lang="en-US" dirty="0" smtClean="0"/>
              <a:t>Some nodes from second level may also be kept in memory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leaf node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 bwMode="auto">
          <a:xfrm>
            <a:off x="971600" y="2996952"/>
            <a:ext cx="1296145" cy="863947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150</a:t>
            </a:r>
            <a:endParaRPr kumimoji="0" 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2267744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6156176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699792" y="2996952"/>
            <a:ext cx="1296144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156</a:t>
            </a:r>
            <a:endParaRPr kumimoji="0" 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427984" y="2996952"/>
            <a:ext cx="1296144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179</a:t>
            </a:r>
            <a:endParaRPr kumimoji="0" 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995936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724128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1" name="Straight Arrow Connector 10"/>
          <p:cNvCxnSpPr>
            <a:stCxn id="29" idx="2"/>
            <a:endCxn id="6" idx="0"/>
          </p:cNvCxnSpPr>
          <p:nvPr/>
        </p:nvCxnSpPr>
        <p:spPr bwMode="auto">
          <a:xfrm flipH="1">
            <a:off x="3347864" y="2090465"/>
            <a:ext cx="1905407" cy="906487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5" idx="3"/>
            <a:endCxn id="28" idx="1"/>
          </p:cNvCxnSpPr>
          <p:nvPr/>
        </p:nvCxnSpPr>
        <p:spPr bwMode="auto">
          <a:xfrm>
            <a:off x="6588224" y="3428925"/>
            <a:ext cx="576064" cy="1488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4" idx="2"/>
            <a:endCxn id="30" idx="0"/>
          </p:cNvCxnSpPr>
          <p:nvPr/>
        </p:nvCxnSpPr>
        <p:spPr bwMode="auto">
          <a:xfrm flipH="1">
            <a:off x="2471574" y="3860898"/>
            <a:ext cx="12194" cy="122428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8" idx="2"/>
            <a:endCxn id="31" idx="0"/>
          </p:cNvCxnSpPr>
          <p:nvPr/>
        </p:nvCxnSpPr>
        <p:spPr bwMode="auto">
          <a:xfrm flipH="1">
            <a:off x="4199766" y="3860898"/>
            <a:ext cx="12194" cy="115227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9" idx="2"/>
            <a:endCxn id="32" idx="0"/>
          </p:cNvCxnSpPr>
          <p:nvPr/>
        </p:nvCxnSpPr>
        <p:spPr bwMode="auto">
          <a:xfrm>
            <a:off x="5940152" y="3860898"/>
            <a:ext cx="59814" cy="122428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7164288" y="3212976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Georgia"/>
                <a:cs typeface="Georgia"/>
              </a:rPr>
              <a:t>to next leaf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763688" y="5085184"/>
            <a:ext cx="1415772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Georgia"/>
                <a:cs typeface="Georgia"/>
              </a:rPr>
              <a:t>to record </a:t>
            </a:r>
          </a:p>
          <a:p>
            <a:pPr algn="ctr"/>
            <a:r>
              <a:rPr lang="en-US" dirty="0" smtClean="0">
                <a:latin typeface="Georgia"/>
                <a:cs typeface="Georgia"/>
              </a:rPr>
              <a:t>with</a:t>
            </a:r>
          </a:p>
          <a:p>
            <a:pPr algn="ctr"/>
            <a:r>
              <a:rPr lang="en-US" dirty="0" smtClean="0">
                <a:latin typeface="Georgia"/>
                <a:cs typeface="Georgia"/>
              </a:rPr>
              <a:t>key 150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491880" y="5013176"/>
            <a:ext cx="1415772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Georgia"/>
                <a:cs typeface="Georgia"/>
              </a:rPr>
              <a:t>to record </a:t>
            </a:r>
          </a:p>
          <a:p>
            <a:pPr algn="ctr"/>
            <a:r>
              <a:rPr lang="en-US" dirty="0" smtClean="0">
                <a:latin typeface="Georgia"/>
                <a:cs typeface="Georgia"/>
              </a:rPr>
              <a:t>with </a:t>
            </a:r>
          </a:p>
          <a:p>
            <a:pPr algn="ctr"/>
            <a:r>
              <a:rPr lang="en-US" dirty="0" smtClean="0">
                <a:latin typeface="Georgia"/>
                <a:cs typeface="Georgia"/>
              </a:rPr>
              <a:t>key 156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292080" y="5085184"/>
            <a:ext cx="1415772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Georgia"/>
                <a:cs typeface="Georgia"/>
              </a:rPr>
              <a:t>to record </a:t>
            </a:r>
          </a:p>
          <a:p>
            <a:pPr algn="ctr"/>
            <a:r>
              <a:rPr lang="en-US" dirty="0" smtClean="0">
                <a:latin typeface="Georgia"/>
                <a:cs typeface="Georgia"/>
              </a:rPr>
              <a:t>with</a:t>
            </a:r>
          </a:p>
          <a:p>
            <a:pPr algn="ctr"/>
            <a:r>
              <a:rPr lang="en-US" dirty="0" smtClean="0">
                <a:latin typeface="Georgia"/>
                <a:cs typeface="Georgia"/>
              </a:rPr>
              <a:t>key 179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211960" y="1628800"/>
            <a:ext cx="2082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Georgia"/>
                <a:cs typeface="Georgia"/>
              </a:rPr>
              <a:t>from non-leaf</a:t>
            </a:r>
            <a:endParaRPr lang="en-US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5037004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Leaf </a:t>
            </a:r>
            <a:r>
              <a:rPr lang="en-GB" dirty="0"/>
              <a:t>n</a:t>
            </a:r>
            <a:r>
              <a:rPr lang="en-GB" dirty="0" smtClean="0"/>
              <a:t>odes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If the index is a primary index</a:t>
            </a:r>
          </a:p>
          <a:p>
            <a:pPr lvl="1"/>
            <a:r>
              <a:rPr lang="en-GB" dirty="0" smtClean="0"/>
              <a:t>Leaf nodes are records containing data, stored in the order of the primary key</a:t>
            </a:r>
          </a:p>
          <a:p>
            <a:pPr lvl="1"/>
            <a:r>
              <a:rPr lang="en-GB" dirty="0" smtClean="0"/>
              <a:t>The index provides an alternative to a sequential scan</a:t>
            </a:r>
          </a:p>
          <a:p>
            <a:pPr marL="0" indent="0">
              <a:buNone/>
            </a:pPr>
            <a:r>
              <a:rPr lang="en-GB" dirty="0" smtClean="0"/>
              <a:t>If the index is a secondary index</a:t>
            </a:r>
          </a:p>
          <a:p>
            <a:pPr lvl="1"/>
            <a:r>
              <a:rPr lang="en-GB" dirty="0" smtClean="0"/>
              <a:t>Leaf nodes contain pointers to the data records</a:t>
            </a:r>
          </a:p>
          <a:p>
            <a:pPr lvl="1"/>
            <a:r>
              <a:rPr lang="en-GB" dirty="0" smtClean="0"/>
              <a:t>Data can be accessed in the sequence of the secondary key</a:t>
            </a:r>
          </a:p>
          <a:p>
            <a:pPr lvl="1"/>
            <a:r>
              <a:rPr lang="en-GB" dirty="0" smtClean="0"/>
              <a:t>A secondary index can point to any sort of data file, for example one created by hashing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7369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Each node is of fixed size and contains</a:t>
            </a:r>
          </a:p>
          <a:p>
            <a:pPr lvl="1"/>
            <a:r>
              <a:rPr lang="en-US" dirty="0" smtClean="0"/>
              <a:t>n keys</a:t>
            </a:r>
          </a:p>
          <a:p>
            <a:pPr lvl="1"/>
            <a:r>
              <a:rPr lang="en-US" dirty="0" smtClean="0"/>
              <a:t>n+1 pointers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Node size</a:t>
            </a:r>
            <a:endParaRPr lang="en-US" dirty="0"/>
          </a:p>
        </p:txBody>
      </p:sp>
      <p:sp>
        <p:nvSpPr>
          <p:cNvPr id="8" name="Rectangle 7"/>
          <p:cNvSpPr>
            <a:spLocks noChangeAspect="1"/>
          </p:cNvSpPr>
          <p:nvPr/>
        </p:nvSpPr>
        <p:spPr bwMode="auto">
          <a:xfrm>
            <a:off x="5292080" y="2204964"/>
            <a:ext cx="864096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>
            <a:spLocks noChangeAspect="1"/>
          </p:cNvSpPr>
          <p:nvPr/>
        </p:nvSpPr>
        <p:spPr bwMode="auto">
          <a:xfrm>
            <a:off x="6156176" y="2204964"/>
            <a:ext cx="288032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>
            <a:spLocks noChangeAspect="1"/>
          </p:cNvSpPr>
          <p:nvPr/>
        </p:nvSpPr>
        <p:spPr bwMode="auto">
          <a:xfrm>
            <a:off x="5004048" y="2204964"/>
            <a:ext cx="288032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>
            <a:spLocks noChangeAspect="1"/>
          </p:cNvSpPr>
          <p:nvPr/>
        </p:nvSpPr>
        <p:spPr bwMode="auto">
          <a:xfrm>
            <a:off x="6444208" y="2204964"/>
            <a:ext cx="864096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150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>
            <a:spLocks noChangeAspect="1"/>
          </p:cNvSpPr>
          <p:nvPr/>
        </p:nvSpPr>
        <p:spPr bwMode="auto">
          <a:xfrm>
            <a:off x="7596336" y="2204964"/>
            <a:ext cx="864096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180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>
            <a:spLocks noChangeAspect="1"/>
          </p:cNvSpPr>
          <p:nvPr/>
        </p:nvSpPr>
        <p:spPr bwMode="auto">
          <a:xfrm>
            <a:off x="8460432" y="2204964"/>
            <a:ext cx="288032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>
            <a:spLocks noChangeAspect="1"/>
          </p:cNvSpPr>
          <p:nvPr/>
        </p:nvSpPr>
        <p:spPr bwMode="auto">
          <a:xfrm>
            <a:off x="7308304" y="2204964"/>
            <a:ext cx="288032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>
            <a:spLocks noChangeAspect="1"/>
          </p:cNvSpPr>
          <p:nvPr/>
        </p:nvSpPr>
        <p:spPr bwMode="auto">
          <a:xfrm>
            <a:off x="5004048" y="3933056"/>
            <a:ext cx="864096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150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>
            <a:spLocks noChangeAspect="1"/>
          </p:cNvSpPr>
          <p:nvPr/>
        </p:nvSpPr>
        <p:spPr bwMode="auto">
          <a:xfrm>
            <a:off x="5868144" y="3933056"/>
            <a:ext cx="288032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>
            <a:spLocks noChangeAspect="1"/>
          </p:cNvSpPr>
          <p:nvPr/>
        </p:nvSpPr>
        <p:spPr bwMode="auto">
          <a:xfrm>
            <a:off x="8460432" y="3932956"/>
            <a:ext cx="288032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>
            <a:spLocks noChangeAspect="1"/>
          </p:cNvSpPr>
          <p:nvPr/>
        </p:nvSpPr>
        <p:spPr bwMode="auto">
          <a:xfrm>
            <a:off x="6156176" y="3933056"/>
            <a:ext cx="864096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156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>
            <a:spLocks noChangeAspect="1"/>
          </p:cNvSpPr>
          <p:nvPr/>
        </p:nvSpPr>
        <p:spPr bwMode="auto">
          <a:xfrm>
            <a:off x="7308304" y="3933056"/>
            <a:ext cx="864096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179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>
            <a:spLocks noChangeAspect="1"/>
          </p:cNvSpPr>
          <p:nvPr/>
        </p:nvSpPr>
        <p:spPr bwMode="auto">
          <a:xfrm>
            <a:off x="8172400" y="3933056"/>
            <a:ext cx="288032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>
            <a:spLocks noChangeAspect="1"/>
          </p:cNvSpPr>
          <p:nvPr/>
        </p:nvSpPr>
        <p:spPr bwMode="auto">
          <a:xfrm>
            <a:off x="7020272" y="3933056"/>
            <a:ext cx="288032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32040" y="1700808"/>
            <a:ext cx="11464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non-leaf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00245" y="3429000"/>
            <a:ext cx="607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leaf</a:t>
            </a:r>
            <a:endParaRPr lang="en-US" sz="20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9125260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Minimum nodes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Don’t want nodes to be too empty (efficient use of space)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Non-leaf:	</a:t>
            </a:r>
            <a:r>
              <a:rPr lang="en-US" dirty="0">
                <a:sym typeface="Symbol" charset="0"/>
              </a:rPr>
              <a:t>(</a:t>
            </a:r>
            <a:r>
              <a:rPr lang="en-US" dirty="0"/>
              <a:t>n+1)/2</a:t>
            </a:r>
            <a:r>
              <a:rPr lang="en-US" dirty="0" smtClean="0">
                <a:sym typeface="Symbol" charset="0"/>
              </a:rPr>
              <a:t></a:t>
            </a:r>
            <a:r>
              <a:rPr lang="en-US" dirty="0" smtClean="0"/>
              <a:t> pointers</a:t>
            </a:r>
          </a:p>
          <a:p>
            <a:pPr marL="0" indent="0">
              <a:buNone/>
            </a:pPr>
            <a:r>
              <a:rPr lang="en-US" dirty="0" smtClean="0"/>
              <a:t>Leaf:		</a:t>
            </a:r>
            <a:r>
              <a:rPr lang="en-US" dirty="0">
                <a:sym typeface="Symbol" charset="0"/>
              </a:rPr>
              <a:t></a:t>
            </a:r>
            <a:r>
              <a:rPr lang="en-US" dirty="0"/>
              <a:t>(n+1)/2</a:t>
            </a:r>
            <a:r>
              <a:rPr lang="en-US" dirty="0" smtClean="0">
                <a:sym typeface="Symbol" charset="0"/>
              </a:rPr>
              <a:t> </a:t>
            </a:r>
            <a:r>
              <a:rPr lang="en-US" dirty="0" smtClean="0"/>
              <a:t>pointers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9772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Minimum </a:t>
            </a:r>
            <a:r>
              <a:rPr lang="en-US" dirty="0"/>
              <a:t>n</a:t>
            </a:r>
            <a:r>
              <a:rPr lang="en-US" dirty="0" smtClean="0"/>
              <a:t>ode examples (n=3)</a:t>
            </a:r>
            <a:endParaRPr lang="en-US" dirty="0"/>
          </a:p>
        </p:txBody>
      </p:sp>
      <p:sp>
        <p:nvSpPr>
          <p:cNvPr id="5" name="Rectangle 4"/>
          <p:cNvSpPr>
            <a:spLocks noChangeAspect="1"/>
          </p:cNvSpPr>
          <p:nvPr/>
        </p:nvSpPr>
        <p:spPr bwMode="auto">
          <a:xfrm>
            <a:off x="1763650" y="2852936"/>
            <a:ext cx="648072" cy="43197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>
            <a:spLocks noChangeAspect="1"/>
          </p:cNvSpPr>
          <p:nvPr/>
        </p:nvSpPr>
        <p:spPr bwMode="auto">
          <a:xfrm>
            <a:off x="2411722" y="2852936"/>
            <a:ext cx="216011" cy="4319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>
            <a:spLocks noChangeAspect="1"/>
          </p:cNvSpPr>
          <p:nvPr/>
        </p:nvSpPr>
        <p:spPr bwMode="auto">
          <a:xfrm>
            <a:off x="1547638" y="2853036"/>
            <a:ext cx="216011" cy="4319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>
            <a:spLocks noChangeAspect="1"/>
          </p:cNvSpPr>
          <p:nvPr/>
        </p:nvSpPr>
        <p:spPr bwMode="auto">
          <a:xfrm>
            <a:off x="2627746" y="2852936"/>
            <a:ext cx="648072" cy="43197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150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>
            <a:spLocks noChangeAspect="1"/>
          </p:cNvSpPr>
          <p:nvPr/>
        </p:nvSpPr>
        <p:spPr bwMode="auto">
          <a:xfrm>
            <a:off x="3491842" y="2852936"/>
            <a:ext cx="648072" cy="43197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180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>
            <a:spLocks noChangeAspect="1"/>
          </p:cNvSpPr>
          <p:nvPr/>
        </p:nvSpPr>
        <p:spPr bwMode="auto">
          <a:xfrm>
            <a:off x="4139914" y="2852936"/>
            <a:ext cx="216011" cy="4319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>
            <a:spLocks noChangeAspect="1"/>
          </p:cNvSpPr>
          <p:nvPr/>
        </p:nvSpPr>
        <p:spPr bwMode="auto">
          <a:xfrm>
            <a:off x="3275818" y="2852936"/>
            <a:ext cx="216011" cy="4319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>
            <a:spLocks noChangeAspect="1"/>
          </p:cNvSpPr>
          <p:nvPr/>
        </p:nvSpPr>
        <p:spPr bwMode="auto">
          <a:xfrm>
            <a:off x="1547512" y="4869160"/>
            <a:ext cx="648185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150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>
            <a:spLocks noChangeAspect="1"/>
          </p:cNvSpPr>
          <p:nvPr/>
        </p:nvSpPr>
        <p:spPr bwMode="auto">
          <a:xfrm>
            <a:off x="2195698" y="4869160"/>
            <a:ext cx="216062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>
            <a:spLocks noChangeAspect="1"/>
          </p:cNvSpPr>
          <p:nvPr/>
        </p:nvSpPr>
        <p:spPr bwMode="auto">
          <a:xfrm>
            <a:off x="4139914" y="4869160"/>
            <a:ext cx="216062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>
            <a:spLocks noChangeAspect="1"/>
          </p:cNvSpPr>
          <p:nvPr/>
        </p:nvSpPr>
        <p:spPr bwMode="auto">
          <a:xfrm>
            <a:off x="2411722" y="4869160"/>
            <a:ext cx="648185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156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>
            <a:spLocks noChangeAspect="1"/>
          </p:cNvSpPr>
          <p:nvPr/>
        </p:nvSpPr>
        <p:spPr bwMode="auto">
          <a:xfrm>
            <a:off x="3275818" y="4869160"/>
            <a:ext cx="648185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179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>
            <a:spLocks noChangeAspect="1"/>
          </p:cNvSpPr>
          <p:nvPr/>
        </p:nvSpPr>
        <p:spPr bwMode="auto">
          <a:xfrm>
            <a:off x="3923890" y="4869160"/>
            <a:ext cx="216062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>
            <a:spLocks noChangeAspect="1"/>
          </p:cNvSpPr>
          <p:nvPr/>
        </p:nvSpPr>
        <p:spPr bwMode="auto">
          <a:xfrm>
            <a:off x="3059794" y="4869160"/>
            <a:ext cx="216062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>
            <a:spLocks noChangeAspect="1"/>
          </p:cNvSpPr>
          <p:nvPr/>
        </p:nvSpPr>
        <p:spPr bwMode="auto">
          <a:xfrm>
            <a:off x="5580226" y="2852936"/>
            <a:ext cx="648072" cy="43197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>
            <a:spLocks noChangeAspect="1"/>
          </p:cNvSpPr>
          <p:nvPr/>
        </p:nvSpPr>
        <p:spPr bwMode="auto">
          <a:xfrm>
            <a:off x="6228298" y="2852936"/>
            <a:ext cx="216011" cy="4319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>
            <a:spLocks noChangeAspect="1"/>
          </p:cNvSpPr>
          <p:nvPr/>
        </p:nvSpPr>
        <p:spPr bwMode="auto">
          <a:xfrm>
            <a:off x="5364214" y="2853036"/>
            <a:ext cx="216011" cy="4319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>
            <a:spLocks noChangeAspect="1"/>
          </p:cNvSpPr>
          <p:nvPr/>
        </p:nvSpPr>
        <p:spPr bwMode="auto">
          <a:xfrm>
            <a:off x="6444322" y="2852936"/>
            <a:ext cx="648072" cy="43197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>
            <a:spLocks noChangeAspect="1"/>
          </p:cNvSpPr>
          <p:nvPr/>
        </p:nvSpPr>
        <p:spPr bwMode="auto">
          <a:xfrm>
            <a:off x="7308418" y="2852936"/>
            <a:ext cx="648072" cy="43197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>
            <a:spLocks noChangeAspect="1"/>
          </p:cNvSpPr>
          <p:nvPr/>
        </p:nvSpPr>
        <p:spPr bwMode="auto">
          <a:xfrm>
            <a:off x="7956490" y="2852936"/>
            <a:ext cx="216011" cy="4319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>
            <a:spLocks noChangeAspect="1"/>
          </p:cNvSpPr>
          <p:nvPr/>
        </p:nvSpPr>
        <p:spPr bwMode="auto">
          <a:xfrm>
            <a:off x="7092394" y="2852936"/>
            <a:ext cx="216011" cy="4319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>
            <a:spLocks noChangeAspect="1"/>
          </p:cNvSpPr>
          <p:nvPr/>
        </p:nvSpPr>
        <p:spPr bwMode="auto">
          <a:xfrm>
            <a:off x="5364088" y="4869160"/>
            <a:ext cx="648185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150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>
            <a:spLocks noChangeAspect="1"/>
          </p:cNvSpPr>
          <p:nvPr/>
        </p:nvSpPr>
        <p:spPr bwMode="auto">
          <a:xfrm>
            <a:off x="6012274" y="4869160"/>
            <a:ext cx="216062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>
            <a:spLocks noChangeAspect="1"/>
          </p:cNvSpPr>
          <p:nvPr/>
        </p:nvSpPr>
        <p:spPr bwMode="auto">
          <a:xfrm>
            <a:off x="7956490" y="4869160"/>
            <a:ext cx="216062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>
            <a:spLocks noChangeAspect="1"/>
          </p:cNvSpPr>
          <p:nvPr/>
        </p:nvSpPr>
        <p:spPr bwMode="auto">
          <a:xfrm>
            <a:off x="6228298" y="4869160"/>
            <a:ext cx="648185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156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>
            <a:spLocks noChangeAspect="1"/>
          </p:cNvSpPr>
          <p:nvPr/>
        </p:nvSpPr>
        <p:spPr bwMode="auto">
          <a:xfrm>
            <a:off x="7092394" y="4869160"/>
            <a:ext cx="648185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>
            <a:spLocks noChangeAspect="1"/>
          </p:cNvSpPr>
          <p:nvPr/>
        </p:nvSpPr>
        <p:spPr bwMode="auto">
          <a:xfrm>
            <a:off x="7740466" y="4869160"/>
            <a:ext cx="216062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>
            <a:spLocks noChangeAspect="1"/>
          </p:cNvSpPr>
          <p:nvPr/>
        </p:nvSpPr>
        <p:spPr bwMode="auto">
          <a:xfrm>
            <a:off x="6876370" y="4869160"/>
            <a:ext cx="216062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5" name="Straight Arrow Connector 34"/>
          <p:cNvCxnSpPr>
            <a:stCxn id="7" idx="2"/>
          </p:cNvCxnSpPr>
          <p:nvPr/>
        </p:nvCxnSpPr>
        <p:spPr bwMode="auto">
          <a:xfrm>
            <a:off x="1655644" y="3284984"/>
            <a:ext cx="36036" cy="5760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>
            <a:stCxn id="6" idx="2"/>
          </p:cNvCxnSpPr>
          <p:nvPr/>
        </p:nvCxnSpPr>
        <p:spPr bwMode="auto">
          <a:xfrm>
            <a:off x="2519728" y="3284884"/>
            <a:ext cx="36048" cy="5761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stCxn id="11" idx="2"/>
          </p:cNvCxnSpPr>
          <p:nvPr/>
        </p:nvCxnSpPr>
        <p:spPr bwMode="auto">
          <a:xfrm>
            <a:off x="3383824" y="3284884"/>
            <a:ext cx="36048" cy="5761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10" idx="2"/>
          </p:cNvCxnSpPr>
          <p:nvPr/>
        </p:nvCxnSpPr>
        <p:spPr bwMode="auto">
          <a:xfrm>
            <a:off x="4247920" y="3284884"/>
            <a:ext cx="36048" cy="5761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22" idx="2"/>
          </p:cNvCxnSpPr>
          <p:nvPr/>
        </p:nvCxnSpPr>
        <p:spPr bwMode="auto">
          <a:xfrm>
            <a:off x="5472220" y="3284984"/>
            <a:ext cx="35884" cy="5760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stCxn id="21" idx="2"/>
          </p:cNvCxnSpPr>
          <p:nvPr/>
        </p:nvCxnSpPr>
        <p:spPr bwMode="auto">
          <a:xfrm>
            <a:off x="6336304" y="3284884"/>
            <a:ext cx="35896" cy="5761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2" name="Straight Arrow Connector 51"/>
          <p:cNvCxnSpPr>
            <a:stCxn id="13" idx="2"/>
          </p:cNvCxnSpPr>
          <p:nvPr/>
        </p:nvCxnSpPr>
        <p:spPr bwMode="auto">
          <a:xfrm>
            <a:off x="2303729" y="5301208"/>
            <a:ext cx="63" cy="5761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3" name="Straight Arrow Connector 52"/>
          <p:cNvCxnSpPr>
            <a:stCxn id="18" idx="2"/>
          </p:cNvCxnSpPr>
          <p:nvPr/>
        </p:nvCxnSpPr>
        <p:spPr bwMode="auto">
          <a:xfrm>
            <a:off x="3167825" y="5301208"/>
            <a:ext cx="63" cy="5761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>
            <a:stCxn id="17" idx="2"/>
          </p:cNvCxnSpPr>
          <p:nvPr/>
        </p:nvCxnSpPr>
        <p:spPr bwMode="auto">
          <a:xfrm>
            <a:off x="4031921" y="5301208"/>
            <a:ext cx="63" cy="5761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0" name="Straight Arrow Connector 59"/>
          <p:cNvCxnSpPr>
            <a:stCxn id="28" idx="2"/>
          </p:cNvCxnSpPr>
          <p:nvPr/>
        </p:nvCxnSpPr>
        <p:spPr bwMode="auto">
          <a:xfrm flipH="1">
            <a:off x="6084231" y="5301208"/>
            <a:ext cx="36074" cy="5761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1" name="Straight Arrow Connector 60"/>
          <p:cNvCxnSpPr>
            <a:stCxn id="33" idx="2"/>
          </p:cNvCxnSpPr>
          <p:nvPr/>
        </p:nvCxnSpPr>
        <p:spPr bwMode="auto">
          <a:xfrm flipH="1">
            <a:off x="6948264" y="5301208"/>
            <a:ext cx="36137" cy="5760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5" name="Straight Arrow Connector 64"/>
          <p:cNvCxnSpPr>
            <a:stCxn id="14" idx="3"/>
          </p:cNvCxnSpPr>
          <p:nvPr/>
        </p:nvCxnSpPr>
        <p:spPr bwMode="auto">
          <a:xfrm>
            <a:off x="4355976" y="5085184"/>
            <a:ext cx="57606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29" idx="3"/>
          </p:cNvCxnSpPr>
          <p:nvPr/>
        </p:nvCxnSpPr>
        <p:spPr bwMode="auto">
          <a:xfrm>
            <a:off x="8172552" y="5085184"/>
            <a:ext cx="575912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0" name="Left Brace 69"/>
          <p:cNvSpPr/>
          <p:nvPr/>
        </p:nvSpPr>
        <p:spPr bwMode="auto">
          <a:xfrm rot="5400000">
            <a:off x="2771800" y="1052736"/>
            <a:ext cx="360040" cy="2808312"/>
          </a:xfrm>
          <a:prstGeom prst="leftBrace">
            <a:avLst/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1" name="Left Brace 70"/>
          <p:cNvSpPr/>
          <p:nvPr/>
        </p:nvSpPr>
        <p:spPr bwMode="auto">
          <a:xfrm rot="5400000">
            <a:off x="6588224" y="1052736"/>
            <a:ext cx="360040" cy="2808312"/>
          </a:xfrm>
          <a:prstGeom prst="leftBrace">
            <a:avLst/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323528" y="2852936"/>
            <a:ext cx="11464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non-leaf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23528" y="4869160"/>
            <a:ext cx="607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leaf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6084168" y="1844824"/>
            <a:ext cx="13117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minimum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2641474" y="1844824"/>
            <a:ext cx="5623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full</a:t>
            </a:r>
            <a:endParaRPr lang="en-US" sz="20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9150720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B+tree</a:t>
            </a:r>
            <a:r>
              <a:rPr lang="en-US" dirty="0" smtClean="0"/>
              <a:t> rules</a:t>
            </a:r>
            <a:endParaRPr lang="en-US" dirty="0"/>
          </a:p>
        </p:txBody>
      </p:sp>
      <p:sp>
        <p:nvSpPr>
          <p:cNvPr id="92166" name="Rectangle 3"/>
          <p:cNvSpPr>
            <a:spLocks noGrp="1" noChangeArrowheads="1"/>
          </p:cNvSpPr>
          <p:nvPr>
            <p:ph idx="1"/>
          </p:nvPr>
        </p:nvSpPr>
        <p:spPr>
          <a:xfrm>
            <a:off x="324000" y="1692000"/>
            <a:ext cx="8496000" cy="1520976"/>
          </a:xfrm>
        </p:spPr>
        <p:txBody>
          <a:bodyPr/>
          <a:lstStyle/>
          <a:p>
            <a:pPr marL="822575" lvl="1" indent="-457200">
              <a:buFont typeface="+mj-lt"/>
              <a:buAutoNum type="arabicPeriod"/>
            </a:pPr>
            <a:r>
              <a:rPr lang="en-US" dirty="0" smtClean="0"/>
              <a:t>All leaves same distance from root (balanced tree)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 smtClean="0"/>
              <a:t>Pointers in leaves point to records except for </a:t>
            </a:r>
            <a:r>
              <a:rPr lang="ja-JP" altLang="en-US" dirty="0" smtClean="0"/>
              <a:t>“</a:t>
            </a:r>
            <a:r>
              <a:rPr lang="en-US" dirty="0" smtClean="0"/>
              <a:t>sequence pointer</a:t>
            </a:r>
            <a:r>
              <a:rPr lang="ja-JP" altLang="en-US" dirty="0" smtClean="0"/>
              <a:t>”</a:t>
            </a:r>
            <a:endParaRPr lang="en-GB" altLang="ja-JP" dirty="0" smtClean="0"/>
          </a:p>
          <a:p>
            <a:pPr marL="822575" lvl="1" indent="-457200">
              <a:buFont typeface="+mj-lt"/>
              <a:buAutoNum type="arabicPeriod"/>
            </a:pPr>
            <a:r>
              <a:rPr lang="en-US" dirty="0" smtClean="0"/>
              <a:t>Number of pointers/keys for </a:t>
            </a:r>
            <a:r>
              <a:rPr lang="en-US" dirty="0" err="1" smtClean="0"/>
              <a:t>B+tree</a:t>
            </a:r>
            <a:r>
              <a:rPr lang="en-US" dirty="0"/>
              <a:t> </a:t>
            </a:r>
            <a:r>
              <a:rPr lang="en-US" dirty="0" smtClean="0"/>
              <a:t>of order n: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9771051"/>
              </p:ext>
            </p:extLst>
          </p:nvPr>
        </p:nvGraphicFramePr>
        <p:xfrm>
          <a:off x="1331640" y="3356992"/>
          <a:ext cx="6480721" cy="1752600"/>
        </p:xfrm>
        <a:graphic>
          <a:graphicData uri="http://schemas.openxmlformats.org/drawingml/2006/table">
            <a:tbl>
              <a:tblPr firstRow="1" firstCol="1">
                <a:tableStyleId>{91EBBBCC-DAD2-459C-BE2E-F6DE35CF9A28}</a:tableStyleId>
              </a:tblPr>
              <a:tblGrid>
                <a:gridCol w="1584175"/>
                <a:gridCol w="936104"/>
                <a:gridCol w="936104"/>
                <a:gridCol w="1440160"/>
                <a:gridCol w="1584178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max </a:t>
                      </a:r>
                    </a:p>
                    <a:p>
                      <a:pPr algn="ctr"/>
                      <a:r>
                        <a:rPr lang="en-US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ptrs</a:t>
                      </a:r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max 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keys</a:t>
                      </a:r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min </a:t>
                      </a:r>
                      <a:r>
                        <a:rPr lang="en-US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ptrs</a:t>
                      </a:r>
                      <a:r>
                        <a:rPr lang="en-US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to data</a:t>
                      </a:r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min keys</a:t>
                      </a:r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Non-leaf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n+1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ym typeface="Symbol" charset="0"/>
                        </a:rPr>
                        <a:t>(</a:t>
                      </a:r>
                      <a:r>
                        <a:rPr lang="en-US" sz="1800" dirty="0" smtClean="0"/>
                        <a:t>n+1)/</a:t>
                      </a:r>
                      <a:r>
                        <a:rPr lang="en-US" sz="1600" dirty="0" smtClean="0"/>
                        <a:t>2</a:t>
                      </a:r>
                      <a:r>
                        <a:rPr lang="en-US" sz="1800" dirty="0" smtClean="0">
                          <a:sym typeface="Symbol" charset="0"/>
                        </a:rPr>
                        <a:t></a:t>
                      </a:r>
                    </a:p>
                  </a:txBody>
                  <a:tcPr>
                    <a:lnT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ym typeface="Symbol" charset="0"/>
                        </a:rPr>
                        <a:t>(</a:t>
                      </a:r>
                      <a:r>
                        <a:rPr lang="en-US" sz="1800" dirty="0" smtClean="0"/>
                        <a:t>n+1)/</a:t>
                      </a:r>
                      <a:r>
                        <a:rPr lang="en-US" sz="1600" dirty="0" smtClean="0"/>
                        <a:t>2</a:t>
                      </a:r>
                      <a:r>
                        <a:rPr lang="en-US" sz="1800" dirty="0" smtClean="0">
                          <a:sym typeface="Symbol" charset="0"/>
                        </a:rPr>
                        <a:t></a:t>
                      </a:r>
                      <a:r>
                        <a:rPr lang="en-US" sz="1800" baseline="0" dirty="0" smtClean="0">
                          <a:sym typeface="Symbol" charset="0"/>
                        </a:rPr>
                        <a:t> </a:t>
                      </a:r>
                      <a:r>
                        <a:rPr lang="en-US" dirty="0" smtClean="0"/>
                        <a:t>- 1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Leaf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n+1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ym typeface="Symbol" charset="0"/>
                        </a:rPr>
                        <a:t></a:t>
                      </a:r>
                      <a:r>
                        <a:rPr lang="en-US" sz="1800" dirty="0" smtClean="0"/>
                        <a:t>(n+</a:t>
                      </a:r>
                      <a:r>
                        <a:rPr lang="en-US" sz="1600" dirty="0" smtClean="0"/>
                        <a:t>1)</a:t>
                      </a:r>
                      <a:r>
                        <a:rPr lang="en-US" sz="1800" dirty="0" smtClean="0"/>
                        <a:t>/</a:t>
                      </a:r>
                      <a:r>
                        <a:rPr lang="en-US" sz="1600" dirty="0" smtClean="0"/>
                        <a:t>2</a:t>
                      </a:r>
                      <a:r>
                        <a:rPr lang="en-US" sz="1800" dirty="0" smtClean="0">
                          <a:sym typeface="Symbol" charset="0"/>
                        </a:rPr>
                        <a:t>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ym typeface="Symbol" charset="0"/>
                        </a:rPr>
                        <a:t></a:t>
                      </a:r>
                      <a:r>
                        <a:rPr lang="en-US" sz="1800" dirty="0" smtClean="0"/>
                        <a:t>(n+</a:t>
                      </a:r>
                      <a:r>
                        <a:rPr lang="en-US" sz="1600" dirty="0" smtClean="0"/>
                        <a:t>1)</a:t>
                      </a:r>
                      <a:r>
                        <a:rPr lang="en-US" sz="1800" dirty="0" smtClean="0"/>
                        <a:t>/</a:t>
                      </a:r>
                      <a:r>
                        <a:rPr lang="en-US" sz="1600" dirty="0" smtClean="0"/>
                        <a:t>2</a:t>
                      </a:r>
                      <a:r>
                        <a:rPr lang="en-US" sz="1800" dirty="0" smtClean="0">
                          <a:sym typeface="Symbol" charset="0"/>
                        </a:rPr>
                        <a:t>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Root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n+1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9643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Indexes</a:t>
            </a:r>
            <a:endParaRPr lang="en-US" dirty="0"/>
          </a:p>
        </p:txBody>
      </p:sp>
      <p:sp>
        <p:nvSpPr>
          <p:cNvPr id="5" name="Trapezoid 4"/>
          <p:cNvSpPr/>
          <p:nvPr/>
        </p:nvSpPr>
        <p:spPr bwMode="auto">
          <a:xfrm rot="5400000">
            <a:off x="2736305" y="3645024"/>
            <a:ext cx="1440160" cy="720080"/>
          </a:xfrm>
          <a:prstGeom prst="trapezoid">
            <a:avLst>
              <a:gd name="adj" fmla="val 47928"/>
            </a:avLst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Index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608513" y="2564904"/>
            <a:ext cx="1440160" cy="288032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Blocks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containing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records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8" name="Straight Arrow Connector 7"/>
          <p:cNvCxnSpPr>
            <a:stCxn id="5" idx="0"/>
            <a:endCxn id="6" idx="1"/>
          </p:cNvCxnSpPr>
          <p:nvPr/>
        </p:nvCxnSpPr>
        <p:spPr bwMode="auto">
          <a:xfrm>
            <a:off x="3816425" y="4005064"/>
            <a:ext cx="792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>
            <a:stCxn id="6" idx="3"/>
          </p:cNvCxnSpPr>
          <p:nvPr/>
        </p:nvCxnSpPr>
        <p:spPr bwMode="auto">
          <a:xfrm>
            <a:off x="6048673" y="4005064"/>
            <a:ext cx="72008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endCxn id="5" idx="2"/>
          </p:cNvCxnSpPr>
          <p:nvPr/>
        </p:nvCxnSpPr>
        <p:spPr bwMode="auto">
          <a:xfrm>
            <a:off x="2376265" y="4005064"/>
            <a:ext cx="72008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1512169" y="3717032"/>
            <a:ext cx="77256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191F22"/>
                </a:solidFill>
                <a:latin typeface="Georgia"/>
                <a:cs typeface="Georgia"/>
              </a:rPr>
              <a:t>search</a:t>
            </a:r>
          </a:p>
          <a:p>
            <a:pPr algn="ctr"/>
            <a:r>
              <a:rPr lang="en-US" sz="1600" dirty="0" smtClean="0">
                <a:solidFill>
                  <a:srgbClr val="191F22"/>
                </a:solidFill>
                <a:latin typeface="Georgia"/>
                <a:cs typeface="Georgia"/>
              </a:rPr>
              <a:t>value</a:t>
            </a:r>
            <a:endParaRPr lang="en-US" sz="1600" dirty="0">
              <a:solidFill>
                <a:srgbClr val="191F22"/>
              </a:solidFill>
              <a:latin typeface="Georgia"/>
              <a:cs typeface="Georgi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40761" y="3717032"/>
            <a:ext cx="103806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191F22"/>
                </a:solidFill>
                <a:latin typeface="Georgia"/>
                <a:cs typeface="Georgia"/>
              </a:rPr>
              <a:t>matching </a:t>
            </a:r>
          </a:p>
          <a:p>
            <a:pPr algn="ctr"/>
            <a:r>
              <a:rPr lang="en-US" sz="1600" dirty="0" smtClean="0">
                <a:solidFill>
                  <a:srgbClr val="191F22"/>
                </a:solidFill>
                <a:latin typeface="Georgia"/>
                <a:cs typeface="Georgia"/>
              </a:rPr>
              <a:t>records</a:t>
            </a:r>
            <a:endParaRPr lang="en-US" sz="1600" dirty="0">
              <a:solidFill>
                <a:srgbClr val="191F22"/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6990403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B+tree</a:t>
            </a:r>
            <a:r>
              <a:rPr lang="en-GB" dirty="0" smtClean="0"/>
              <a:t> arithmetic example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First, some parameters:</a:t>
            </a:r>
          </a:p>
          <a:p>
            <a:pPr lvl="1"/>
            <a:r>
              <a:rPr lang="en-GB" dirty="0" smtClean="0"/>
              <a:t>block size 8kb, of which:</a:t>
            </a:r>
            <a:br>
              <a:rPr lang="en-GB" dirty="0" smtClean="0"/>
            </a:br>
            <a:r>
              <a:rPr lang="en-GB" dirty="0" smtClean="0"/>
              <a:t>b = 8000 bytes available for storage of records</a:t>
            </a:r>
          </a:p>
          <a:p>
            <a:pPr lvl="1"/>
            <a:r>
              <a:rPr lang="en-GB" dirty="0" smtClean="0"/>
              <a:t>key length	</a:t>
            </a:r>
            <a:br>
              <a:rPr lang="en-GB" dirty="0" smtClean="0"/>
            </a:br>
            <a:r>
              <a:rPr lang="en-GB" dirty="0" smtClean="0"/>
              <a:t>k = 10 bytes</a:t>
            </a:r>
          </a:p>
          <a:p>
            <a:pPr lvl="1"/>
            <a:r>
              <a:rPr lang="en-GB" dirty="0" smtClean="0"/>
              <a:t>record length	</a:t>
            </a:r>
            <a:br>
              <a:rPr lang="en-GB" dirty="0" smtClean="0"/>
            </a:br>
            <a:r>
              <a:rPr lang="en-GB" dirty="0" smtClean="0"/>
              <a:t>r = 100 bytes (including the key)</a:t>
            </a:r>
          </a:p>
          <a:p>
            <a:pPr lvl="1"/>
            <a:r>
              <a:rPr lang="en-GB" dirty="0" smtClean="0"/>
              <a:t>record pointer</a:t>
            </a:r>
            <a:br>
              <a:rPr lang="en-GB" dirty="0" smtClean="0"/>
            </a:br>
            <a:r>
              <a:rPr lang="en-GB" dirty="0" smtClean="0"/>
              <a:t>p = 6 bytes</a:t>
            </a:r>
          </a:p>
        </p:txBody>
      </p:sp>
    </p:spTree>
    <p:extLst>
      <p:ext uri="{BB962C8B-B14F-4D97-AF65-F5344CB8AC3E}">
        <p14:creationId xmlns:p14="http://schemas.microsoft.com/office/powerpoint/2010/main" val="364642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B+tree</a:t>
            </a:r>
            <a:r>
              <a:rPr lang="en-GB" dirty="0" smtClean="0"/>
              <a:t> arithmetic example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 leaf node in a primary index can accommodate </a:t>
            </a:r>
            <a:r>
              <a:rPr lang="en-GB" dirty="0" err="1" smtClean="0"/>
              <a:t>lp</a:t>
            </a:r>
            <a:r>
              <a:rPr lang="en-GB" dirty="0" smtClean="0"/>
              <a:t> records, where </a:t>
            </a:r>
            <a:r>
              <a:rPr lang="en-GB" dirty="0" err="1" smtClean="0"/>
              <a:t>lp</a:t>
            </a:r>
            <a:r>
              <a:rPr lang="en-GB" dirty="0" smtClean="0"/>
              <a:t> = </a:t>
            </a:r>
            <a:r>
              <a:rPr lang="en-US" dirty="0">
                <a:sym typeface="Symbol" charset="0"/>
              </a:rPr>
              <a:t></a:t>
            </a:r>
            <a:r>
              <a:rPr lang="en-GB" dirty="0" err="1" smtClean="0"/>
              <a:t>b/r</a:t>
            </a:r>
            <a:r>
              <a:rPr lang="en-US" dirty="0">
                <a:sym typeface="Symbol" charset="0"/>
              </a:rPr>
              <a:t></a:t>
            </a:r>
            <a:r>
              <a:rPr lang="en-GB" dirty="0" smtClean="0"/>
              <a:t> = 80 records</a:t>
            </a:r>
          </a:p>
          <a:p>
            <a:pPr marL="0" indent="0">
              <a:buNone/>
            </a:pPr>
            <a:r>
              <a:rPr lang="en-GB" dirty="0" smtClean="0"/>
              <a:t>A leaf node in a secondary index can accommodate </a:t>
            </a:r>
            <a:r>
              <a:rPr lang="en-GB" dirty="0" err="1" smtClean="0"/>
              <a:t>ls</a:t>
            </a:r>
            <a:r>
              <a:rPr lang="en-GB" dirty="0" smtClean="0"/>
              <a:t> records,</a:t>
            </a:r>
            <a:br>
              <a:rPr lang="en-GB" dirty="0" smtClean="0"/>
            </a:br>
            <a:r>
              <a:rPr lang="en-GB" dirty="0" smtClean="0"/>
              <a:t>where </a:t>
            </a:r>
            <a:r>
              <a:rPr lang="en-GB" dirty="0" err="1" smtClean="0"/>
              <a:t>ls</a:t>
            </a:r>
            <a:r>
              <a:rPr lang="en-GB" dirty="0" smtClean="0"/>
              <a:t> = </a:t>
            </a:r>
            <a:r>
              <a:rPr lang="en-US" dirty="0" smtClean="0">
                <a:sym typeface="Symbol" charset="0"/>
              </a:rPr>
              <a:t></a:t>
            </a:r>
            <a:r>
              <a:rPr lang="en-GB" dirty="0" smtClean="0"/>
              <a:t>(b-p)/(</a:t>
            </a:r>
            <a:r>
              <a:rPr lang="en-GB" dirty="0" err="1" smtClean="0"/>
              <a:t>k+p</a:t>
            </a:r>
            <a:r>
              <a:rPr lang="en-GB" dirty="0" smtClean="0"/>
              <a:t>)</a:t>
            </a:r>
            <a:r>
              <a:rPr lang="en-US" dirty="0" smtClean="0">
                <a:sym typeface="Symbol" charset="0"/>
              </a:rPr>
              <a:t></a:t>
            </a:r>
            <a:r>
              <a:rPr lang="en-GB" dirty="0" smtClean="0"/>
              <a:t> = 499 records</a:t>
            </a:r>
          </a:p>
          <a:p>
            <a:pPr marL="0" indent="0">
              <a:buNone/>
            </a:pPr>
            <a:r>
              <a:rPr lang="en-GB" dirty="0" smtClean="0"/>
              <a:t>A non-leaf node could accommodate </a:t>
            </a:r>
            <a:r>
              <a:rPr lang="en-US" dirty="0" err="1" smtClean="0"/>
              <a:t>i</a:t>
            </a:r>
            <a:r>
              <a:rPr lang="en-US" dirty="0" smtClean="0"/>
              <a:t> entries, where</a:t>
            </a:r>
            <a:br>
              <a:rPr lang="en-US" dirty="0" smtClean="0"/>
            </a:br>
            <a:r>
              <a:rPr lang="en-US" dirty="0" err="1" smtClean="0"/>
              <a:t>i</a:t>
            </a:r>
            <a:r>
              <a:rPr lang="en-US" dirty="0" smtClean="0"/>
              <a:t> = </a:t>
            </a:r>
            <a:r>
              <a:rPr lang="en-US" dirty="0" smtClean="0">
                <a:sym typeface="Symbol" charset="0"/>
              </a:rPr>
              <a:t></a:t>
            </a:r>
            <a:r>
              <a:rPr lang="en-US" dirty="0" smtClean="0"/>
              <a:t>(b-p)/(</a:t>
            </a:r>
            <a:r>
              <a:rPr lang="en-US" dirty="0" err="1" smtClean="0"/>
              <a:t>k+p</a:t>
            </a:r>
            <a:r>
              <a:rPr lang="en-US" dirty="0" smtClean="0"/>
              <a:t>)</a:t>
            </a:r>
            <a:r>
              <a:rPr lang="en-US" dirty="0" smtClean="0">
                <a:sym typeface="Symbol" charset="0"/>
              </a:rPr>
              <a:t></a:t>
            </a:r>
            <a:r>
              <a:rPr lang="en-US" dirty="0" smtClean="0"/>
              <a:t> = 499 records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To allow for expansion, assume initial node occupancy of u, where u = 0.6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160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</a:t>
            </a:r>
            <a:r>
              <a:rPr lang="en-GB" dirty="0" smtClean="0"/>
              <a:t>primary index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For a primary index (the leaf nodes hold the records)</a:t>
            </a:r>
          </a:p>
          <a:p>
            <a:pPr lvl="1"/>
            <a:r>
              <a:rPr lang="en-GB" dirty="0" smtClean="0"/>
              <a:t>A non-leaf node initially points to </a:t>
            </a:r>
            <a:br>
              <a:rPr lang="en-GB" dirty="0" smtClean="0"/>
            </a:br>
            <a:r>
              <a:rPr lang="en-GB" dirty="0" smtClean="0"/>
              <a:t>		</a:t>
            </a:r>
            <a:r>
              <a:rPr lang="en-GB" dirty="0" err="1" smtClean="0"/>
              <a:t>i</a:t>
            </a:r>
            <a:r>
              <a:rPr lang="en-GB" dirty="0" smtClean="0"/>
              <a:t>*u	=		blocks</a:t>
            </a:r>
          </a:p>
          <a:p>
            <a:pPr lvl="1"/>
            <a:r>
              <a:rPr lang="en-GB" dirty="0" smtClean="0"/>
              <a:t>Each leaf initially contains </a:t>
            </a:r>
            <a:br>
              <a:rPr lang="en-GB" dirty="0" smtClean="0"/>
            </a:br>
            <a:r>
              <a:rPr lang="en-GB" dirty="0" smtClean="0"/>
              <a:t>		</a:t>
            </a:r>
            <a:r>
              <a:rPr lang="en-GB" dirty="0" err="1" smtClean="0"/>
              <a:t>lp</a:t>
            </a:r>
            <a:r>
              <a:rPr lang="en-GB" dirty="0" smtClean="0"/>
              <a:t>*u	=		records</a:t>
            </a:r>
          </a:p>
          <a:p>
            <a:pPr lvl="1"/>
            <a:r>
              <a:rPr lang="en-GB" dirty="0" smtClean="0"/>
              <a:t>1 level of non-leaf nodes initially points to </a:t>
            </a:r>
            <a:br>
              <a:rPr lang="en-GB" dirty="0" smtClean="0"/>
            </a:br>
            <a:r>
              <a:rPr lang="en-GB" dirty="0" smtClean="0"/>
              <a:t>	(</a:t>
            </a:r>
            <a:r>
              <a:rPr lang="en-GB" dirty="0" err="1" smtClean="0"/>
              <a:t>lp</a:t>
            </a:r>
            <a:r>
              <a:rPr lang="en-GB" dirty="0" smtClean="0"/>
              <a:t>*u)(</a:t>
            </a:r>
            <a:r>
              <a:rPr lang="en-GB" dirty="0" err="1" smtClean="0"/>
              <a:t>i</a:t>
            </a:r>
            <a:r>
              <a:rPr lang="en-GB" dirty="0" smtClean="0"/>
              <a:t>*u)	=		records</a:t>
            </a:r>
          </a:p>
          <a:p>
            <a:pPr lvl="1"/>
            <a:r>
              <a:rPr lang="en-GB" dirty="0" smtClean="0"/>
              <a:t>2 levels of non-leaf nodes initially point to </a:t>
            </a:r>
            <a:br>
              <a:rPr lang="en-GB" dirty="0" smtClean="0"/>
            </a:br>
            <a:r>
              <a:rPr lang="en-GB" dirty="0" smtClean="0"/>
              <a:t>		(</a:t>
            </a:r>
            <a:r>
              <a:rPr lang="en-GB" dirty="0" err="1" smtClean="0"/>
              <a:t>i</a:t>
            </a:r>
            <a:r>
              <a:rPr lang="en-GB" dirty="0" smtClean="0"/>
              <a:t>*u)</a:t>
            </a:r>
            <a:r>
              <a:rPr lang="en-GB" baseline="30000" dirty="0" smtClean="0"/>
              <a:t>2</a:t>
            </a:r>
            <a:r>
              <a:rPr lang="en-GB" dirty="0"/>
              <a:t>	</a:t>
            </a:r>
            <a:r>
              <a:rPr lang="en-GB" dirty="0" smtClean="0"/>
              <a:t>=		blocks</a:t>
            </a:r>
            <a:br>
              <a:rPr lang="en-GB" dirty="0" smtClean="0"/>
            </a:br>
            <a:r>
              <a:rPr lang="en-GB" dirty="0" smtClean="0"/>
              <a:t>	(</a:t>
            </a:r>
            <a:r>
              <a:rPr lang="en-GB" dirty="0" err="1" smtClean="0"/>
              <a:t>lp</a:t>
            </a:r>
            <a:r>
              <a:rPr lang="en-GB" dirty="0" smtClean="0"/>
              <a:t>*u)(</a:t>
            </a:r>
            <a:r>
              <a:rPr lang="en-GB" dirty="0" err="1" smtClean="0"/>
              <a:t>i</a:t>
            </a:r>
            <a:r>
              <a:rPr lang="en-GB" dirty="0" smtClean="0"/>
              <a:t>*u)</a:t>
            </a:r>
            <a:r>
              <a:rPr lang="en-GB" baseline="30000" dirty="0" smtClean="0"/>
              <a:t>2</a:t>
            </a:r>
            <a:r>
              <a:rPr lang="en-GB" dirty="0" smtClean="0"/>
              <a:t>	=		records</a:t>
            </a:r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766754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</a:t>
            </a:r>
            <a:r>
              <a:rPr lang="en-GB" dirty="0" smtClean="0"/>
              <a:t>primary index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For a primary index (the leaf nodes hold the records)</a:t>
            </a:r>
          </a:p>
          <a:p>
            <a:pPr lvl="1"/>
            <a:r>
              <a:rPr lang="en-GB" dirty="0" smtClean="0"/>
              <a:t>A non-leaf node initially points to </a:t>
            </a:r>
            <a:br>
              <a:rPr lang="en-GB" dirty="0" smtClean="0"/>
            </a:br>
            <a:r>
              <a:rPr lang="en-GB" dirty="0" smtClean="0"/>
              <a:t>		</a:t>
            </a:r>
            <a:r>
              <a:rPr lang="en-GB" dirty="0" err="1" smtClean="0"/>
              <a:t>i</a:t>
            </a:r>
            <a:r>
              <a:rPr lang="en-GB" dirty="0" smtClean="0"/>
              <a:t>*u	=	299	blocks</a:t>
            </a:r>
          </a:p>
          <a:p>
            <a:pPr lvl="1"/>
            <a:r>
              <a:rPr lang="en-GB" dirty="0" smtClean="0"/>
              <a:t>Each leaf initially contains </a:t>
            </a:r>
            <a:br>
              <a:rPr lang="en-GB" dirty="0" smtClean="0"/>
            </a:br>
            <a:r>
              <a:rPr lang="en-GB" dirty="0" smtClean="0"/>
              <a:t>		</a:t>
            </a:r>
            <a:r>
              <a:rPr lang="en-GB" dirty="0" err="1" smtClean="0"/>
              <a:t>lp</a:t>
            </a:r>
            <a:r>
              <a:rPr lang="en-GB" dirty="0" smtClean="0"/>
              <a:t>*u	=	48	records</a:t>
            </a:r>
          </a:p>
          <a:p>
            <a:pPr lvl="1"/>
            <a:r>
              <a:rPr lang="en-GB" dirty="0" smtClean="0"/>
              <a:t>1 level of non-leaf nodes initially points to </a:t>
            </a:r>
            <a:br>
              <a:rPr lang="en-GB" dirty="0" smtClean="0"/>
            </a:br>
            <a:r>
              <a:rPr lang="en-GB" dirty="0" smtClean="0"/>
              <a:t>	(</a:t>
            </a:r>
            <a:r>
              <a:rPr lang="en-GB" dirty="0" err="1" smtClean="0"/>
              <a:t>lp</a:t>
            </a:r>
            <a:r>
              <a:rPr lang="en-GB" dirty="0" smtClean="0"/>
              <a:t>*u)(</a:t>
            </a:r>
            <a:r>
              <a:rPr lang="en-GB" dirty="0" err="1" smtClean="0"/>
              <a:t>i</a:t>
            </a:r>
            <a:r>
              <a:rPr lang="en-GB" dirty="0" smtClean="0"/>
              <a:t>*u)	=	14,352	records</a:t>
            </a:r>
          </a:p>
          <a:p>
            <a:pPr lvl="1"/>
            <a:r>
              <a:rPr lang="en-GB" dirty="0" smtClean="0"/>
              <a:t>2 levels of non-leaf nodes initially point to </a:t>
            </a:r>
            <a:br>
              <a:rPr lang="en-GB" dirty="0" smtClean="0"/>
            </a:br>
            <a:r>
              <a:rPr lang="en-GB" dirty="0" smtClean="0"/>
              <a:t>		(</a:t>
            </a:r>
            <a:r>
              <a:rPr lang="en-GB" dirty="0" err="1" smtClean="0"/>
              <a:t>i</a:t>
            </a:r>
            <a:r>
              <a:rPr lang="en-GB" dirty="0" smtClean="0"/>
              <a:t>*u)</a:t>
            </a:r>
            <a:r>
              <a:rPr lang="en-GB" baseline="30000" dirty="0" smtClean="0"/>
              <a:t>2</a:t>
            </a:r>
            <a:r>
              <a:rPr lang="en-GB" dirty="0"/>
              <a:t>	</a:t>
            </a:r>
            <a:r>
              <a:rPr lang="en-GB" dirty="0" smtClean="0"/>
              <a:t>=	89,401	blocks</a:t>
            </a:r>
            <a:br>
              <a:rPr lang="en-GB" dirty="0" smtClean="0"/>
            </a:br>
            <a:r>
              <a:rPr lang="en-GB" dirty="0" smtClean="0"/>
              <a:t>	(</a:t>
            </a:r>
            <a:r>
              <a:rPr lang="en-GB" dirty="0" err="1" smtClean="0"/>
              <a:t>lp</a:t>
            </a:r>
            <a:r>
              <a:rPr lang="en-GB" dirty="0" smtClean="0"/>
              <a:t>*u)(</a:t>
            </a:r>
            <a:r>
              <a:rPr lang="en-GB" dirty="0" err="1" smtClean="0"/>
              <a:t>i</a:t>
            </a:r>
            <a:r>
              <a:rPr lang="en-GB" dirty="0" smtClean="0"/>
              <a:t>*u)</a:t>
            </a:r>
            <a:r>
              <a:rPr lang="en-GB" baseline="30000" dirty="0" smtClean="0"/>
              <a:t>2</a:t>
            </a:r>
            <a:r>
              <a:rPr lang="en-GB" dirty="0" smtClean="0"/>
              <a:t>	=	4,291,248 records</a:t>
            </a:r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189654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</a:t>
            </a:r>
            <a:r>
              <a:rPr lang="en-GB" dirty="0" smtClean="0"/>
              <a:t>secondary index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a secondary index </a:t>
            </a:r>
            <a:r>
              <a:rPr lang="en-GB" dirty="0" smtClean="0"/>
              <a:t>(the leaf nodes hold record pointers)</a:t>
            </a:r>
            <a:endParaRPr lang="en-GB" dirty="0"/>
          </a:p>
          <a:p>
            <a:pPr lvl="1"/>
            <a:r>
              <a:rPr lang="en-GB" dirty="0" smtClean="0"/>
              <a:t>A non-leaf node initially points to </a:t>
            </a:r>
            <a:br>
              <a:rPr lang="en-GB" dirty="0" smtClean="0"/>
            </a:br>
            <a:r>
              <a:rPr lang="en-GB" dirty="0" smtClean="0"/>
              <a:t>		</a:t>
            </a:r>
            <a:r>
              <a:rPr lang="en-GB" dirty="0" err="1" smtClean="0"/>
              <a:t>i</a:t>
            </a:r>
            <a:r>
              <a:rPr lang="en-GB" dirty="0" smtClean="0"/>
              <a:t>*u	=		blocks</a:t>
            </a:r>
          </a:p>
          <a:p>
            <a:pPr lvl="1"/>
            <a:r>
              <a:rPr lang="en-GB" dirty="0" smtClean="0"/>
              <a:t>A leaf node initially points at</a:t>
            </a:r>
            <a:br>
              <a:rPr lang="en-GB" dirty="0" smtClean="0"/>
            </a:br>
            <a:r>
              <a:rPr lang="en-GB" dirty="0" smtClean="0"/>
              <a:t>		</a:t>
            </a:r>
            <a:r>
              <a:rPr lang="en-GB" dirty="0" err="1" smtClean="0"/>
              <a:t>ls</a:t>
            </a:r>
            <a:r>
              <a:rPr lang="en-GB" dirty="0" smtClean="0"/>
              <a:t>*u	=		records</a:t>
            </a:r>
          </a:p>
          <a:p>
            <a:pPr lvl="1"/>
            <a:r>
              <a:rPr lang="en-GB" dirty="0"/>
              <a:t>1 level of non-leaf nodes </a:t>
            </a:r>
            <a:r>
              <a:rPr lang="en-GB" dirty="0" smtClean="0"/>
              <a:t>initially points </a:t>
            </a:r>
            <a:r>
              <a:rPr lang="en-GB" dirty="0"/>
              <a:t>to </a:t>
            </a:r>
            <a:br>
              <a:rPr lang="en-GB" dirty="0"/>
            </a:br>
            <a:r>
              <a:rPr lang="en-GB" dirty="0" smtClean="0"/>
              <a:t>	(</a:t>
            </a:r>
            <a:r>
              <a:rPr lang="en-GB" dirty="0" err="1" smtClean="0"/>
              <a:t>ls</a:t>
            </a:r>
            <a:r>
              <a:rPr lang="en-GB" dirty="0" smtClean="0"/>
              <a:t>*u)(</a:t>
            </a:r>
            <a:r>
              <a:rPr lang="en-GB" dirty="0" err="1" smtClean="0"/>
              <a:t>i</a:t>
            </a:r>
            <a:r>
              <a:rPr lang="en-GB" dirty="0"/>
              <a:t>*</a:t>
            </a:r>
            <a:r>
              <a:rPr lang="en-GB" dirty="0" smtClean="0"/>
              <a:t>u)</a:t>
            </a:r>
            <a:r>
              <a:rPr lang="en-GB" dirty="0"/>
              <a:t>	= 		</a:t>
            </a:r>
            <a:r>
              <a:rPr lang="en-GB" dirty="0" smtClean="0"/>
              <a:t>records</a:t>
            </a:r>
            <a:endParaRPr lang="en-GB" dirty="0"/>
          </a:p>
          <a:p>
            <a:pPr lvl="1"/>
            <a:r>
              <a:rPr lang="en-GB" dirty="0"/>
              <a:t>2 levels of non-leaf nodes </a:t>
            </a:r>
            <a:r>
              <a:rPr lang="en-GB" dirty="0" smtClean="0"/>
              <a:t>initially </a:t>
            </a:r>
            <a:r>
              <a:rPr lang="en-GB" dirty="0"/>
              <a:t>point to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	(</a:t>
            </a:r>
            <a:r>
              <a:rPr lang="en-GB" dirty="0" err="1" smtClean="0"/>
              <a:t>ls</a:t>
            </a:r>
            <a:r>
              <a:rPr lang="en-GB" dirty="0" smtClean="0"/>
              <a:t>*u)(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=		</a:t>
            </a:r>
            <a:r>
              <a:rPr lang="en-GB" dirty="0" smtClean="0"/>
              <a:t>records</a:t>
            </a:r>
            <a:endParaRPr lang="en-GB" dirty="0"/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33563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</a:t>
            </a:r>
            <a:r>
              <a:rPr lang="en-GB" dirty="0" smtClean="0"/>
              <a:t>secondary index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a secondary index </a:t>
            </a:r>
            <a:r>
              <a:rPr lang="en-GB" dirty="0" smtClean="0"/>
              <a:t>(the leaf nodes hold record pointers)</a:t>
            </a:r>
            <a:endParaRPr lang="en-GB" dirty="0"/>
          </a:p>
          <a:p>
            <a:pPr lvl="1"/>
            <a:r>
              <a:rPr lang="en-GB" dirty="0" smtClean="0"/>
              <a:t>A non-leaf node initially points to </a:t>
            </a:r>
            <a:br>
              <a:rPr lang="en-GB" dirty="0" smtClean="0"/>
            </a:br>
            <a:r>
              <a:rPr lang="en-GB" dirty="0" smtClean="0"/>
              <a:t>		</a:t>
            </a:r>
            <a:r>
              <a:rPr lang="en-GB" dirty="0" err="1" smtClean="0"/>
              <a:t>i</a:t>
            </a:r>
            <a:r>
              <a:rPr lang="en-GB" dirty="0" smtClean="0"/>
              <a:t>*u	=	299	blocks</a:t>
            </a:r>
          </a:p>
          <a:p>
            <a:pPr lvl="1"/>
            <a:r>
              <a:rPr lang="en-GB" dirty="0" smtClean="0"/>
              <a:t>A leaf node initially points at</a:t>
            </a:r>
            <a:br>
              <a:rPr lang="en-GB" dirty="0" smtClean="0"/>
            </a:br>
            <a:r>
              <a:rPr lang="en-GB" dirty="0" smtClean="0"/>
              <a:t>		</a:t>
            </a:r>
            <a:r>
              <a:rPr lang="en-GB" dirty="0" err="1" smtClean="0"/>
              <a:t>ls</a:t>
            </a:r>
            <a:r>
              <a:rPr lang="en-GB" dirty="0" smtClean="0"/>
              <a:t>*u	=	299	records</a:t>
            </a:r>
          </a:p>
          <a:p>
            <a:pPr lvl="1"/>
            <a:r>
              <a:rPr lang="en-GB" dirty="0"/>
              <a:t>1 level of non-leaf nodes </a:t>
            </a:r>
            <a:r>
              <a:rPr lang="en-GB" dirty="0" smtClean="0"/>
              <a:t>initially points </a:t>
            </a:r>
            <a:r>
              <a:rPr lang="en-GB" dirty="0"/>
              <a:t>to </a:t>
            </a:r>
            <a:br>
              <a:rPr lang="en-GB" dirty="0"/>
            </a:br>
            <a:r>
              <a:rPr lang="en-GB" dirty="0" smtClean="0"/>
              <a:t>	(</a:t>
            </a:r>
            <a:r>
              <a:rPr lang="en-GB" dirty="0" err="1" smtClean="0"/>
              <a:t>ls</a:t>
            </a:r>
            <a:r>
              <a:rPr lang="en-GB" dirty="0" smtClean="0"/>
              <a:t>*u)(</a:t>
            </a:r>
            <a:r>
              <a:rPr lang="en-GB" dirty="0" err="1" smtClean="0"/>
              <a:t>i</a:t>
            </a:r>
            <a:r>
              <a:rPr lang="en-GB" dirty="0"/>
              <a:t>*</a:t>
            </a:r>
            <a:r>
              <a:rPr lang="en-GB" dirty="0" smtClean="0"/>
              <a:t>u)</a:t>
            </a:r>
            <a:r>
              <a:rPr lang="en-GB" dirty="0"/>
              <a:t>	= 	</a:t>
            </a:r>
            <a:r>
              <a:rPr lang="en-GB" dirty="0" smtClean="0"/>
              <a:t>89,401</a:t>
            </a:r>
            <a:r>
              <a:rPr lang="en-GB" dirty="0"/>
              <a:t>	</a:t>
            </a:r>
            <a:r>
              <a:rPr lang="en-GB" dirty="0" smtClean="0"/>
              <a:t>records</a:t>
            </a:r>
            <a:endParaRPr lang="en-GB" dirty="0"/>
          </a:p>
          <a:p>
            <a:pPr lvl="1"/>
            <a:r>
              <a:rPr lang="en-GB" dirty="0"/>
              <a:t>2 levels of non-leaf nodes </a:t>
            </a:r>
            <a:r>
              <a:rPr lang="en-GB" dirty="0" smtClean="0"/>
              <a:t>initially </a:t>
            </a:r>
            <a:r>
              <a:rPr lang="en-GB" dirty="0"/>
              <a:t>point to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	(</a:t>
            </a:r>
            <a:r>
              <a:rPr lang="en-GB" dirty="0" err="1" smtClean="0"/>
              <a:t>ls</a:t>
            </a:r>
            <a:r>
              <a:rPr lang="en-GB" dirty="0" smtClean="0"/>
              <a:t>*u)(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=	</a:t>
            </a:r>
            <a:r>
              <a:rPr lang="en-GB" dirty="0" smtClean="0"/>
              <a:t>26,730,899</a:t>
            </a:r>
            <a:r>
              <a:rPr lang="en-GB" dirty="0"/>
              <a:t>	</a:t>
            </a:r>
            <a:r>
              <a:rPr lang="en-GB" dirty="0" smtClean="0"/>
              <a:t>records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It is not normally necessary to go more than about three levels deep in the index</a:t>
            </a:r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879938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B+tree</a:t>
            </a:r>
            <a:r>
              <a:rPr lang="en-US" dirty="0" smtClean="0"/>
              <a:t> Insertion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Four cases to consider: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Space available in leaf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Leaf overflow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Non-leaf overflow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New root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4870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1: insert key=32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4932041" y="2204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364088" y="220486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788024" y="220486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508104" y="2204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084168" y="2204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940152" y="220486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516216" y="220486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059833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491880" y="30690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915816" y="30690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635896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211960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4067944" y="30690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644008" y="30690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1619673" y="393300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2051720" y="393300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2195736" y="393300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2771800" y="393300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2627784" y="393300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3203848" y="393300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4211961" y="393300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4644008" y="393300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4788024" y="393300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364088" y="393300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220072" y="393300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5796136" y="393300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8" name="Straight Arrow Connector 37"/>
          <p:cNvCxnSpPr>
            <a:stCxn id="7" idx="2"/>
            <a:endCxn id="15" idx="0"/>
          </p:cNvCxnSpPr>
          <p:nvPr/>
        </p:nvCxnSpPr>
        <p:spPr bwMode="auto">
          <a:xfrm flipH="1">
            <a:off x="3851920" y="2492846"/>
            <a:ext cx="1008112" cy="5761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6" idx="2"/>
          </p:cNvCxnSpPr>
          <p:nvPr/>
        </p:nvCxnSpPr>
        <p:spPr bwMode="auto">
          <a:xfrm>
            <a:off x="5436096" y="2492846"/>
            <a:ext cx="1296144" cy="5761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stCxn id="14" idx="2"/>
            <a:endCxn id="28" idx="0"/>
          </p:cNvCxnSpPr>
          <p:nvPr/>
        </p:nvCxnSpPr>
        <p:spPr bwMode="auto">
          <a:xfrm flipH="1">
            <a:off x="2411760" y="3356992"/>
            <a:ext cx="576064" cy="5760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13" idx="2"/>
            <a:endCxn id="34" idx="0"/>
          </p:cNvCxnSpPr>
          <p:nvPr/>
        </p:nvCxnSpPr>
        <p:spPr bwMode="auto">
          <a:xfrm>
            <a:off x="3563888" y="3356992"/>
            <a:ext cx="1440160" cy="5760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2" name="Rectangle 71"/>
          <p:cNvSpPr/>
          <p:nvPr/>
        </p:nvSpPr>
        <p:spPr bwMode="auto">
          <a:xfrm>
            <a:off x="3347864" y="393295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5940152" y="393295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78" name="Elbow Connector 77"/>
          <p:cNvCxnSpPr>
            <a:stCxn id="72" idx="3"/>
            <a:endCxn id="32" idx="1"/>
          </p:cNvCxnSpPr>
          <p:nvPr/>
        </p:nvCxnSpPr>
        <p:spPr bwMode="auto">
          <a:xfrm>
            <a:off x="3491880" y="4076947"/>
            <a:ext cx="720081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82" name="Rectangle 81"/>
          <p:cNvSpPr/>
          <p:nvPr/>
        </p:nvSpPr>
        <p:spPr bwMode="auto">
          <a:xfrm>
            <a:off x="5364088" y="39329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32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88" name="Straight Arrow Connector 87"/>
          <p:cNvCxnSpPr>
            <a:stCxn id="27" idx="2"/>
          </p:cNvCxnSpPr>
          <p:nvPr/>
        </p:nvCxnSpPr>
        <p:spPr bwMode="auto">
          <a:xfrm>
            <a:off x="2123728" y="4220988"/>
            <a:ext cx="0" cy="2161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30" idx="2"/>
          </p:cNvCxnSpPr>
          <p:nvPr/>
        </p:nvCxnSpPr>
        <p:spPr bwMode="auto">
          <a:xfrm>
            <a:off x="2699792" y="4220988"/>
            <a:ext cx="0" cy="2161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31" idx="2"/>
          </p:cNvCxnSpPr>
          <p:nvPr/>
        </p:nvCxnSpPr>
        <p:spPr bwMode="auto">
          <a:xfrm>
            <a:off x="3275856" y="4220988"/>
            <a:ext cx="0" cy="2161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33" idx="2"/>
          </p:cNvCxnSpPr>
          <p:nvPr/>
        </p:nvCxnSpPr>
        <p:spPr bwMode="auto">
          <a:xfrm>
            <a:off x="4716016" y="4220988"/>
            <a:ext cx="0" cy="2161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36" idx="2"/>
          </p:cNvCxnSpPr>
          <p:nvPr/>
        </p:nvCxnSpPr>
        <p:spPr bwMode="auto">
          <a:xfrm>
            <a:off x="5292080" y="4220988"/>
            <a:ext cx="0" cy="2161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37" idx="2"/>
          </p:cNvCxnSpPr>
          <p:nvPr/>
        </p:nvCxnSpPr>
        <p:spPr bwMode="auto">
          <a:xfrm>
            <a:off x="5868144" y="4220988"/>
            <a:ext cx="0" cy="2162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7955057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2: insert key=7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 bwMode="auto">
          <a:xfrm>
            <a:off x="6444209" y="2204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6876256" y="220486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6300192" y="220486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020272" y="2204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596336" y="2204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7452320" y="220486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8028384" y="220486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4572001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5004048" y="30690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4427984" y="30690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5148064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5724128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5580112" y="30690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6156176" y="30690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3131841" y="393300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3563888" y="393300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3707904" y="393300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283968" y="393300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4139952" y="393300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4716016" y="393300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5724129" y="393300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6156176" y="393300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300192" y="393300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6876256" y="393300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6732240" y="393300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7308304" y="393300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67" name="Straight Arrow Connector 66"/>
          <p:cNvCxnSpPr>
            <a:stCxn id="43" idx="2"/>
            <a:endCxn id="51" idx="0"/>
          </p:cNvCxnSpPr>
          <p:nvPr/>
        </p:nvCxnSpPr>
        <p:spPr bwMode="auto">
          <a:xfrm flipH="1">
            <a:off x="5364088" y="2492846"/>
            <a:ext cx="1008112" cy="5761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42" idx="2"/>
          </p:cNvCxnSpPr>
          <p:nvPr/>
        </p:nvCxnSpPr>
        <p:spPr bwMode="auto">
          <a:xfrm>
            <a:off x="6948264" y="2492846"/>
            <a:ext cx="1296144" cy="5761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>
            <a:stCxn id="50" idx="2"/>
            <a:endCxn id="57" idx="0"/>
          </p:cNvCxnSpPr>
          <p:nvPr/>
        </p:nvCxnSpPr>
        <p:spPr bwMode="auto">
          <a:xfrm flipH="1">
            <a:off x="3923928" y="3356992"/>
            <a:ext cx="576064" cy="5760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>
            <a:stCxn id="49" idx="2"/>
            <a:endCxn id="63" idx="0"/>
          </p:cNvCxnSpPr>
          <p:nvPr/>
        </p:nvCxnSpPr>
        <p:spPr bwMode="auto">
          <a:xfrm>
            <a:off x="5076056" y="3356992"/>
            <a:ext cx="1440160" cy="5760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1" name="Rectangle 70"/>
          <p:cNvSpPr/>
          <p:nvPr/>
        </p:nvSpPr>
        <p:spPr bwMode="auto">
          <a:xfrm>
            <a:off x="4860032" y="393295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7452320" y="393295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73" name="Elbow Connector 72"/>
          <p:cNvCxnSpPr>
            <a:stCxn id="71" idx="3"/>
            <a:endCxn id="61" idx="1"/>
          </p:cNvCxnSpPr>
          <p:nvPr/>
        </p:nvCxnSpPr>
        <p:spPr bwMode="auto">
          <a:xfrm>
            <a:off x="5004048" y="4076947"/>
            <a:ext cx="720081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75" name="Rectangle 74"/>
          <p:cNvSpPr/>
          <p:nvPr/>
        </p:nvSpPr>
        <p:spPr bwMode="auto">
          <a:xfrm>
            <a:off x="539553" y="393310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971600" y="393310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1115616" y="393310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1691680" y="393310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1547664" y="393310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2123728" y="393310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2267744" y="393305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4283968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4572000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>
                <a:solidFill>
                  <a:srgbClr val="FF0000"/>
                </a:solidFill>
                <a:latin typeface="Georgia"/>
                <a:ea typeface="ＭＳ Ｐゴシック" pitchFamily="-106" charset="-128"/>
                <a:cs typeface="Georgia"/>
              </a:rPr>
              <a:t>7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3131840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>
                <a:solidFill>
                  <a:srgbClr val="FF0000"/>
                </a:solidFill>
                <a:latin typeface="Georgia"/>
                <a:ea typeface="ＭＳ Ｐゴシック" pitchFamily="-106" charset="-128"/>
                <a:cs typeface="Georgia"/>
              </a:rPr>
              <a:t>7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3707904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 smtClean="0">
                <a:solidFill>
                  <a:srgbClr val="FF0000"/>
                </a:solidFill>
                <a:latin typeface="Georgia"/>
                <a:ea typeface="ＭＳ Ｐゴシック" pitchFamily="-106" charset="-128"/>
                <a:cs typeface="Georgia"/>
              </a:rPr>
              <a:t>11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5148064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87" name="Elbow Connector 86"/>
          <p:cNvCxnSpPr>
            <a:stCxn id="81" idx="3"/>
            <a:endCxn id="55" idx="1"/>
          </p:cNvCxnSpPr>
          <p:nvPr/>
        </p:nvCxnSpPr>
        <p:spPr bwMode="auto">
          <a:xfrm flipV="1">
            <a:off x="2411760" y="4076997"/>
            <a:ext cx="720081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90" name="Straight Arrow Connector 89"/>
          <p:cNvCxnSpPr/>
          <p:nvPr/>
        </p:nvCxnSpPr>
        <p:spPr bwMode="auto">
          <a:xfrm>
            <a:off x="1043608" y="4221088"/>
            <a:ext cx="0" cy="2162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/>
          <p:nvPr/>
        </p:nvCxnSpPr>
        <p:spPr bwMode="auto">
          <a:xfrm>
            <a:off x="1619672" y="4221088"/>
            <a:ext cx="0" cy="2162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/>
          <p:nvPr/>
        </p:nvCxnSpPr>
        <p:spPr bwMode="auto">
          <a:xfrm>
            <a:off x="3635896" y="4221088"/>
            <a:ext cx="0" cy="2162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3" name="Straight Arrow Connector 92"/>
          <p:cNvCxnSpPr/>
          <p:nvPr/>
        </p:nvCxnSpPr>
        <p:spPr bwMode="auto">
          <a:xfrm>
            <a:off x="4211960" y="4221088"/>
            <a:ext cx="0" cy="2162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4" name="Straight Arrow Connector 93"/>
          <p:cNvCxnSpPr/>
          <p:nvPr/>
        </p:nvCxnSpPr>
        <p:spPr bwMode="auto">
          <a:xfrm>
            <a:off x="3635896" y="4221088"/>
            <a:ext cx="0" cy="2162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/>
          <p:nvPr/>
        </p:nvCxnSpPr>
        <p:spPr bwMode="auto">
          <a:xfrm>
            <a:off x="4211960" y="4221088"/>
            <a:ext cx="0" cy="2162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/>
          <p:nvPr/>
        </p:nvCxnSpPr>
        <p:spPr bwMode="auto">
          <a:xfrm>
            <a:off x="6228184" y="4221088"/>
            <a:ext cx="0" cy="2162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/>
          <p:nvPr/>
        </p:nvCxnSpPr>
        <p:spPr bwMode="auto">
          <a:xfrm>
            <a:off x="6804248" y="4221088"/>
            <a:ext cx="0" cy="2162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50" idx="2"/>
            <a:endCxn id="77" idx="0"/>
          </p:cNvCxnSpPr>
          <p:nvPr/>
        </p:nvCxnSpPr>
        <p:spPr bwMode="auto">
          <a:xfrm flipH="1">
            <a:off x="1331640" y="3356992"/>
            <a:ext cx="3168352" cy="5761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49" idx="2"/>
            <a:endCxn id="57" idx="0"/>
          </p:cNvCxnSpPr>
          <p:nvPr/>
        </p:nvCxnSpPr>
        <p:spPr bwMode="auto">
          <a:xfrm flipH="1">
            <a:off x="3923928" y="3356992"/>
            <a:ext cx="1152128" cy="5760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53" idx="2"/>
            <a:endCxn id="63" idx="0"/>
          </p:cNvCxnSpPr>
          <p:nvPr/>
        </p:nvCxnSpPr>
        <p:spPr bwMode="auto">
          <a:xfrm>
            <a:off x="5652120" y="3356992"/>
            <a:ext cx="864096" cy="5760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101315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3: insert key=160</a:t>
            </a:r>
            <a:endParaRPr lang="en-US" dirty="0"/>
          </a:p>
        </p:txBody>
      </p:sp>
      <p:cxnSp>
        <p:nvCxnSpPr>
          <p:cNvPr id="3" name="Straight Arrow Connector 2"/>
          <p:cNvCxnSpPr>
            <a:stCxn id="24" idx="2"/>
            <a:endCxn id="61" idx="0"/>
          </p:cNvCxnSpPr>
          <p:nvPr/>
        </p:nvCxnSpPr>
        <p:spPr bwMode="auto">
          <a:xfrm>
            <a:off x="4932040" y="3356942"/>
            <a:ext cx="2808312" cy="8640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Rectangle 3"/>
          <p:cNvSpPr/>
          <p:nvPr/>
        </p:nvSpPr>
        <p:spPr bwMode="auto">
          <a:xfrm>
            <a:off x="2699793" y="19168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131840" y="191683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555776" y="191683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275856" y="19168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851920" y="19168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707904" y="191683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283968" y="191683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275857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707904" y="30689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131840" y="30689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3851920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427984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283968" y="30689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860032" y="30689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6" idx="2"/>
          </p:cNvCxnSpPr>
          <p:nvPr/>
        </p:nvCxnSpPr>
        <p:spPr bwMode="auto">
          <a:xfrm flipH="1">
            <a:off x="1619672" y="2204814"/>
            <a:ext cx="100811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5" idx="2"/>
            <a:endCxn id="21" idx="0"/>
          </p:cNvCxnSpPr>
          <p:nvPr/>
        </p:nvCxnSpPr>
        <p:spPr bwMode="auto">
          <a:xfrm>
            <a:off x="3203848" y="2204814"/>
            <a:ext cx="864096" cy="86414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Rectangle 52"/>
          <p:cNvSpPr/>
          <p:nvPr/>
        </p:nvSpPr>
        <p:spPr bwMode="auto">
          <a:xfrm>
            <a:off x="1979713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2411760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2555776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156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3131840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179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2987824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3563888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6948265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7380312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7524328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8100392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956376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8532440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20" idx="2"/>
          </p:cNvCxnSpPr>
          <p:nvPr/>
        </p:nvCxnSpPr>
        <p:spPr bwMode="auto">
          <a:xfrm flipH="1">
            <a:off x="2627784" y="3356942"/>
            <a:ext cx="576064" cy="1441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19" idx="2"/>
          </p:cNvCxnSpPr>
          <p:nvPr/>
        </p:nvCxnSpPr>
        <p:spPr bwMode="auto">
          <a:xfrm flipH="1">
            <a:off x="3275856" y="3356942"/>
            <a:ext cx="504056" cy="1441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23" idx="2"/>
            <a:endCxn id="55" idx="0"/>
          </p:cNvCxnSpPr>
          <p:nvPr/>
        </p:nvCxnSpPr>
        <p:spPr bwMode="auto">
          <a:xfrm flipH="1">
            <a:off x="2771800" y="3356942"/>
            <a:ext cx="1584176" cy="8640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3" name="Rectangle 72"/>
          <p:cNvSpPr/>
          <p:nvPr/>
        </p:nvSpPr>
        <p:spPr bwMode="auto">
          <a:xfrm>
            <a:off x="3707904" y="42209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676456" y="42209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77" name="Elbow Connector 76"/>
          <p:cNvCxnSpPr>
            <a:endCxn id="53" idx="1"/>
          </p:cNvCxnSpPr>
          <p:nvPr/>
        </p:nvCxnSpPr>
        <p:spPr bwMode="auto">
          <a:xfrm flipV="1">
            <a:off x="1259632" y="4365029"/>
            <a:ext cx="720081" cy="7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54" idx="2"/>
          </p:cNvCxnSpPr>
          <p:nvPr/>
        </p:nvCxnSpPr>
        <p:spPr bwMode="auto">
          <a:xfrm>
            <a:off x="2483768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7" idx="2"/>
          </p:cNvCxnSpPr>
          <p:nvPr/>
        </p:nvCxnSpPr>
        <p:spPr bwMode="auto">
          <a:xfrm>
            <a:off x="3059832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58" idx="2"/>
          </p:cNvCxnSpPr>
          <p:nvPr/>
        </p:nvCxnSpPr>
        <p:spPr bwMode="auto">
          <a:xfrm>
            <a:off x="3635896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60" idx="2"/>
          </p:cNvCxnSpPr>
          <p:nvPr/>
        </p:nvCxnSpPr>
        <p:spPr bwMode="auto">
          <a:xfrm>
            <a:off x="7452320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63" idx="2"/>
          </p:cNvCxnSpPr>
          <p:nvPr/>
        </p:nvCxnSpPr>
        <p:spPr bwMode="auto">
          <a:xfrm>
            <a:off x="8028384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8" name="Rectangle 107"/>
          <p:cNvSpPr/>
          <p:nvPr/>
        </p:nvSpPr>
        <p:spPr bwMode="auto">
          <a:xfrm>
            <a:off x="4499993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160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9" name="Rectangle 108"/>
          <p:cNvSpPr/>
          <p:nvPr/>
        </p:nvSpPr>
        <p:spPr bwMode="auto">
          <a:xfrm>
            <a:off x="4932040" y="42210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5076056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179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5652120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Rectangle 111"/>
          <p:cNvSpPr/>
          <p:nvPr/>
        </p:nvSpPr>
        <p:spPr bwMode="auto">
          <a:xfrm>
            <a:off x="5508104" y="42210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3" name="Rectangle 112"/>
          <p:cNvSpPr/>
          <p:nvPr/>
        </p:nvSpPr>
        <p:spPr bwMode="auto">
          <a:xfrm>
            <a:off x="6084168" y="42210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6228184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15" name="Straight Arrow Connector 114"/>
          <p:cNvCxnSpPr>
            <a:stCxn id="109" idx="2"/>
          </p:cNvCxnSpPr>
          <p:nvPr/>
        </p:nvCxnSpPr>
        <p:spPr bwMode="auto">
          <a:xfrm>
            <a:off x="5004048" y="450907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Straight Arrow Connector 115"/>
          <p:cNvCxnSpPr>
            <a:stCxn id="112" idx="2"/>
          </p:cNvCxnSpPr>
          <p:nvPr/>
        </p:nvCxnSpPr>
        <p:spPr bwMode="auto">
          <a:xfrm>
            <a:off x="5580112" y="450907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7" name="Rectangle 116"/>
          <p:cNvSpPr/>
          <p:nvPr/>
        </p:nvSpPr>
        <p:spPr bwMode="auto">
          <a:xfrm>
            <a:off x="3131840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18" name="Straight Arrow Connector 117"/>
          <p:cNvCxnSpPr>
            <a:stCxn id="114" idx="3"/>
            <a:endCxn id="59" idx="1"/>
          </p:cNvCxnSpPr>
          <p:nvPr/>
        </p:nvCxnSpPr>
        <p:spPr bwMode="auto">
          <a:xfrm>
            <a:off x="6372200" y="4365029"/>
            <a:ext cx="576065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1" name="Straight Arrow Connector 120"/>
          <p:cNvCxnSpPr>
            <a:stCxn id="73" idx="3"/>
            <a:endCxn id="59" idx="1"/>
          </p:cNvCxnSpPr>
          <p:nvPr/>
        </p:nvCxnSpPr>
        <p:spPr bwMode="auto">
          <a:xfrm>
            <a:off x="3851920" y="4364979"/>
            <a:ext cx="3096345" cy="5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4" name="Straight Arrow Connector 123"/>
          <p:cNvCxnSpPr>
            <a:stCxn id="73" idx="3"/>
            <a:endCxn id="108" idx="1"/>
          </p:cNvCxnSpPr>
          <p:nvPr/>
        </p:nvCxnSpPr>
        <p:spPr bwMode="auto">
          <a:xfrm>
            <a:off x="3851920" y="4364979"/>
            <a:ext cx="648073" cy="1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7" name="Rectangle 126"/>
          <p:cNvSpPr/>
          <p:nvPr/>
        </p:nvSpPr>
        <p:spPr bwMode="auto">
          <a:xfrm>
            <a:off x="5796137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180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8" name="Rectangle 127"/>
          <p:cNvSpPr/>
          <p:nvPr/>
        </p:nvSpPr>
        <p:spPr bwMode="auto">
          <a:xfrm>
            <a:off x="6228184" y="30690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5652120" y="30690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6372200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6948264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6804248" y="30690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7380312" y="30690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4427984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35" name="Straight Arrow Connector 134"/>
          <p:cNvCxnSpPr>
            <a:stCxn id="128" idx="2"/>
            <a:endCxn id="61" idx="0"/>
          </p:cNvCxnSpPr>
          <p:nvPr/>
        </p:nvCxnSpPr>
        <p:spPr bwMode="auto">
          <a:xfrm>
            <a:off x="6300192" y="3356992"/>
            <a:ext cx="1440160" cy="86404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8" name="Straight Arrow Connector 137"/>
          <p:cNvCxnSpPr>
            <a:stCxn id="129" idx="2"/>
            <a:endCxn id="110" idx="0"/>
          </p:cNvCxnSpPr>
          <p:nvPr/>
        </p:nvCxnSpPr>
        <p:spPr bwMode="auto">
          <a:xfrm flipH="1">
            <a:off x="5292080" y="3356992"/>
            <a:ext cx="432048" cy="8640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9" idx="2"/>
            <a:endCxn id="130" idx="0"/>
          </p:cNvCxnSpPr>
          <p:nvPr/>
        </p:nvCxnSpPr>
        <p:spPr bwMode="auto">
          <a:xfrm>
            <a:off x="3779912" y="2204814"/>
            <a:ext cx="2808312" cy="8641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4" name="Rectangle 143"/>
          <p:cNvSpPr/>
          <p:nvPr/>
        </p:nvSpPr>
        <p:spPr bwMode="auto">
          <a:xfrm>
            <a:off x="3275856" y="19168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160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1230026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7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4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Tuples of a relation are sorted by their primary key</a:t>
            </a:r>
          </a:p>
          <a:p>
            <a:r>
              <a:rPr lang="en-US" dirty="0" smtClean="0"/>
              <a:t>Tuples are then distributed among blocks in that order</a:t>
            </a:r>
          </a:p>
          <a:p>
            <a:r>
              <a:rPr lang="en-US" dirty="0" smtClean="0"/>
              <a:t>Common to leave free space in each block to allow for later insertions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Sequential Files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744277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4: insert 45</a:t>
            </a:r>
            <a:endParaRPr lang="en-US" dirty="0"/>
          </a:p>
        </p:txBody>
      </p:sp>
      <p:cxnSp>
        <p:nvCxnSpPr>
          <p:cNvPr id="3" name="Straight Arrow Connector 2"/>
          <p:cNvCxnSpPr>
            <a:stCxn id="10" idx="2"/>
            <a:endCxn id="61" idx="0"/>
          </p:cNvCxnSpPr>
          <p:nvPr/>
        </p:nvCxnSpPr>
        <p:spPr bwMode="auto">
          <a:xfrm>
            <a:off x="4211960" y="2708870"/>
            <a:ext cx="1008111" cy="259233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Rectangle 3"/>
          <p:cNvSpPr/>
          <p:nvPr/>
        </p:nvSpPr>
        <p:spPr bwMode="auto">
          <a:xfrm>
            <a:off x="2555777" y="24208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987824" y="24208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411760" y="24208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131840" y="24208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707904" y="24208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563888" y="24208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139952" y="24208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539553" y="31409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71600" y="314096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1115616" y="31409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1691680" y="31409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1547664" y="314096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2123728" y="314096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1835696" y="38610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2267743" y="386109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2411759" y="38610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2987823" y="38610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2843807" y="386109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3419871" y="386109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3131840" y="458107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3563887" y="458107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3707903" y="458107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25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4283967" y="458107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139951" y="458107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716015" y="458107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4427984" y="53012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4860031" y="530120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5004047" y="53012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5580111" y="53012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5436095" y="530120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6012159" y="530120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6" idx="2"/>
            <a:endCxn id="43" idx="0"/>
          </p:cNvCxnSpPr>
          <p:nvPr/>
        </p:nvCxnSpPr>
        <p:spPr bwMode="auto">
          <a:xfrm flipH="1">
            <a:off x="1331640" y="2708870"/>
            <a:ext cx="1152128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5" idx="2"/>
            <a:endCxn id="49" idx="0"/>
          </p:cNvCxnSpPr>
          <p:nvPr/>
        </p:nvCxnSpPr>
        <p:spPr bwMode="auto">
          <a:xfrm flipH="1">
            <a:off x="2627783" y="2708870"/>
            <a:ext cx="432049" cy="115222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9" idx="2"/>
            <a:endCxn id="55" idx="0"/>
          </p:cNvCxnSpPr>
          <p:nvPr/>
        </p:nvCxnSpPr>
        <p:spPr bwMode="auto">
          <a:xfrm>
            <a:off x="3635896" y="2708870"/>
            <a:ext cx="288031" cy="18722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1" name="Rectangle 70"/>
          <p:cNvSpPr/>
          <p:nvPr/>
        </p:nvSpPr>
        <p:spPr bwMode="auto">
          <a:xfrm>
            <a:off x="2267744" y="314091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3563887" y="386104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4860031" y="458102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6156175" y="530115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76" name="Elbow Connector 75"/>
          <p:cNvCxnSpPr>
            <a:stCxn id="71" idx="3"/>
            <a:endCxn id="47" idx="1"/>
          </p:cNvCxnSpPr>
          <p:nvPr/>
        </p:nvCxnSpPr>
        <p:spPr bwMode="auto">
          <a:xfrm flipH="1">
            <a:off x="1835696" y="3284909"/>
            <a:ext cx="576064" cy="72018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7" name="Elbow Connector 76"/>
          <p:cNvCxnSpPr>
            <a:stCxn id="72" idx="3"/>
            <a:endCxn id="53" idx="1"/>
          </p:cNvCxnSpPr>
          <p:nvPr/>
        </p:nvCxnSpPr>
        <p:spPr bwMode="auto">
          <a:xfrm flipH="1">
            <a:off x="3131840" y="4005039"/>
            <a:ext cx="576063" cy="72003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8" name="Elbow Connector 77"/>
          <p:cNvCxnSpPr>
            <a:stCxn id="73" idx="3"/>
            <a:endCxn id="59" idx="1"/>
          </p:cNvCxnSpPr>
          <p:nvPr/>
        </p:nvCxnSpPr>
        <p:spPr bwMode="auto">
          <a:xfrm flipH="1">
            <a:off x="4427984" y="4725019"/>
            <a:ext cx="576063" cy="72018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4" name="Straight Arrow Connector 83"/>
          <p:cNvCxnSpPr>
            <a:stCxn id="42" idx="2"/>
          </p:cNvCxnSpPr>
          <p:nvPr/>
        </p:nvCxnSpPr>
        <p:spPr bwMode="auto">
          <a:xfrm>
            <a:off x="1043608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/>
          <p:cNvCxnSpPr>
            <a:stCxn id="45" idx="2"/>
          </p:cNvCxnSpPr>
          <p:nvPr/>
        </p:nvCxnSpPr>
        <p:spPr bwMode="auto">
          <a:xfrm>
            <a:off x="1619672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6" name="Straight Arrow Connector 85"/>
          <p:cNvCxnSpPr>
            <a:stCxn id="48" idx="2"/>
          </p:cNvCxnSpPr>
          <p:nvPr/>
        </p:nvCxnSpPr>
        <p:spPr bwMode="auto">
          <a:xfrm>
            <a:off x="2339751" y="4149080"/>
            <a:ext cx="1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/>
          <p:cNvCxnSpPr>
            <a:stCxn id="51" idx="2"/>
          </p:cNvCxnSpPr>
          <p:nvPr/>
        </p:nvCxnSpPr>
        <p:spPr bwMode="auto">
          <a:xfrm>
            <a:off x="2915815" y="4149080"/>
            <a:ext cx="1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8" name="Straight Arrow Connector 87"/>
          <p:cNvCxnSpPr>
            <a:stCxn id="54" idx="2"/>
          </p:cNvCxnSpPr>
          <p:nvPr/>
        </p:nvCxnSpPr>
        <p:spPr bwMode="auto">
          <a:xfrm>
            <a:off x="3635895" y="4869060"/>
            <a:ext cx="0" cy="1441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7" idx="2"/>
          </p:cNvCxnSpPr>
          <p:nvPr/>
        </p:nvCxnSpPr>
        <p:spPr bwMode="auto">
          <a:xfrm>
            <a:off x="4211959" y="4869060"/>
            <a:ext cx="0" cy="1441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64" idx="2"/>
          </p:cNvCxnSpPr>
          <p:nvPr/>
        </p:nvCxnSpPr>
        <p:spPr bwMode="auto">
          <a:xfrm>
            <a:off x="6084167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60" idx="2"/>
          </p:cNvCxnSpPr>
          <p:nvPr/>
        </p:nvCxnSpPr>
        <p:spPr bwMode="auto">
          <a:xfrm>
            <a:off x="4932039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63" idx="2"/>
          </p:cNvCxnSpPr>
          <p:nvPr/>
        </p:nvCxnSpPr>
        <p:spPr bwMode="auto">
          <a:xfrm>
            <a:off x="5508103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46" idx="2"/>
          </p:cNvCxnSpPr>
          <p:nvPr/>
        </p:nvCxnSpPr>
        <p:spPr bwMode="auto">
          <a:xfrm>
            <a:off x="2195736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4" name="Rectangle 123"/>
          <p:cNvSpPr/>
          <p:nvPr/>
        </p:nvSpPr>
        <p:spPr bwMode="auto">
          <a:xfrm>
            <a:off x="5724129" y="60212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5" name="Rectangle 124"/>
          <p:cNvSpPr/>
          <p:nvPr/>
        </p:nvSpPr>
        <p:spPr bwMode="auto">
          <a:xfrm>
            <a:off x="6156176" y="60212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6" name="Rectangle 125"/>
          <p:cNvSpPr/>
          <p:nvPr/>
        </p:nvSpPr>
        <p:spPr bwMode="auto">
          <a:xfrm>
            <a:off x="6300192" y="60212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45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7" name="Rectangle 126"/>
          <p:cNvSpPr/>
          <p:nvPr/>
        </p:nvSpPr>
        <p:spPr bwMode="auto">
          <a:xfrm>
            <a:off x="6876256" y="60212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8" name="Rectangle 127"/>
          <p:cNvSpPr/>
          <p:nvPr/>
        </p:nvSpPr>
        <p:spPr bwMode="auto">
          <a:xfrm>
            <a:off x="6732240" y="60212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7308304" y="60212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7452320" y="60212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32" name="Straight Arrow Connector 131"/>
          <p:cNvCxnSpPr>
            <a:stCxn id="125" idx="2"/>
          </p:cNvCxnSpPr>
          <p:nvPr/>
        </p:nvCxnSpPr>
        <p:spPr bwMode="auto">
          <a:xfrm>
            <a:off x="6228184" y="6309270"/>
            <a:ext cx="0" cy="1440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3" name="Straight Arrow Connector 132"/>
          <p:cNvCxnSpPr>
            <a:stCxn id="128" idx="2"/>
          </p:cNvCxnSpPr>
          <p:nvPr/>
        </p:nvCxnSpPr>
        <p:spPr bwMode="auto">
          <a:xfrm>
            <a:off x="6804248" y="6309270"/>
            <a:ext cx="0" cy="1440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4" name="Elbow Connector 133"/>
          <p:cNvCxnSpPr>
            <a:stCxn id="74" idx="3"/>
            <a:endCxn id="124" idx="1"/>
          </p:cNvCxnSpPr>
          <p:nvPr/>
        </p:nvCxnSpPr>
        <p:spPr bwMode="auto">
          <a:xfrm flipH="1">
            <a:off x="5724129" y="5445149"/>
            <a:ext cx="576062" cy="72013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37" name="Rectangle 136"/>
          <p:cNvSpPr/>
          <p:nvPr/>
        </p:nvSpPr>
        <p:spPr bwMode="auto">
          <a:xfrm>
            <a:off x="5580112" y="53012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0" name="Rectangle 139"/>
          <p:cNvSpPr/>
          <p:nvPr/>
        </p:nvSpPr>
        <p:spPr bwMode="auto">
          <a:xfrm>
            <a:off x="5148065" y="24208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1" name="Rectangle 140"/>
          <p:cNvSpPr/>
          <p:nvPr/>
        </p:nvSpPr>
        <p:spPr bwMode="auto">
          <a:xfrm>
            <a:off x="5580112" y="24208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2" name="Rectangle 141"/>
          <p:cNvSpPr/>
          <p:nvPr/>
        </p:nvSpPr>
        <p:spPr bwMode="auto">
          <a:xfrm>
            <a:off x="5004048" y="24208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3" name="Rectangle 142"/>
          <p:cNvSpPr/>
          <p:nvPr/>
        </p:nvSpPr>
        <p:spPr bwMode="auto">
          <a:xfrm>
            <a:off x="5724128" y="24208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4" name="Rectangle 143"/>
          <p:cNvSpPr/>
          <p:nvPr/>
        </p:nvSpPr>
        <p:spPr bwMode="auto">
          <a:xfrm>
            <a:off x="6300192" y="24208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5" name="Rectangle 144"/>
          <p:cNvSpPr/>
          <p:nvPr/>
        </p:nvSpPr>
        <p:spPr bwMode="auto">
          <a:xfrm>
            <a:off x="6156176" y="24208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6" name="Rectangle 145"/>
          <p:cNvSpPr/>
          <p:nvPr/>
        </p:nvSpPr>
        <p:spPr bwMode="auto">
          <a:xfrm>
            <a:off x="6732240" y="24208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7" name="Rectangle 146"/>
          <p:cNvSpPr/>
          <p:nvPr/>
        </p:nvSpPr>
        <p:spPr bwMode="auto">
          <a:xfrm>
            <a:off x="3779913" y="17008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8" name="Rectangle 147"/>
          <p:cNvSpPr/>
          <p:nvPr/>
        </p:nvSpPr>
        <p:spPr bwMode="auto">
          <a:xfrm>
            <a:off x="4211960" y="170080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9" name="Rectangle 148"/>
          <p:cNvSpPr/>
          <p:nvPr/>
        </p:nvSpPr>
        <p:spPr bwMode="auto">
          <a:xfrm>
            <a:off x="3635896" y="170080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4355976" y="17008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1" name="Rectangle 150"/>
          <p:cNvSpPr/>
          <p:nvPr/>
        </p:nvSpPr>
        <p:spPr bwMode="auto">
          <a:xfrm>
            <a:off x="4932040" y="17008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4788024" y="170080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5364088" y="170080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1" name="Rectangle 160"/>
          <p:cNvSpPr/>
          <p:nvPr/>
        </p:nvSpPr>
        <p:spPr bwMode="auto">
          <a:xfrm>
            <a:off x="3707904" y="24208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62" name="Straight Arrow Connector 161"/>
          <p:cNvCxnSpPr>
            <a:stCxn id="141" idx="2"/>
            <a:endCxn id="126" idx="0"/>
          </p:cNvCxnSpPr>
          <p:nvPr/>
        </p:nvCxnSpPr>
        <p:spPr bwMode="auto">
          <a:xfrm>
            <a:off x="5652120" y="2708870"/>
            <a:ext cx="864096" cy="33124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5" name="Straight Arrow Connector 164"/>
          <p:cNvCxnSpPr>
            <a:stCxn id="142" idx="2"/>
            <a:endCxn id="61" idx="0"/>
          </p:cNvCxnSpPr>
          <p:nvPr/>
        </p:nvCxnSpPr>
        <p:spPr bwMode="auto">
          <a:xfrm>
            <a:off x="5076056" y="2708870"/>
            <a:ext cx="144015" cy="259233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9" name="Straight Arrow Connector 168"/>
          <p:cNvCxnSpPr>
            <a:stCxn id="149" idx="2"/>
            <a:endCxn id="7" idx="0"/>
          </p:cNvCxnSpPr>
          <p:nvPr/>
        </p:nvCxnSpPr>
        <p:spPr bwMode="auto">
          <a:xfrm flipH="1">
            <a:off x="3347864" y="1988790"/>
            <a:ext cx="360040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1" name="Straight Arrow Connector 170"/>
          <p:cNvCxnSpPr>
            <a:stCxn id="148" idx="2"/>
            <a:endCxn id="143" idx="0"/>
          </p:cNvCxnSpPr>
          <p:nvPr/>
        </p:nvCxnSpPr>
        <p:spPr bwMode="auto">
          <a:xfrm>
            <a:off x="4283968" y="1988790"/>
            <a:ext cx="1656184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949904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2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7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61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B+tree</a:t>
            </a:r>
            <a:r>
              <a:rPr lang="en-US" dirty="0" smtClean="0"/>
              <a:t> Deletion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Four cases to consider: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Simple case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Coalesce with sibling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Re-distribute keys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Cases 2. or 3. at non-leaf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959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2: delete key=50 (n=4)</a:t>
            </a:r>
            <a:endParaRPr lang="en-US" dirty="0"/>
          </a:p>
        </p:txBody>
      </p:sp>
      <p:cxnSp>
        <p:nvCxnSpPr>
          <p:cNvPr id="5" name="Straight Arrow Connector 4"/>
          <p:cNvCxnSpPr>
            <a:stCxn id="26" idx="2"/>
            <a:endCxn id="121" idx="0"/>
          </p:cNvCxnSpPr>
          <p:nvPr/>
        </p:nvCxnSpPr>
        <p:spPr bwMode="auto">
          <a:xfrm>
            <a:off x="5436096" y="2852836"/>
            <a:ext cx="1872208" cy="5761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Rectangle 19"/>
          <p:cNvSpPr/>
          <p:nvPr/>
        </p:nvSpPr>
        <p:spPr bwMode="auto">
          <a:xfrm>
            <a:off x="3779913" y="25648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211960" y="256485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3635896" y="256485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355976" y="25648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932040" y="25648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788024" y="256485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5364088" y="256485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40" name="Straight Arrow Connector 39"/>
          <p:cNvCxnSpPr>
            <a:endCxn id="23" idx="0"/>
          </p:cNvCxnSpPr>
          <p:nvPr/>
        </p:nvCxnSpPr>
        <p:spPr bwMode="auto">
          <a:xfrm flipH="1">
            <a:off x="4572000" y="1916782"/>
            <a:ext cx="50405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Rectangle 48"/>
          <p:cNvSpPr/>
          <p:nvPr/>
        </p:nvSpPr>
        <p:spPr bwMode="auto">
          <a:xfrm>
            <a:off x="1907704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2339751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2483767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3059831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2915815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3491879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4932041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5364088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5508104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6084168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940152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6516216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67" name="Straight Arrow Connector 66"/>
          <p:cNvCxnSpPr>
            <a:stCxn id="22" idx="2"/>
            <a:endCxn id="130" idx="0"/>
          </p:cNvCxnSpPr>
          <p:nvPr/>
        </p:nvCxnSpPr>
        <p:spPr bwMode="auto">
          <a:xfrm flipH="1">
            <a:off x="1691680" y="2852836"/>
            <a:ext cx="2016224" cy="5761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21" idx="2"/>
            <a:endCxn id="51" idx="0"/>
          </p:cNvCxnSpPr>
          <p:nvPr/>
        </p:nvCxnSpPr>
        <p:spPr bwMode="auto">
          <a:xfrm flipH="1">
            <a:off x="2699791" y="2852836"/>
            <a:ext cx="1584177" cy="136820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>
            <a:stCxn id="25" idx="2"/>
            <a:endCxn id="57" idx="0"/>
          </p:cNvCxnSpPr>
          <p:nvPr/>
        </p:nvCxnSpPr>
        <p:spPr bwMode="auto">
          <a:xfrm>
            <a:off x="4860032" y="2852836"/>
            <a:ext cx="864096" cy="136820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4" name="Rectangle 73"/>
          <p:cNvSpPr/>
          <p:nvPr/>
        </p:nvSpPr>
        <p:spPr bwMode="auto">
          <a:xfrm>
            <a:off x="4211960" y="42209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7236296" y="42210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78" name="Elbow Connector 77"/>
          <p:cNvCxnSpPr>
            <a:stCxn id="135" idx="3"/>
            <a:endCxn id="49" idx="1"/>
          </p:cNvCxnSpPr>
          <p:nvPr/>
        </p:nvCxnSpPr>
        <p:spPr bwMode="auto">
          <a:xfrm flipH="1">
            <a:off x="1907704" y="3572891"/>
            <a:ext cx="864096" cy="792138"/>
          </a:xfrm>
          <a:prstGeom prst="bentConnector5">
            <a:avLst>
              <a:gd name="adj1" fmla="val -26455"/>
              <a:gd name="adj2" fmla="val 50000"/>
              <a:gd name="adj3" fmla="val 126455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9" name="Elbow Connector 78"/>
          <p:cNvCxnSpPr>
            <a:stCxn id="74" idx="3"/>
            <a:endCxn id="55" idx="1"/>
          </p:cNvCxnSpPr>
          <p:nvPr/>
        </p:nvCxnSpPr>
        <p:spPr bwMode="auto">
          <a:xfrm>
            <a:off x="4355976" y="4364979"/>
            <a:ext cx="576065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0" name="Elbow Connector 79"/>
          <p:cNvCxnSpPr>
            <a:stCxn id="75" idx="3"/>
            <a:endCxn id="119" idx="1"/>
          </p:cNvCxnSpPr>
          <p:nvPr/>
        </p:nvCxnSpPr>
        <p:spPr bwMode="auto">
          <a:xfrm flipH="1" flipV="1">
            <a:off x="6516216" y="3572941"/>
            <a:ext cx="864096" cy="792138"/>
          </a:xfrm>
          <a:prstGeom prst="bentConnector5">
            <a:avLst>
              <a:gd name="adj1" fmla="val -26455"/>
              <a:gd name="adj2" fmla="val 50000"/>
              <a:gd name="adj3" fmla="val 126455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50" idx="2"/>
          </p:cNvCxnSpPr>
          <p:nvPr/>
        </p:nvCxnSpPr>
        <p:spPr bwMode="auto">
          <a:xfrm>
            <a:off x="2411759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3" idx="2"/>
          </p:cNvCxnSpPr>
          <p:nvPr/>
        </p:nvCxnSpPr>
        <p:spPr bwMode="auto">
          <a:xfrm>
            <a:off x="2987823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56" idx="2"/>
          </p:cNvCxnSpPr>
          <p:nvPr/>
        </p:nvCxnSpPr>
        <p:spPr bwMode="auto">
          <a:xfrm>
            <a:off x="5436096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59" idx="2"/>
          </p:cNvCxnSpPr>
          <p:nvPr/>
        </p:nvCxnSpPr>
        <p:spPr bwMode="auto">
          <a:xfrm>
            <a:off x="6012160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Straight Arrow Connector 106"/>
          <p:cNvCxnSpPr>
            <a:stCxn id="54" idx="2"/>
          </p:cNvCxnSpPr>
          <p:nvPr/>
        </p:nvCxnSpPr>
        <p:spPr bwMode="auto">
          <a:xfrm>
            <a:off x="3563887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9" name="Rectangle 118"/>
          <p:cNvSpPr/>
          <p:nvPr/>
        </p:nvSpPr>
        <p:spPr bwMode="auto">
          <a:xfrm>
            <a:off x="6516216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7092280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6948264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7524328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5" name="Rectangle 124"/>
          <p:cNvSpPr/>
          <p:nvPr/>
        </p:nvSpPr>
        <p:spPr bwMode="auto">
          <a:xfrm>
            <a:off x="7668344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6" name="Rectangle 125"/>
          <p:cNvSpPr/>
          <p:nvPr/>
        </p:nvSpPr>
        <p:spPr bwMode="auto">
          <a:xfrm>
            <a:off x="8100392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7" name="Rectangle 126"/>
          <p:cNvSpPr/>
          <p:nvPr/>
        </p:nvSpPr>
        <p:spPr bwMode="auto">
          <a:xfrm>
            <a:off x="8820472" y="342900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899592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1475656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1331640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1907704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2051720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2483768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2627784" y="342890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3" name="Rectangle 142"/>
          <p:cNvSpPr/>
          <p:nvPr/>
        </p:nvSpPr>
        <p:spPr bwMode="auto">
          <a:xfrm>
            <a:off x="5508104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44" name="Elbow Connector 143"/>
          <p:cNvCxnSpPr>
            <a:stCxn id="74" idx="3"/>
            <a:endCxn id="119" idx="1"/>
          </p:cNvCxnSpPr>
          <p:nvPr/>
        </p:nvCxnSpPr>
        <p:spPr bwMode="auto">
          <a:xfrm flipV="1">
            <a:off x="4355976" y="3572941"/>
            <a:ext cx="2160240" cy="79203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47" name="Rectangle 146"/>
          <p:cNvSpPr/>
          <p:nvPr/>
        </p:nvSpPr>
        <p:spPr bwMode="auto">
          <a:xfrm>
            <a:off x="5508104" y="256490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8" name="Rectangle 147"/>
          <p:cNvSpPr/>
          <p:nvPr/>
        </p:nvSpPr>
        <p:spPr bwMode="auto">
          <a:xfrm>
            <a:off x="5940152" y="256490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9" name="Rectangle 148"/>
          <p:cNvSpPr/>
          <p:nvPr/>
        </p:nvSpPr>
        <p:spPr bwMode="auto">
          <a:xfrm>
            <a:off x="323528" y="34290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755576" y="342900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3635896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4" name="Rectangle 153"/>
          <p:cNvSpPr/>
          <p:nvPr/>
        </p:nvSpPr>
        <p:spPr bwMode="auto">
          <a:xfrm>
            <a:off x="4067944" y="42210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5" name="Rectangle 154"/>
          <p:cNvSpPr/>
          <p:nvPr/>
        </p:nvSpPr>
        <p:spPr bwMode="auto">
          <a:xfrm>
            <a:off x="666023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7092280" y="42210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8244408" y="34290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8676456" y="342900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2" name="Rectangle 161"/>
          <p:cNvSpPr/>
          <p:nvPr/>
        </p:nvSpPr>
        <p:spPr bwMode="auto">
          <a:xfrm>
            <a:off x="3635896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63" name="Straight Arrow Connector 162"/>
          <p:cNvCxnSpPr>
            <a:stCxn id="164" idx="2"/>
          </p:cNvCxnSpPr>
          <p:nvPr/>
        </p:nvCxnSpPr>
        <p:spPr bwMode="auto">
          <a:xfrm>
            <a:off x="4139952" y="4509070"/>
            <a:ext cx="0" cy="2161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4" name="Rectangle 163"/>
          <p:cNvSpPr/>
          <p:nvPr/>
        </p:nvSpPr>
        <p:spPr bwMode="auto">
          <a:xfrm>
            <a:off x="4067944" y="42210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6" name="Rectangle 165"/>
          <p:cNvSpPr/>
          <p:nvPr/>
        </p:nvSpPr>
        <p:spPr bwMode="auto">
          <a:xfrm>
            <a:off x="4932040" y="256490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67" name="Straight Arrow Connector 166"/>
          <p:cNvCxnSpPr>
            <a:stCxn id="25" idx="2"/>
            <a:endCxn id="121" idx="0"/>
          </p:cNvCxnSpPr>
          <p:nvPr/>
        </p:nvCxnSpPr>
        <p:spPr bwMode="auto">
          <a:xfrm>
            <a:off x="4860032" y="2852836"/>
            <a:ext cx="2448272" cy="5761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8" name="Rectangle 167"/>
          <p:cNvSpPr/>
          <p:nvPr/>
        </p:nvSpPr>
        <p:spPr bwMode="auto">
          <a:xfrm>
            <a:off x="4355976" y="256490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7008409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75" grpId="0" animBg="1"/>
      <p:bldP spid="143" grpId="0" animBg="1"/>
      <p:bldP spid="143" grpId="1" animBg="1"/>
      <p:bldP spid="155" grpId="0" animBg="1"/>
      <p:bldP spid="156" grpId="0" animBg="1"/>
      <p:bldP spid="162" grpId="0" animBg="1"/>
      <p:bldP spid="164" grpId="0" animBg="1"/>
      <p:bldP spid="166" grpId="0" animBg="1"/>
      <p:bldP spid="168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3: delete key=50 (n=4)</a:t>
            </a:r>
            <a:endParaRPr lang="en-US" dirty="0"/>
          </a:p>
        </p:txBody>
      </p:sp>
      <p:cxnSp>
        <p:nvCxnSpPr>
          <p:cNvPr id="5" name="Straight Arrow Connector 4"/>
          <p:cNvCxnSpPr>
            <a:stCxn id="26" idx="2"/>
            <a:endCxn id="121" idx="0"/>
          </p:cNvCxnSpPr>
          <p:nvPr/>
        </p:nvCxnSpPr>
        <p:spPr bwMode="auto">
          <a:xfrm>
            <a:off x="5436096" y="2852836"/>
            <a:ext cx="1872208" cy="5761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Rectangle 19"/>
          <p:cNvSpPr/>
          <p:nvPr/>
        </p:nvSpPr>
        <p:spPr bwMode="auto">
          <a:xfrm>
            <a:off x="3779913" y="25648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211960" y="256485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3635896" y="256485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355976" y="25648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932040" y="25648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788024" y="256485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5364088" y="256485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40" name="Straight Arrow Connector 39"/>
          <p:cNvCxnSpPr>
            <a:endCxn id="23" idx="0"/>
          </p:cNvCxnSpPr>
          <p:nvPr/>
        </p:nvCxnSpPr>
        <p:spPr bwMode="auto">
          <a:xfrm flipH="1">
            <a:off x="4572000" y="1916782"/>
            <a:ext cx="50405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Rectangle 48"/>
          <p:cNvSpPr/>
          <p:nvPr/>
        </p:nvSpPr>
        <p:spPr bwMode="auto">
          <a:xfrm>
            <a:off x="1907704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2339751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2483767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3059831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2915815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3491879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4932041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5364088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5508104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6084168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940152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6516216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67" name="Straight Arrow Connector 66"/>
          <p:cNvCxnSpPr>
            <a:stCxn id="22" idx="2"/>
            <a:endCxn id="130" idx="0"/>
          </p:cNvCxnSpPr>
          <p:nvPr/>
        </p:nvCxnSpPr>
        <p:spPr bwMode="auto">
          <a:xfrm flipH="1">
            <a:off x="1691680" y="2852836"/>
            <a:ext cx="2016224" cy="5761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21" idx="2"/>
            <a:endCxn id="51" idx="0"/>
          </p:cNvCxnSpPr>
          <p:nvPr/>
        </p:nvCxnSpPr>
        <p:spPr bwMode="auto">
          <a:xfrm flipH="1">
            <a:off x="2699791" y="2852836"/>
            <a:ext cx="1584177" cy="136820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>
            <a:stCxn id="25" idx="2"/>
            <a:endCxn id="57" idx="0"/>
          </p:cNvCxnSpPr>
          <p:nvPr/>
        </p:nvCxnSpPr>
        <p:spPr bwMode="auto">
          <a:xfrm>
            <a:off x="4860032" y="2852836"/>
            <a:ext cx="864096" cy="136820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4" name="Rectangle 73"/>
          <p:cNvSpPr/>
          <p:nvPr/>
        </p:nvSpPr>
        <p:spPr bwMode="auto">
          <a:xfrm>
            <a:off x="4211960" y="42209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7236296" y="42210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78" name="Elbow Connector 77"/>
          <p:cNvCxnSpPr>
            <a:stCxn id="135" idx="3"/>
            <a:endCxn id="49" idx="1"/>
          </p:cNvCxnSpPr>
          <p:nvPr/>
        </p:nvCxnSpPr>
        <p:spPr bwMode="auto">
          <a:xfrm flipH="1">
            <a:off x="1907704" y="3572891"/>
            <a:ext cx="864096" cy="792138"/>
          </a:xfrm>
          <a:prstGeom prst="bentConnector5">
            <a:avLst>
              <a:gd name="adj1" fmla="val -26455"/>
              <a:gd name="adj2" fmla="val 50000"/>
              <a:gd name="adj3" fmla="val 126455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9" name="Elbow Connector 78"/>
          <p:cNvCxnSpPr>
            <a:stCxn id="74" idx="3"/>
            <a:endCxn id="55" idx="1"/>
          </p:cNvCxnSpPr>
          <p:nvPr/>
        </p:nvCxnSpPr>
        <p:spPr bwMode="auto">
          <a:xfrm>
            <a:off x="4355976" y="4364979"/>
            <a:ext cx="576065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0" name="Elbow Connector 79"/>
          <p:cNvCxnSpPr>
            <a:stCxn id="75" idx="3"/>
            <a:endCxn id="119" idx="1"/>
          </p:cNvCxnSpPr>
          <p:nvPr/>
        </p:nvCxnSpPr>
        <p:spPr bwMode="auto">
          <a:xfrm flipH="1" flipV="1">
            <a:off x="6516216" y="3572941"/>
            <a:ext cx="864096" cy="792138"/>
          </a:xfrm>
          <a:prstGeom prst="bentConnector5">
            <a:avLst>
              <a:gd name="adj1" fmla="val -26455"/>
              <a:gd name="adj2" fmla="val 50000"/>
              <a:gd name="adj3" fmla="val 126455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50" idx="2"/>
          </p:cNvCxnSpPr>
          <p:nvPr/>
        </p:nvCxnSpPr>
        <p:spPr bwMode="auto">
          <a:xfrm>
            <a:off x="2411759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3" idx="2"/>
          </p:cNvCxnSpPr>
          <p:nvPr/>
        </p:nvCxnSpPr>
        <p:spPr bwMode="auto">
          <a:xfrm>
            <a:off x="2987823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56" idx="2"/>
          </p:cNvCxnSpPr>
          <p:nvPr/>
        </p:nvCxnSpPr>
        <p:spPr bwMode="auto">
          <a:xfrm>
            <a:off x="5436096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59" idx="2"/>
          </p:cNvCxnSpPr>
          <p:nvPr/>
        </p:nvCxnSpPr>
        <p:spPr bwMode="auto">
          <a:xfrm>
            <a:off x="6012160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Straight Arrow Connector 106"/>
          <p:cNvCxnSpPr>
            <a:stCxn id="54" idx="2"/>
          </p:cNvCxnSpPr>
          <p:nvPr/>
        </p:nvCxnSpPr>
        <p:spPr bwMode="auto">
          <a:xfrm>
            <a:off x="3563887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9" name="Rectangle 118"/>
          <p:cNvSpPr/>
          <p:nvPr/>
        </p:nvSpPr>
        <p:spPr bwMode="auto">
          <a:xfrm>
            <a:off x="6516216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7092280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6948264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7524328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5" name="Rectangle 124"/>
          <p:cNvSpPr/>
          <p:nvPr/>
        </p:nvSpPr>
        <p:spPr bwMode="auto">
          <a:xfrm>
            <a:off x="7668344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6" name="Rectangle 125"/>
          <p:cNvSpPr/>
          <p:nvPr/>
        </p:nvSpPr>
        <p:spPr bwMode="auto">
          <a:xfrm>
            <a:off x="8100392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7" name="Rectangle 126"/>
          <p:cNvSpPr/>
          <p:nvPr/>
        </p:nvSpPr>
        <p:spPr bwMode="auto">
          <a:xfrm>
            <a:off x="8820472" y="342900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899592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1475656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1331640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1907704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2051720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2483768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2627784" y="342890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7" name="Rectangle 146"/>
          <p:cNvSpPr/>
          <p:nvPr/>
        </p:nvSpPr>
        <p:spPr bwMode="auto">
          <a:xfrm>
            <a:off x="5508104" y="256490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8" name="Rectangle 147"/>
          <p:cNvSpPr/>
          <p:nvPr/>
        </p:nvSpPr>
        <p:spPr bwMode="auto">
          <a:xfrm>
            <a:off x="5940152" y="256490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9" name="Rectangle 148"/>
          <p:cNvSpPr/>
          <p:nvPr/>
        </p:nvSpPr>
        <p:spPr bwMode="auto">
          <a:xfrm>
            <a:off x="323528" y="34290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755576" y="342900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3635896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35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4" name="Rectangle 153"/>
          <p:cNvSpPr/>
          <p:nvPr/>
        </p:nvSpPr>
        <p:spPr bwMode="auto">
          <a:xfrm>
            <a:off x="4067944" y="42210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5" name="Rectangle 154"/>
          <p:cNvSpPr/>
          <p:nvPr/>
        </p:nvSpPr>
        <p:spPr bwMode="auto">
          <a:xfrm>
            <a:off x="666023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7092280" y="42210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8244408" y="34290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8676456" y="342900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5508104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4355976" y="256490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35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4932040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35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5508104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>
                <a:solidFill>
                  <a:srgbClr val="FF0000"/>
                </a:solidFill>
                <a:latin typeface="Georgia"/>
                <a:ea typeface="ＭＳ Ｐゴシック" pitchFamily="-106" charset="-128"/>
                <a:cs typeface="Georgia"/>
              </a:rPr>
              <a:t>4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3635896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77" name="Straight Arrow Connector 76"/>
          <p:cNvCxnSpPr>
            <a:stCxn id="154" idx="2"/>
          </p:cNvCxnSpPr>
          <p:nvPr/>
        </p:nvCxnSpPr>
        <p:spPr bwMode="auto">
          <a:xfrm>
            <a:off x="4139952" y="450907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1" name="Straight Arrow Connector 80"/>
          <p:cNvCxnSpPr>
            <a:stCxn id="59" idx="2"/>
          </p:cNvCxnSpPr>
          <p:nvPr/>
        </p:nvCxnSpPr>
        <p:spPr bwMode="auto">
          <a:xfrm>
            <a:off x="6012160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2" name="Straight Arrow Connector 81"/>
          <p:cNvCxnSpPr>
            <a:stCxn id="56" idx="2"/>
          </p:cNvCxnSpPr>
          <p:nvPr/>
        </p:nvCxnSpPr>
        <p:spPr bwMode="auto">
          <a:xfrm>
            <a:off x="5436096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8946228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6" grpId="0" animBg="1"/>
      <p:bldP spid="70" grpId="0" animBg="1"/>
      <p:bldP spid="71" grpId="0" animBg="1"/>
      <p:bldP spid="72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/>
          <p:cNvCxnSpPr>
            <a:stCxn id="114" idx="2"/>
            <a:endCxn id="37" idx="0"/>
          </p:cNvCxnSpPr>
          <p:nvPr/>
        </p:nvCxnSpPr>
        <p:spPr bwMode="auto">
          <a:xfrm>
            <a:off x="5724128" y="3356942"/>
            <a:ext cx="144016" cy="86404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>
            <a:stCxn id="6" idx="2"/>
            <a:endCxn id="43" idx="0"/>
          </p:cNvCxnSpPr>
          <p:nvPr/>
        </p:nvCxnSpPr>
        <p:spPr bwMode="auto">
          <a:xfrm>
            <a:off x="971600" y="3356942"/>
            <a:ext cx="144016" cy="8639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5" idx="2"/>
            <a:endCxn id="13" idx="0"/>
          </p:cNvCxnSpPr>
          <p:nvPr/>
        </p:nvCxnSpPr>
        <p:spPr bwMode="auto">
          <a:xfrm>
            <a:off x="1547664" y="3356942"/>
            <a:ext cx="144015" cy="17280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9" idx="2"/>
            <a:endCxn id="19" idx="0"/>
          </p:cNvCxnSpPr>
          <p:nvPr/>
        </p:nvCxnSpPr>
        <p:spPr bwMode="auto">
          <a:xfrm>
            <a:off x="2123728" y="3356942"/>
            <a:ext cx="144016" cy="259223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5" name="Straight Arrow Connector 124"/>
          <p:cNvCxnSpPr>
            <a:stCxn id="113" idx="2"/>
            <a:endCxn id="76" idx="0"/>
          </p:cNvCxnSpPr>
          <p:nvPr/>
        </p:nvCxnSpPr>
        <p:spPr bwMode="auto">
          <a:xfrm>
            <a:off x="6300192" y="3356942"/>
            <a:ext cx="144016" cy="17281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8" name="Straight Arrow Connector 127"/>
          <p:cNvCxnSpPr>
            <a:stCxn id="116" idx="2"/>
            <a:endCxn id="85" idx="0"/>
          </p:cNvCxnSpPr>
          <p:nvPr/>
        </p:nvCxnSpPr>
        <p:spPr bwMode="auto">
          <a:xfrm>
            <a:off x="6876256" y="3356942"/>
            <a:ext cx="144016" cy="2592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4: delete key=37 (n=4)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1043609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475656" y="30689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899592" y="30689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195736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051720" y="30689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627784" y="30689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899592" y="508503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331639" y="508503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475655" y="508503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14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051719" y="508503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907703" y="508503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2483767" y="508503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907704" y="594913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2051720" y="59491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627784" y="59491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483768" y="594913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3059832" y="594913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3203848" y="508498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779912" y="594918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8" name="Elbow Connector 27"/>
          <p:cNvCxnSpPr>
            <a:stCxn id="49" idx="3"/>
            <a:endCxn id="11" idx="1"/>
          </p:cNvCxnSpPr>
          <p:nvPr/>
        </p:nvCxnSpPr>
        <p:spPr bwMode="auto">
          <a:xfrm flipH="1">
            <a:off x="899592" y="4364879"/>
            <a:ext cx="1872208" cy="86414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29" name="Elbow Connector 28"/>
          <p:cNvCxnSpPr>
            <a:stCxn id="26" idx="3"/>
            <a:endCxn id="68" idx="1"/>
          </p:cNvCxnSpPr>
          <p:nvPr/>
        </p:nvCxnSpPr>
        <p:spPr bwMode="auto">
          <a:xfrm flipH="1">
            <a:off x="1475656" y="5228975"/>
            <a:ext cx="1872208" cy="86419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0" name="Elbow Connector 29"/>
          <p:cNvCxnSpPr>
            <a:stCxn id="27" idx="3"/>
            <a:endCxn id="36" idx="1"/>
          </p:cNvCxnSpPr>
          <p:nvPr/>
        </p:nvCxnSpPr>
        <p:spPr bwMode="auto">
          <a:xfrm flipV="1">
            <a:off x="3923928" y="4364979"/>
            <a:ext cx="1152128" cy="172819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1" name="Straight Arrow Connector 30"/>
          <p:cNvCxnSpPr>
            <a:stCxn id="12" idx="2"/>
          </p:cNvCxnSpPr>
          <p:nvPr/>
        </p:nvCxnSpPr>
        <p:spPr bwMode="auto">
          <a:xfrm>
            <a:off x="1403647" y="5373016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>
            <a:stCxn id="15" idx="2"/>
          </p:cNvCxnSpPr>
          <p:nvPr/>
        </p:nvCxnSpPr>
        <p:spPr bwMode="auto">
          <a:xfrm>
            <a:off x="1979711" y="5373016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18" idx="2"/>
          </p:cNvCxnSpPr>
          <p:nvPr/>
        </p:nvCxnSpPr>
        <p:spPr bwMode="auto">
          <a:xfrm>
            <a:off x="1979712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21" idx="2"/>
          </p:cNvCxnSpPr>
          <p:nvPr/>
        </p:nvCxnSpPr>
        <p:spPr bwMode="auto">
          <a:xfrm>
            <a:off x="2555776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>
            <a:stCxn id="45" idx="2"/>
          </p:cNvCxnSpPr>
          <p:nvPr/>
        </p:nvCxnSpPr>
        <p:spPr bwMode="auto">
          <a:xfrm>
            <a:off x="1403648" y="45089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Rectangle 35"/>
          <p:cNvSpPr/>
          <p:nvPr/>
        </p:nvSpPr>
        <p:spPr bwMode="auto">
          <a:xfrm>
            <a:off x="5076056" y="42209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25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5652120" y="42209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26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5508104" y="42209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6084168" y="42209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6228184" y="42209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6660232" y="42209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380312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899592" y="42209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1475656" y="42209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1331640" y="42209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1907704" y="42209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2051720" y="42209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2483768" y="42209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2627784" y="42208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2771800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3203848" y="30690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323528" y="42209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755576" y="42209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2627784" y="50850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3059832" y="508508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3203848" y="59491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3635896" y="594918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6804248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7236296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3059832" y="508508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2195736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1475656" y="59491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1619672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5652120" y="508513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6228184" y="508513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37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6084168" y="508513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660232" y="508513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6804248" y="508513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7236296" y="508513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7956376" y="508518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7380312" y="50851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7812360" y="508518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6228184" y="59492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6804248" y="59492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45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6660232" y="594923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7236296" y="594923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7380312" y="59492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7812360" y="594923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8532440" y="594928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7956376" y="59492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8388424" y="594928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3" name="Elbow Connector 92"/>
          <p:cNvCxnSpPr>
            <a:stCxn id="42" idx="3"/>
            <a:endCxn id="75" idx="1"/>
          </p:cNvCxnSpPr>
          <p:nvPr/>
        </p:nvCxnSpPr>
        <p:spPr bwMode="auto">
          <a:xfrm flipH="1">
            <a:off x="5652120" y="4365029"/>
            <a:ext cx="1872208" cy="86409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96" name="Elbow Connector 95"/>
          <p:cNvCxnSpPr>
            <a:stCxn id="81" idx="3"/>
            <a:endCxn id="84" idx="1"/>
          </p:cNvCxnSpPr>
          <p:nvPr/>
        </p:nvCxnSpPr>
        <p:spPr bwMode="auto">
          <a:xfrm flipH="1">
            <a:off x="6228184" y="5229175"/>
            <a:ext cx="1872208" cy="86404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12" name="Rectangle 111"/>
          <p:cNvSpPr/>
          <p:nvPr/>
        </p:nvSpPr>
        <p:spPr bwMode="auto">
          <a:xfrm>
            <a:off x="5796137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3" name="Rectangle 112"/>
          <p:cNvSpPr/>
          <p:nvPr/>
        </p:nvSpPr>
        <p:spPr bwMode="auto">
          <a:xfrm>
            <a:off x="6228184" y="30689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5652120" y="30689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5" name="Rectangle 114"/>
          <p:cNvSpPr/>
          <p:nvPr/>
        </p:nvSpPr>
        <p:spPr bwMode="auto">
          <a:xfrm>
            <a:off x="6948264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6" name="Rectangle 115"/>
          <p:cNvSpPr/>
          <p:nvPr/>
        </p:nvSpPr>
        <p:spPr bwMode="auto">
          <a:xfrm>
            <a:off x="6804248" y="30689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7" name="Rectangle 116"/>
          <p:cNvSpPr/>
          <p:nvPr/>
        </p:nvSpPr>
        <p:spPr bwMode="auto">
          <a:xfrm>
            <a:off x="7380312" y="30689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8" name="Rectangle 117"/>
          <p:cNvSpPr/>
          <p:nvPr/>
        </p:nvSpPr>
        <p:spPr bwMode="auto">
          <a:xfrm>
            <a:off x="7524328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9" name="Rectangle 118"/>
          <p:cNvSpPr/>
          <p:nvPr/>
        </p:nvSpPr>
        <p:spPr bwMode="auto">
          <a:xfrm>
            <a:off x="7956376" y="30690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0" name="Rectangle 119"/>
          <p:cNvSpPr/>
          <p:nvPr/>
        </p:nvSpPr>
        <p:spPr bwMode="auto">
          <a:xfrm>
            <a:off x="6948264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6372200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33" name="Straight Arrow Connector 132"/>
          <p:cNvCxnSpPr>
            <a:stCxn id="55" idx="2"/>
          </p:cNvCxnSpPr>
          <p:nvPr/>
        </p:nvCxnSpPr>
        <p:spPr bwMode="auto">
          <a:xfrm>
            <a:off x="827584" y="450897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6" name="Straight Arrow Connector 135"/>
          <p:cNvCxnSpPr>
            <a:stCxn id="86" idx="2"/>
          </p:cNvCxnSpPr>
          <p:nvPr/>
        </p:nvCxnSpPr>
        <p:spPr bwMode="auto">
          <a:xfrm>
            <a:off x="6732240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7" name="Straight Arrow Connector 136"/>
          <p:cNvCxnSpPr>
            <a:stCxn id="87" idx="2"/>
          </p:cNvCxnSpPr>
          <p:nvPr/>
        </p:nvCxnSpPr>
        <p:spPr bwMode="auto">
          <a:xfrm>
            <a:off x="7308304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8" name="Straight Arrow Connector 137"/>
          <p:cNvCxnSpPr>
            <a:stCxn id="77" idx="2"/>
          </p:cNvCxnSpPr>
          <p:nvPr/>
        </p:nvCxnSpPr>
        <p:spPr bwMode="auto">
          <a:xfrm>
            <a:off x="6156176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9" name="Straight Arrow Connector 138"/>
          <p:cNvCxnSpPr>
            <a:stCxn id="78" idx="2"/>
          </p:cNvCxnSpPr>
          <p:nvPr/>
        </p:nvCxnSpPr>
        <p:spPr bwMode="auto">
          <a:xfrm>
            <a:off x="6732240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0" name="Straight Arrow Connector 139"/>
          <p:cNvCxnSpPr>
            <a:stCxn id="38" idx="2"/>
          </p:cNvCxnSpPr>
          <p:nvPr/>
        </p:nvCxnSpPr>
        <p:spPr bwMode="auto">
          <a:xfrm>
            <a:off x="5580112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39" idx="2"/>
          </p:cNvCxnSpPr>
          <p:nvPr/>
        </p:nvCxnSpPr>
        <p:spPr bwMode="auto">
          <a:xfrm>
            <a:off x="6156176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0" name="Rectangle 149"/>
          <p:cNvSpPr/>
          <p:nvPr/>
        </p:nvSpPr>
        <p:spPr bwMode="auto">
          <a:xfrm>
            <a:off x="3347865" y="19168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25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1" name="Rectangle 150"/>
          <p:cNvSpPr/>
          <p:nvPr/>
        </p:nvSpPr>
        <p:spPr bwMode="auto">
          <a:xfrm>
            <a:off x="3779912" y="191683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3203848" y="191683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4499992" y="19168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4" name="Rectangle 153"/>
          <p:cNvSpPr/>
          <p:nvPr/>
        </p:nvSpPr>
        <p:spPr bwMode="auto">
          <a:xfrm>
            <a:off x="4355976" y="191683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5" name="Rectangle 154"/>
          <p:cNvSpPr/>
          <p:nvPr/>
        </p:nvSpPr>
        <p:spPr bwMode="auto">
          <a:xfrm>
            <a:off x="4932040" y="191683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5076056" y="191688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7" name="Rectangle 156"/>
          <p:cNvSpPr/>
          <p:nvPr/>
        </p:nvSpPr>
        <p:spPr bwMode="auto">
          <a:xfrm>
            <a:off x="5508104" y="191688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8" name="Rectangle 157"/>
          <p:cNvSpPr/>
          <p:nvPr/>
        </p:nvSpPr>
        <p:spPr bwMode="auto">
          <a:xfrm>
            <a:off x="4499992" y="191688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3923928" y="191688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60" name="Straight Arrow Connector 159"/>
          <p:cNvCxnSpPr>
            <a:stCxn id="152" idx="2"/>
            <a:endCxn id="69" idx="0"/>
          </p:cNvCxnSpPr>
          <p:nvPr/>
        </p:nvCxnSpPr>
        <p:spPr bwMode="auto">
          <a:xfrm flipH="1">
            <a:off x="1835696" y="2204814"/>
            <a:ext cx="1440160" cy="8641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3" name="Straight Arrow Connector 162"/>
          <p:cNvCxnSpPr>
            <a:stCxn id="151" idx="2"/>
            <a:endCxn id="121" idx="0"/>
          </p:cNvCxnSpPr>
          <p:nvPr/>
        </p:nvCxnSpPr>
        <p:spPr bwMode="auto">
          <a:xfrm>
            <a:off x="3851920" y="2204814"/>
            <a:ext cx="2736304" cy="8641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6" name="Rectangle 175"/>
          <p:cNvSpPr/>
          <p:nvPr/>
        </p:nvSpPr>
        <p:spPr bwMode="auto">
          <a:xfrm>
            <a:off x="6228184" y="50851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7" name="Rectangle 176"/>
          <p:cNvSpPr/>
          <p:nvPr/>
        </p:nvSpPr>
        <p:spPr bwMode="auto">
          <a:xfrm>
            <a:off x="6228184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78" name="Straight Arrow Connector 177"/>
          <p:cNvCxnSpPr>
            <a:stCxn id="41" idx="2"/>
          </p:cNvCxnSpPr>
          <p:nvPr/>
        </p:nvCxnSpPr>
        <p:spPr bwMode="auto">
          <a:xfrm>
            <a:off x="6732240" y="4508970"/>
            <a:ext cx="0" cy="2162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0" name="Elbow Connector 179"/>
          <p:cNvCxnSpPr>
            <a:stCxn id="42" idx="3"/>
            <a:endCxn id="84" idx="1"/>
          </p:cNvCxnSpPr>
          <p:nvPr/>
        </p:nvCxnSpPr>
        <p:spPr bwMode="auto">
          <a:xfrm flipH="1">
            <a:off x="6228184" y="4365029"/>
            <a:ext cx="1296144" cy="1728192"/>
          </a:xfrm>
          <a:prstGeom prst="bentConnector5">
            <a:avLst>
              <a:gd name="adj1" fmla="val -17637"/>
              <a:gd name="adj2" fmla="val 50000"/>
              <a:gd name="adj3" fmla="val 117637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83" name="Rectangle 182"/>
          <p:cNvSpPr/>
          <p:nvPr/>
        </p:nvSpPr>
        <p:spPr bwMode="auto">
          <a:xfrm>
            <a:off x="6372200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4" name="Rectangle 183"/>
          <p:cNvSpPr/>
          <p:nvPr/>
        </p:nvSpPr>
        <p:spPr bwMode="auto">
          <a:xfrm>
            <a:off x="5796136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85" name="Straight Arrow Connector 184"/>
          <p:cNvCxnSpPr>
            <a:stCxn id="113" idx="2"/>
            <a:endCxn id="85" idx="0"/>
          </p:cNvCxnSpPr>
          <p:nvPr/>
        </p:nvCxnSpPr>
        <p:spPr bwMode="auto">
          <a:xfrm>
            <a:off x="6300192" y="3356942"/>
            <a:ext cx="720080" cy="2592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8" name="Rectangle 187"/>
          <p:cNvSpPr/>
          <p:nvPr/>
        </p:nvSpPr>
        <p:spPr bwMode="auto">
          <a:xfrm>
            <a:off x="2771800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9" name="Rectangle 188"/>
          <p:cNvSpPr/>
          <p:nvPr/>
        </p:nvSpPr>
        <p:spPr bwMode="auto">
          <a:xfrm>
            <a:off x="2195736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25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90" name="Straight Arrow Connector 189"/>
          <p:cNvCxnSpPr>
            <a:stCxn id="10" idx="2"/>
            <a:endCxn id="37" idx="0"/>
          </p:cNvCxnSpPr>
          <p:nvPr/>
        </p:nvCxnSpPr>
        <p:spPr bwMode="auto">
          <a:xfrm>
            <a:off x="2699792" y="3356942"/>
            <a:ext cx="3168352" cy="86404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3" name="Straight Arrow Connector 192"/>
          <p:cNvCxnSpPr>
            <a:stCxn id="53" idx="2"/>
            <a:endCxn id="85" idx="0"/>
          </p:cNvCxnSpPr>
          <p:nvPr/>
        </p:nvCxnSpPr>
        <p:spPr bwMode="auto">
          <a:xfrm>
            <a:off x="3275856" y="3356992"/>
            <a:ext cx="3744416" cy="259223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7" name="TextBox 196"/>
          <p:cNvSpPr txBox="1"/>
          <p:nvPr/>
        </p:nvSpPr>
        <p:spPr>
          <a:xfrm>
            <a:off x="611560" y="2636912"/>
            <a:ext cx="11849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new root</a:t>
            </a:r>
            <a:endParaRPr lang="en-US" sz="20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931306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76" grpId="0" animBg="1"/>
      <p:bldP spid="176" grpId="1" animBg="1"/>
      <p:bldP spid="177" grpId="0" animBg="1"/>
      <p:bldP spid="183" grpId="0" animBg="1"/>
      <p:bldP spid="183" grpId="1" animBg="1"/>
      <p:bldP spid="184" grpId="0" animBg="1"/>
      <p:bldP spid="184" grpId="1" animBg="1"/>
      <p:bldP spid="188" grpId="0" animBg="1"/>
      <p:bldP spid="189" grpId="0" animBg="1"/>
      <p:bldP spid="197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B+tree deletions in practice</a:t>
            </a:r>
            <a:endParaRPr lang="en-US"/>
          </a:p>
        </p:txBody>
      </p:sp>
      <p:sp>
        <p:nvSpPr>
          <p:cNvPr id="11776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Often, coalescing is not implemented</a:t>
            </a:r>
          </a:p>
          <a:p>
            <a:pPr lvl="1"/>
            <a:r>
              <a:rPr lang="en-US" dirty="0" smtClean="0"/>
              <a:t>Too hard and not worth it!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7728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B-trees versus static indexed sequential files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B-trees consume more space</a:t>
            </a:r>
          </a:p>
          <a:p>
            <a:pPr lvl="1"/>
            <a:r>
              <a:rPr lang="en-US" dirty="0" smtClean="0"/>
              <a:t>Blocks are not contiguous</a:t>
            </a:r>
          </a:p>
          <a:p>
            <a:pPr lvl="1"/>
            <a:r>
              <a:rPr lang="en-US" dirty="0" smtClean="0"/>
              <a:t>Fewer disk accesses for static indexes, even allowing for </a:t>
            </a:r>
            <a:r>
              <a:rPr lang="en-US" dirty="0" err="1" smtClean="0"/>
              <a:t>reorganisation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Concurrency control is harder in B-trees</a:t>
            </a:r>
          </a:p>
          <a:p>
            <a:pPr marL="0" indent="0">
              <a:buNone/>
            </a:pPr>
            <a:r>
              <a:rPr lang="en-US" i="1" dirty="0" smtClean="0"/>
              <a:t>but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DBA </a:t>
            </a:r>
            <a:r>
              <a:rPr lang="en-US" dirty="0"/>
              <a:t>does not </a:t>
            </a:r>
            <a:r>
              <a:rPr lang="en-US" dirty="0" smtClean="0"/>
              <a:t>know:</a:t>
            </a:r>
          </a:p>
          <a:p>
            <a:pPr lvl="1"/>
            <a:r>
              <a:rPr lang="en-US" dirty="0" smtClean="0"/>
              <a:t>when </a:t>
            </a:r>
            <a:r>
              <a:rPr lang="en-US" dirty="0"/>
              <a:t>to reorganize</a:t>
            </a:r>
          </a:p>
          <a:p>
            <a:pPr lvl="1"/>
            <a:r>
              <a:rPr lang="en-US" dirty="0" smtClean="0"/>
              <a:t>how </a:t>
            </a:r>
            <a:r>
              <a:rPr lang="en-US" dirty="0"/>
              <a:t>full to </a:t>
            </a:r>
            <a:r>
              <a:rPr lang="en-US" dirty="0" smtClean="0"/>
              <a:t>load pages </a:t>
            </a:r>
            <a:r>
              <a:rPr lang="en-US" dirty="0"/>
              <a:t>of new index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466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Hashing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921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Hashing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Main memory hash table</a:t>
            </a:r>
          </a:p>
          <a:p>
            <a:pPr lvl="1"/>
            <a:r>
              <a:rPr lang="en-US" i="1" dirty="0" smtClean="0"/>
              <a:t>Hash function </a:t>
            </a:r>
            <a:r>
              <a:rPr lang="en-US" dirty="0" smtClean="0"/>
              <a:t>h() takes a key and computes an integer value</a:t>
            </a:r>
          </a:p>
          <a:p>
            <a:pPr lvl="1"/>
            <a:r>
              <a:rPr lang="en-US" dirty="0" smtClean="0"/>
              <a:t>Value is used to select a bucket from a </a:t>
            </a:r>
            <a:r>
              <a:rPr lang="en-US" i="1" dirty="0" smtClean="0"/>
              <a:t>bucket array</a:t>
            </a:r>
          </a:p>
          <a:p>
            <a:pPr lvl="1"/>
            <a:r>
              <a:rPr lang="en-US" dirty="0" smtClean="0"/>
              <a:t>Bucket array contains linked lists of records</a:t>
            </a:r>
          </a:p>
          <a:p>
            <a:pPr marL="0" indent="0">
              <a:buNone/>
            </a:pPr>
            <a:r>
              <a:rPr lang="en-US" dirty="0" smtClean="0"/>
              <a:t>Secondary storage hash table</a:t>
            </a:r>
          </a:p>
          <a:p>
            <a:pPr lvl="1"/>
            <a:r>
              <a:rPr lang="en-US" dirty="0" smtClean="0"/>
              <a:t>Stores many more records than a main memory hash table</a:t>
            </a:r>
          </a:p>
          <a:p>
            <a:pPr lvl="1"/>
            <a:r>
              <a:rPr lang="en-US" dirty="0" smtClean="0"/>
              <a:t>Bucket array consists of disk blocks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740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3" name="Rectangle 18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>
                <a:latin typeface="Georgia"/>
                <a:cs typeface="Georgia"/>
              </a:rPr>
              <a:t>Hash function calculates block pointer directly, or as offset from first block</a:t>
            </a:r>
          </a:p>
          <a:p>
            <a:r>
              <a:rPr lang="en-US" dirty="0" smtClean="0">
                <a:latin typeface="Georgia"/>
                <a:cs typeface="Georgia"/>
              </a:rPr>
              <a:t>Requires bucket blocks to be in fixed, consecutive locations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/>
                <a:cs typeface="Georgia"/>
              </a:rPr>
              <a:t>Hashing approach #1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6160" name="Text Box 25"/>
          <p:cNvSpPr txBox="1">
            <a:spLocks noChangeArrowheads="1"/>
          </p:cNvSpPr>
          <p:nvPr/>
        </p:nvSpPr>
        <p:spPr bwMode="auto">
          <a:xfrm>
            <a:off x="3995936" y="4365104"/>
            <a:ext cx="16783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 smtClean="0">
                <a:latin typeface="Georgia"/>
                <a:cs typeface="Georgia"/>
              </a:rPr>
              <a:t>key </a:t>
            </a:r>
            <a:r>
              <a:rPr lang="en-US" sz="2000" dirty="0">
                <a:latin typeface="Georgia"/>
                <a:cs typeface="Georgia"/>
                <a:sym typeface="Symbol" charset="0"/>
              </a:rPr>
              <a:t></a:t>
            </a:r>
            <a:r>
              <a:rPr lang="en-US" sz="2000" dirty="0">
                <a:latin typeface="Georgia"/>
                <a:cs typeface="Georgia"/>
              </a:rPr>
              <a:t> h(key)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7812360" y="2204864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7812360" y="2924944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12360" y="3645024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7812360" y="4653136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84368" y="4149080"/>
            <a:ext cx="39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...</a:t>
            </a:r>
            <a:endParaRPr lang="en-US" sz="2000" dirty="0">
              <a:latin typeface="Georgia"/>
              <a:cs typeface="Georgia"/>
            </a:endParaRPr>
          </a:p>
        </p:txBody>
      </p:sp>
      <p:cxnSp>
        <p:nvCxnSpPr>
          <p:cNvPr id="10" name="Elbow Connector 9"/>
          <p:cNvCxnSpPr>
            <a:stCxn id="6160" idx="3"/>
            <a:endCxn id="22" idx="1"/>
          </p:cNvCxnSpPr>
          <p:nvPr/>
        </p:nvCxnSpPr>
        <p:spPr bwMode="auto">
          <a:xfrm flipV="1">
            <a:off x="5674275" y="3933056"/>
            <a:ext cx="2138085" cy="632103"/>
          </a:xfrm>
          <a:prstGeom prst="bentConnector3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7524328" y="1772816"/>
            <a:ext cx="105304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 smtClean="0">
                <a:latin typeface="Georgia"/>
                <a:cs typeface="Georgia"/>
              </a:rPr>
              <a:t>buckets</a:t>
            </a:r>
            <a:endParaRPr lang="en-US" sz="20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8975463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To Index or Not To Index?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Maintaining an index costs processor time</a:t>
            </a:r>
          </a:p>
          <a:p>
            <a:pPr lvl="1"/>
            <a:r>
              <a:rPr lang="en-GB" dirty="0" smtClean="0"/>
              <a:t>When entries are added, index must be updated</a:t>
            </a:r>
          </a:p>
          <a:p>
            <a:pPr lvl="1"/>
            <a:r>
              <a:rPr lang="en-GB" dirty="0" smtClean="0"/>
              <a:t>Index must be maintained to make good use of resources</a:t>
            </a:r>
          </a:p>
          <a:p>
            <a:r>
              <a:rPr lang="en-GB" dirty="0" smtClean="0"/>
              <a:t>There is a trade off between:</a:t>
            </a:r>
          </a:p>
          <a:p>
            <a:pPr lvl="1"/>
            <a:r>
              <a:rPr lang="en-GB" dirty="0" smtClean="0"/>
              <a:t>Rapid access when retrieving data</a:t>
            </a:r>
          </a:p>
          <a:p>
            <a:pPr lvl="1"/>
            <a:r>
              <a:rPr lang="en-GB" dirty="0" smtClean="0"/>
              <a:t>Speed of updating the database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7807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3" name="Rectangle 18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>
                <a:latin typeface="Georgia"/>
                <a:cs typeface="Georgia"/>
              </a:rPr>
              <a:t>Hash function calculates offset in array of block pointers (directory)</a:t>
            </a:r>
          </a:p>
          <a:p>
            <a:r>
              <a:rPr lang="en-US" dirty="0" smtClean="0">
                <a:latin typeface="Georgia"/>
                <a:cs typeface="Georgia"/>
              </a:rPr>
              <a:t>Used for “secondary” search keys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/>
                <a:cs typeface="Georgia"/>
              </a:rPr>
              <a:t>Hashing approach #2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660232" y="40050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660232" y="429309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660232" y="458112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660232" y="371703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660232" y="28529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6660232" y="314096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6660232" y="342900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660232" y="256490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Text Box 25"/>
          <p:cNvSpPr txBox="1">
            <a:spLocks noChangeArrowheads="1"/>
          </p:cNvSpPr>
          <p:nvPr/>
        </p:nvSpPr>
        <p:spPr bwMode="auto">
          <a:xfrm>
            <a:off x="3995936" y="4365104"/>
            <a:ext cx="16783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 smtClean="0">
                <a:latin typeface="Georgia"/>
                <a:cs typeface="Georgia"/>
              </a:rPr>
              <a:t>key </a:t>
            </a:r>
            <a:r>
              <a:rPr lang="en-US" sz="2000" dirty="0">
                <a:latin typeface="Georgia"/>
                <a:cs typeface="Georgia"/>
                <a:sym typeface="Symbol" charset="0"/>
              </a:rPr>
              <a:t></a:t>
            </a:r>
            <a:r>
              <a:rPr lang="en-US" sz="2000" dirty="0">
                <a:latin typeface="Georgia"/>
                <a:cs typeface="Georgia"/>
              </a:rPr>
              <a:t> h(key)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7812360" y="2204864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7812360" y="2924944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12360" y="3645024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7812360" y="4653136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884368" y="4149080"/>
            <a:ext cx="39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...</a:t>
            </a:r>
            <a:endParaRPr lang="en-US" sz="2000" dirty="0">
              <a:latin typeface="Georgia"/>
              <a:cs typeface="Georgia"/>
            </a:endParaRPr>
          </a:p>
        </p:txBody>
      </p:sp>
      <p:cxnSp>
        <p:nvCxnSpPr>
          <p:cNvPr id="35" name="Elbow Connector 34"/>
          <p:cNvCxnSpPr>
            <a:stCxn id="29" idx="3"/>
            <a:endCxn id="15" idx="1"/>
          </p:cNvCxnSpPr>
          <p:nvPr/>
        </p:nvCxnSpPr>
        <p:spPr bwMode="auto">
          <a:xfrm flipV="1">
            <a:off x="5674275" y="3861048"/>
            <a:ext cx="985957" cy="704111"/>
          </a:xfrm>
          <a:prstGeom prst="bentConnector3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Text Box 25"/>
          <p:cNvSpPr txBox="1">
            <a:spLocks noChangeArrowheads="1"/>
          </p:cNvSpPr>
          <p:nvPr/>
        </p:nvSpPr>
        <p:spPr bwMode="auto">
          <a:xfrm>
            <a:off x="7524328" y="1772816"/>
            <a:ext cx="105304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 smtClean="0">
                <a:latin typeface="Georgia"/>
                <a:cs typeface="Georgia"/>
              </a:rPr>
              <a:t>buckets</a:t>
            </a:r>
            <a:endParaRPr lang="en-US" sz="2000" dirty="0">
              <a:latin typeface="Georgia"/>
              <a:cs typeface="Georgia"/>
            </a:endParaRPr>
          </a:p>
        </p:txBody>
      </p:sp>
      <p:cxnSp>
        <p:nvCxnSpPr>
          <p:cNvPr id="5" name="Straight Arrow Connector 4"/>
          <p:cNvCxnSpPr>
            <a:stCxn id="19" idx="3"/>
            <a:endCxn id="30" idx="1"/>
          </p:cNvCxnSpPr>
          <p:nvPr/>
        </p:nvCxnSpPr>
        <p:spPr bwMode="auto">
          <a:xfrm flipV="1">
            <a:off x="6948264" y="2492896"/>
            <a:ext cx="864096" cy="2160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16" idx="3"/>
            <a:endCxn id="31" idx="1"/>
          </p:cNvCxnSpPr>
          <p:nvPr/>
        </p:nvCxnSpPr>
        <p:spPr bwMode="auto">
          <a:xfrm>
            <a:off x="6948264" y="2996952"/>
            <a:ext cx="864096" cy="2160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17" idx="3"/>
            <a:endCxn id="32" idx="1"/>
          </p:cNvCxnSpPr>
          <p:nvPr/>
        </p:nvCxnSpPr>
        <p:spPr bwMode="auto">
          <a:xfrm>
            <a:off x="6948264" y="3284984"/>
            <a:ext cx="86409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14" idx="3"/>
            <a:endCxn id="33" idx="1"/>
          </p:cNvCxnSpPr>
          <p:nvPr/>
        </p:nvCxnSpPr>
        <p:spPr bwMode="auto">
          <a:xfrm>
            <a:off x="6948264" y="4725144"/>
            <a:ext cx="864096" cy="2160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Text Box 25"/>
          <p:cNvSpPr txBox="1">
            <a:spLocks noChangeArrowheads="1"/>
          </p:cNvSpPr>
          <p:nvPr/>
        </p:nvSpPr>
        <p:spPr bwMode="auto">
          <a:xfrm>
            <a:off x="6149351" y="1772816"/>
            <a:ext cx="12107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 smtClean="0">
                <a:latin typeface="Georgia"/>
                <a:cs typeface="Georgia"/>
              </a:rPr>
              <a:t>directory</a:t>
            </a:r>
            <a:endParaRPr lang="en-US" sz="20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584580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 hash function</a:t>
            </a:r>
            <a:endParaRPr lang="en-US"/>
          </a:p>
        </p:txBody>
      </p:sp>
      <p:sp>
        <p:nvSpPr>
          <p:cNvPr id="922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Key = </a:t>
            </a:r>
            <a:r>
              <a:rPr lang="ja-JP" altLang="en-US" dirty="0" smtClean="0"/>
              <a:t>‘</a:t>
            </a:r>
            <a:r>
              <a:rPr lang="en-US" dirty="0" smtClean="0"/>
              <a:t>x1 x2 … </a:t>
            </a:r>
            <a:r>
              <a:rPr lang="en-US" dirty="0" err="1" smtClean="0"/>
              <a:t>xn</a:t>
            </a:r>
            <a:r>
              <a:rPr lang="ja-JP" altLang="en-US" dirty="0" smtClean="0"/>
              <a:t>’</a:t>
            </a:r>
            <a:r>
              <a:rPr lang="en-US" dirty="0" smtClean="0"/>
              <a:t>   (n byte character string),  b buckets</a:t>
            </a:r>
          </a:p>
          <a:p>
            <a:pPr marL="0" indent="0">
              <a:buNone/>
            </a:pPr>
            <a:r>
              <a:rPr lang="en-US" dirty="0" smtClean="0"/>
              <a:t>h:  add x1 + x2 + ….. </a:t>
            </a:r>
            <a:r>
              <a:rPr lang="en-US" dirty="0" err="1" smtClean="0"/>
              <a:t>xn</a:t>
            </a:r>
            <a:r>
              <a:rPr lang="en-US" dirty="0" smtClean="0"/>
              <a:t>, compute sum modulo b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Not a particularly good function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Good hash function has the same expected number of keys per bucket for each bucket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777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Buckets</a:t>
            </a:r>
            <a:endParaRPr lang="en-US" dirty="0"/>
          </a:p>
        </p:txBody>
      </p:sp>
      <p:sp>
        <p:nvSpPr>
          <p:cNvPr id="1229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Do we keep keys sorted?</a:t>
            </a:r>
          </a:p>
          <a:p>
            <a:r>
              <a:rPr lang="en-US" dirty="0" smtClean="0"/>
              <a:t>Yes</a:t>
            </a:r>
            <a:r>
              <a:rPr lang="en-US" dirty="0"/>
              <a:t>, if CPU </a:t>
            </a:r>
            <a:r>
              <a:rPr lang="en-US" dirty="0" smtClean="0"/>
              <a:t>time is critical and inserts/deletes are relatively infrequent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7131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ontent Placeholder 3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Two records per bucket</a:t>
            </a:r>
            <a:endParaRPr lang="en-US" dirty="0"/>
          </a:p>
        </p:txBody>
      </p:sp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Hashing example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4860032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86003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4860032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012160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860032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860032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860032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6012160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860032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4860032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860032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6012160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4860032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4860032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4860032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6012160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499992" y="2492896"/>
            <a:ext cx="3420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0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499992" y="3172906"/>
            <a:ext cx="2948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1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499992" y="3933056"/>
            <a:ext cx="327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2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499992" y="4653136"/>
            <a:ext cx="3261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Georgia"/>
                <a:cs typeface="Georgia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105752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ontent Placeholder 3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Insert a, b, c, d</a:t>
            </a:r>
          </a:p>
          <a:p>
            <a:pPr lvl="1"/>
            <a:r>
              <a:rPr lang="en-US" dirty="0" smtClean="0"/>
              <a:t>h(a) = 1</a:t>
            </a:r>
          </a:p>
          <a:p>
            <a:pPr lvl="1"/>
            <a:r>
              <a:rPr lang="en-US" dirty="0" smtClean="0"/>
              <a:t>h(b) = 2</a:t>
            </a:r>
          </a:p>
          <a:p>
            <a:pPr lvl="1"/>
            <a:r>
              <a:rPr lang="en-US" dirty="0" smtClean="0"/>
              <a:t>h(c) = 1</a:t>
            </a:r>
          </a:p>
          <a:p>
            <a:pPr lvl="1"/>
            <a:r>
              <a:rPr lang="en-US" dirty="0" smtClean="0"/>
              <a:t>h(d) = 0</a:t>
            </a:r>
          </a:p>
          <a:p>
            <a:endParaRPr lang="en-US" dirty="0"/>
          </a:p>
        </p:txBody>
      </p:sp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Hashing example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4860032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d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86003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4860032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012160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860032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860032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>
                <a:solidFill>
                  <a:srgbClr val="FF0000"/>
                </a:solidFill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860032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6012160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860032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b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4860032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860032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6012160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4860032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4860032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4860032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6012160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499992" y="2492896"/>
            <a:ext cx="3420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0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499992" y="3172906"/>
            <a:ext cx="2948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1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499992" y="3933056"/>
            <a:ext cx="327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2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499992" y="4653136"/>
            <a:ext cx="3261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Georgia"/>
                <a:cs typeface="Georgia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30598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ontent Placeholder 3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Insert e</a:t>
            </a:r>
          </a:p>
          <a:p>
            <a:pPr lvl="1"/>
            <a:r>
              <a:rPr lang="en-US" dirty="0" smtClean="0"/>
              <a:t>h(e) = 1</a:t>
            </a:r>
          </a:p>
          <a:p>
            <a:endParaRPr lang="en-US" dirty="0"/>
          </a:p>
        </p:txBody>
      </p:sp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Hashing example: Overflow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4860032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d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86003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4860032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012160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860032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860032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860032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6012160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860032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b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4860032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860032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6012160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4860032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4860032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4860032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6012160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499992" y="2492896"/>
            <a:ext cx="3420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0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499992" y="3172906"/>
            <a:ext cx="2948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1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499992" y="3933056"/>
            <a:ext cx="327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2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499992" y="4653136"/>
            <a:ext cx="3261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Georgia"/>
                <a:cs typeface="Georgia"/>
              </a:rPr>
              <a:t>3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6588256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e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6588256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6588256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740384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25" idx="3"/>
            <a:endCxn id="40" idx="1"/>
          </p:cNvCxnSpPr>
          <p:nvPr/>
        </p:nvCxnSpPr>
        <p:spPr bwMode="auto">
          <a:xfrm>
            <a:off x="6300160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7931727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ontent Placeholder 3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Delete </a:t>
            </a:r>
            <a:r>
              <a:rPr lang="en-US" dirty="0"/>
              <a:t>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Hashing example: Deletion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4860032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a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86003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4860032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012160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860032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b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860032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860032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6012160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860032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e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4860032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6012160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4860032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f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4860032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g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4860032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6012160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499992" y="2492896"/>
            <a:ext cx="3420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0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499992" y="3172906"/>
            <a:ext cx="2948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1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499992" y="3933056"/>
            <a:ext cx="327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2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499992" y="4653136"/>
            <a:ext cx="3261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Georgia"/>
                <a:cs typeface="Georgia"/>
              </a:rPr>
              <a:t>3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6588256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d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6588256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6588256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740384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25" idx="3"/>
            <a:endCxn id="40" idx="1"/>
          </p:cNvCxnSpPr>
          <p:nvPr/>
        </p:nvCxnSpPr>
        <p:spPr bwMode="auto">
          <a:xfrm>
            <a:off x="6300160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Rectangle 43"/>
          <p:cNvSpPr/>
          <p:nvPr/>
        </p:nvSpPr>
        <p:spPr bwMode="auto">
          <a:xfrm>
            <a:off x="4860032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860032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752476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ontent Placeholder 3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Delete f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(move g up)</a:t>
            </a:r>
          </a:p>
          <a:p>
            <a:endParaRPr lang="en-US" dirty="0"/>
          </a:p>
        </p:txBody>
      </p:sp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Hashing example: Deletion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4860032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a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86003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4860032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012160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860032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b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860032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860032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6012160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860032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4860032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860032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6012160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4860032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f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4860032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g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6012160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499992" y="2492896"/>
            <a:ext cx="3420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0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499992" y="3172906"/>
            <a:ext cx="2948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1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499992" y="3933056"/>
            <a:ext cx="327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2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499992" y="4653136"/>
            <a:ext cx="3261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Georgia"/>
                <a:cs typeface="Georgia"/>
              </a:rPr>
              <a:t>3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6588256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d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6588256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6588256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740384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25" idx="3"/>
            <a:endCxn id="40" idx="1"/>
          </p:cNvCxnSpPr>
          <p:nvPr/>
        </p:nvCxnSpPr>
        <p:spPr bwMode="auto">
          <a:xfrm>
            <a:off x="6300160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Rectangle 43"/>
          <p:cNvSpPr/>
          <p:nvPr/>
        </p:nvSpPr>
        <p:spPr bwMode="auto">
          <a:xfrm>
            <a:off x="4860032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g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4860032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4860032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1814807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ontent Placeholder 3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Delete c</a:t>
            </a:r>
          </a:p>
          <a:p>
            <a:pPr marL="0" indent="0">
              <a:buNone/>
            </a:pPr>
            <a:r>
              <a:rPr lang="en-US" dirty="0" smtClean="0"/>
              <a:t>(move d from overflow block)</a:t>
            </a:r>
          </a:p>
          <a:p>
            <a:endParaRPr lang="en-US" dirty="0"/>
          </a:p>
        </p:txBody>
      </p:sp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Hashing example: Deletion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4860032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a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86003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4860032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012160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860032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b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860032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6012160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860032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4860032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860032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6012160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4860032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g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4860032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4860032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6012160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499992" y="2492896"/>
            <a:ext cx="3420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0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499992" y="3172906"/>
            <a:ext cx="2948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1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499992" y="3933056"/>
            <a:ext cx="327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2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499992" y="4653136"/>
            <a:ext cx="3261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Georgia"/>
                <a:cs typeface="Georgia"/>
              </a:rPr>
              <a:t>3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4860032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>
                <a:solidFill>
                  <a:srgbClr val="FF0000"/>
                </a:solidFill>
                <a:latin typeface="Georgia"/>
                <a:ea typeface="ＭＳ Ｐゴシック" pitchFamily="-106" charset="-128"/>
                <a:cs typeface="Georgia"/>
              </a:rPr>
              <a:t>d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860032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1814807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Rule of thumb:</a:t>
            </a:r>
            <a:endParaRPr lang="en-US"/>
          </a:p>
        </p:txBody>
      </p:sp>
      <p:sp>
        <p:nvSpPr>
          <p:cNvPr id="2048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</a:t>
            </a:r>
            <a:r>
              <a:rPr lang="en-US" dirty="0" smtClean="0"/>
              <a:t>pace </a:t>
            </a:r>
            <a:r>
              <a:rPr lang="en-US" dirty="0" err="1" smtClean="0"/>
              <a:t>utilisation</a:t>
            </a:r>
            <a:r>
              <a:rPr lang="en-US" dirty="0" smtClean="0"/>
              <a:t> should be between 50% and 80%</a:t>
            </a:r>
          </a:p>
          <a:p>
            <a:pPr lvl="1"/>
            <a:r>
              <a:rPr lang="en-US" dirty="0" err="1" smtClean="0"/>
              <a:t>Utilisation</a:t>
            </a:r>
            <a:r>
              <a:rPr lang="en-US" dirty="0" smtClean="0"/>
              <a:t> = #keys used / total #keys that fit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If &lt; 50%, wasting space</a:t>
            </a:r>
          </a:p>
          <a:p>
            <a:pPr marL="0" indent="0">
              <a:buNone/>
            </a:pPr>
            <a:r>
              <a:rPr lang="en-US" dirty="0"/>
              <a:t>If &gt; 80%, overflows significant				</a:t>
            </a:r>
            <a:endParaRPr lang="en-US" dirty="0" smtClean="0"/>
          </a:p>
          <a:p>
            <a:pPr lvl="1"/>
            <a:r>
              <a:rPr lang="en-US" dirty="0" smtClean="0"/>
              <a:t>depends </a:t>
            </a:r>
            <a:r>
              <a:rPr lang="en-US" dirty="0"/>
              <a:t>on how good </a:t>
            </a:r>
            <a:r>
              <a:rPr lang="en-US" dirty="0" smtClean="0"/>
              <a:t>hash function </a:t>
            </a:r>
            <a:r>
              <a:rPr lang="en-US" dirty="0"/>
              <a:t>is </a:t>
            </a:r>
            <a:r>
              <a:rPr lang="en-US" dirty="0" smtClean="0"/>
              <a:t>and </a:t>
            </a:r>
            <a:r>
              <a:rPr lang="en-US" dirty="0"/>
              <a:t>on </a:t>
            </a:r>
            <a:r>
              <a:rPr lang="en-US" dirty="0" smtClean="0"/>
              <a:t>#keys</a:t>
            </a:r>
            <a:r>
              <a:rPr lang="en-US" dirty="0"/>
              <a:t>/bucket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6706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Sequence of blocks holding only</a:t>
            </a:r>
            <a:r>
              <a:rPr lang="en-US" dirty="0"/>
              <a:t> </a:t>
            </a:r>
            <a:r>
              <a:rPr lang="en-US" dirty="0" smtClean="0"/>
              <a:t>keys and pointers to records</a:t>
            </a:r>
          </a:p>
          <a:p>
            <a:r>
              <a:rPr lang="en-US" dirty="0" smtClean="0"/>
              <a:t>Entry for every record in data file</a:t>
            </a:r>
          </a:p>
          <a:p>
            <a:r>
              <a:rPr lang="en-US" dirty="0" smtClean="0"/>
              <a:t>Blocks of index are in same order as those of the data file</a:t>
            </a:r>
          </a:p>
          <a:p>
            <a:r>
              <a:rPr lang="en-US" dirty="0"/>
              <a:t>K</a:t>
            </a:r>
            <a:r>
              <a:rPr lang="en-US" dirty="0" smtClean="0"/>
              <a:t>ey-pointer pair much </a:t>
            </a:r>
            <a:r>
              <a:rPr lang="en-US" dirty="0"/>
              <a:t>smaller than record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Dense Index</a:t>
            </a:r>
            <a:endParaRPr lang="en-US" dirty="0"/>
          </a:p>
        </p:txBody>
      </p:sp>
      <p:sp>
        <p:nvSpPr>
          <p:cNvPr id="155" name="Rectangle 154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7" name="Rectangle 156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8" name="Rectangle 157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1" name="Rectangle 160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2" name="Rectangle 161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3" name="Rectangle 162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4" name="Rectangle 163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5" name="Rectangle 164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6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6" name="Rectangle 165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7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7" name="Rectangle 166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8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8" name="Rectangle 167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9" name="Rectangle 168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0" name="Rectangle 169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1" name="Rectangle 170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9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2" name="Rectangle 171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10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3" name="Rectangle 172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4" name="Rectangle 173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5" name="Rectangle 174"/>
          <p:cNvSpPr/>
          <p:nvPr/>
        </p:nvSpPr>
        <p:spPr bwMode="auto">
          <a:xfrm>
            <a:off x="5940152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6" name="Rectangle 175"/>
          <p:cNvSpPr/>
          <p:nvPr/>
        </p:nvSpPr>
        <p:spPr bwMode="auto">
          <a:xfrm>
            <a:off x="5940152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7" name="Rectangle 176"/>
          <p:cNvSpPr/>
          <p:nvPr/>
        </p:nvSpPr>
        <p:spPr bwMode="auto">
          <a:xfrm>
            <a:off x="5940152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8" name="Rectangle 177"/>
          <p:cNvSpPr/>
          <p:nvPr/>
        </p:nvSpPr>
        <p:spPr bwMode="auto">
          <a:xfrm>
            <a:off x="6372200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9" name="Rectangle 178"/>
          <p:cNvSpPr/>
          <p:nvPr/>
        </p:nvSpPr>
        <p:spPr bwMode="auto">
          <a:xfrm>
            <a:off x="6372200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0" name="Rectangle 179"/>
          <p:cNvSpPr/>
          <p:nvPr/>
        </p:nvSpPr>
        <p:spPr bwMode="auto">
          <a:xfrm>
            <a:off x="6372200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1" name="Rectangle 180"/>
          <p:cNvSpPr/>
          <p:nvPr/>
        </p:nvSpPr>
        <p:spPr bwMode="auto">
          <a:xfrm>
            <a:off x="5940152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2" name="Rectangle 181"/>
          <p:cNvSpPr/>
          <p:nvPr/>
        </p:nvSpPr>
        <p:spPr bwMode="auto">
          <a:xfrm>
            <a:off x="5940152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3" name="Rectangle 182"/>
          <p:cNvSpPr/>
          <p:nvPr/>
        </p:nvSpPr>
        <p:spPr bwMode="auto">
          <a:xfrm>
            <a:off x="6372200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4" name="Rectangle 183"/>
          <p:cNvSpPr/>
          <p:nvPr/>
        </p:nvSpPr>
        <p:spPr bwMode="auto">
          <a:xfrm>
            <a:off x="6372200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85" name="Straight Arrow Connector 184"/>
          <p:cNvCxnSpPr>
            <a:stCxn id="158" idx="3"/>
            <a:endCxn id="252" idx="1"/>
          </p:cNvCxnSpPr>
          <p:nvPr/>
        </p:nvCxnSpPr>
        <p:spPr bwMode="auto">
          <a:xfrm flipV="1">
            <a:off x="6660232" y="1916807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6" name="Straight Arrow Connector 185"/>
          <p:cNvCxnSpPr>
            <a:stCxn id="159" idx="3"/>
            <a:endCxn id="253" idx="1"/>
          </p:cNvCxnSpPr>
          <p:nvPr/>
        </p:nvCxnSpPr>
        <p:spPr bwMode="auto">
          <a:xfrm>
            <a:off x="6660232" y="2204442"/>
            <a:ext cx="558052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7" name="Straight Arrow Connector 186"/>
          <p:cNvCxnSpPr>
            <a:stCxn id="160" idx="3"/>
            <a:endCxn id="254" idx="1"/>
          </p:cNvCxnSpPr>
          <p:nvPr/>
        </p:nvCxnSpPr>
        <p:spPr bwMode="auto">
          <a:xfrm>
            <a:off x="6660232" y="2492474"/>
            <a:ext cx="558052" cy="144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8" name="Straight Arrow Connector 187"/>
          <p:cNvCxnSpPr>
            <a:stCxn id="163" idx="3"/>
            <a:endCxn id="258" idx="1"/>
          </p:cNvCxnSpPr>
          <p:nvPr/>
        </p:nvCxnSpPr>
        <p:spPr bwMode="auto">
          <a:xfrm>
            <a:off x="6660232" y="2780506"/>
            <a:ext cx="558052" cy="153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9" name="Straight Arrow Connector 188"/>
          <p:cNvCxnSpPr>
            <a:stCxn id="164" idx="3"/>
            <a:endCxn id="259" idx="1"/>
          </p:cNvCxnSpPr>
          <p:nvPr/>
        </p:nvCxnSpPr>
        <p:spPr bwMode="auto">
          <a:xfrm>
            <a:off x="6660232" y="3068538"/>
            <a:ext cx="558052" cy="2884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0" name="Straight Arrow Connector 189"/>
          <p:cNvCxnSpPr>
            <a:stCxn id="168" idx="3"/>
            <a:endCxn id="260" idx="1"/>
          </p:cNvCxnSpPr>
          <p:nvPr/>
        </p:nvCxnSpPr>
        <p:spPr bwMode="auto">
          <a:xfrm>
            <a:off x="6660232" y="3501380"/>
            <a:ext cx="558052" cy="1436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1" name="Straight Arrow Connector 190"/>
          <p:cNvCxnSpPr>
            <a:stCxn id="169" idx="3"/>
            <a:endCxn id="264" idx="1"/>
          </p:cNvCxnSpPr>
          <p:nvPr/>
        </p:nvCxnSpPr>
        <p:spPr bwMode="auto">
          <a:xfrm>
            <a:off x="6660232" y="3788990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2" name="Straight Arrow Connector 191"/>
          <p:cNvCxnSpPr>
            <a:stCxn id="170" idx="3"/>
            <a:endCxn id="265" idx="1"/>
          </p:cNvCxnSpPr>
          <p:nvPr/>
        </p:nvCxnSpPr>
        <p:spPr bwMode="auto">
          <a:xfrm>
            <a:off x="6660232" y="4077022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3" name="Straight Arrow Connector 192"/>
          <p:cNvCxnSpPr>
            <a:stCxn id="173" idx="3"/>
            <a:endCxn id="266" idx="1"/>
          </p:cNvCxnSpPr>
          <p:nvPr/>
        </p:nvCxnSpPr>
        <p:spPr bwMode="auto">
          <a:xfrm>
            <a:off x="6660232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4" name="Straight Arrow Connector 193"/>
          <p:cNvCxnSpPr>
            <a:stCxn id="174" idx="3"/>
            <a:endCxn id="270" idx="1"/>
          </p:cNvCxnSpPr>
          <p:nvPr/>
        </p:nvCxnSpPr>
        <p:spPr bwMode="auto">
          <a:xfrm>
            <a:off x="6660232" y="465308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5" name="Straight Arrow Connector 194"/>
          <p:cNvCxnSpPr>
            <a:stCxn id="178" idx="3"/>
            <a:endCxn id="271" idx="1"/>
          </p:cNvCxnSpPr>
          <p:nvPr/>
        </p:nvCxnSpPr>
        <p:spPr bwMode="auto">
          <a:xfrm>
            <a:off x="6660232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6" name="Straight Arrow Connector 195"/>
          <p:cNvCxnSpPr>
            <a:stCxn id="179" idx="3"/>
            <a:endCxn id="272" idx="1"/>
          </p:cNvCxnSpPr>
          <p:nvPr/>
        </p:nvCxnSpPr>
        <p:spPr bwMode="auto">
          <a:xfrm>
            <a:off x="6660232" y="537316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7" name="Curved Connector 196"/>
          <p:cNvCxnSpPr>
            <a:stCxn id="180" idx="3"/>
          </p:cNvCxnSpPr>
          <p:nvPr/>
        </p:nvCxnSpPr>
        <p:spPr bwMode="auto">
          <a:xfrm>
            <a:off x="6660232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9" name="Curved Connector 198"/>
          <p:cNvCxnSpPr>
            <a:stCxn id="183" idx="3"/>
          </p:cNvCxnSpPr>
          <p:nvPr/>
        </p:nvCxnSpPr>
        <p:spPr bwMode="auto">
          <a:xfrm>
            <a:off x="6660232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1" name="Curved Connector 200"/>
          <p:cNvCxnSpPr>
            <a:stCxn id="184" idx="3"/>
          </p:cNvCxnSpPr>
          <p:nvPr/>
        </p:nvCxnSpPr>
        <p:spPr bwMode="auto">
          <a:xfrm>
            <a:off x="6660232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5" name="Rectangle 244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6" name="Rectangle 245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5940152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4" name="Rectangle 253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5" name="Rectangle 254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6" name="Rectangle 255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0" name="Rectangle 259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1" name="Rectangle 260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4" name="Rectangle 263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5" name="Rectangle 264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6" name="Rectangle 265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0" name="Rectangle 269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1" name="Rectangle 270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3" name="Rectangle 272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4" name="Rectangle 273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5" name="Rectangle 274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6" name="Rectangle 275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7" name="Rectangle 276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8" name="Rectangle 277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9" name="Rectangle 278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0" name="Rectangle 279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1" name="Rectangle 280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940152" y="1196752"/>
            <a:ext cx="71075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dense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42907794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245" grpId="0" animBg="1"/>
      <p:bldP spid="246" grpId="0" animBg="1"/>
      <p:bldP spid="247" grpId="0" animBg="1"/>
      <p:bldP spid="83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How do we cope with growth?</a:t>
            </a:r>
            <a:endParaRPr lang="en-US"/>
          </a:p>
        </p:txBody>
      </p:sp>
      <p:sp>
        <p:nvSpPr>
          <p:cNvPr id="2253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Overflows and reorganizations</a:t>
            </a:r>
          </a:p>
          <a:p>
            <a:r>
              <a:rPr lang="en-US" dirty="0" smtClean="0"/>
              <a:t>Dynamic hashing</a:t>
            </a:r>
          </a:p>
          <a:p>
            <a:pPr lvl="1"/>
            <a:r>
              <a:rPr lang="en-US" dirty="0" smtClean="0"/>
              <a:t>Extensible</a:t>
            </a:r>
          </a:p>
          <a:p>
            <a:pPr lvl="1"/>
            <a:r>
              <a:rPr lang="en-US" dirty="0" smtClean="0"/>
              <a:t>Linear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017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2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Combines two ideas: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Use </a:t>
            </a:r>
            <a:r>
              <a:rPr lang="en-US" dirty="0" err="1" smtClean="0"/>
              <a:t>i</a:t>
            </a:r>
            <a:r>
              <a:rPr lang="en-US" dirty="0" smtClean="0"/>
              <a:t> of b bits output by hash function, where </a:t>
            </a:r>
            <a:r>
              <a:rPr lang="en-US" dirty="0" err="1" smtClean="0"/>
              <a:t>i</a:t>
            </a:r>
            <a:r>
              <a:rPr lang="en-US" dirty="0" smtClean="0"/>
              <a:t> grows over time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45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Extensible hashing</a:t>
            </a:r>
            <a:endParaRPr lang="en-US" dirty="0"/>
          </a:p>
        </p:txBody>
      </p:sp>
      <p:sp>
        <p:nvSpPr>
          <p:cNvPr id="24586" name="AutoShape 8"/>
          <p:cNvSpPr>
            <a:spLocks/>
          </p:cNvSpPr>
          <p:nvPr/>
        </p:nvSpPr>
        <p:spPr bwMode="auto">
          <a:xfrm rot="5400000">
            <a:off x="6363816" y="3221360"/>
            <a:ext cx="304800" cy="1440160"/>
          </a:xfrm>
          <a:prstGeom prst="rightBrace">
            <a:avLst>
              <a:gd name="adj1" fmla="val 2291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788024" y="3284984"/>
            <a:ext cx="9786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h(k) </a:t>
            </a:r>
            <a:r>
              <a:rPr lang="en-US" sz="2000" dirty="0">
                <a:latin typeface="Georgia"/>
                <a:cs typeface="Georgia"/>
                <a:sym typeface="Symbol" charset="0"/>
              </a:rPr>
              <a:t></a:t>
            </a:r>
            <a:endParaRPr lang="en-US" sz="2000" dirty="0">
              <a:latin typeface="Georgia"/>
              <a:cs typeface="Georgia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796136" y="3284984"/>
            <a:ext cx="2880320" cy="360040"/>
            <a:chOff x="1475656" y="4869160"/>
            <a:chExt cx="2880320" cy="360040"/>
          </a:xfrm>
        </p:grpSpPr>
        <p:sp>
          <p:nvSpPr>
            <p:cNvPr id="13" name="Rectangle 12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372200" y="4149080"/>
            <a:ext cx="2598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Georgia"/>
                <a:cs typeface="Georgia"/>
              </a:rPr>
              <a:t>i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92280" y="2492896"/>
            <a:ext cx="3283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b</a:t>
            </a:r>
            <a:endParaRPr lang="en-US" sz="2000" dirty="0">
              <a:latin typeface="Georgia"/>
              <a:cs typeface="Georgia"/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5796136" y="2924944"/>
            <a:ext cx="288032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909465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Combines two ideas: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 </a:t>
            </a:r>
            <a:r>
              <a:rPr lang="en-US" dirty="0" err="1"/>
              <a:t>i</a:t>
            </a:r>
            <a:r>
              <a:rPr lang="en-US" dirty="0"/>
              <a:t> of b bits output by hash function, where </a:t>
            </a:r>
            <a:r>
              <a:rPr lang="en-US" dirty="0" err="1"/>
              <a:t>i</a:t>
            </a:r>
            <a:r>
              <a:rPr lang="en-US" dirty="0"/>
              <a:t> grows over </a:t>
            </a:r>
            <a:r>
              <a:rPr lang="en-US" dirty="0" smtClean="0"/>
              <a:t>time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Use a directory</a:t>
            </a:r>
            <a:endParaRPr lang="en-US" dirty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Extensible hashing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6660232" y="40050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6660232" y="429309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660232" y="458112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660232" y="371703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660232" y="28529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660232" y="314096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660232" y="342900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660232" y="256490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7812360" y="2204864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7812360" y="2924944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7812360" y="3645024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7812360" y="4653136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884368" y="4149080"/>
            <a:ext cx="39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...</a:t>
            </a:r>
            <a:endParaRPr lang="en-US" sz="2000" dirty="0">
              <a:latin typeface="Georgia"/>
              <a:cs typeface="Georgia"/>
            </a:endParaRPr>
          </a:p>
        </p:txBody>
      </p:sp>
      <p:cxnSp>
        <p:nvCxnSpPr>
          <p:cNvPr id="18" name="Elbow Connector 17"/>
          <p:cNvCxnSpPr>
            <a:stCxn id="23" idx="3"/>
            <a:endCxn id="11" idx="1"/>
          </p:cNvCxnSpPr>
          <p:nvPr/>
        </p:nvCxnSpPr>
        <p:spPr bwMode="auto">
          <a:xfrm>
            <a:off x="5818154" y="3197007"/>
            <a:ext cx="842078" cy="376009"/>
          </a:xfrm>
          <a:prstGeom prst="bentConnector3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12" idx="3"/>
            <a:endCxn id="13" idx="1"/>
          </p:cNvCxnSpPr>
          <p:nvPr/>
        </p:nvCxnSpPr>
        <p:spPr bwMode="auto">
          <a:xfrm flipV="1">
            <a:off x="6948264" y="2492896"/>
            <a:ext cx="864096" cy="2160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stCxn id="9" idx="3"/>
            <a:endCxn id="14" idx="1"/>
          </p:cNvCxnSpPr>
          <p:nvPr/>
        </p:nvCxnSpPr>
        <p:spPr bwMode="auto">
          <a:xfrm>
            <a:off x="6948264" y="2996952"/>
            <a:ext cx="864096" cy="2160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10" idx="3"/>
            <a:endCxn id="15" idx="1"/>
          </p:cNvCxnSpPr>
          <p:nvPr/>
        </p:nvCxnSpPr>
        <p:spPr bwMode="auto">
          <a:xfrm>
            <a:off x="6948264" y="3284984"/>
            <a:ext cx="86409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7" idx="3"/>
            <a:endCxn id="16" idx="1"/>
          </p:cNvCxnSpPr>
          <p:nvPr/>
        </p:nvCxnSpPr>
        <p:spPr bwMode="auto">
          <a:xfrm>
            <a:off x="6948264" y="4725144"/>
            <a:ext cx="864096" cy="2160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4572000" y="2996952"/>
            <a:ext cx="12461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h(k)[</a:t>
            </a:r>
            <a:r>
              <a:rPr lang="en-US" sz="2000" dirty="0" err="1" smtClean="0">
                <a:latin typeface="Georgia"/>
                <a:cs typeface="Georgia"/>
              </a:rPr>
              <a:t>i</a:t>
            </a:r>
            <a:r>
              <a:rPr lang="en-US" sz="2000" dirty="0" smtClean="0">
                <a:latin typeface="Georgia"/>
                <a:cs typeface="Georgia"/>
              </a:rPr>
              <a:t>] </a:t>
            </a:r>
            <a:r>
              <a:rPr lang="en-US" sz="2000" dirty="0">
                <a:latin typeface="Georgia"/>
                <a:cs typeface="Georgia"/>
                <a:sym typeface="Symbol" charset="0"/>
              </a:rPr>
              <a:t>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7524328" y="1772816"/>
            <a:ext cx="105304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 smtClean="0">
                <a:latin typeface="Georgia"/>
                <a:cs typeface="Georgia"/>
              </a:rPr>
              <a:t>buckets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28" name="Text Box 25"/>
          <p:cNvSpPr txBox="1">
            <a:spLocks noChangeArrowheads="1"/>
          </p:cNvSpPr>
          <p:nvPr/>
        </p:nvSpPr>
        <p:spPr bwMode="auto">
          <a:xfrm>
            <a:off x="6149351" y="1772816"/>
            <a:ext cx="12107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 smtClean="0">
                <a:latin typeface="Georgia"/>
                <a:cs typeface="Georgia"/>
              </a:rPr>
              <a:t>directory</a:t>
            </a:r>
            <a:endParaRPr lang="en-US" sz="20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5554277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h(k) gives 4 bits</a:t>
            </a:r>
          </a:p>
          <a:p>
            <a:pPr marL="0" indent="0">
              <a:buNone/>
            </a:pPr>
            <a:r>
              <a:rPr lang="en-US" dirty="0" smtClean="0"/>
              <a:t>2 keys/bucket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5076024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516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516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516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516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516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6516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7668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7668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5076024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076024" y="2492896"/>
            <a:ext cx="864096" cy="288032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=1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076024" y="2780928"/>
            <a:ext cx="864096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stCxn id="7" idx="3"/>
            <a:endCxn id="13" idx="1"/>
          </p:cNvCxnSpPr>
          <p:nvPr/>
        </p:nvCxnSpPr>
        <p:spPr bwMode="auto">
          <a:xfrm flipV="1">
            <a:off x="5940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21" idx="3"/>
            <a:endCxn id="17" idx="1"/>
          </p:cNvCxnSpPr>
          <p:nvPr/>
        </p:nvCxnSpPr>
        <p:spPr bwMode="auto">
          <a:xfrm>
            <a:off x="5940120" y="3212976"/>
            <a:ext cx="576096" cy="288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885835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5076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076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6516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Content Placeholder 2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Insert 1010</a:t>
            </a:r>
          </a:p>
          <a:p>
            <a:pPr lvl="1"/>
            <a:r>
              <a:rPr lang="en-US" dirty="0" smtClean="0"/>
              <a:t>Bucket overfull</a:t>
            </a:r>
          </a:p>
          <a:p>
            <a:pPr lvl="1"/>
            <a:r>
              <a:rPr lang="en-US" dirty="0" smtClean="0"/>
              <a:t>Extend (double) directory</a:t>
            </a:r>
          </a:p>
          <a:p>
            <a:pPr lvl="1"/>
            <a:r>
              <a:rPr lang="en-US" dirty="0" smtClean="0"/>
              <a:t>Split bucket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5076024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516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516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516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516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516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6516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7668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7668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5076024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076024" y="2492896"/>
            <a:ext cx="864096" cy="288032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=1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076024" y="2780928"/>
            <a:ext cx="864096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stCxn id="7" idx="3"/>
            <a:endCxn id="13" idx="1"/>
          </p:cNvCxnSpPr>
          <p:nvPr/>
        </p:nvCxnSpPr>
        <p:spPr bwMode="auto">
          <a:xfrm flipV="1">
            <a:off x="5940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21" idx="3"/>
            <a:endCxn id="17" idx="1"/>
          </p:cNvCxnSpPr>
          <p:nvPr/>
        </p:nvCxnSpPr>
        <p:spPr bwMode="auto">
          <a:xfrm>
            <a:off x="5940120" y="3212976"/>
            <a:ext cx="576096" cy="288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6516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516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6516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668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5076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5076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5076056" y="2492896"/>
            <a:ext cx="864096" cy="28803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=2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076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31" idx="3"/>
            <a:endCxn id="13" idx="1"/>
          </p:cNvCxnSpPr>
          <p:nvPr/>
        </p:nvCxnSpPr>
        <p:spPr bwMode="auto">
          <a:xfrm flipV="1">
            <a:off x="5940152" y="2780928"/>
            <a:ext cx="576064" cy="14401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5940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5940152" y="3501008"/>
            <a:ext cx="576064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5940152" y="3789040"/>
            <a:ext cx="576064" cy="43204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873720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7" grpId="0" animBg="1"/>
      <p:bldP spid="16" grpId="0" animBg="1"/>
      <p:bldP spid="21" grpId="0" animBg="1"/>
      <p:bldP spid="22" grpId="0" animBg="1"/>
      <p:bldP spid="8" grpId="0" animBg="1"/>
      <p:bldP spid="19" grpId="0" animBg="1"/>
      <p:bldP spid="23" grpId="0" animBg="1"/>
      <p:bldP spid="26" grpId="0" animBg="1"/>
      <p:bldP spid="27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5076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076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6516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Content Placeholder 2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Insert 0111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6516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516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516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516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6516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7668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7668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endCxn id="13" idx="1"/>
          </p:cNvCxnSpPr>
          <p:nvPr/>
        </p:nvCxnSpPr>
        <p:spPr bwMode="auto">
          <a:xfrm flipV="1">
            <a:off x="5940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6516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516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6516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668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5076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5076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5076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err="1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=2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076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31" idx="3"/>
            <a:endCxn id="13" idx="1"/>
          </p:cNvCxnSpPr>
          <p:nvPr/>
        </p:nvCxnSpPr>
        <p:spPr bwMode="auto">
          <a:xfrm flipV="1">
            <a:off x="5940152" y="2780928"/>
            <a:ext cx="576064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5940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5940152" y="3501008"/>
            <a:ext cx="57606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5940152" y="3789040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Rectangle 27"/>
          <p:cNvSpPr/>
          <p:nvPr/>
        </p:nvSpPr>
        <p:spPr bwMode="auto">
          <a:xfrm>
            <a:off x="6516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0111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516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4473898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5076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076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6516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Content Placeholder 2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Insert 0000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6516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516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0111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516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516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6516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7668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7668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endCxn id="13" idx="1"/>
          </p:cNvCxnSpPr>
          <p:nvPr/>
        </p:nvCxnSpPr>
        <p:spPr bwMode="auto">
          <a:xfrm flipV="1">
            <a:off x="5940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6516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516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6516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668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5076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5076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5076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err="1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=2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076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5940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5940152" y="3501008"/>
            <a:ext cx="57606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5940152" y="3789040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Rectangle 39"/>
          <p:cNvSpPr/>
          <p:nvPr/>
        </p:nvSpPr>
        <p:spPr bwMode="auto">
          <a:xfrm>
            <a:off x="6516216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6516216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668344" y="177281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6516216" y="177281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6516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0111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6516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516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46" name="Straight Arrow Connector 45"/>
          <p:cNvCxnSpPr>
            <a:stCxn id="31" idx="3"/>
            <a:endCxn id="43" idx="1"/>
          </p:cNvCxnSpPr>
          <p:nvPr/>
        </p:nvCxnSpPr>
        <p:spPr bwMode="auto">
          <a:xfrm flipV="1">
            <a:off x="5940152" y="2060848"/>
            <a:ext cx="576064" cy="86409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418931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5076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076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6516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Content Placeholder 2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Insert 1001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6516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0111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516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516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516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7668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7668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516216" y="46531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516216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6516216" y="46531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668344" y="465313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5076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5076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5076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err="1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=2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076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5940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5940152" y="3501008"/>
            <a:ext cx="576064" cy="7200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5940152" y="3789040"/>
            <a:ext cx="576064" cy="115212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Rectangle 39"/>
          <p:cNvSpPr/>
          <p:nvPr/>
        </p:nvSpPr>
        <p:spPr bwMode="auto">
          <a:xfrm>
            <a:off x="6516216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6516216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668344" y="177281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6516216" y="177281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516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46" name="Straight Arrow Connector 45"/>
          <p:cNvCxnSpPr>
            <a:stCxn id="31" idx="3"/>
            <a:endCxn id="43" idx="1"/>
          </p:cNvCxnSpPr>
          <p:nvPr/>
        </p:nvCxnSpPr>
        <p:spPr bwMode="auto">
          <a:xfrm flipV="1">
            <a:off x="5940152" y="2060848"/>
            <a:ext cx="576064" cy="8640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Rectangle 46"/>
          <p:cNvSpPr/>
          <p:nvPr/>
        </p:nvSpPr>
        <p:spPr bwMode="auto">
          <a:xfrm>
            <a:off x="6516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6516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6516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7668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6516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6516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6516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5076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5076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5076056" y="2492896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5076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5076056" y="2204864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=3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076056" y="4213999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5076056" y="450912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5076056" y="3637935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5076056" y="3925967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5076056" y="2492896"/>
            <a:ext cx="864096" cy="230425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59" idx="3"/>
            <a:endCxn id="26" idx="1"/>
          </p:cNvCxnSpPr>
          <p:nvPr/>
        </p:nvCxnSpPr>
        <p:spPr bwMode="auto">
          <a:xfrm>
            <a:off x="5940152" y="4358015"/>
            <a:ext cx="576064" cy="58315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Straight Arrow Connector 5"/>
          <p:cNvCxnSpPr>
            <a:stCxn id="60" idx="3"/>
            <a:endCxn id="26" idx="1"/>
          </p:cNvCxnSpPr>
          <p:nvPr/>
        </p:nvCxnSpPr>
        <p:spPr bwMode="auto">
          <a:xfrm>
            <a:off x="5940152" y="4653136"/>
            <a:ext cx="576064" cy="2880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>
            <a:stCxn id="61" idx="3"/>
            <a:endCxn id="49" idx="1"/>
          </p:cNvCxnSpPr>
          <p:nvPr/>
        </p:nvCxnSpPr>
        <p:spPr bwMode="auto">
          <a:xfrm flipV="1">
            <a:off x="5940152" y="3501008"/>
            <a:ext cx="576064" cy="28094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>
            <a:stCxn id="62" idx="3"/>
            <a:endCxn id="17" idx="1"/>
          </p:cNvCxnSpPr>
          <p:nvPr/>
        </p:nvCxnSpPr>
        <p:spPr bwMode="auto">
          <a:xfrm>
            <a:off x="5940152" y="4069983"/>
            <a:ext cx="576064" cy="15110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53" idx="3"/>
            <a:endCxn id="13" idx="1"/>
          </p:cNvCxnSpPr>
          <p:nvPr/>
        </p:nvCxnSpPr>
        <p:spPr bwMode="auto">
          <a:xfrm flipV="1">
            <a:off x="5940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54" idx="3"/>
            <a:endCxn id="13" idx="1"/>
          </p:cNvCxnSpPr>
          <p:nvPr/>
        </p:nvCxnSpPr>
        <p:spPr bwMode="auto">
          <a:xfrm flipV="1">
            <a:off x="5940152" y="2780928"/>
            <a:ext cx="576064" cy="72008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3" name="Straight Arrow Connector 62"/>
          <p:cNvCxnSpPr>
            <a:stCxn id="55" idx="3"/>
            <a:endCxn id="43" idx="1"/>
          </p:cNvCxnSpPr>
          <p:nvPr/>
        </p:nvCxnSpPr>
        <p:spPr bwMode="auto">
          <a:xfrm flipV="1">
            <a:off x="5940152" y="2060848"/>
            <a:ext cx="576064" cy="57606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5" name="Straight Arrow Connector 64"/>
          <p:cNvCxnSpPr>
            <a:stCxn id="56" idx="3"/>
            <a:endCxn id="43" idx="1"/>
          </p:cNvCxnSpPr>
          <p:nvPr/>
        </p:nvCxnSpPr>
        <p:spPr bwMode="auto">
          <a:xfrm flipV="1">
            <a:off x="5940152" y="2060848"/>
            <a:ext cx="576064" cy="86409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841682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1" grpId="0" animBg="1"/>
      <p:bldP spid="32" grpId="0" animBg="1"/>
      <p:bldP spid="33" grpId="0" animBg="1"/>
      <p:bldP spid="34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9" grpId="0" animBg="1"/>
      <p:bldP spid="60" grpId="0" animBg="1"/>
      <p:bldP spid="61" grpId="0" animBg="1"/>
      <p:bldP spid="62" grpId="0" animBg="1"/>
      <p:bldP spid="58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Extensible hashing: deletion</a:t>
            </a:r>
            <a:endParaRPr lang="en-US" dirty="0"/>
          </a:p>
        </p:txBody>
      </p:sp>
      <p:sp>
        <p:nvSpPr>
          <p:cNvPr id="3584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 merging of blocks</a:t>
            </a:r>
          </a:p>
          <a:p>
            <a:r>
              <a:rPr lang="en-US" dirty="0" smtClean="0"/>
              <a:t>Merge blocks and cut directory if possible</a:t>
            </a:r>
          </a:p>
          <a:p>
            <a:r>
              <a:rPr lang="en-US" dirty="0" smtClean="0"/>
              <a:t>(Reverse insert procedure)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2990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4" name="Rectangle 1027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Example: many records with duplicate keys</a:t>
            </a:r>
          </a:p>
          <a:p>
            <a:r>
              <a:rPr lang="en-US" dirty="0" smtClean="0"/>
              <a:t>Insert 1100</a:t>
            </a:r>
            <a:endParaRPr lang="en-US" dirty="0"/>
          </a:p>
        </p:txBody>
      </p:sp>
      <p:sp>
        <p:nvSpPr>
          <p:cNvPr id="3789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Overflow chains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 bwMode="auto">
          <a:xfrm>
            <a:off x="4067912" y="256490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5508136" y="227687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5508136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5508136" y="2276872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5508136" y="299695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5508136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5508136" y="2996952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6660264" y="2276872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6660264" y="2996952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4067912" y="2852936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4067912" y="2276872"/>
            <a:ext cx="864096" cy="288032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=1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4067912" y="2564904"/>
            <a:ext cx="864096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9" name="Straight Arrow Connector 38"/>
          <p:cNvCxnSpPr>
            <a:stCxn id="27" idx="3"/>
            <a:endCxn id="30" idx="1"/>
          </p:cNvCxnSpPr>
          <p:nvPr/>
        </p:nvCxnSpPr>
        <p:spPr bwMode="auto">
          <a:xfrm flipV="1">
            <a:off x="4932008" y="2564904"/>
            <a:ext cx="576128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stCxn id="36" idx="3"/>
            <a:endCxn id="33" idx="1"/>
          </p:cNvCxnSpPr>
          <p:nvPr/>
        </p:nvCxnSpPr>
        <p:spPr bwMode="auto">
          <a:xfrm>
            <a:off x="4932008" y="2996952"/>
            <a:ext cx="576128" cy="288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298573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F</a:t>
            </a:r>
            <a:r>
              <a:rPr lang="en-US" dirty="0" smtClean="0"/>
              <a:t>ewer blocks than data file, fewer disk accesses</a:t>
            </a:r>
            <a:endParaRPr lang="en-US" dirty="0"/>
          </a:p>
          <a:p>
            <a:r>
              <a:rPr lang="en-US" dirty="0" smtClean="0"/>
              <a:t>Keys </a:t>
            </a:r>
            <a:r>
              <a:rPr lang="en-US" dirty="0"/>
              <a:t>are sorted, so can use binary search</a:t>
            </a:r>
          </a:p>
          <a:p>
            <a:r>
              <a:rPr lang="en-US" dirty="0"/>
              <a:t>C</a:t>
            </a:r>
            <a:r>
              <a:rPr lang="en-US" dirty="0" smtClean="0"/>
              <a:t>an keep in main memory if small enough (no disk accesses)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Dense Index</a:t>
            </a:r>
            <a:endParaRPr lang="en-US" dirty="0"/>
          </a:p>
        </p:txBody>
      </p:sp>
      <p:sp>
        <p:nvSpPr>
          <p:cNvPr id="379" name="Rectangle 378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0" name="Rectangle 379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1" name="Rectangle 380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2" name="Rectangle 381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3" name="Rectangle 382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4" name="Rectangle 383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5" name="Rectangle 384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6" name="Rectangle 385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7" name="Rectangle 386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8" name="Rectangle 387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9" name="Rectangle 388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6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0" name="Rectangle 389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7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1" name="Rectangle 390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8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2" name="Rectangle 391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3" name="Rectangle 392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4" name="Rectangle 393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5" name="Rectangle 394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9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6" name="Rectangle 395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10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7" name="Rectangle 396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8" name="Rectangle 397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9" name="Rectangle 398"/>
          <p:cNvSpPr/>
          <p:nvPr/>
        </p:nvSpPr>
        <p:spPr bwMode="auto">
          <a:xfrm>
            <a:off x="5940152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0" name="Rectangle 399"/>
          <p:cNvSpPr/>
          <p:nvPr/>
        </p:nvSpPr>
        <p:spPr bwMode="auto">
          <a:xfrm>
            <a:off x="5940152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1" name="Rectangle 400"/>
          <p:cNvSpPr/>
          <p:nvPr/>
        </p:nvSpPr>
        <p:spPr bwMode="auto">
          <a:xfrm>
            <a:off x="5940152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2" name="Rectangle 401"/>
          <p:cNvSpPr/>
          <p:nvPr/>
        </p:nvSpPr>
        <p:spPr bwMode="auto">
          <a:xfrm>
            <a:off x="6372200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3" name="Rectangle 402"/>
          <p:cNvSpPr/>
          <p:nvPr/>
        </p:nvSpPr>
        <p:spPr bwMode="auto">
          <a:xfrm>
            <a:off x="6372200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4" name="Rectangle 403"/>
          <p:cNvSpPr/>
          <p:nvPr/>
        </p:nvSpPr>
        <p:spPr bwMode="auto">
          <a:xfrm>
            <a:off x="6372200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5" name="Rectangle 404"/>
          <p:cNvSpPr/>
          <p:nvPr/>
        </p:nvSpPr>
        <p:spPr bwMode="auto">
          <a:xfrm>
            <a:off x="5940152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6" name="Rectangle 405"/>
          <p:cNvSpPr/>
          <p:nvPr/>
        </p:nvSpPr>
        <p:spPr bwMode="auto">
          <a:xfrm>
            <a:off x="5940152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7" name="Rectangle 406"/>
          <p:cNvSpPr/>
          <p:nvPr/>
        </p:nvSpPr>
        <p:spPr bwMode="auto">
          <a:xfrm>
            <a:off x="6372200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8" name="Rectangle 407"/>
          <p:cNvSpPr/>
          <p:nvPr/>
        </p:nvSpPr>
        <p:spPr bwMode="auto">
          <a:xfrm>
            <a:off x="6372200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409" name="Straight Arrow Connector 408"/>
          <p:cNvCxnSpPr>
            <a:stCxn id="382" idx="3"/>
            <a:endCxn id="427" idx="1"/>
          </p:cNvCxnSpPr>
          <p:nvPr/>
        </p:nvCxnSpPr>
        <p:spPr bwMode="auto">
          <a:xfrm flipV="1">
            <a:off x="6660232" y="1916807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0" name="Straight Arrow Connector 409"/>
          <p:cNvCxnSpPr>
            <a:stCxn id="383" idx="3"/>
            <a:endCxn id="428" idx="1"/>
          </p:cNvCxnSpPr>
          <p:nvPr/>
        </p:nvCxnSpPr>
        <p:spPr bwMode="auto">
          <a:xfrm>
            <a:off x="6660232" y="2204442"/>
            <a:ext cx="558052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1" name="Straight Arrow Connector 410"/>
          <p:cNvCxnSpPr>
            <a:stCxn id="384" idx="3"/>
            <a:endCxn id="429" idx="1"/>
          </p:cNvCxnSpPr>
          <p:nvPr/>
        </p:nvCxnSpPr>
        <p:spPr bwMode="auto">
          <a:xfrm>
            <a:off x="6660232" y="2492474"/>
            <a:ext cx="558052" cy="144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2" name="Straight Arrow Connector 411"/>
          <p:cNvCxnSpPr>
            <a:stCxn id="387" idx="3"/>
            <a:endCxn id="433" idx="1"/>
          </p:cNvCxnSpPr>
          <p:nvPr/>
        </p:nvCxnSpPr>
        <p:spPr bwMode="auto">
          <a:xfrm>
            <a:off x="6660232" y="2780506"/>
            <a:ext cx="558052" cy="153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3" name="Straight Arrow Connector 412"/>
          <p:cNvCxnSpPr>
            <a:stCxn id="388" idx="3"/>
            <a:endCxn id="434" idx="1"/>
          </p:cNvCxnSpPr>
          <p:nvPr/>
        </p:nvCxnSpPr>
        <p:spPr bwMode="auto">
          <a:xfrm>
            <a:off x="6660232" y="3068538"/>
            <a:ext cx="558052" cy="2884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4" name="Straight Arrow Connector 413"/>
          <p:cNvCxnSpPr>
            <a:stCxn id="392" idx="3"/>
            <a:endCxn id="435" idx="1"/>
          </p:cNvCxnSpPr>
          <p:nvPr/>
        </p:nvCxnSpPr>
        <p:spPr bwMode="auto">
          <a:xfrm>
            <a:off x="6660232" y="3501380"/>
            <a:ext cx="558052" cy="1436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5" name="Straight Arrow Connector 414"/>
          <p:cNvCxnSpPr>
            <a:stCxn id="393" idx="3"/>
            <a:endCxn id="439" idx="1"/>
          </p:cNvCxnSpPr>
          <p:nvPr/>
        </p:nvCxnSpPr>
        <p:spPr bwMode="auto">
          <a:xfrm>
            <a:off x="6660232" y="3788990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6" name="Straight Arrow Connector 415"/>
          <p:cNvCxnSpPr>
            <a:stCxn id="394" idx="3"/>
            <a:endCxn id="440" idx="1"/>
          </p:cNvCxnSpPr>
          <p:nvPr/>
        </p:nvCxnSpPr>
        <p:spPr bwMode="auto">
          <a:xfrm>
            <a:off x="6660232" y="4077022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7" name="Straight Arrow Connector 416"/>
          <p:cNvCxnSpPr>
            <a:stCxn id="397" idx="3"/>
            <a:endCxn id="441" idx="1"/>
          </p:cNvCxnSpPr>
          <p:nvPr/>
        </p:nvCxnSpPr>
        <p:spPr bwMode="auto">
          <a:xfrm>
            <a:off x="6660232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8" name="Straight Arrow Connector 417"/>
          <p:cNvCxnSpPr>
            <a:stCxn id="398" idx="3"/>
            <a:endCxn id="445" idx="1"/>
          </p:cNvCxnSpPr>
          <p:nvPr/>
        </p:nvCxnSpPr>
        <p:spPr bwMode="auto">
          <a:xfrm>
            <a:off x="6660232" y="465308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9" name="Straight Arrow Connector 418"/>
          <p:cNvCxnSpPr>
            <a:stCxn id="402" idx="3"/>
            <a:endCxn id="446" idx="1"/>
          </p:cNvCxnSpPr>
          <p:nvPr/>
        </p:nvCxnSpPr>
        <p:spPr bwMode="auto">
          <a:xfrm>
            <a:off x="6660232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0" name="Straight Arrow Connector 419"/>
          <p:cNvCxnSpPr>
            <a:stCxn id="403" idx="3"/>
            <a:endCxn id="447" idx="1"/>
          </p:cNvCxnSpPr>
          <p:nvPr/>
        </p:nvCxnSpPr>
        <p:spPr bwMode="auto">
          <a:xfrm>
            <a:off x="6660232" y="537316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1" name="Curved Connector 420"/>
          <p:cNvCxnSpPr>
            <a:stCxn id="404" idx="3"/>
          </p:cNvCxnSpPr>
          <p:nvPr/>
        </p:nvCxnSpPr>
        <p:spPr bwMode="auto">
          <a:xfrm>
            <a:off x="6660232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2" name="Curved Connector 421"/>
          <p:cNvCxnSpPr>
            <a:stCxn id="407" idx="3"/>
          </p:cNvCxnSpPr>
          <p:nvPr/>
        </p:nvCxnSpPr>
        <p:spPr bwMode="auto">
          <a:xfrm>
            <a:off x="6660232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3" name="Curved Connector 422"/>
          <p:cNvCxnSpPr>
            <a:stCxn id="408" idx="3"/>
          </p:cNvCxnSpPr>
          <p:nvPr/>
        </p:nvCxnSpPr>
        <p:spPr bwMode="auto">
          <a:xfrm>
            <a:off x="6660232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24" name="Rectangle 423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5" name="Rectangle 424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6" name="Rectangle 425"/>
          <p:cNvSpPr/>
          <p:nvPr/>
        </p:nvSpPr>
        <p:spPr bwMode="auto">
          <a:xfrm>
            <a:off x="5940152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7" name="Rectangle 426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8" name="Rectangle 427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9" name="Rectangle 428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0" name="Rectangle 429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1" name="Rectangle 430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2" name="Rectangle 431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3" name="Rectangle 432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4" name="Rectangle 433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5" name="Rectangle 434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6" name="Rectangle 435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7" name="Rectangle 436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8" name="Rectangle 437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9" name="Rectangle 438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0" name="Rectangle 439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1" name="Rectangle 440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2" name="Rectangle 441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3" name="Rectangle 442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4" name="Rectangle 443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5" name="Rectangle 444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6" name="Rectangle 445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7" name="Rectangle 446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8" name="Rectangle 447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9" name="Rectangle 448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0" name="Rectangle 449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1" name="Rectangle 450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2" name="Rectangle 451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3" name="Rectangle 452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4" name="Rectangle 453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5" name="Rectangle 454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6" name="Rectangle 455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940152" y="1196752"/>
            <a:ext cx="71075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dense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38148687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 bwMode="auto">
          <a:xfrm>
            <a:off x="4067912" y="314096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4067912" y="342900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894" name="Rectangle 1027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Example: many records with duplicate keys</a:t>
            </a:r>
          </a:p>
          <a:p>
            <a:r>
              <a:rPr lang="en-US" dirty="0" smtClean="0"/>
              <a:t>Insert 1100</a:t>
            </a:r>
            <a:endParaRPr lang="en-US" dirty="0"/>
          </a:p>
        </p:txBody>
      </p:sp>
      <p:sp>
        <p:nvSpPr>
          <p:cNvPr id="3789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Overflow chains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 bwMode="auto">
          <a:xfrm>
            <a:off x="4067880" y="256490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5508104" y="227687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5508104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5508104" y="2276872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5508104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5508104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5508104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6660232" y="2276872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6660232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4067880" y="2852936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4067880" y="2276872"/>
            <a:ext cx="864096" cy="28803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=2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067880" y="2564904"/>
            <a:ext cx="864096" cy="115212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53" name="Straight Arrow Connector 52"/>
          <p:cNvCxnSpPr>
            <a:stCxn id="41" idx="3"/>
            <a:endCxn id="44" idx="1"/>
          </p:cNvCxnSpPr>
          <p:nvPr/>
        </p:nvCxnSpPr>
        <p:spPr bwMode="auto">
          <a:xfrm flipV="1">
            <a:off x="4931976" y="2564904"/>
            <a:ext cx="576128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>
            <a:stCxn id="56" idx="3"/>
            <a:endCxn id="47" idx="1"/>
          </p:cNvCxnSpPr>
          <p:nvPr/>
        </p:nvCxnSpPr>
        <p:spPr bwMode="auto">
          <a:xfrm>
            <a:off x="4932008" y="3573016"/>
            <a:ext cx="57609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45811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 bwMode="auto">
          <a:xfrm>
            <a:off x="4067912" y="314096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4067912" y="342900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894" name="Rectangle 1027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Example: many records with duplicate keys</a:t>
            </a:r>
          </a:p>
          <a:p>
            <a:r>
              <a:rPr lang="en-US" dirty="0" smtClean="0"/>
              <a:t>Insert 1100</a:t>
            </a:r>
          </a:p>
          <a:p>
            <a:r>
              <a:rPr lang="en-US" dirty="0" smtClean="0"/>
              <a:t>Add overflow block</a:t>
            </a:r>
            <a:endParaRPr lang="en-US" dirty="0"/>
          </a:p>
        </p:txBody>
      </p:sp>
      <p:sp>
        <p:nvSpPr>
          <p:cNvPr id="3789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Overflow chains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 bwMode="auto">
          <a:xfrm>
            <a:off x="4067880" y="256490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5508104" y="227687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5508104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5508104" y="2276872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5508104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5508104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5508104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6660232" y="2276872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6660232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4067880" y="2852936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4067880" y="2276872"/>
            <a:ext cx="864096" cy="288032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=2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067880" y="2564904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53" name="Straight Arrow Connector 52"/>
          <p:cNvCxnSpPr>
            <a:stCxn id="41" idx="3"/>
            <a:endCxn id="44" idx="1"/>
          </p:cNvCxnSpPr>
          <p:nvPr/>
        </p:nvCxnSpPr>
        <p:spPr bwMode="auto">
          <a:xfrm flipV="1">
            <a:off x="4931976" y="2564904"/>
            <a:ext cx="576128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>
            <a:stCxn id="56" idx="3"/>
            <a:endCxn id="47" idx="1"/>
          </p:cNvCxnSpPr>
          <p:nvPr/>
        </p:nvCxnSpPr>
        <p:spPr bwMode="auto">
          <a:xfrm>
            <a:off x="4932008" y="3573016"/>
            <a:ext cx="57609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Rectangle 19"/>
          <p:cNvSpPr/>
          <p:nvPr/>
        </p:nvSpPr>
        <p:spPr bwMode="auto">
          <a:xfrm>
            <a:off x="7524360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7524360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524360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8676488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stCxn id="49" idx="3"/>
          </p:cNvCxnSpPr>
          <p:nvPr/>
        </p:nvCxnSpPr>
        <p:spPr bwMode="auto">
          <a:xfrm>
            <a:off x="6948232" y="4077056"/>
            <a:ext cx="576096" cy="144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442055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Summary</a:t>
            </a:r>
            <a:endParaRPr lang="en-US" dirty="0"/>
          </a:p>
        </p:txBody>
      </p:sp>
      <p:sp>
        <p:nvSpPr>
          <p:cNvPr id="4096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Pro</a:t>
            </a:r>
          </a:p>
          <a:p>
            <a:pPr lvl="1"/>
            <a:r>
              <a:rPr lang="en-US" dirty="0" smtClean="0"/>
              <a:t>Can handle growing files</a:t>
            </a:r>
          </a:p>
          <a:p>
            <a:pPr lvl="2"/>
            <a:r>
              <a:rPr lang="en-US" dirty="0" smtClean="0"/>
              <a:t>with less wasted space</a:t>
            </a:r>
          </a:p>
          <a:p>
            <a:pPr lvl="2"/>
            <a:r>
              <a:rPr lang="en-US" dirty="0" smtClean="0"/>
              <a:t>with no full reorganizations</a:t>
            </a:r>
          </a:p>
          <a:p>
            <a:pPr marL="0" indent="0">
              <a:buNone/>
            </a:pPr>
            <a:r>
              <a:rPr lang="en-US" dirty="0" smtClean="0"/>
              <a:t>Con</a:t>
            </a:r>
          </a:p>
          <a:p>
            <a:pPr lvl="1"/>
            <a:r>
              <a:rPr lang="en-US" dirty="0" smtClean="0"/>
              <a:t>Indirection</a:t>
            </a:r>
          </a:p>
          <a:p>
            <a:pPr lvl="2"/>
            <a:r>
              <a:rPr lang="en-US" dirty="0" smtClean="0"/>
              <a:t>not bad if directory in memory</a:t>
            </a:r>
          </a:p>
          <a:p>
            <a:pPr lvl="1"/>
            <a:r>
              <a:rPr lang="en-US" dirty="0" smtClean="0"/>
              <a:t>Directory doubles in size</a:t>
            </a:r>
          </a:p>
          <a:p>
            <a:pPr lvl="2"/>
            <a:r>
              <a:rPr lang="en-US" dirty="0" smtClean="0"/>
              <a:t>now it fits in memory, now it doesn’t</a:t>
            </a:r>
          </a:p>
          <a:p>
            <a:pPr lvl="2"/>
            <a:r>
              <a:rPr lang="en-US" dirty="0" smtClean="0"/>
              <a:t>suddenly increase in disk accesses!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3741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0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Another dynamic hashing scheme</a:t>
            </a:r>
          </a:p>
          <a:p>
            <a:r>
              <a:rPr lang="en-US" dirty="0" smtClean="0"/>
              <a:t>Combines two ideas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Use </a:t>
            </a:r>
            <a:r>
              <a:rPr lang="en-US" dirty="0" err="1" smtClean="0"/>
              <a:t>i</a:t>
            </a:r>
            <a:r>
              <a:rPr lang="en-US" dirty="0" smtClean="0"/>
              <a:t> least significant bits of hash, where </a:t>
            </a:r>
            <a:r>
              <a:rPr lang="en-US" dirty="0" err="1" smtClean="0"/>
              <a:t>i</a:t>
            </a:r>
            <a:r>
              <a:rPr lang="en-US" dirty="0" smtClean="0"/>
              <a:t> grows over time</a:t>
            </a:r>
            <a:endParaRPr lang="en-US" dirty="0"/>
          </a:p>
        </p:txBody>
      </p:sp>
      <p:sp>
        <p:nvSpPr>
          <p:cNvPr id="419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Linear hashing</a:t>
            </a:r>
            <a:endParaRPr lang="en-US"/>
          </a:p>
        </p:txBody>
      </p:sp>
      <p:sp>
        <p:nvSpPr>
          <p:cNvPr id="19" name="AutoShape 8"/>
          <p:cNvSpPr>
            <a:spLocks/>
          </p:cNvSpPr>
          <p:nvPr/>
        </p:nvSpPr>
        <p:spPr bwMode="auto">
          <a:xfrm rot="5400000">
            <a:off x="7803976" y="3221360"/>
            <a:ext cx="304800" cy="1440160"/>
          </a:xfrm>
          <a:prstGeom prst="rightBrace">
            <a:avLst>
              <a:gd name="adj1" fmla="val 2291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4788024" y="3284984"/>
            <a:ext cx="9786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h(k) </a:t>
            </a:r>
            <a:r>
              <a:rPr lang="en-US" sz="2000" dirty="0">
                <a:latin typeface="Georgia"/>
                <a:cs typeface="Georgia"/>
                <a:sym typeface="Symbol" charset="0"/>
              </a:rPr>
              <a:t></a:t>
            </a:r>
            <a:endParaRPr lang="en-US" sz="2000" dirty="0">
              <a:latin typeface="Georgia"/>
              <a:cs typeface="Georgia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5796136" y="3284984"/>
            <a:ext cx="2880320" cy="360040"/>
            <a:chOff x="1475656" y="4869160"/>
            <a:chExt cx="2880320" cy="360040"/>
          </a:xfrm>
        </p:grpSpPr>
        <p:sp>
          <p:nvSpPr>
            <p:cNvPr id="22" name="Rectangle 21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7812360" y="4149080"/>
            <a:ext cx="2598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Georgia"/>
                <a:cs typeface="Georgia"/>
              </a:rPr>
              <a:t>i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092280" y="2492896"/>
            <a:ext cx="3283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b</a:t>
            </a:r>
            <a:endParaRPr lang="en-US" sz="2000" dirty="0">
              <a:latin typeface="Georgia"/>
              <a:cs typeface="Georgia"/>
            </a:endParaRPr>
          </a:p>
        </p:txBody>
      </p:sp>
      <p:cxnSp>
        <p:nvCxnSpPr>
          <p:cNvPr id="32" name="Straight Arrow Connector 31"/>
          <p:cNvCxnSpPr/>
          <p:nvPr/>
        </p:nvCxnSpPr>
        <p:spPr bwMode="auto">
          <a:xfrm>
            <a:off x="5796136" y="2924944"/>
            <a:ext cx="288032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7823087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0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Another dynamic hashing scheme</a:t>
            </a:r>
          </a:p>
          <a:p>
            <a:r>
              <a:rPr lang="en-US" dirty="0" smtClean="0"/>
              <a:t>Combines two ideas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Use </a:t>
            </a:r>
            <a:r>
              <a:rPr lang="en-US" dirty="0" err="1" smtClean="0"/>
              <a:t>i</a:t>
            </a:r>
            <a:r>
              <a:rPr lang="en-US" dirty="0" smtClean="0"/>
              <a:t> least significant bits of hash, where </a:t>
            </a:r>
            <a:r>
              <a:rPr lang="en-US" dirty="0" err="1" smtClean="0"/>
              <a:t>i</a:t>
            </a:r>
            <a:r>
              <a:rPr lang="en-US" dirty="0" smtClean="0"/>
              <a:t> grows over time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Hash file grows incrementally and linearly</a:t>
            </a:r>
            <a:br>
              <a:rPr lang="en-US" dirty="0" smtClean="0"/>
            </a:br>
            <a:r>
              <a:rPr lang="en-US" dirty="0" smtClean="0"/>
              <a:t>(unlike extensible hash file, which periodically doubles)</a:t>
            </a:r>
            <a:endParaRPr lang="en-US" dirty="0"/>
          </a:p>
        </p:txBody>
      </p:sp>
      <p:sp>
        <p:nvSpPr>
          <p:cNvPr id="419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Linear hashing</a:t>
            </a:r>
            <a:endParaRPr lang="en-US"/>
          </a:p>
        </p:txBody>
      </p:sp>
      <p:sp>
        <p:nvSpPr>
          <p:cNvPr id="19" name="AutoShape 8"/>
          <p:cNvSpPr>
            <a:spLocks/>
          </p:cNvSpPr>
          <p:nvPr/>
        </p:nvSpPr>
        <p:spPr bwMode="auto">
          <a:xfrm rot="5400000">
            <a:off x="7803976" y="3221360"/>
            <a:ext cx="304800" cy="1440160"/>
          </a:xfrm>
          <a:prstGeom prst="rightBrace">
            <a:avLst>
              <a:gd name="adj1" fmla="val 2291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4788024" y="3284984"/>
            <a:ext cx="9786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h(k) </a:t>
            </a:r>
            <a:r>
              <a:rPr lang="en-US" sz="2000" dirty="0">
                <a:latin typeface="Georgia"/>
                <a:cs typeface="Georgia"/>
                <a:sym typeface="Symbol" charset="0"/>
              </a:rPr>
              <a:t></a:t>
            </a:r>
            <a:endParaRPr lang="en-US" sz="2000" dirty="0">
              <a:latin typeface="Georgia"/>
              <a:cs typeface="Georgia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5796136" y="3284984"/>
            <a:ext cx="2880320" cy="360040"/>
            <a:chOff x="1475656" y="4869160"/>
            <a:chExt cx="2880320" cy="360040"/>
          </a:xfrm>
        </p:grpSpPr>
        <p:sp>
          <p:nvSpPr>
            <p:cNvPr id="22" name="Rectangle 21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7812360" y="4149080"/>
            <a:ext cx="2598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Georgia"/>
                <a:cs typeface="Georgia"/>
              </a:rPr>
              <a:t>i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092280" y="2492896"/>
            <a:ext cx="3283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b</a:t>
            </a:r>
            <a:endParaRPr lang="en-US" sz="2000" dirty="0">
              <a:latin typeface="Georgia"/>
              <a:cs typeface="Georgia"/>
            </a:endParaRPr>
          </a:p>
        </p:txBody>
      </p:sp>
      <p:cxnSp>
        <p:nvCxnSpPr>
          <p:cNvPr id="32" name="Straight Arrow Connector 31"/>
          <p:cNvCxnSpPr/>
          <p:nvPr/>
        </p:nvCxnSpPr>
        <p:spPr bwMode="auto">
          <a:xfrm>
            <a:off x="5796136" y="2924944"/>
            <a:ext cx="288032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2752266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b=4 bits, </a:t>
            </a:r>
            <a:r>
              <a:rPr lang="en-US" dirty="0" err="1" smtClean="0"/>
              <a:t>i</a:t>
            </a:r>
            <a:r>
              <a:rPr lang="en-US" dirty="0" smtClean="0"/>
              <a:t>=1, 2 keys/bucket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95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5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95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691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691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1111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691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528" y="4293096"/>
            <a:ext cx="29936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m = max used bucket = 1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74499" y="3501008"/>
            <a:ext cx="3106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669492" y="3501008"/>
            <a:ext cx="2744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1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9942216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b=4 bits, </a:t>
            </a:r>
            <a:r>
              <a:rPr lang="en-US" dirty="0" err="1" smtClean="0"/>
              <a:t>i</a:t>
            </a:r>
            <a:r>
              <a:rPr lang="en-US" dirty="0" smtClean="0"/>
              <a:t>=2, 2 keys/bucket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95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5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95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691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691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1111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691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987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987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2987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283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283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283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08104" y="2924944"/>
            <a:ext cx="26737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future growth buckets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528" y="4293096"/>
            <a:ext cx="31510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m = max used bucket = 01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11532" y="3501008"/>
            <a:ext cx="43653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00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10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605372" y="3501008"/>
            <a:ext cx="40267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01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11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3723713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b=4 bits, </a:t>
            </a:r>
            <a:r>
              <a:rPr lang="en-US" dirty="0" err="1" smtClean="0"/>
              <a:t>i</a:t>
            </a:r>
            <a:r>
              <a:rPr lang="en-US" dirty="0" smtClean="0"/>
              <a:t>=2, 2 keys/bucket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95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5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95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691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691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1111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691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987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987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2987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283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283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283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08104" y="2924944"/>
            <a:ext cx="26737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future growth buckets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528" y="4293096"/>
            <a:ext cx="31510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m = max used bucket = 01</a:t>
            </a:r>
            <a:endParaRPr lang="en-US" sz="2000" dirty="0">
              <a:latin typeface="Georgia"/>
              <a:cs typeface="Georgia"/>
            </a:endParaRPr>
          </a:p>
        </p:txBody>
      </p:sp>
      <p:grpSp>
        <p:nvGrpSpPr>
          <p:cNvPr id="32" name="Group 31"/>
          <p:cNvGrpSpPr>
            <a:grpSpLocks/>
          </p:cNvGrpSpPr>
          <p:nvPr/>
        </p:nvGrpSpPr>
        <p:grpSpPr bwMode="auto">
          <a:xfrm>
            <a:off x="395536" y="4941168"/>
            <a:ext cx="6499225" cy="1371600"/>
            <a:chOff x="555" y="2969"/>
            <a:chExt cx="4094" cy="864"/>
          </a:xfrm>
        </p:grpSpPr>
        <p:sp>
          <p:nvSpPr>
            <p:cNvPr id="33" name="Rectangle 19"/>
            <p:cNvSpPr>
              <a:spLocks noChangeArrowheads="1"/>
            </p:cNvSpPr>
            <p:nvPr/>
          </p:nvSpPr>
          <p:spPr bwMode="auto">
            <a:xfrm>
              <a:off x="1165" y="2969"/>
              <a:ext cx="3484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spcBef>
                  <a:spcPct val="20000"/>
                </a:spcBef>
              </a:pPr>
              <a:r>
                <a:rPr lang="en-US" dirty="0">
                  <a:solidFill>
                    <a:srgbClr val="FF0000"/>
                  </a:solidFill>
                  <a:latin typeface="Georgia"/>
                  <a:cs typeface="Georgia"/>
                </a:rPr>
                <a:t>If h(k)[</a:t>
              </a:r>
              <a:r>
                <a:rPr lang="en-US" i="1" dirty="0" err="1">
                  <a:solidFill>
                    <a:srgbClr val="FF0000"/>
                  </a:solidFill>
                  <a:latin typeface="Georgia"/>
                  <a:cs typeface="Georgia"/>
                </a:rPr>
                <a:t>i</a:t>
              </a:r>
              <a:r>
                <a:rPr lang="en-US" i="1" dirty="0">
                  <a:solidFill>
                    <a:srgbClr val="FF0000"/>
                  </a:solidFill>
                  <a:latin typeface="Georgia"/>
                  <a:cs typeface="Georgia"/>
                </a:rPr>
                <a:t> </a:t>
              </a:r>
              <a:r>
                <a:rPr lang="en-US" dirty="0">
                  <a:solidFill>
                    <a:srgbClr val="FF0000"/>
                  </a:solidFill>
                  <a:latin typeface="Georgia"/>
                  <a:cs typeface="Georgia"/>
                </a:rPr>
                <a:t>] </a:t>
              </a:r>
              <a:r>
                <a:rPr lang="en-US" dirty="0">
                  <a:solidFill>
                    <a:srgbClr val="FF0000"/>
                  </a:solidFill>
                  <a:latin typeface="Georgia"/>
                  <a:cs typeface="Georgia"/>
                  <a:sym typeface="Symbol" charset="0"/>
                </a:rPr>
                <a:t> </a:t>
              </a:r>
              <a:r>
                <a:rPr lang="en-US" i="1" dirty="0">
                  <a:solidFill>
                    <a:srgbClr val="FF0000"/>
                  </a:solidFill>
                  <a:latin typeface="Georgia"/>
                  <a:cs typeface="Georgia"/>
                  <a:sym typeface="Symbol" charset="0"/>
                </a:rPr>
                <a:t>m</a:t>
              </a:r>
              <a:r>
                <a:rPr lang="en-US" dirty="0">
                  <a:solidFill>
                    <a:srgbClr val="FF0000"/>
                  </a:solidFill>
                  <a:latin typeface="Georgia"/>
                  <a:cs typeface="Georgia"/>
                  <a:sym typeface="Symbol" charset="0"/>
                </a:rPr>
                <a:t>, then</a:t>
              </a:r>
            </a:p>
            <a:p>
              <a:pPr marL="342900" indent="-342900">
                <a:spcBef>
                  <a:spcPct val="20000"/>
                </a:spcBef>
              </a:pPr>
              <a:r>
                <a:rPr lang="en-US" dirty="0">
                  <a:solidFill>
                    <a:srgbClr val="FF0000"/>
                  </a:solidFill>
                  <a:latin typeface="Georgia"/>
                  <a:cs typeface="Georgia"/>
                  <a:sym typeface="Symbol" charset="0"/>
                </a:rPr>
                <a:t>      look at bucket h(k)[</a:t>
              </a:r>
              <a:r>
                <a:rPr lang="en-US" dirty="0" err="1">
                  <a:solidFill>
                    <a:srgbClr val="FF0000"/>
                  </a:solidFill>
                  <a:latin typeface="Georgia"/>
                  <a:cs typeface="Georgia"/>
                  <a:sym typeface="Symbol" charset="0"/>
                </a:rPr>
                <a:t>i</a:t>
              </a:r>
              <a:r>
                <a:rPr lang="en-US" dirty="0">
                  <a:solidFill>
                    <a:srgbClr val="FF0000"/>
                  </a:solidFill>
                  <a:latin typeface="Georgia"/>
                  <a:cs typeface="Georgia"/>
                  <a:sym typeface="Symbol" charset="0"/>
                </a:rPr>
                <a:t> ]</a:t>
              </a:r>
            </a:p>
            <a:p>
              <a:pPr marL="342900" indent="-342900">
                <a:lnSpc>
                  <a:spcPct val="70000"/>
                </a:lnSpc>
                <a:spcBef>
                  <a:spcPct val="20000"/>
                </a:spcBef>
              </a:pPr>
              <a:r>
                <a:rPr lang="en-US" dirty="0">
                  <a:solidFill>
                    <a:srgbClr val="FF0000"/>
                  </a:solidFill>
                  <a:latin typeface="Georgia"/>
                  <a:cs typeface="Georgia"/>
                  <a:sym typeface="Symbol" charset="0"/>
                </a:rPr>
                <a:t>	  else, look at bucket h(k)[</a:t>
              </a:r>
              <a:r>
                <a:rPr lang="en-US" i="1" dirty="0" err="1">
                  <a:solidFill>
                    <a:srgbClr val="FF0000"/>
                  </a:solidFill>
                  <a:latin typeface="Georgia"/>
                  <a:cs typeface="Georgia"/>
                  <a:sym typeface="Symbol" charset="0"/>
                </a:rPr>
                <a:t>i</a:t>
              </a:r>
              <a:r>
                <a:rPr lang="en-US" i="1" dirty="0">
                  <a:solidFill>
                    <a:srgbClr val="FF0000"/>
                  </a:solidFill>
                  <a:latin typeface="Georgia"/>
                  <a:cs typeface="Georgia"/>
                  <a:sym typeface="Symbol" charset="0"/>
                </a:rPr>
                <a:t> </a:t>
              </a:r>
              <a:r>
                <a:rPr lang="en-US" dirty="0">
                  <a:solidFill>
                    <a:srgbClr val="FF0000"/>
                  </a:solidFill>
                  <a:latin typeface="Georgia"/>
                  <a:cs typeface="Georgia"/>
                  <a:sym typeface="Symbol" charset="0"/>
                </a:rPr>
                <a:t>] - 2</a:t>
              </a:r>
              <a:r>
                <a:rPr lang="en-US" i="1" baseline="30000" dirty="0">
                  <a:solidFill>
                    <a:srgbClr val="FF0000"/>
                  </a:solidFill>
                  <a:latin typeface="Georgia"/>
                  <a:cs typeface="Georgia"/>
                  <a:sym typeface="Symbol" charset="0"/>
                </a:rPr>
                <a:t>i </a:t>
              </a:r>
              <a:r>
                <a:rPr lang="en-US" baseline="30000" dirty="0">
                  <a:solidFill>
                    <a:srgbClr val="FF0000"/>
                  </a:solidFill>
                  <a:latin typeface="Georgia"/>
                  <a:cs typeface="Georgia"/>
                  <a:sym typeface="Symbol" charset="0"/>
                </a:rPr>
                <a:t>-1</a:t>
              </a:r>
              <a:r>
                <a:rPr lang="en-US" dirty="0">
                  <a:latin typeface="Georgia"/>
                  <a:cs typeface="Georgia"/>
                  <a:sym typeface="Symbol" charset="0"/>
                </a:rPr>
                <a:t>			</a:t>
              </a:r>
              <a:endParaRPr lang="en-US" dirty="0">
                <a:latin typeface="Georgia"/>
                <a:cs typeface="Georgia"/>
              </a:endParaRPr>
            </a:p>
            <a:p>
              <a:pPr marL="342900" indent="-342900">
                <a:lnSpc>
                  <a:spcPct val="70000"/>
                </a:lnSpc>
                <a:spcBef>
                  <a:spcPct val="20000"/>
                </a:spcBef>
              </a:pP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34" name="Rectangle 20"/>
            <p:cNvSpPr>
              <a:spLocks noChangeArrowheads="1"/>
            </p:cNvSpPr>
            <p:nvPr/>
          </p:nvSpPr>
          <p:spPr bwMode="auto">
            <a:xfrm>
              <a:off x="555" y="2976"/>
              <a:ext cx="528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rgbClr val="FF0000"/>
                  </a:solidFill>
                  <a:latin typeface="Georgia"/>
                  <a:cs typeface="Georgia"/>
                </a:rPr>
                <a:t>Rule</a:t>
              </a:r>
              <a:endParaRPr lang="en-US">
                <a:latin typeface="Georgia"/>
                <a:cs typeface="Georgia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311532" y="3501008"/>
            <a:ext cx="43653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00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10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605372" y="3501008"/>
            <a:ext cx="40267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01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11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2622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b=4 bits, </a:t>
            </a:r>
            <a:r>
              <a:rPr lang="en-US" dirty="0" err="1" smtClean="0"/>
              <a:t>i</a:t>
            </a:r>
            <a:r>
              <a:rPr lang="en-US" dirty="0" smtClean="0"/>
              <a:t>=2, 2 keys/bucket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95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5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95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691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691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1111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691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987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987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2987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283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283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283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08104" y="2924944"/>
            <a:ext cx="26737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future growth buckets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1532" y="3501008"/>
            <a:ext cx="43653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00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10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05372" y="3501008"/>
            <a:ext cx="40267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01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11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528" y="4293096"/>
            <a:ext cx="31510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m = max used bucket = 01</a:t>
            </a:r>
            <a:endParaRPr lang="en-US" sz="20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731871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b=4 bits, </a:t>
            </a:r>
            <a:r>
              <a:rPr lang="en-US" dirty="0" err="1" smtClean="0"/>
              <a:t>i</a:t>
            </a:r>
            <a:r>
              <a:rPr lang="en-US" dirty="0" smtClean="0"/>
              <a:t>=2, 2 keys/bucket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95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5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sng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b="0" i="0" u="none" strike="sng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95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691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691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1111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691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987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987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2987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283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283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283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08104" y="2924944"/>
            <a:ext cx="26737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future growth buckets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9038" y="3501008"/>
            <a:ext cx="43653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00</a:t>
            </a:r>
          </a:p>
          <a:p>
            <a:pPr algn="ctr"/>
            <a:r>
              <a:rPr lang="en-US" sz="1600" strike="sngStrike" dirty="0" smtClean="0">
                <a:solidFill>
                  <a:srgbClr val="FF0000"/>
                </a:solidFill>
                <a:latin typeface="Georgia"/>
                <a:cs typeface="Georgia"/>
              </a:rPr>
              <a:t>10</a:t>
            </a:r>
            <a:endParaRPr lang="en-US" sz="1600" strike="sngStrike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05372" y="3501008"/>
            <a:ext cx="40267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01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11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915816" y="3501008"/>
            <a:ext cx="429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Georgia"/>
                <a:cs typeface="Georgia"/>
              </a:rPr>
              <a:t>1</a:t>
            </a:r>
            <a:r>
              <a:rPr lang="en-US" sz="1600" b="1" dirty="0" smtClean="0">
                <a:solidFill>
                  <a:srgbClr val="FF0000"/>
                </a:solidFill>
                <a:latin typeface="Georgia"/>
                <a:cs typeface="Georgia"/>
              </a:rPr>
              <a:t>0</a:t>
            </a:r>
            <a:endParaRPr lang="en-US" sz="1600" b="1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528" y="4293096"/>
            <a:ext cx="31889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m = max used bucket = </a:t>
            </a:r>
            <a:r>
              <a:rPr lang="en-US" sz="2000" b="1" dirty="0" smtClean="0">
                <a:solidFill>
                  <a:srgbClr val="FF0000"/>
                </a:solidFill>
                <a:latin typeface="Georgia"/>
                <a:cs typeface="Georgia"/>
              </a:rPr>
              <a:t>10</a:t>
            </a:r>
            <a:endParaRPr lang="en-US" sz="2000" b="1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036277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18037</TotalTime>
  <Words>3993</Words>
  <Application>Microsoft Macintosh PowerPoint</Application>
  <PresentationFormat>On-screen Show (4:3)</PresentationFormat>
  <Paragraphs>1668</Paragraphs>
  <Slides>113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113</vt:i4>
      </vt:variant>
    </vt:vector>
  </HeadingPairs>
  <TitlesOfParts>
    <vt:vector size="114" baseType="lpstr">
      <vt:lpstr>ECS</vt:lpstr>
      <vt:lpstr> Access Structures</vt:lpstr>
      <vt:lpstr>Overview</vt:lpstr>
      <vt:lpstr>Index Basics</vt:lpstr>
      <vt:lpstr>Index basics</vt:lpstr>
      <vt:lpstr>Indexes</vt:lpstr>
      <vt:lpstr>Sequential Files</vt:lpstr>
      <vt:lpstr>To Index or Not To Index?</vt:lpstr>
      <vt:lpstr>Dense Index</vt:lpstr>
      <vt:lpstr>Dense Index</vt:lpstr>
      <vt:lpstr>Sparse Index</vt:lpstr>
      <vt:lpstr>Multi-level Index</vt:lpstr>
      <vt:lpstr>Notes on pointers:</vt:lpstr>
      <vt:lpstr>PowerPoint Presentation</vt:lpstr>
      <vt:lpstr>PowerPoint Presentation</vt:lpstr>
      <vt:lpstr>Sparse vs. Dense Tradeoff</vt:lpstr>
      <vt:lpstr>Duplicate Keys</vt:lpstr>
      <vt:lpstr>Duplicate Keys</vt:lpstr>
      <vt:lpstr>Duplicate Keys</vt:lpstr>
      <vt:lpstr>Duplicate Keys</vt:lpstr>
      <vt:lpstr>Duplicate Keys</vt:lpstr>
      <vt:lpstr>Deletion from Sparse Index</vt:lpstr>
      <vt:lpstr>Deletion from Sparse Index</vt:lpstr>
      <vt:lpstr>Deletion from Sparse Index</vt:lpstr>
      <vt:lpstr>Deletion from Sparse Index</vt:lpstr>
      <vt:lpstr>Deletion from Dense Index</vt:lpstr>
      <vt:lpstr>Insertion into Sparse Index</vt:lpstr>
      <vt:lpstr>Insertion into Sparse Index</vt:lpstr>
      <vt:lpstr>Insertion into Sparse Index</vt:lpstr>
      <vt:lpstr>Insertion into Sparse Index</vt:lpstr>
      <vt:lpstr>Secondary Indexes</vt:lpstr>
      <vt:lpstr>Secondary Indexes</vt:lpstr>
      <vt:lpstr>Secondary Indexes</vt:lpstr>
      <vt:lpstr>Duplicate values</vt:lpstr>
      <vt:lpstr>Duplicate values</vt:lpstr>
      <vt:lpstr>Duplicate values</vt:lpstr>
      <vt:lpstr>Duplicate values</vt:lpstr>
      <vt:lpstr>Duplicate values</vt:lpstr>
      <vt:lpstr>Conventional indexes</vt:lpstr>
      <vt:lpstr>B+trees</vt:lpstr>
      <vt:lpstr>B+trees</vt:lpstr>
      <vt:lpstr>B+tree example</vt:lpstr>
      <vt:lpstr>Example non-leaf node</vt:lpstr>
      <vt:lpstr>Non-leaf nodes</vt:lpstr>
      <vt:lpstr>Example leaf node</vt:lpstr>
      <vt:lpstr>Leaf nodes</vt:lpstr>
      <vt:lpstr>Node size</vt:lpstr>
      <vt:lpstr>Minimum nodes</vt:lpstr>
      <vt:lpstr>Minimum node examples (n=3)</vt:lpstr>
      <vt:lpstr>B+tree rules</vt:lpstr>
      <vt:lpstr>B+tree arithmetic example</vt:lpstr>
      <vt:lpstr>B+tree arithmetic example</vt:lpstr>
      <vt:lpstr>B+tree primary index</vt:lpstr>
      <vt:lpstr>B+tree primary index</vt:lpstr>
      <vt:lpstr>B+tree secondary index</vt:lpstr>
      <vt:lpstr>B+tree secondary index</vt:lpstr>
      <vt:lpstr>B+tree Insertion</vt:lpstr>
      <vt:lpstr>Case 1: insert key=32</vt:lpstr>
      <vt:lpstr>Case 2: insert key=7</vt:lpstr>
      <vt:lpstr>Case 3: insert key=160</vt:lpstr>
      <vt:lpstr>Case 4: insert 45</vt:lpstr>
      <vt:lpstr>B+tree Deletion</vt:lpstr>
      <vt:lpstr>Case 2: delete key=50 (n=4)</vt:lpstr>
      <vt:lpstr>Case 3: delete key=50 (n=4)</vt:lpstr>
      <vt:lpstr>Case 4: delete key=37 (n=4)</vt:lpstr>
      <vt:lpstr>B+tree deletions in practice</vt:lpstr>
      <vt:lpstr>B-trees versus static indexed sequential files</vt:lpstr>
      <vt:lpstr>Hashing</vt:lpstr>
      <vt:lpstr>Hashing</vt:lpstr>
      <vt:lpstr>Hashing approach #1</vt:lpstr>
      <vt:lpstr>Hashing approach #2</vt:lpstr>
      <vt:lpstr>Example hash function</vt:lpstr>
      <vt:lpstr>Buckets</vt:lpstr>
      <vt:lpstr>Hashing example</vt:lpstr>
      <vt:lpstr>Hashing example</vt:lpstr>
      <vt:lpstr>Hashing example: Overflow</vt:lpstr>
      <vt:lpstr>Hashing example: Deletion</vt:lpstr>
      <vt:lpstr>Hashing example: Deletion</vt:lpstr>
      <vt:lpstr>Hashing example: Deletion</vt:lpstr>
      <vt:lpstr>Rule of thumb:</vt:lpstr>
      <vt:lpstr>How do we cope with growth?</vt:lpstr>
      <vt:lpstr>Extensible hashing</vt:lpstr>
      <vt:lpstr>Extensible hashing</vt:lpstr>
      <vt:lpstr>Example</vt:lpstr>
      <vt:lpstr>Example</vt:lpstr>
      <vt:lpstr>Example</vt:lpstr>
      <vt:lpstr>Example</vt:lpstr>
      <vt:lpstr>Example</vt:lpstr>
      <vt:lpstr>Extensible hashing: deletion</vt:lpstr>
      <vt:lpstr>Overflow chains</vt:lpstr>
      <vt:lpstr>Overflow chains</vt:lpstr>
      <vt:lpstr>Overflow chains</vt:lpstr>
      <vt:lpstr>Summary</vt:lpstr>
      <vt:lpstr>Linear hashing</vt:lpstr>
      <vt:lpstr>Linear hashing</vt:lpstr>
      <vt:lpstr>Example: b=4 bits, i=1, 2 keys/bucket</vt:lpstr>
      <vt:lpstr>Example: b=4 bits, i=2, 2 keys/bucket</vt:lpstr>
      <vt:lpstr>Example: b=4 bits, i=2, 2 keys/bucket</vt:lpstr>
      <vt:lpstr>Example: b=4 bits, i=2, 2 keys/bucket</vt:lpstr>
      <vt:lpstr>Example: b=4 bits, i=2, 2 keys/bucket</vt:lpstr>
      <vt:lpstr>Example: b=4 bits, i=2, 2 keys/bucket</vt:lpstr>
      <vt:lpstr>Example: b=4 bits, i=2, 2 keys/bucket</vt:lpstr>
      <vt:lpstr>Example: further growth</vt:lpstr>
      <vt:lpstr>Example: i=3</vt:lpstr>
      <vt:lpstr>Example: i=3</vt:lpstr>
      <vt:lpstr>Example: i=3</vt:lpstr>
      <vt:lpstr>Example: i=3</vt:lpstr>
      <vt:lpstr>When do we expand file?</vt:lpstr>
      <vt:lpstr>Linear Hashing</vt:lpstr>
      <vt:lpstr>Indexing  versus  Hashing</vt:lpstr>
      <vt:lpstr>Indexing vs Hashing</vt:lpstr>
      <vt:lpstr>Indexing vs Hashing</vt:lpstr>
      <vt:lpstr>Further  Reading</vt:lpstr>
      <vt:lpstr>Further Reading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COMP3017 Advanced Databases Storage Structures and Access Methods</dc:title>
  <dc:creator>Nicholas Gibbins</dc:creator>
  <cp:lastModifiedBy>Nicholas Gibbins</cp:lastModifiedBy>
  <cp:revision>157</cp:revision>
  <dcterms:created xsi:type="dcterms:W3CDTF">2009-02-08T12:23:52Z</dcterms:created>
  <dcterms:modified xsi:type="dcterms:W3CDTF">2017-02-16T13:24:12Z</dcterms:modified>
</cp:coreProperties>
</file>