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11"/>
  </p:notesMasterIdLst>
  <p:handoutMasterIdLst>
    <p:handoutMasterId r:id="rId112"/>
  </p:handoutMasterIdLst>
  <p:sldIdLst>
    <p:sldId id="256" r:id="rId2"/>
    <p:sldId id="497" r:id="rId3"/>
    <p:sldId id="269" r:id="rId4"/>
    <p:sldId id="434" r:id="rId5"/>
    <p:sldId id="433" r:id="rId6"/>
    <p:sldId id="435" r:id="rId7"/>
    <p:sldId id="436" r:id="rId8"/>
    <p:sldId id="496" r:id="rId9"/>
    <p:sldId id="442" r:id="rId10"/>
    <p:sldId id="444" r:id="rId11"/>
    <p:sldId id="443" r:id="rId12"/>
    <p:sldId id="277" r:id="rId13"/>
    <p:sldId id="445" r:id="rId14"/>
    <p:sldId id="446" r:id="rId15"/>
    <p:sldId id="285" r:id="rId16"/>
    <p:sldId id="288" r:id="rId17"/>
    <p:sldId id="291" r:id="rId18"/>
    <p:sldId id="451" r:id="rId19"/>
    <p:sldId id="452" r:id="rId20"/>
    <p:sldId id="294" r:id="rId21"/>
    <p:sldId id="325" r:id="rId22"/>
    <p:sldId id="498" r:id="rId23"/>
    <p:sldId id="499" r:id="rId24"/>
    <p:sldId id="501" r:id="rId25"/>
    <p:sldId id="469" r:id="rId26"/>
    <p:sldId id="495" r:id="rId27"/>
    <p:sldId id="503" r:id="rId28"/>
    <p:sldId id="504" r:id="rId29"/>
    <p:sldId id="470" r:id="rId30"/>
    <p:sldId id="471" r:id="rId31"/>
    <p:sldId id="472" r:id="rId32"/>
    <p:sldId id="505" r:id="rId33"/>
    <p:sldId id="506" r:id="rId34"/>
    <p:sldId id="507" r:id="rId35"/>
    <p:sldId id="508" r:id="rId36"/>
    <p:sldId id="477" r:id="rId37"/>
    <p:sldId id="478" r:id="rId38"/>
    <p:sldId id="509" r:id="rId39"/>
    <p:sldId id="510" r:id="rId40"/>
    <p:sldId id="511" r:id="rId41"/>
    <p:sldId id="512" r:id="rId42"/>
    <p:sldId id="513" r:id="rId43"/>
    <p:sldId id="483" r:id="rId44"/>
    <p:sldId id="447" r:id="rId45"/>
    <p:sldId id="514" r:id="rId46"/>
    <p:sldId id="330" r:id="rId47"/>
    <p:sldId id="331" r:id="rId48"/>
    <p:sldId id="332" r:id="rId49"/>
    <p:sldId id="333" r:id="rId50"/>
    <p:sldId id="334" r:id="rId51"/>
    <p:sldId id="515" r:id="rId52"/>
    <p:sldId id="516" r:id="rId53"/>
    <p:sldId id="517" r:id="rId54"/>
    <p:sldId id="342" r:id="rId55"/>
    <p:sldId id="355" r:id="rId56"/>
    <p:sldId id="439" r:id="rId57"/>
    <p:sldId id="344" r:id="rId58"/>
    <p:sldId id="437" r:id="rId59"/>
    <p:sldId id="346" r:id="rId60"/>
    <p:sldId id="347" r:id="rId61"/>
    <p:sldId id="348" r:id="rId62"/>
    <p:sldId id="350" r:id="rId63"/>
    <p:sldId id="438" r:id="rId64"/>
    <p:sldId id="351" r:id="rId65"/>
    <p:sldId id="352" r:id="rId66"/>
    <p:sldId id="353" r:id="rId67"/>
    <p:sldId id="440" r:id="rId68"/>
    <p:sldId id="356" r:id="rId69"/>
    <p:sldId id="357" r:id="rId70"/>
    <p:sldId id="358" r:id="rId71"/>
    <p:sldId id="359" r:id="rId72"/>
    <p:sldId id="360" r:id="rId73"/>
    <p:sldId id="448" r:id="rId74"/>
    <p:sldId id="449" r:id="rId75"/>
    <p:sldId id="441" r:id="rId76"/>
    <p:sldId id="458" r:id="rId77"/>
    <p:sldId id="399" r:id="rId78"/>
    <p:sldId id="450" r:id="rId79"/>
    <p:sldId id="383" r:id="rId80"/>
    <p:sldId id="384" r:id="rId81"/>
    <p:sldId id="385" r:id="rId82"/>
    <p:sldId id="386" r:id="rId83"/>
    <p:sldId id="387" r:id="rId84"/>
    <p:sldId id="389" r:id="rId85"/>
    <p:sldId id="390" r:id="rId86"/>
    <p:sldId id="393" r:id="rId87"/>
    <p:sldId id="394" r:id="rId88"/>
    <p:sldId id="395" r:id="rId89"/>
    <p:sldId id="502" r:id="rId90"/>
    <p:sldId id="484" r:id="rId91"/>
    <p:sldId id="485" r:id="rId92"/>
    <p:sldId id="486" r:id="rId93"/>
    <p:sldId id="487" r:id="rId94"/>
    <p:sldId id="488" r:id="rId95"/>
    <p:sldId id="489" r:id="rId96"/>
    <p:sldId id="490" r:id="rId97"/>
    <p:sldId id="468" r:id="rId98"/>
    <p:sldId id="415" r:id="rId99"/>
    <p:sldId id="416" r:id="rId100"/>
    <p:sldId id="417" r:id="rId101"/>
    <p:sldId id="406" r:id="rId102"/>
    <p:sldId id="408" r:id="rId103"/>
    <p:sldId id="409" r:id="rId104"/>
    <p:sldId id="410" r:id="rId105"/>
    <p:sldId id="412" r:id="rId106"/>
    <p:sldId id="493" r:id="rId107"/>
    <p:sldId id="491" r:id="rId108"/>
    <p:sldId id="492" r:id="rId109"/>
    <p:sldId id="494" r:id="rId110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36" autoAdjust="0"/>
    <p:restoredTop sz="74268" autoAdjust="0"/>
  </p:normalViewPr>
  <p:slideViewPr>
    <p:cSldViewPr>
      <p:cViewPr>
        <p:scale>
          <a:sx n="125" d="100"/>
          <a:sy n="125" d="100"/>
        </p:scale>
        <p:origin x="-176" y="1776"/>
      </p:cViewPr>
      <p:guideLst>
        <p:guide orient="horz" pos="663"/>
        <p:guide pos="39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slide" Target="slides/slide104.xml"/><Relationship Id="rId106" Type="http://schemas.openxmlformats.org/officeDocument/2006/relationships/slide" Target="slides/slide105.xml"/><Relationship Id="rId107" Type="http://schemas.openxmlformats.org/officeDocument/2006/relationships/slide" Target="slides/slide106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8" Type="http://schemas.openxmlformats.org/officeDocument/2006/relationships/slide" Target="slides/slide107.xml"/><Relationship Id="rId109" Type="http://schemas.openxmlformats.org/officeDocument/2006/relationships/slide" Target="slides/slide10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110" Type="http://schemas.openxmlformats.org/officeDocument/2006/relationships/slide" Target="slides/slide109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111" Type="http://schemas.openxmlformats.org/officeDocument/2006/relationships/notesMaster" Target="notesMasters/notesMaster1.xml"/><Relationship Id="rId112" Type="http://schemas.openxmlformats.org/officeDocument/2006/relationships/handoutMaster" Target="handoutMasters/handoutMaster1.xml"/><Relationship Id="rId113" Type="http://schemas.openxmlformats.org/officeDocument/2006/relationships/printerSettings" Target="printerSettings/printerSettings1.bin"/><Relationship Id="rId114" Type="http://schemas.openxmlformats.org/officeDocument/2006/relationships/presProps" Target="presProps.xml"/><Relationship Id="rId115" Type="http://schemas.openxmlformats.org/officeDocument/2006/relationships/viewProps" Target="viewProps.xml"/><Relationship Id="rId116" Type="http://schemas.openxmlformats.org/officeDocument/2006/relationships/theme" Target="theme/theme1.xml"/><Relationship Id="rId11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slide" Target="slides/slide99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E0642-8CFF-2041-AF9F-9D69604B97B5}" type="datetimeFigureOut">
              <a:rPr lang="en-US" smtClean="0"/>
              <a:t>07/02/17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1C56DD-985A-6046-BFF8-3C7FD9FA3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129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2435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459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Also: pre-fetching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7759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HP Value Endurance 240GB SSD - £476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 smtClean="0"/>
              <a:t>Crucial</a:t>
            </a:r>
            <a:r>
              <a:rPr lang="de-DE" dirty="0" smtClean="0"/>
              <a:t> 64GB Kit (16GBx4) DDR4-2400 - $560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107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But repeating fields does not require variable format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2433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699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 fixed-length blocks</a:t>
            </a:r>
          </a:p>
          <a:p>
            <a:r>
              <a:rPr lang="en-US" dirty="0" smtClean="0"/>
              <a:t>Assume single 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291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demand –</a:t>
            </a:r>
            <a:r>
              <a:rPr lang="en-US" baseline="0" dirty="0" smtClean="0"/>
              <a:t> use segmentation fault to drive </a:t>
            </a:r>
            <a:r>
              <a:rPr lang="en-US" baseline="0" smtClean="0"/>
              <a:t>swizzling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94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Pinned due to recovery</a:t>
            </a:r>
            <a:r>
              <a:rPr lang="en-US" baseline="0" dirty="0" smtClean="0"/>
              <a:t> operations</a:t>
            </a:r>
          </a:p>
          <a:p>
            <a:r>
              <a:rPr lang="en-US" baseline="0" dirty="0" smtClean="0"/>
              <a:t>Pinned due to references from other blocks in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180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 figures – Intel Xeon</a:t>
            </a:r>
            <a:r>
              <a:rPr lang="en-US" baseline="0" dirty="0" smtClean="0"/>
              <a:t> E5-2407 - $250</a:t>
            </a:r>
          </a:p>
          <a:p>
            <a:r>
              <a:rPr lang="en-US" baseline="0" dirty="0" smtClean="0"/>
              <a:t>32B of </a:t>
            </a:r>
            <a:r>
              <a:rPr lang="en-US" baseline="0" dirty="0" err="1" smtClean="0"/>
              <a:t>gp</a:t>
            </a:r>
            <a:r>
              <a:rPr lang="en-US" baseline="0" dirty="0" smtClean="0"/>
              <a:t> registers</a:t>
            </a:r>
          </a:p>
          <a:p>
            <a:r>
              <a:rPr lang="en-US" baseline="0" dirty="0" smtClean="0"/>
              <a:t>L1 32kiB per core SRAM</a:t>
            </a:r>
          </a:p>
          <a:p>
            <a:r>
              <a:rPr lang="en-US" baseline="0" dirty="0" smtClean="0"/>
              <a:t>L2 256 </a:t>
            </a:r>
            <a:r>
              <a:rPr lang="en-US" baseline="0" dirty="0" err="1" smtClean="0"/>
              <a:t>kiB</a:t>
            </a:r>
            <a:r>
              <a:rPr lang="en-US" baseline="0" dirty="0" smtClean="0"/>
              <a:t> per core DRAM</a:t>
            </a:r>
          </a:p>
          <a:p>
            <a:r>
              <a:rPr lang="en-US" baseline="0" dirty="0" smtClean="0"/>
              <a:t>L3 10 </a:t>
            </a:r>
            <a:r>
              <a:rPr lang="en-US" baseline="0" dirty="0" err="1" smtClean="0"/>
              <a:t>MiB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4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 figures – Intel Xeon</a:t>
            </a:r>
            <a:r>
              <a:rPr lang="en-US" baseline="0" dirty="0" smtClean="0"/>
              <a:t> E5-2407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4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 figures – Intel Xeon</a:t>
            </a:r>
            <a:r>
              <a:rPr lang="en-US" baseline="0" dirty="0" smtClean="0"/>
              <a:t> E5-2407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4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 figures – Intel Xeon</a:t>
            </a:r>
            <a:r>
              <a:rPr lang="en-US" baseline="0" dirty="0" smtClean="0"/>
              <a:t> E5-2407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4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double buffer, stagger blocks, </a:t>
            </a:r>
            <a:r>
              <a:rPr lang="en-US" dirty="0" err="1" smtClean="0"/>
              <a:t>etc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random:</a:t>
            </a:r>
            <a:r>
              <a:rPr lang="en-US" baseline="0" dirty="0" smtClean="0"/>
              <a:t> 10ms</a:t>
            </a:r>
          </a:p>
          <a:p>
            <a:r>
              <a:rPr lang="en-US" baseline="0" dirty="0" err="1" smtClean="0"/>
              <a:t>seq</a:t>
            </a:r>
            <a:r>
              <a:rPr lang="en-US" baseline="0" dirty="0" smtClean="0"/>
              <a:t>: 1ms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258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Samsung have a 16TB SSD, but that’s an outlier.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5687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465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Far more blocks of</a:t>
            </a:r>
            <a:r>
              <a:rPr lang="en-US" baseline="0" dirty="0" smtClean="0"/>
              <a:t> secondary storage than main memory = need to be selective about what gets kept in main memory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DBMS sets aside an</a:t>
            </a:r>
            <a:r>
              <a:rPr lang="en-US" baseline="0" dirty="0" smtClean="0"/>
              <a:t> area of main memory, organised as frames (= size of database block)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When a block is read from disc, it’s read into a frame in the buffer pool (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195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54" r:id="rId11"/>
    <p:sldLayoutId id="2147483660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Data Storage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COMP3211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Dr Nicholas Gibbins - </a:t>
            </a:r>
            <a:r>
              <a:rPr lang="en-GB" dirty="0" err="1" smtClean="0"/>
              <a:t>nmg@ecs.soton.ac.uk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2016-2017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– track</a:t>
            </a:r>
          </a:p>
          <a:p>
            <a:pPr marL="0" indent="0">
              <a:buNone/>
            </a:pPr>
            <a:r>
              <a:rPr lang="en-US" dirty="0" smtClean="0"/>
              <a:t>B – geometrical sector</a:t>
            </a:r>
          </a:p>
          <a:p>
            <a:pPr marL="0" indent="0">
              <a:buNone/>
            </a:pPr>
            <a:r>
              <a:rPr lang="en-US" dirty="0" smtClean="0"/>
              <a:t>C – track sector</a:t>
            </a:r>
          </a:p>
          <a:p>
            <a:pPr marL="0" indent="0">
              <a:buNone/>
            </a:pPr>
            <a:r>
              <a:rPr lang="en-US" dirty="0" smtClean="0"/>
              <a:t>D – cluster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4385" r="43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27001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much free space to leave in each block, track, cylinder?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How often should we reorganize file + overflow?</a:t>
            </a:r>
            <a:endParaRPr lang="en-US" dirty="0"/>
          </a:p>
        </p:txBody>
      </p:sp>
      <p:sp>
        <p:nvSpPr>
          <p:cNvPr id="788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considerations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516216" y="1278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516216" y="1659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9" name="Rectangle 4" descr="Wide upward diagonal"/>
          <p:cNvSpPr>
            <a:spLocks noChangeArrowheads="1"/>
          </p:cNvSpPr>
          <p:nvPr/>
        </p:nvSpPr>
        <p:spPr bwMode="auto">
          <a:xfrm>
            <a:off x="6516216" y="2421632"/>
            <a:ext cx="1524000" cy="3810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516216" y="2040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516216" y="4707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516216" y="5088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6516216" y="5850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6516216" y="5469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6516216" y="2955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6516216" y="3336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6516216" y="4098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6516216" y="3717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9" name="Rectangle 17" descr="Wide upward diagonal"/>
          <p:cNvSpPr>
            <a:spLocks noChangeArrowheads="1"/>
          </p:cNvSpPr>
          <p:nvPr/>
        </p:nvSpPr>
        <p:spPr bwMode="auto">
          <a:xfrm>
            <a:off x="6516216" y="5850632"/>
            <a:ext cx="1524000" cy="3810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0" name="Rectangle 18" descr="Wide upward diagonal"/>
          <p:cNvSpPr>
            <a:spLocks noChangeArrowheads="1"/>
          </p:cNvSpPr>
          <p:nvPr/>
        </p:nvSpPr>
        <p:spPr bwMode="auto">
          <a:xfrm>
            <a:off x="6516216" y="4098032"/>
            <a:ext cx="1524000" cy="3810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5197004" y="2261295"/>
            <a:ext cx="8207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>
                <a:latin typeface="Georgia"/>
                <a:cs typeface="Georgia"/>
              </a:rPr>
              <a:t>Free</a:t>
            </a:r>
          </a:p>
          <a:p>
            <a:pPr algn="ctr" eaLnBrk="1" hangingPunct="1"/>
            <a:r>
              <a:rPr lang="en-US" sz="2000">
                <a:latin typeface="Georgia"/>
                <a:cs typeface="Georgia"/>
              </a:rPr>
              <a:t>space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5601816" y="3031232"/>
            <a:ext cx="1588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5601816" y="4402832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5601816" y="4402832"/>
            <a:ext cx="1588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5601816" y="6155432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906616" y="2574032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66694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00" y="3933056"/>
            <a:ext cx="8496000" cy="222803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Two main options:</a:t>
            </a:r>
          </a:p>
          <a:p>
            <a:pPr lvl="1"/>
            <a:r>
              <a:rPr lang="en-US" dirty="0" smtClean="0"/>
              <a:t>Immediately reclaim space</a:t>
            </a:r>
          </a:p>
          <a:p>
            <a:pPr lvl="1"/>
            <a:r>
              <a:rPr lang="en-US" dirty="0" smtClean="0"/>
              <a:t>Mark space as deleted</a:t>
            </a:r>
          </a:p>
          <a:p>
            <a:endParaRPr lang="en-US" dirty="0"/>
          </a:p>
        </p:txBody>
      </p:sp>
      <p:sp>
        <p:nvSpPr>
          <p:cNvPr id="67591" name="Rectangle 11"/>
          <p:cNvSpPr>
            <a:spLocks noChangeArrowheads="1"/>
          </p:cNvSpPr>
          <p:nvPr/>
        </p:nvSpPr>
        <p:spPr bwMode="auto">
          <a:xfrm>
            <a:off x="3616325" y="1772816"/>
            <a:ext cx="1981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12"/>
          <p:cNvSpPr>
            <a:spLocks noChangeArrowheads="1"/>
          </p:cNvSpPr>
          <p:nvPr/>
        </p:nvSpPr>
        <p:spPr bwMode="auto">
          <a:xfrm>
            <a:off x="4187825" y="2492896"/>
            <a:ext cx="838200" cy="30899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latin typeface="Georgia"/>
                <a:cs typeface="Georgia"/>
              </a:rPr>
              <a:t>Rx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71800" y="1844824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block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5" name="Cross 4"/>
          <p:cNvSpPr/>
          <p:nvPr/>
        </p:nvSpPr>
        <p:spPr bwMode="auto">
          <a:xfrm rot="2700000">
            <a:off x="4227603" y="2289975"/>
            <a:ext cx="758643" cy="758643"/>
          </a:xfrm>
          <a:prstGeom prst="plus">
            <a:avLst>
              <a:gd name="adj" fmla="val 41330"/>
            </a:avLst>
          </a:prstGeom>
          <a:solidFill>
            <a:srgbClr val="FF0000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0252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marking</a:t>
            </a:r>
            <a:endParaRPr lang="en-US" dirty="0"/>
          </a:p>
        </p:txBody>
      </p:sp>
      <p:sp>
        <p:nvSpPr>
          <p:cNvPr id="696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May need </a:t>
            </a:r>
            <a:r>
              <a:rPr lang="en-US" dirty="0" smtClean="0"/>
              <a:t>a chain </a:t>
            </a:r>
            <a:r>
              <a:rPr lang="en-US" dirty="0"/>
              <a:t>of deleted </a:t>
            </a:r>
            <a:r>
              <a:rPr lang="en-US" dirty="0" smtClean="0"/>
              <a:t>records (</a:t>
            </a:r>
            <a:r>
              <a:rPr lang="en-US" dirty="0"/>
              <a:t>for re-use)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Need </a:t>
            </a:r>
            <a:r>
              <a:rPr lang="en-US" dirty="0"/>
              <a:t>a way to </a:t>
            </a:r>
            <a:r>
              <a:rPr lang="en-US" dirty="0" smtClean="0"/>
              <a:t>mark deleted records:</a:t>
            </a:r>
            <a:endParaRPr lang="en-US" dirty="0"/>
          </a:p>
          <a:p>
            <a:pPr lvl="1"/>
            <a:r>
              <a:rPr lang="en-US" dirty="0"/>
              <a:t>special characters</a:t>
            </a:r>
          </a:p>
          <a:p>
            <a:pPr lvl="1"/>
            <a:r>
              <a:rPr lang="en-US" dirty="0"/>
              <a:t>delete field</a:t>
            </a:r>
          </a:p>
          <a:p>
            <a:pPr lvl="1"/>
            <a:r>
              <a:rPr lang="en-US" dirty="0"/>
              <a:t>in map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645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tradeoffs</a:t>
            </a:r>
            <a:endParaRPr lang="en-US" dirty="0"/>
          </a:p>
        </p:txBody>
      </p:sp>
      <p:sp>
        <p:nvSpPr>
          <p:cNvPr id="706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expensive is it to move valid record to free space for immediate reclaim?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How much space is wasted?</a:t>
            </a:r>
          </a:p>
          <a:p>
            <a:pPr lvl="1"/>
            <a:r>
              <a:rPr lang="en-US" dirty="0" smtClean="0"/>
              <a:t>e.g.,  deleted records, delete fields, free space chains,...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170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considerations</a:t>
            </a:r>
            <a:endParaRPr lang="en-US" dirty="0"/>
          </a:p>
        </p:txBody>
      </p:sp>
      <p:sp>
        <p:nvSpPr>
          <p:cNvPr id="7168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deal with dangling pointers?</a:t>
            </a:r>
            <a:endParaRPr lang="en-US" dirty="0"/>
          </a:p>
        </p:txBody>
      </p:sp>
      <p:sp>
        <p:nvSpPr>
          <p:cNvPr id="71687" name="Rectangle 5"/>
          <p:cNvSpPr>
            <a:spLocks noChangeArrowheads="1"/>
          </p:cNvSpPr>
          <p:nvPr/>
        </p:nvSpPr>
        <p:spPr bwMode="auto">
          <a:xfrm>
            <a:off x="1752600" y="3124200"/>
            <a:ext cx="1600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R1</a:t>
            </a:r>
          </a:p>
        </p:txBody>
      </p:sp>
      <p:sp>
        <p:nvSpPr>
          <p:cNvPr id="71688" name="Rectangle 6"/>
          <p:cNvSpPr>
            <a:spLocks noChangeArrowheads="1"/>
          </p:cNvSpPr>
          <p:nvPr/>
        </p:nvSpPr>
        <p:spPr bwMode="auto">
          <a:xfrm>
            <a:off x="3352800" y="3124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9" name="Rectangle 7"/>
          <p:cNvSpPr>
            <a:spLocks noChangeArrowheads="1"/>
          </p:cNvSpPr>
          <p:nvPr/>
        </p:nvSpPr>
        <p:spPr bwMode="auto">
          <a:xfrm>
            <a:off x="4724400" y="3124200"/>
            <a:ext cx="1676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71690" name="Line 8"/>
          <p:cNvSpPr>
            <a:spLocks noChangeShapeType="1"/>
          </p:cNvSpPr>
          <p:nvPr/>
        </p:nvSpPr>
        <p:spPr bwMode="auto">
          <a:xfrm>
            <a:off x="3505200" y="3352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70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Tombstones</a:t>
            </a:r>
            <a:endParaRPr lang="en-US" dirty="0"/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Leave </a:t>
            </a:r>
            <a:r>
              <a:rPr lang="ja-JP" altLang="en-US" dirty="0" smtClean="0"/>
              <a:t>“</a:t>
            </a:r>
            <a:r>
              <a:rPr lang="en-US" dirty="0" smtClean="0"/>
              <a:t>MARK</a:t>
            </a:r>
            <a:r>
              <a:rPr lang="ja-JP" altLang="en-US" dirty="0" smtClean="0"/>
              <a:t>”</a:t>
            </a:r>
            <a:r>
              <a:rPr lang="en-US" dirty="0" smtClean="0"/>
              <a:t> in map or old location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Physical IDs</a:t>
            </a:r>
            <a:endParaRPr lang="en-US" dirty="0"/>
          </a:p>
        </p:txBody>
      </p: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395536" y="3861048"/>
            <a:ext cx="6443663" cy="2309813"/>
            <a:chOff x="288" y="2087"/>
            <a:chExt cx="4059" cy="1455"/>
          </a:xfrm>
        </p:grpSpPr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88" y="2185"/>
              <a:ext cx="4059" cy="1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50000"/>
                </a:lnSpc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    A block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		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		This space		This space can</a:t>
              </a:r>
            </a:p>
            <a:p>
              <a:pPr eaLnBrk="1" hangingPunct="1">
                <a:lnSpc>
                  <a:spcPct val="20000"/>
                </a:lnSpc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		never re-used	</a:t>
              </a:r>
              <a:r>
                <a:rPr lang="en-US" sz="2000" dirty="0" smtClean="0">
                  <a:latin typeface="Georgia"/>
                  <a:cs typeface="Georgia"/>
                </a:rPr>
                <a:t>                  be </a:t>
              </a:r>
              <a:r>
                <a:rPr lang="en-US" sz="2000" dirty="0">
                  <a:latin typeface="Georgia"/>
                  <a:cs typeface="Georgia"/>
                </a:rPr>
                <a:t>re-used</a:t>
              </a:r>
            </a:p>
            <a:p>
              <a:pPr eaLnBrk="1" hangingPunct="1">
                <a:spcBef>
                  <a:spcPct val="50000"/>
                </a:spcBef>
              </a:pPr>
              <a:endParaRPr lang="en-US" sz="2000" dirty="0">
                <a:latin typeface="Georgia"/>
                <a:cs typeface="Georgia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2544" y="2279"/>
              <a:ext cx="288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1344" y="2279"/>
              <a:ext cx="120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2832" y="2279"/>
              <a:ext cx="1008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3840" y="2279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3840" y="2567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5" name="AutoShape 12"/>
            <p:cNvSpPr>
              <a:spLocks/>
            </p:cNvSpPr>
            <p:nvPr/>
          </p:nvSpPr>
          <p:spPr bwMode="auto">
            <a:xfrm rot="5376799">
              <a:off x="3288" y="2207"/>
              <a:ext cx="47" cy="960"/>
            </a:xfrm>
            <a:prstGeom prst="rightBrace">
              <a:avLst>
                <a:gd name="adj1" fmla="val 17021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V="1">
              <a:off x="2448" y="2615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2688" y="2087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 flipH="1">
              <a:off x="2304" y="208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2544" y="2327"/>
              <a:ext cx="274" cy="196"/>
              <a:chOff x="1166" y="3004"/>
              <a:chExt cx="732" cy="524"/>
            </a:xfrm>
          </p:grpSpPr>
          <p:sp>
            <p:nvSpPr>
              <p:cNvPr id="22" name="Freeform 17"/>
              <p:cNvSpPr>
                <a:spLocks/>
              </p:cNvSpPr>
              <p:nvPr/>
            </p:nvSpPr>
            <p:spPr bwMode="auto">
              <a:xfrm>
                <a:off x="1207" y="3513"/>
                <a:ext cx="691" cy="15"/>
              </a:xfrm>
              <a:custGeom>
                <a:avLst/>
                <a:gdLst>
                  <a:gd name="T0" fmla="*/ 0 w 691"/>
                  <a:gd name="T1" fmla="*/ 15 h 15"/>
                  <a:gd name="T2" fmla="*/ 269 w 691"/>
                  <a:gd name="T3" fmla="*/ 0 h 15"/>
                  <a:gd name="T4" fmla="*/ 691 w 691"/>
                  <a:gd name="T5" fmla="*/ 15 h 15"/>
                  <a:gd name="T6" fmla="*/ 0 60000 65536"/>
                  <a:gd name="T7" fmla="*/ 0 60000 65536"/>
                  <a:gd name="T8" fmla="*/ 0 60000 65536"/>
                  <a:gd name="T9" fmla="*/ 0 w 691"/>
                  <a:gd name="T10" fmla="*/ 0 h 15"/>
                  <a:gd name="T11" fmla="*/ 691 w 691"/>
                  <a:gd name="T12" fmla="*/ 15 h 1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91" h="15">
                    <a:moveTo>
                      <a:pt x="0" y="15"/>
                    </a:moveTo>
                    <a:cubicBezTo>
                      <a:pt x="90" y="12"/>
                      <a:pt x="179" y="0"/>
                      <a:pt x="269" y="0"/>
                    </a:cubicBezTo>
                    <a:cubicBezTo>
                      <a:pt x="410" y="0"/>
                      <a:pt x="549" y="15"/>
                      <a:pt x="691" y="15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3" name="Freeform 18"/>
              <p:cNvSpPr>
                <a:spLocks/>
              </p:cNvSpPr>
              <p:nvPr/>
            </p:nvSpPr>
            <p:spPr bwMode="auto">
              <a:xfrm>
                <a:off x="1302" y="3004"/>
                <a:ext cx="521" cy="524"/>
              </a:xfrm>
              <a:custGeom>
                <a:avLst/>
                <a:gdLst>
                  <a:gd name="T0" fmla="*/ 0 w 521"/>
                  <a:gd name="T1" fmla="*/ 516 h 524"/>
                  <a:gd name="T2" fmla="*/ 80 w 521"/>
                  <a:gd name="T3" fmla="*/ 87 h 524"/>
                  <a:gd name="T4" fmla="*/ 211 w 521"/>
                  <a:gd name="T5" fmla="*/ 14 h 524"/>
                  <a:gd name="T6" fmla="*/ 283 w 521"/>
                  <a:gd name="T7" fmla="*/ 0 h 524"/>
                  <a:gd name="T8" fmla="*/ 392 w 521"/>
                  <a:gd name="T9" fmla="*/ 14 h 524"/>
                  <a:gd name="T10" fmla="*/ 458 w 521"/>
                  <a:gd name="T11" fmla="*/ 58 h 524"/>
                  <a:gd name="T12" fmla="*/ 480 w 521"/>
                  <a:gd name="T13" fmla="*/ 73 h 524"/>
                  <a:gd name="T14" fmla="*/ 509 w 521"/>
                  <a:gd name="T15" fmla="*/ 138 h 524"/>
                  <a:gd name="T16" fmla="*/ 516 w 521"/>
                  <a:gd name="T17" fmla="*/ 524 h 5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21"/>
                  <a:gd name="T28" fmla="*/ 0 h 524"/>
                  <a:gd name="T29" fmla="*/ 521 w 521"/>
                  <a:gd name="T30" fmla="*/ 524 h 5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21" h="524">
                    <a:moveTo>
                      <a:pt x="0" y="516"/>
                    </a:moveTo>
                    <a:cubicBezTo>
                      <a:pt x="43" y="383"/>
                      <a:pt x="16" y="214"/>
                      <a:pt x="80" y="87"/>
                    </a:cubicBezTo>
                    <a:cubicBezTo>
                      <a:pt x="105" y="37"/>
                      <a:pt x="160" y="25"/>
                      <a:pt x="211" y="14"/>
                    </a:cubicBezTo>
                    <a:cubicBezTo>
                      <a:pt x="235" y="9"/>
                      <a:pt x="283" y="0"/>
                      <a:pt x="283" y="0"/>
                    </a:cubicBezTo>
                    <a:cubicBezTo>
                      <a:pt x="288" y="0"/>
                      <a:pt x="366" y="0"/>
                      <a:pt x="392" y="14"/>
                    </a:cubicBezTo>
                    <a:cubicBezTo>
                      <a:pt x="401" y="19"/>
                      <a:pt x="443" y="48"/>
                      <a:pt x="458" y="58"/>
                    </a:cubicBezTo>
                    <a:cubicBezTo>
                      <a:pt x="465" y="63"/>
                      <a:pt x="480" y="73"/>
                      <a:pt x="480" y="73"/>
                    </a:cubicBezTo>
                    <a:cubicBezTo>
                      <a:pt x="497" y="124"/>
                      <a:pt x="486" y="104"/>
                      <a:pt x="509" y="138"/>
                    </a:cubicBezTo>
                    <a:cubicBezTo>
                      <a:pt x="521" y="344"/>
                      <a:pt x="516" y="215"/>
                      <a:pt x="516" y="5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4" name="Freeform 19"/>
              <p:cNvSpPr>
                <a:spLocks/>
              </p:cNvSpPr>
              <p:nvPr/>
            </p:nvSpPr>
            <p:spPr bwMode="auto">
              <a:xfrm>
                <a:off x="1447" y="3198"/>
                <a:ext cx="233" cy="46"/>
              </a:xfrm>
              <a:custGeom>
                <a:avLst/>
                <a:gdLst>
                  <a:gd name="T0" fmla="*/ 0 w 233"/>
                  <a:gd name="T1" fmla="*/ 17 h 46"/>
                  <a:gd name="T2" fmla="*/ 58 w 233"/>
                  <a:gd name="T3" fmla="*/ 39 h 46"/>
                  <a:gd name="T4" fmla="*/ 160 w 233"/>
                  <a:gd name="T5" fmla="*/ 46 h 46"/>
                  <a:gd name="T6" fmla="*/ 233 w 233"/>
                  <a:gd name="T7" fmla="*/ 31 h 4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33"/>
                  <a:gd name="T13" fmla="*/ 0 h 46"/>
                  <a:gd name="T14" fmla="*/ 233 w 233"/>
                  <a:gd name="T15" fmla="*/ 46 h 4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33" h="46">
                    <a:moveTo>
                      <a:pt x="0" y="17"/>
                    </a:moveTo>
                    <a:cubicBezTo>
                      <a:pt x="41" y="30"/>
                      <a:pt x="33" y="0"/>
                      <a:pt x="58" y="39"/>
                    </a:cubicBezTo>
                    <a:cubicBezTo>
                      <a:pt x="104" y="31"/>
                      <a:pt x="134" y="5"/>
                      <a:pt x="160" y="46"/>
                    </a:cubicBezTo>
                    <a:cubicBezTo>
                      <a:pt x="184" y="41"/>
                      <a:pt x="209" y="31"/>
                      <a:pt x="233" y="31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5" name="Freeform 20"/>
              <p:cNvSpPr>
                <a:spLocks/>
              </p:cNvSpPr>
              <p:nvPr/>
            </p:nvSpPr>
            <p:spPr bwMode="auto">
              <a:xfrm>
                <a:off x="1433" y="3290"/>
                <a:ext cx="247" cy="63"/>
              </a:xfrm>
              <a:custGeom>
                <a:avLst/>
                <a:gdLst>
                  <a:gd name="T0" fmla="*/ 0 w 247"/>
                  <a:gd name="T1" fmla="*/ 48 h 63"/>
                  <a:gd name="T2" fmla="*/ 36 w 247"/>
                  <a:gd name="T3" fmla="*/ 63 h 63"/>
                  <a:gd name="T4" fmla="*/ 87 w 247"/>
                  <a:gd name="T5" fmla="*/ 56 h 63"/>
                  <a:gd name="T6" fmla="*/ 116 w 247"/>
                  <a:gd name="T7" fmla="*/ 34 h 63"/>
                  <a:gd name="T8" fmla="*/ 123 w 247"/>
                  <a:gd name="T9" fmla="*/ 56 h 63"/>
                  <a:gd name="T10" fmla="*/ 145 w 247"/>
                  <a:gd name="T11" fmla="*/ 63 h 63"/>
                  <a:gd name="T12" fmla="*/ 247 w 247"/>
                  <a:gd name="T13" fmla="*/ 48 h 6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7"/>
                  <a:gd name="T22" fmla="*/ 0 h 63"/>
                  <a:gd name="T23" fmla="*/ 247 w 247"/>
                  <a:gd name="T24" fmla="*/ 63 h 6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7" h="63">
                    <a:moveTo>
                      <a:pt x="0" y="48"/>
                    </a:moveTo>
                    <a:cubicBezTo>
                      <a:pt x="16" y="0"/>
                      <a:pt x="29" y="40"/>
                      <a:pt x="36" y="63"/>
                    </a:cubicBezTo>
                    <a:cubicBezTo>
                      <a:pt x="53" y="61"/>
                      <a:pt x="71" y="62"/>
                      <a:pt x="87" y="56"/>
                    </a:cubicBezTo>
                    <a:cubicBezTo>
                      <a:pt x="98" y="52"/>
                      <a:pt x="104" y="34"/>
                      <a:pt x="116" y="34"/>
                    </a:cubicBezTo>
                    <a:cubicBezTo>
                      <a:pt x="124" y="34"/>
                      <a:pt x="118" y="51"/>
                      <a:pt x="123" y="56"/>
                    </a:cubicBezTo>
                    <a:cubicBezTo>
                      <a:pt x="128" y="61"/>
                      <a:pt x="138" y="61"/>
                      <a:pt x="145" y="63"/>
                    </a:cubicBezTo>
                    <a:cubicBezTo>
                      <a:pt x="212" y="43"/>
                      <a:pt x="178" y="48"/>
                      <a:pt x="247" y="4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6" name="Freeform 21"/>
              <p:cNvSpPr>
                <a:spLocks/>
              </p:cNvSpPr>
              <p:nvPr/>
            </p:nvSpPr>
            <p:spPr bwMode="auto">
              <a:xfrm>
                <a:off x="1425" y="3394"/>
                <a:ext cx="255" cy="98"/>
              </a:xfrm>
              <a:custGeom>
                <a:avLst/>
                <a:gdLst>
                  <a:gd name="T0" fmla="*/ 0 w 255"/>
                  <a:gd name="T1" fmla="*/ 32 h 98"/>
                  <a:gd name="T2" fmla="*/ 37 w 255"/>
                  <a:gd name="T3" fmla="*/ 24 h 98"/>
                  <a:gd name="T4" fmla="*/ 51 w 255"/>
                  <a:gd name="T5" fmla="*/ 3 h 98"/>
                  <a:gd name="T6" fmla="*/ 58 w 255"/>
                  <a:gd name="T7" fmla="*/ 32 h 98"/>
                  <a:gd name="T8" fmla="*/ 66 w 255"/>
                  <a:gd name="T9" fmla="*/ 54 h 98"/>
                  <a:gd name="T10" fmla="*/ 95 w 255"/>
                  <a:gd name="T11" fmla="*/ 39 h 98"/>
                  <a:gd name="T12" fmla="*/ 117 w 255"/>
                  <a:gd name="T13" fmla="*/ 68 h 98"/>
                  <a:gd name="T14" fmla="*/ 146 w 255"/>
                  <a:gd name="T15" fmla="*/ 17 h 98"/>
                  <a:gd name="T16" fmla="*/ 153 w 255"/>
                  <a:gd name="T17" fmla="*/ 54 h 98"/>
                  <a:gd name="T18" fmla="*/ 160 w 255"/>
                  <a:gd name="T19" fmla="*/ 97 h 98"/>
                  <a:gd name="T20" fmla="*/ 197 w 255"/>
                  <a:gd name="T21" fmla="*/ 46 h 98"/>
                  <a:gd name="T22" fmla="*/ 255 w 255"/>
                  <a:gd name="T23" fmla="*/ 75 h 9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55"/>
                  <a:gd name="T37" fmla="*/ 0 h 98"/>
                  <a:gd name="T38" fmla="*/ 255 w 255"/>
                  <a:gd name="T39" fmla="*/ 98 h 9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55" h="98">
                    <a:moveTo>
                      <a:pt x="0" y="32"/>
                    </a:moveTo>
                    <a:cubicBezTo>
                      <a:pt x="12" y="29"/>
                      <a:pt x="26" y="30"/>
                      <a:pt x="37" y="24"/>
                    </a:cubicBezTo>
                    <a:cubicBezTo>
                      <a:pt x="44" y="20"/>
                      <a:pt x="43" y="0"/>
                      <a:pt x="51" y="3"/>
                    </a:cubicBezTo>
                    <a:cubicBezTo>
                      <a:pt x="60" y="7"/>
                      <a:pt x="55" y="22"/>
                      <a:pt x="58" y="32"/>
                    </a:cubicBezTo>
                    <a:cubicBezTo>
                      <a:pt x="60" y="39"/>
                      <a:pt x="63" y="47"/>
                      <a:pt x="66" y="54"/>
                    </a:cubicBezTo>
                    <a:cubicBezTo>
                      <a:pt x="76" y="49"/>
                      <a:pt x="85" y="36"/>
                      <a:pt x="95" y="39"/>
                    </a:cubicBezTo>
                    <a:cubicBezTo>
                      <a:pt x="107" y="42"/>
                      <a:pt x="105" y="68"/>
                      <a:pt x="117" y="68"/>
                    </a:cubicBezTo>
                    <a:cubicBezTo>
                      <a:pt x="130" y="68"/>
                      <a:pt x="142" y="27"/>
                      <a:pt x="146" y="17"/>
                    </a:cubicBezTo>
                    <a:cubicBezTo>
                      <a:pt x="148" y="29"/>
                      <a:pt x="151" y="42"/>
                      <a:pt x="153" y="54"/>
                    </a:cubicBezTo>
                    <a:cubicBezTo>
                      <a:pt x="156" y="68"/>
                      <a:pt x="147" y="91"/>
                      <a:pt x="160" y="97"/>
                    </a:cubicBezTo>
                    <a:cubicBezTo>
                      <a:pt x="162" y="98"/>
                      <a:pt x="194" y="51"/>
                      <a:pt x="197" y="46"/>
                    </a:cubicBezTo>
                    <a:cubicBezTo>
                      <a:pt x="208" y="92"/>
                      <a:pt x="194" y="75"/>
                      <a:pt x="255" y="7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7" name="Freeform 22"/>
              <p:cNvSpPr>
                <a:spLocks/>
              </p:cNvSpPr>
              <p:nvPr/>
            </p:nvSpPr>
            <p:spPr bwMode="auto">
              <a:xfrm>
                <a:off x="1166" y="3361"/>
                <a:ext cx="135" cy="167"/>
              </a:xfrm>
              <a:custGeom>
                <a:avLst/>
                <a:gdLst>
                  <a:gd name="T0" fmla="*/ 70 w 135"/>
                  <a:gd name="T1" fmla="*/ 167 h 167"/>
                  <a:gd name="T2" fmla="*/ 19 w 135"/>
                  <a:gd name="T3" fmla="*/ 65 h 167"/>
                  <a:gd name="T4" fmla="*/ 41 w 135"/>
                  <a:gd name="T5" fmla="*/ 101 h 167"/>
                  <a:gd name="T6" fmla="*/ 78 w 135"/>
                  <a:gd name="T7" fmla="*/ 43 h 167"/>
                  <a:gd name="T8" fmla="*/ 107 w 135"/>
                  <a:gd name="T9" fmla="*/ 50 h 167"/>
                  <a:gd name="T10" fmla="*/ 78 w 135"/>
                  <a:gd name="T11" fmla="*/ 79 h 167"/>
                  <a:gd name="T12" fmla="*/ 41 w 135"/>
                  <a:gd name="T13" fmla="*/ 14 h 167"/>
                  <a:gd name="T14" fmla="*/ 63 w 135"/>
                  <a:gd name="T15" fmla="*/ 65 h 167"/>
                  <a:gd name="T16" fmla="*/ 70 w 135"/>
                  <a:gd name="T17" fmla="*/ 130 h 167"/>
                  <a:gd name="T18" fmla="*/ 56 w 135"/>
                  <a:gd name="T19" fmla="*/ 87 h 16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35"/>
                  <a:gd name="T31" fmla="*/ 0 h 167"/>
                  <a:gd name="T32" fmla="*/ 135 w 135"/>
                  <a:gd name="T33" fmla="*/ 167 h 16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35" h="167">
                    <a:moveTo>
                      <a:pt x="70" y="167"/>
                    </a:moveTo>
                    <a:cubicBezTo>
                      <a:pt x="67" y="112"/>
                      <a:pt x="84" y="0"/>
                      <a:pt x="19" y="65"/>
                    </a:cubicBezTo>
                    <a:cubicBezTo>
                      <a:pt x="9" y="95"/>
                      <a:pt x="0" y="114"/>
                      <a:pt x="41" y="101"/>
                    </a:cubicBezTo>
                    <a:cubicBezTo>
                      <a:pt x="50" y="71"/>
                      <a:pt x="51" y="60"/>
                      <a:pt x="78" y="43"/>
                    </a:cubicBezTo>
                    <a:cubicBezTo>
                      <a:pt x="88" y="45"/>
                      <a:pt x="103" y="41"/>
                      <a:pt x="107" y="50"/>
                    </a:cubicBezTo>
                    <a:cubicBezTo>
                      <a:pt x="135" y="109"/>
                      <a:pt x="88" y="83"/>
                      <a:pt x="78" y="79"/>
                    </a:cubicBezTo>
                    <a:cubicBezTo>
                      <a:pt x="65" y="44"/>
                      <a:pt x="80" y="26"/>
                      <a:pt x="41" y="14"/>
                    </a:cubicBezTo>
                    <a:cubicBezTo>
                      <a:pt x="19" y="49"/>
                      <a:pt x="27" y="52"/>
                      <a:pt x="63" y="65"/>
                    </a:cubicBezTo>
                    <a:cubicBezTo>
                      <a:pt x="41" y="87"/>
                      <a:pt x="5" y="151"/>
                      <a:pt x="70" y="130"/>
                    </a:cubicBezTo>
                    <a:cubicBezTo>
                      <a:pt x="63" y="85"/>
                      <a:pt x="78" y="87"/>
                      <a:pt x="56" y="87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8" name="Freeform 23"/>
              <p:cNvSpPr>
                <a:spLocks/>
              </p:cNvSpPr>
              <p:nvPr/>
            </p:nvSpPr>
            <p:spPr bwMode="auto">
              <a:xfrm>
                <a:off x="1513" y="3127"/>
                <a:ext cx="101" cy="9"/>
              </a:xfrm>
              <a:custGeom>
                <a:avLst/>
                <a:gdLst>
                  <a:gd name="T0" fmla="*/ 0 w 101"/>
                  <a:gd name="T1" fmla="*/ 0 h 9"/>
                  <a:gd name="T2" fmla="*/ 101 w 101"/>
                  <a:gd name="T3" fmla="*/ 8 h 9"/>
                  <a:gd name="T4" fmla="*/ 0 60000 65536"/>
                  <a:gd name="T5" fmla="*/ 0 60000 65536"/>
                  <a:gd name="T6" fmla="*/ 0 w 101"/>
                  <a:gd name="T7" fmla="*/ 0 h 9"/>
                  <a:gd name="T8" fmla="*/ 101 w 101"/>
                  <a:gd name="T9" fmla="*/ 9 h 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1" h="9">
                    <a:moveTo>
                      <a:pt x="0" y="0"/>
                    </a:moveTo>
                    <a:cubicBezTo>
                      <a:pt x="82" y="9"/>
                      <a:pt x="48" y="8"/>
                      <a:pt x="101" y="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</p:grpSp>
        <p:sp>
          <p:nvSpPr>
            <p:cNvPr id="20" name="Line 24"/>
            <p:cNvSpPr>
              <a:spLocks noChangeShapeType="1"/>
            </p:cNvSpPr>
            <p:nvPr/>
          </p:nvSpPr>
          <p:spPr bwMode="auto">
            <a:xfrm>
              <a:off x="2544" y="2279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3840" y="2279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3822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Tombstones</a:t>
            </a:r>
            <a:endParaRPr lang="en-US" dirty="0"/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4000" y="1692000"/>
            <a:ext cx="8496000" cy="22410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Leave </a:t>
            </a:r>
            <a:r>
              <a:rPr lang="ja-JP" altLang="en-US" dirty="0" smtClean="0"/>
              <a:t>“</a:t>
            </a:r>
            <a:r>
              <a:rPr lang="en-US" dirty="0" smtClean="0"/>
              <a:t>MARK</a:t>
            </a:r>
            <a:r>
              <a:rPr lang="ja-JP" altLang="en-US" dirty="0" smtClean="0"/>
              <a:t>”</a:t>
            </a:r>
            <a:r>
              <a:rPr lang="en-US" dirty="0" smtClean="0"/>
              <a:t> in map or old location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Logical IDs</a:t>
            </a:r>
            <a:endParaRPr lang="en-US" dirty="0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2192288" y="42930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latin typeface="Georgia"/>
                <a:cs typeface="Georgia"/>
              </a:rPr>
              <a:t>ID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3563888" y="42930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LOC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2192288" y="48264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563888" y="48264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2192288" y="53598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7788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563888" y="58932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2192288" y="58932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6" name="Rectangle 11"/>
          <p:cNvSpPr>
            <a:spLocks noChangeArrowheads="1"/>
          </p:cNvSpPr>
          <p:nvPr/>
        </p:nvSpPr>
        <p:spPr bwMode="auto">
          <a:xfrm>
            <a:off x="3563888" y="53598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2690485" y="3864441"/>
            <a:ext cx="6863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map</a:t>
            </a:r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 flipH="1">
            <a:off x="5240288" y="5436096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6353426" y="5062046"/>
            <a:ext cx="2056798" cy="9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Never reuse</a:t>
            </a:r>
          </a:p>
          <a:p>
            <a:pPr algn="ctr" eaLnBrk="1" hangingPunct="1">
              <a:lnSpc>
                <a:spcPct val="40000"/>
              </a:lnSpc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ID 7788 nor </a:t>
            </a:r>
          </a:p>
          <a:p>
            <a:pPr algn="ctr" eaLnBrk="1" hangingPunct="1">
              <a:lnSpc>
                <a:spcPct val="30000"/>
              </a:lnSpc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   space in map...</a:t>
            </a:r>
          </a:p>
        </p:txBody>
      </p:sp>
      <p:grpSp>
        <p:nvGrpSpPr>
          <p:cNvPr id="40" name="Group 17"/>
          <p:cNvGrpSpPr>
            <a:grpSpLocks/>
          </p:cNvGrpSpPr>
          <p:nvPr/>
        </p:nvGrpSpPr>
        <p:grpSpPr bwMode="auto">
          <a:xfrm>
            <a:off x="4021088" y="5436096"/>
            <a:ext cx="434975" cy="311150"/>
            <a:chOff x="1166" y="3004"/>
            <a:chExt cx="732" cy="524"/>
          </a:xfrm>
        </p:grpSpPr>
        <p:sp>
          <p:nvSpPr>
            <p:cNvPr id="41" name="Freeform 18"/>
            <p:cNvSpPr>
              <a:spLocks/>
            </p:cNvSpPr>
            <p:nvPr/>
          </p:nvSpPr>
          <p:spPr bwMode="auto">
            <a:xfrm>
              <a:off x="1207" y="3513"/>
              <a:ext cx="691" cy="15"/>
            </a:xfrm>
            <a:custGeom>
              <a:avLst/>
              <a:gdLst>
                <a:gd name="T0" fmla="*/ 0 w 691"/>
                <a:gd name="T1" fmla="*/ 15 h 15"/>
                <a:gd name="T2" fmla="*/ 269 w 691"/>
                <a:gd name="T3" fmla="*/ 0 h 15"/>
                <a:gd name="T4" fmla="*/ 691 w 691"/>
                <a:gd name="T5" fmla="*/ 15 h 15"/>
                <a:gd name="T6" fmla="*/ 0 60000 65536"/>
                <a:gd name="T7" fmla="*/ 0 60000 65536"/>
                <a:gd name="T8" fmla="*/ 0 60000 65536"/>
                <a:gd name="T9" fmla="*/ 0 w 691"/>
                <a:gd name="T10" fmla="*/ 0 h 15"/>
                <a:gd name="T11" fmla="*/ 691 w 691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91" h="15">
                  <a:moveTo>
                    <a:pt x="0" y="15"/>
                  </a:moveTo>
                  <a:cubicBezTo>
                    <a:pt x="90" y="12"/>
                    <a:pt x="179" y="0"/>
                    <a:pt x="269" y="0"/>
                  </a:cubicBezTo>
                  <a:cubicBezTo>
                    <a:pt x="410" y="0"/>
                    <a:pt x="549" y="15"/>
                    <a:pt x="691" y="15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2" name="Freeform 19"/>
            <p:cNvSpPr>
              <a:spLocks/>
            </p:cNvSpPr>
            <p:nvPr/>
          </p:nvSpPr>
          <p:spPr bwMode="auto">
            <a:xfrm>
              <a:off x="1302" y="3004"/>
              <a:ext cx="521" cy="524"/>
            </a:xfrm>
            <a:custGeom>
              <a:avLst/>
              <a:gdLst>
                <a:gd name="T0" fmla="*/ 0 w 521"/>
                <a:gd name="T1" fmla="*/ 516 h 524"/>
                <a:gd name="T2" fmla="*/ 80 w 521"/>
                <a:gd name="T3" fmla="*/ 87 h 524"/>
                <a:gd name="T4" fmla="*/ 211 w 521"/>
                <a:gd name="T5" fmla="*/ 14 h 524"/>
                <a:gd name="T6" fmla="*/ 283 w 521"/>
                <a:gd name="T7" fmla="*/ 0 h 524"/>
                <a:gd name="T8" fmla="*/ 392 w 521"/>
                <a:gd name="T9" fmla="*/ 14 h 524"/>
                <a:gd name="T10" fmla="*/ 458 w 521"/>
                <a:gd name="T11" fmla="*/ 58 h 524"/>
                <a:gd name="T12" fmla="*/ 480 w 521"/>
                <a:gd name="T13" fmla="*/ 73 h 524"/>
                <a:gd name="T14" fmla="*/ 509 w 521"/>
                <a:gd name="T15" fmla="*/ 138 h 524"/>
                <a:gd name="T16" fmla="*/ 516 w 521"/>
                <a:gd name="T17" fmla="*/ 524 h 5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21"/>
                <a:gd name="T28" fmla="*/ 0 h 524"/>
                <a:gd name="T29" fmla="*/ 521 w 521"/>
                <a:gd name="T30" fmla="*/ 524 h 5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21" h="524">
                  <a:moveTo>
                    <a:pt x="0" y="516"/>
                  </a:moveTo>
                  <a:cubicBezTo>
                    <a:pt x="43" y="383"/>
                    <a:pt x="16" y="214"/>
                    <a:pt x="80" y="87"/>
                  </a:cubicBezTo>
                  <a:cubicBezTo>
                    <a:pt x="105" y="37"/>
                    <a:pt x="160" y="25"/>
                    <a:pt x="211" y="14"/>
                  </a:cubicBezTo>
                  <a:cubicBezTo>
                    <a:pt x="235" y="9"/>
                    <a:pt x="283" y="0"/>
                    <a:pt x="283" y="0"/>
                  </a:cubicBezTo>
                  <a:cubicBezTo>
                    <a:pt x="288" y="0"/>
                    <a:pt x="366" y="0"/>
                    <a:pt x="392" y="14"/>
                  </a:cubicBezTo>
                  <a:cubicBezTo>
                    <a:pt x="401" y="19"/>
                    <a:pt x="443" y="48"/>
                    <a:pt x="458" y="58"/>
                  </a:cubicBezTo>
                  <a:cubicBezTo>
                    <a:pt x="465" y="63"/>
                    <a:pt x="480" y="73"/>
                    <a:pt x="480" y="73"/>
                  </a:cubicBezTo>
                  <a:cubicBezTo>
                    <a:pt x="497" y="124"/>
                    <a:pt x="486" y="104"/>
                    <a:pt x="509" y="138"/>
                  </a:cubicBezTo>
                  <a:cubicBezTo>
                    <a:pt x="521" y="344"/>
                    <a:pt x="516" y="215"/>
                    <a:pt x="516" y="5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3" name="Freeform 20"/>
            <p:cNvSpPr>
              <a:spLocks/>
            </p:cNvSpPr>
            <p:nvPr/>
          </p:nvSpPr>
          <p:spPr bwMode="auto">
            <a:xfrm>
              <a:off x="1447" y="3198"/>
              <a:ext cx="233" cy="46"/>
            </a:xfrm>
            <a:custGeom>
              <a:avLst/>
              <a:gdLst>
                <a:gd name="T0" fmla="*/ 0 w 233"/>
                <a:gd name="T1" fmla="*/ 17 h 46"/>
                <a:gd name="T2" fmla="*/ 58 w 233"/>
                <a:gd name="T3" fmla="*/ 39 h 46"/>
                <a:gd name="T4" fmla="*/ 160 w 233"/>
                <a:gd name="T5" fmla="*/ 46 h 46"/>
                <a:gd name="T6" fmla="*/ 233 w 233"/>
                <a:gd name="T7" fmla="*/ 31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"/>
                <a:gd name="T13" fmla="*/ 0 h 46"/>
                <a:gd name="T14" fmla="*/ 233 w 233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" h="46">
                  <a:moveTo>
                    <a:pt x="0" y="17"/>
                  </a:moveTo>
                  <a:cubicBezTo>
                    <a:pt x="41" y="30"/>
                    <a:pt x="33" y="0"/>
                    <a:pt x="58" y="39"/>
                  </a:cubicBezTo>
                  <a:cubicBezTo>
                    <a:pt x="104" y="31"/>
                    <a:pt x="134" y="5"/>
                    <a:pt x="160" y="46"/>
                  </a:cubicBezTo>
                  <a:cubicBezTo>
                    <a:pt x="184" y="41"/>
                    <a:pt x="209" y="31"/>
                    <a:pt x="233" y="3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4" name="Freeform 21"/>
            <p:cNvSpPr>
              <a:spLocks/>
            </p:cNvSpPr>
            <p:nvPr/>
          </p:nvSpPr>
          <p:spPr bwMode="auto">
            <a:xfrm>
              <a:off x="1433" y="3290"/>
              <a:ext cx="247" cy="63"/>
            </a:xfrm>
            <a:custGeom>
              <a:avLst/>
              <a:gdLst>
                <a:gd name="T0" fmla="*/ 0 w 247"/>
                <a:gd name="T1" fmla="*/ 48 h 63"/>
                <a:gd name="T2" fmla="*/ 36 w 247"/>
                <a:gd name="T3" fmla="*/ 63 h 63"/>
                <a:gd name="T4" fmla="*/ 87 w 247"/>
                <a:gd name="T5" fmla="*/ 56 h 63"/>
                <a:gd name="T6" fmla="*/ 116 w 247"/>
                <a:gd name="T7" fmla="*/ 34 h 63"/>
                <a:gd name="T8" fmla="*/ 123 w 247"/>
                <a:gd name="T9" fmla="*/ 56 h 63"/>
                <a:gd name="T10" fmla="*/ 145 w 247"/>
                <a:gd name="T11" fmla="*/ 63 h 63"/>
                <a:gd name="T12" fmla="*/ 247 w 247"/>
                <a:gd name="T13" fmla="*/ 48 h 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7"/>
                <a:gd name="T22" fmla="*/ 0 h 63"/>
                <a:gd name="T23" fmla="*/ 247 w 247"/>
                <a:gd name="T24" fmla="*/ 63 h 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7" h="63">
                  <a:moveTo>
                    <a:pt x="0" y="48"/>
                  </a:moveTo>
                  <a:cubicBezTo>
                    <a:pt x="16" y="0"/>
                    <a:pt x="29" y="40"/>
                    <a:pt x="36" y="63"/>
                  </a:cubicBezTo>
                  <a:cubicBezTo>
                    <a:pt x="53" y="61"/>
                    <a:pt x="71" y="62"/>
                    <a:pt x="87" y="56"/>
                  </a:cubicBezTo>
                  <a:cubicBezTo>
                    <a:pt x="98" y="52"/>
                    <a:pt x="104" y="34"/>
                    <a:pt x="116" y="34"/>
                  </a:cubicBezTo>
                  <a:cubicBezTo>
                    <a:pt x="124" y="34"/>
                    <a:pt x="118" y="51"/>
                    <a:pt x="123" y="56"/>
                  </a:cubicBezTo>
                  <a:cubicBezTo>
                    <a:pt x="128" y="61"/>
                    <a:pt x="138" y="61"/>
                    <a:pt x="145" y="63"/>
                  </a:cubicBezTo>
                  <a:cubicBezTo>
                    <a:pt x="212" y="43"/>
                    <a:pt x="178" y="48"/>
                    <a:pt x="247" y="4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5" name="Freeform 22"/>
            <p:cNvSpPr>
              <a:spLocks/>
            </p:cNvSpPr>
            <p:nvPr/>
          </p:nvSpPr>
          <p:spPr bwMode="auto">
            <a:xfrm>
              <a:off x="1425" y="3394"/>
              <a:ext cx="255" cy="98"/>
            </a:xfrm>
            <a:custGeom>
              <a:avLst/>
              <a:gdLst>
                <a:gd name="T0" fmla="*/ 0 w 255"/>
                <a:gd name="T1" fmla="*/ 32 h 98"/>
                <a:gd name="T2" fmla="*/ 37 w 255"/>
                <a:gd name="T3" fmla="*/ 24 h 98"/>
                <a:gd name="T4" fmla="*/ 51 w 255"/>
                <a:gd name="T5" fmla="*/ 3 h 98"/>
                <a:gd name="T6" fmla="*/ 58 w 255"/>
                <a:gd name="T7" fmla="*/ 32 h 98"/>
                <a:gd name="T8" fmla="*/ 66 w 255"/>
                <a:gd name="T9" fmla="*/ 54 h 98"/>
                <a:gd name="T10" fmla="*/ 95 w 255"/>
                <a:gd name="T11" fmla="*/ 39 h 98"/>
                <a:gd name="T12" fmla="*/ 117 w 255"/>
                <a:gd name="T13" fmla="*/ 68 h 98"/>
                <a:gd name="T14" fmla="*/ 146 w 255"/>
                <a:gd name="T15" fmla="*/ 17 h 98"/>
                <a:gd name="T16" fmla="*/ 153 w 255"/>
                <a:gd name="T17" fmla="*/ 54 h 98"/>
                <a:gd name="T18" fmla="*/ 160 w 255"/>
                <a:gd name="T19" fmla="*/ 97 h 98"/>
                <a:gd name="T20" fmla="*/ 197 w 255"/>
                <a:gd name="T21" fmla="*/ 46 h 98"/>
                <a:gd name="T22" fmla="*/ 255 w 255"/>
                <a:gd name="T23" fmla="*/ 75 h 9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98"/>
                <a:gd name="T38" fmla="*/ 255 w 255"/>
                <a:gd name="T39" fmla="*/ 98 h 9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98">
                  <a:moveTo>
                    <a:pt x="0" y="32"/>
                  </a:moveTo>
                  <a:cubicBezTo>
                    <a:pt x="12" y="29"/>
                    <a:pt x="26" y="30"/>
                    <a:pt x="37" y="24"/>
                  </a:cubicBezTo>
                  <a:cubicBezTo>
                    <a:pt x="44" y="20"/>
                    <a:pt x="43" y="0"/>
                    <a:pt x="51" y="3"/>
                  </a:cubicBezTo>
                  <a:cubicBezTo>
                    <a:pt x="60" y="7"/>
                    <a:pt x="55" y="22"/>
                    <a:pt x="58" y="32"/>
                  </a:cubicBezTo>
                  <a:cubicBezTo>
                    <a:pt x="60" y="39"/>
                    <a:pt x="63" y="47"/>
                    <a:pt x="66" y="54"/>
                  </a:cubicBezTo>
                  <a:cubicBezTo>
                    <a:pt x="76" y="49"/>
                    <a:pt x="85" y="36"/>
                    <a:pt x="95" y="39"/>
                  </a:cubicBezTo>
                  <a:cubicBezTo>
                    <a:pt x="107" y="42"/>
                    <a:pt x="105" y="68"/>
                    <a:pt x="117" y="68"/>
                  </a:cubicBezTo>
                  <a:cubicBezTo>
                    <a:pt x="130" y="68"/>
                    <a:pt x="142" y="27"/>
                    <a:pt x="146" y="17"/>
                  </a:cubicBezTo>
                  <a:cubicBezTo>
                    <a:pt x="148" y="29"/>
                    <a:pt x="151" y="42"/>
                    <a:pt x="153" y="54"/>
                  </a:cubicBezTo>
                  <a:cubicBezTo>
                    <a:pt x="156" y="68"/>
                    <a:pt x="147" y="91"/>
                    <a:pt x="160" y="97"/>
                  </a:cubicBezTo>
                  <a:cubicBezTo>
                    <a:pt x="162" y="98"/>
                    <a:pt x="194" y="51"/>
                    <a:pt x="197" y="46"/>
                  </a:cubicBezTo>
                  <a:cubicBezTo>
                    <a:pt x="208" y="92"/>
                    <a:pt x="194" y="75"/>
                    <a:pt x="255" y="7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6" name="Freeform 23"/>
            <p:cNvSpPr>
              <a:spLocks/>
            </p:cNvSpPr>
            <p:nvPr/>
          </p:nvSpPr>
          <p:spPr bwMode="auto">
            <a:xfrm>
              <a:off x="1166" y="3361"/>
              <a:ext cx="135" cy="167"/>
            </a:xfrm>
            <a:custGeom>
              <a:avLst/>
              <a:gdLst>
                <a:gd name="T0" fmla="*/ 70 w 135"/>
                <a:gd name="T1" fmla="*/ 167 h 167"/>
                <a:gd name="T2" fmla="*/ 19 w 135"/>
                <a:gd name="T3" fmla="*/ 65 h 167"/>
                <a:gd name="T4" fmla="*/ 41 w 135"/>
                <a:gd name="T5" fmla="*/ 101 h 167"/>
                <a:gd name="T6" fmla="*/ 78 w 135"/>
                <a:gd name="T7" fmla="*/ 43 h 167"/>
                <a:gd name="T8" fmla="*/ 107 w 135"/>
                <a:gd name="T9" fmla="*/ 50 h 167"/>
                <a:gd name="T10" fmla="*/ 78 w 135"/>
                <a:gd name="T11" fmla="*/ 79 h 167"/>
                <a:gd name="T12" fmla="*/ 41 w 135"/>
                <a:gd name="T13" fmla="*/ 14 h 167"/>
                <a:gd name="T14" fmla="*/ 63 w 135"/>
                <a:gd name="T15" fmla="*/ 65 h 167"/>
                <a:gd name="T16" fmla="*/ 70 w 135"/>
                <a:gd name="T17" fmla="*/ 130 h 167"/>
                <a:gd name="T18" fmla="*/ 56 w 135"/>
                <a:gd name="T19" fmla="*/ 87 h 1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5"/>
                <a:gd name="T31" fmla="*/ 0 h 167"/>
                <a:gd name="T32" fmla="*/ 135 w 135"/>
                <a:gd name="T33" fmla="*/ 167 h 1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5" h="167">
                  <a:moveTo>
                    <a:pt x="70" y="167"/>
                  </a:moveTo>
                  <a:cubicBezTo>
                    <a:pt x="67" y="112"/>
                    <a:pt x="84" y="0"/>
                    <a:pt x="19" y="65"/>
                  </a:cubicBezTo>
                  <a:cubicBezTo>
                    <a:pt x="9" y="95"/>
                    <a:pt x="0" y="114"/>
                    <a:pt x="41" y="101"/>
                  </a:cubicBezTo>
                  <a:cubicBezTo>
                    <a:pt x="50" y="71"/>
                    <a:pt x="51" y="60"/>
                    <a:pt x="78" y="43"/>
                  </a:cubicBezTo>
                  <a:cubicBezTo>
                    <a:pt x="88" y="45"/>
                    <a:pt x="103" y="41"/>
                    <a:pt x="107" y="50"/>
                  </a:cubicBezTo>
                  <a:cubicBezTo>
                    <a:pt x="135" y="109"/>
                    <a:pt x="88" y="83"/>
                    <a:pt x="78" y="79"/>
                  </a:cubicBezTo>
                  <a:cubicBezTo>
                    <a:pt x="65" y="44"/>
                    <a:pt x="80" y="26"/>
                    <a:pt x="41" y="14"/>
                  </a:cubicBezTo>
                  <a:cubicBezTo>
                    <a:pt x="19" y="49"/>
                    <a:pt x="27" y="52"/>
                    <a:pt x="63" y="65"/>
                  </a:cubicBezTo>
                  <a:cubicBezTo>
                    <a:pt x="41" y="87"/>
                    <a:pt x="5" y="151"/>
                    <a:pt x="70" y="130"/>
                  </a:cubicBezTo>
                  <a:cubicBezTo>
                    <a:pt x="63" y="85"/>
                    <a:pt x="78" y="87"/>
                    <a:pt x="56" y="87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7" name="Freeform 24"/>
            <p:cNvSpPr>
              <a:spLocks/>
            </p:cNvSpPr>
            <p:nvPr/>
          </p:nvSpPr>
          <p:spPr bwMode="auto">
            <a:xfrm>
              <a:off x="1513" y="3127"/>
              <a:ext cx="101" cy="9"/>
            </a:xfrm>
            <a:custGeom>
              <a:avLst/>
              <a:gdLst>
                <a:gd name="T0" fmla="*/ 0 w 101"/>
                <a:gd name="T1" fmla="*/ 0 h 9"/>
                <a:gd name="T2" fmla="*/ 101 w 101"/>
                <a:gd name="T3" fmla="*/ 8 h 9"/>
                <a:gd name="T4" fmla="*/ 0 60000 65536"/>
                <a:gd name="T5" fmla="*/ 0 60000 65536"/>
                <a:gd name="T6" fmla="*/ 0 w 101"/>
                <a:gd name="T7" fmla="*/ 0 h 9"/>
                <a:gd name="T8" fmla="*/ 101 w 101"/>
                <a:gd name="T9" fmla="*/ 9 h 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1" h="9">
                  <a:moveTo>
                    <a:pt x="0" y="0"/>
                  </a:moveTo>
                  <a:cubicBezTo>
                    <a:pt x="82" y="9"/>
                    <a:pt x="48" y="8"/>
                    <a:pt x="101" y="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3872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</a:t>
            </a:r>
            <a:br>
              <a:rPr lang="en-US" dirty="0" smtClean="0"/>
            </a:br>
            <a:r>
              <a:rPr lang="en-US" dirty="0" smtClean="0"/>
              <a:t>Reading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12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13 of Garcia-Molina et al</a:t>
            </a:r>
          </a:p>
          <a:p>
            <a:r>
              <a:rPr lang="en-US" dirty="0" smtClean="0"/>
              <a:t>Gray</a:t>
            </a:r>
            <a:r>
              <a:rPr lang="en-US" dirty="0"/>
              <a:t>, J. and </a:t>
            </a:r>
            <a:r>
              <a:rPr lang="en-US" dirty="0" err="1"/>
              <a:t>Putzolu</a:t>
            </a:r>
            <a:r>
              <a:rPr lang="en-US" dirty="0"/>
              <a:t>, F. 1987. The 5 minute rule for trading memory for disc accesses and the 10 byte rule for trading memory for CPU time. </a:t>
            </a:r>
            <a:r>
              <a:rPr lang="en-US" dirty="0" smtClean="0"/>
              <a:t>Proceedings of SIGMOD 1987, 395-398.</a:t>
            </a:r>
          </a:p>
          <a:p>
            <a:r>
              <a:rPr lang="en-US" dirty="0" smtClean="0"/>
              <a:t>Gray</a:t>
            </a:r>
            <a:r>
              <a:rPr lang="en-US" dirty="0"/>
              <a:t>, J. and </a:t>
            </a:r>
            <a:r>
              <a:rPr lang="en-US" dirty="0" err="1"/>
              <a:t>Graefe</a:t>
            </a:r>
            <a:r>
              <a:rPr lang="en-US" dirty="0"/>
              <a:t>, G. 1997. The five-minute rule ten years later, and other computer storage rules of thumb. </a:t>
            </a:r>
            <a:r>
              <a:rPr lang="en-US" i="1" dirty="0"/>
              <a:t>SIGMOD Record</a:t>
            </a:r>
            <a:r>
              <a:rPr lang="en-US" dirty="0"/>
              <a:t>. </a:t>
            </a:r>
            <a:r>
              <a:rPr lang="en-US" dirty="0" smtClean="0"/>
              <a:t>26(4), 63-68.</a:t>
            </a:r>
            <a:endParaRPr lang="en-US" dirty="0"/>
          </a:p>
          <a:p>
            <a:r>
              <a:rPr lang="en-US" dirty="0" err="1" smtClean="0"/>
              <a:t>Graefe</a:t>
            </a:r>
            <a:r>
              <a:rPr lang="en-US" dirty="0"/>
              <a:t>, G. 2009. The five-minute rule 20 years later (and how flash memory changes the rules). </a:t>
            </a:r>
            <a:r>
              <a:rPr lang="en-US" i="1" dirty="0"/>
              <a:t>Communications of the ACM</a:t>
            </a:r>
            <a:r>
              <a:rPr lang="en-US" dirty="0"/>
              <a:t>. </a:t>
            </a:r>
            <a:r>
              <a:rPr lang="en-US" dirty="0" smtClean="0"/>
              <a:t>52(7), 48-59.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146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Lecture:</a:t>
            </a:r>
            <a:br>
              <a:rPr lang="en-US" dirty="0" smtClean="0"/>
            </a:br>
            <a:r>
              <a:rPr lang="en-US" dirty="0" smtClean="0"/>
              <a:t>Access Structures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0421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4385" r="4385"/>
          <a:stretch>
            <a:fillRect/>
          </a:stretch>
        </p:blipFill>
        <p:spPr/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Zone Bit Recording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Tracks closer to the disc edge are longer than those closer to the axis</a:t>
            </a:r>
          </a:p>
          <a:p>
            <a:pPr lvl="1"/>
            <a:r>
              <a:rPr lang="en-US" dirty="0" smtClean="0"/>
              <a:t>Bit densities vary in order to ensure a constant number of bits per sector</a:t>
            </a:r>
          </a:p>
          <a:p>
            <a:pPr marL="0" indent="0">
              <a:buNone/>
            </a:pPr>
            <a:r>
              <a:rPr lang="en-US" dirty="0" smtClean="0"/>
              <a:t>Instead, we can vary the number of sectors per track (depending on track location)</a:t>
            </a:r>
          </a:p>
          <a:p>
            <a:pPr lvl="1"/>
            <a:r>
              <a:rPr lang="en-US" dirty="0" smtClean="0"/>
              <a:t>Improves overall storage density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412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Access </a:t>
            </a:r>
            <a:r>
              <a:rPr lang="en-US" dirty="0" smtClean="0"/>
              <a:t>Time = 	Seek </a:t>
            </a:r>
            <a:r>
              <a:rPr lang="en-US" dirty="0"/>
              <a:t>Time +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	Rotational </a:t>
            </a:r>
            <a:r>
              <a:rPr lang="en-US" dirty="0"/>
              <a:t>Delay +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smtClean="0"/>
              <a:t>Transfer </a:t>
            </a:r>
            <a:r>
              <a:rPr lang="en-US" dirty="0"/>
              <a:t>Time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Access Time: Reading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60554" y="1844824"/>
            <a:ext cx="2357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block requested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048" y="5085184"/>
            <a:ext cx="2470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block in memory</a:t>
            </a:r>
            <a:endParaRPr lang="en-US" dirty="0">
              <a:latin typeface="Georgia"/>
              <a:cs typeface="Georgia"/>
            </a:endParaRPr>
          </a:p>
        </p:txBody>
      </p:sp>
      <p:cxnSp>
        <p:nvCxnSpPr>
          <p:cNvPr id="13" name="Straight Arrow Connector 12"/>
          <p:cNvCxnSpPr>
            <a:stCxn id="5" idx="2"/>
            <a:endCxn id="6" idx="0"/>
          </p:cNvCxnSpPr>
          <p:nvPr/>
        </p:nvCxnSpPr>
        <p:spPr bwMode="auto">
          <a:xfrm>
            <a:off x="6239347" y="2306489"/>
            <a:ext cx="0" cy="277869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2754" y="2924944"/>
            <a:ext cx="1524000" cy="1524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142529" y="3429000"/>
            <a:ext cx="1724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access time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55620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Time taken for head assembly to move to a given track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Average seek time range:</a:t>
            </a:r>
            <a:endParaRPr lang="en-US" dirty="0"/>
          </a:p>
          <a:p>
            <a:pPr lvl="1"/>
            <a:r>
              <a:rPr lang="en-US" dirty="0"/>
              <a:t>4ms for high end drives</a:t>
            </a:r>
          </a:p>
          <a:p>
            <a:pPr lvl="1"/>
            <a:r>
              <a:rPr lang="en-US" dirty="0"/>
              <a:t>15ms for mobile </a:t>
            </a:r>
            <a:r>
              <a:rPr lang="en-US" dirty="0" smtClean="0"/>
              <a:t>devices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350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Average delay = time for 0.5 rev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Rotational Delay (Latency)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5580112" y="1988840"/>
            <a:ext cx="2159496" cy="2159496"/>
            <a:chOff x="3352800" y="2057400"/>
            <a:chExt cx="2667000" cy="2667000"/>
          </a:xfrm>
        </p:grpSpPr>
        <p:sp>
          <p:nvSpPr>
            <p:cNvPr id="6" name="Oval 3"/>
            <p:cNvSpPr>
              <a:spLocks noChangeArrowheads="1"/>
            </p:cNvSpPr>
            <p:nvPr/>
          </p:nvSpPr>
          <p:spPr bwMode="auto">
            <a:xfrm>
              <a:off x="3352800" y="2057400"/>
              <a:ext cx="2667000" cy="2667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3657600" y="2362200"/>
              <a:ext cx="2057400" cy="20574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47244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724400" y="4419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5715000" y="3429000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3352800" y="3429000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V="1">
              <a:off x="5410200" y="24384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V="1">
              <a:off x="3810000" y="41910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5486400" y="40386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3810000" y="23622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AutoShape 15"/>
            <p:cNvSpPr>
              <a:spLocks noChangeArrowheads="1"/>
            </p:cNvSpPr>
            <p:nvPr/>
          </p:nvSpPr>
          <p:spPr bwMode="auto">
            <a:xfrm flipH="1">
              <a:off x="3962400" y="2971800"/>
              <a:ext cx="1371600" cy="685800"/>
            </a:xfrm>
            <a:prstGeom prst="curvedDownArrow">
              <a:avLst>
                <a:gd name="adj1" fmla="val 40000"/>
                <a:gd name="adj2" fmla="val 80000"/>
                <a:gd name="adj3" fmla="val 3333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" name="Line 16"/>
          <p:cNvSpPr>
            <a:spLocks noChangeShapeType="1"/>
          </p:cNvSpPr>
          <p:nvPr/>
        </p:nvSpPr>
        <p:spPr bwMode="auto">
          <a:xfrm flipV="1">
            <a:off x="5220072" y="3501008"/>
            <a:ext cx="457200" cy="228600"/>
          </a:xfrm>
          <a:prstGeom prst="line">
            <a:avLst/>
          </a:prstGeom>
          <a:noFill/>
          <a:ln w="12700" cmpd="sng">
            <a:solidFill>
              <a:schemeClr val="tx1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H="1" flipV="1">
            <a:off x="7596336" y="3573016"/>
            <a:ext cx="381000" cy="457200"/>
          </a:xfrm>
          <a:prstGeom prst="line">
            <a:avLst/>
          </a:prstGeom>
          <a:noFill/>
          <a:ln w="12700" cmpd="sng">
            <a:solidFill>
              <a:schemeClr val="tx1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644008" y="3717032"/>
            <a:ext cx="110889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head</a:t>
            </a:r>
          </a:p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position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7380312" y="4077072"/>
            <a:ext cx="129937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requested</a:t>
            </a:r>
          </a:p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block</a:t>
            </a:r>
            <a:endParaRPr lang="en-US" sz="2000" dirty="0">
              <a:latin typeface="Georgia"/>
              <a:cs typeface="Georgia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86783"/>
              </p:ext>
            </p:extLst>
          </p:nvPr>
        </p:nvGraphicFramePr>
        <p:xfrm>
          <a:off x="323528" y="2708920"/>
          <a:ext cx="3683596" cy="2743199"/>
        </p:xfrm>
        <a:graphic>
          <a:graphicData uri="http://schemas.openxmlformats.org/drawingml/2006/table">
            <a:tbl>
              <a:tblPr/>
              <a:tblGrid>
                <a:gridCol w="1841798"/>
                <a:gridCol w="1841798"/>
              </a:tblGrid>
              <a:tr h="7703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effectLst/>
                        </a:rPr>
                        <a:t>Rotational speed</a:t>
                      </a:r>
                    </a:p>
                    <a:p>
                      <a:pPr algn="ctr"/>
                      <a:r>
                        <a:rPr lang="en-US" sz="1800" dirty="0" smtClean="0">
                          <a:effectLst/>
                        </a:rPr>
                        <a:t>[</a:t>
                      </a:r>
                      <a:r>
                        <a:rPr lang="en-US" sz="1800" dirty="0">
                          <a:effectLst/>
                        </a:rPr>
                        <a:t>rpm]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Average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 smtClean="0">
                          <a:effectLst/>
                        </a:rPr>
                        <a:t>delay</a:t>
                      </a:r>
                      <a:r>
                        <a:rPr lang="en-US" sz="1800" dirty="0">
                          <a:effectLst/>
                        </a:rPr>
                        <a:t/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 smtClean="0">
                          <a:effectLst/>
                        </a:rPr>
                        <a:t>[</a:t>
                      </a:r>
                      <a:r>
                        <a:rPr lang="en-US" sz="1800" dirty="0" err="1">
                          <a:effectLst/>
                        </a:rPr>
                        <a:t>ms</a:t>
                      </a:r>
                      <a:r>
                        <a:rPr lang="en-US" sz="1800" dirty="0">
                          <a:effectLst/>
                        </a:rPr>
                        <a:t>]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4,200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7.14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5,400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5.56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7,200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4.17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10,000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3.00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15,000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2.00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762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Time</a:t>
            </a:r>
            <a:endParaRPr lang="en-US" dirty="0"/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Transfer rate ranges from:</a:t>
            </a:r>
          </a:p>
          <a:p>
            <a:pPr lvl="1"/>
            <a:r>
              <a:rPr lang="en-US" dirty="0" smtClean="0"/>
              <a:t>up to 1000 Mbit/sec</a:t>
            </a:r>
          </a:p>
          <a:p>
            <a:pPr lvl="1"/>
            <a:r>
              <a:rPr lang="en-US" dirty="0" smtClean="0"/>
              <a:t>432 Mbit/sec 12x Blu-Ray disk</a:t>
            </a:r>
          </a:p>
          <a:p>
            <a:pPr lvl="1"/>
            <a:r>
              <a:rPr lang="en-US" dirty="0" smtClean="0"/>
              <a:t>1.23 </a:t>
            </a:r>
            <a:r>
              <a:rPr lang="en-US" dirty="0" err="1" smtClean="0"/>
              <a:t>Mbits</a:t>
            </a:r>
            <a:r>
              <a:rPr lang="en-US" dirty="0" smtClean="0"/>
              <a:t>/sec 1x CD</a:t>
            </a:r>
          </a:p>
          <a:p>
            <a:pPr lvl="1"/>
            <a:r>
              <a:rPr lang="en-US" dirty="0" smtClean="0"/>
              <a:t>for SSDs, limited by interface</a:t>
            </a:r>
            <a:br>
              <a:rPr lang="en-US" dirty="0" smtClean="0"/>
            </a:br>
            <a:r>
              <a:rPr lang="en-US" dirty="0" smtClean="0"/>
              <a:t>e.g., SATA 3000 Mbit/s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ransfer time = block size / transfer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93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Sequential Access</a:t>
            </a:r>
            <a:endParaRPr lang="en-US" dirty="0"/>
          </a:p>
        </p:txBody>
      </p:sp>
      <p:sp>
        <p:nvSpPr>
          <p:cNvPr id="2150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 far, random access - what about reading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n</a:t>
            </a:r>
            <a:r>
              <a:rPr lang="en-US" dirty="0" smtClean="0"/>
              <a:t>ext</a:t>
            </a:r>
            <a:r>
              <a:rPr lang="ja-JP" altLang="en-US" dirty="0" smtClean="0"/>
              <a:t>”</a:t>
            </a:r>
            <a:r>
              <a:rPr lang="en-US" dirty="0" smtClean="0"/>
              <a:t> block?</a:t>
            </a:r>
          </a:p>
          <a:p>
            <a:pPr marL="0" indent="0">
              <a:buNone/>
            </a:pPr>
            <a:r>
              <a:rPr lang="en-US" dirty="0" smtClean="0"/>
              <a:t>Access time =  ( block size / transfer rate ) + negligible costs</a:t>
            </a:r>
          </a:p>
          <a:p>
            <a:pPr marL="0" indent="0">
              <a:buNone/>
            </a:pPr>
            <a:r>
              <a:rPr lang="en-US" dirty="0" smtClean="0"/>
              <a:t>Negligible costs: </a:t>
            </a:r>
          </a:p>
          <a:p>
            <a:pPr lvl="1"/>
            <a:r>
              <a:rPr lang="en-US" dirty="0" smtClean="0"/>
              <a:t>skip inter-block gap</a:t>
            </a:r>
          </a:p>
          <a:p>
            <a:pPr lvl="1"/>
            <a:r>
              <a:rPr lang="en-US" dirty="0" smtClean="0"/>
              <a:t>switch track (within same cylinder)</a:t>
            </a:r>
          </a:p>
          <a:p>
            <a:pPr lvl="1"/>
            <a:r>
              <a:rPr lang="en-US" dirty="0" smtClean="0"/>
              <a:t>switch to adjacent cylinder occasionally</a:t>
            </a:r>
          </a:p>
          <a:p>
            <a:endParaRPr lang="en-US" dirty="0"/>
          </a:p>
          <a:p>
            <a:r>
              <a:rPr lang="en-US" dirty="0" smtClean="0"/>
              <a:t>In general, sequential i/o is much less expensive than random i/o</a:t>
            </a:r>
          </a:p>
        </p:txBody>
      </p:sp>
    </p:spTree>
    <p:extLst>
      <p:ext uri="{BB962C8B-B14F-4D97-AF65-F5344CB8AC3E}">
        <p14:creationId xmlns:p14="http://schemas.microsoft.com/office/powerpoint/2010/main" val="3278889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 Access </a:t>
            </a:r>
            <a:r>
              <a:rPr lang="en-US" dirty="0" smtClean="0"/>
              <a:t>Time: Writing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Costs similar to those for reading, unless we wish to verify data</a:t>
            </a:r>
          </a:p>
          <a:p>
            <a:pPr marL="0" indent="0">
              <a:buNone/>
            </a:pPr>
            <a:r>
              <a:rPr lang="en-US" dirty="0" smtClean="0"/>
              <a:t>Verifying requires that we read the block we’ve just written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Access Time = 	Seek Time +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smtClean="0"/>
              <a:t>	Rotational </a:t>
            </a:r>
            <a:r>
              <a:rPr lang="en-US" dirty="0"/>
              <a:t>Delay </a:t>
            </a:r>
            <a:r>
              <a:rPr lang="en-US" dirty="0" smtClean="0"/>
              <a:t>(1/2 rotation) +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	</a:t>
            </a:r>
            <a:r>
              <a:rPr lang="en-US" dirty="0" smtClean="0"/>
              <a:t>	Transfer Time (for writing) + </a:t>
            </a:r>
            <a:br>
              <a:rPr lang="en-US" dirty="0" smtClean="0"/>
            </a:br>
            <a:r>
              <a:rPr lang="en-US" dirty="0" smtClean="0"/>
              <a:t>			Rotational Delay (full rotation) +</a:t>
            </a:r>
            <a:br>
              <a:rPr lang="en-US" dirty="0" smtClean="0"/>
            </a:br>
            <a:r>
              <a:rPr lang="en-US" dirty="0" smtClean="0"/>
              <a:t>			Transfer Time (for verifying)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194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Access Time: Modifying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/>
              <a:t>Read </a:t>
            </a:r>
            <a:r>
              <a:rPr lang="en-US" dirty="0"/>
              <a:t>Block</a:t>
            </a:r>
          </a:p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/>
              <a:t>Modify </a:t>
            </a:r>
            <a:r>
              <a:rPr lang="en-US" dirty="0"/>
              <a:t>in Memory</a:t>
            </a:r>
          </a:p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dirty="0"/>
              <a:t>Block</a:t>
            </a:r>
          </a:p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/>
              <a:t>Verify Block (optional)</a:t>
            </a:r>
            <a:endParaRPr lang="en-US" dirty="0"/>
          </a:p>
          <a:p>
            <a:pPr marL="0" indent="0">
              <a:spcBef>
                <a:spcPct val="20000"/>
              </a:spcBef>
              <a:buNone/>
            </a:pPr>
            <a:endParaRPr lang="en-US" dirty="0"/>
          </a:p>
          <a:p>
            <a:pPr marL="817200" lvl="1" indent="-457200">
              <a:spcBef>
                <a:spcPct val="20000"/>
              </a:spcBef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850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Access Time: Modifying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20000"/>
              </a:spcBef>
              <a:buNone/>
            </a:pPr>
            <a:r>
              <a:rPr lang="en-US" dirty="0" smtClean="0"/>
              <a:t>Access </a:t>
            </a:r>
            <a:r>
              <a:rPr lang="en-US" dirty="0"/>
              <a:t>Time = 	Seek Time +</a:t>
            </a:r>
            <a:br>
              <a:rPr lang="en-US" dirty="0"/>
            </a:br>
            <a:r>
              <a:rPr lang="en-US" dirty="0"/>
              <a:t>			Rotational Delay (1/2 rotation) +</a:t>
            </a:r>
            <a:br>
              <a:rPr lang="en-US" dirty="0"/>
            </a:br>
            <a:r>
              <a:rPr lang="en-US" dirty="0"/>
              <a:t>			Transfer Time (for </a:t>
            </a:r>
            <a:r>
              <a:rPr lang="en-US" dirty="0" smtClean="0"/>
              <a:t>reading) </a:t>
            </a:r>
            <a:r>
              <a:rPr lang="en-US" dirty="0"/>
              <a:t>+ </a:t>
            </a:r>
            <a:br>
              <a:rPr lang="en-US" dirty="0"/>
            </a:br>
            <a:r>
              <a:rPr lang="en-US" dirty="0"/>
              <a:t>			Rotational Delay (full rotation) +</a:t>
            </a:r>
            <a:br>
              <a:rPr lang="en-US" dirty="0"/>
            </a:br>
            <a:r>
              <a:rPr lang="en-US" dirty="0"/>
              <a:t>			Transfer Time (for </a:t>
            </a:r>
            <a:r>
              <a:rPr lang="en-US" dirty="0" smtClean="0"/>
              <a:t>writing) +</a:t>
            </a:r>
            <a:br>
              <a:rPr lang="en-US" dirty="0" smtClean="0"/>
            </a:br>
            <a:r>
              <a:rPr lang="en-US" dirty="0" smtClean="0"/>
              <a:t>		[	Rotational </a:t>
            </a:r>
            <a:r>
              <a:rPr lang="en-US" dirty="0"/>
              <a:t>Delay (full rotation) +</a:t>
            </a:r>
            <a:br>
              <a:rPr lang="en-US" dirty="0"/>
            </a:br>
            <a:r>
              <a:rPr lang="en-US" dirty="0"/>
              <a:t>			Transfer Time (for verifying</a:t>
            </a:r>
            <a:r>
              <a:rPr lang="en-US" dirty="0" smtClean="0"/>
              <a:t>)	     ]</a:t>
            </a:r>
            <a:endParaRPr lang="en-US" dirty="0"/>
          </a:p>
          <a:p>
            <a:pPr marL="0" indent="0">
              <a:spcBef>
                <a:spcPct val="20000"/>
              </a:spcBef>
              <a:buNone/>
            </a:pPr>
            <a:endParaRPr lang="en-US" dirty="0"/>
          </a:p>
          <a:p>
            <a:pPr marL="817200" lvl="1" indent="-457200">
              <a:spcBef>
                <a:spcPct val="20000"/>
              </a:spcBef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482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Storage </a:t>
            </a:r>
            <a:r>
              <a:rPr lang="en-US" dirty="0" err="1"/>
              <a:t>O</a:t>
            </a:r>
            <a:r>
              <a:rPr lang="en-US" dirty="0" err="1" smtClean="0"/>
              <a:t>rganisation</a:t>
            </a:r>
            <a:endParaRPr lang="en-US" dirty="0" smtClean="0"/>
          </a:p>
          <a:p>
            <a:r>
              <a:rPr lang="en-US" dirty="0" smtClean="0"/>
              <a:t>Secondary storage</a:t>
            </a:r>
          </a:p>
          <a:p>
            <a:r>
              <a:rPr lang="en-US" dirty="0" smtClean="0"/>
              <a:t>Buffer management</a:t>
            </a:r>
          </a:p>
          <a:p>
            <a:r>
              <a:rPr lang="en-US" dirty="0" smtClean="0"/>
              <a:t>The Five-Minute Rule</a:t>
            </a:r>
          </a:p>
          <a:p>
            <a:r>
              <a:rPr lang="en-US" dirty="0" smtClean="0"/>
              <a:t>Disk </a:t>
            </a:r>
            <a:r>
              <a:rPr lang="en-US" dirty="0" err="1" smtClean="0"/>
              <a:t>Organisation</a:t>
            </a:r>
            <a:endParaRPr lang="en-US" dirty="0" smtClean="0"/>
          </a:p>
          <a:p>
            <a:pPr lvl="1"/>
            <a:r>
              <a:rPr lang="en-US" dirty="0" smtClean="0"/>
              <a:t>Data Items</a:t>
            </a:r>
          </a:p>
          <a:p>
            <a:pPr lvl="1"/>
            <a:r>
              <a:rPr lang="en-US" dirty="0" smtClean="0"/>
              <a:t>Records</a:t>
            </a:r>
          </a:p>
          <a:p>
            <a:pPr lvl="1"/>
            <a:r>
              <a:rPr lang="en-US" dirty="0" smtClean="0"/>
              <a:t>Blocks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459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Addressing</a:t>
            </a:r>
            <a:endParaRPr lang="en-US" dirty="0"/>
          </a:p>
        </p:txBody>
      </p:sp>
      <p:sp>
        <p:nvSpPr>
          <p:cNvPr id="276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Cylinder-head-sector</a:t>
            </a:r>
          </a:p>
          <a:p>
            <a:pPr lvl="1"/>
            <a:r>
              <a:rPr lang="en-US" dirty="0" smtClean="0"/>
              <a:t>Physical location of data on disk</a:t>
            </a:r>
          </a:p>
          <a:p>
            <a:pPr lvl="1"/>
            <a:r>
              <a:rPr lang="en-US" dirty="0" smtClean="0"/>
              <a:t>ZBR causes problems (sectors vary by tracks)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Logical Block Addressing</a:t>
            </a:r>
          </a:p>
          <a:p>
            <a:pPr lvl="1"/>
            <a:r>
              <a:rPr lang="en-US" dirty="0" smtClean="0"/>
              <a:t>Blocks located by integer index</a:t>
            </a:r>
          </a:p>
          <a:p>
            <a:pPr lvl="1"/>
            <a:r>
              <a:rPr lang="en-US" dirty="0" smtClean="0"/>
              <a:t>HDD firmware maps LBA addresses to physical locations on disk</a:t>
            </a:r>
          </a:p>
          <a:p>
            <a:pPr lvl="1"/>
            <a:r>
              <a:rPr lang="en-US" dirty="0" smtClean="0"/>
              <a:t>Allows remapping of bad blocks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984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Block Size Selection?</a:t>
            </a:r>
            <a:endParaRPr lang="en-US"/>
          </a:p>
        </p:txBody>
      </p:sp>
      <p:sp>
        <p:nvSpPr>
          <p:cNvPr id="593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size of blocks affects I/O efficiency: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Big blocks reduce the costs of access</a:t>
            </a:r>
          </a:p>
          <a:p>
            <a:pPr lvl="1"/>
            <a:r>
              <a:rPr lang="en-US" dirty="0" smtClean="0"/>
              <a:t>Fewer seeks (seek time + rotational delay) for the same amount of data</a:t>
            </a:r>
          </a:p>
          <a:p>
            <a:pPr marL="0" indent="0">
              <a:buNone/>
            </a:pPr>
            <a:r>
              <a:rPr lang="en-US" dirty="0" smtClean="0"/>
              <a:t>Big blocks also increase the amount of irrelevant data read</a:t>
            </a:r>
          </a:p>
          <a:p>
            <a:pPr lvl="1"/>
            <a:r>
              <a:rPr lang="en-US" dirty="0" smtClean="0"/>
              <a:t>If you’re trying to read a single record in a block, larger blocks force you to read more data</a:t>
            </a:r>
          </a:p>
        </p:txBody>
      </p:sp>
    </p:spTree>
    <p:extLst>
      <p:ext uri="{BB962C8B-B14F-4D97-AF65-F5344CB8AC3E}">
        <p14:creationId xmlns:p14="http://schemas.microsoft.com/office/powerpoint/2010/main" val="1967519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what about Solid State Drives?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1998" r="-199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70807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Solid State Drives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 based on NAND flash memory</a:t>
            </a:r>
          </a:p>
          <a:p>
            <a:r>
              <a:rPr lang="en-US" dirty="0" smtClean="0"/>
              <a:t>Considerably more expensive than HDD (~8-9x)</a:t>
            </a:r>
          </a:p>
          <a:p>
            <a:r>
              <a:rPr lang="en-US" dirty="0" smtClean="0"/>
              <a:t>Typically smaller maximum size than HDD (~1-2TB)</a:t>
            </a:r>
          </a:p>
          <a:p>
            <a:r>
              <a:rPr lang="en-US" dirty="0" smtClean="0"/>
              <a:t>Considerably higher I/O performance</a:t>
            </a:r>
          </a:p>
          <a:p>
            <a:r>
              <a:rPr lang="en-US" dirty="0" smtClean="0"/>
              <a:t>Asymmetric read/write performance (writes are slower)</a:t>
            </a:r>
          </a:p>
          <a:p>
            <a:r>
              <a:rPr lang="en-US" dirty="0" smtClean="0"/>
              <a:t>Limited number of program-erase cycles (~100,000)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79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HDD versus SSD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Random I/</a:t>
            </a:r>
            <a:r>
              <a:rPr lang="en-US" dirty="0" err="1" smtClean="0"/>
              <a:t>Os</a:t>
            </a:r>
            <a:r>
              <a:rPr lang="en-US" dirty="0" smtClean="0"/>
              <a:t> per second (IOPS) = 1/ (seek + latency + transfer)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1334648894"/>
              </p:ext>
            </p:extLst>
          </p:nvPr>
        </p:nvGraphicFramePr>
        <p:xfrm>
          <a:off x="304800" y="3733800"/>
          <a:ext cx="8534400" cy="111252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2844800"/>
                <a:gridCol w="2844800"/>
                <a:gridCol w="28448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HDD 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SSD **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Random Read IOPS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125-150 IOPS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~50,000 IOPS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Random Write IOPS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125-150</a:t>
                      </a:r>
                      <a:r>
                        <a:rPr lang="en-US" baseline="0" dirty="0" smtClean="0"/>
                        <a:t> IOPS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~40,000 IOPS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23528" y="5877272"/>
            <a:ext cx="6996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Georgia"/>
                <a:cs typeface="Georgia"/>
              </a:rPr>
              <a:t>* 	Assumes 10,000 rpm HDD with SATA 3Gb/s interface</a:t>
            </a:r>
            <a:br>
              <a:rPr lang="en-US" sz="1800" dirty="0" smtClean="0">
                <a:latin typeface="Georgia"/>
                <a:cs typeface="Georgia"/>
              </a:rPr>
            </a:br>
            <a:r>
              <a:rPr lang="en-US" sz="1800" dirty="0" smtClean="0">
                <a:latin typeface="Georgia"/>
                <a:cs typeface="Georgia"/>
              </a:rPr>
              <a:t>** 	OCZ 480GB Vertex 3 (c. 2012) with SATA 6Gb/s interface</a:t>
            </a:r>
            <a:endParaRPr lang="en-US" sz="18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250795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</a:t>
            </a:r>
            <a:br>
              <a:rPr lang="en-US" dirty="0" smtClean="0"/>
            </a:br>
            <a:r>
              <a:rPr lang="en-US" dirty="0" smtClean="0"/>
              <a:t>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827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 bwMode="auto">
          <a:xfrm>
            <a:off x="4788024" y="4365104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4283968" y="3861048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Buffer Pool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Far more blocks of secondary storage than space in main memory – need to be selective about what’s kept in memory</a:t>
            </a:r>
          </a:p>
          <a:p>
            <a:pPr marL="0" indent="0">
              <a:buNone/>
            </a:pPr>
            <a:r>
              <a:rPr lang="en-US" dirty="0" smtClean="0"/>
              <a:t>Buffer pool organised into frames (size of database block, plus metadata)</a:t>
            </a:r>
            <a:endParaRPr lang="en-US" dirty="0"/>
          </a:p>
        </p:txBody>
      </p:sp>
      <p:sp>
        <p:nvSpPr>
          <p:cNvPr id="6" name="Can 5"/>
          <p:cNvSpPr/>
          <p:nvPr/>
        </p:nvSpPr>
        <p:spPr bwMode="auto">
          <a:xfrm>
            <a:off x="1043608" y="3933056"/>
            <a:ext cx="1800000" cy="1800000"/>
          </a:xfrm>
          <a:prstGeom prst="can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680759" y="4005264"/>
            <a:ext cx="1080000" cy="1800000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748998" y="4725144"/>
            <a:ext cx="360000" cy="36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X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50617" y="5826750"/>
            <a:ext cx="5611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disk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39952" y="5877272"/>
            <a:ext cx="7920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buffer</a:t>
            </a:r>
          </a:p>
          <a:p>
            <a:pPr algn="ctr"/>
            <a:r>
              <a:rPr lang="en-US" sz="1600" dirty="0" smtClean="0">
                <a:latin typeface="Georgia"/>
                <a:cs typeface="Georgia"/>
              </a:rPr>
              <a:t>pool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06902" y="5826750"/>
            <a:ext cx="126579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Georgia"/>
                <a:cs typeface="Georgia"/>
              </a:rPr>
              <a:t>h</a:t>
            </a:r>
            <a:r>
              <a:rPr lang="en-US" sz="1600" dirty="0" smtClean="0">
                <a:latin typeface="Georgia"/>
                <a:cs typeface="Georgia"/>
              </a:rPr>
              <a:t>igher-level</a:t>
            </a:r>
            <a:br>
              <a:rPr lang="en-US" sz="1600" dirty="0" smtClean="0">
                <a:latin typeface="Georgia"/>
                <a:cs typeface="Georgia"/>
              </a:rPr>
            </a:br>
            <a:r>
              <a:rPr lang="en-US" sz="1600" dirty="0" smtClean="0">
                <a:latin typeface="Georgia"/>
                <a:cs typeface="Georgia"/>
              </a:rPr>
              <a:t>code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779912" y="3861048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7020272" y="4725144"/>
            <a:ext cx="360000" cy="3600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X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3779912" y="4365104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3779912" y="4869160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779912" y="5373216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4283968" y="4365104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788024" y="3860023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283968" y="4869160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788024" y="4869160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283968" y="5373216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4788024" y="5373216"/>
            <a:ext cx="502957" cy="505081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4355976" y="3933056"/>
            <a:ext cx="360000" cy="36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4860032" y="4437112"/>
            <a:ext cx="360000" cy="36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4355976" y="4941168"/>
            <a:ext cx="360000" cy="36000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X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7" name="Straight Arrow Connector 16"/>
          <p:cNvCxnSpPr>
            <a:stCxn id="8" idx="3"/>
            <a:endCxn id="56" idx="1"/>
          </p:cNvCxnSpPr>
          <p:nvPr/>
        </p:nvCxnSpPr>
        <p:spPr bwMode="auto">
          <a:xfrm>
            <a:off x="2108998" y="4905144"/>
            <a:ext cx="2246978" cy="21602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  <p:cxnSp>
        <p:nvCxnSpPr>
          <p:cNvPr id="43" name="Straight Arrow Connector 42"/>
          <p:cNvCxnSpPr>
            <a:stCxn id="56" idx="3"/>
            <a:endCxn id="45" idx="1"/>
          </p:cNvCxnSpPr>
          <p:nvPr/>
        </p:nvCxnSpPr>
        <p:spPr bwMode="auto">
          <a:xfrm flipV="1">
            <a:off x="4715976" y="4905144"/>
            <a:ext cx="2304296" cy="21602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lg"/>
          </a:ln>
          <a:effectLst/>
        </p:spPr>
      </p:cxnSp>
    </p:spTree>
    <p:extLst>
      <p:ext uri="{BB962C8B-B14F-4D97-AF65-F5344CB8AC3E}">
        <p14:creationId xmlns:p14="http://schemas.microsoft.com/office/powerpoint/2010/main" val="3423875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5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frame in the buffer pool has: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pin count </a:t>
            </a:r>
            <a:r>
              <a:rPr lang="en-US" dirty="0" smtClean="0"/>
              <a:t>(number of current users of the block in that frame)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dirty flag </a:t>
            </a:r>
            <a:r>
              <a:rPr lang="en-US" dirty="0" smtClean="0"/>
              <a:t>(1 if the copy in the buffer has been changed, 0 otherwise)</a:t>
            </a:r>
          </a:p>
          <a:p>
            <a:pPr lvl="1"/>
            <a:r>
              <a:rPr lang="en-US" dirty="0" smtClean="0"/>
              <a:t>an </a:t>
            </a:r>
            <a:r>
              <a:rPr lang="en-US" i="1" dirty="0" smtClean="0"/>
              <a:t>access time </a:t>
            </a:r>
            <a:r>
              <a:rPr lang="en-US" dirty="0" smtClean="0"/>
              <a:t>(optional – used for LRU replacement)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loading time </a:t>
            </a:r>
            <a:r>
              <a:rPr lang="en-US" dirty="0" smtClean="0"/>
              <a:t>(optional – used for FIFO replacement)</a:t>
            </a:r>
          </a:p>
          <a:p>
            <a:pPr lvl="1"/>
            <a:r>
              <a:rPr lang="en-US" dirty="0" smtClean="0"/>
              <a:t>a </a:t>
            </a:r>
            <a:r>
              <a:rPr lang="en-US" i="1" dirty="0" smtClean="0"/>
              <a:t>clock flag </a:t>
            </a:r>
            <a:r>
              <a:rPr lang="en-US" dirty="0" smtClean="0"/>
              <a:t>(optional – used for Clock replacement)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22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Requesting a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</a:t>
            </a:r>
            <a:r>
              <a:rPr lang="en-US" b="1" dirty="0" smtClean="0"/>
              <a:t>f</a:t>
            </a:r>
            <a:r>
              <a:rPr lang="en-US" dirty="0" smtClean="0"/>
              <a:t> 	buffer pool already has a frame containing the block</a:t>
            </a:r>
            <a:br>
              <a:rPr lang="en-US" dirty="0" smtClean="0"/>
            </a:br>
            <a:r>
              <a:rPr lang="en-US" b="1" dirty="0" smtClean="0"/>
              <a:t>then</a:t>
            </a:r>
            <a:r>
              <a:rPr lang="en-US" dirty="0" smtClean="0"/>
              <a:t> 	increment pin count (“pin the block”)</a:t>
            </a:r>
            <a:br>
              <a:rPr lang="en-US" dirty="0" smtClean="0"/>
            </a:br>
            <a:r>
              <a:rPr lang="en-US" b="1" dirty="0" smtClean="0"/>
              <a:t>else</a:t>
            </a:r>
            <a:r>
              <a:rPr lang="en-US" dirty="0" smtClean="0"/>
              <a:t>	</a:t>
            </a:r>
            <a:r>
              <a:rPr lang="en-US" b="1" dirty="0" smtClean="0"/>
              <a:t>if</a:t>
            </a:r>
            <a:r>
              <a:rPr lang="en-US" dirty="0" smtClean="0"/>
              <a:t> 	there is an empty frame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b="1" dirty="0" smtClean="0"/>
              <a:t>then</a:t>
            </a:r>
            <a:r>
              <a:rPr lang="en-US" dirty="0" smtClean="0"/>
              <a:t> 	read block into frame and set pin count to 1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b="1" dirty="0" smtClean="0"/>
              <a:t>else</a:t>
            </a:r>
            <a:r>
              <a:rPr lang="en-US" dirty="0" smtClean="0"/>
              <a:t> 	choose a frame to be replaced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b="1" dirty="0" smtClean="0"/>
              <a:t>if</a:t>
            </a:r>
            <a:r>
              <a:rPr lang="en-US" dirty="0" smtClean="0"/>
              <a:t>	dirty bit on the replacement frame is set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b="1" dirty="0" smtClean="0"/>
              <a:t>then</a:t>
            </a:r>
            <a:r>
              <a:rPr lang="en-US" dirty="0" smtClean="0"/>
              <a:t>	write block in replacement frame to disk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	</a:t>
            </a:r>
            <a:r>
              <a:rPr lang="en-US" b="1" dirty="0" err="1" smtClean="0"/>
              <a:t>endif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read requested block into replacement frame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b="1" dirty="0" err="1" smtClean="0"/>
              <a:t>endif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 smtClean="0"/>
              <a:t>endif</a:t>
            </a: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405340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Replacement Strategies</a:t>
            </a:r>
            <a:endParaRPr lang="en-US" dirty="0"/>
          </a:p>
        </p:txBody>
      </p:sp>
      <p:sp>
        <p:nvSpPr>
          <p:cNvPr id="460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frame will not be selected for replacement until its pin count is 0</a:t>
            </a:r>
          </a:p>
          <a:p>
            <a:pPr marL="0" indent="0">
              <a:buNone/>
            </a:pPr>
            <a:r>
              <a:rPr lang="en-US" dirty="0" smtClean="0"/>
              <a:t>If there’s more than one frame with a pin count of 0, use a </a:t>
            </a:r>
            <a:r>
              <a:rPr lang="en-US" i="1" dirty="0" smtClean="0"/>
              <a:t>replacement strategy </a:t>
            </a:r>
            <a:r>
              <a:rPr lang="en-US" dirty="0" smtClean="0"/>
              <a:t>to choose the frame to be replaced</a:t>
            </a:r>
          </a:p>
          <a:p>
            <a:pPr lvl="1"/>
            <a:r>
              <a:rPr lang="en-US" dirty="0" smtClean="0"/>
              <a:t>Least Recently Used (LRU)</a:t>
            </a:r>
            <a:br>
              <a:rPr lang="en-US" dirty="0" smtClean="0"/>
            </a:br>
            <a:r>
              <a:rPr lang="en-US" dirty="0" smtClean="0"/>
              <a:t>Select the frame with the oldest access time</a:t>
            </a:r>
          </a:p>
          <a:p>
            <a:pPr lvl="1"/>
            <a:r>
              <a:rPr lang="en-US" dirty="0" smtClean="0"/>
              <a:t>First In First Out (FIFO)</a:t>
            </a:r>
            <a:br>
              <a:rPr lang="en-US" dirty="0" smtClean="0"/>
            </a:br>
            <a:r>
              <a:rPr lang="en-US" dirty="0" smtClean="0"/>
              <a:t>Select the frame with the oldest loading time</a:t>
            </a:r>
          </a:p>
          <a:p>
            <a:pPr lvl="1"/>
            <a:r>
              <a:rPr lang="en-US" dirty="0" smtClean="0"/>
              <a:t>Clock</a:t>
            </a:r>
            <a:br>
              <a:rPr lang="en-US" dirty="0" smtClean="0"/>
            </a:br>
            <a:r>
              <a:rPr lang="en-US" dirty="0" smtClean="0"/>
              <a:t>Approximation of LRU – cycle through each buffer in turn, if a buffer </a:t>
            </a:r>
            <a:r>
              <a:rPr lang="en-US" dirty="0" err="1" smtClean="0"/>
              <a:t>hasn</a:t>
            </a:r>
            <a:r>
              <a:rPr lang="uk-UA" dirty="0" smtClean="0"/>
              <a:t>’</a:t>
            </a:r>
            <a:r>
              <a:rPr lang="en-US" dirty="0" smtClean="0"/>
              <a:t>t been accessed in a full cycle then mark it for replacement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20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</a:t>
            </a:r>
            <a:r>
              <a:rPr lang="en-US" dirty="0" err="1" smtClean="0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011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Buffering</a:t>
            </a:r>
            <a:endParaRPr lang="en-US" dirty="0"/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Read B1 </a:t>
            </a:r>
            <a:r>
              <a:rPr lang="en-US" dirty="0" smtClean="0">
                <a:sym typeface="Symbol" charset="0"/>
              </a:rPr>
              <a:t></a:t>
            </a:r>
            <a:r>
              <a:rPr lang="en-US" dirty="0" smtClean="0"/>
              <a:t>   Buffer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Process Data in Buffer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Read B2 </a:t>
            </a:r>
            <a:r>
              <a:rPr lang="en-US" dirty="0" smtClean="0">
                <a:sym typeface="Symbol" charset="0"/>
              </a:rPr>
              <a:t> </a:t>
            </a:r>
            <a:r>
              <a:rPr lang="en-US" dirty="0" smtClean="0"/>
              <a:t>Buffer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Process Data in Buffer 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691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2339752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Single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Buffer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339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915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B2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491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B3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4067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B4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4644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B5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220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B6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796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B7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6372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B8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11" name="Straight Arrow Connector 10"/>
          <p:cNvCxnSpPr>
            <a:stCxn id="20" idx="0"/>
            <a:endCxn id="22" idx="2"/>
          </p:cNvCxnSpPr>
          <p:nvPr/>
        </p:nvCxnSpPr>
        <p:spPr bwMode="auto">
          <a:xfrm flipV="1">
            <a:off x="2627784" y="2996952"/>
            <a:ext cx="144016" cy="15121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115616" y="3573016"/>
            <a:ext cx="1492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load from disk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8432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2339752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Single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Buffer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339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915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B2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491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B3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4067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B4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4644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B5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220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B6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796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B7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6372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B8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47864" y="2420888"/>
            <a:ext cx="1403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process block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2483768" y="2276872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B1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73235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2339752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Single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Buffer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339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Georgia"/>
                <a:cs typeface="Georgia"/>
              </a:rPr>
              <a:t>B1</a:t>
            </a:r>
            <a:endParaRPr lang="en-US" sz="1600" dirty="0">
              <a:solidFill>
                <a:schemeClr val="tx1">
                  <a:lumMod val="40000"/>
                  <a:lumOff val="60000"/>
                </a:schemeClr>
              </a:solidFill>
              <a:latin typeface="Georgia"/>
              <a:cs typeface="Georgia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915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B2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491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B3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4067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B4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4644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B5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220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B6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796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B7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6372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B8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11" name="Straight Arrow Connector 10"/>
          <p:cNvCxnSpPr>
            <a:stCxn id="23" idx="0"/>
            <a:endCxn id="22" idx="2"/>
          </p:cNvCxnSpPr>
          <p:nvPr/>
        </p:nvCxnSpPr>
        <p:spPr bwMode="auto">
          <a:xfrm flipH="1" flipV="1">
            <a:off x="2771800" y="2996952"/>
            <a:ext cx="432048" cy="15121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115616" y="3573016"/>
            <a:ext cx="1492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load from disk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73235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2339752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Single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Buffer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339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solidFill>
                  <a:srgbClr val="A5B4BC"/>
                </a:solidFill>
                <a:latin typeface="Georgia"/>
                <a:cs typeface="Georgia"/>
              </a:rPr>
              <a:t>B1</a:t>
            </a:r>
            <a:endParaRPr lang="en-US" sz="1600" dirty="0">
              <a:solidFill>
                <a:srgbClr val="A5B4BC"/>
              </a:solidFill>
              <a:latin typeface="Georgia"/>
              <a:cs typeface="Georgia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915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B2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491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B3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4067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B4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4644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B5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220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B6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796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B7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6372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B8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47864" y="2420888"/>
            <a:ext cx="1403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process block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7" name="Rectangle 13"/>
          <p:cNvSpPr>
            <a:spLocks noChangeArrowheads="1"/>
          </p:cNvSpPr>
          <p:nvPr/>
        </p:nvSpPr>
        <p:spPr bwMode="auto">
          <a:xfrm>
            <a:off x="2483768" y="2276872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B2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73235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2339752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Single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Buffer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339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solidFill>
                  <a:srgbClr val="A5B4BC"/>
                </a:solidFill>
                <a:latin typeface="Georgia"/>
                <a:cs typeface="Georgia"/>
              </a:rPr>
              <a:t>B1</a:t>
            </a:r>
            <a:endParaRPr lang="en-US" sz="1600" dirty="0">
              <a:solidFill>
                <a:srgbClr val="A5B4BC"/>
              </a:solidFill>
              <a:latin typeface="Georgia"/>
              <a:cs typeface="Georgia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915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solidFill>
                  <a:srgbClr val="A5B4BC"/>
                </a:solidFill>
                <a:latin typeface="Georgia"/>
                <a:cs typeface="Georgia"/>
              </a:rPr>
              <a:t>B2</a:t>
            </a:r>
            <a:endParaRPr lang="en-US" sz="1600" dirty="0">
              <a:solidFill>
                <a:srgbClr val="A5B4BC"/>
              </a:solidFill>
              <a:latin typeface="Georgia"/>
              <a:cs typeface="Georgia"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491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B3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4067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B4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4644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B5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220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B6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796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B7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6372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B8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11" name="Straight Arrow Connector 10"/>
          <p:cNvCxnSpPr>
            <a:stCxn id="24" idx="0"/>
            <a:endCxn id="22" idx="2"/>
          </p:cNvCxnSpPr>
          <p:nvPr/>
        </p:nvCxnSpPr>
        <p:spPr bwMode="auto">
          <a:xfrm flipH="1" flipV="1">
            <a:off x="2771800" y="2996952"/>
            <a:ext cx="1008112" cy="15121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115616" y="3573016"/>
            <a:ext cx="1492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load from disk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773235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Buffering Cost</a:t>
            </a:r>
            <a:endParaRPr lang="en-US" dirty="0"/>
          </a:p>
        </p:txBody>
      </p:sp>
      <p:sp>
        <p:nvSpPr>
          <p:cNvPr id="4813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Single buffer time = n(P + R)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	P = time to process a block</a:t>
            </a:r>
            <a:br>
              <a:rPr lang="en-US" dirty="0" smtClean="0"/>
            </a:br>
            <a:r>
              <a:rPr lang="en-US" dirty="0" smtClean="0"/>
              <a:t>	R = time to read a block</a:t>
            </a:r>
            <a:br>
              <a:rPr lang="en-US" dirty="0" smtClean="0"/>
            </a:br>
            <a:r>
              <a:rPr lang="en-US" dirty="0" smtClean="0"/>
              <a:t>	n = number of blocks</a:t>
            </a:r>
          </a:p>
        </p:txBody>
      </p:sp>
    </p:spTree>
    <p:extLst>
      <p:ext uri="{BB962C8B-B14F-4D97-AF65-F5344CB8AC3E}">
        <p14:creationId xmlns:p14="http://schemas.microsoft.com/office/powerpoint/2010/main" val="1138917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Buffering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a pair of buffers:</a:t>
            </a:r>
          </a:p>
          <a:p>
            <a:pPr lvl="1"/>
            <a:r>
              <a:rPr lang="en-US" dirty="0" smtClean="0"/>
              <a:t>While reading a block and writing into buffer A</a:t>
            </a:r>
          </a:p>
          <a:p>
            <a:pPr lvl="1"/>
            <a:r>
              <a:rPr lang="en-US" dirty="0" smtClean="0"/>
              <a:t>Process block previously read into buffer B</a:t>
            </a:r>
          </a:p>
          <a:p>
            <a:pPr lvl="1"/>
            <a:r>
              <a:rPr lang="en-US" dirty="0" smtClean="0"/>
              <a:t>After block read into A, process A and read next block into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155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2339752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Double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Buffer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339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915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B2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491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B3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4067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B4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4644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B5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220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B6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796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B7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6372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B8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11" name="Straight Arrow Connector 10"/>
          <p:cNvCxnSpPr>
            <a:stCxn id="20" idx="0"/>
            <a:endCxn id="22" idx="2"/>
          </p:cNvCxnSpPr>
          <p:nvPr/>
        </p:nvCxnSpPr>
        <p:spPr bwMode="auto">
          <a:xfrm flipV="1">
            <a:off x="2627784" y="2996952"/>
            <a:ext cx="144016" cy="15121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115616" y="3573016"/>
            <a:ext cx="1492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load from disk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491880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72940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2339752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Double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Buffer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339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915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B2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491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B3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4067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B4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4644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B5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220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B6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796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B7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6372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B8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11" name="Straight Arrow Connector 10"/>
          <p:cNvCxnSpPr>
            <a:stCxn id="23" idx="0"/>
            <a:endCxn id="17" idx="2"/>
          </p:cNvCxnSpPr>
          <p:nvPr/>
        </p:nvCxnSpPr>
        <p:spPr bwMode="auto">
          <a:xfrm flipV="1">
            <a:off x="3203848" y="2996952"/>
            <a:ext cx="720080" cy="15121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855047" y="3573016"/>
            <a:ext cx="1492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load from disk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88832" y="1628800"/>
            <a:ext cx="1403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process block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491880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2483768" y="2276872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B1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97828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Volatile storage</a:t>
            </a:r>
          </a:p>
          <a:p>
            <a:pPr marL="0" indent="0">
              <a:buNone/>
            </a:pPr>
            <a:r>
              <a:rPr lang="en-US" dirty="0" smtClean="0"/>
              <a:t>Very fast, very expensive, limited capacity</a:t>
            </a:r>
          </a:p>
          <a:p>
            <a:pPr marL="0" indent="0">
              <a:buNone/>
            </a:pPr>
            <a:r>
              <a:rPr lang="en-US" dirty="0" smtClean="0"/>
              <a:t>Hierarchical</a:t>
            </a:r>
          </a:p>
          <a:p>
            <a:pPr marL="0" indent="0">
              <a:buNone/>
            </a:pPr>
            <a:r>
              <a:rPr lang="en-US" dirty="0" smtClean="0"/>
              <a:t>Typical capacities and access times:</a:t>
            </a:r>
          </a:p>
          <a:p>
            <a:pPr lvl="1"/>
            <a:r>
              <a:rPr lang="en-US" dirty="0" smtClean="0"/>
              <a:t>Registers – ~10</a:t>
            </a:r>
            <a:r>
              <a:rPr lang="en-US" baseline="30000" dirty="0" smtClean="0"/>
              <a:t>1</a:t>
            </a:r>
            <a:r>
              <a:rPr lang="en-US" dirty="0" smtClean="0"/>
              <a:t> bytes, 1 cycle</a:t>
            </a:r>
          </a:p>
          <a:p>
            <a:pPr lvl="1"/>
            <a:r>
              <a:rPr lang="en-US" dirty="0" smtClean="0"/>
              <a:t>L1 – ~10</a:t>
            </a:r>
            <a:r>
              <a:rPr lang="en-US" baseline="30000" dirty="0" smtClean="0"/>
              <a:t>4</a:t>
            </a:r>
            <a:r>
              <a:rPr lang="en-US" dirty="0" smtClean="0"/>
              <a:t> bytes, &lt;5 cycles</a:t>
            </a:r>
          </a:p>
          <a:p>
            <a:pPr lvl="1"/>
            <a:r>
              <a:rPr lang="en-US" dirty="0" smtClean="0"/>
              <a:t>L2 – ~10</a:t>
            </a:r>
            <a:r>
              <a:rPr lang="en-US" baseline="30000" dirty="0" smtClean="0"/>
              <a:t>5</a:t>
            </a:r>
            <a:r>
              <a:rPr lang="en-US" dirty="0" smtClean="0"/>
              <a:t> bytes, 5-10 cycles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Hierarchy: Cache</a:t>
            </a:r>
            <a:endParaRPr lang="en-US" dirty="0"/>
          </a:p>
        </p:txBody>
      </p:sp>
      <p:sp>
        <p:nvSpPr>
          <p:cNvPr id="35" name="Trapezoid 34"/>
          <p:cNvSpPr/>
          <p:nvPr/>
        </p:nvSpPr>
        <p:spPr bwMode="auto">
          <a:xfrm>
            <a:off x="6156176" y="2204864"/>
            <a:ext cx="1224136" cy="720080"/>
          </a:xfrm>
          <a:prstGeom prst="trapezoid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Cache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Trapezoid 35"/>
          <p:cNvSpPr/>
          <p:nvPr/>
        </p:nvSpPr>
        <p:spPr bwMode="auto">
          <a:xfrm>
            <a:off x="5940152" y="3068960"/>
            <a:ext cx="1656184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Main Memory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Trapezoid 36"/>
          <p:cNvSpPr/>
          <p:nvPr/>
        </p:nvSpPr>
        <p:spPr bwMode="auto">
          <a:xfrm>
            <a:off x="5724128" y="3933056"/>
            <a:ext cx="2088232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Secondary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Trapezoid 37"/>
          <p:cNvSpPr/>
          <p:nvPr/>
        </p:nvSpPr>
        <p:spPr bwMode="auto">
          <a:xfrm>
            <a:off x="5508104" y="4797152"/>
            <a:ext cx="2520280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Tertiary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96142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2339752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Double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Buffer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339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solidFill>
                  <a:srgbClr val="A5B4BC"/>
                </a:solidFill>
                <a:latin typeface="Georgia"/>
                <a:cs typeface="Georgia"/>
              </a:rPr>
              <a:t>B1</a:t>
            </a:r>
            <a:endParaRPr lang="en-US" sz="1600" dirty="0">
              <a:solidFill>
                <a:srgbClr val="A5B4BC"/>
              </a:solidFill>
              <a:latin typeface="Georgia"/>
              <a:cs typeface="Georgia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915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B2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491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B3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4067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B4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4644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B5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220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B6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796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B7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6372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B8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11" name="Straight Arrow Connector 10"/>
          <p:cNvCxnSpPr>
            <a:stCxn id="24" idx="0"/>
            <a:endCxn id="22" idx="2"/>
          </p:cNvCxnSpPr>
          <p:nvPr/>
        </p:nvCxnSpPr>
        <p:spPr bwMode="auto">
          <a:xfrm flipH="1" flipV="1">
            <a:off x="2771800" y="2996952"/>
            <a:ext cx="1008112" cy="15121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567015" y="3573016"/>
            <a:ext cx="1492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load from disk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40960" y="1628800"/>
            <a:ext cx="1403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process block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491880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9" name="Rectangle 13"/>
          <p:cNvSpPr>
            <a:spLocks noChangeArrowheads="1"/>
          </p:cNvSpPr>
          <p:nvPr/>
        </p:nvSpPr>
        <p:spPr bwMode="auto">
          <a:xfrm>
            <a:off x="3635896" y="2276872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B2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97828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2339752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Double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Buffer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339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solidFill>
                  <a:srgbClr val="A5B4BC"/>
                </a:solidFill>
                <a:latin typeface="Georgia"/>
                <a:cs typeface="Georgia"/>
              </a:rPr>
              <a:t>B1</a:t>
            </a:r>
            <a:endParaRPr lang="en-US" sz="1600" dirty="0">
              <a:solidFill>
                <a:srgbClr val="A5B4BC"/>
              </a:solidFill>
              <a:latin typeface="Georgia"/>
              <a:cs typeface="Georgia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915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solidFill>
                  <a:srgbClr val="A5B4BC"/>
                </a:solidFill>
                <a:latin typeface="Georgia"/>
                <a:cs typeface="Georgia"/>
              </a:rPr>
              <a:t>B2</a:t>
            </a:r>
            <a:endParaRPr lang="en-US" sz="1600" dirty="0">
              <a:solidFill>
                <a:srgbClr val="A5B4BC"/>
              </a:solidFill>
              <a:latin typeface="Georgia"/>
              <a:cs typeface="Georgia"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491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B3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4067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B4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4644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B5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220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B6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796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B7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6372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B8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11" name="Straight Arrow Connector 10"/>
          <p:cNvCxnSpPr>
            <a:stCxn id="25" idx="0"/>
            <a:endCxn id="17" idx="2"/>
          </p:cNvCxnSpPr>
          <p:nvPr/>
        </p:nvCxnSpPr>
        <p:spPr bwMode="auto">
          <a:xfrm flipH="1" flipV="1">
            <a:off x="3923928" y="2996952"/>
            <a:ext cx="432048" cy="15121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555776" y="3573016"/>
            <a:ext cx="1492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load from disk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088832" y="1628800"/>
            <a:ext cx="1403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process block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491880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2483768" y="2276872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B3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97828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 bwMode="auto">
          <a:xfrm>
            <a:off x="2339752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Double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Buffer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233975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solidFill>
                  <a:srgbClr val="A5B4BC"/>
                </a:solidFill>
                <a:latin typeface="Georgia"/>
                <a:cs typeface="Georgia"/>
              </a:rPr>
              <a:t>B1</a:t>
            </a:r>
            <a:endParaRPr lang="en-US" sz="1600" dirty="0">
              <a:solidFill>
                <a:srgbClr val="A5B4BC"/>
              </a:solidFill>
              <a:latin typeface="Georgia"/>
              <a:cs typeface="Georgia"/>
            </a:endParaRPr>
          </a:p>
        </p:txBody>
      </p:sp>
      <p:sp>
        <p:nvSpPr>
          <p:cNvPr id="23" name="Rectangle 13"/>
          <p:cNvSpPr>
            <a:spLocks noChangeArrowheads="1"/>
          </p:cNvSpPr>
          <p:nvPr/>
        </p:nvSpPr>
        <p:spPr bwMode="auto">
          <a:xfrm>
            <a:off x="291581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solidFill>
                  <a:srgbClr val="A5B4BC"/>
                </a:solidFill>
                <a:latin typeface="Georgia"/>
                <a:cs typeface="Georgia"/>
              </a:rPr>
              <a:t>B2</a:t>
            </a:r>
            <a:endParaRPr lang="en-US" sz="1600" dirty="0">
              <a:solidFill>
                <a:srgbClr val="A5B4BC"/>
              </a:solidFill>
              <a:latin typeface="Georgia"/>
              <a:cs typeface="Georgia"/>
            </a:endParaRPr>
          </a:p>
        </p:txBody>
      </p:sp>
      <p:sp>
        <p:nvSpPr>
          <p:cNvPr id="24" name="Rectangle 13"/>
          <p:cNvSpPr>
            <a:spLocks noChangeArrowheads="1"/>
          </p:cNvSpPr>
          <p:nvPr/>
        </p:nvSpPr>
        <p:spPr bwMode="auto">
          <a:xfrm>
            <a:off x="349188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solidFill>
                  <a:srgbClr val="A5B4BC"/>
                </a:solidFill>
                <a:latin typeface="Georgia"/>
                <a:cs typeface="Georgia"/>
              </a:rPr>
              <a:t>B3</a:t>
            </a:r>
            <a:endParaRPr lang="en-US" sz="1600" dirty="0">
              <a:solidFill>
                <a:srgbClr val="A5B4BC"/>
              </a:solidFill>
              <a:latin typeface="Georgia"/>
              <a:cs typeface="Georgia"/>
            </a:endParaRPr>
          </a:p>
        </p:txBody>
      </p: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4067944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B4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6" name="Rectangle 13"/>
          <p:cNvSpPr>
            <a:spLocks noChangeArrowheads="1"/>
          </p:cNvSpPr>
          <p:nvPr/>
        </p:nvSpPr>
        <p:spPr bwMode="auto">
          <a:xfrm>
            <a:off x="4644008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B5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7" name="Rectangle 13"/>
          <p:cNvSpPr>
            <a:spLocks noChangeArrowheads="1"/>
          </p:cNvSpPr>
          <p:nvPr/>
        </p:nvSpPr>
        <p:spPr bwMode="auto">
          <a:xfrm>
            <a:off x="5220072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B6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8" name="Rectangle 13"/>
          <p:cNvSpPr>
            <a:spLocks noChangeArrowheads="1"/>
          </p:cNvSpPr>
          <p:nvPr/>
        </p:nvSpPr>
        <p:spPr bwMode="auto">
          <a:xfrm>
            <a:off x="5796136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B7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29" name="Rectangle 13"/>
          <p:cNvSpPr>
            <a:spLocks noChangeArrowheads="1"/>
          </p:cNvSpPr>
          <p:nvPr/>
        </p:nvSpPr>
        <p:spPr bwMode="auto">
          <a:xfrm>
            <a:off x="6372200" y="4509120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B8</a:t>
            </a:r>
            <a:endParaRPr lang="en-US" sz="1600" dirty="0">
              <a:latin typeface="Georgia"/>
              <a:cs typeface="Georgia"/>
            </a:endParaRPr>
          </a:p>
        </p:txBody>
      </p:sp>
      <p:cxnSp>
        <p:nvCxnSpPr>
          <p:cNvPr id="11" name="Straight Arrow Connector 10"/>
          <p:cNvCxnSpPr>
            <a:stCxn id="26" idx="0"/>
            <a:endCxn id="22" idx="2"/>
          </p:cNvCxnSpPr>
          <p:nvPr/>
        </p:nvCxnSpPr>
        <p:spPr bwMode="auto">
          <a:xfrm flipH="1" flipV="1">
            <a:off x="2771800" y="2996952"/>
            <a:ext cx="2160240" cy="151216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2071071" y="3573016"/>
            <a:ext cx="14928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Georgia"/>
                <a:cs typeface="Georgia"/>
              </a:rPr>
              <a:t>load from disk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40960" y="1628800"/>
            <a:ext cx="1403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process block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491880" y="2132856"/>
            <a:ext cx="864096" cy="864096"/>
          </a:xfrm>
          <a:prstGeom prst="rect">
            <a:avLst/>
          </a:prstGeom>
          <a:solidFill>
            <a:srgbClr val="ADCEE5"/>
          </a:solidFill>
          <a:ln w="12700" cap="flat" cmpd="sng" algn="ctr">
            <a:solidFill>
              <a:srgbClr val="285A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3635896" y="2276872"/>
            <a:ext cx="576064" cy="576000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B4</a:t>
            </a:r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197828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Buffering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time to process a block &gt; time to read a block:</a:t>
            </a:r>
          </a:p>
          <a:p>
            <a:endParaRPr 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US" dirty="0"/>
              <a:t>Double </a:t>
            </a:r>
            <a:r>
              <a:rPr lang="en-US" dirty="0" smtClean="0"/>
              <a:t>buffer time	= </a:t>
            </a:r>
            <a:r>
              <a:rPr lang="en-US" dirty="0"/>
              <a:t>R + </a:t>
            </a:r>
            <a:r>
              <a:rPr lang="en-US" dirty="0" err="1"/>
              <a:t>nP</a:t>
            </a:r>
            <a:endParaRPr lang="en-US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US" dirty="0"/>
              <a:t>Single </a:t>
            </a:r>
            <a:r>
              <a:rPr lang="en-US" dirty="0" smtClean="0"/>
              <a:t>buffer time	= n</a:t>
            </a:r>
            <a:r>
              <a:rPr lang="en-US" dirty="0"/>
              <a:t>(R+P)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096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Five </a:t>
            </a:r>
            <a:br>
              <a:rPr lang="en-US" dirty="0" smtClean="0"/>
            </a:br>
            <a:r>
              <a:rPr lang="en-US" dirty="0" smtClean="0"/>
              <a:t>Minute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264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Five Minute Rule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200" dirty="0" smtClean="0"/>
              <a:t>Data referenced every five minutes </a:t>
            </a:r>
            <a:br>
              <a:rPr lang="en-US" sz="3200" dirty="0" smtClean="0"/>
            </a:br>
            <a:r>
              <a:rPr lang="en-US" sz="3200" dirty="0" smtClean="0"/>
              <a:t>should be memory resident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544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Five Minute Rule</a:t>
            </a:r>
            <a:endParaRPr lang="en-US" dirty="0"/>
          </a:p>
        </p:txBody>
      </p:sp>
      <p:sp>
        <p:nvSpPr>
          <p:cNvPr id="645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Five Minute Rule for trading memory for disc accesses</a:t>
            </a:r>
            <a:br>
              <a:rPr lang="en-US" dirty="0" smtClean="0"/>
            </a:br>
            <a:r>
              <a:rPr lang="en-US" dirty="0" smtClean="0"/>
              <a:t>Jim Gray &amp; Franco </a:t>
            </a:r>
            <a:r>
              <a:rPr lang="en-US" dirty="0" err="1" smtClean="0"/>
              <a:t>Putzolu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May 1985</a:t>
            </a:r>
          </a:p>
          <a:p>
            <a:pPr marL="0" indent="0">
              <a:buNone/>
            </a:pPr>
            <a:r>
              <a:rPr lang="en-US" dirty="0" smtClean="0"/>
              <a:t>The Five Minute Rule, Ten Years Later</a:t>
            </a:r>
            <a:br>
              <a:rPr lang="en-US" dirty="0" smtClean="0"/>
            </a:br>
            <a:r>
              <a:rPr lang="en-US" dirty="0" smtClean="0"/>
              <a:t>Goetz </a:t>
            </a:r>
            <a:r>
              <a:rPr lang="en-US" dirty="0" err="1" smtClean="0"/>
              <a:t>Graefe</a:t>
            </a:r>
            <a:r>
              <a:rPr lang="en-US" dirty="0" smtClean="0"/>
              <a:t> &amp; Jim Gray</a:t>
            </a:r>
            <a:br>
              <a:rPr lang="en-US" dirty="0" smtClean="0"/>
            </a:br>
            <a:r>
              <a:rPr lang="en-US" dirty="0" smtClean="0"/>
              <a:t>December 1997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The five-minute rule 20 years later (and how flash memory changes the rules</a:t>
            </a:r>
            <a:r>
              <a:rPr lang="en-US" dirty="0" smtClean="0"/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Goetz </a:t>
            </a:r>
            <a:r>
              <a:rPr lang="en-US" dirty="0" err="1"/>
              <a:t>Graefe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July 2009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89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Five Minute Rule</a:t>
            </a:r>
            <a:endParaRPr lang="en-US" dirty="0"/>
          </a:p>
        </p:txBody>
      </p:sp>
      <p:sp>
        <p:nvSpPr>
          <p:cNvPr id="655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Assume a block is accessed every X seconds:</a:t>
            </a:r>
          </a:p>
          <a:p>
            <a:pPr marL="0" indent="0">
              <a:buNone/>
            </a:pPr>
            <a:r>
              <a:rPr lang="en-US" dirty="0" smtClean="0"/>
              <a:t>CD = cost if we keep that block on disk</a:t>
            </a:r>
          </a:p>
          <a:p>
            <a:pPr lvl="1"/>
            <a:r>
              <a:rPr lang="en-US" dirty="0" smtClean="0"/>
              <a:t>$D = cost of disk unit</a:t>
            </a:r>
          </a:p>
          <a:p>
            <a:pPr lvl="1"/>
            <a:r>
              <a:rPr lang="en-US" dirty="0" smtClean="0"/>
              <a:t>I = number of  IOs that unit can perform per second</a:t>
            </a:r>
          </a:p>
          <a:p>
            <a:pPr lvl="1"/>
            <a:r>
              <a:rPr lang="en-US" dirty="0" smtClean="0"/>
              <a:t>In X seconds, unit can do XI IOs</a:t>
            </a:r>
          </a:p>
          <a:p>
            <a:pPr lvl="1"/>
            <a:r>
              <a:rPr lang="en-US" dirty="0" smtClean="0"/>
              <a:t>So,   CD = $D / XI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762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Five Minute Rule</a:t>
            </a:r>
            <a:endParaRPr lang="en-US" dirty="0"/>
          </a:p>
        </p:txBody>
      </p:sp>
      <p:sp>
        <p:nvSpPr>
          <p:cNvPr id="665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Assume a block is accessed every X seconds:</a:t>
            </a:r>
          </a:p>
          <a:p>
            <a:pPr marL="0" indent="0">
              <a:buNone/>
            </a:pPr>
            <a:r>
              <a:rPr lang="en-US" dirty="0" smtClean="0"/>
              <a:t>CM = cost if we keep that block in RAM</a:t>
            </a:r>
          </a:p>
          <a:p>
            <a:pPr lvl="1"/>
            <a:r>
              <a:rPr lang="en-US" dirty="0" smtClean="0"/>
              <a:t>$M = cost of 1MB of RAM</a:t>
            </a:r>
          </a:p>
          <a:p>
            <a:pPr lvl="1"/>
            <a:r>
              <a:rPr lang="en-US" dirty="0" smtClean="0"/>
              <a:t>P = number of pages in 1MB RAM</a:t>
            </a:r>
          </a:p>
          <a:p>
            <a:pPr lvl="1"/>
            <a:r>
              <a:rPr lang="en-US" dirty="0" smtClean="0"/>
              <a:t>So   CM = $M / 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753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Five Minute Rule</a:t>
            </a:r>
            <a:endParaRPr lang="en-US" dirty="0"/>
          </a:p>
        </p:txBody>
      </p:sp>
      <p:sp>
        <p:nvSpPr>
          <p:cNvPr id="675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Assume a block is accessed every X seconds:</a:t>
            </a:r>
          </a:p>
          <a:p>
            <a:pPr marL="0" indent="0">
              <a:buNone/>
            </a:pPr>
            <a:r>
              <a:rPr lang="en-US" dirty="0" smtClean="0"/>
              <a:t>If CD is smaller than CM,</a:t>
            </a:r>
          </a:p>
          <a:p>
            <a:pPr lvl="1"/>
            <a:r>
              <a:rPr lang="en-US" dirty="0" smtClean="0"/>
              <a:t>keep block on disk</a:t>
            </a:r>
          </a:p>
          <a:p>
            <a:pPr lvl="1"/>
            <a:r>
              <a:rPr lang="en-US" dirty="0" smtClean="0"/>
              <a:t>else keep in memory</a:t>
            </a:r>
          </a:p>
          <a:p>
            <a:pPr marL="0" indent="0">
              <a:buNone/>
            </a:pPr>
            <a:r>
              <a:rPr lang="en-US" dirty="0" smtClean="0"/>
              <a:t>Break even point when CD = CM, or X = ($D P) / (I $M)</a:t>
            </a:r>
          </a:p>
        </p:txBody>
      </p:sp>
    </p:spTree>
    <p:extLst>
      <p:ext uri="{BB962C8B-B14F-4D97-AF65-F5344CB8AC3E}">
        <p14:creationId xmlns:p14="http://schemas.microsoft.com/office/powerpoint/2010/main" val="925670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Volatile storage</a:t>
            </a:r>
          </a:p>
          <a:p>
            <a:pPr marL="0" indent="0">
              <a:buNone/>
            </a:pPr>
            <a:r>
              <a:rPr lang="en-US" dirty="0" smtClean="0"/>
              <a:t>Fast, affordable, medium capacity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Typical capacity: 10</a:t>
            </a:r>
            <a:r>
              <a:rPr lang="en-US" baseline="30000" dirty="0" smtClean="0"/>
              <a:t>9</a:t>
            </a:r>
            <a:r>
              <a:rPr lang="en-US" dirty="0" smtClean="0"/>
              <a:t>-10</a:t>
            </a:r>
            <a:r>
              <a:rPr lang="en-US" baseline="30000" dirty="0" smtClean="0"/>
              <a:t>10</a:t>
            </a:r>
            <a:r>
              <a:rPr lang="en-US" dirty="0" smtClean="0"/>
              <a:t> bytes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Typical </a:t>
            </a:r>
            <a:r>
              <a:rPr lang="en-US" dirty="0"/>
              <a:t>access time: 10</a:t>
            </a:r>
            <a:r>
              <a:rPr lang="en-US" baseline="30000" dirty="0"/>
              <a:t>-8</a:t>
            </a:r>
            <a:r>
              <a:rPr lang="en-US" dirty="0"/>
              <a:t> </a:t>
            </a:r>
            <a:r>
              <a:rPr lang="en-US" dirty="0" smtClean="0"/>
              <a:t>s (20-30 cycles)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Hierarchy: Main Memory</a:t>
            </a:r>
            <a:endParaRPr lang="en-US" dirty="0"/>
          </a:p>
        </p:txBody>
      </p:sp>
      <p:sp>
        <p:nvSpPr>
          <p:cNvPr id="35" name="Trapezoid 34"/>
          <p:cNvSpPr/>
          <p:nvPr/>
        </p:nvSpPr>
        <p:spPr bwMode="auto">
          <a:xfrm>
            <a:off x="6156176" y="2204864"/>
            <a:ext cx="1224136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Cache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Trapezoid 35"/>
          <p:cNvSpPr/>
          <p:nvPr/>
        </p:nvSpPr>
        <p:spPr bwMode="auto">
          <a:xfrm>
            <a:off x="5940152" y="3068960"/>
            <a:ext cx="1656184" cy="720080"/>
          </a:xfrm>
          <a:prstGeom prst="trapezoid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Main Memory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Trapezoid 36"/>
          <p:cNvSpPr/>
          <p:nvPr/>
        </p:nvSpPr>
        <p:spPr bwMode="auto">
          <a:xfrm>
            <a:off x="5724128" y="3933056"/>
            <a:ext cx="2088232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Secondary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Trapezoid 37"/>
          <p:cNvSpPr/>
          <p:nvPr/>
        </p:nvSpPr>
        <p:spPr bwMode="auto">
          <a:xfrm>
            <a:off x="5508104" y="4797152"/>
            <a:ext cx="2520280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Tertiary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69465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GB" dirty="0" smtClean="0"/>
              <a:t>19</a:t>
            </a:r>
            <a:r>
              <a:rPr lang="en-US" dirty="0" smtClean="0"/>
              <a:t>97 numbers</a:t>
            </a:r>
            <a:endParaRPr lang="en-US" dirty="0"/>
          </a:p>
        </p:txBody>
      </p:sp>
      <p:sp>
        <p:nvSpPr>
          <p:cNvPr id="686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 = 128 blocks/MB  (8KB pages)</a:t>
            </a:r>
          </a:p>
          <a:p>
            <a:pPr marL="0" indent="0">
              <a:buNone/>
            </a:pPr>
            <a:r>
              <a:rPr lang="en-US" dirty="0" smtClean="0"/>
              <a:t>I = 64 accesses/sec/disk</a:t>
            </a:r>
          </a:p>
          <a:p>
            <a:pPr marL="0" indent="0">
              <a:buNone/>
            </a:pPr>
            <a:r>
              <a:rPr lang="en-US" dirty="0" smtClean="0"/>
              <a:t>$D = $2000/disk (9GB HDD + controller)</a:t>
            </a:r>
          </a:p>
          <a:p>
            <a:pPr marL="0" indent="0">
              <a:buNone/>
            </a:pPr>
            <a:r>
              <a:rPr lang="en-US" dirty="0" smtClean="0"/>
              <a:t>$M = $15/MB of RAM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X = 266 seconds (about 5 minutes)</a:t>
            </a:r>
            <a:br>
              <a:rPr lang="en-US" dirty="0" smtClean="0"/>
            </a:br>
            <a:r>
              <a:rPr lang="en-US" dirty="0" smtClean="0"/>
              <a:t>(did not change much from 1985 to 1997)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742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GB" dirty="0" smtClean="0"/>
              <a:t>2007 </a:t>
            </a:r>
            <a:r>
              <a:rPr lang="en-US" dirty="0" smtClean="0"/>
              <a:t>numbers</a:t>
            </a:r>
            <a:endParaRPr lang="en-US" dirty="0"/>
          </a:p>
        </p:txBody>
      </p:sp>
      <p:sp>
        <p:nvSpPr>
          <p:cNvPr id="686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 = 256 blocks/MB  (4KB pages)</a:t>
            </a:r>
          </a:p>
          <a:p>
            <a:pPr marL="0" indent="0">
              <a:buNone/>
            </a:pPr>
            <a:r>
              <a:rPr lang="en-US" dirty="0" smtClean="0"/>
              <a:t>I = 83 accesses/sec/disk (12ms to read 4KB)</a:t>
            </a:r>
          </a:p>
          <a:p>
            <a:pPr marL="0" indent="0">
              <a:buNone/>
            </a:pPr>
            <a:r>
              <a:rPr lang="en-US" dirty="0" smtClean="0"/>
              <a:t>$D = $80/disk (250GB SATA HDD)</a:t>
            </a:r>
          </a:p>
          <a:p>
            <a:pPr marL="0" indent="0">
              <a:buNone/>
            </a:pPr>
            <a:r>
              <a:rPr lang="en-US" dirty="0" smtClean="0"/>
              <a:t>$M = $0.047/MB of RAM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X = 5,248 seconds (about 1.5 hours)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667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GB" dirty="0" smtClean="0"/>
              <a:t>2007 </a:t>
            </a:r>
            <a:r>
              <a:rPr lang="en-US" dirty="0" smtClean="0"/>
              <a:t>numbers</a:t>
            </a:r>
            <a:endParaRPr lang="en-US" dirty="0"/>
          </a:p>
        </p:txBody>
      </p:sp>
      <p:sp>
        <p:nvSpPr>
          <p:cNvPr id="686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 = 256 blocks/MB  (4KB pages)</a:t>
            </a:r>
          </a:p>
          <a:p>
            <a:pPr marL="0" indent="0">
              <a:buNone/>
            </a:pPr>
            <a:r>
              <a:rPr lang="en-US" dirty="0" smtClean="0"/>
              <a:t>I = 6,200 accesses/sec/disk (0.16ms to read 4KB)</a:t>
            </a:r>
          </a:p>
          <a:p>
            <a:pPr marL="0" indent="0">
              <a:buNone/>
            </a:pPr>
            <a:r>
              <a:rPr lang="en-US" dirty="0" smtClean="0"/>
              <a:t>$D = $999/disk (32GB SSD)</a:t>
            </a:r>
          </a:p>
          <a:p>
            <a:pPr marL="0" indent="0">
              <a:buNone/>
            </a:pPr>
            <a:r>
              <a:rPr lang="en-US" dirty="0" smtClean="0"/>
              <a:t>$M = $0.047/MB of RAM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X = 876 seconds (about 15 minutes)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1597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GB" dirty="0" smtClean="0"/>
              <a:t>2016 </a:t>
            </a:r>
            <a:r>
              <a:rPr lang="en-US" dirty="0" smtClean="0"/>
              <a:t>numbers</a:t>
            </a:r>
            <a:endParaRPr lang="en-US" dirty="0"/>
          </a:p>
        </p:txBody>
      </p:sp>
      <p:sp>
        <p:nvSpPr>
          <p:cNvPr id="686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 = 256 blocks/MB  (4KB pages)</a:t>
            </a:r>
          </a:p>
          <a:p>
            <a:pPr marL="0" indent="0">
              <a:buNone/>
            </a:pPr>
            <a:r>
              <a:rPr lang="en-US" dirty="0" smtClean="0"/>
              <a:t>I = 64,000 accesses/sec/disk (0.015ms to read 4KB)</a:t>
            </a:r>
          </a:p>
          <a:p>
            <a:pPr marL="0" indent="0">
              <a:buNone/>
            </a:pPr>
            <a:r>
              <a:rPr lang="en-US" dirty="0" smtClean="0"/>
              <a:t>$D = $685/disk (240GB SSD)</a:t>
            </a:r>
          </a:p>
          <a:p>
            <a:pPr marL="0" indent="0">
              <a:buNone/>
            </a:pPr>
            <a:r>
              <a:rPr lang="en-US" dirty="0" smtClean="0"/>
              <a:t>$M = $0.034/MB of RAM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X = 805 seconds (about 13.5 minutes)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849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</a:t>
            </a:r>
            <a:r>
              <a:rPr lang="en-US" dirty="0" err="1" smtClean="0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58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 Items</a:t>
            </a:r>
          </a:p>
          <a:p>
            <a:r>
              <a:rPr lang="en-US" dirty="0" smtClean="0"/>
              <a:t>Records</a:t>
            </a:r>
          </a:p>
          <a:p>
            <a:r>
              <a:rPr lang="en-US" dirty="0" smtClean="0"/>
              <a:t>Blocks</a:t>
            </a:r>
          </a:p>
          <a:p>
            <a:r>
              <a:rPr lang="en-US" dirty="0" smtClean="0"/>
              <a:t>Files</a:t>
            </a:r>
          </a:p>
        </p:txBody>
      </p:sp>
    </p:spTree>
    <p:extLst>
      <p:ext uri="{BB962C8B-B14F-4D97-AF65-F5344CB8AC3E}">
        <p14:creationId xmlns:p14="http://schemas.microsoft.com/office/powerpoint/2010/main" val="2774932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144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Items</a:t>
            </a:r>
            <a:endParaRPr lang="en-US" dirty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might wish to store:</a:t>
            </a:r>
          </a:p>
          <a:p>
            <a:pPr lvl="1"/>
            <a:r>
              <a:rPr lang="en-US" dirty="0" smtClean="0"/>
              <a:t>a salary</a:t>
            </a:r>
          </a:p>
          <a:p>
            <a:pPr lvl="1"/>
            <a:r>
              <a:rPr lang="en-US" dirty="0" smtClean="0"/>
              <a:t>a name</a:t>
            </a:r>
          </a:p>
          <a:p>
            <a:pPr lvl="1"/>
            <a:r>
              <a:rPr lang="en-US" dirty="0" smtClean="0"/>
              <a:t>a date</a:t>
            </a:r>
          </a:p>
          <a:p>
            <a:pPr lvl="1"/>
            <a:r>
              <a:rPr lang="en-US" dirty="0" smtClean="0"/>
              <a:t>a picture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288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have: bytes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771800" y="2780928"/>
            <a:ext cx="2880320" cy="360040"/>
            <a:chOff x="1475656" y="4869160"/>
            <a:chExt cx="2880320" cy="360040"/>
          </a:xfrm>
        </p:grpSpPr>
        <p:sp>
          <p:nvSpPr>
            <p:cNvPr id="4" name="Rectangle 3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 bwMode="auto">
          <a:xfrm>
            <a:off x="2767794" y="3573016"/>
            <a:ext cx="288432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835343" y="3717032"/>
            <a:ext cx="8176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8 bits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8064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numbers</a:t>
            </a:r>
            <a:endParaRPr lang="en-US" dirty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Integer (short): 2 bytes</a:t>
            </a:r>
          </a:p>
          <a:p>
            <a:pPr lvl="1"/>
            <a:r>
              <a:rPr lang="en-US" dirty="0" smtClean="0"/>
              <a:t>e.g. 57 is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Real numbers:  IEEE 754 (floating point)</a:t>
            </a:r>
          </a:p>
          <a:p>
            <a:pPr lvl="1"/>
            <a:r>
              <a:rPr lang="en-US" dirty="0" smtClean="0"/>
              <a:t>1 bit sign, n bits for mantissa, m bits for exponent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771800" y="2276872"/>
            <a:ext cx="2880320" cy="360040"/>
            <a:chOff x="1475656" y="4869160"/>
            <a:chExt cx="2880320" cy="360040"/>
          </a:xfrm>
        </p:grpSpPr>
        <p:sp>
          <p:nvSpPr>
            <p:cNvPr id="10" name="Rectangle 9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12160" y="2276872"/>
            <a:ext cx="2880320" cy="360040"/>
            <a:chOff x="1475656" y="4869160"/>
            <a:chExt cx="2880320" cy="360040"/>
          </a:xfrm>
        </p:grpSpPr>
        <p:sp>
          <p:nvSpPr>
            <p:cNvPr id="19" name="Rectangle 18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9051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Non-volatile storage</a:t>
            </a:r>
          </a:p>
          <a:p>
            <a:pPr marL="0" indent="0">
              <a:buNone/>
            </a:pPr>
            <a:r>
              <a:rPr lang="en-US" dirty="0" smtClean="0"/>
              <a:t>Slow, cheap, large capacity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Typical capacity: 10</a:t>
            </a:r>
            <a:r>
              <a:rPr lang="en-US" baseline="30000" dirty="0" smtClean="0"/>
              <a:t>11</a:t>
            </a:r>
            <a:r>
              <a:rPr lang="en-US" dirty="0" smtClean="0"/>
              <a:t>-10</a:t>
            </a:r>
            <a:r>
              <a:rPr lang="en-US" baseline="30000" dirty="0" smtClean="0"/>
              <a:t>12</a:t>
            </a:r>
            <a:r>
              <a:rPr lang="en-US" dirty="0" smtClean="0"/>
              <a:t> bytes</a:t>
            </a:r>
          </a:p>
          <a:p>
            <a:pPr marL="0" indent="0">
              <a:buNone/>
            </a:pPr>
            <a:r>
              <a:rPr lang="en-US" dirty="0" smtClean="0"/>
              <a:t>Typical access time: 10</a:t>
            </a:r>
            <a:r>
              <a:rPr lang="en-US" baseline="30000" dirty="0" smtClean="0"/>
              <a:t>-3</a:t>
            </a:r>
            <a:r>
              <a:rPr lang="en-US" dirty="0" smtClean="0"/>
              <a:t> s (10</a:t>
            </a:r>
            <a:r>
              <a:rPr lang="en-US" baseline="30000" dirty="0" smtClean="0"/>
              <a:t>6</a:t>
            </a:r>
            <a:r>
              <a:rPr lang="en-US" dirty="0" smtClean="0"/>
              <a:t> cycles)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Hierarchy: Secondary Storage</a:t>
            </a:r>
            <a:endParaRPr lang="en-US" dirty="0"/>
          </a:p>
        </p:txBody>
      </p:sp>
      <p:sp>
        <p:nvSpPr>
          <p:cNvPr id="35" name="Trapezoid 34"/>
          <p:cNvSpPr/>
          <p:nvPr/>
        </p:nvSpPr>
        <p:spPr bwMode="auto">
          <a:xfrm>
            <a:off x="6156176" y="2204864"/>
            <a:ext cx="1224136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Cache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Trapezoid 35"/>
          <p:cNvSpPr/>
          <p:nvPr/>
        </p:nvSpPr>
        <p:spPr bwMode="auto">
          <a:xfrm>
            <a:off x="5940152" y="3068960"/>
            <a:ext cx="1656184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Main Memory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Trapezoid 36"/>
          <p:cNvSpPr/>
          <p:nvPr/>
        </p:nvSpPr>
        <p:spPr bwMode="auto">
          <a:xfrm>
            <a:off x="5724128" y="3933056"/>
            <a:ext cx="2088232" cy="720080"/>
          </a:xfrm>
          <a:prstGeom prst="trapezoid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Secondary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Trapezoid 37"/>
          <p:cNvSpPr/>
          <p:nvPr/>
        </p:nvSpPr>
        <p:spPr bwMode="auto">
          <a:xfrm>
            <a:off x="5508104" y="4797152"/>
            <a:ext cx="2520280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Tertiary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96142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characters</a:t>
            </a:r>
            <a:endParaRPr lang="en-US" dirty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Various coding schemes: ASCII, utf-8</a:t>
            </a:r>
          </a:p>
          <a:p>
            <a:pPr lvl="1"/>
            <a:r>
              <a:rPr lang="en-US" dirty="0" smtClean="0"/>
              <a:t>‘A’</a:t>
            </a:r>
          </a:p>
          <a:p>
            <a:pPr lvl="1"/>
            <a:r>
              <a:rPr lang="en-US" dirty="0" smtClean="0"/>
              <a:t>‘c’</a:t>
            </a:r>
          </a:p>
          <a:p>
            <a:pPr lvl="1"/>
            <a:r>
              <a:rPr lang="en-US" dirty="0" smtClean="0"/>
              <a:t>CR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691680" y="2204864"/>
            <a:ext cx="2880320" cy="360040"/>
            <a:chOff x="1475656" y="4869160"/>
            <a:chExt cx="2880320" cy="360040"/>
          </a:xfrm>
        </p:grpSpPr>
        <p:sp>
          <p:nvSpPr>
            <p:cNvPr id="8" name="Rectangle 7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691680" y="2708920"/>
            <a:ext cx="2880320" cy="360040"/>
            <a:chOff x="1475656" y="4869160"/>
            <a:chExt cx="2880320" cy="360040"/>
          </a:xfrm>
        </p:grpSpPr>
        <p:sp>
          <p:nvSpPr>
            <p:cNvPr id="17" name="Rectangle 16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691680" y="3212976"/>
            <a:ext cx="2880320" cy="360040"/>
            <a:chOff x="1475656" y="4869160"/>
            <a:chExt cx="2880320" cy="360040"/>
          </a:xfrm>
        </p:grpSpPr>
        <p:sp>
          <p:nvSpPr>
            <p:cNvPr id="26" name="Rectangle 25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9808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</a:t>
            </a:r>
            <a:r>
              <a:rPr lang="en-US" dirty="0" err="1" smtClean="0"/>
              <a:t>booleans</a:t>
            </a:r>
            <a:endParaRPr lang="en-US" dirty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 byte per value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We can pack more than one value per byte, if we’re desperate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2483768" y="2708920"/>
            <a:ext cx="2880320" cy="360040"/>
            <a:chOff x="1475656" y="4869160"/>
            <a:chExt cx="2880320" cy="360040"/>
          </a:xfrm>
        </p:grpSpPr>
        <p:sp>
          <p:nvSpPr>
            <p:cNvPr id="10" name="Rectangle 9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483768" y="2204864"/>
            <a:ext cx="2880320" cy="360040"/>
            <a:chOff x="1475656" y="4869160"/>
            <a:chExt cx="2880320" cy="360040"/>
          </a:xfrm>
        </p:grpSpPr>
        <p:sp>
          <p:nvSpPr>
            <p:cNvPr id="19" name="Rectangle 18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1851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dates</a:t>
            </a:r>
            <a:endParaRPr lang="en-US" dirty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Days since a given date (integer)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Jan 1900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Jan 1970 (UNIX epoch)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ISO8601 dates</a:t>
            </a:r>
          </a:p>
          <a:p>
            <a:pPr lvl="1"/>
            <a:r>
              <a:rPr lang="en-US" dirty="0" smtClean="0"/>
              <a:t>Calendar dates: 	YYYYMMDD	(8 characters)</a:t>
            </a:r>
          </a:p>
          <a:p>
            <a:pPr lvl="1"/>
            <a:r>
              <a:rPr lang="en-US" dirty="0" smtClean="0"/>
              <a:t>Ordinal dates: 	YYYYDDD	(7 characters)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420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times</a:t>
            </a:r>
            <a:endParaRPr lang="en-US" dirty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econds since midnight (integer)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ISO8601 times</a:t>
            </a:r>
          </a:p>
          <a:p>
            <a:pPr lvl="1"/>
            <a:r>
              <a:rPr lang="en-US" dirty="0" smtClean="0"/>
              <a:t>HHMMSS		(6 characters)</a:t>
            </a:r>
          </a:p>
          <a:p>
            <a:pPr lvl="1"/>
            <a:r>
              <a:rPr lang="en-US" dirty="0" smtClean="0"/>
              <a:t>HHMMSSFF	(8 characters, to represent fractional seconds)</a:t>
            </a:r>
          </a:p>
        </p:txBody>
      </p:sp>
    </p:spTree>
    <p:extLst>
      <p:ext uri="{BB962C8B-B14F-4D97-AF65-F5344CB8AC3E}">
        <p14:creationId xmlns:p14="http://schemas.microsoft.com/office/powerpoint/2010/main" val="3974100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strings</a:t>
            </a:r>
            <a:endParaRPr lang="en-US" dirty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Null terminated</a:t>
            </a:r>
          </a:p>
          <a:p>
            <a:pPr marL="0" indent="0">
              <a:buNone/>
            </a:pPr>
            <a:r>
              <a:rPr lang="en-US" dirty="0" smtClean="0"/>
              <a:t>Length given</a:t>
            </a:r>
          </a:p>
          <a:p>
            <a:pPr marL="0" indent="0">
              <a:buNone/>
            </a:pPr>
            <a:r>
              <a:rPr lang="en-US" dirty="0" smtClean="0"/>
              <a:t>Fixed length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2843808" y="1700808"/>
            <a:ext cx="1832214" cy="432048"/>
            <a:chOff x="2483768" y="2636912"/>
            <a:chExt cx="1832214" cy="432048"/>
          </a:xfrm>
        </p:grpSpPr>
        <p:sp>
          <p:nvSpPr>
            <p:cNvPr id="32" name="Rectangle 31"/>
            <p:cNvSpPr/>
            <p:nvPr/>
          </p:nvSpPr>
          <p:spPr bwMode="auto">
            <a:xfrm>
              <a:off x="248376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E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84380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C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20384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S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356388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>
              <a:off x="3563888" y="2708920"/>
              <a:ext cx="360040" cy="3600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V="1">
              <a:off x="3563888" y="2708920"/>
              <a:ext cx="360040" cy="3600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>
              <a:off x="3923928" y="2708920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>
              <a:off x="3923928" y="3068960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3923928" y="2636912"/>
              <a:ext cx="3920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Georgia"/>
                  <a:cs typeface="Georgia"/>
                </a:rPr>
                <a:t>...</a:t>
              </a:r>
              <a:endParaRPr lang="en-US" sz="2000" dirty="0">
                <a:latin typeface="Georgia"/>
                <a:cs typeface="Georgia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843808" y="2276872"/>
            <a:ext cx="1832214" cy="432048"/>
            <a:chOff x="3851920" y="1268760"/>
            <a:chExt cx="1832214" cy="432048"/>
          </a:xfrm>
        </p:grpSpPr>
        <p:sp>
          <p:nvSpPr>
            <p:cNvPr id="42" name="Rectangle 41"/>
            <p:cNvSpPr/>
            <p:nvPr/>
          </p:nvSpPr>
          <p:spPr bwMode="auto">
            <a:xfrm>
              <a:off x="385192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3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421196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E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457200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C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493204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S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 bwMode="auto">
            <a:xfrm>
              <a:off x="5292080" y="1340768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5292080" y="1700808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5292080" y="1268760"/>
              <a:ext cx="3920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Georgia"/>
                  <a:cs typeface="Georgia"/>
                </a:rPr>
                <a:t>...</a:t>
              </a:r>
              <a:endParaRPr lang="en-US" sz="2000" dirty="0">
                <a:latin typeface="Georgia"/>
                <a:cs typeface="Georgia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843808" y="2924944"/>
            <a:ext cx="1080120" cy="360040"/>
            <a:chOff x="2843808" y="2924944"/>
            <a:chExt cx="1080120" cy="360040"/>
          </a:xfrm>
        </p:grpSpPr>
        <p:sp>
          <p:nvSpPr>
            <p:cNvPr id="61" name="Rectangle 60"/>
            <p:cNvSpPr/>
            <p:nvPr/>
          </p:nvSpPr>
          <p:spPr bwMode="auto">
            <a:xfrm>
              <a:off x="2843808" y="2924944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E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3203848" y="2924944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C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3563888" y="2924944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S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1657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bit arrays</a:t>
            </a:r>
            <a:endParaRPr lang="en-US" dirty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92275"/>
            <a:ext cx="8496300" cy="446881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4283968" y="2420888"/>
            <a:ext cx="180020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bits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203848" y="2420888"/>
            <a:ext cx="108012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length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682137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general...</a:t>
            </a:r>
            <a:endParaRPr lang="en-US" dirty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Data items are either</a:t>
            </a:r>
          </a:p>
          <a:p>
            <a:pPr lvl="1"/>
            <a:r>
              <a:rPr lang="en-US" dirty="0" smtClean="0"/>
              <a:t>Fixed length (integers, characters,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Variable length (strings, bit arrays) usually with length given at start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May also include type of data item</a:t>
            </a:r>
          </a:p>
          <a:p>
            <a:pPr lvl="1"/>
            <a:r>
              <a:rPr lang="en-US" dirty="0" smtClean="0"/>
              <a:t>Tells us how to interpret the item</a:t>
            </a:r>
          </a:p>
          <a:p>
            <a:pPr lvl="1"/>
            <a:r>
              <a:rPr lang="en-US" dirty="0" smtClean="0"/>
              <a:t>Tells us size, if fixed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440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539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Records</a:t>
            </a:r>
            <a:endParaRPr lang="en-US" dirty="0"/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Collection </a:t>
            </a:r>
            <a:r>
              <a:rPr lang="en-US" dirty="0"/>
              <a:t>of related </a:t>
            </a:r>
            <a:r>
              <a:rPr lang="en-US" dirty="0" smtClean="0"/>
              <a:t>data items (</a:t>
            </a:r>
            <a:r>
              <a:rPr lang="en-US" i="1" dirty="0" smtClean="0"/>
              <a:t>fields</a:t>
            </a:r>
            <a:r>
              <a:rPr lang="en-US" dirty="0" smtClean="0"/>
              <a:t>)</a:t>
            </a:r>
          </a:p>
          <a:p>
            <a:pPr marL="360000" lvl="1" indent="0">
              <a:buNone/>
            </a:pPr>
            <a:r>
              <a:rPr lang="en-US" dirty="0"/>
              <a:t>e</a:t>
            </a:r>
            <a:r>
              <a:rPr lang="en-US" dirty="0" smtClean="0"/>
              <a:t>.g. </a:t>
            </a:r>
            <a:r>
              <a:rPr lang="en-US" dirty="0"/>
              <a:t>Employee </a:t>
            </a:r>
            <a:r>
              <a:rPr lang="en-US" dirty="0" smtClean="0"/>
              <a:t>record consists of:</a:t>
            </a:r>
          </a:p>
          <a:p>
            <a:pPr lvl="2"/>
            <a:r>
              <a:rPr lang="en-US" dirty="0" smtClean="0"/>
              <a:t>name field</a:t>
            </a:r>
          </a:p>
          <a:p>
            <a:pPr lvl="2"/>
            <a:r>
              <a:rPr lang="en-US" dirty="0" smtClean="0"/>
              <a:t>salary field</a:t>
            </a:r>
          </a:p>
          <a:p>
            <a:pPr lvl="2"/>
            <a:r>
              <a:rPr lang="en-US" dirty="0" smtClean="0"/>
              <a:t>employment start date field</a:t>
            </a:r>
          </a:p>
        </p:txBody>
      </p:sp>
    </p:spTree>
    <p:extLst>
      <p:ext uri="{BB962C8B-B14F-4D97-AF65-F5344CB8AC3E}">
        <p14:creationId xmlns:p14="http://schemas.microsoft.com/office/powerpoint/2010/main" val="2485450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 types</a:t>
            </a:r>
            <a:endParaRPr lang="en-US" dirty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Records may have fixed or variable formats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Records may have fixed or variable lengths</a:t>
            </a:r>
          </a:p>
        </p:txBody>
      </p:sp>
    </p:spTree>
    <p:extLst>
      <p:ext uri="{BB962C8B-B14F-4D97-AF65-F5344CB8AC3E}">
        <p14:creationId xmlns:p14="http://schemas.microsoft.com/office/powerpoint/2010/main" val="1248524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109817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Non-volatile storage</a:t>
            </a:r>
          </a:p>
          <a:p>
            <a:pPr marL="0" indent="0">
              <a:buNone/>
            </a:pPr>
            <a:r>
              <a:rPr lang="en-US" dirty="0" smtClean="0"/>
              <a:t>Very slow, very cheap, very large capacity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Typical capacity: 10</a:t>
            </a:r>
            <a:r>
              <a:rPr lang="en-US" baseline="30000" dirty="0" smtClean="0"/>
              <a:t>13</a:t>
            </a:r>
            <a:r>
              <a:rPr lang="en-US" dirty="0" smtClean="0"/>
              <a:t>-10</a:t>
            </a:r>
            <a:r>
              <a:rPr lang="en-US" baseline="30000" dirty="0" smtClean="0"/>
              <a:t>17</a:t>
            </a:r>
            <a:r>
              <a:rPr lang="en-US" dirty="0" smtClean="0"/>
              <a:t> bytes</a:t>
            </a:r>
          </a:p>
          <a:p>
            <a:pPr marL="0" indent="0">
              <a:buNone/>
            </a:pPr>
            <a:r>
              <a:rPr lang="en-US" dirty="0" smtClean="0"/>
              <a:t>Typical access time: 10</a:t>
            </a:r>
            <a:r>
              <a:rPr lang="en-US" baseline="30000" dirty="0" smtClean="0"/>
              <a:t>1</a:t>
            </a:r>
            <a:r>
              <a:rPr lang="en-US" dirty="0" smtClean="0"/>
              <a:t>-10</a:t>
            </a:r>
            <a:r>
              <a:rPr lang="en-US" baseline="30000" dirty="0" smtClean="0"/>
              <a:t>2</a:t>
            </a:r>
            <a:r>
              <a:rPr lang="en-US" dirty="0" smtClean="0"/>
              <a:t> 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Hierarchy: Tertiary Storage</a:t>
            </a:r>
            <a:endParaRPr lang="en-US" dirty="0"/>
          </a:p>
        </p:txBody>
      </p:sp>
      <p:sp>
        <p:nvSpPr>
          <p:cNvPr id="35" name="Trapezoid 34"/>
          <p:cNvSpPr/>
          <p:nvPr/>
        </p:nvSpPr>
        <p:spPr bwMode="auto">
          <a:xfrm>
            <a:off x="6156176" y="2204864"/>
            <a:ext cx="1224136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Cache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Trapezoid 35"/>
          <p:cNvSpPr/>
          <p:nvPr/>
        </p:nvSpPr>
        <p:spPr bwMode="auto">
          <a:xfrm>
            <a:off x="5940152" y="3068960"/>
            <a:ext cx="1656184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Main Memory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Trapezoid 36"/>
          <p:cNvSpPr/>
          <p:nvPr/>
        </p:nvSpPr>
        <p:spPr bwMode="auto">
          <a:xfrm>
            <a:off x="5724128" y="3933056"/>
            <a:ext cx="2088232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Secondary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Trapezoid 37"/>
          <p:cNvSpPr/>
          <p:nvPr/>
        </p:nvSpPr>
        <p:spPr bwMode="auto">
          <a:xfrm>
            <a:off x="5508104" y="4797152"/>
            <a:ext cx="2520280" cy="720080"/>
          </a:xfrm>
          <a:prstGeom prst="trapezoid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Tertiary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96142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format </a:t>
            </a:r>
            <a:r>
              <a:rPr lang="en-US" dirty="0"/>
              <a:t>r</a:t>
            </a:r>
            <a:r>
              <a:rPr lang="en-US" dirty="0" smtClean="0"/>
              <a:t>ecords</a:t>
            </a:r>
            <a:endParaRPr lang="en-US" dirty="0"/>
          </a:p>
        </p:txBody>
      </p:sp>
      <p:sp>
        <p:nvSpPr>
          <p:cNvPr id="1843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chema describes the structure of records:</a:t>
            </a:r>
          </a:p>
          <a:p>
            <a:pPr lvl="1"/>
            <a:r>
              <a:rPr lang="en-US" dirty="0" smtClean="0"/>
              <a:t>number of fields</a:t>
            </a:r>
          </a:p>
          <a:p>
            <a:pPr lvl="1"/>
            <a:r>
              <a:rPr lang="en-US" dirty="0" smtClean="0"/>
              <a:t>types of fields</a:t>
            </a:r>
          </a:p>
          <a:p>
            <a:pPr lvl="1"/>
            <a:r>
              <a:rPr lang="en-US" dirty="0" smtClean="0"/>
              <a:t>order in record</a:t>
            </a:r>
          </a:p>
          <a:p>
            <a:pPr lvl="1"/>
            <a:r>
              <a:rPr lang="en-US" dirty="0" smtClean="0"/>
              <a:t>meaning of each field</a:t>
            </a:r>
          </a:p>
        </p:txBody>
      </p:sp>
    </p:spTree>
    <p:extLst>
      <p:ext uri="{BB962C8B-B14F-4D97-AF65-F5344CB8AC3E}">
        <p14:creationId xmlns:p14="http://schemas.microsoft.com/office/powerpoint/2010/main" val="1135425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Fixed format </a:t>
            </a:r>
            <a:r>
              <a:rPr lang="en-US" dirty="0"/>
              <a:t>r</a:t>
            </a:r>
            <a:r>
              <a:rPr lang="en-US" dirty="0" smtClean="0"/>
              <a:t>ecord</a:t>
            </a:r>
            <a:endParaRPr lang="en-US" dirty="0"/>
          </a:p>
        </p:txBody>
      </p:sp>
      <p:sp>
        <p:nvSpPr>
          <p:cNvPr id="19462" name="Rectangle 3"/>
          <p:cNvSpPr>
            <a:spLocks noGrp="1" noChangeArrowheads="1"/>
          </p:cNvSpPr>
          <p:nvPr>
            <p:ph idx="1"/>
          </p:nvPr>
        </p:nvSpPr>
        <p:spPr>
          <a:xfrm>
            <a:off x="324000" y="1692000"/>
            <a:ext cx="8496000" cy="216904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Employee record structure: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US" dirty="0"/>
              <a:t>e</a:t>
            </a:r>
            <a:r>
              <a:rPr lang="en-US" dirty="0" smtClean="0"/>
              <a:t>#, 2 byte integer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US" dirty="0" smtClean="0"/>
              <a:t>name, 10 char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US" dirty="0" err="1"/>
              <a:t>d</a:t>
            </a:r>
            <a:r>
              <a:rPr lang="en-US" dirty="0" err="1" smtClean="0"/>
              <a:t>ept</a:t>
            </a:r>
            <a:r>
              <a:rPr lang="en-US" dirty="0" smtClean="0"/>
              <a:t>, 2 byte code</a:t>
            </a:r>
            <a:endParaRPr lang="en-US" dirty="0"/>
          </a:p>
        </p:txBody>
      </p:sp>
      <p:sp>
        <p:nvSpPr>
          <p:cNvPr id="19463" name="AutoShape 4"/>
          <p:cNvSpPr>
            <a:spLocks/>
          </p:cNvSpPr>
          <p:nvPr/>
        </p:nvSpPr>
        <p:spPr bwMode="auto">
          <a:xfrm>
            <a:off x="5715000" y="1772816"/>
            <a:ext cx="228600" cy="1981200"/>
          </a:xfrm>
          <a:prstGeom prst="rightBrace">
            <a:avLst>
              <a:gd name="adj1" fmla="val 72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6" name="AutoShape 37"/>
          <p:cNvSpPr>
            <a:spLocks/>
          </p:cNvSpPr>
          <p:nvPr/>
        </p:nvSpPr>
        <p:spPr bwMode="auto">
          <a:xfrm>
            <a:off x="5724128" y="3861048"/>
            <a:ext cx="152400" cy="1524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7" name="Text Box 38"/>
          <p:cNvSpPr txBox="1">
            <a:spLocks noChangeArrowheads="1"/>
          </p:cNvSpPr>
          <p:nvPr/>
        </p:nvSpPr>
        <p:spPr bwMode="auto">
          <a:xfrm>
            <a:off x="6084168" y="4365104"/>
            <a:ext cx="10316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dirty="0">
                <a:latin typeface="Georgia"/>
                <a:cs typeface="Georgia"/>
              </a:rPr>
              <a:t>r</a:t>
            </a:r>
            <a:r>
              <a:rPr lang="en-US" sz="2000" dirty="0" smtClean="0">
                <a:latin typeface="Georgia"/>
                <a:cs typeface="Georgia"/>
              </a:rPr>
              <a:t>ecords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84168" y="2564904"/>
            <a:ext cx="1040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schema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23528" y="4149080"/>
            <a:ext cx="5040560" cy="360040"/>
            <a:chOff x="1187624" y="5805264"/>
            <a:chExt cx="5040560" cy="360040"/>
          </a:xfrm>
        </p:grpSpPr>
        <p:sp>
          <p:nvSpPr>
            <p:cNvPr id="49" name="Rectangle 48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  </a:t>
              </a: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s   m   </a:t>
              </a:r>
              <a:r>
                <a:rPr lang="en-US" sz="2000" dirty="0" err="1" smtClean="0"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     t    h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0   2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5   5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7" name="Straight Connector 6"/>
            <p:cNvCxnSpPr>
              <a:stCxn id="54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4" name="Group 73"/>
          <p:cNvGrpSpPr/>
          <p:nvPr/>
        </p:nvGrpSpPr>
        <p:grpSpPr>
          <a:xfrm>
            <a:off x="323528" y="4725144"/>
            <a:ext cx="5040560" cy="360040"/>
            <a:chOff x="1187624" y="5805264"/>
            <a:chExt cx="5040560" cy="360040"/>
          </a:xfrm>
        </p:grpSpPr>
        <p:sp>
          <p:nvSpPr>
            <p:cNvPr id="75" name="Rectangle 7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  j</a:t>
              </a: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    o    n    e   s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8</a:t>
              </a: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   </a:t>
              </a: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3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78" name="Straight Connector 77"/>
            <p:cNvCxnSpPr>
              <a:stCxn id="7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269250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format </a:t>
            </a:r>
            <a:r>
              <a:rPr lang="en-US" dirty="0"/>
              <a:t>r</a:t>
            </a:r>
            <a:r>
              <a:rPr lang="en-US" dirty="0" smtClean="0"/>
              <a:t>ecords</a:t>
            </a:r>
            <a:endParaRPr lang="en-US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Schema-less format</a:t>
            </a:r>
          </a:p>
          <a:p>
            <a:pPr lvl="1"/>
            <a:r>
              <a:rPr lang="en-US" dirty="0" smtClean="0"/>
              <a:t>Record itself contains format: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s</a:t>
            </a:r>
            <a:r>
              <a:rPr lang="en-US" dirty="0" smtClean="0"/>
              <a:t>elf-describing</a:t>
            </a:r>
            <a:r>
              <a:rPr lang="ja-JP" altLang="en-US" dirty="0" smtClean="0"/>
              <a:t>”</a:t>
            </a:r>
            <a:endParaRPr lang="en-GB" altLang="ja-JP" dirty="0" smtClean="0"/>
          </a:p>
          <a:p>
            <a:pPr lvl="1"/>
            <a:endParaRPr lang="en-GB" altLang="ja-JP" dirty="0" smtClean="0"/>
          </a:p>
          <a:p>
            <a:pPr marL="0" indent="0">
              <a:buNone/>
            </a:pPr>
            <a:r>
              <a:rPr lang="en-GB" altLang="ja-JP" dirty="0" smtClean="0"/>
              <a:t>Useful for sparse records, repeating fields, evolving formats</a:t>
            </a:r>
          </a:p>
          <a:p>
            <a:pPr marL="0" indent="0">
              <a:buNone/>
            </a:pPr>
            <a:endParaRPr lang="en-GB" altLang="ja-JP" dirty="0" smtClean="0"/>
          </a:p>
          <a:p>
            <a:pPr marL="0" indent="0">
              <a:buNone/>
            </a:pPr>
            <a:r>
              <a:rPr lang="en-GB" altLang="ja-JP" dirty="0" smtClean="0"/>
              <a:t>May waste space compared to a fixed format records</a:t>
            </a:r>
          </a:p>
          <a:p>
            <a:pPr lvl="1"/>
            <a:endParaRPr lang="en-GB" altLang="ja-JP" dirty="0"/>
          </a:p>
          <a:p>
            <a:endParaRPr lang="en-GB" altLang="ja-JP" dirty="0" smtClean="0"/>
          </a:p>
          <a:p>
            <a:pPr lvl="1"/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134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Variable format record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2087910" y="3356992"/>
            <a:ext cx="360040" cy="36004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2447950" y="3356992"/>
            <a:ext cx="1475978" cy="36004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 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 5    I     4  6    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84380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320384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356388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3923928" y="3356992"/>
            <a:ext cx="2520280" cy="36004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  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4   S    4   F    o    r    d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428396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64400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500404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536408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572412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608416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395536" y="3356992"/>
            <a:ext cx="150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no. of fields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433270" y="4581128"/>
            <a:ext cx="3218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code identifying field as e#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43808" y="4077072"/>
            <a:ext cx="1530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integer type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248150" y="2204864"/>
            <a:ext cx="13935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string type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44008" y="2708920"/>
            <a:ext cx="1625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string length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923928" y="1700808"/>
            <a:ext cx="356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code identifying field as name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>
            <a:off x="4067944" y="2132856"/>
            <a:ext cx="0" cy="11521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/>
          <p:nvPr/>
        </p:nvCxnSpPr>
        <p:spPr bwMode="auto">
          <a:xfrm>
            <a:off x="4427984" y="2564904"/>
            <a:ext cx="0" cy="7200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4860032" y="3068960"/>
            <a:ext cx="0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 flipV="1">
            <a:off x="2627784" y="3861048"/>
            <a:ext cx="0" cy="7920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 flipV="1">
            <a:off x="2987824" y="3861048"/>
            <a:ext cx="0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07109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 headers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Data at beginning of record that describes record:</a:t>
            </a:r>
          </a:p>
          <a:p>
            <a:pPr lvl="1"/>
            <a:r>
              <a:rPr lang="en-US" dirty="0" smtClean="0"/>
              <a:t>record type (points to schema)</a:t>
            </a:r>
          </a:p>
          <a:p>
            <a:pPr lvl="1"/>
            <a:r>
              <a:rPr lang="en-US" dirty="0" smtClean="0"/>
              <a:t>record length</a:t>
            </a:r>
          </a:p>
          <a:p>
            <a:pPr lvl="1"/>
            <a:r>
              <a:rPr lang="en-US" dirty="0" smtClean="0"/>
              <a:t>timestamp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Intermediate between fixed and variable format</a:t>
            </a:r>
          </a:p>
        </p:txBody>
      </p:sp>
    </p:spTree>
    <p:extLst>
      <p:ext uri="{BB962C8B-B14F-4D97-AF65-F5344CB8AC3E}">
        <p14:creationId xmlns:p14="http://schemas.microsoft.com/office/powerpoint/2010/main" val="19851133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852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Storing records in blocks</a:t>
            </a:r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>
          <a:xfrm>
            <a:off x="1475656" y="2060848"/>
            <a:ext cx="2520000" cy="180000"/>
            <a:chOff x="1187624" y="5805264"/>
            <a:chExt cx="5040560" cy="360040"/>
          </a:xfrm>
        </p:grpSpPr>
        <p:sp>
          <p:nvSpPr>
            <p:cNvPr id="5" name="Rectangle 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s   m   </a:t>
              </a:r>
              <a:r>
                <a:rPr lang="en-US" sz="1000" dirty="0" err="1" smtClean="0"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  t    h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0   2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5   5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8" name="Straight Connector 7"/>
            <p:cNvCxnSpPr>
              <a:stCxn id="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9" name="Group 18"/>
          <p:cNvGrpSpPr>
            <a:grpSpLocks/>
          </p:cNvGrpSpPr>
          <p:nvPr/>
        </p:nvGrpSpPr>
        <p:grpSpPr>
          <a:xfrm>
            <a:off x="1475656" y="2420888"/>
            <a:ext cx="2520000" cy="180000"/>
            <a:chOff x="1187624" y="5805264"/>
            <a:chExt cx="5040560" cy="360040"/>
          </a:xfrm>
        </p:grpSpPr>
        <p:sp>
          <p:nvSpPr>
            <p:cNvPr id="20" name="Rectangle 19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j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 o    n    e   s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0   1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8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</a:t>
              </a: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3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3" name="Straight Connector 22"/>
            <p:cNvCxnSpPr>
              <a:stCxn id="22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4" name="Group 33"/>
          <p:cNvGrpSpPr>
            <a:grpSpLocks/>
          </p:cNvGrpSpPr>
          <p:nvPr/>
        </p:nvGrpSpPr>
        <p:grpSpPr>
          <a:xfrm>
            <a:off x="1835976" y="2780928"/>
            <a:ext cx="2520000" cy="180000"/>
            <a:chOff x="1187624" y="5805264"/>
            <a:chExt cx="5040560" cy="360040"/>
          </a:xfrm>
        </p:grpSpPr>
        <p:sp>
          <p:nvSpPr>
            <p:cNvPr id="35" name="Rectangle 3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j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 o    n    e   s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0   1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8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</a:t>
              </a: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3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38" name="Straight Connector 37"/>
            <p:cNvCxnSpPr>
              <a:stCxn id="3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9" name="Group 48"/>
          <p:cNvGrpSpPr>
            <a:grpSpLocks/>
          </p:cNvGrpSpPr>
          <p:nvPr/>
        </p:nvGrpSpPr>
        <p:grpSpPr>
          <a:xfrm>
            <a:off x="1835976" y="3140968"/>
            <a:ext cx="2520000" cy="180000"/>
            <a:chOff x="1187624" y="5805264"/>
            <a:chExt cx="5040560" cy="360040"/>
          </a:xfrm>
        </p:grpSpPr>
        <p:sp>
          <p:nvSpPr>
            <p:cNvPr id="50" name="Rectangle 49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s   m   </a:t>
              </a:r>
              <a:r>
                <a:rPr lang="en-US" sz="1000" dirty="0" err="1" smtClean="0"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  t    h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0   2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5   5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53" name="Straight Connector 52"/>
            <p:cNvCxnSpPr>
              <a:stCxn id="52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4" name="Group 63"/>
          <p:cNvGrpSpPr>
            <a:grpSpLocks/>
          </p:cNvGrpSpPr>
          <p:nvPr/>
        </p:nvGrpSpPr>
        <p:grpSpPr>
          <a:xfrm>
            <a:off x="1835976" y="3501008"/>
            <a:ext cx="2520000" cy="180000"/>
            <a:chOff x="1187624" y="5805264"/>
            <a:chExt cx="5040560" cy="360040"/>
          </a:xfrm>
        </p:grpSpPr>
        <p:sp>
          <p:nvSpPr>
            <p:cNvPr id="65" name="Rectangle 6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j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 o    n    e   s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0   1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8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</a:t>
              </a: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3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68" name="Straight Connector 67"/>
            <p:cNvCxnSpPr>
              <a:stCxn id="6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9" name="Rectangle 78"/>
          <p:cNvSpPr/>
          <p:nvPr/>
        </p:nvSpPr>
        <p:spPr bwMode="auto">
          <a:xfrm>
            <a:off x="1474577" y="4509120"/>
            <a:ext cx="1080120" cy="108012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770721" y="4509120"/>
            <a:ext cx="1080120" cy="108012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4066865" y="4509120"/>
            <a:ext cx="1080120" cy="108012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6659153" y="4509120"/>
            <a:ext cx="1080120" cy="108012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651041" y="4797152"/>
            <a:ext cx="441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...</a:t>
            </a:r>
            <a:endParaRPr lang="en-US" dirty="0">
              <a:latin typeface="Georgia"/>
              <a:cs typeface="Georgia"/>
            </a:endParaRPr>
          </a:p>
        </p:txBody>
      </p:sp>
      <p:grpSp>
        <p:nvGrpSpPr>
          <p:cNvPr id="100" name="Group 99"/>
          <p:cNvGrpSpPr>
            <a:grpSpLocks noChangeAspect="1"/>
          </p:cNvGrpSpPr>
          <p:nvPr/>
        </p:nvGrpSpPr>
        <p:grpSpPr>
          <a:xfrm>
            <a:off x="5148064" y="2564904"/>
            <a:ext cx="2177907" cy="180000"/>
            <a:chOff x="2087910" y="3356992"/>
            <a:chExt cx="4356298" cy="360040"/>
          </a:xfrm>
        </p:grpSpPr>
        <p:sp>
          <p:nvSpPr>
            <p:cNvPr id="88" name="Rectangle 87"/>
            <p:cNvSpPr/>
            <p:nvPr/>
          </p:nvSpPr>
          <p:spPr bwMode="auto">
            <a:xfrm>
              <a:off x="2087910" y="3356992"/>
              <a:ext cx="36004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2447950" y="3356992"/>
              <a:ext cx="1475978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5    I     4 6     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 bwMode="auto">
            <a:xfrm>
              <a:off x="28438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" name="Straight Connector 90"/>
            <p:cNvCxnSpPr/>
            <p:nvPr/>
          </p:nvCxnSpPr>
          <p:spPr bwMode="auto">
            <a:xfrm>
              <a:off x="32038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2" name="Straight Connector 91"/>
            <p:cNvCxnSpPr/>
            <p:nvPr/>
          </p:nvCxnSpPr>
          <p:spPr bwMode="auto">
            <a:xfrm>
              <a:off x="35638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3" name="Rectangle 92"/>
            <p:cNvSpPr/>
            <p:nvPr/>
          </p:nvSpPr>
          <p:spPr bwMode="auto">
            <a:xfrm>
              <a:off x="3923928" y="3356992"/>
              <a:ext cx="25202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4   S    4   F    o    r    d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94" name="Straight Connector 93"/>
            <p:cNvCxnSpPr/>
            <p:nvPr/>
          </p:nvCxnSpPr>
          <p:spPr bwMode="auto">
            <a:xfrm>
              <a:off x="42839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5" name="Straight Connector 94"/>
            <p:cNvCxnSpPr/>
            <p:nvPr/>
          </p:nvCxnSpPr>
          <p:spPr bwMode="auto">
            <a:xfrm>
              <a:off x="46440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>
              <a:off x="50040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7" name="Straight Connector 96"/>
            <p:cNvCxnSpPr/>
            <p:nvPr/>
          </p:nvCxnSpPr>
          <p:spPr bwMode="auto">
            <a:xfrm>
              <a:off x="53640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>
              <a:off x="572412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 bwMode="auto">
            <a:xfrm>
              <a:off x="60841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01" name="Group 100"/>
          <p:cNvGrpSpPr>
            <a:grpSpLocks noChangeAspect="1"/>
          </p:cNvGrpSpPr>
          <p:nvPr/>
        </p:nvGrpSpPr>
        <p:grpSpPr>
          <a:xfrm>
            <a:off x="5148064" y="2888960"/>
            <a:ext cx="2177907" cy="180000"/>
            <a:chOff x="2087910" y="3356992"/>
            <a:chExt cx="4356298" cy="360040"/>
          </a:xfrm>
        </p:grpSpPr>
        <p:sp>
          <p:nvSpPr>
            <p:cNvPr id="102" name="Rectangle 101"/>
            <p:cNvSpPr/>
            <p:nvPr/>
          </p:nvSpPr>
          <p:spPr bwMode="auto">
            <a:xfrm>
              <a:off x="2087910" y="3356992"/>
              <a:ext cx="36004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447950" y="3356992"/>
              <a:ext cx="1475978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5    I     4 6     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04" name="Straight Connector 103"/>
            <p:cNvCxnSpPr/>
            <p:nvPr/>
          </p:nvCxnSpPr>
          <p:spPr bwMode="auto">
            <a:xfrm>
              <a:off x="28438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>
              <a:off x="32038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>
              <a:off x="35638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Rectangle 106"/>
            <p:cNvSpPr/>
            <p:nvPr/>
          </p:nvSpPr>
          <p:spPr bwMode="auto">
            <a:xfrm>
              <a:off x="3923928" y="3356992"/>
              <a:ext cx="25202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4   S    4   F    o    r    d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08" name="Straight Connector 107"/>
            <p:cNvCxnSpPr/>
            <p:nvPr/>
          </p:nvCxnSpPr>
          <p:spPr bwMode="auto">
            <a:xfrm>
              <a:off x="42839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 bwMode="auto">
            <a:xfrm>
              <a:off x="46440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>
              <a:off x="50040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>
              <a:off x="53640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>
              <a:off x="572412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3" name="Straight Connector 112"/>
            <p:cNvCxnSpPr/>
            <p:nvPr/>
          </p:nvCxnSpPr>
          <p:spPr bwMode="auto">
            <a:xfrm>
              <a:off x="60841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4" name="TextBox 113"/>
          <p:cNvSpPr txBox="1"/>
          <p:nvPr/>
        </p:nvSpPr>
        <p:spPr>
          <a:xfrm>
            <a:off x="251520" y="2636912"/>
            <a:ext cx="1031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records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82984" y="4797152"/>
            <a:ext cx="904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blocks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4427984" y="6309320"/>
            <a:ext cx="5405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file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17" name="Right Brace 116"/>
          <p:cNvSpPr/>
          <p:nvPr/>
        </p:nvSpPr>
        <p:spPr bwMode="auto">
          <a:xfrm rot="5400000">
            <a:off x="4355976" y="2852936"/>
            <a:ext cx="504056" cy="6264696"/>
          </a:xfrm>
          <a:prstGeom prst="rightBrace">
            <a:avLst>
              <a:gd name="adj1" fmla="val 36326"/>
              <a:gd name="adj2" fmla="val 49274"/>
            </a:avLst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8" name="Down Arrow 117"/>
          <p:cNvSpPr/>
          <p:nvPr/>
        </p:nvSpPr>
        <p:spPr bwMode="auto">
          <a:xfrm>
            <a:off x="3994857" y="3933056"/>
            <a:ext cx="1224136" cy="36004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1726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header</a:t>
            </a:r>
            <a:endParaRPr lang="en-US" dirty="0"/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Data </a:t>
            </a:r>
            <a:r>
              <a:rPr lang="en-US" dirty="0"/>
              <a:t>at beginning </a:t>
            </a:r>
            <a:r>
              <a:rPr lang="en-US" dirty="0" smtClean="0"/>
              <a:t>that describes block</a:t>
            </a:r>
          </a:p>
          <a:p>
            <a:pPr marL="0" indent="0">
              <a:buNone/>
            </a:pPr>
            <a:r>
              <a:rPr lang="en-US" dirty="0" smtClean="0"/>
              <a:t>May contain:</a:t>
            </a:r>
          </a:p>
          <a:p>
            <a:pPr lvl="1"/>
            <a:r>
              <a:rPr lang="en-US" dirty="0" smtClean="0"/>
              <a:t>File ID (or RELATION or DB ID)</a:t>
            </a:r>
          </a:p>
          <a:p>
            <a:pPr lvl="1"/>
            <a:r>
              <a:rPr lang="en-US" dirty="0" smtClean="0"/>
              <a:t>This block ID</a:t>
            </a:r>
          </a:p>
          <a:p>
            <a:pPr lvl="1"/>
            <a:r>
              <a:rPr lang="en-US" dirty="0" smtClean="0"/>
              <a:t>Record directory</a:t>
            </a:r>
          </a:p>
          <a:p>
            <a:pPr lvl="1"/>
            <a:r>
              <a:rPr lang="en-US" dirty="0" smtClean="0"/>
              <a:t>Pointer to free space</a:t>
            </a:r>
          </a:p>
          <a:p>
            <a:pPr lvl="1"/>
            <a:r>
              <a:rPr lang="en-US" dirty="0" smtClean="0"/>
              <a:t>Type of block (e.g. contains recs type 4; is overflow, …)</a:t>
            </a:r>
          </a:p>
          <a:p>
            <a:pPr lvl="1"/>
            <a:r>
              <a:rPr lang="en-US" dirty="0" smtClean="0"/>
              <a:t>Pointer to other blocks </a:t>
            </a:r>
            <a:r>
              <a:rPr lang="ja-JP" altLang="en-US" dirty="0" smtClean="0"/>
              <a:t>“</a:t>
            </a:r>
            <a:r>
              <a:rPr lang="en-US" dirty="0" smtClean="0"/>
              <a:t>like it</a:t>
            </a:r>
            <a:r>
              <a:rPr lang="ja-JP" alt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Timestamp 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228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Placing records in blocks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Considerations:</a:t>
            </a:r>
          </a:p>
          <a:p>
            <a:pPr lvl="1"/>
            <a:r>
              <a:rPr lang="en-US" dirty="0"/>
              <a:t>separating records</a:t>
            </a:r>
          </a:p>
          <a:p>
            <a:pPr lvl="1"/>
            <a:r>
              <a:rPr lang="en-US" dirty="0" smtClean="0"/>
              <a:t>spanned </a:t>
            </a:r>
            <a:r>
              <a:rPr lang="en-US" dirty="0"/>
              <a:t>vs. </a:t>
            </a:r>
            <a:r>
              <a:rPr lang="en-US" dirty="0" err="1"/>
              <a:t>unspanned</a:t>
            </a:r>
            <a:endParaRPr lang="en-US" dirty="0"/>
          </a:p>
          <a:p>
            <a:pPr lvl="1"/>
            <a:r>
              <a:rPr lang="en-US" dirty="0" smtClean="0"/>
              <a:t>sequencing</a:t>
            </a:r>
            <a:endParaRPr lang="en-US" dirty="0"/>
          </a:p>
          <a:p>
            <a:pPr lvl="1"/>
            <a:r>
              <a:rPr lang="en-US" dirty="0" smtClean="0"/>
              <a:t>indirection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818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Separating records in a block</a:t>
            </a:r>
            <a:endParaRPr lang="en-US" dirty="0"/>
          </a:p>
        </p:txBody>
      </p:sp>
      <p:sp>
        <p:nvSpPr>
          <p:cNvPr id="4403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Block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Three approaches: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smtClean="0"/>
              <a:t>use fixed length records - no need to separate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smtClean="0"/>
              <a:t>use a special marker to indicate record end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smtClean="0"/>
              <a:t>give record lengths (or offsets)</a:t>
            </a:r>
          </a:p>
          <a:p>
            <a:pPr lvl="2"/>
            <a:r>
              <a:rPr lang="en-US" dirty="0" smtClean="0"/>
              <a:t>within each record</a:t>
            </a:r>
          </a:p>
          <a:p>
            <a:pPr lvl="2"/>
            <a:r>
              <a:rPr lang="en-US" dirty="0" smtClean="0"/>
              <a:t>in block header</a:t>
            </a:r>
          </a:p>
          <a:p>
            <a:pPr marL="360000" lvl="1" indent="0">
              <a:buNone/>
            </a:pPr>
            <a:endParaRPr lang="en-US" dirty="0" smtClean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283968" y="1628800"/>
            <a:ext cx="1728192" cy="57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>
                <a:latin typeface="Georgia"/>
                <a:cs typeface="Georgia"/>
              </a:rPr>
              <a:t>R2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012160" y="1628800"/>
            <a:ext cx="1728192" cy="57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R3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555776" y="1628800"/>
            <a:ext cx="1728192" cy="57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smtClean="0">
                <a:latin typeface="Georgia"/>
                <a:cs typeface="Georgia"/>
              </a:rPr>
              <a:t>R1</a:t>
            </a:r>
            <a:endParaRPr lang="en-US" sz="1600" dirty="0">
              <a:latin typeface="Georgia"/>
              <a:cs typeface="Georgia"/>
            </a:endParaRP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2555776" y="1628800"/>
            <a:ext cx="5184576" cy="576000"/>
          </a:xfrm>
          <a:prstGeom prst="rect">
            <a:avLst/>
          </a:prstGeom>
          <a:noFill/>
          <a:ln w="38100" cmpd="sng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16315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</a:t>
            </a:r>
            <a:br>
              <a:rPr lang="en-US" dirty="0" smtClean="0"/>
            </a:br>
            <a:r>
              <a:rPr lang="en-US" dirty="0" smtClean="0"/>
              <a:t>Storage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176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Spanned vs. </a:t>
            </a:r>
            <a:r>
              <a:rPr lang="en-US" dirty="0" err="1" smtClean="0"/>
              <a:t>Unspanned</a:t>
            </a:r>
            <a:endParaRPr lang="en-US" dirty="0"/>
          </a:p>
        </p:txBody>
      </p:sp>
      <p:sp>
        <p:nvSpPr>
          <p:cNvPr id="4506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Unspanned</a:t>
            </a:r>
            <a:r>
              <a:rPr lang="en-US" dirty="0" smtClean="0"/>
              <a:t>: each record must fit within a single block</a:t>
            </a:r>
          </a:p>
          <a:p>
            <a:pPr marL="0" indent="0">
              <a:buNone/>
            </a:pPr>
            <a:r>
              <a:rPr lang="en-US" dirty="0" smtClean="0"/>
              <a:t>									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Spanned: records may be split between blocks			</a:t>
            </a:r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1403648" y="2492896"/>
            <a:ext cx="2880320" cy="576000"/>
            <a:chOff x="1403648" y="5301208"/>
            <a:chExt cx="2880320" cy="576000"/>
          </a:xfrm>
        </p:grpSpPr>
        <p:sp>
          <p:nvSpPr>
            <p:cNvPr id="45063" name="Rectangle 5"/>
            <p:cNvSpPr>
              <a:spLocks noChangeArrowheads="1"/>
            </p:cNvSpPr>
            <p:nvPr/>
          </p:nvSpPr>
          <p:spPr bwMode="auto">
            <a:xfrm>
              <a:off x="1403648" y="5301208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R1</a:t>
              </a:r>
            </a:p>
          </p:txBody>
        </p:sp>
        <p:sp>
          <p:nvSpPr>
            <p:cNvPr id="45064" name="Rectangle 13"/>
            <p:cNvSpPr>
              <a:spLocks noChangeArrowheads="1"/>
            </p:cNvSpPr>
            <p:nvPr/>
          </p:nvSpPr>
          <p:spPr bwMode="auto">
            <a:xfrm>
              <a:off x="1979712" y="5301208"/>
              <a:ext cx="144016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R2</a:t>
              </a:r>
            </a:p>
          </p:txBody>
        </p:sp>
        <p:sp>
          <p:nvSpPr>
            <p:cNvPr id="45066" name="Rectangle 15" descr="Wide upward diagonal"/>
            <p:cNvSpPr>
              <a:spLocks noChangeArrowheads="1"/>
            </p:cNvSpPr>
            <p:nvPr/>
          </p:nvSpPr>
          <p:spPr bwMode="auto">
            <a:xfrm>
              <a:off x="3419872" y="5301208"/>
              <a:ext cx="864096" cy="57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eorgia"/>
                <a:cs typeface="Georgia"/>
              </a:endParaRPr>
            </a:p>
          </p:txBody>
        </p:sp>
        <p:sp>
          <p:nvSpPr>
            <p:cNvPr id="20" name="Rectangle 13"/>
            <p:cNvSpPr>
              <a:spLocks noChangeArrowheads="1"/>
            </p:cNvSpPr>
            <p:nvPr/>
          </p:nvSpPr>
          <p:spPr bwMode="auto">
            <a:xfrm>
              <a:off x="1403648" y="5301208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Georgia"/>
                <a:cs typeface="Georgia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932040" y="2492896"/>
            <a:ext cx="2880320" cy="576000"/>
            <a:chOff x="4716016" y="5301208"/>
            <a:chExt cx="2880320" cy="576000"/>
          </a:xfrm>
        </p:grpSpPr>
        <p:sp>
          <p:nvSpPr>
            <p:cNvPr id="31" name="Rectangle 15" descr="Wide upward diagonal"/>
            <p:cNvSpPr>
              <a:spLocks noChangeArrowheads="1"/>
            </p:cNvSpPr>
            <p:nvPr/>
          </p:nvSpPr>
          <p:spPr bwMode="auto">
            <a:xfrm>
              <a:off x="7308304" y="5301208"/>
              <a:ext cx="288032" cy="57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eorgia"/>
                <a:cs typeface="Georgia"/>
              </a:endParaRPr>
            </a:p>
          </p:txBody>
        </p:sp>
        <p:sp>
          <p:nvSpPr>
            <p:cNvPr id="45067" name="Rectangle 16"/>
            <p:cNvSpPr>
              <a:spLocks noChangeArrowheads="1"/>
            </p:cNvSpPr>
            <p:nvPr/>
          </p:nvSpPr>
          <p:spPr bwMode="auto">
            <a:xfrm>
              <a:off x="4716016" y="5301208"/>
              <a:ext cx="144016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R3</a:t>
              </a:r>
            </a:p>
          </p:txBody>
        </p:sp>
        <p:sp>
          <p:nvSpPr>
            <p:cNvPr id="45068" name="Rectangle 17"/>
            <p:cNvSpPr>
              <a:spLocks noChangeArrowheads="1"/>
            </p:cNvSpPr>
            <p:nvPr/>
          </p:nvSpPr>
          <p:spPr bwMode="auto">
            <a:xfrm>
              <a:off x="6156176" y="5301208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R4</a:t>
              </a:r>
            </a:p>
          </p:txBody>
        </p:sp>
        <p:sp>
          <p:nvSpPr>
            <p:cNvPr id="45069" name="Rectangle 18"/>
            <p:cNvSpPr>
              <a:spLocks noChangeArrowheads="1"/>
            </p:cNvSpPr>
            <p:nvPr/>
          </p:nvSpPr>
          <p:spPr bwMode="auto">
            <a:xfrm>
              <a:off x="6732240" y="5301208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R5</a:t>
              </a:r>
            </a:p>
          </p:txBody>
        </p:sp>
        <p:sp>
          <p:nvSpPr>
            <p:cNvPr id="21" name="Rectangle 13"/>
            <p:cNvSpPr>
              <a:spLocks noChangeArrowheads="1"/>
            </p:cNvSpPr>
            <p:nvPr/>
          </p:nvSpPr>
          <p:spPr bwMode="auto">
            <a:xfrm>
              <a:off x="4716016" y="5301208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Georgia"/>
                <a:cs typeface="Georgia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403648" y="4293096"/>
            <a:ext cx="2880320" cy="576000"/>
            <a:chOff x="1403648" y="4293096"/>
            <a:chExt cx="2880320" cy="576000"/>
          </a:xfrm>
        </p:grpSpPr>
        <p:sp>
          <p:nvSpPr>
            <p:cNvPr id="43" name="Rectangle 16"/>
            <p:cNvSpPr>
              <a:spLocks noChangeArrowheads="1"/>
            </p:cNvSpPr>
            <p:nvPr/>
          </p:nvSpPr>
          <p:spPr bwMode="auto">
            <a:xfrm>
              <a:off x="3419872" y="4293096"/>
              <a:ext cx="864096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 smtClean="0">
                  <a:latin typeface="Georgia"/>
                  <a:cs typeface="Georgia"/>
                </a:rPr>
                <a:t>R3a</a:t>
              </a:r>
              <a:endParaRPr lang="en-US" sz="1600" dirty="0">
                <a:latin typeface="Georgia"/>
                <a:cs typeface="Georgia"/>
              </a:endParaRPr>
            </a:p>
          </p:txBody>
        </p:sp>
        <p:sp>
          <p:nvSpPr>
            <p:cNvPr id="33" name="Rectangle 5"/>
            <p:cNvSpPr>
              <a:spLocks noChangeArrowheads="1"/>
            </p:cNvSpPr>
            <p:nvPr/>
          </p:nvSpPr>
          <p:spPr bwMode="auto">
            <a:xfrm>
              <a:off x="1403648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R1</a:t>
              </a:r>
            </a:p>
          </p:txBody>
        </p:sp>
        <p:sp>
          <p:nvSpPr>
            <p:cNvPr id="34" name="Rectangle 13"/>
            <p:cNvSpPr>
              <a:spLocks noChangeArrowheads="1"/>
            </p:cNvSpPr>
            <p:nvPr/>
          </p:nvSpPr>
          <p:spPr bwMode="auto">
            <a:xfrm>
              <a:off x="1979712" y="4293096"/>
              <a:ext cx="144016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R2</a:t>
              </a:r>
            </a:p>
          </p:txBody>
        </p:sp>
        <p:sp>
          <p:nvSpPr>
            <p:cNvPr id="36" name="Rectangle 13"/>
            <p:cNvSpPr>
              <a:spLocks noChangeArrowheads="1"/>
            </p:cNvSpPr>
            <p:nvPr/>
          </p:nvSpPr>
          <p:spPr bwMode="auto">
            <a:xfrm>
              <a:off x="1403648" y="4293096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Georgia"/>
                <a:cs typeface="Georgia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932040" y="4293096"/>
            <a:ext cx="2880320" cy="576000"/>
            <a:chOff x="4932040" y="4293096"/>
            <a:chExt cx="2880320" cy="576000"/>
          </a:xfrm>
        </p:grpSpPr>
        <p:sp>
          <p:nvSpPr>
            <p:cNvPr id="38" name="Rectangle 15" descr="Wide upward diagonal"/>
            <p:cNvSpPr>
              <a:spLocks noChangeArrowheads="1"/>
            </p:cNvSpPr>
            <p:nvPr/>
          </p:nvSpPr>
          <p:spPr bwMode="auto">
            <a:xfrm>
              <a:off x="6660232" y="4293096"/>
              <a:ext cx="1152128" cy="57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eorgia"/>
                <a:cs typeface="Georgia"/>
              </a:endParaRPr>
            </a:p>
          </p:txBody>
        </p:sp>
        <p:sp>
          <p:nvSpPr>
            <p:cNvPr id="39" name="Rectangle 16"/>
            <p:cNvSpPr>
              <a:spLocks noChangeArrowheads="1"/>
            </p:cNvSpPr>
            <p:nvPr/>
          </p:nvSpPr>
          <p:spPr bwMode="auto">
            <a:xfrm>
              <a:off x="4932040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 smtClean="0">
                  <a:latin typeface="Georgia"/>
                  <a:cs typeface="Georgia"/>
                </a:rPr>
                <a:t>R3b</a:t>
              </a:r>
              <a:endParaRPr lang="en-US" sz="1600" dirty="0">
                <a:latin typeface="Georgia"/>
                <a:cs typeface="Georgia"/>
              </a:endParaRPr>
            </a:p>
          </p:txBody>
        </p:sp>
        <p:sp>
          <p:nvSpPr>
            <p:cNvPr id="40" name="Rectangle 17"/>
            <p:cNvSpPr>
              <a:spLocks noChangeArrowheads="1"/>
            </p:cNvSpPr>
            <p:nvPr/>
          </p:nvSpPr>
          <p:spPr bwMode="auto">
            <a:xfrm>
              <a:off x="5508104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R4</a:t>
              </a:r>
            </a:p>
          </p:txBody>
        </p:sp>
        <p:sp>
          <p:nvSpPr>
            <p:cNvPr id="41" name="Rectangle 18"/>
            <p:cNvSpPr>
              <a:spLocks noChangeArrowheads="1"/>
            </p:cNvSpPr>
            <p:nvPr/>
          </p:nvSpPr>
          <p:spPr bwMode="auto">
            <a:xfrm>
              <a:off x="6084168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R5</a:t>
              </a:r>
            </a:p>
          </p:txBody>
        </p:sp>
        <p:sp>
          <p:nvSpPr>
            <p:cNvPr id="42" name="Rectangle 13"/>
            <p:cNvSpPr>
              <a:spLocks noChangeArrowheads="1"/>
            </p:cNvSpPr>
            <p:nvPr/>
          </p:nvSpPr>
          <p:spPr bwMode="auto">
            <a:xfrm>
              <a:off x="4932040" y="4293096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9703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Spanned records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403648" y="3068960"/>
            <a:ext cx="2888704" cy="576000"/>
            <a:chOff x="1403648" y="4293096"/>
            <a:chExt cx="2888704" cy="576000"/>
          </a:xfrm>
        </p:grpSpPr>
        <p:sp>
          <p:nvSpPr>
            <p:cNvPr id="23" name="Rectangle 16"/>
            <p:cNvSpPr>
              <a:spLocks noChangeArrowheads="1"/>
            </p:cNvSpPr>
            <p:nvPr/>
          </p:nvSpPr>
          <p:spPr bwMode="auto">
            <a:xfrm>
              <a:off x="3419872" y="4293096"/>
              <a:ext cx="72008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 smtClean="0">
                  <a:latin typeface="Georgia"/>
                  <a:cs typeface="Georgia"/>
                </a:rPr>
                <a:t>R3a</a:t>
              </a:r>
              <a:endParaRPr lang="en-US" sz="1600" dirty="0">
                <a:latin typeface="Georgia"/>
                <a:cs typeface="Georgia"/>
              </a:endParaRPr>
            </a:p>
          </p:txBody>
        </p:sp>
        <p:sp>
          <p:nvSpPr>
            <p:cNvPr id="24" name="Rectangle 5"/>
            <p:cNvSpPr>
              <a:spLocks noChangeArrowheads="1"/>
            </p:cNvSpPr>
            <p:nvPr/>
          </p:nvSpPr>
          <p:spPr bwMode="auto">
            <a:xfrm>
              <a:off x="1403648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R1</a:t>
              </a:r>
            </a:p>
          </p:txBody>
        </p:sp>
        <p:sp>
          <p:nvSpPr>
            <p:cNvPr id="25" name="Rectangle 13"/>
            <p:cNvSpPr>
              <a:spLocks noChangeArrowheads="1"/>
            </p:cNvSpPr>
            <p:nvPr/>
          </p:nvSpPr>
          <p:spPr bwMode="auto">
            <a:xfrm>
              <a:off x="1979712" y="4293096"/>
              <a:ext cx="144016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R2</a:t>
              </a:r>
            </a:p>
          </p:txBody>
        </p:sp>
        <p:sp>
          <p:nvSpPr>
            <p:cNvPr id="26" name="Rectangle 13"/>
            <p:cNvSpPr>
              <a:spLocks noChangeArrowheads="1"/>
            </p:cNvSpPr>
            <p:nvPr/>
          </p:nvSpPr>
          <p:spPr bwMode="auto">
            <a:xfrm>
              <a:off x="1403648" y="4293096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Georgia"/>
                <a:cs typeface="Georgia"/>
              </a:endParaRPr>
            </a:p>
          </p:txBody>
        </p:sp>
        <p:sp>
          <p:nvSpPr>
            <p:cNvPr id="33" name="Rectangle 13"/>
            <p:cNvSpPr>
              <a:spLocks noChangeArrowheads="1"/>
            </p:cNvSpPr>
            <p:nvPr/>
          </p:nvSpPr>
          <p:spPr bwMode="auto">
            <a:xfrm>
              <a:off x="4139952" y="4293096"/>
              <a:ext cx="152400" cy="576000"/>
            </a:xfrm>
            <a:prstGeom prst="rect">
              <a:avLst/>
            </a:prstGeom>
            <a:solidFill>
              <a:schemeClr val="bg1"/>
            </a:solidFill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Georgia"/>
                <a:cs typeface="Georgia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932040" y="3068960"/>
            <a:ext cx="2880320" cy="576000"/>
            <a:chOff x="4932040" y="4293096"/>
            <a:chExt cx="2880320" cy="576000"/>
          </a:xfrm>
        </p:grpSpPr>
        <p:sp>
          <p:nvSpPr>
            <p:cNvPr id="28" name="Rectangle 15" descr="Wide upward diagonal"/>
            <p:cNvSpPr>
              <a:spLocks noChangeArrowheads="1"/>
            </p:cNvSpPr>
            <p:nvPr/>
          </p:nvSpPr>
          <p:spPr bwMode="auto">
            <a:xfrm>
              <a:off x="6948264" y="4293096"/>
              <a:ext cx="864096" cy="576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>
                <a:latin typeface="Georgia"/>
                <a:cs typeface="Georgia"/>
              </a:endParaRPr>
            </a:p>
          </p:txBody>
        </p:sp>
        <p:sp>
          <p:nvSpPr>
            <p:cNvPr id="29" name="Rectangle 16"/>
            <p:cNvSpPr>
              <a:spLocks noChangeArrowheads="1"/>
            </p:cNvSpPr>
            <p:nvPr/>
          </p:nvSpPr>
          <p:spPr bwMode="auto">
            <a:xfrm>
              <a:off x="5076056" y="4293096"/>
              <a:ext cx="720080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 smtClean="0">
                  <a:latin typeface="Georgia"/>
                  <a:cs typeface="Georgia"/>
                </a:rPr>
                <a:t>R3b</a:t>
              </a:r>
              <a:endParaRPr lang="en-US" sz="1600" dirty="0">
                <a:latin typeface="Georgia"/>
                <a:cs typeface="Georgia"/>
              </a:endParaRPr>
            </a:p>
          </p:txBody>
        </p:sp>
        <p:sp>
          <p:nvSpPr>
            <p:cNvPr id="30" name="Rectangle 17"/>
            <p:cNvSpPr>
              <a:spLocks noChangeArrowheads="1"/>
            </p:cNvSpPr>
            <p:nvPr/>
          </p:nvSpPr>
          <p:spPr bwMode="auto">
            <a:xfrm>
              <a:off x="5796136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 dirty="0">
                  <a:latin typeface="Georgia"/>
                  <a:cs typeface="Georgia"/>
                </a:rPr>
                <a:t>R4</a:t>
              </a:r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6372200" y="4293096"/>
              <a:ext cx="576064" cy="576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R5</a:t>
              </a:r>
            </a:p>
          </p:txBody>
        </p:sp>
        <p:sp>
          <p:nvSpPr>
            <p:cNvPr id="32" name="Rectangle 13"/>
            <p:cNvSpPr>
              <a:spLocks noChangeArrowheads="1"/>
            </p:cNvSpPr>
            <p:nvPr/>
          </p:nvSpPr>
          <p:spPr bwMode="auto">
            <a:xfrm>
              <a:off x="4932040" y="4293096"/>
              <a:ext cx="2880320" cy="576000"/>
            </a:xfrm>
            <a:prstGeom prst="rect">
              <a:avLst/>
            </a:prstGeom>
            <a:noFill/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Georgia"/>
                <a:cs typeface="Georgia"/>
              </a:endParaRPr>
            </a:p>
          </p:txBody>
        </p:sp>
        <p:sp>
          <p:nvSpPr>
            <p:cNvPr id="34" name="Rectangle 13"/>
            <p:cNvSpPr>
              <a:spLocks noChangeArrowheads="1"/>
            </p:cNvSpPr>
            <p:nvPr/>
          </p:nvSpPr>
          <p:spPr bwMode="auto">
            <a:xfrm>
              <a:off x="4932040" y="4293096"/>
              <a:ext cx="152400" cy="576000"/>
            </a:xfrm>
            <a:prstGeom prst="rect">
              <a:avLst/>
            </a:prstGeom>
            <a:solidFill>
              <a:schemeClr val="bg1"/>
            </a:solidFill>
            <a:ln w="38100" cmpd="sng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600" dirty="0">
                <a:latin typeface="Georgia"/>
                <a:cs typeface="Georgia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376292" y="3638610"/>
            <a:ext cx="2638298" cy="1310109"/>
            <a:chOff x="2376292" y="3638610"/>
            <a:chExt cx="2638298" cy="1310109"/>
          </a:xfrm>
        </p:grpSpPr>
        <p:sp>
          <p:nvSpPr>
            <p:cNvPr id="4" name="TextBox 3"/>
            <p:cNvSpPr txBox="1"/>
            <p:nvPr/>
          </p:nvSpPr>
          <p:spPr>
            <a:xfrm>
              <a:off x="2376292" y="3933056"/>
              <a:ext cx="201334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Georgia"/>
                  <a:cs typeface="Georgia"/>
                </a:rPr>
                <a:t>need indication</a:t>
              </a:r>
              <a:br>
                <a:rPr lang="en-US" sz="2000" dirty="0" smtClean="0">
                  <a:latin typeface="Georgia"/>
                  <a:cs typeface="Georgia"/>
                </a:rPr>
              </a:br>
              <a:r>
                <a:rPr lang="en-US" sz="2000" dirty="0" smtClean="0">
                  <a:latin typeface="Georgia"/>
                  <a:cs typeface="Georgia"/>
                </a:rPr>
                <a:t>of partial record</a:t>
              </a:r>
              <a:br>
                <a:rPr lang="en-US" sz="2000" dirty="0" smtClean="0">
                  <a:latin typeface="Georgia"/>
                  <a:cs typeface="Georgia"/>
                </a:rPr>
              </a:br>
              <a:r>
                <a:rPr lang="en-US" sz="2000" dirty="0" smtClean="0">
                  <a:latin typeface="Georgia"/>
                  <a:cs typeface="Georgia"/>
                </a:rPr>
                <a:t>“pointer” to rest</a:t>
              </a:r>
              <a:endParaRPr lang="en-US" sz="2000" dirty="0">
                <a:latin typeface="Georgia"/>
                <a:cs typeface="Georgia"/>
              </a:endParaRPr>
            </a:p>
          </p:txBody>
        </p:sp>
        <p:cxnSp>
          <p:nvCxnSpPr>
            <p:cNvPr id="9" name="Curved Connector 8"/>
            <p:cNvCxnSpPr>
              <a:stCxn id="33" idx="2"/>
              <a:endCxn id="34" idx="2"/>
            </p:cNvCxnSpPr>
            <p:nvPr/>
          </p:nvCxnSpPr>
          <p:spPr bwMode="auto">
            <a:xfrm rot="16200000" flipH="1">
              <a:off x="4612196" y="3248916"/>
              <a:ext cx="12700" cy="792088"/>
            </a:xfrm>
            <a:prstGeom prst="curvedConnector3">
              <a:avLst>
                <a:gd name="adj1" fmla="val 180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3" name="Group 12"/>
          <p:cNvGrpSpPr/>
          <p:nvPr/>
        </p:nvGrpSpPr>
        <p:grpSpPr>
          <a:xfrm>
            <a:off x="4222502" y="1772816"/>
            <a:ext cx="2579112" cy="1302494"/>
            <a:chOff x="4222502" y="1772816"/>
            <a:chExt cx="2579112" cy="1302494"/>
          </a:xfrm>
        </p:grpSpPr>
        <p:sp>
          <p:nvSpPr>
            <p:cNvPr id="5" name="TextBox 4"/>
            <p:cNvSpPr txBox="1"/>
            <p:nvPr/>
          </p:nvSpPr>
          <p:spPr>
            <a:xfrm>
              <a:off x="4860032" y="1772816"/>
              <a:ext cx="1941582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Georgia"/>
                  <a:cs typeface="Georgia"/>
                </a:rPr>
                <a:t>need indication</a:t>
              </a:r>
              <a:br>
                <a:rPr lang="en-US" sz="2000" dirty="0" smtClean="0">
                  <a:latin typeface="Georgia"/>
                  <a:cs typeface="Georgia"/>
                </a:rPr>
              </a:br>
              <a:r>
                <a:rPr lang="en-US" sz="2000" dirty="0" smtClean="0">
                  <a:latin typeface="Georgia"/>
                  <a:cs typeface="Georgia"/>
                </a:rPr>
                <a:t>of continuation</a:t>
              </a:r>
              <a:br>
                <a:rPr lang="en-US" sz="2000" dirty="0" smtClean="0">
                  <a:latin typeface="Georgia"/>
                  <a:cs typeface="Georgia"/>
                </a:rPr>
              </a:br>
              <a:r>
                <a:rPr lang="en-US" sz="2000" dirty="0" smtClean="0">
                  <a:latin typeface="Georgia"/>
                  <a:cs typeface="Georgia"/>
                </a:rPr>
                <a:t>(from where?)</a:t>
              </a:r>
              <a:endParaRPr lang="en-US" sz="2000" dirty="0">
                <a:latin typeface="Georgia"/>
                <a:cs typeface="Georgia"/>
              </a:endParaRPr>
            </a:p>
          </p:txBody>
        </p:sp>
        <p:cxnSp>
          <p:nvCxnSpPr>
            <p:cNvPr id="11" name="Curved Connector 10"/>
            <p:cNvCxnSpPr>
              <a:stCxn id="34" idx="0"/>
              <a:endCxn id="33" idx="0"/>
            </p:cNvCxnSpPr>
            <p:nvPr/>
          </p:nvCxnSpPr>
          <p:spPr bwMode="auto">
            <a:xfrm rot="16200000" flipV="1">
              <a:off x="4612196" y="2672916"/>
              <a:ext cx="12700" cy="792088"/>
            </a:xfrm>
            <a:prstGeom prst="curvedConnector3">
              <a:avLst>
                <a:gd name="adj1" fmla="val 180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926770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Spanned vs. </a:t>
            </a:r>
            <a:r>
              <a:rPr lang="en-US" dirty="0" err="1" smtClean="0"/>
              <a:t>Unspanned</a:t>
            </a:r>
            <a:endParaRPr lang="en-US" dirty="0"/>
          </a:p>
        </p:txBody>
      </p:sp>
      <p:sp>
        <p:nvSpPr>
          <p:cNvPr id="4710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Unspanned</a:t>
            </a:r>
            <a:r>
              <a:rPr lang="en-US" dirty="0" smtClean="0"/>
              <a:t> records are much simpler, but may waste space…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Spanned records are essential if record size &gt; block size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585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Sequencing</a:t>
            </a:r>
            <a:endParaRPr lang="en-US" dirty="0"/>
          </a:p>
        </p:txBody>
      </p:sp>
      <p:sp>
        <p:nvSpPr>
          <p:cNvPr id="4813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Sequencing: ordering records in file (and block) by some key value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Makes </a:t>
            </a:r>
            <a:r>
              <a:rPr lang="en-US" dirty="0"/>
              <a:t>it possible to efficiently read records in order</a:t>
            </a:r>
          </a:p>
          <a:p>
            <a:pPr lvl="1"/>
            <a:r>
              <a:rPr lang="en-US" dirty="0" smtClean="0"/>
              <a:t>e.g</a:t>
            </a:r>
            <a:r>
              <a:rPr lang="en-US" dirty="0"/>
              <a:t>., to do a merge-join  — discussed </a:t>
            </a:r>
            <a:r>
              <a:rPr lang="en-US" dirty="0" smtClean="0"/>
              <a:t>later in module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192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Sequencing Options</a:t>
            </a:r>
            <a:endParaRPr lang="en-US"/>
          </a:p>
        </p:txBody>
      </p:sp>
      <p:sp>
        <p:nvSpPr>
          <p:cNvPr id="501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Next record physically contiguous: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Linked records:</a:t>
            </a:r>
          </a:p>
          <a:p>
            <a:endParaRPr lang="en-US" dirty="0"/>
          </a:p>
        </p:txBody>
      </p:sp>
      <p:sp>
        <p:nvSpPr>
          <p:cNvPr id="50183" name="Rectangle 4"/>
          <p:cNvSpPr>
            <a:spLocks noChangeArrowheads="1"/>
          </p:cNvSpPr>
          <p:nvPr/>
        </p:nvSpPr>
        <p:spPr bwMode="auto">
          <a:xfrm>
            <a:off x="3962400" y="28956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Next (R1)</a:t>
            </a:r>
          </a:p>
        </p:txBody>
      </p:sp>
      <p:sp>
        <p:nvSpPr>
          <p:cNvPr id="50184" name="Rectangle 5"/>
          <p:cNvSpPr>
            <a:spLocks noChangeArrowheads="1"/>
          </p:cNvSpPr>
          <p:nvPr/>
        </p:nvSpPr>
        <p:spPr bwMode="auto">
          <a:xfrm>
            <a:off x="2514600" y="28956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R1</a:t>
            </a:r>
          </a:p>
        </p:txBody>
      </p:sp>
      <p:sp>
        <p:nvSpPr>
          <p:cNvPr id="50185" name="Rectangle 6"/>
          <p:cNvSpPr>
            <a:spLocks noChangeArrowheads="1"/>
          </p:cNvSpPr>
          <p:nvPr/>
        </p:nvSpPr>
        <p:spPr bwMode="auto">
          <a:xfrm>
            <a:off x="2514600" y="46482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R1</a:t>
            </a:r>
          </a:p>
        </p:txBody>
      </p:sp>
      <p:sp>
        <p:nvSpPr>
          <p:cNvPr id="50186" name="Rectangle 7"/>
          <p:cNvSpPr>
            <a:spLocks noChangeArrowheads="1"/>
          </p:cNvSpPr>
          <p:nvPr/>
        </p:nvSpPr>
        <p:spPr bwMode="auto">
          <a:xfrm>
            <a:off x="6324600" y="4648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50187" name="Rectangle 9"/>
          <p:cNvSpPr>
            <a:spLocks noChangeArrowheads="1"/>
          </p:cNvSpPr>
          <p:nvPr/>
        </p:nvSpPr>
        <p:spPr bwMode="auto">
          <a:xfrm>
            <a:off x="4876800" y="46482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Next (R1)</a:t>
            </a:r>
          </a:p>
        </p:txBody>
      </p:sp>
      <p:sp>
        <p:nvSpPr>
          <p:cNvPr id="50188" name="Rectangle 10"/>
          <p:cNvSpPr>
            <a:spLocks noChangeArrowheads="1"/>
          </p:cNvSpPr>
          <p:nvPr/>
        </p:nvSpPr>
        <p:spPr bwMode="auto">
          <a:xfrm>
            <a:off x="3962400" y="4648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50189" name="Freeform 11"/>
          <p:cNvSpPr>
            <a:spLocks/>
          </p:cNvSpPr>
          <p:nvPr/>
        </p:nvSpPr>
        <p:spPr bwMode="auto">
          <a:xfrm>
            <a:off x="4191000" y="4305300"/>
            <a:ext cx="685800" cy="571500"/>
          </a:xfrm>
          <a:custGeom>
            <a:avLst/>
            <a:gdLst>
              <a:gd name="T0" fmla="*/ 0 w 432"/>
              <a:gd name="T1" fmla="*/ 2147483647 h 360"/>
              <a:gd name="T2" fmla="*/ 2147483647 w 432"/>
              <a:gd name="T3" fmla="*/ 2147483647 h 360"/>
              <a:gd name="T4" fmla="*/ 2147483647 w 432"/>
              <a:gd name="T5" fmla="*/ 2147483647 h 360"/>
              <a:gd name="T6" fmla="*/ 0 60000 65536"/>
              <a:gd name="T7" fmla="*/ 0 60000 65536"/>
              <a:gd name="T8" fmla="*/ 0 60000 65536"/>
              <a:gd name="T9" fmla="*/ 0 w 432"/>
              <a:gd name="T10" fmla="*/ 0 h 360"/>
              <a:gd name="T11" fmla="*/ 432 w 432"/>
              <a:gd name="T12" fmla="*/ 360 h 3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360">
                <a:moveTo>
                  <a:pt x="0" y="360"/>
                </a:moveTo>
                <a:cubicBezTo>
                  <a:pt x="60" y="204"/>
                  <a:pt x="120" y="48"/>
                  <a:pt x="192" y="24"/>
                </a:cubicBezTo>
                <a:cubicBezTo>
                  <a:pt x="264" y="0"/>
                  <a:pt x="348" y="108"/>
                  <a:pt x="432" y="216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50190" name="Freeform 12"/>
          <p:cNvSpPr>
            <a:spLocks/>
          </p:cNvSpPr>
          <p:nvPr/>
        </p:nvSpPr>
        <p:spPr bwMode="auto">
          <a:xfrm>
            <a:off x="6553200" y="4305300"/>
            <a:ext cx="838200" cy="571500"/>
          </a:xfrm>
          <a:custGeom>
            <a:avLst/>
            <a:gdLst>
              <a:gd name="T0" fmla="*/ 0 w 528"/>
              <a:gd name="T1" fmla="*/ 2147483647 h 360"/>
              <a:gd name="T2" fmla="*/ 2147483647 w 528"/>
              <a:gd name="T3" fmla="*/ 2147483647 h 360"/>
              <a:gd name="T4" fmla="*/ 2147483647 w 528"/>
              <a:gd name="T5" fmla="*/ 2147483647 h 360"/>
              <a:gd name="T6" fmla="*/ 0 60000 65536"/>
              <a:gd name="T7" fmla="*/ 0 60000 65536"/>
              <a:gd name="T8" fmla="*/ 0 60000 65536"/>
              <a:gd name="T9" fmla="*/ 0 w 528"/>
              <a:gd name="T10" fmla="*/ 0 h 360"/>
              <a:gd name="T11" fmla="*/ 528 w 528"/>
              <a:gd name="T12" fmla="*/ 360 h 3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8" h="360">
                <a:moveTo>
                  <a:pt x="0" y="360"/>
                </a:moveTo>
                <a:cubicBezTo>
                  <a:pt x="76" y="204"/>
                  <a:pt x="152" y="48"/>
                  <a:pt x="240" y="24"/>
                </a:cubicBezTo>
                <a:cubicBezTo>
                  <a:pt x="328" y="0"/>
                  <a:pt x="428" y="108"/>
                  <a:pt x="528" y="216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84313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Sequencing Options</a:t>
            </a:r>
            <a:endParaRPr lang="en-US"/>
          </a:p>
        </p:txBody>
      </p:sp>
      <p:sp>
        <p:nvSpPr>
          <p:cNvPr id="5120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Overflow area</a:t>
            </a:r>
          </a:p>
        </p:txBody>
      </p:sp>
      <p:sp>
        <p:nvSpPr>
          <p:cNvPr id="51206" name="Rectangle 4"/>
          <p:cNvSpPr>
            <a:spLocks noChangeArrowheads="1"/>
          </p:cNvSpPr>
          <p:nvPr/>
        </p:nvSpPr>
        <p:spPr bwMode="auto">
          <a:xfrm>
            <a:off x="3048000" y="27432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R1</a:t>
            </a:r>
          </a:p>
        </p:txBody>
      </p:sp>
      <p:sp>
        <p:nvSpPr>
          <p:cNvPr id="51207" name="Rectangle 5"/>
          <p:cNvSpPr>
            <a:spLocks noChangeArrowheads="1"/>
          </p:cNvSpPr>
          <p:nvPr/>
        </p:nvSpPr>
        <p:spPr bwMode="auto">
          <a:xfrm>
            <a:off x="3048000" y="32004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R2</a:t>
            </a:r>
          </a:p>
        </p:txBody>
      </p:sp>
      <p:sp>
        <p:nvSpPr>
          <p:cNvPr id="51208" name="Rectangle 6"/>
          <p:cNvSpPr>
            <a:spLocks noChangeArrowheads="1"/>
          </p:cNvSpPr>
          <p:nvPr/>
        </p:nvSpPr>
        <p:spPr bwMode="auto">
          <a:xfrm>
            <a:off x="3048000" y="36576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R3</a:t>
            </a:r>
          </a:p>
        </p:txBody>
      </p:sp>
      <p:sp>
        <p:nvSpPr>
          <p:cNvPr id="51209" name="Rectangle 7"/>
          <p:cNvSpPr>
            <a:spLocks noChangeArrowheads="1"/>
          </p:cNvSpPr>
          <p:nvPr/>
        </p:nvSpPr>
        <p:spPr bwMode="auto">
          <a:xfrm>
            <a:off x="3048000" y="41148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R4</a:t>
            </a:r>
          </a:p>
        </p:txBody>
      </p:sp>
      <p:sp>
        <p:nvSpPr>
          <p:cNvPr id="51210" name="Rectangle 8"/>
          <p:cNvSpPr>
            <a:spLocks noChangeArrowheads="1"/>
          </p:cNvSpPr>
          <p:nvPr/>
        </p:nvSpPr>
        <p:spPr bwMode="auto">
          <a:xfrm>
            <a:off x="3048000" y="45720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7584" y="3212976"/>
            <a:ext cx="15150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Records</a:t>
            </a: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in sequence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3048000" y="2362200"/>
            <a:ext cx="4953000" cy="1981200"/>
            <a:chOff x="1920" y="1488"/>
            <a:chExt cx="3120" cy="1248"/>
          </a:xfrm>
        </p:grpSpPr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1920" y="1488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Georgia"/>
                  <a:cs typeface="Georgia"/>
                </a:rPr>
                <a:t>header</a:t>
              </a: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3744" y="1872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Georgia"/>
                  <a:cs typeface="Georgia"/>
                </a:rPr>
                <a:t>R2.1</a:t>
              </a: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3744" y="2160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Georgia"/>
                  <a:cs typeface="Georgia"/>
                </a:rPr>
                <a:t>R1.3</a:t>
              </a: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3744" y="2448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Georgia"/>
                  <a:cs typeface="Georgia"/>
                </a:rPr>
                <a:t>R4.7</a:t>
              </a: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2976" y="1488"/>
              <a:ext cx="24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3120" y="1544"/>
              <a:ext cx="624" cy="328"/>
            </a:xfrm>
            <a:custGeom>
              <a:avLst/>
              <a:gdLst>
                <a:gd name="T0" fmla="*/ 0 w 624"/>
                <a:gd name="T1" fmla="*/ 88 h 328"/>
                <a:gd name="T2" fmla="*/ 288 w 624"/>
                <a:gd name="T3" fmla="*/ 40 h 328"/>
                <a:gd name="T4" fmla="*/ 624 w 624"/>
                <a:gd name="T5" fmla="*/ 328 h 328"/>
                <a:gd name="T6" fmla="*/ 0 60000 65536"/>
                <a:gd name="T7" fmla="*/ 0 60000 65536"/>
                <a:gd name="T8" fmla="*/ 0 60000 65536"/>
                <a:gd name="T9" fmla="*/ 0 w 624"/>
                <a:gd name="T10" fmla="*/ 0 h 328"/>
                <a:gd name="T11" fmla="*/ 624 w 624"/>
                <a:gd name="T12" fmla="*/ 328 h 3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328">
                  <a:moveTo>
                    <a:pt x="0" y="88"/>
                  </a:moveTo>
                  <a:cubicBezTo>
                    <a:pt x="92" y="44"/>
                    <a:pt x="184" y="0"/>
                    <a:pt x="288" y="40"/>
                  </a:cubicBezTo>
                  <a:cubicBezTo>
                    <a:pt x="392" y="80"/>
                    <a:pt x="576" y="280"/>
                    <a:pt x="624" y="32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9125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Indirection</a:t>
            </a:r>
            <a:endParaRPr lang="en-US" dirty="0"/>
          </a:p>
        </p:txBody>
      </p:sp>
      <p:sp>
        <p:nvSpPr>
          <p:cNvPr id="5427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do we refer to records?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Many options: </a:t>
            </a:r>
          </a:p>
          <a:p>
            <a:pPr lvl="1"/>
            <a:r>
              <a:rPr lang="en-US" dirty="0" smtClean="0"/>
              <a:t>physical addressing</a:t>
            </a:r>
          </a:p>
          <a:p>
            <a:pPr lvl="1"/>
            <a:r>
              <a:rPr lang="en-US" dirty="0" smtClean="0"/>
              <a:t>indirect addressing</a:t>
            </a:r>
          </a:p>
          <a:p>
            <a:pPr lvl="1"/>
            <a:r>
              <a:rPr lang="en-US" dirty="0" smtClean="0"/>
              <a:t>other options in between</a:t>
            </a:r>
          </a:p>
          <a:p>
            <a:pPr marL="0" indent="0">
              <a:buNone/>
            </a:pPr>
            <a:r>
              <a:rPr lang="en-US" dirty="0" smtClean="0"/>
              <a:t>Tradeoff between: </a:t>
            </a:r>
          </a:p>
          <a:p>
            <a:pPr lvl="1"/>
            <a:r>
              <a:rPr lang="en-US" dirty="0" smtClean="0"/>
              <a:t>flexibility (easier to move records on insertion/deletion)</a:t>
            </a:r>
          </a:p>
          <a:p>
            <a:pPr lvl="1"/>
            <a:r>
              <a:rPr lang="en-US" dirty="0" smtClean="0"/>
              <a:t>cost (of maintaining indirection)</a:t>
            </a:r>
          </a:p>
          <a:p>
            <a:endParaRPr lang="en-US" dirty="0"/>
          </a:p>
        </p:txBody>
      </p:sp>
      <p:sp>
        <p:nvSpPr>
          <p:cNvPr id="54279" name="Rectangle 5"/>
          <p:cNvSpPr>
            <a:spLocks noChangeArrowheads="1"/>
          </p:cNvSpPr>
          <p:nvPr/>
        </p:nvSpPr>
        <p:spPr bwMode="auto">
          <a:xfrm>
            <a:off x="3499520" y="2420888"/>
            <a:ext cx="2209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Rx</a:t>
            </a:r>
          </a:p>
        </p:txBody>
      </p:sp>
      <p:sp>
        <p:nvSpPr>
          <p:cNvPr id="54280" name="Line 21"/>
          <p:cNvSpPr>
            <a:spLocks noChangeShapeType="1"/>
          </p:cNvSpPr>
          <p:nvPr/>
        </p:nvSpPr>
        <p:spPr bwMode="auto">
          <a:xfrm>
            <a:off x="2051720" y="2725688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64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Addressing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8684" y="3284984"/>
            <a:ext cx="1854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Record ID =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5936" y="2636912"/>
            <a:ext cx="215956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Device</a:t>
            </a:r>
            <a:br>
              <a:rPr lang="en-US" dirty="0" smtClean="0">
                <a:latin typeface="Georgia"/>
                <a:cs typeface="Georgia"/>
              </a:rPr>
            </a:br>
            <a:r>
              <a:rPr lang="en-US" dirty="0" smtClean="0">
                <a:latin typeface="Georgia"/>
                <a:cs typeface="Georgia"/>
              </a:rPr>
              <a:t>Cylinder</a:t>
            </a:r>
          </a:p>
          <a:p>
            <a:r>
              <a:rPr lang="en-US" dirty="0" smtClean="0">
                <a:latin typeface="Georgia"/>
                <a:cs typeface="Georgia"/>
              </a:rPr>
              <a:t>Head</a:t>
            </a:r>
          </a:p>
          <a:p>
            <a:r>
              <a:rPr lang="en-US" dirty="0" smtClean="0">
                <a:latin typeface="Georgia"/>
                <a:cs typeface="Georgia"/>
              </a:rPr>
              <a:t>Sector</a:t>
            </a:r>
          </a:p>
          <a:p>
            <a:r>
              <a:rPr lang="en-US" dirty="0" smtClean="0">
                <a:latin typeface="Georgia"/>
                <a:cs typeface="Georgia"/>
              </a:rPr>
              <a:t>Offset in block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1711" y="3140968"/>
            <a:ext cx="1369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Block ID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13" name="AutoShape 5"/>
          <p:cNvSpPr>
            <a:spLocks/>
          </p:cNvSpPr>
          <p:nvPr/>
        </p:nvSpPr>
        <p:spPr bwMode="auto">
          <a:xfrm>
            <a:off x="3335917" y="2636912"/>
            <a:ext cx="381000" cy="1872208"/>
          </a:xfrm>
          <a:prstGeom prst="lef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5"/>
          <p:cNvSpPr>
            <a:spLocks/>
          </p:cNvSpPr>
          <p:nvPr/>
        </p:nvSpPr>
        <p:spPr bwMode="auto">
          <a:xfrm rot="10800000">
            <a:off x="6177765" y="2636912"/>
            <a:ext cx="381000" cy="1512168"/>
          </a:xfrm>
          <a:prstGeom prst="lef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27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Addressing</a:t>
            </a:r>
            <a:endParaRPr lang="en-US" dirty="0"/>
          </a:p>
        </p:txBody>
      </p:sp>
      <p:sp>
        <p:nvSpPr>
          <p:cNvPr id="56326" name="Rectangle 3"/>
          <p:cNvSpPr>
            <a:spLocks noGrp="1" noChangeArrowheads="1"/>
          </p:cNvSpPr>
          <p:nvPr>
            <p:ph idx="1"/>
          </p:nvPr>
        </p:nvSpPr>
        <p:spPr>
          <a:xfrm>
            <a:off x="324000" y="1692000"/>
            <a:ext cx="8496000" cy="58487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Record ID is arbitrary bit string</a:t>
            </a:r>
          </a:p>
        </p:txBody>
      </p:sp>
      <p:sp>
        <p:nvSpPr>
          <p:cNvPr id="56331" name="Line 12"/>
          <p:cNvSpPr>
            <a:spLocks noChangeShapeType="1"/>
          </p:cNvSpPr>
          <p:nvPr/>
        </p:nvSpPr>
        <p:spPr bwMode="auto">
          <a:xfrm>
            <a:off x="5961093" y="4293096"/>
            <a:ext cx="762000" cy="304800"/>
          </a:xfrm>
          <a:prstGeom prst="line">
            <a:avLst/>
          </a:prstGeom>
          <a:noFill/>
          <a:ln w="9525">
            <a:solidFill>
              <a:srgbClr val="191F22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13"/>
          <p:cNvSpPr>
            <a:spLocks noChangeShapeType="1"/>
          </p:cNvSpPr>
          <p:nvPr/>
        </p:nvSpPr>
        <p:spPr bwMode="auto">
          <a:xfrm>
            <a:off x="2648725" y="4221088"/>
            <a:ext cx="685800" cy="76200"/>
          </a:xfrm>
          <a:prstGeom prst="line">
            <a:avLst/>
          </a:prstGeom>
          <a:noFill/>
          <a:ln w="9525">
            <a:solidFill>
              <a:srgbClr val="191F22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44669" y="4005064"/>
            <a:ext cx="4070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id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53181" y="4221088"/>
            <a:ext cx="11117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physical</a:t>
            </a:r>
          </a:p>
          <a:p>
            <a:r>
              <a:rPr lang="en-US" sz="2000" dirty="0" smtClean="0">
                <a:latin typeface="Georgia"/>
                <a:cs typeface="Georgia"/>
              </a:rPr>
              <a:t>address</a:t>
            </a:r>
            <a:endParaRPr lang="en-US" sz="2000" dirty="0">
              <a:latin typeface="Georgia"/>
              <a:cs typeface="Georgia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94399"/>
              </p:ext>
            </p:extLst>
          </p:nvPr>
        </p:nvGraphicFramePr>
        <p:xfrm>
          <a:off x="3368805" y="3140968"/>
          <a:ext cx="2520280" cy="17526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260140"/>
                <a:gridCol w="12601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Record ID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Address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232901" y="2636912"/>
            <a:ext cx="686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map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77011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Indirection in block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Typical implementation</a:t>
            </a:r>
          </a:p>
          <a:p>
            <a:pPr lvl="1"/>
            <a:r>
              <a:rPr lang="en-GB" dirty="0"/>
              <a:t>Records can be shifted within block without changing </a:t>
            </a:r>
            <a:r>
              <a:rPr lang="en-GB" dirty="0" smtClean="0"/>
              <a:t>record ID</a:t>
            </a:r>
            <a:endParaRPr lang="en-GB" dirty="0"/>
          </a:p>
          <a:p>
            <a:pPr lvl="1"/>
            <a:r>
              <a:rPr lang="en-GB" dirty="0"/>
              <a:t>Access to a given </a:t>
            </a:r>
            <a:r>
              <a:rPr lang="en-GB" dirty="0" smtClean="0"/>
              <a:t>record ID is </a:t>
            </a:r>
            <a:r>
              <a:rPr lang="en-GB" dirty="0"/>
              <a:t>fast </a:t>
            </a:r>
            <a:r>
              <a:rPr lang="en-US" dirty="0"/>
              <a:t>–</a:t>
            </a:r>
            <a:r>
              <a:rPr lang="en-GB" dirty="0"/>
              <a:t> only a single block access needed</a:t>
            </a:r>
          </a:p>
          <a:p>
            <a:endParaRPr lang="en-US" dirty="0"/>
          </a:p>
        </p:txBody>
      </p:sp>
      <p:grpSp>
        <p:nvGrpSpPr>
          <p:cNvPr id="195" name="Group 194"/>
          <p:cNvGrpSpPr/>
          <p:nvPr/>
        </p:nvGrpSpPr>
        <p:grpSpPr>
          <a:xfrm>
            <a:off x="1043608" y="4005064"/>
            <a:ext cx="1008112" cy="576064"/>
            <a:chOff x="1043608" y="4365104"/>
            <a:chExt cx="1008112" cy="576064"/>
          </a:xfrm>
        </p:grpSpPr>
        <p:sp>
          <p:nvSpPr>
            <p:cNvPr id="129" name="Right Brace 128"/>
            <p:cNvSpPr/>
            <p:nvPr/>
          </p:nvSpPr>
          <p:spPr bwMode="auto">
            <a:xfrm rot="16200000">
              <a:off x="1403648" y="4509120"/>
              <a:ext cx="288032" cy="576064"/>
            </a:xfrm>
            <a:prstGeom prst="rightBrace">
              <a:avLst/>
            </a:prstGeom>
            <a:noFill/>
            <a:ln w="1905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1043608" y="4365104"/>
              <a:ext cx="10081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latin typeface="Georgia"/>
                  <a:cs typeface="Georgia"/>
                </a:rPr>
                <a:t>offset table</a:t>
              </a:r>
              <a:endParaRPr lang="en-US" sz="1200" dirty="0">
                <a:latin typeface="Georgia"/>
                <a:cs typeface="Georgia"/>
              </a:endParaRPr>
            </a:p>
          </p:txBody>
        </p:sp>
      </p:grpSp>
      <p:cxnSp>
        <p:nvCxnSpPr>
          <p:cNvPr id="142" name="Straight Arrow Connector 141"/>
          <p:cNvCxnSpPr/>
          <p:nvPr/>
        </p:nvCxnSpPr>
        <p:spPr bwMode="auto">
          <a:xfrm flipV="1">
            <a:off x="7380312" y="5373216"/>
            <a:ext cx="0" cy="7200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4" name="Straight Arrow Connector 143"/>
          <p:cNvCxnSpPr/>
          <p:nvPr/>
        </p:nvCxnSpPr>
        <p:spPr bwMode="auto">
          <a:xfrm flipV="1">
            <a:off x="6516216" y="5373216"/>
            <a:ext cx="0" cy="5760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5" name="Straight Arrow Connector 144"/>
          <p:cNvCxnSpPr/>
          <p:nvPr/>
        </p:nvCxnSpPr>
        <p:spPr bwMode="auto">
          <a:xfrm flipV="1">
            <a:off x="5652120" y="5373216"/>
            <a:ext cx="0" cy="43204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6" name="Straight Arrow Connector 145"/>
          <p:cNvCxnSpPr/>
          <p:nvPr/>
        </p:nvCxnSpPr>
        <p:spPr bwMode="auto">
          <a:xfrm flipV="1">
            <a:off x="4788024" y="5373216"/>
            <a:ext cx="0" cy="28803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3" name="Elbow Connector 152"/>
          <p:cNvCxnSpPr>
            <a:stCxn id="53" idx="2"/>
          </p:cNvCxnSpPr>
          <p:nvPr/>
        </p:nvCxnSpPr>
        <p:spPr bwMode="auto">
          <a:xfrm rot="16200000" flipH="1">
            <a:off x="3987552" y="2700536"/>
            <a:ext cx="736848" cy="6048672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4" name="Elbow Connector 153"/>
          <p:cNvCxnSpPr>
            <a:stCxn id="171" idx="2"/>
          </p:cNvCxnSpPr>
          <p:nvPr/>
        </p:nvCxnSpPr>
        <p:spPr bwMode="auto">
          <a:xfrm rot="16200000" flipH="1">
            <a:off x="3699520" y="3132584"/>
            <a:ext cx="592832" cy="504056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7" name="Elbow Connector 156"/>
          <p:cNvCxnSpPr>
            <a:stCxn id="172" idx="2"/>
          </p:cNvCxnSpPr>
          <p:nvPr/>
        </p:nvCxnSpPr>
        <p:spPr bwMode="auto">
          <a:xfrm rot="16200000" flipH="1">
            <a:off x="3411488" y="3564632"/>
            <a:ext cx="448816" cy="403244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0" name="Elbow Connector 159"/>
          <p:cNvCxnSpPr>
            <a:stCxn id="173" idx="2"/>
          </p:cNvCxnSpPr>
          <p:nvPr/>
        </p:nvCxnSpPr>
        <p:spPr bwMode="auto">
          <a:xfrm rot="16200000" flipH="1">
            <a:off x="3123456" y="3996680"/>
            <a:ext cx="304800" cy="302433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96" name="Group 195"/>
          <p:cNvGrpSpPr/>
          <p:nvPr/>
        </p:nvGrpSpPr>
        <p:grpSpPr>
          <a:xfrm>
            <a:off x="539552" y="3296017"/>
            <a:ext cx="1440160" cy="565031"/>
            <a:chOff x="539552" y="3728065"/>
            <a:chExt cx="1440160" cy="565031"/>
          </a:xfrm>
        </p:grpSpPr>
        <p:sp>
          <p:nvSpPr>
            <p:cNvPr id="178" name="Rectangle 177"/>
            <p:cNvSpPr/>
            <p:nvPr/>
          </p:nvSpPr>
          <p:spPr bwMode="auto">
            <a:xfrm>
              <a:off x="539552" y="4005064"/>
              <a:ext cx="720080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block</a:t>
              </a:r>
              <a:r>
                <a:rPr kumimoji="0" lang="en-GB" sz="1200" b="0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 ID</a:t>
              </a: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79" name="Rectangle 178"/>
            <p:cNvSpPr/>
            <p:nvPr/>
          </p:nvSpPr>
          <p:spPr bwMode="auto">
            <a:xfrm>
              <a:off x="1259632" y="4005064"/>
              <a:ext cx="720080" cy="28803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GB" sz="1200" dirty="0" smtClean="0">
                  <a:solidFill>
                    <a:schemeClr val="tx1"/>
                  </a:solidFill>
                  <a:latin typeface="Georgia"/>
                  <a:ea typeface="ＭＳ Ｐゴシック" charset="-128"/>
                  <a:cs typeface="Georgia"/>
                </a:rPr>
                <a:t>o</a:t>
              </a:r>
              <a:r>
                <a:rPr kumimoji="0" lang="en-GB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charset="-128"/>
                  <a:cs typeface="Georgia"/>
                </a:rPr>
                <a:t>ffset</a:t>
              </a:r>
              <a:endParaRPr kumimoji="0" lang="en-GB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endParaRPr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39552" y="3728065"/>
              <a:ext cx="864096" cy="20499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en-US" sz="1200" dirty="0" smtClean="0">
                  <a:latin typeface="Georgia"/>
                  <a:cs typeface="Georgia"/>
                </a:rPr>
                <a:t>record ID</a:t>
              </a:r>
              <a:endParaRPr lang="en-US" sz="1200" dirty="0">
                <a:latin typeface="Georgia"/>
                <a:cs typeface="Georgia"/>
              </a:endParaRPr>
            </a:p>
          </p:txBody>
        </p:sp>
      </p:grpSp>
      <p:cxnSp>
        <p:nvCxnSpPr>
          <p:cNvPr id="185" name="Elbow Connector 184"/>
          <p:cNvCxnSpPr>
            <a:stCxn id="178" idx="2"/>
            <a:endCxn id="68" idx="3"/>
          </p:cNvCxnSpPr>
          <p:nvPr/>
        </p:nvCxnSpPr>
        <p:spPr bwMode="auto">
          <a:xfrm rot="5400000">
            <a:off x="111696" y="4288904"/>
            <a:ext cx="1215752" cy="360040"/>
          </a:xfrm>
          <a:prstGeom prst="bentConnector4">
            <a:avLst>
              <a:gd name="adj1" fmla="val 38499"/>
              <a:gd name="adj2" fmla="val 163493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6" name="Elbow Connector 185"/>
          <p:cNvCxnSpPr>
            <a:stCxn id="179" idx="2"/>
            <a:endCxn id="171" idx="0"/>
          </p:cNvCxnSpPr>
          <p:nvPr/>
        </p:nvCxnSpPr>
        <p:spPr bwMode="auto">
          <a:xfrm rot="5400000">
            <a:off x="1079612" y="4257092"/>
            <a:ext cx="936104" cy="14401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93" name="Group 192"/>
          <p:cNvGrpSpPr/>
          <p:nvPr/>
        </p:nvGrpSpPr>
        <p:grpSpPr>
          <a:xfrm>
            <a:off x="1475656" y="5364832"/>
            <a:ext cx="5040560" cy="584448"/>
            <a:chOff x="1628056" y="5517232"/>
            <a:chExt cx="5040560" cy="584448"/>
          </a:xfrm>
        </p:grpSpPr>
        <p:cxnSp>
          <p:nvCxnSpPr>
            <p:cNvPr id="191" name="Straight Arrow Connector 190"/>
            <p:cNvCxnSpPr/>
            <p:nvPr/>
          </p:nvCxnSpPr>
          <p:spPr bwMode="auto">
            <a:xfrm flipV="1">
              <a:off x="6668616" y="5525616"/>
              <a:ext cx="0" cy="576064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92" name="Elbow Connector 191"/>
            <p:cNvCxnSpPr/>
            <p:nvPr/>
          </p:nvCxnSpPr>
          <p:spPr bwMode="auto">
            <a:xfrm rot="16200000" flipH="1">
              <a:off x="3856112" y="3289176"/>
              <a:ext cx="584448" cy="5040560"/>
            </a:xfrm>
            <a:prstGeom prst="bentConnector2">
              <a:avLst/>
            </a:prstGeom>
            <a:solidFill>
              <a:schemeClr val="accent1"/>
            </a:solidFill>
            <a:ln w="127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3" name="Rectangle 52"/>
          <p:cNvSpPr/>
          <p:nvPr/>
        </p:nvSpPr>
        <p:spPr bwMode="auto">
          <a:xfrm flipH="1">
            <a:off x="1259632" y="4797152"/>
            <a:ext cx="14401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68" name="Rectangle 67"/>
          <p:cNvSpPr/>
          <p:nvPr/>
        </p:nvSpPr>
        <p:spPr bwMode="auto">
          <a:xfrm flipH="1">
            <a:off x="539552" y="4797152"/>
            <a:ext cx="720080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#entries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0" name="Rectangle 69"/>
          <p:cNvSpPr/>
          <p:nvPr/>
        </p:nvSpPr>
        <p:spPr bwMode="auto">
          <a:xfrm flipH="1">
            <a:off x="7380312" y="4797152"/>
            <a:ext cx="86409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record 1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1" name="Rectangle 70"/>
          <p:cNvSpPr/>
          <p:nvPr/>
        </p:nvSpPr>
        <p:spPr bwMode="auto">
          <a:xfrm flipH="1">
            <a:off x="1835696" y="4797152"/>
            <a:ext cx="2952328" cy="559296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free space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3" name="Rectangle 72"/>
          <p:cNvSpPr/>
          <p:nvPr/>
        </p:nvSpPr>
        <p:spPr bwMode="auto">
          <a:xfrm flipH="1">
            <a:off x="6516216" y="4797152"/>
            <a:ext cx="855712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record 2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4" name="Rectangle 73"/>
          <p:cNvSpPr/>
          <p:nvPr/>
        </p:nvSpPr>
        <p:spPr bwMode="auto">
          <a:xfrm flipH="1">
            <a:off x="5652120" y="4797152"/>
            <a:ext cx="86409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record 3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5" name="Rectangle 74"/>
          <p:cNvSpPr/>
          <p:nvPr/>
        </p:nvSpPr>
        <p:spPr bwMode="auto">
          <a:xfrm flipH="1">
            <a:off x="4788024" y="4797152"/>
            <a:ext cx="86409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record 4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37" name="Straight Connector 136"/>
          <p:cNvCxnSpPr/>
          <p:nvPr/>
        </p:nvCxnSpPr>
        <p:spPr bwMode="auto">
          <a:xfrm>
            <a:off x="8244408" y="4797152"/>
            <a:ext cx="0" cy="57606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1" name="Rectangle 170"/>
          <p:cNvSpPr/>
          <p:nvPr/>
        </p:nvSpPr>
        <p:spPr bwMode="auto">
          <a:xfrm flipH="1">
            <a:off x="1403648" y="4797152"/>
            <a:ext cx="14401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2" name="Rectangle 171"/>
          <p:cNvSpPr/>
          <p:nvPr/>
        </p:nvSpPr>
        <p:spPr bwMode="auto">
          <a:xfrm flipH="1">
            <a:off x="1547664" y="4797152"/>
            <a:ext cx="14401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73" name="Rectangle 172"/>
          <p:cNvSpPr/>
          <p:nvPr/>
        </p:nvSpPr>
        <p:spPr bwMode="auto">
          <a:xfrm flipH="1">
            <a:off x="1691680" y="4797152"/>
            <a:ext cx="14401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0" name="Rectangle 189"/>
          <p:cNvSpPr/>
          <p:nvPr/>
        </p:nvSpPr>
        <p:spPr bwMode="auto">
          <a:xfrm flipH="1">
            <a:off x="1403648" y="4797152"/>
            <a:ext cx="144016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94" name="Rectangle 193"/>
          <p:cNvSpPr/>
          <p:nvPr/>
        </p:nvSpPr>
        <p:spPr bwMode="auto">
          <a:xfrm flipH="1">
            <a:off x="6516216" y="4797152"/>
            <a:ext cx="855712" cy="559296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record 2</a:t>
            </a: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147500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 animBg="1"/>
      <p:bldP spid="19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Triangle 14"/>
          <p:cNvSpPr/>
          <p:nvPr/>
        </p:nvSpPr>
        <p:spPr bwMode="auto">
          <a:xfrm>
            <a:off x="5508104" y="3645024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Typical secondary storage medium for databases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Terms:</a:t>
            </a:r>
          </a:p>
          <a:p>
            <a:pPr lvl="1"/>
            <a:r>
              <a:rPr lang="en-US" dirty="0" smtClean="0"/>
              <a:t>Platter, surface, head, actuator, cylinder, track, sector, block, gap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Disk Drives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 bwMode="auto">
          <a:xfrm>
            <a:off x="5796136" y="3284984"/>
            <a:ext cx="2160240" cy="720080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ight Triangle 12"/>
          <p:cNvSpPr/>
          <p:nvPr/>
        </p:nvSpPr>
        <p:spPr bwMode="auto">
          <a:xfrm>
            <a:off x="5508104" y="3212976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5796136" y="2852936"/>
            <a:ext cx="2160240" cy="720080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ight Triangle 10"/>
          <p:cNvSpPr/>
          <p:nvPr/>
        </p:nvSpPr>
        <p:spPr bwMode="auto">
          <a:xfrm>
            <a:off x="5508104" y="2780928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5796136" y="2420888"/>
            <a:ext cx="2160240" cy="720080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ight Triangle 9"/>
          <p:cNvSpPr/>
          <p:nvPr/>
        </p:nvSpPr>
        <p:spPr bwMode="auto">
          <a:xfrm>
            <a:off x="5508104" y="2636912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ight Triangle 11"/>
          <p:cNvSpPr/>
          <p:nvPr/>
        </p:nvSpPr>
        <p:spPr bwMode="auto">
          <a:xfrm>
            <a:off x="5508104" y="3068960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ight Triangle 13"/>
          <p:cNvSpPr/>
          <p:nvPr/>
        </p:nvSpPr>
        <p:spPr bwMode="auto">
          <a:xfrm>
            <a:off x="5508104" y="3501008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364088" y="2636912"/>
            <a:ext cx="144016" cy="1080120"/>
          </a:xfrm>
          <a:prstGeom prst="rect">
            <a:avLst/>
          </a:prstGeom>
          <a:solidFill>
            <a:srgbClr val="7F7F7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9635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Every block and record has </a:t>
            </a:r>
            <a:r>
              <a:rPr lang="en-US" i="1" dirty="0" smtClean="0"/>
              <a:t>two</a:t>
            </a:r>
            <a:r>
              <a:rPr lang="en-US" dirty="0" smtClean="0"/>
              <a:t> addresses:</a:t>
            </a:r>
          </a:p>
          <a:p>
            <a:pPr lvl="1"/>
            <a:r>
              <a:rPr lang="en-US" dirty="0" smtClean="0"/>
              <a:t>a database address (when in secondary storage)</a:t>
            </a:r>
          </a:p>
          <a:p>
            <a:pPr lvl="1"/>
            <a:r>
              <a:rPr lang="en-US" dirty="0" smtClean="0"/>
              <a:t>a memory address (when copied into a buffer)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When in a buffer, using memory addresses (= pointers) is more efficient</a:t>
            </a:r>
          </a:p>
          <a:p>
            <a:pPr marL="0" indent="0">
              <a:buNone/>
            </a:pPr>
            <a:r>
              <a:rPr lang="en-US" dirty="0" smtClean="0"/>
              <a:t>Otherwise, translation table is required:</a:t>
            </a:r>
          </a:p>
          <a:p>
            <a:pPr lvl="1"/>
            <a:r>
              <a:rPr lang="en-US" dirty="0" smtClean="0"/>
              <a:t>converts database address</a:t>
            </a:r>
          </a:p>
          <a:p>
            <a:pPr lvl="1"/>
            <a:r>
              <a:rPr lang="en-US" dirty="0" smtClean="0"/>
              <a:t>into current memory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354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</a:t>
            </a:r>
            <a:r>
              <a:rPr lang="en-US" dirty="0" err="1" smtClean="0"/>
              <a:t>Swizzling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General term for techniques used to translate database address space to virtual memory address space</a:t>
            </a:r>
          </a:p>
          <a:p>
            <a:pPr marL="0" indent="0">
              <a:buNone/>
            </a:pPr>
            <a:r>
              <a:rPr lang="en-US" dirty="0" err="1" smtClean="0"/>
              <a:t>Swizzled</a:t>
            </a:r>
            <a:r>
              <a:rPr lang="en-US" dirty="0" smtClean="0"/>
              <a:t> pointers consist of</a:t>
            </a:r>
          </a:p>
          <a:p>
            <a:pPr lvl="1"/>
            <a:r>
              <a:rPr lang="en-US" dirty="0" smtClean="0"/>
              <a:t>One bit to indicate whether the pointer is a database address or a memory address</a:t>
            </a:r>
          </a:p>
          <a:p>
            <a:pPr lvl="1"/>
            <a:r>
              <a:rPr lang="en-US" dirty="0" smtClean="0"/>
              <a:t>Database or memory pointer, as appropriate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220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Swizzling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606925" y="1700808"/>
            <a:ext cx="0" cy="46805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1619672" y="1772816"/>
            <a:ext cx="8957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Buffer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72200" y="1772816"/>
            <a:ext cx="7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Disk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68144" y="2348880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868144" y="4581128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60032" y="2348880"/>
            <a:ext cx="965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block 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8024" y="4581128"/>
            <a:ext cx="9989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block 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12160" y="342900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012160" y="2636912"/>
            <a:ext cx="1440160" cy="360040"/>
            <a:chOff x="1763688" y="3068960"/>
            <a:chExt cx="1440160" cy="36004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1763688" y="3068960"/>
              <a:ext cx="72008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48376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84380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6" name="Rectangle 15"/>
          <p:cNvSpPr/>
          <p:nvPr/>
        </p:nvSpPr>
        <p:spPr bwMode="auto">
          <a:xfrm>
            <a:off x="6012160" y="486916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Curved Connector 18"/>
          <p:cNvCxnSpPr>
            <a:stCxn id="13" idx="2"/>
            <a:endCxn id="14" idx="1"/>
          </p:cNvCxnSpPr>
          <p:nvPr/>
        </p:nvCxnSpPr>
        <p:spPr bwMode="auto">
          <a:xfrm rot="5400000">
            <a:off x="6156176" y="2852936"/>
            <a:ext cx="612068" cy="900100"/>
          </a:xfrm>
          <a:prstGeom prst="curvedConnector4">
            <a:avLst>
              <a:gd name="adj1" fmla="val 35294"/>
              <a:gd name="adj2" fmla="val 12539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>
            <a:stCxn id="15" idx="2"/>
            <a:endCxn id="16" idx="3"/>
          </p:cNvCxnSpPr>
          <p:nvPr/>
        </p:nvCxnSpPr>
        <p:spPr bwMode="auto">
          <a:xfrm rot="16200000" flipH="1">
            <a:off x="6336196" y="3933056"/>
            <a:ext cx="2052228" cy="180020"/>
          </a:xfrm>
          <a:prstGeom prst="curvedConnector4">
            <a:avLst>
              <a:gd name="adj1" fmla="val 31863"/>
              <a:gd name="adj2" fmla="val 58624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14214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Swizzling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606925" y="1700808"/>
            <a:ext cx="0" cy="46805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6372200" y="1772816"/>
            <a:ext cx="7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Disk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68144" y="2348880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868144" y="4581128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12160" y="342900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012160" y="2636912"/>
            <a:ext cx="1440160" cy="360040"/>
            <a:chOff x="1763688" y="3068960"/>
            <a:chExt cx="1440160" cy="36004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1763688" y="3068960"/>
              <a:ext cx="72008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48376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84380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6" name="Rectangle 15"/>
          <p:cNvSpPr/>
          <p:nvPr/>
        </p:nvSpPr>
        <p:spPr bwMode="auto">
          <a:xfrm>
            <a:off x="6012160" y="486916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Curved Connector 18"/>
          <p:cNvCxnSpPr>
            <a:stCxn id="13" idx="2"/>
            <a:endCxn id="14" idx="1"/>
          </p:cNvCxnSpPr>
          <p:nvPr/>
        </p:nvCxnSpPr>
        <p:spPr bwMode="auto">
          <a:xfrm rot="5400000">
            <a:off x="6156176" y="2852936"/>
            <a:ext cx="612068" cy="900100"/>
          </a:xfrm>
          <a:prstGeom prst="curvedConnector4">
            <a:avLst>
              <a:gd name="adj1" fmla="val 35294"/>
              <a:gd name="adj2" fmla="val 12539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>
            <a:stCxn id="15" idx="2"/>
            <a:endCxn id="16" idx="3"/>
          </p:cNvCxnSpPr>
          <p:nvPr/>
        </p:nvCxnSpPr>
        <p:spPr bwMode="auto">
          <a:xfrm rot="16200000" flipH="1">
            <a:off x="6336196" y="3933056"/>
            <a:ext cx="2052228" cy="180020"/>
          </a:xfrm>
          <a:prstGeom prst="curvedConnector4">
            <a:avLst>
              <a:gd name="adj1" fmla="val 31863"/>
              <a:gd name="adj2" fmla="val 58624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1259632" y="2348880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403648" y="342900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403648" y="2636912"/>
            <a:ext cx="1440160" cy="360040"/>
            <a:chOff x="1763688" y="3068960"/>
            <a:chExt cx="1440160" cy="360040"/>
          </a:xfrm>
        </p:grpSpPr>
        <p:sp>
          <p:nvSpPr>
            <p:cNvPr id="23" name="Rectangle 22"/>
            <p:cNvSpPr/>
            <p:nvPr/>
          </p:nvSpPr>
          <p:spPr bwMode="auto">
            <a:xfrm>
              <a:off x="1763688" y="3068960"/>
              <a:ext cx="72008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48376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84380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6" name="Curved Connector 25"/>
          <p:cNvCxnSpPr>
            <a:stCxn id="24" idx="2"/>
            <a:endCxn id="20" idx="1"/>
          </p:cNvCxnSpPr>
          <p:nvPr/>
        </p:nvCxnSpPr>
        <p:spPr bwMode="auto">
          <a:xfrm rot="5400000">
            <a:off x="1547664" y="2852936"/>
            <a:ext cx="612068" cy="900100"/>
          </a:xfrm>
          <a:prstGeom prst="curvedConnector4">
            <a:avLst>
              <a:gd name="adj1" fmla="val 35294"/>
              <a:gd name="adj2" fmla="val 125397"/>
            </a:avLst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Curved Connector 26"/>
          <p:cNvCxnSpPr>
            <a:stCxn id="25" idx="2"/>
            <a:endCxn id="16" idx="1"/>
          </p:cNvCxnSpPr>
          <p:nvPr/>
        </p:nvCxnSpPr>
        <p:spPr bwMode="auto">
          <a:xfrm rot="16200000" flipH="1">
            <a:off x="3311860" y="2348880"/>
            <a:ext cx="2052228" cy="3348372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Left Arrow 27"/>
          <p:cNvSpPr/>
          <p:nvPr/>
        </p:nvSpPr>
        <p:spPr bwMode="auto">
          <a:xfrm>
            <a:off x="3922849" y="2924944"/>
            <a:ext cx="1368152" cy="576064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18754" y="2276872"/>
            <a:ext cx="11881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load into</a:t>
            </a: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buffer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7504" y="2996952"/>
            <a:ext cx="11320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latin typeface="Georgia"/>
                <a:cs typeface="Georgia"/>
              </a:rPr>
              <a:t>swizzled</a:t>
            </a:r>
            <a:endParaRPr lang="en-US" sz="2000" dirty="0">
              <a:latin typeface="Georgia"/>
              <a:cs typeface="Georgia"/>
            </a:endParaRP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pointer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75856" y="4797152"/>
            <a:ext cx="14311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latin typeface="Georgia"/>
                <a:cs typeface="Georgia"/>
              </a:rPr>
              <a:t>unswizzled</a:t>
            </a:r>
            <a:endParaRPr lang="en-US" sz="2000" dirty="0">
              <a:latin typeface="Georgia"/>
              <a:cs typeface="Georgia"/>
            </a:endParaRP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pointer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19672" y="1772816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Buffer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76886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Swizzling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606925" y="1700808"/>
            <a:ext cx="0" cy="46805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6372200" y="1772816"/>
            <a:ext cx="7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Disk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68144" y="2348880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868144" y="4581128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12160" y="342900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012160" y="2636912"/>
            <a:ext cx="1440160" cy="360040"/>
            <a:chOff x="1763688" y="3068960"/>
            <a:chExt cx="1440160" cy="36004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1763688" y="3068960"/>
              <a:ext cx="72008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48376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84380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6" name="Rectangle 15"/>
          <p:cNvSpPr/>
          <p:nvPr/>
        </p:nvSpPr>
        <p:spPr bwMode="auto">
          <a:xfrm>
            <a:off x="6012160" y="486916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Curved Connector 18"/>
          <p:cNvCxnSpPr>
            <a:stCxn id="13" idx="2"/>
            <a:endCxn id="14" idx="1"/>
          </p:cNvCxnSpPr>
          <p:nvPr/>
        </p:nvCxnSpPr>
        <p:spPr bwMode="auto">
          <a:xfrm rot="5400000">
            <a:off x="6156176" y="2852936"/>
            <a:ext cx="612068" cy="900100"/>
          </a:xfrm>
          <a:prstGeom prst="curvedConnector4">
            <a:avLst>
              <a:gd name="adj1" fmla="val 35294"/>
              <a:gd name="adj2" fmla="val 12539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>
            <a:stCxn id="15" idx="2"/>
            <a:endCxn id="16" idx="3"/>
          </p:cNvCxnSpPr>
          <p:nvPr/>
        </p:nvCxnSpPr>
        <p:spPr bwMode="auto">
          <a:xfrm rot="16200000" flipH="1">
            <a:off x="6336196" y="3933056"/>
            <a:ext cx="2052228" cy="180020"/>
          </a:xfrm>
          <a:prstGeom prst="curvedConnector4">
            <a:avLst>
              <a:gd name="adj1" fmla="val 31863"/>
              <a:gd name="adj2" fmla="val 58624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1259632" y="2348880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403648" y="342900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403648" y="2636912"/>
            <a:ext cx="1440160" cy="360040"/>
            <a:chOff x="1763688" y="3068960"/>
            <a:chExt cx="1440160" cy="360040"/>
          </a:xfrm>
        </p:grpSpPr>
        <p:sp>
          <p:nvSpPr>
            <p:cNvPr id="23" name="Rectangle 22"/>
            <p:cNvSpPr/>
            <p:nvPr/>
          </p:nvSpPr>
          <p:spPr bwMode="auto">
            <a:xfrm>
              <a:off x="1763688" y="3068960"/>
              <a:ext cx="72008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48376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84380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6" name="Curved Connector 25"/>
          <p:cNvCxnSpPr>
            <a:stCxn id="24" idx="2"/>
            <a:endCxn id="20" idx="1"/>
          </p:cNvCxnSpPr>
          <p:nvPr/>
        </p:nvCxnSpPr>
        <p:spPr bwMode="auto">
          <a:xfrm rot="5400000">
            <a:off x="1547664" y="2852936"/>
            <a:ext cx="612068" cy="900100"/>
          </a:xfrm>
          <a:prstGeom prst="curvedConnector4">
            <a:avLst>
              <a:gd name="adj1" fmla="val 35294"/>
              <a:gd name="adj2" fmla="val 125397"/>
            </a:avLst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Left Arrow 27"/>
          <p:cNvSpPr/>
          <p:nvPr/>
        </p:nvSpPr>
        <p:spPr bwMode="auto">
          <a:xfrm>
            <a:off x="3995936" y="5085184"/>
            <a:ext cx="1368152" cy="576064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91841" y="4437112"/>
            <a:ext cx="11881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load into</a:t>
            </a: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buffer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75856" y="3501008"/>
            <a:ext cx="11320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latin typeface="Georgia"/>
                <a:cs typeface="Georgia"/>
              </a:rPr>
              <a:t>swizzled</a:t>
            </a:r>
            <a:endParaRPr lang="en-US" sz="2000" dirty="0">
              <a:latin typeface="Georgia"/>
              <a:cs typeface="Georgia"/>
            </a:endParaRP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pointer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259632" y="4581128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1403648" y="486916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27" name="Curved Connector 26"/>
          <p:cNvCxnSpPr>
            <a:stCxn id="25" idx="2"/>
            <a:endCxn id="33" idx="3"/>
          </p:cNvCxnSpPr>
          <p:nvPr/>
        </p:nvCxnSpPr>
        <p:spPr bwMode="auto">
          <a:xfrm rot="16200000" flipH="1">
            <a:off x="1727684" y="3933056"/>
            <a:ext cx="2052228" cy="180020"/>
          </a:xfrm>
          <a:prstGeom prst="curvedConnector4">
            <a:avLst>
              <a:gd name="adj1" fmla="val 45614"/>
              <a:gd name="adj2" fmla="val 383753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1619672" y="1772816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Buffer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1375953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Swizzling</a:t>
            </a:r>
            <a:r>
              <a:rPr lang="en-US" dirty="0" smtClean="0"/>
              <a:t>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Automatic</a:t>
            </a:r>
          </a:p>
          <a:p>
            <a:pPr lvl="1"/>
            <a:r>
              <a:rPr lang="en-US" dirty="0" smtClean="0"/>
              <a:t>As soon as block brought into memory, locate all pointers and addresses and enter them into translation table</a:t>
            </a:r>
          </a:p>
          <a:p>
            <a:pPr lvl="1"/>
            <a:r>
              <a:rPr lang="en-US" dirty="0" smtClean="0"/>
              <a:t>Replace pointers in blocks with new entries</a:t>
            </a:r>
          </a:p>
          <a:p>
            <a:pPr marL="0" indent="0">
              <a:buNone/>
            </a:pPr>
            <a:r>
              <a:rPr lang="en-US" dirty="0" smtClean="0"/>
              <a:t>On Demand</a:t>
            </a:r>
          </a:p>
          <a:p>
            <a:pPr lvl="1"/>
            <a:r>
              <a:rPr lang="en-US" dirty="0" smtClean="0"/>
              <a:t>Leave all pointers </a:t>
            </a:r>
            <a:r>
              <a:rPr lang="en-US" dirty="0" err="1" smtClean="0"/>
              <a:t>unswizzled</a:t>
            </a:r>
            <a:r>
              <a:rPr lang="en-US" dirty="0" smtClean="0"/>
              <a:t> when block in brought into memory</a:t>
            </a:r>
          </a:p>
          <a:p>
            <a:pPr lvl="1"/>
            <a:r>
              <a:rPr lang="en-US" dirty="0" smtClean="0"/>
              <a:t>Swizzle pointers only when dereferenced</a:t>
            </a:r>
          </a:p>
          <a:p>
            <a:pPr marL="0" indent="0">
              <a:buNone/>
            </a:pPr>
            <a:r>
              <a:rPr lang="en-US" dirty="0" smtClean="0"/>
              <a:t>No </a:t>
            </a:r>
            <a:r>
              <a:rPr lang="en-US" dirty="0" err="1" smtClean="0"/>
              <a:t>swizzling</a:t>
            </a:r>
            <a:endParaRPr lang="en-US" dirty="0" smtClean="0"/>
          </a:p>
          <a:p>
            <a:pPr lvl="1"/>
            <a:r>
              <a:rPr lang="en-US" dirty="0" smtClean="0"/>
              <a:t>Use translation table to map pointers on each dereference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610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Unswizzling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Reverse of the </a:t>
            </a:r>
            <a:r>
              <a:rPr lang="en-US" dirty="0" err="1" smtClean="0"/>
              <a:t>swizzling</a:t>
            </a:r>
            <a:r>
              <a:rPr lang="en-US" dirty="0" smtClean="0"/>
              <a:t> operation</a:t>
            </a:r>
          </a:p>
          <a:p>
            <a:pPr lvl="1"/>
            <a:r>
              <a:rPr lang="en-US" dirty="0" smtClean="0"/>
              <a:t>When a block is written back to disk, rewrite </a:t>
            </a:r>
            <a:r>
              <a:rPr lang="en-US" dirty="0" err="1" smtClean="0"/>
              <a:t>swizzled</a:t>
            </a:r>
            <a:r>
              <a:rPr lang="en-US" dirty="0" smtClean="0"/>
              <a:t> pointers using the translation table</a:t>
            </a:r>
          </a:p>
          <a:p>
            <a:pPr lvl="1"/>
            <a:r>
              <a:rPr lang="en-US" dirty="0" smtClean="0"/>
              <a:t>Need to beware of pinned blocks (that cannot yet be safely written to disk)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4916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and Deletion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1247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Insertion: the easy case</a:t>
            </a:r>
            <a:endParaRPr lang="en-US" dirty="0"/>
          </a:p>
        </p:txBody>
      </p:sp>
      <p:sp>
        <p:nvSpPr>
          <p:cNvPr id="7680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Records not in sequence</a:t>
            </a:r>
          </a:p>
          <a:p>
            <a:pPr lvl="1"/>
            <a:r>
              <a:rPr lang="en-US" dirty="0" smtClean="0"/>
              <a:t>Insert new record at end of file or in deleted slot</a:t>
            </a:r>
          </a:p>
          <a:p>
            <a:pPr lvl="1"/>
            <a:r>
              <a:rPr lang="en-US" dirty="0" smtClean="0"/>
              <a:t>If records are variable size, not as easy...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536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Insertion: the hard case</a:t>
            </a:r>
            <a:endParaRPr lang="en-US" dirty="0"/>
          </a:p>
        </p:txBody>
      </p:sp>
      <p:sp>
        <p:nvSpPr>
          <p:cNvPr id="7782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Records in sequence</a:t>
            </a:r>
          </a:p>
          <a:p>
            <a:pPr lvl="1"/>
            <a:r>
              <a:rPr lang="en-US" dirty="0" smtClean="0"/>
              <a:t>If free space </a:t>
            </a:r>
            <a:r>
              <a:rPr lang="ja-JP" altLang="en-US" dirty="0" smtClean="0"/>
              <a:t>“</a:t>
            </a:r>
            <a:r>
              <a:rPr lang="en-US" dirty="0" smtClean="0"/>
              <a:t>close by</a:t>
            </a:r>
            <a:r>
              <a:rPr lang="ja-JP" altLang="en-US" dirty="0" smtClean="0"/>
              <a:t>”</a:t>
            </a:r>
            <a:r>
              <a:rPr lang="en-US" dirty="0" smtClean="0"/>
              <a:t>, not too bad...</a:t>
            </a:r>
          </a:p>
          <a:p>
            <a:pPr lvl="1"/>
            <a:r>
              <a:rPr lang="en-US" dirty="0" smtClean="0"/>
              <a:t>Or use overflow idea...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732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13081</TotalTime>
  <Words>3336</Words>
  <Application>Microsoft Macintosh PowerPoint</Application>
  <PresentationFormat>On-screen Show (4:3)</PresentationFormat>
  <Paragraphs>892</Paragraphs>
  <Slides>109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109</vt:i4>
      </vt:variant>
    </vt:vector>
  </HeadingPairs>
  <TitlesOfParts>
    <vt:vector size="110" baseType="lpstr">
      <vt:lpstr>ECS</vt:lpstr>
      <vt:lpstr> Data Storage</vt:lpstr>
      <vt:lpstr>Overview</vt:lpstr>
      <vt:lpstr>Storage Organisation</vt:lpstr>
      <vt:lpstr>The Memory Hierarchy: Cache</vt:lpstr>
      <vt:lpstr>The Memory Hierarchy: Main Memory</vt:lpstr>
      <vt:lpstr>The Memory Hierarchy: Secondary Storage</vt:lpstr>
      <vt:lpstr>The Memory Hierarchy: Tertiary Storage</vt:lpstr>
      <vt:lpstr>Secondary  Storage</vt:lpstr>
      <vt:lpstr>Hard Disk Drives</vt:lpstr>
      <vt:lpstr>Disk Structure</vt:lpstr>
      <vt:lpstr>Zone Bit Recording</vt:lpstr>
      <vt:lpstr>Disk Access Time: Reading</vt:lpstr>
      <vt:lpstr>Seek Time</vt:lpstr>
      <vt:lpstr>Rotational Delay (Latency)</vt:lpstr>
      <vt:lpstr>Transfer Time</vt:lpstr>
      <vt:lpstr>Sequential Access</vt:lpstr>
      <vt:lpstr>Disk Access Time: Writing</vt:lpstr>
      <vt:lpstr>Disk Access Time: Modifying</vt:lpstr>
      <vt:lpstr>Disk Access Time: Modifying</vt:lpstr>
      <vt:lpstr>Block Addressing</vt:lpstr>
      <vt:lpstr>Block Size Selection?</vt:lpstr>
      <vt:lpstr>But what about Solid State Drives?</vt:lpstr>
      <vt:lpstr>Solid State Drives</vt:lpstr>
      <vt:lpstr>HDD versus SSD</vt:lpstr>
      <vt:lpstr>Buffer  Management</vt:lpstr>
      <vt:lpstr>The Buffer Pool</vt:lpstr>
      <vt:lpstr>Buffer Metadata</vt:lpstr>
      <vt:lpstr>Requesting a Block</vt:lpstr>
      <vt:lpstr>Buffer Replacement Strategies</vt:lpstr>
      <vt:lpstr>Single Buffering</vt:lpstr>
      <vt:lpstr>Single Buffering</vt:lpstr>
      <vt:lpstr>Single Buffering</vt:lpstr>
      <vt:lpstr>Single Buffering</vt:lpstr>
      <vt:lpstr>Single Buffering</vt:lpstr>
      <vt:lpstr>Single Buffering</vt:lpstr>
      <vt:lpstr>Single Buffering Cost</vt:lpstr>
      <vt:lpstr>Double Buffering</vt:lpstr>
      <vt:lpstr>Double Buffering</vt:lpstr>
      <vt:lpstr>Double Buffering</vt:lpstr>
      <vt:lpstr>Double Buffering</vt:lpstr>
      <vt:lpstr>Double Buffering</vt:lpstr>
      <vt:lpstr>Double Buffering</vt:lpstr>
      <vt:lpstr>Double Buffering</vt:lpstr>
      <vt:lpstr>The Five  Minute Rule</vt:lpstr>
      <vt:lpstr>The Five Minute Rule</vt:lpstr>
      <vt:lpstr>The Five Minute Rule</vt:lpstr>
      <vt:lpstr>The Five Minute Rule</vt:lpstr>
      <vt:lpstr>The Five Minute Rule</vt:lpstr>
      <vt:lpstr>The Five Minute Rule</vt:lpstr>
      <vt:lpstr>Using 1997 numbers</vt:lpstr>
      <vt:lpstr>Using 2007 numbers</vt:lpstr>
      <vt:lpstr>Using 2007 numbers</vt:lpstr>
      <vt:lpstr>Using 2016 numbers</vt:lpstr>
      <vt:lpstr>Disk Organisation</vt:lpstr>
      <vt:lpstr>Overview</vt:lpstr>
      <vt:lpstr>Data Items</vt:lpstr>
      <vt:lpstr>Data Items</vt:lpstr>
      <vt:lpstr>Data Items</vt:lpstr>
      <vt:lpstr>Representing numbers</vt:lpstr>
      <vt:lpstr>Representing characters</vt:lpstr>
      <vt:lpstr>Representing booleans</vt:lpstr>
      <vt:lpstr>Representing dates</vt:lpstr>
      <vt:lpstr>Representing times</vt:lpstr>
      <vt:lpstr>Representing strings</vt:lpstr>
      <vt:lpstr>Representing bit arrays</vt:lpstr>
      <vt:lpstr>In general...</vt:lpstr>
      <vt:lpstr>Records</vt:lpstr>
      <vt:lpstr>Records</vt:lpstr>
      <vt:lpstr>Record types</vt:lpstr>
      <vt:lpstr>Fixed format records</vt:lpstr>
      <vt:lpstr>Example: Fixed format record</vt:lpstr>
      <vt:lpstr>Variable format records</vt:lpstr>
      <vt:lpstr>Example: Variable format record</vt:lpstr>
      <vt:lpstr>Record headers</vt:lpstr>
      <vt:lpstr>Blocks</vt:lpstr>
      <vt:lpstr>Storing records in blocks</vt:lpstr>
      <vt:lpstr>Block header</vt:lpstr>
      <vt:lpstr>Placing records in blocks</vt:lpstr>
      <vt:lpstr>Separating records in a block</vt:lpstr>
      <vt:lpstr>Spanned vs. Unspanned</vt:lpstr>
      <vt:lpstr>Spanned records</vt:lpstr>
      <vt:lpstr>Spanned vs. Unspanned</vt:lpstr>
      <vt:lpstr>Sequencing</vt:lpstr>
      <vt:lpstr>Sequencing Options</vt:lpstr>
      <vt:lpstr>Sequencing Options</vt:lpstr>
      <vt:lpstr>Indirection</vt:lpstr>
      <vt:lpstr>Physical Addressing</vt:lpstr>
      <vt:lpstr>Indirect Addressing</vt:lpstr>
      <vt:lpstr>Indirection in block</vt:lpstr>
      <vt:lpstr>Address Management</vt:lpstr>
      <vt:lpstr>Pointer Swizzling</vt:lpstr>
      <vt:lpstr>Swizzling</vt:lpstr>
      <vt:lpstr>Swizzling</vt:lpstr>
      <vt:lpstr>Swizzling</vt:lpstr>
      <vt:lpstr>Swizzling Strategies</vt:lpstr>
      <vt:lpstr>Unswizzling</vt:lpstr>
      <vt:lpstr>Insertion and Deletion</vt:lpstr>
      <vt:lpstr>Insertion: the easy case</vt:lpstr>
      <vt:lpstr>Insertion: the hard case</vt:lpstr>
      <vt:lpstr>Insertion considerations</vt:lpstr>
      <vt:lpstr>Deletion</vt:lpstr>
      <vt:lpstr>Deletion marking</vt:lpstr>
      <vt:lpstr>Deletion tradeoffs</vt:lpstr>
      <vt:lpstr>Deletion considerations</vt:lpstr>
      <vt:lpstr>Tombstones</vt:lpstr>
      <vt:lpstr>Tombstones</vt:lpstr>
      <vt:lpstr>Further  Reading</vt:lpstr>
      <vt:lpstr>Further Reading</vt:lpstr>
      <vt:lpstr>Next Lecture: Access Structures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COMP3017 Advanced Databases Storage Structures and Access Methods</dc:title>
  <dc:creator>Nicholas Gibbins</dc:creator>
  <cp:lastModifiedBy>Nicholas Gibbins</cp:lastModifiedBy>
  <cp:revision>148</cp:revision>
  <dcterms:created xsi:type="dcterms:W3CDTF">2009-02-08T12:23:52Z</dcterms:created>
  <dcterms:modified xsi:type="dcterms:W3CDTF">2017-02-07T13:56:44Z</dcterms:modified>
</cp:coreProperties>
</file>