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  <p:sldMasterId id="2147483754" r:id="rId2"/>
  </p:sldMasterIdLst>
  <p:notesMasterIdLst>
    <p:notesMasterId r:id="rId18"/>
  </p:notesMasterIdLst>
  <p:sldIdLst>
    <p:sldId id="257" r:id="rId3"/>
    <p:sldId id="272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106" d="100"/>
          <a:sy n="106" d="100"/>
        </p:scale>
        <p:origin x="-872" y="-112"/>
      </p:cViewPr>
      <p:guideLst>
        <p:guide orient="horz" pos="253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D7601E-C689-9F4E-9588-3CA03D69F801}" type="datetimeFigureOut">
              <a:rPr lang="en-US" smtClean="0"/>
              <a:t>03/03/17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BA05A0-13D6-DD45-BDD5-95C999EDD1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351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1417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99231B-3C97-0445-A4D7-9FF2093C970B}" type="slidenum">
              <a:rPr lang="en-GB"/>
              <a:pPr/>
              <a:t>14</a:t>
            </a:fld>
            <a:endParaRPr lang="en-GB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/Divid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0"/>
          <p:cNvSpPr>
            <a:spLocks noChangeArrowheads="1"/>
          </p:cNvSpPr>
          <p:nvPr userDrawn="1"/>
        </p:nvSpPr>
        <p:spPr bwMode="auto">
          <a:xfrm>
            <a:off x="1" y="0"/>
            <a:ext cx="9142535" cy="68580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72000" rIns="90000" bIns="72000"/>
          <a:lstStyle>
            <a:lvl1pPr marL="173038" indent="-173038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endParaRPr lang="en-US" altLang="en-US" sz="1800" dirty="0" smtClean="0">
              <a:solidFill>
                <a:srgbClr val="FFFFFF"/>
              </a:solidFill>
            </a:endParaRPr>
          </a:p>
        </p:txBody>
      </p:sp>
      <p:cxnSp>
        <p:nvCxnSpPr>
          <p:cNvPr id="5" name="Straight Connector 25"/>
          <p:cNvCxnSpPr>
            <a:cxnSpLocks noChangeShapeType="1"/>
          </p:cNvCxnSpPr>
          <p:nvPr/>
        </p:nvCxnSpPr>
        <p:spPr bwMode="auto">
          <a:xfrm>
            <a:off x="0" y="4637089"/>
            <a:ext cx="9144000" cy="1587"/>
          </a:xfrm>
          <a:prstGeom prst="line">
            <a:avLst/>
          </a:prstGeom>
          <a:noFill/>
          <a:ln w="28575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Title 1"/>
          <p:cNvSpPr>
            <a:spLocks noGrp="1"/>
          </p:cNvSpPr>
          <p:nvPr>
            <p:ph type="title"/>
          </p:nvPr>
        </p:nvSpPr>
        <p:spPr bwMode="ltGray">
          <a:xfrm>
            <a:off x="-1" y="4643447"/>
            <a:ext cx="6945941" cy="952283"/>
          </a:xfrm>
          <a:noFill/>
        </p:spPr>
        <p:txBody>
          <a:bodyPr lIns="216000" rIns="360000" anchor="b"/>
          <a:lstStyle>
            <a:lvl1pPr>
              <a:defRPr sz="2800" i="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10"/>
          </p:nvPr>
        </p:nvSpPr>
        <p:spPr bwMode="ltGray">
          <a:xfrm>
            <a:off x="1" y="5655366"/>
            <a:ext cx="5950927" cy="616226"/>
          </a:xfrm>
        </p:spPr>
        <p:txBody>
          <a:bodyPr lIns="216000" rIns="720000"/>
          <a:lstStyle>
            <a:lvl1pPr>
              <a:buNone/>
              <a:defRPr sz="2000" b="1">
                <a:solidFill>
                  <a:schemeClr val="tx2"/>
                </a:solidFill>
              </a:defRPr>
            </a:lvl1pPr>
            <a:lvl2pPr>
              <a:buNone/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6261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294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7"/>
          <p:cNvCxnSpPr>
            <a:cxnSpLocks noChangeShapeType="1"/>
          </p:cNvCxnSpPr>
          <p:nvPr/>
        </p:nvCxnSpPr>
        <p:spPr bwMode="auto">
          <a:xfrm>
            <a:off x="0" y="815975"/>
            <a:ext cx="9144000" cy="1588"/>
          </a:xfrm>
          <a:prstGeom prst="line">
            <a:avLst/>
          </a:prstGeom>
          <a:noFill/>
          <a:ln w="28575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Straight Connector 9"/>
          <p:cNvCxnSpPr>
            <a:cxnSpLocks noChangeShapeType="1"/>
          </p:cNvCxnSpPr>
          <p:nvPr userDrawn="1"/>
        </p:nvCxnSpPr>
        <p:spPr bwMode="auto">
          <a:xfrm>
            <a:off x="0" y="815975"/>
            <a:ext cx="9144000" cy="1588"/>
          </a:xfrm>
          <a:prstGeom prst="line">
            <a:avLst/>
          </a:prstGeom>
          <a:noFill/>
          <a:ln w="28575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/>
          </p:nvPr>
        </p:nvSpPr>
        <p:spPr>
          <a:xfrm>
            <a:off x="227136" y="1135064"/>
            <a:ext cx="5723792" cy="5076825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rgbClr val="424242"/>
                </a:solidFill>
              </a:defRPr>
            </a:lvl1pPr>
            <a:lvl2pPr>
              <a:buClr>
                <a:schemeClr val="tx1"/>
              </a:buClr>
              <a:defRPr baseline="0">
                <a:solidFill>
                  <a:srgbClr val="424242"/>
                </a:solidFill>
              </a:defRPr>
            </a:lvl2pPr>
            <a:lvl3pPr>
              <a:buClr>
                <a:schemeClr val="tx1"/>
              </a:buClr>
              <a:defRPr baseline="0">
                <a:solidFill>
                  <a:srgbClr val="424242"/>
                </a:solidFill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1"/>
          </p:nvPr>
        </p:nvSpPr>
        <p:spPr>
          <a:xfrm>
            <a:off x="6172200" y="1135064"/>
            <a:ext cx="2744666" cy="5076825"/>
          </a:xfrm>
        </p:spPr>
        <p:txBody>
          <a:bodyPr/>
          <a:lstStyle>
            <a:lvl1pPr>
              <a:buClr>
                <a:schemeClr val="tx1"/>
              </a:buClr>
              <a:defRPr baseline="0">
                <a:solidFill>
                  <a:srgbClr val="424242"/>
                </a:solidFill>
              </a:defRPr>
            </a:lvl1pPr>
            <a:lvl2pPr>
              <a:buClr>
                <a:schemeClr val="tx1"/>
              </a:buClr>
              <a:defRPr>
                <a:solidFill>
                  <a:srgbClr val="424242"/>
                </a:solidFill>
              </a:defRPr>
            </a:lvl2pPr>
            <a:lvl3pPr>
              <a:buClr>
                <a:schemeClr val="tx1"/>
              </a:buClr>
              <a:defRPr>
                <a:solidFill>
                  <a:srgbClr val="424242"/>
                </a:solidFill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358689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Layout with Base/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/>
          <p:nvPr/>
        </p:nvCxnSpPr>
        <p:spPr bwMode="auto">
          <a:xfrm>
            <a:off x="227135" y="6032500"/>
            <a:ext cx="8689731" cy="1588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13"/>
          <p:cNvCxnSpPr>
            <a:cxnSpLocks noChangeShapeType="1"/>
          </p:cNvCxnSpPr>
          <p:nvPr/>
        </p:nvCxnSpPr>
        <p:spPr bwMode="auto">
          <a:xfrm>
            <a:off x="0" y="815975"/>
            <a:ext cx="9144000" cy="1588"/>
          </a:xfrm>
          <a:prstGeom prst="line">
            <a:avLst/>
          </a:prstGeom>
          <a:noFill/>
          <a:ln w="28575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Connector 12"/>
          <p:cNvCxnSpPr/>
          <p:nvPr userDrawn="1"/>
        </p:nvCxnSpPr>
        <p:spPr bwMode="auto">
          <a:xfrm>
            <a:off x="227135" y="6032500"/>
            <a:ext cx="8689731" cy="1588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5"/>
          <p:cNvCxnSpPr>
            <a:cxnSpLocks noChangeShapeType="1"/>
          </p:cNvCxnSpPr>
          <p:nvPr userDrawn="1"/>
        </p:nvCxnSpPr>
        <p:spPr bwMode="auto">
          <a:xfrm>
            <a:off x="0" y="815975"/>
            <a:ext cx="9144000" cy="1588"/>
          </a:xfrm>
          <a:prstGeom prst="line">
            <a:avLst/>
          </a:prstGeom>
          <a:noFill/>
          <a:ln w="28575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27136" y="6032500"/>
            <a:ext cx="5723792" cy="349251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800">
                <a:solidFill>
                  <a:srgbClr val="42424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6172200" y="6039173"/>
            <a:ext cx="2744666" cy="346129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rgbClr val="42424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12"/>
          <p:cNvSpPr>
            <a:spLocks noGrp="1"/>
          </p:cNvSpPr>
          <p:nvPr>
            <p:ph sz="quarter" idx="10"/>
          </p:nvPr>
        </p:nvSpPr>
        <p:spPr>
          <a:xfrm>
            <a:off x="227136" y="1135063"/>
            <a:ext cx="5723792" cy="4741862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rgbClr val="424242"/>
                </a:solidFill>
              </a:defRPr>
            </a:lvl1pPr>
            <a:lvl2pPr>
              <a:buClr>
                <a:schemeClr val="tx1"/>
              </a:buClr>
              <a:defRPr baseline="0">
                <a:solidFill>
                  <a:srgbClr val="424242"/>
                </a:solidFill>
              </a:defRPr>
            </a:lvl2pPr>
            <a:lvl3pPr>
              <a:buClr>
                <a:schemeClr val="tx1"/>
              </a:buClr>
              <a:defRPr baseline="0">
                <a:solidFill>
                  <a:srgbClr val="424242"/>
                </a:solidFill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1"/>
          </p:nvPr>
        </p:nvSpPr>
        <p:spPr>
          <a:xfrm>
            <a:off x="6172200" y="1135063"/>
            <a:ext cx="2744666" cy="4741862"/>
          </a:xfrm>
        </p:spPr>
        <p:txBody>
          <a:bodyPr/>
          <a:lstStyle>
            <a:lvl1pPr>
              <a:buClr>
                <a:schemeClr val="tx1"/>
              </a:buClr>
              <a:defRPr baseline="0">
                <a:solidFill>
                  <a:srgbClr val="424242"/>
                </a:solidFill>
              </a:defRPr>
            </a:lvl1pPr>
            <a:lvl2pPr>
              <a:buClr>
                <a:schemeClr val="tx1"/>
              </a:buClr>
              <a:defRPr>
                <a:solidFill>
                  <a:srgbClr val="424242"/>
                </a:solidFill>
              </a:defRPr>
            </a:lvl2pPr>
            <a:lvl3pPr>
              <a:buClr>
                <a:schemeClr val="tx1"/>
              </a:buClr>
              <a:defRPr>
                <a:solidFill>
                  <a:srgbClr val="424242"/>
                </a:solidFill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368465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Question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1"/>
          <p:cNvCxnSpPr>
            <a:cxnSpLocks noChangeShapeType="1"/>
          </p:cNvCxnSpPr>
          <p:nvPr/>
        </p:nvCxnSpPr>
        <p:spPr bwMode="auto">
          <a:xfrm>
            <a:off x="0" y="815975"/>
            <a:ext cx="9144000" cy="1588"/>
          </a:xfrm>
          <a:prstGeom prst="line">
            <a:avLst/>
          </a:prstGeom>
          <a:noFill/>
          <a:ln w="28575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Connector 9"/>
          <p:cNvCxnSpPr>
            <a:cxnSpLocks noChangeShapeType="1"/>
          </p:cNvCxnSpPr>
          <p:nvPr userDrawn="1"/>
        </p:nvCxnSpPr>
        <p:spPr bwMode="auto">
          <a:xfrm>
            <a:off x="0" y="815975"/>
            <a:ext cx="9144000" cy="1588"/>
          </a:xfrm>
          <a:prstGeom prst="line">
            <a:avLst/>
          </a:prstGeom>
          <a:noFill/>
          <a:ln w="28575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829958"/>
            <a:ext cx="9144000" cy="453183"/>
          </a:xfrm>
          <a:prstGeom prst="rect">
            <a:avLst/>
          </a:prstGeom>
          <a:solidFill>
            <a:schemeClr val="tx1"/>
          </a:solidFill>
        </p:spPr>
        <p:txBody>
          <a:bodyPr lIns="216000" tIns="72000" rIns="216000" bIns="72000">
            <a:spAutoFit/>
          </a:bodyPr>
          <a:lstStyle>
            <a:lvl1pPr marL="0" indent="0">
              <a:buNone/>
              <a:defRPr sz="2000" b="1" i="1" baseline="0">
                <a:solidFill>
                  <a:schemeClr val="bg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7" name="Content Placeholder 12"/>
          <p:cNvSpPr>
            <a:spLocks noGrp="1"/>
          </p:cNvSpPr>
          <p:nvPr>
            <p:ph sz="quarter" idx="10"/>
          </p:nvPr>
        </p:nvSpPr>
        <p:spPr>
          <a:xfrm>
            <a:off x="227136" y="1514476"/>
            <a:ext cx="5723792" cy="469741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rgbClr val="424242"/>
                </a:solidFill>
              </a:defRPr>
            </a:lvl1pPr>
            <a:lvl2pPr>
              <a:buClr>
                <a:schemeClr val="tx1"/>
              </a:buClr>
              <a:defRPr baseline="0">
                <a:solidFill>
                  <a:srgbClr val="424242"/>
                </a:solidFill>
              </a:defRPr>
            </a:lvl2pPr>
            <a:lvl3pPr>
              <a:buClr>
                <a:schemeClr val="tx1"/>
              </a:buClr>
              <a:defRPr baseline="0">
                <a:solidFill>
                  <a:srgbClr val="424242"/>
                </a:solidFill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8" name="Content Placeholder 14"/>
          <p:cNvSpPr>
            <a:spLocks noGrp="1"/>
          </p:cNvSpPr>
          <p:nvPr>
            <p:ph sz="quarter" idx="12"/>
          </p:nvPr>
        </p:nvSpPr>
        <p:spPr>
          <a:xfrm>
            <a:off x="6172200" y="1514476"/>
            <a:ext cx="2744666" cy="4697413"/>
          </a:xfrm>
        </p:spPr>
        <p:txBody>
          <a:bodyPr/>
          <a:lstStyle>
            <a:lvl1pPr>
              <a:buClr>
                <a:schemeClr val="tx1"/>
              </a:buClr>
              <a:defRPr baseline="0">
                <a:solidFill>
                  <a:srgbClr val="424242"/>
                </a:solidFill>
              </a:defRPr>
            </a:lvl1pPr>
            <a:lvl2pPr>
              <a:buClr>
                <a:schemeClr val="tx1"/>
              </a:buClr>
              <a:defRPr>
                <a:solidFill>
                  <a:srgbClr val="424242"/>
                </a:solidFill>
              </a:defRPr>
            </a:lvl2pPr>
            <a:lvl3pPr>
              <a:buClr>
                <a:schemeClr val="tx1"/>
              </a:buClr>
              <a:defRPr>
                <a:solidFill>
                  <a:srgbClr val="424242"/>
                </a:solidFill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8309205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Question and Content with Base/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 bwMode="auto">
          <a:xfrm>
            <a:off x="227135" y="6032500"/>
            <a:ext cx="8689731" cy="1588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11"/>
          <p:cNvCxnSpPr>
            <a:cxnSpLocks noChangeShapeType="1"/>
          </p:cNvCxnSpPr>
          <p:nvPr/>
        </p:nvCxnSpPr>
        <p:spPr bwMode="auto">
          <a:xfrm>
            <a:off x="0" y="815975"/>
            <a:ext cx="9144000" cy="1588"/>
          </a:xfrm>
          <a:prstGeom prst="line">
            <a:avLst/>
          </a:prstGeom>
          <a:noFill/>
          <a:ln w="28575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Connector 15"/>
          <p:cNvCxnSpPr/>
          <p:nvPr userDrawn="1"/>
        </p:nvCxnSpPr>
        <p:spPr bwMode="auto">
          <a:xfrm>
            <a:off x="227135" y="6032500"/>
            <a:ext cx="8689731" cy="1588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6"/>
          <p:cNvCxnSpPr>
            <a:cxnSpLocks noChangeShapeType="1"/>
          </p:cNvCxnSpPr>
          <p:nvPr userDrawn="1"/>
        </p:nvCxnSpPr>
        <p:spPr bwMode="auto">
          <a:xfrm>
            <a:off x="0" y="815975"/>
            <a:ext cx="9144000" cy="1588"/>
          </a:xfrm>
          <a:prstGeom prst="line">
            <a:avLst/>
          </a:prstGeom>
          <a:noFill/>
          <a:ln w="28575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829814"/>
            <a:ext cx="9144000" cy="453183"/>
          </a:xfrm>
          <a:prstGeom prst="rect">
            <a:avLst/>
          </a:prstGeom>
          <a:solidFill>
            <a:schemeClr val="tx1"/>
          </a:solidFill>
        </p:spPr>
        <p:txBody>
          <a:bodyPr lIns="216000" tIns="72000" rIns="216000" bIns="72000">
            <a:spAutoFit/>
          </a:bodyPr>
          <a:lstStyle>
            <a:lvl1pPr marL="0" indent="0">
              <a:buNone/>
              <a:defRPr sz="2000" b="1" i="1" baseline="0">
                <a:solidFill>
                  <a:schemeClr val="bg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27136" y="6032500"/>
            <a:ext cx="5723792" cy="349251"/>
          </a:xfrm>
          <a:prstGeom prst="rect">
            <a:avLst/>
          </a:prstGeo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 sz="800">
                <a:solidFill>
                  <a:srgbClr val="42424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6174494" y="6039173"/>
            <a:ext cx="2742372" cy="346129"/>
          </a:xfrm>
          <a:prstGeom prst="rect">
            <a:avLst/>
          </a:prstGeom>
        </p:spPr>
        <p:txBody>
          <a:bodyPr anchor="ctr"/>
          <a:lstStyle>
            <a:lvl1pPr marL="0" marR="0" indent="0" algn="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 sz="800">
                <a:solidFill>
                  <a:srgbClr val="42424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12"/>
          <p:cNvSpPr>
            <a:spLocks noGrp="1"/>
          </p:cNvSpPr>
          <p:nvPr>
            <p:ph sz="quarter" idx="10"/>
          </p:nvPr>
        </p:nvSpPr>
        <p:spPr>
          <a:xfrm>
            <a:off x="227136" y="1514475"/>
            <a:ext cx="5723792" cy="4362450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rgbClr val="424242"/>
                </a:solidFill>
              </a:defRPr>
            </a:lvl1pPr>
            <a:lvl2pPr>
              <a:buClr>
                <a:schemeClr val="tx1"/>
              </a:buClr>
              <a:defRPr baseline="0">
                <a:solidFill>
                  <a:srgbClr val="424242"/>
                </a:solidFill>
              </a:defRPr>
            </a:lvl2pPr>
            <a:lvl3pPr>
              <a:buClr>
                <a:schemeClr val="tx1"/>
              </a:buClr>
              <a:defRPr baseline="0">
                <a:solidFill>
                  <a:srgbClr val="424242"/>
                </a:solidFill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6172200" y="1514475"/>
            <a:ext cx="2744666" cy="4362450"/>
          </a:xfrm>
        </p:spPr>
        <p:txBody>
          <a:bodyPr/>
          <a:lstStyle>
            <a:lvl1pPr>
              <a:buClr>
                <a:schemeClr val="tx1"/>
              </a:buClr>
              <a:defRPr baseline="0">
                <a:solidFill>
                  <a:srgbClr val="424242"/>
                </a:solidFill>
              </a:defRPr>
            </a:lvl1pPr>
            <a:lvl2pPr>
              <a:buClr>
                <a:schemeClr val="tx1"/>
              </a:buClr>
              <a:defRPr>
                <a:solidFill>
                  <a:srgbClr val="424242"/>
                </a:solidFill>
              </a:defRPr>
            </a:lvl2pPr>
            <a:lvl3pPr>
              <a:buClr>
                <a:schemeClr val="tx1"/>
              </a:buClr>
              <a:defRPr>
                <a:solidFill>
                  <a:srgbClr val="424242"/>
                </a:solidFill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92926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Full P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>
            <a:cxnSpLocks noChangeShapeType="1"/>
          </p:cNvCxnSpPr>
          <p:nvPr/>
        </p:nvCxnSpPr>
        <p:spPr bwMode="auto">
          <a:xfrm>
            <a:off x="0" y="815975"/>
            <a:ext cx="9144000" cy="1588"/>
          </a:xfrm>
          <a:prstGeom prst="line">
            <a:avLst/>
          </a:prstGeom>
          <a:noFill/>
          <a:ln w="28575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" name="Straight Connector 9"/>
          <p:cNvCxnSpPr>
            <a:cxnSpLocks noChangeShapeType="1"/>
          </p:cNvCxnSpPr>
          <p:nvPr userDrawn="1"/>
        </p:nvCxnSpPr>
        <p:spPr bwMode="auto">
          <a:xfrm>
            <a:off x="0" y="815975"/>
            <a:ext cx="9144000" cy="1588"/>
          </a:xfrm>
          <a:prstGeom prst="line">
            <a:avLst/>
          </a:prstGeom>
          <a:noFill/>
          <a:ln w="28575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/>
          </p:nvPr>
        </p:nvSpPr>
        <p:spPr>
          <a:xfrm>
            <a:off x="227135" y="1135064"/>
            <a:ext cx="8692662" cy="5076825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rgbClr val="424242"/>
                </a:solidFill>
              </a:defRPr>
            </a:lvl1pPr>
            <a:lvl2pPr>
              <a:buClr>
                <a:schemeClr val="tx1"/>
              </a:buClr>
              <a:defRPr baseline="0">
                <a:solidFill>
                  <a:srgbClr val="424242"/>
                </a:solidFill>
              </a:defRPr>
            </a:lvl2pPr>
            <a:lvl3pPr>
              <a:buClr>
                <a:schemeClr val="tx1"/>
              </a:buClr>
              <a:defRPr baseline="0">
                <a:solidFill>
                  <a:srgbClr val="424242"/>
                </a:solidFill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0422492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Full Page Layout with Base/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0"/>
          <p:cNvCxnSpPr/>
          <p:nvPr/>
        </p:nvCxnSpPr>
        <p:spPr bwMode="auto">
          <a:xfrm>
            <a:off x="227135" y="6032500"/>
            <a:ext cx="8689731" cy="1588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13"/>
          <p:cNvCxnSpPr>
            <a:cxnSpLocks noChangeShapeType="1"/>
          </p:cNvCxnSpPr>
          <p:nvPr/>
        </p:nvCxnSpPr>
        <p:spPr bwMode="auto">
          <a:xfrm>
            <a:off x="0" y="815975"/>
            <a:ext cx="9144000" cy="1588"/>
          </a:xfrm>
          <a:prstGeom prst="line">
            <a:avLst/>
          </a:prstGeom>
          <a:noFill/>
          <a:ln w="28575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Connector 7"/>
          <p:cNvCxnSpPr/>
          <p:nvPr userDrawn="1"/>
        </p:nvCxnSpPr>
        <p:spPr bwMode="auto">
          <a:xfrm>
            <a:off x="227135" y="6032500"/>
            <a:ext cx="8689731" cy="1588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2"/>
          <p:cNvCxnSpPr>
            <a:cxnSpLocks noChangeShapeType="1"/>
          </p:cNvCxnSpPr>
          <p:nvPr userDrawn="1"/>
        </p:nvCxnSpPr>
        <p:spPr bwMode="auto">
          <a:xfrm>
            <a:off x="0" y="815975"/>
            <a:ext cx="9144000" cy="1588"/>
          </a:xfrm>
          <a:prstGeom prst="line">
            <a:avLst/>
          </a:prstGeom>
          <a:noFill/>
          <a:ln w="28575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27136" y="6032500"/>
            <a:ext cx="5723792" cy="349251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800">
                <a:solidFill>
                  <a:srgbClr val="42424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6172200" y="6039173"/>
            <a:ext cx="2744666" cy="346129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rgbClr val="42424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12"/>
          <p:cNvSpPr>
            <a:spLocks noGrp="1"/>
          </p:cNvSpPr>
          <p:nvPr>
            <p:ph sz="quarter" idx="10"/>
          </p:nvPr>
        </p:nvSpPr>
        <p:spPr>
          <a:xfrm>
            <a:off x="227135" y="1135063"/>
            <a:ext cx="8692662" cy="4741862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rgbClr val="424242"/>
                </a:solidFill>
              </a:defRPr>
            </a:lvl1pPr>
            <a:lvl2pPr>
              <a:buClr>
                <a:schemeClr val="tx1"/>
              </a:buClr>
              <a:defRPr baseline="0">
                <a:solidFill>
                  <a:srgbClr val="424242"/>
                </a:solidFill>
              </a:defRPr>
            </a:lvl2pPr>
            <a:lvl3pPr>
              <a:buClr>
                <a:schemeClr val="tx1"/>
              </a:buClr>
              <a:defRPr baseline="0">
                <a:solidFill>
                  <a:srgbClr val="424242"/>
                </a:solidFill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16867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Question and Full P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1"/>
          <p:cNvCxnSpPr>
            <a:cxnSpLocks noChangeShapeType="1"/>
          </p:cNvCxnSpPr>
          <p:nvPr/>
        </p:nvCxnSpPr>
        <p:spPr bwMode="auto">
          <a:xfrm>
            <a:off x="0" y="815975"/>
            <a:ext cx="9144000" cy="1588"/>
          </a:xfrm>
          <a:prstGeom prst="line">
            <a:avLst/>
          </a:prstGeom>
          <a:noFill/>
          <a:ln w="28575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Connector 5"/>
          <p:cNvCxnSpPr>
            <a:cxnSpLocks noChangeShapeType="1"/>
          </p:cNvCxnSpPr>
          <p:nvPr userDrawn="1"/>
        </p:nvCxnSpPr>
        <p:spPr bwMode="auto">
          <a:xfrm>
            <a:off x="0" y="815975"/>
            <a:ext cx="9144000" cy="1588"/>
          </a:xfrm>
          <a:prstGeom prst="line">
            <a:avLst/>
          </a:prstGeom>
          <a:noFill/>
          <a:ln w="28575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829958"/>
            <a:ext cx="9144000" cy="453183"/>
          </a:xfrm>
          <a:prstGeom prst="rect">
            <a:avLst/>
          </a:prstGeom>
          <a:solidFill>
            <a:schemeClr val="tx1"/>
          </a:solidFill>
        </p:spPr>
        <p:txBody>
          <a:bodyPr lIns="216000" tIns="72000" rIns="216000" bIns="72000">
            <a:spAutoFit/>
          </a:bodyPr>
          <a:lstStyle>
            <a:lvl1pPr marL="0" indent="0">
              <a:buNone/>
              <a:defRPr sz="2000" b="1" i="1" baseline="0">
                <a:solidFill>
                  <a:schemeClr val="bg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7" name="Content Placeholder 12"/>
          <p:cNvSpPr>
            <a:spLocks noGrp="1"/>
          </p:cNvSpPr>
          <p:nvPr>
            <p:ph sz="quarter" idx="10"/>
          </p:nvPr>
        </p:nvSpPr>
        <p:spPr>
          <a:xfrm>
            <a:off x="227135" y="1514476"/>
            <a:ext cx="8692662" cy="469741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rgbClr val="424242"/>
                </a:solidFill>
              </a:defRPr>
            </a:lvl1pPr>
            <a:lvl2pPr>
              <a:buClr>
                <a:schemeClr val="tx1"/>
              </a:buClr>
              <a:defRPr baseline="0">
                <a:solidFill>
                  <a:srgbClr val="424242"/>
                </a:solidFill>
              </a:defRPr>
            </a:lvl2pPr>
            <a:lvl3pPr>
              <a:buClr>
                <a:schemeClr val="tx1"/>
              </a:buClr>
              <a:defRPr baseline="0">
                <a:solidFill>
                  <a:srgbClr val="424242"/>
                </a:solidFill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5987794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Question and Content Full Page with Base/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7"/>
          <p:cNvCxnSpPr/>
          <p:nvPr/>
        </p:nvCxnSpPr>
        <p:spPr bwMode="auto">
          <a:xfrm>
            <a:off x="227135" y="6032500"/>
            <a:ext cx="8689731" cy="1588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11"/>
          <p:cNvCxnSpPr>
            <a:cxnSpLocks noChangeShapeType="1"/>
          </p:cNvCxnSpPr>
          <p:nvPr/>
        </p:nvCxnSpPr>
        <p:spPr bwMode="auto">
          <a:xfrm>
            <a:off x="0" y="815975"/>
            <a:ext cx="9144000" cy="1588"/>
          </a:xfrm>
          <a:prstGeom prst="line">
            <a:avLst/>
          </a:prstGeom>
          <a:noFill/>
          <a:ln w="28575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Straight Connector 8"/>
          <p:cNvCxnSpPr/>
          <p:nvPr userDrawn="1"/>
        </p:nvCxnSpPr>
        <p:spPr bwMode="auto">
          <a:xfrm>
            <a:off x="227135" y="6032500"/>
            <a:ext cx="8689731" cy="1588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4"/>
          <p:cNvCxnSpPr>
            <a:cxnSpLocks noChangeShapeType="1"/>
          </p:cNvCxnSpPr>
          <p:nvPr userDrawn="1"/>
        </p:nvCxnSpPr>
        <p:spPr bwMode="auto">
          <a:xfrm>
            <a:off x="0" y="815975"/>
            <a:ext cx="9144000" cy="1588"/>
          </a:xfrm>
          <a:prstGeom prst="line">
            <a:avLst/>
          </a:prstGeom>
          <a:noFill/>
          <a:ln w="28575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829814"/>
            <a:ext cx="9144000" cy="453183"/>
          </a:xfrm>
          <a:prstGeom prst="rect">
            <a:avLst/>
          </a:prstGeom>
          <a:solidFill>
            <a:schemeClr val="tx1"/>
          </a:solidFill>
        </p:spPr>
        <p:txBody>
          <a:bodyPr lIns="216000" tIns="72000" rIns="216000" bIns="72000">
            <a:spAutoFit/>
          </a:bodyPr>
          <a:lstStyle>
            <a:lvl1pPr marL="0" indent="0">
              <a:buNone/>
              <a:defRPr sz="2000" b="1" i="1" baseline="0">
                <a:solidFill>
                  <a:schemeClr val="bg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27136" y="6032500"/>
            <a:ext cx="5723792" cy="349251"/>
          </a:xfrm>
          <a:prstGeom prst="rect">
            <a:avLst/>
          </a:prstGeo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 sz="800">
                <a:solidFill>
                  <a:srgbClr val="42424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6174494" y="6039173"/>
            <a:ext cx="2742372" cy="346129"/>
          </a:xfrm>
          <a:prstGeom prst="rect">
            <a:avLst/>
          </a:prstGeom>
        </p:spPr>
        <p:txBody>
          <a:bodyPr anchor="ctr"/>
          <a:lstStyle>
            <a:lvl1pPr marL="0" marR="0" indent="0" algn="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 sz="800">
                <a:solidFill>
                  <a:srgbClr val="42424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12"/>
          <p:cNvSpPr>
            <a:spLocks noGrp="1"/>
          </p:cNvSpPr>
          <p:nvPr>
            <p:ph sz="quarter" idx="10"/>
          </p:nvPr>
        </p:nvSpPr>
        <p:spPr>
          <a:xfrm>
            <a:off x="227135" y="1514475"/>
            <a:ext cx="8692662" cy="4362450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rgbClr val="424242"/>
                </a:solidFill>
              </a:defRPr>
            </a:lvl1pPr>
            <a:lvl2pPr>
              <a:buClr>
                <a:schemeClr val="tx1"/>
              </a:buClr>
              <a:defRPr baseline="0">
                <a:solidFill>
                  <a:srgbClr val="424242"/>
                </a:solidFill>
              </a:defRPr>
            </a:lvl2pPr>
            <a:lvl3pPr>
              <a:buClr>
                <a:schemeClr val="tx1"/>
              </a:buClr>
              <a:defRPr baseline="0">
                <a:solidFill>
                  <a:srgbClr val="424242"/>
                </a:solidFill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07693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7"/>
          <p:cNvCxnSpPr>
            <a:cxnSpLocks noChangeShapeType="1"/>
          </p:cNvCxnSpPr>
          <p:nvPr/>
        </p:nvCxnSpPr>
        <p:spPr bwMode="auto">
          <a:xfrm>
            <a:off x="0" y="815975"/>
            <a:ext cx="9144000" cy="1588"/>
          </a:xfrm>
          <a:prstGeom prst="line">
            <a:avLst/>
          </a:prstGeom>
          <a:noFill/>
          <a:ln w="28575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" name="Straight Connector 9"/>
          <p:cNvCxnSpPr>
            <a:cxnSpLocks noChangeShapeType="1"/>
          </p:cNvCxnSpPr>
          <p:nvPr userDrawn="1"/>
        </p:nvCxnSpPr>
        <p:spPr bwMode="auto">
          <a:xfrm>
            <a:off x="0" y="815975"/>
            <a:ext cx="9144000" cy="1588"/>
          </a:xfrm>
          <a:prstGeom prst="line">
            <a:avLst/>
          </a:prstGeom>
          <a:noFill/>
          <a:ln w="28575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01955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Half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 userDrawn="1"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72000" rIns="90000" bIns="72000"/>
          <a:lstStyle>
            <a:lvl1pPr marL="173038" indent="-173038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endParaRPr lang="en-US" altLang="en-US" sz="1800" dirty="0" smtClean="0">
              <a:solidFill>
                <a:srgbClr val="FFFFFF"/>
              </a:solidFill>
            </a:endParaRPr>
          </a:p>
        </p:txBody>
      </p:sp>
      <p:sp>
        <p:nvSpPr>
          <p:cNvPr id="5" name="Rectangle 111"/>
          <p:cNvSpPr>
            <a:spLocks noChangeArrowheads="1"/>
          </p:cNvSpPr>
          <p:nvPr/>
        </p:nvSpPr>
        <p:spPr bwMode="auto">
          <a:xfrm flipH="1">
            <a:off x="4572001" y="0"/>
            <a:ext cx="4570535" cy="685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2400" dirty="0" smtClean="0">
              <a:solidFill>
                <a:srgbClr val="292926"/>
              </a:solidFill>
            </a:endParaRPr>
          </a:p>
        </p:txBody>
      </p:sp>
      <p:cxnSp>
        <p:nvCxnSpPr>
          <p:cNvPr id="6" name="Straight Connector 30"/>
          <p:cNvCxnSpPr>
            <a:cxnSpLocks noChangeShapeType="1"/>
          </p:cNvCxnSpPr>
          <p:nvPr/>
        </p:nvCxnSpPr>
        <p:spPr bwMode="auto">
          <a:xfrm flipV="1">
            <a:off x="0" y="4857750"/>
            <a:ext cx="4572000" cy="1588"/>
          </a:xfrm>
          <a:prstGeom prst="line">
            <a:avLst/>
          </a:prstGeom>
          <a:noFill/>
          <a:ln w="28575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Connector 33"/>
          <p:cNvCxnSpPr>
            <a:cxnSpLocks noChangeShapeType="1"/>
          </p:cNvCxnSpPr>
          <p:nvPr/>
        </p:nvCxnSpPr>
        <p:spPr bwMode="auto">
          <a:xfrm flipV="1">
            <a:off x="0" y="809625"/>
            <a:ext cx="4572000" cy="1588"/>
          </a:xfrm>
          <a:prstGeom prst="line">
            <a:avLst/>
          </a:prstGeom>
          <a:noFill/>
          <a:ln w="28575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Rectangle 111"/>
          <p:cNvSpPr>
            <a:spLocks noChangeArrowheads="1"/>
          </p:cNvSpPr>
          <p:nvPr userDrawn="1"/>
        </p:nvSpPr>
        <p:spPr bwMode="auto">
          <a:xfrm flipH="1">
            <a:off x="4572001" y="0"/>
            <a:ext cx="4570535" cy="685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2400" dirty="0" smtClean="0">
              <a:solidFill>
                <a:srgbClr val="292926"/>
              </a:solidFill>
            </a:endParaRPr>
          </a:p>
        </p:txBody>
      </p:sp>
      <p:cxnSp>
        <p:nvCxnSpPr>
          <p:cNvPr id="9" name="Straight Connector 9"/>
          <p:cNvCxnSpPr>
            <a:cxnSpLocks noChangeShapeType="1"/>
          </p:cNvCxnSpPr>
          <p:nvPr userDrawn="1"/>
        </p:nvCxnSpPr>
        <p:spPr bwMode="ltGray">
          <a:xfrm flipV="1">
            <a:off x="0" y="4857750"/>
            <a:ext cx="4572000" cy="1588"/>
          </a:xfrm>
          <a:prstGeom prst="line">
            <a:avLst/>
          </a:prstGeom>
          <a:noFill/>
          <a:ln w="28575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Straight Connector 12"/>
          <p:cNvCxnSpPr>
            <a:cxnSpLocks noChangeShapeType="1"/>
          </p:cNvCxnSpPr>
          <p:nvPr userDrawn="1"/>
        </p:nvCxnSpPr>
        <p:spPr bwMode="ltGray">
          <a:xfrm flipV="1">
            <a:off x="0" y="809625"/>
            <a:ext cx="4572000" cy="1588"/>
          </a:xfrm>
          <a:prstGeom prst="line">
            <a:avLst/>
          </a:prstGeom>
          <a:noFill/>
          <a:ln w="28575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" y="811214"/>
            <a:ext cx="4571999" cy="2117721"/>
          </a:xfrm>
        </p:spPr>
        <p:txBody>
          <a:bodyPr lIns="216000" tIns="216000" rIns="216000" anchor="b"/>
          <a:lstStyle>
            <a:lvl1pPr>
              <a:defRPr sz="2400" i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0"/>
          </p:nvPr>
        </p:nvSpPr>
        <p:spPr bwMode="white">
          <a:xfrm>
            <a:off x="1" y="2932044"/>
            <a:ext cx="4572000" cy="1925707"/>
          </a:xfrm>
        </p:spPr>
        <p:txBody>
          <a:bodyPr lIns="216000" tIns="72000" rIns="216000" bIns="216000"/>
          <a:lstStyle>
            <a:lvl1pPr>
              <a:buNone/>
              <a:defRPr sz="2000"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94931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 Half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/>
          <p:nvPr userDrawn="1"/>
        </p:nvSpPr>
        <p:spPr bwMode="auto">
          <a:xfrm>
            <a:off x="0" y="0"/>
            <a:ext cx="4572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shade val="30000"/>
                  <a:satMod val="115000"/>
                </a:schemeClr>
              </a:gs>
              <a:gs pos="50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72000" rIns="90000" bIns="72000"/>
          <a:lstStyle/>
          <a:p>
            <a:pPr marL="173038" indent="-173038" defTabSz="9144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/>
            </a:pPr>
            <a:endParaRPr lang="en-GB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Rectangle 111"/>
          <p:cNvSpPr>
            <a:spLocks noChangeArrowheads="1"/>
          </p:cNvSpPr>
          <p:nvPr/>
        </p:nvSpPr>
        <p:spPr bwMode="auto">
          <a:xfrm flipH="1">
            <a:off x="4572001" y="0"/>
            <a:ext cx="4570535" cy="685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2400" dirty="0" smtClean="0">
              <a:solidFill>
                <a:srgbClr val="292926"/>
              </a:solidFill>
            </a:endParaRPr>
          </a:p>
        </p:txBody>
      </p:sp>
      <p:cxnSp>
        <p:nvCxnSpPr>
          <p:cNvPr id="6" name="Straight Connector 30"/>
          <p:cNvCxnSpPr>
            <a:cxnSpLocks noChangeShapeType="1"/>
          </p:cNvCxnSpPr>
          <p:nvPr/>
        </p:nvCxnSpPr>
        <p:spPr bwMode="auto">
          <a:xfrm flipV="1">
            <a:off x="0" y="4857750"/>
            <a:ext cx="4572000" cy="1588"/>
          </a:xfrm>
          <a:prstGeom prst="line">
            <a:avLst/>
          </a:prstGeom>
          <a:noFill/>
          <a:ln w="28575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Connector 33"/>
          <p:cNvCxnSpPr>
            <a:cxnSpLocks noChangeShapeType="1"/>
          </p:cNvCxnSpPr>
          <p:nvPr/>
        </p:nvCxnSpPr>
        <p:spPr bwMode="auto">
          <a:xfrm flipV="1">
            <a:off x="0" y="809625"/>
            <a:ext cx="4572000" cy="1588"/>
          </a:xfrm>
          <a:prstGeom prst="line">
            <a:avLst/>
          </a:prstGeom>
          <a:noFill/>
          <a:ln w="28575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Rectangle 111"/>
          <p:cNvSpPr>
            <a:spLocks noChangeArrowheads="1"/>
          </p:cNvSpPr>
          <p:nvPr userDrawn="1"/>
        </p:nvSpPr>
        <p:spPr bwMode="auto">
          <a:xfrm flipH="1">
            <a:off x="4572001" y="0"/>
            <a:ext cx="4570535" cy="685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2400" dirty="0" smtClean="0">
              <a:solidFill>
                <a:srgbClr val="292926"/>
              </a:solidFill>
            </a:endParaRPr>
          </a:p>
        </p:txBody>
      </p:sp>
      <p:cxnSp>
        <p:nvCxnSpPr>
          <p:cNvPr id="9" name="Straight Connector 9"/>
          <p:cNvCxnSpPr/>
          <p:nvPr userDrawn="1"/>
        </p:nvCxnSpPr>
        <p:spPr bwMode="ltGray">
          <a:xfrm flipV="1">
            <a:off x="0" y="4857750"/>
            <a:ext cx="4572000" cy="1588"/>
          </a:xfrm>
          <a:prstGeom prst="line">
            <a:avLst/>
          </a:prstGeom>
          <a:solidFill>
            <a:schemeClr val="accent2"/>
          </a:solidFill>
          <a:ln w="28575" cap="flat" cmpd="sng" algn="ctr">
            <a:solidFill>
              <a:schemeClr val="accent3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12"/>
          <p:cNvCxnSpPr>
            <a:cxnSpLocks noChangeShapeType="1"/>
          </p:cNvCxnSpPr>
          <p:nvPr userDrawn="1"/>
        </p:nvCxnSpPr>
        <p:spPr bwMode="ltGray">
          <a:xfrm flipV="1">
            <a:off x="0" y="809625"/>
            <a:ext cx="4572000" cy="1588"/>
          </a:xfrm>
          <a:prstGeom prst="line">
            <a:avLst/>
          </a:prstGeom>
          <a:noFill/>
          <a:ln w="28575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" y="811214"/>
            <a:ext cx="4571999" cy="2117721"/>
          </a:xfrm>
        </p:spPr>
        <p:txBody>
          <a:bodyPr lIns="216000" tIns="216000" rIns="216000" anchor="b"/>
          <a:lstStyle>
            <a:lvl1pPr>
              <a:defRPr sz="2400" i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0"/>
          </p:nvPr>
        </p:nvSpPr>
        <p:spPr bwMode="white">
          <a:xfrm>
            <a:off x="1" y="2932044"/>
            <a:ext cx="4572000" cy="1925707"/>
          </a:xfrm>
        </p:spPr>
        <p:txBody>
          <a:bodyPr lIns="216000" tIns="72000" rIns="216000" bIns="216000"/>
          <a:lstStyle>
            <a:lvl1pPr>
              <a:buNone/>
              <a:defRPr sz="2000">
                <a:solidFill>
                  <a:schemeClr val="accent3">
                    <a:lumMod val="25000"/>
                    <a:lumOff val="75000"/>
                  </a:schemeClr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77413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BG Col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1"/>
          <p:cNvSpPr>
            <a:spLocks noChangeArrowheads="1"/>
          </p:cNvSpPr>
          <p:nvPr userDrawn="1"/>
        </p:nvSpPr>
        <p:spPr bwMode="auto">
          <a:xfrm>
            <a:off x="1" y="0"/>
            <a:ext cx="9142535" cy="685800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72000" rIns="90000" bIns="72000"/>
          <a:lstStyle>
            <a:lvl1pPr marL="173038" indent="-173038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endParaRPr lang="en-US" altLang="en-US" sz="1800" dirty="0" smtClean="0">
              <a:solidFill>
                <a:srgbClr val="FFFFFF"/>
              </a:solidFill>
            </a:endParaRPr>
          </a:p>
        </p:txBody>
      </p:sp>
      <p:sp>
        <p:nvSpPr>
          <p:cNvPr id="8" name="Rectangle 30"/>
          <p:cNvSpPr>
            <a:spLocks noChangeArrowheads="1"/>
          </p:cNvSpPr>
          <p:nvPr userDrawn="1"/>
        </p:nvSpPr>
        <p:spPr bwMode="auto">
          <a:xfrm>
            <a:off x="8286751" y="1"/>
            <a:ext cx="857250" cy="815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72000" rIns="90000" bIns="72000"/>
          <a:lstStyle>
            <a:lvl1pPr marL="173038" indent="-173038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endParaRPr lang="en-US" altLang="en-US" sz="1800" dirty="0" smtClean="0">
              <a:solidFill>
                <a:srgbClr val="FFFFFF"/>
              </a:solidFill>
            </a:endParaRPr>
          </a:p>
        </p:txBody>
      </p:sp>
      <p:sp>
        <p:nvSpPr>
          <p:cNvPr id="9" name="TextBox 33"/>
          <p:cNvSpPr txBox="1"/>
          <p:nvPr userDrawn="1"/>
        </p:nvSpPr>
        <p:spPr>
          <a:xfrm>
            <a:off x="8229600" y="601664"/>
            <a:ext cx="914400" cy="217487"/>
          </a:xfrm>
          <a:prstGeom prst="rect">
            <a:avLst/>
          </a:prstGeom>
          <a:gradFill flip="none" rotWithShape="1">
            <a:gsLst>
              <a:gs pos="0">
                <a:schemeClr val="tx2">
                  <a:shade val="30000"/>
                  <a:satMod val="115000"/>
                </a:schemeClr>
              </a:gs>
              <a:gs pos="50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txBody>
          <a:bodyPr tIns="0" bIns="0" anchor="ctr"/>
          <a:lstStyle/>
          <a:p>
            <a:pPr algn="ctr" defTabSz="914400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fld id="{473F79B3-873F-49EB-9BCB-BCAE7726CDFD}" type="slidenum">
              <a:rPr lang="en-GB" sz="1000" b="1">
                <a:solidFill>
                  <a:srgbClr val="FFFFFF"/>
                </a:solidFill>
                <a:latin typeface="Arial" charset="0"/>
                <a:cs typeface="Arial" charset="0"/>
              </a:rPr>
              <a:pPr algn="ctr" defTabSz="914400" eaLnBrk="0" fontAlgn="base" hangingPunct="0">
                <a:spcBef>
                  <a:spcPct val="20000"/>
                </a:spcBef>
                <a:spcAft>
                  <a:spcPct val="0"/>
                </a:spcAft>
                <a:defRPr/>
              </a:pPr>
              <a:t>‹#›</a:t>
            </a:fld>
            <a:endParaRPr lang="en-GB" sz="1000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Rectangle 34"/>
          <p:cNvSpPr>
            <a:spLocks noChangeArrowheads="1"/>
          </p:cNvSpPr>
          <p:nvPr userDrawn="1"/>
        </p:nvSpPr>
        <p:spPr bwMode="auto">
          <a:xfrm>
            <a:off x="8229600" y="0"/>
            <a:ext cx="914400" cy="6032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72000" rIns="90000" bIns="72000"/>
          <a:lstStyle>
            <a:lvl1pPr marL="173038" indent="-173038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endParaRPr lang="en-US" altLang="en-US" sz="1800" dirty="0" smtClean="0">
              <a:solidFill>
                <a:srgbClr val="FFFFFF"/>
              </a:solidFill>
            </a:endParaRPr>
          </a:p>
        </p:txBody>
      </p:sp>
      <p:cxnSp>
        <p:nvCxnSpPr>
          <p:cNvPr id="11" name="Straight Connector 42"/>
          <p:cNvCxnSpPr>
            <a:cxnSpLocks noChangeShapeType="1"/>
          </p:cNvCxnSpPr>
          <p:nvPr userDrawn="1"/>
        </p:nvCxnSpPr>
        <p:spPr bwMode="auto">
          <a:xfrm>
            <a:off x="0" y="815975"/>
            <a:ext cx="9144000" cy="1588"/>
          </a:xfrm>
          <a:prstGeom prst="line">
            <a:avLst/>
          </a:prstGeom>
          <a:noFill/>
          <a:ln w="28575" algn="ctr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2" name="Picture 2" descr="\\euuklonfp1\MARKETING &amp; BD\Graphics team\Work_2012\Client Work\NSS 2013\NEW NSS Logo\PNGs\NSS2012_logo_Black_small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8136" y="44451"/>
            <a:ext cx="863111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Text Placeholder 29"/>
          <p:cNvSpPr>
            <a:spLocks noGrp="1"/>
          </p:cNvSpPr>
          <p:nvPr>
            <p:ph type="body" sz="quarter" idx="10"/>
          </p:nvPr>
        </p:nvSpPr>
        <p:spPr bwMode="white">
          <a:xfrm>
            <a:off x="19630" y="902255"/>
            <a:ext cx="8932984" cy="347662"/>
          </a:xfrm>
        </p:spPr>
        <p:txBody>
          <a:bodyPr lIns="216000" rIns="720000"/>
          <a:lstStyle>
            <a:lvl1pPr>
              <a:buNone/>
              <a:defRPr sz="2000" b="1">
                <a:solidFill>
                  <a:schemeClr val="bg1"/>
                </a:solidFill>
              </a:defRPr>
            </a:lvl1pPr>
            <a:lvl2pPr>
              <a:buNone/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38" name="Content Placeholder 12"/>
          <p:cNvSpPr>
            <a:spLocks noGrp="1"/>
          </p:cNvSpPr>
          <p:nvPr>
            <p:ph sz="quarter" idx="15"/>
          </p:nvPr>
        </p:nvSpPr>
        <p:spPr bwMode="white">
          <a:xfrm>
            <a:off x="227136" y="1514475"/>
            <a:ext cx="2771042" cy="4700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39" name="Content Placeholder 14"/>
          <p:cNvSpPr>
            <a:spLocks noGrp="1"/>
          </p:cNvSpPr>
          <p:nvPr>
            <p:ph sz="quarter" idx="12"/>
          </p:nvPr>
        </p:nvSpPr>
        <p:spPr bwMode="white">
          <a:xfrm>
            <a:off x="3219450" y="1514475"/>
            <a:ext cx="2744666" cy="4700588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40" name="Content Placeholder 14"/>
          <p:cNvSpPr>
            <a:spLocks noGrp="1"/>
          </p:cNvSpPr>
          <p:nvPr>
            <p:ph sz="quarter" idx="16"/>
          </p:nvPr>
        </p:nvSpPr>
        <p:spPr bwMode="white">
          <a:xfrm>
            <a:off x="6172200" y="1514475"/>
            <a:ext cx="2744666" cy="4700588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57" name="Text Placeholder 29"/>
          <p:cNvSpPr>
            <a:spLocks noGrp="1"/>
          </p:cNvSpPr>
          <p:nvPr>
            <p:ph type="body" sz="quarter" idx="17"/>
          </p:nvPr>
        </p:nvSpPr>
        <p:spPr bwMode="white">
          <a:xfrm>
            <a:off x="34405" y="221834"/>
            <a:ext cx="8060448" cy="616226"/>
          </a:xfrm>
        </p:spPr>
        <p:txBody>
          <a:bodyPr lIns="216000" rIns="720000"/>
          <a:lstStyle>
            <a:lvl1pPr marL="0" indent="0">
              <a:buNone/>
              <a:defRPr sz="2400" b="1" baseline="0">
                <a:solidFill>
                  <a:schemeClr val="bg1"/>
                </a:solidFill>
              </a:defRPr>
            </a:lvl1pPr>
            <a:lvl2pPr>
              <a:buNone/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52324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 algn="r" eaLnBrk="0" hangingPunct="0">
              <a:spcBef>
                <a:spcPct val="20000"/>
              </a:spcBef>
              <a:defRPr>
                <a:cs typeface="+mn-cs"/>
              </a:defRPr>
            </a:lvl1pPr>
          </a:lstStyle>
          <a:p>
            <a:pPr defTabSz="914400" fontAlgn="base">
              <a:spcAft>
                <a:spcPct val="0"/>
              </a:spcAft>
              <a:defRPr/>
            </a:pPr>
            <a:fld id="{F1EF6223-C457-4F62-92A4-D9D175740036}" type="datetimeFigureOut">
              <a:rPr lang="en-GB" sz="1200">
                <a:solidFill>
                  <a:srgbClr val="292926"/>
                </a:solidFill>
                <a:latin typeface="Arial" charset="0"/>
              </a:rPr>
              <a:pPr defTabSz="914400" fontAlgn="base">
                <a:spcAft>
                  <a:spcPct val="0"/>
                </a:spcAft>
                <a:defRPr/>
              </a:pPr>
              <a:t>03/03/17</a:t>
            </a:fld>
            <a:endParaRPr lang="en-GB" sz="1200" dirty="0">
              <a:solidFill>
                <a:srgbClr val="292926"/>
              </a:solidFill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 algn="r" eaLnBrk="0" hangingPunct="0">
              <a:spcBef>
                <a:spcPct val="20000"/>
              </a:spcBef>
              <a:defRPr>
                <a:cs typeface="+mn-cs"/>
              </a:defRPr>
            </a:lvl1pPr>
          </a:lstStyle>
          <a:p>
            <a:pPr defTabSz="914400" fontAlgn="base">
              <a:spcAft>
                <a:spcPct val="0"/>
              </a:spcAft>
              <a:defRPr/>
            </a:pPr>
            <a:endParaRPr lang="en-GB" sz="1200" dirty="0">
              <a:solidFill>
                <a:srgbClr val="292926"/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 algn="r" eaLnBrk="0" hangingPunct="0">
              <a:spcBef>
                <a:spcPct val="20000"/>
              </a:spcBef>
              <a:defRPr>
                <a:cs typeface="+mn-cs"/>
              </a:defRPr>
            </a:lvl1pPr>
          </a:lstStyle>
          <a:p>
            <a:pPr defTabSz="914400" fontAlgn="base">
              <a:spcAft>
                <a:spcPct val="0"/>
              </a:spcAft>
              <a:defRPr/>
            </a:pPr>
            <a:fld id="{F4E0FF6A-09F9-45CA-AB59-5D3840007E62}" type="slidenum">
              <a:rPr lang="en-GB" sz="1200">
                <a:solidFill>
                  <a:srgbClr val="292926"/>
                </a:solidFill>
                <a:latin typeface="Arial" charset="0"/>
              </a:rPr>
              <a:pPr defTabSz="914400" fontAlgn="base">
                <a:spcAft>
                  <a:spcPct val="0"/>
                </a:spcAft>
                <a:defRPr/>
              </a:pPr>
              <a:t>‹#›</a:t>
            </a:fld>
            <a:endParaRPr lang="en-GB" sz="1200" dirty="0">
              <a:solidFill>
                <a:srgbClr val="292926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1228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>
            <a:lvl1pPr algn="r" eaLnBrk="0" hangingPunct="0">
              <a:spcBef>
                <a:spcPct val="20000"/>
              </a:spcBef>
              <a:defRPr>
                <a:cs typeface="+mn-cs"/>
              </a:defRPr>
            </a:lvl1pPr>
          </a:lstStyle>
          <a:p>
            <a:pPr defTabSz="914400" fontAlgn="base">
              <a:spcAft>
                <a:spcPct val="0"/>
              </a:spcAft>
              <a:defRPr/>
            </a:pPr>
            <a:fld id="{DAA2FA7A-1575-4C36-B7B7-28DE5783E821}" type="datetimeFigureOut">
              <a:rPr lang="en-GB" sz="1200">
                <a:solidFill>
                  <a:srgbClr val="292926"/>
                </a:solidFill>
                <a:latin typeface="Arial" charset="0"/>
              </a:rPr>
              <a:pPr defTabSz="914400" fontAlgn="base">
                <a:spcAft>
                  <a:spcPct val="0"/>
                </a:spcAft>
                <a:defRPr/>
              </a:pPr>
              <a:t>03/03/17</a:t>
            </a:fld>
            <a:endParaRPr lang="en-GB" sz="1200" dirty="0">
              <a:solidFill>
                <a:srgbClr val="292926"/>
              </a:solidFill>
              <a:latin typeface="Arial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 algn="r" eaLnBrk="0" hangingPunct="0">
              <a:spcBef>
                <a:spcPct val="20000"/>
              </a:spcBef>
              <a:defRPr>
                <a:cs typeface="+mn-cs"/>
              </a:defRPr>
            </a:lvl1pPr>
          </a:lstStyle>
          <a:p>
            <a:pPr defTabSz="914400" fontAlgn="base">
              <a:spcAft>
                <a:spcPct val="0"/>
              </a:spcAft>
              <a:defRPr/>
            </a:pPr>
            <a:endParaRPr lang="en-GB" sz="1200" dirty="0">
              <a:solidFill>
                <a:srgbClr val="292926"/>
              </a:solidFill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 algn="r" eaLnBrk="0" hangingPunct="0">
              <a:spcBef>
                <a:spcPct val="20000"/>
              </a:spcBef>
              <a:defRPr>
                <a:cs typeface="+mn-cs"/>
              </a:defRPr>
            </a:lvl1pPr>
          </a:lstStyle>
          <a:p>
            <a:pPr defTabSz="914400" fontAlgn="base">
              <a:spcAft>
                <a:spcPct val="0"/>
              </a:spcAft>
              <a:defRPr/>
            </a:pPr>
            <a:fld id="{5155CF12-A86F-4BEE-9EAA-CFF256A3C7ED}" type="slidenum">
              <a:rPr lang="en-GB" sz="1200">
                <a:solidFill>
                  <a:srgbClr val="292926"/>
                </a:solidFill>
                <a:latin typeface="Arial" charset="0"/>
              </a:rPr>
              <a:pPr defTabSz="914400" fontAlgn="base">
                <a:spcAft>
                  <a:spcPct val="0"/>
                </a:spcAft>
                <a:defRPr/>
              </a:pPr>
              <a:t>‹#›</a:t>
            </a:fld>
            <a:endParaRPr lang="en-GB" sz="1200" dirty="0">
              <a:solidFill>
                <a:srgbClr val="292926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6754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200000"/>
              <a:buFontTx/>
              <a:buBlip>
                <a:blip r:embed="rId2"/>
              </a:buBlip>
              <a:defRPr>
                <a:latin typeface="Candara" pitchFamily="34" charset="0"/>
              </a:defRPr>
            </a:lvl1pPr>
            <a:lvl2pPr>
              <a:defRPr>
                <a:latin typeface="Candara" pitchFamily="34" charset="0"/>
              </a:defRPr>
            </a:lvl2pPr>
            <a:lvl3pPr>
              <a:defRPr>
                <a:latin typeface="Candara" pitchFamily="34" charset="0"/>
              </a:defRPr>
            </a:lvl3pPr>
            <a:lvl4pPr>
              <a:defRPr>
                <a:latin typeface="Candara" pitchFamily="34" charset="0"/>
              </a:defRPr>
            </a:lvl4pPr>
            <a:lvl5pPr>
              <a:defRPr>
                <a:latin typeface="Candar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59E4804D-175C-4154-AE54-9D9BAF9B4829}" type="datetimeFigureOut">
              <a:rPr lang="en-GB" sz="1200" smtClean="0">
                <a:solidFill>
                  <a:srgbClr val="292926"/>
                </a:solidFill>
                <a:latin typeface="Arial" charset="0"/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03/03/17</a:t>
            </a:fld>
            <a:endParaRPr lang="en-GB" sz="1200" dirty="0">
              <a:solidFill>
                <a:srgbClr val="292926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sz="1200" dirty="0">
              <a:solidFill>
                <a:srgbClr val="292926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94CE470E-9DE1-4F21-B8E0-69C93D15196E}" type="slidenum">
              <a:rPr lang="en-GB" sz="1200" smtClean="0">
                <a:solidFill>
                  <a:srgbClr val="292926"/>
                </a:solidFill>
                <a:latin typeface="Arial" charset="0"/>
                <a:cs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sz="1200" dirty="0">
              <a:solidFill>
                <a:srgbClr val="292926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263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6316662"/>
            <a:ext cx="6585941" cy="312738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credit</a:t>
            </a:r>
          </a:p>
        </p:txBody>
      </p:sp>
    </p:spTree>
    <p:extLst>
      <p:ext uri="{BB962C8B-B14F-4D97-AF65-F5344CB8AC3E}">
        <p14:creationId xmlns:p14="http://schemas.microsoft.com/office/powerpoint/2010/main" val="134429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26.xml"/><Relationship Id="rId16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28.xml"/><Relationship Id="rId18" Type="http://schemas.openxmlformats.org/officeDocument/2006/relationships/theme" Target="../theme/theme2.xml"/><Relationship Id="rId19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3" r:id="rId7"/>
    <p:sldLayoutId id="2147483750" r:id="rId8"/>
    <p:sldLayoutId id="2147483752" r:id="rId9"/>
    <p:sldLayoutId id="2147483744" r:id="rId10"/>
    <p:sldLayoutId id="2147483745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11"/>
          <p:cNvSpPr>
            <a:spLocks noChangeArrowheads="1"/>
          </p:cNvSpPr>
          <p:nvPr/>
        </p:nvSpPr>
        <p:spPr bwMode="auto">
          <a:xfrm flipV="1">
            <a:off x="0" y="819150"/>
            <a:ext cx="9144000" cy="60388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2400" dirty="0" smtClean="0">
              <a:solidFill>
                <a:srgbClr val="292926"/>
              </a:solidFill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227135" y="1"/>
            <a:ext cx="7444154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slide title Arial Bold size 24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0" y="601664"/>
            <a:ext cx="914400" cy="217487"/>
          </a:xfrm>
          <a:prstGeom prst="rect">
            <a:avLst/>
          </a:prstGeom>
          <a:gradFill flip="none" rotWithShape="1">
            <a:gsLst>
              <a:gs pos="0">
                <a:schemeClr val="tx2">
                  <a:shade val="30000"/>
                  <a:satMod val="115000"/>
                </a:schemeClr>
              </a:gs>
              <a:gs pos="50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txBody>
          <a:bodyPr tIns="0" bIns="0" anchor="ctr"/>
          <a:lstStyle/>
          <a:p>
            <a:pPr algn="ctr" defTabSz="914400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fld id="{9A766C97-2DD0-4CB2-9836-A24ADEAEA311}" type="slidenum">
              <a:rPr lang="en-GB" sz="900" b="1">
                <a:solidFill>
                  <a:srgbClr val="FFFFFF"/>
                </a:solidFill>
                <a:latin typeface="Arial" charset="0"/>
                <a:cs typeface="Arial" charset="0"/>
              </a:rPr>
              <a:pPr algn="ctr" defTabSz="914400" eaLnBrk="0" fontAlgn="base" hangingPunct="0">
                <a:spcBef>
                  <a:spcPct val="20000"/>
                </a:spcBef>
                <a:spcAft>
                  <a:spcPct val="0"/>
                </a:spcAft>
                <a:defRPr/>
              </a:pPr>
              <a:t>‹#›</a:t>
            </a:fld>
            <a:endParaRPr lang="en-GB" sz="900" b="1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227135" y="6370639"/>
            <a:ext cx="8689731" cy="1587"/>
          </a:xfrm>
          <a:prstGeom prst="line">
            <a:avLst/>
          </a:prstGeom>
          <a:solidFill>
            <a:schemeClr val="accent2"/>
          </a:solidFill>
          <a:ln w="31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30" name="Text Placeholder 11"/>
          <p:cNvSpPr>
            <a:spLocks noGrp="1"/>
          </p:cNvSpPr>
          <p:nvPr>
            <p:ph type="body" idx="1"/>
          </p:nvPr>
        </p:nvSpPr>
        <p:spPr bwMode="auto">
          <a:xfrm>
            <a:off x="227135" y="1125538"/>
            <a:ext cx="8689731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add text Arial size 18</a:t>
            </a:r>
          </a:p>
          <a:p>
            <a:pPr lvl="1"/>
            <a:r>
              <a:rPr lang="en-US" altLang="en-US" smtClean="0"/>
              <a:t>Second level Arial size 18</a:t>
            </a:r>
          </a:p>
          <a:p>
            <a:pPr lvl="2"/>
            <a:r>
              <a:rPr lang="en-US" altLang="en-US" smtClean="0"/>
              <a:t>Third level Arial size 16</a:t>
            </a:r>
          </a:p>
          <a:p>
            <a:pPr lvl="3"/>
            <a:r>
              <a:rPr lang="en-US" altLang="en-US" smtClean="0"/>
              <a:t>Fourth level size 16</a:t>
            </a:r>
          </a:p>
          <a:p>
            <a:pPr lvl="4"/>
            <a:r>
              <a:rPr lang="en-US" altLang="en-US" smtClean="0"/>
              <a:t>Fifth level size 16</a:t>
            </a:r>
          </a:p>
        </p:txBody>
      </p:sp>
      <p:sp>
        <p:nvSpPr>
          <p:cNvPr id="1031" name="Rectangle 13"/>
          <p:cNvSpPr>
            <a:spLocks noChangeArrowheads="1"/>
          </p:cNvSpPr>
          <p:nvPr/>
        </p:nvSpPr>
        <p:spPr bwMode="auto">
          <a:xfrm>
            <a:off x="8229600" y="0"/>
            <a:ext cx="914400" cy="6032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72000" rIns="90000" bIns="72000"/>
          <a:lstStyle>
            <a:lvl1pPr marL="173038" indent="-173038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Char char="•"/>
              <a:defRPr/>
            </a:pPr>
            <a:endParaRPr lang="en-US" altLang="en-US" sz="1800" dirty="0" smtClean="0">
              <a:solidFill>
                <a:srgbClr val="FFFFFF"/>
              </a:solidFill>
            </a:endParaRPr>
          </a:p>
        </p:txBody>
      </p:sp>
      <p:pic>
        <p:nvPicPr>
          <p:cNvPr id="1032" name="Picture 2" descr="\\euuklonfp1\MARKETING &amp; BD\Graphics team\Work_2012\Client Work\NSS 2013\NEW NSS Logo\PNGs\NSS2012_logo_Black_small.png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8136" y="44451"/>
            <a:ext cx="863111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1153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  <p:sldLayoutId id="2147483768" r:id="rId14"/>
    <p:sldLayoutId id="2147483769" r:id="rId15"/>
    <p:sldLayoutId id="2147483770" r:id="rId16"/>
    <p:sldLayoutId id="2147483771" r:id="rId17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n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lack" pitchFamily="34" charset="0"/>
        </a:defRPr>
      </a:lvl9pPr>
    </p:titleStyle>
    <p:bodyStyle>
      <a:lvl1pPr marL="180975" indent="-180975" algn="l" rtl="0" eaLnBrk="0" fontAlgn="base" hangingPunct="0">
        <a:spcBef>
          <a:spcPts val="600"/>
        </a:spcBef>
        <a:spcAft>
          <a:spcPct val="0"/>
        </a:spcAft>
        <a:buFont typeface="Arial" charset="0"/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358775" indent="-184150" algn="l" rtl="0" eaLnBrk="0" fontAlgn="base" hangingPunct="0">
        <a:spcBef>
          <a:spcPts val="600"/>
        </a:spcBef>
        <a:spcAft>
          <a:spcPct val="0"/>
        </a:spcAft>
        <a:buFont typeface="Arial" charset="0"/>
        <a:buChar char="•"/>
        <a:defRPr>
          <a:solidFill>
            <a:schemeClr val="tx1"/>
          </a:solidFill>
          <a:latin typeface="+mn-lt"/>
        </a:defRPr>
      </a:lvl2pPr>
      <a:lvl3pPr marL="719138" indent="-228600" algn="l" rtl="0" eaLnBrk="0" fontAlgn="base" hangingPunct="0">
        <a:spcBef>
          <a:spcPts val="600"/>
        </a:spcBef>
        <a:spcAft>
          <a:spcPct val="0"/>
        </a:spcAft>
        <a:buFont typeface="Arial" charset="0"/>
        <a:buChar char="•"/>
        <a:defRPr sz="1600">
          <a:solidFill>
            <a:schemeClr val="tx1"/>
          </a:solidFill>
          <a:latin typeface="+mn-lt"/>
        </a:defRPr>
      </a:lvl3pPr>
      <a:lvl4pPr marL="1077913" indent="-273050" algn="l" rtl="0" eaLnBrk="0" fontAlgn="base" hangingPunct="0">
        <a:spcBef>
          <a:spcPts val="600"/>
        </a:spcBef>
        <a:spcAft>
          <a:spcPct val="0"/>
        </a:spcAft>
        <a:buFont typeface="Arial" charset="0"/>
        <a:buChar char="•"/>
        <a:defRPr sz="1600">
          <a:solidFill>
            <a:schemeClr val="tx1"/>
          </a:solidFill>
          <a:latin typeface="+mn-lt"/>
        </a:defRPr>
      </a:lvl4pPr>
      <a:lvl5pPr marL="1436688" indent="-271463" algn="l" rtl="0" eaLnBrk="0" fontAlgn="base" hangingPunct="0">
        <a:spcBef>
          <a:spcPts val="600"/>
        </a:spcBef>
        <a:spcAft>
          <a:spcPct val="0"/>
        </a:spcAft>
        <a:buFont typeface="Arial" charset="0"/>
        <a:buChar char="•"/>
        <a:defRPr sz="1600">
          <a:solidFill>
            <a:schemeClr val="tx1"/>
          </a:solidFill>
          <a:latin typeface="+mn-lt"/>
        </a:defRPr>
      </a:lvl5pPr>
      <a:lvl6pPr marL="2613025" indent="-268288" algn="l" rtl="0" eaLnBrk="1" fontAlgn="base" hangingPunct="1">
        <a:spcBef>
          <a:spcPct val="5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6pPr>
      <a:lvl7pPr marL="3070225" indent="-268288" algn="l" rtl="0" eaLnBrk="1" fontAlgn="base" hangingPunct="1">
        <a:spcBef>
          <a:spcPct val="5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7pPr>
      <a:lvl8pPr marL="3527425" indent="-268288" algn="l" rtl="0" eaLnBrk="1" fontAlgn="base" hangingPunct="1">
        <a:spcBef>
          <a:spcPct val="5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8pPr>
      <a:lvl9pPr marL="3984625" indent="-268288" algn="l" rtl="0" eaLnBrk="1" fontAlgn="base" hangingPunct="1">
        <a:spcBef>
          <a:spcPct val="5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DBMS Architecture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COMP3211 Advanced Databases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Dr</a:t>
            </a:r>
            <a:r>
              <a:rPr lang="en-US" dirty="0" smtClean="0"/>
              <a:t> Nicholas Gibbins – </a:t>
            </a:r>
            <a:r>
              <a:rPr lang="en-US" dirty="0" err="1" smtClean="0"/>
              <a:t>nmg@ecs.soton.ac.uk</a:t>
            </a:r>
            <a:endParaRPr lang="en-US" dirty="0" smtClean="0"/>
          </a:p>
          <a:p>
            <a:r>
              <a:rPr lang="en-US" smtClean="0"/>
              <a:t>2016-2017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545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E</a:t>
            </a:r>
            <a:r>
              <a:rPr lang="en-GB" dirty="0" smtClean="0"/>
              <a:t>xtracts </a:t>
            </a:r>
            <a:r>
              <a:rPr lang="en-GB" dirty="0"/>
              <a:t>DML commands from application </a:t>
            </a:r>
            <a:r>
              <a:rPr lang="en-GB" dirty="0" smtClean="0"/>
              <a:t>programs </a:t>
            </a:r>
            <a:r>
              <a:rPr lang="en-GB" dirty="0"/>
              <a:t>and sends </a:t>
            </a:r>
            <a:r>
              <a:rPr lang="en-GB" dirty="0" smtClean="0"/>
              <a:t>them to the </a:t>
            </a:r>
            <a:r>
              <a:rPr lang="en-GB" i="1" dirty="0"/>
              <a:t>DML </a:t>
            </a:r>
            <a:r>
              <a:rPr lang="en-GB" i="1" dirty="0" smtClean="0"/>
              <a:t>compiler</a:t>
            </a:r>
            <a:endParaRPr lang="en-US" i="1" dirty="0"/>
          </a:p>
        </p:txBody>
      </p:sp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Precompiler</a:t>
            </a:r>
            <a:endParaRPr lang="en-US" dirty="0"/>
          </a:p>
        </p:txBody>
      </p:sp>
      <p:sp>
        <p:nvSpPr>
          <p:cNvPr id="2" name="Can 1"/>
          <p:cNvSpPr/>
          <p:nvPr/>
        </p:nvSpPr>
        <p:spPr bwMode="auto">
          <a:xfrm>
            <a:off x="6425423" y="4271181"/>
            <a:ext cx="1314929" cy="525971"/>
          </a:xfrm>
          <a:prstGeom prst="can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Database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8047169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6754155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5724128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4716016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754155" y="3811937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754155" y="3373235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047169" y="2211518"/>
            <a:ext cx="657464" cy="306817"/>
          </a:xfrm>
          <a:prstGeom prst="rect">
            <a:avLst/>
          </a:prstGeom>
          <a:solidFill>
            <a:srgbClr val="3C87BB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rgbClr val="FFFFFF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754155" y="2650220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aseline="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754155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8047169" y="2650220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716016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4716016" y="3482223"/>
            <a:ext cx="657464" cy="525971"/>
          </a:xfrm>
          <a:prstGeom prst="can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9" name="Straight Arrow Connector 18"/>
          <p:cNvCxnSpPr>
            <a:stCxn id="9" idx="2"/>
            <a:endCxn id="16" idx="0"/>
          </p:cNvCxnSpPr>
          <p:nvPr/>
        </p:nvCxnSpPr>
        <p:spPr bwMode="auto">
          <a:xfrm>
            <a:off x="504474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1" name="Straight Arrow Connector 20"/>
          <p:cNvCxnSpPr>
            <a:stCxn id="7" idx="2"/>
            <a:endCxn id="14" idx="0"/>
          </p:cNvCxnSpPr>
          <p:nvPr/>
        </p:nvCxnSpPr>
        <p:spPr bwMode="auto">
          <a:xfrm>
            <a:off x="708288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>
            <a:stCxn id="14" idx="2"/>
            <a:endCxn id="13" idx="0"/>
          </p:cNvCxnSpPr>
          <p:nvPr/>
        </p:nvCxnSpPr>
        <p:spPr bwMode="auto">
          <a:xfrm>
            <a:off x="7082888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5" name="Straight Arrow Connector 24"/>
          <p:cNvCxnSpPr>
            <a:stCxn id="3" idx="2"/>
            <a:endCxn id="12" idx="0"/>
          </p:cNvCxnSpPr>
          <p:nvPr/>
        </p:nvCxnSpPr>
        <p:spPr bwMode="auto">
          <a:xfrm>
            <a:off x="8375901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8" name="Straight Arrow Connector 27"/>
          <p:cNvCxnSpPr>
            <a:stCxn id="10" idx="2"/>
            <a:endCxn id="2" idx="1"/>
          </p:cNvCxnSpPr>
          <p:nvPr/>
        </p:nvCxnSpPr>
        <p:spPr bwMode="auto">
          <a:xfrm>
            <a:off x="7082888" y="4118754"/>
            <a:ext cx="0" cy="15242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cxnSp>
        <p:nvCxnSpPr>
          <p:cNvPr id="29" name="Straight Arrow Connector 28"/>
          <p:cNvCxnSpPr>
            <a:stCxn id="12" idx="2"/>
            <a:endCxn id="15" idx="0"/>
          </p:cNvCxnSpPr>
          <p:nvPr/>
        </p:nvCxnSpPr>
        <p:spPr bwMode="auto">
          <a:xfrm>
            <a:off x="8375901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0" name="Straight Arrow Connector 29"/>
          <p:cNvCxnSpPr>
            <a:stCxn id="11" idx="2"/>
            <a:endCxn id="10" idx="0"/>
          </p:cNvCxnSpPr>
          <p:nvPr/>
        </p:nvCxnSpPr>
        <p:spPr bwMode="auto">
          <a:xfrm>
            <a:off x="7082888" y="3680052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sp>
        <p:nvSpPr>
          <p:cNvPr id="75" name="Oval 74"/>
          <p:cNvSpPr/>
          <p:nvPr/>
        </p:nvSpPr>
        <p:spPr bwMode="auto">
          <a:xfrm>
            <a:off x="7020272" y="3140968"/>
            <a:ext cx="144016" cy="144016"/>
          </a:xfrm>
          <a:prstGeom prst="ellipse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76" name="Straight Arrow Connector 75"/>
          <p:cNvCxnSpPr>
            <a:stCxn id="13" idx="2"/>
            <a:endCxn id="75" idx="0"/>
          </p:cNvCxnSpPr>
          <p:nvPr/>
        </p:nvCxnSpPr>
        <p:spPr bwMode="auto">
          <a:xfrm>
            <a:off x="7082887" y="2957037"/>
            <a:ext cx="9393" cy="1839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79" name="Straight Arrow Connector 78"/>
          <p:cNvCxnSpPr>
            <a:stCxn id="75" idx="4"/>
            <a:endCxn id="11" idx="0"/>
          </p:cNvCxnSpPr>
          <p:nvPr/>
        </p:nvCxnSpPr>
        <p:spPr bwMode="auto">
          <a:xfrm flipH="1">
            <a:off x="7082887" y="3284984"/>
            <a:ext cx="9393" cy="8825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2" name="Straight Arrow Connector 81"/>
          <p:cNvCxnSpPr>
            <a:stCxn id="16" idx="2"/>
            <a:endCxn id="17" idx="1"/>
          </p:cNvCxnSpPr>
          <p:nvPr/>
        </p:nvCxnSpPr>
        <p:spPr bwMode="auto">
          <a:xfrm>
            <a:off x="5044748" y="2518335"/>
            <a:ext cx="0" cy="9638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sm" len="sm"/>
            <a:tailEnd type="arrow"/>
          </a:ln>
          <a:effectLst/>
        </p:spPr>
      </p:cxnSp>
      <p:cxnSp>
        <p:nvCxnSpPr>
          <p:cNvPr id="86" name="Elbow Connector 85"/>
          <p:cNvCxnSpPr>
            <a:stCxn id="15" idx="2"/>
            <a:endCxn id="75" idx="6"/>
          </p:cNvCxnSpPr>
          <p:nvPr/>
        </p:nvCxnSpPr>
        <p:spPr bwMode="auto">
          <a:xfrm rot="5400000">
            <a:off x="7642126" y="2479200"/>
            <a:ext cx="255939" cy="1211613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8" name="Elbow Connector 87"/>
          <p:cNvCxnSpPr>
            <a:stCxn id="8" idx="2"/>
            <a:endCxn id="75" idx="2"/>
          </p:cNvCxnSpPr>
          <p:nvPr/>
        </p:nvCxnSpPr>
        <p:spPr bwMode="auto">
          <a:xfrm rot="16200000" flipH="1">
            <a:off x="5969895" y="2162598"/>
            <a:ext cx="1133343" cy="967412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91" name="Straight Arrow Connector 90"/>
          <p:cNvCxnSpPr>
            <a:stCxn id="13" idx="1"/>
            <a:endCxn id="17" idx="4"/>
          </p:cNvCxnSpPr>
          <p:nvPr/>
        </p:nvCxnSpPr>
        <p:spPr bwMode="auto">
          <a:xfrm flipH="1">
            <a:off x="5373480" y="2803629"/>
            <a:ext cx="1380675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94" name="Straight Arrow Connector 93"/>
          <p:cNvCxnSpPr>
            <a:stCxn id="15" idx="1"/>
            <a:endCxn id="17" idx="4"/>
          </p:cNvCxnSpPr>
          <p:nvPr/>
        </p:nvCxnSpPr>
        <p:spPr bwMode="auto">
          <a:xfrm flipH="1">
            <a:off x="5373480" y="2803629"/>
            <a:ext cx="2673688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97" name="Straight Arrow Connector 96"/>
          <p:cNvCxnSpPr>
            <a:stCxn id="11" idx="1"/>
            <a:endCxn id="17" idx="4"/>
          </p:cNvCxnSpPr>
          <p:nvPr/>
        </p:nvCxnSpPr>
        <p:spPr bwMode="auto">
          <a:xfrm flipH="1">
            <a:off x="5373480" y="3526643"/>
            <a:ext cx="1380675" cy="218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18656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Compiles DML into executable code that can be sent to the </a:t>
            </a:r>
            <a:r>
              <a:rPr lang="en-US" i="1" dirty="0" smtClean="0"/>
              <a:t>runtime processor</a:t>
            </a:r>
            <a:endParaRPr lang="en-US" i="1" dirty="0"/>
          </a:p>
        </p:txBody>
      </p:sp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DML Compiler</a:t>
            </a:r>
            <a:endParaRPr lang="en-US" dirty="0"/>
          </a:p>
        </p:txBody>
      </p:sp>
      <p:sp>
        <p:nvSpPr>
          <p:cNvPr id="2" name="Can 1"/>
          <p:cNvSpPr/>
          <p:nvPr/>
        </p:nvSpPr>
        <p:spPr bwMode="auto">
          <a:xfrm>
            <a:off x="6425423" y="4271181"/>
            <a:ext cx="1314929" cy="525971"/>
          </a:xfrm>
          <a:prstGeom prst="can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Database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8047169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6754155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5724128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4716016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754155" y="3811937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754155" y="3373235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047169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754155" y="2650220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aseline="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754155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8047169" y="2650220"/>
            <a:ext cx="657464" cy="306817"/>
          </a:xfrm>
          <a:prstGeom prst="rect">
            <a:avLst/>
          </a:prstGeom>
          <a:solidFill>
            <a:srgbClr val="3C87BB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rgbClr val="FFFFFF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716016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4716016" y="3482223"/>
            <a:ext cx="657464" cy="525971"/>
          </a:xfrm>
          <a:prstGeom prst="can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9" name="Straight Arrow Connector 18"/>
          <p:cNvCxnSpPr>
            <a:stCxn id="9" idx="2"/>
            <a:endCxn id="16" idx="0"/>
          </p:cNvCxnSpPr>
          <p:nvPr/>
        </p:nvCxnSpPr>
        <p:spPr bwMode="auto">
          <a:xfrm>
            <a:off x="504474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1" name="Straight Arrow Connector 20"/>
          <p:cNvCxnSpPr>
            <a:stCxn id="7" idx="2"/>
            <a:endCxn id="14" idx="0"/>
          </p:cNvCxnSpPr>
          <p:nvPr/>
        </p:nvCxnSpPr>
        <p:spPr bwMode="auto">
          <a:xfrm>
            <a:off x="708288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>
            <a:stCxn id="14" idx="2"/>
            <a:endCxn id="13" idx="0"/>
          </p:cNvCxnSpPr>
          <p:nvPr/>
        </p:nvCxnSpPr>
        <p:spPr bwMode="auto">
          <a:xfrm>
            <a:off x="7082888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5" name="Straight Arrow Connector 24"/>
          <p:cNvCxnSpPr>
            <a:stCxn id="3" idx="2"/>
            <a:endCxn id="12" idx="0"/>
          </p:cNvCxnSpPr>
          <p:nvPr/>
        </p:nvCxnSpPr>
        <p:spPr bwMode="auto">
          <a:xfrm>
            <a:off x="8375901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8" name="Straight Arrow Connector 27"/>
          <p:cNvCxnSpPr>
            <a:stCxn id="10" idx="2"/>
            <a:endCxn id="2" idx="1"/>
          </p:cNvCxnSpPr>
          <p:nvPr/>
        </p:nvCxnSpPr>
        <p:spPr bwMode="auto">
          <a:xfrm>
            <a:off x="7082888" y="4118754"/>
            <a:ext cx="0" cy="15242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cxnSp>
        <p:nvCxnSpPr>
          <p:cNvPr id="29" name="Straight Arrow Connector 28"/>
          <p:cNvCxnSpPr>
            <a:stCxn id="12" idx="2"/>
            <a:endCxn id="15" idx="0"/>
          </p:cNvCxnSpPr>
          <p:nvPr/>
        </p:nvCxnSpPr>
        <p:spPr bwMode="auto">
          <a:xfrm>
            <a:off x="8375901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0" name="Straight Arrow Connector 29"/>
          <p:cNvCxnSpPr>
            <a:stCxn id="11" idx="2"/>
            <a:endCxn id="10" idx="0"/>
          </p:cNvCxnSpPr>
          <p:nvPr/>
        </p:nvCxnSpPr>
        <p:spPr bwMode="auto">
          <a:xfrm>
            <a:off x="7082888" y="3680052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sp>
        <p:nvSpPr>
          <p:cNvPr id="75" name="Oval 74"/>
          <p:cNvSpPr/>
          <p:nvPr/>
        </p:nvSpPr>
        <p:spPr bwMode="auto">
          <a:xfrm>
            <a:off x="7020272" y="3140968"/>
            <a:ext cx="144016" cy="144016"/>
          </a:xfrm>
          <a:prstGeom prst="ellipse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76" name="Straight Arrow Connector 75"/>
          <p:cNvCxnSpPr>
            <a:stCxn id="13" idx="2"/>
            <a:endCxn id="75" idx="0"/>
          </p:cNvCxnSpPr>
          <p:nvPr/>
        </p:nvCxnSpPr>
        <p:spPr bwMode="auto">
          <a:xfrm>
            <a:off x="7082887" y="2957037"/>
            <a:ext cx="9393" cy="1839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79" name="Straight Arrow Connector 78"/>
          <p:cNvCxnSpPr>
            <a:stCxn id="75" idx="4"/>
            <a:endCxn id="11" idx="0"/>
          </p:cNvCxnSpPr>
          <p:nvPr/>
        </p:nvCxnSpPr>
        <p:spPr bwMode="auto">
          <a:xfrm flipH="1">
            <a:off x="7082887" y="3284984"/>
            <a:ext cx="9393" cy="8825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2" name="Straight Arrow Connector 81"/>
          <p:cNvCxnSpPr>
            <a:stCxn id="16" idx="2"/>
            <a:endCxn id="17" idx="1"/>
          </p:cNvCxnSpPr>
          <p:nvPr/>
        </p:nvCxnSpPr>
        <p:spPr bwMode="auto">
          <a:xfrm>
            <a:off x="5044748" y="2518335"/>
            <a:ext cx="0" cy="9638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sm" len="sm"/>
            <a:tailEnd type="arrow"/>
          </a:ln>
          <a:effectLst/>
        </p:spPr>
      </p:cxnSp>
      <p:cxnSp>
        <p:nvCxnSpPr>
          <p:cNvPr id="86" name="Elbow Connector 85"/>
          <p:cNvCxnSpPr>
            <a:stCxn id="15" idx="2"/>
            <a:endCxn id="75" idx="6"/>
          </p:cNvCxnSpPr>
          <p:nvPr/>
        </p:nvCxnSpPr>
        <p:spPr bwMode="auto">
          <a:xfrm rot="5400000">
            <a:off x="7642126" y="2479200"/>
            <a:ext cx="255939" cy="1211613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8" name="Elbow Connector 87"/>
          <p:cNvCxnSpPr>
            <a:stCxn id="8" idx="2"/>
            <a:endCxn id="75" idx="2"/>
          </p:cNvCxnSpPr>
          <p:nvPr/>
        </p:nvCxnSpPr>
        <p:spPr bwMode="auto">
          <a:xfrm rot="16200000" flipH="1">
            <a:off x="5969895" y="2162598"/>
            <a:ext cx="1133343" cy="967412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91" name="Straight Arrow Connector 90"/>
          <p:cNvCxnSpPr>
            <a:stCxn id="13" idx="1"/>
            <a:endCxn id="17" idx="4"/>
          </p:cNvCxnSpPr>
          <p:nvPr/>
        </p:nvCxnSpPr>
        <p:spPr bwMode="auto">
          <a:xfrm flipH="1">
            <a:off x="5373480" y="2803629"/>
            <a:ext cx="1380675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94" name="Straight Arrow Connector 93"/>
          <p:cNvCxnSpPr>
            <a:stCxn id="15" idx="1"/>
            <a:endCxn id="17" idx="4"/>
          </p:cNvCxnSpPr>
          <p:nvPr/>
        </p:nvCxnSpPr>
        <p:spPr bwMode="auto">
          <a:xfrm flipH="1">
            <a:off x="5373480" y="2803629"/>
            <a:ext cx="2673688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97" name="Straight Arrow Connector 96"/>
          <p:cNvCxnSpPr>
            <a:stCxn id="11" idx="1"/>
            <a:endCxn id="17" idx="4"/>
          </p:cNvCxnSpPr>
          <p:nvPr/>
        </p:nvCxnSpPr>
        <p:spPr bwMode="auto">
          <a:xfrm flipH="1">
            <a:off x="5373480" y="3526643"/>
            <a:ext cx="1380675" cy="218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027502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Executes privileged commands</a:t>
            </a:r>
          </a:p>
          <a:p>
            <a:r>
              <a:rPr lang="en-GB" dirty="0" smtClean="0"/>
              <a:t>Executes query plans from the </a:t>
            </a:r>
            <a:r>
              <a:rPr lang="en-GB" i="1" dirty="0" smtClean="0"/>
              <a:t>query optimiser</a:t>
            </a:r>
          </a:p>
          <a:p>
            <a:r>
              <a:rPr lang="en-GB" dirty="0" smtClean="0"/>
              <a:t>Accesses database through </a:t>
            </a:r>
            <a:r>
              <a:rPr lang="en-GB" i="1" dirty="0"/>
              <a:t>stored data manager</a:t>
            </a:r>
          </a:p>
          <a:p>
            <a:endParaRPr lang="en-US" dirty="0"/>
          </a:p>
        </p:txBody>
      </p:sp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Runtime Database Processor</a:t>
            </a:r>
            <a:endParaRPr lang="en-US" dirty="0"/>
          </a:p>
        </p:txBody>
      </p:sp>
      <p:sp>
        <p:nvSpPr>
          <p:cNvPr id="2" name="Can 1"/>
          <p:cNvSpPr/>
          <p:nvPr/>
        </p:nvSpPr>
        <p:spPr bwMode="auto">
          <a:xfrm>
            <a:off x="6425423" y="4271181"/>
            <a:ext cx="1314929" cy="525971"/>
          </a:xfrm>
          <a:prstGeom prst="can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Database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8047169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6754155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5724128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4716016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754155" y="3811937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754155" y="3373235"/>
            <a:ext cx="657464" cy="306817"/>
          </a:xfrm>
          <a:prstGeom prst="rect">
            <a:avLst/>
          </a:prstGeom>
          <a:solidFill>
            <a:srgbClr val="3C87BB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047169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754155" y="2650220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aseline="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754155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8047169" y="2650220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716016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4716016" y="3482223"/>
            <a:ext cx="657464" cy="525971"/>
          </a:xfrm>
          <a:prstGeom prst="can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9" name="Straight Arrow Connector 18"/>
          <p:cNvCxnSpPr>
            <a:stCxn id="9" idx="2"/>
            <a:endCxn id="16" idx="0"/>
          </p:cNvCxnSpPr>
          <p:nvPr/>
        </p:nvCxnSpPr>
        <p:spPr bwMode="auto">
          <a:xfrm>
            <a:off x="504474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1" name="Straight Arrow Connector 20"/>
          <p:cNvCxnSpPr>
            <a:stCxn id="7" idx="2"/>
            <a:endCxn id="14" idx="0"/>
          </p:cNvCxnSpPr>
          <p:nvPr/>
        </p:nvCxnSpPr>
        <p:spPr bwMode="auto">
          <a:xfrm>
            <a:off x="708288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>
            <a:stCxn id="14" idx="2"/>
            <a:endCxn id="13" idx="0"/>
          </p:cNvCxnSpPr>
          <p:nvPr/>
        </p:nvCxnSpPr>
        <p:spPr bwMode="auto">
          <a:xfrm>
            <a:off x="7082888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5" name="Straight Arrow Connector 24"/>
          <p:cNvCxnSpPr>
            <a:stCxn id="3" idx="2"/>
            <a:endCxn id="12" idx="0"/>
          </p:cNvCxnSpPr>
          <p:nvPr/>
        </p:nvCxnSpPr>
        <p:spPr bwMode="auto">
          <a:xfrm>
            <a:off x="8375901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8" name="Straight Arrow Connector 27"/>
          <p:cNvCxnSpPr>
            <a:stCxn id="10" idx="2"/>
            <a:endCxn id="2" idx="1"/>
          </p:cNvCxnSpPr>
          <p:nvPr/>
        </p:nvCxnSpPr>
        <p:spPr bwMode="auto">
          <a:xfrm>
            <a:off x="7082888" y="4118754"/>
            <a:ext cx="0" cy="15242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cxnSp>
        <p:nvCxnSpPr>
          <p:cNvPr id="29" name="Straight Arrow Connector 28"/>
          <p:cNvCxnSpPr>
            <a:stCxn id="12" idx="2"/>
            <a:endCxn id="15" idx="0"/>
          </p:cNvCxnSpPr>
          <p:nvPr/>
        </p:nvCxnSpPr>
        <p:spPr bwMode="auto">
          <a:xfrm>
            <a:off x="8375901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0" name="Straight Arrow Connector 29"/>
          <p:cNvCxnSpPr>
            <a:stCxn id="11" idx="2"/>
            <a:endCxn id="10" idx="0"/>
          </p:cNvCxnSpPr>
          <p:nvPr/>
        </p:nvCxnSpPr>
        <p:spPr bwMode="auto">
          <a:xfrm>
            <a:off x="7082888" y="3680052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sp>
        <p:nvSpPr>
          <p:cNvPr id="75" name="Oval 74"/>
          <p:cNvSpPr/>
          <p:nvPr/>
        </p:nvSpPr>
        <p:spPr bwMode="auto">
          <a:xfrm>
            <a:off x="7020272" y="3140968"/>
            <a:ext cx="144016" cy="144016"/>
          </a:xfrm>
          <a:prstGeom prst="ellipse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76" name="Straight Arrow Connector 75"/>
          <p:cNvCxnSpPr>
            <a:stCxn id="13" idx="2"/>
            <a:endCxn id="75" idx="0"/>
          </p:cNvCxnSpPr>
          <p:nvPr/>
        </p:nvCxnSpPr>
        <p:spPr bwMode="auto">
          <a:xfrm>
            <a:off x="7082887" y="2957037"/>
            <a:ext cx="9393" cy="1839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79" name="Straight Arrow Connector 78"/>
          <p:cNvCxnSpPr>
            <a:stCxn id="75" idx="4"/>
            <a:endCxn id="11" idx="0"/>
          </p:cNvCxnSpPr>
          <p:nvPr/>
        </p:nvCxnSpPr>
        <p:spPr bwMode="auto">
          <a:xfrm flipH="1">
            <a:off x="7082887" y="3284984"/>
            <a:ext cx="9393" cy="8825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2" name="Straight Arrow Connector 81"/>
          <p:cNvCxnSpPr>
            <a:stCxn id="16" idx="2"/>
            <a:endCxn id="17" idx="1"/>
          </p:cNvCxnSpPr>
          <p:nvPr/>
        </p:nvCxnSpPr>
        <p:spPr bwMode="auto">
          <a:xfrm>
            <a:off x="5044748" y="2518335"/>
            <a:ext cx="0" cy="9638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sm" len="sm"/>
            <a:tailEnd type="arrow"/>
          </a:ln>
          <a:effectLst/>
        </p:spPr>
      </p:cxnSp>
      <p:cxnSp>
        <p:nvCxnSpPr>
          <p:cNvPr id="86" name="Elbow Connector 85"/>
          <p:cNvCxnSpPr>
            <a:stCxn id="15" idx="2"/>
            <a:endCxn id="75" idx="6"/>
          </p:cNvCxnSpPr>
          <p:nvPr/>
        </p:nvCxnSpPr>
        <p:spPr bwMode="auto">
          <a:xfrm rot="5400000">
            <a:off x="7642126" y="2479200"/>
            <a:ext cx="255939" cy="1211613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8" name="Elbow Connector 87"/>
          <p:cNvCxnSpPr>
            <a:stCxn id="8" idx="2"/>
            <a:endCxn id="75" idx="2"/>
          </p:cNvCxnSpPr>
          <p:nvPr/>
        </p:nvCxnSpPr>
        <p:spPr bwMode="auto">
          <a:xfrm rot="16200000" flipH="1">
            <a:off x="5969895" y="2162598"/>
            <a:ext cx="1133343" cy="967412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91" name="Straight Arrow Connector 90"/>
          <p:cNvCxnSpPr>
            <a:stCxn id="13" idx="1"/>
            <a:endCxn id="17" idx="4"/>
          </p:cNvCxnSpPr>
          <p:nvPr/>
        </p:nvCxnSpPr>
        <p:spPr bwMode="auto">
          <a:xfrm flipH="1">
            <a:off x="5373480" y="2803629"/>
            <a:ext cx="1380675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94" name="Straight Arrow Connector 93"/>
          <p:cNvCxnSpPr>
            <a:stCxn id="15" idx="1"/>
            <a:endCxn id="17" idx="4"/>
          </p:cNvCxnSpPr>
          <p:nvPr/>
        </p:nvCxnSpPr>
        <p:spPr bwMode="auto">
          <a:xfrm flipH="1">
            <a:off x="5373480" y="2803629"/>
            <a:ext cx="2673688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97" name="Straight Arrow Connector 96"/>
          <p:cNvCxnSpPr>
            <a:stCxn id="11" idx="1"/>
            <a:endCxn id="17" idx="4"/>
          </p:cNvCxnSpPr>
          <p:nvPr/>
        </p:nvCxnSpPr>
        <p:spPr bwMode="auto">
          <a:xfrm flipH="1">
            <a:off x="5373480" y="3526643"/>
            <a:ext cx="1380675" cy="218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5355668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C</a:t>
            </a:r>
            <a:r>
              <a:rPr lang="en-GB" dirty="0" smtClean="0"/>
              <a:t>ontrols </a:t>
            </a:r>
            <a:r>
              <a:rPr lang="en-GB" dirty="0"/>
              <a:t>access to information on </a:t>
            </a:r>
            <a:r>
              <a:rPr lang="en-GB" dirty="0" smtClean="0"/>
              <a:t>disc, using </a:t>
            </a:r>
            <a:r>
              <a:rPr lang="en-GB" dirty="0"/>
              <a:t>basic operating system </a:t>
            </a:r>
            <a:r>
              <a:rPr lang="en-GB" dirty="0" smtClean="0"/>
              <a:t>services</a:t>
            </a:r>
          </a:p>
          <a:p>
            <a:r>
              <a:rPr lang="en-GB" dirty="0" smtClean="0"/>
              <a:t>Manages shared buffer pool (available main memory used for transferring data to and from disc)</a:t>
            </a:r>
            <a:endParaRPr lang="en-GB" dirty="0"/>
          </a:p>
          <a:p>
            <a:endParaRPr lang="en-US" dirty="0"/>
          </a:p>
        </p:txBody>
      </p:sp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Stored Data Manager</a:t>
            </a:r>
            <a:endParaRPr lang="en-US" dirty="0"/>
          </a:p>
        </p:txBody>
      </p:sp>
      <p:sp>
        <p:nvSpPr>
          <p:cNvPr id="2" name="Can 1"/>
          <p:cNvSpPr/>
          <p:nvPr/>
        </p:nvSpPr>
        <p:spPr bwMode="auto">
          <a:xfrm>
            <a:off x="6425423" y="4271181"/>
            <a:ext cx="1314929" cy="525971"/>
          </a:xfrm>
          <a:prstGeom prst="can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Database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8047169" y="1772816"/>
            <a:ext cx="657464" cy="306817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6754155" y="1772816"/>
            <a:ext cx="657464" cy="306817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5724128" y="1772816"/>
            <a:ext cx="657464" cy="306817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4716016" y="1772816"/>
            <a:ext cx="657464" cy="306817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754155" y="3811937"/>
            <a:ext cx="657464" cy="306817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bg1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754155" y="3373235"/>
            <a:ext cx="657464" cy="30681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047169" y="2211518"/>
            <a:ext cx="657464" cy="30681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754155" y="2650220"/>
            <a:ext cx="657464" cy="30681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aseline="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754155" y="2211518"/>
            <a:ext cx="657464" cy="30681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8047169" y="2650220"/>
            <a:ext cx="657464" cy="30681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716016" y="2211518"/>
            <a:ext cx="657464" cy="30681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4716016" y="3482223"/>
            <a:ext cx="657464" cy="525971"/>
          </a:xfrm>
          <a:prstGeom prst="can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9" name="Straight Arrow Connector 18"/>
          <p:cNvCxnSpPr>
            <a:stCxn id="9" idx="2"/>
            <a:endCxn id="16" idx="0"/>
          </p:cNvCxnSpPr>
          <p:nvPr/>
        </p:nvCxnSpPr>
        <p:spPr bwMode="auto">
          <a:xfrm>
            <a:off x="504474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1" name="Straight Arrow Connector 20"/>
          <p:cNvCxnSpPr>
            <a:stCxn id="7" idx="2"/>
            <a:endCxn id="14" idx="0"/>
          </p:cNvCxnSpPr>
          <p:nvPr/>
        </p:nvCxnSpPr>
        <p:spPr bwMode="auto">
          <a:xfrm>
            <a:off x="708288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>
            <a:stCxn id="14" idx="2"/>
            <a:endCxn id="13" idx="0"/>
          </p:cNvCxnSpPr>
          <p:nvPr/>
        </p:nvCxnSpPr>
        <p:spPr bwMode="auto">
          <a:xfrm>
            <a:off x="7082888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5" name="Straight Arrow Connector 24"/>
          <p:cNvCxnSpPr>
            <a:stCxn id="3" idx="2"/>
            <a:endCxn id="12" idx="0"/>
          </p:cNvCxnSpPr>
          <p:nvPr/>
        </p:nvCxnSpPr>
        <p:spPr bwMode="auto">
          <a:xfrm>
            <a:off x="8375901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8" name="Straight Arrow Connector 27"/>
          <p:cNvCxnSpPr>
            <a:stCxn id="10" idx="2"/>
            <a:endCxn id="2" idx="1"/>
          </p:cNvCxnSpPr>
          <p:nvPr/>
        </p:nvCxnSpPr>
        <p:spPr bwMode="auto">
          <a:xfrm>
            <a:off x="7082888" y="4118754"/>
            <a:ext cx="0" cy="15242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cxnSp>
        <p:nvCxnSpPr>
          <p:cNvPr id="29" name="Straight Arrow Connector 28"/>
          <p:cNvCxnSpPr>
            <a:stCxn id="12" idx="2"/>
            <a:endCxn id="15" idx="0"/>
          </p:cNvCxnSpPr>
          <p:nvPr/>
        </p:nvCxnSpPr>
        <p:spPr bwMode="auto">
          <a:xfrm>
            <a:off x="8375901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0" name="Straight Arrow Connector 29"/>
          <p:cNvCxnSpPr>
            <a:stCxn id="11" idx="2"/>
            <a:endCxn id="10" idx="0"/>
          </p:cNvCxnSpPr>
          <p:nvPr/>
        </p:nvCxnSpPr>
        <p:spPr bwMode="auto">
          <a:xfrm>
            <a:off x="7082888" y="3680052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sp>
        <p:nvSpPr>
          <p:cNvPr id="75" name="Oval 74"/>
          <p:cNvSpPr/>
          <p:nvPr/>
        </p:nvSpPr>
        <p:spPr bwMode="auto">
          <a:xfrm>
            <a:off x="7020272" y="3140968"/>
            <a:ext cx="144016" cy="14401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76" name="Straight Arrow Connector 75"/>
          <p:cNvCxnSpPr>
            <a:stCxn id="13" idx="2"/>
            <a:endCxn id="75" idx="0"/>
          </p:cNvCxnSpPr>
          <p:nvPr/>
        </p:nvCxnSpPr>
        <p:spPr bwMode="auto">
          <a:xfrm>
            <a:off x="7082887" y="2957037"/>
            <a:ext cx="9393" cy="1839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79" name="Straight Arrow Connector 78"/>
          <p:cNvCxnSpPr>
            <a:stCxn id="75" idx="4"/>
            <a:endCxn id="11" idx="0"/>
          </p:cNvCxnSpPr>
          <p:nvPr/>
        </p:nvCxnSpPr>
        <p:spPr bwMode="auto">
          <a:xfrm flipH="1">
            <a:off x="7082887" y="3284984"/>
            <a:ext cx="9393" cy="8825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2" name="Straight Arrow Connector 81"/>
          <p:cNvCxnSpPr>
            <a:stCxn id="16" idx="2"/>
            <a:endCxn id="17" idx="1"/>
          </p:cNvCxnSpPr>
          <p:nvPr/>
        </p:nvCxnSpPr>
        <p:spPr bwMode="auto">
          <a:xfrm>
            <a:off x="5044748" y="2518335"/>
            <a:ext cx="0" cy="9638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sm" len="sm"/>
            <a:tailEnd type="arrow"/>
          </a:ln>
          <a:effectLst/>
        </p:spPr>
      </p:cxnSp>
      <p:cxnSp>
        <p:nvCxnSpPr>
          <p:cNvPr id="86" name="Elbow Connector 85"/>
          <p:cNvCxnSpPr>
            <a:stCxn id="15" idx="2"/>
            <a:endCxn id="75" idx="6"/>
          </p:cNvCxnSpPr>
          <p:nvPr/>
        </p:nvCxnSpPr>
        <p:spPr bwMode="auto">
          <a:xfrm rot="5400000">
            <a:off x="7642126" y="2479200"/>
            <a:ext cx="255939" cy="1211613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8" name="Elbow Connector 87"/>
          <p:cNvCxnSpPr>
            <a:stCxn id="8" idx="2"/>
            <a:endCxn id="75" idx="2"/>
          </p:cNvCxnSpPr>
          <p:nvPr/>
        </p:nvCxnSpPr>
        <p:spPr bwMode="auto">
          <a:xfrm rot="16200000" flipH="1">
            <a:off x="5969895" y="2162598"/>
            <a:ext cx="1133343" cy="967412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91" name="Straight Arrow Connector 90"/>
          <p:cNvCxnSpPr>
            <a:stCxn id="13" idx="1"/>
            <a:endCxn id="17" idx="4"/>
          </p:cNvCxnSpPr>
          <p:nvPr/>
        </p:nvCxnSpPr>
        <p:spPr bwMode="auto">
          <a:xfrm flipH="1">
            <a:off x="5373480" y="2803629"/>
            <a:ext cx="1380675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94" name="Straight Arrow Connector 93"/>
          <p:cNvCxnSpPr>
            <a:stCxn id="15" idx="1"/>
            <a:endCxn id="17" idx="4"/>
          </p:cNvCxnSpPr>
          <p:nvPr/>
        </p:nvCxnSpPr>
        <p:spPr bwMode="auto">
          <a:xfrm flipH="1">
            <a:off x="5373480" y="2803629"/>
            <a:ext cx="2673688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97" name="Straight Arrow Connector 96"/>
          <p:cNvCxnSpPr>
            <a:stCxn id="11" idx="1"/>
            <a:endCxn id="17" idx="4"/>
          </p:cNvCxnSpPr>
          <p:nvPr/>
        </p:nvCxnSpPr>
        <p:spPr bwMode="auto">
          <a:xfrm flipH="1">
            <a:off x="5373480" y="3526643"/>
            <a:ext cx="1380675" cy="218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7976641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 Component </a:t>
            </a:r>
            <a:r>
              <a:rPr lang="en-GB" dirty="0"/>
              <a:t>Modules</a:t>
            </a:r>
            <a:endParaRPr lang="en-US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i="1" dirty="0"/>
              <a:t>Loading utility</a:t>
            </a:r>
            <a:r>
              <a:rPr lang="en-GB" dirty="0"/>
              <a:t> </a:t>
            </a:r>
            <a:r>
              <a:rPr lang="en-GB" dirty="0" smtClean="0"/>
              <a:t>loads </a:t>
            </a:r>
            <a:r>
              <a:rPr lang="en-GB" dirty="0"/>
              <a:t>files into DB</a:t>
            </a:r>
          </a:p>
          <a:p>
            <a:r>
              <a:rPr lang="en-GB" i="1" dirty="0"/>
              <a:t>Backup utility</a:t>
            </a:r>
            <a:r>
              <a:rPr lang="en-GB" dirty="0"/>
              <a:t> dumps DB to secondary storage (tape, typically)</a:t>
            </a:r>
          </a:p>
          <a:p>
            <a:r>
              <a:rPr lang="en-GB" i="1" dirty="0"/>
              <a:t>Recovery utility</a:t>
            </a:r>
            <a:r>
              <a:rPr lang="en-GB" dirty="0"/>
              <a:t> deals with failure using backup information</a:t>
            </a:r>
          </a:p>
          <a:p>
            <a:r>
              <a:rPr lang="en-GB" i="1" dirty="0"/>
              <a:t>File reorganisation utility</a:t>
            </a:r>
            <a:r>
              <a:rPr lang="en-GB" dirty="0"/>
              <a:t> improves performance</a:t>
            </a:r>
          </a:p>
          <a:p>
            <a:r>
              <a:rPr lang="en-GB" i="1" dirty="0"/>
              <a:t>Performance monitoring</a:t>
            </a:r>
            <a:r>
              <a:rPr lang="en-GB" dirty="0"/>
              <a:t> provides statistics for DBA to decide whether to reorganise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874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Lecture:</a:t>
            </a:r>
            <a:br>
              <a:rPr lang="en-US" dirty="0" smtClean="0"/>
            </a:br>
            <a:r>
              <a:rPr lang="en-US" dirty="0" smtClean="0"/>
              <a:t>Data Storage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391400" y="6316663"/>
            <a:ext cx="1752600" cy="312737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115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auto">
          <a:xfrm>
            <a:off x="2772000" y="2584313"/>
            <a:ext cx="3600000" cy="2880000"/>
          </a:xfrm>
          <a:prstGeom prst="rect">
            <a:avLst/>
          </a:prstGeom>
          <a:noFill/>
          <a:ln w="38100" cap="flat" cmpd="sng" algn="ctr">
            <a:solidFill>
              <a:schemeClr val="tx2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Questions: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Can 5"/>
          <p:cNvSpPr/>
          <p:nvPr/>
        </p:nvSpPr>
        <p:spPr bwMode="auto">
          <a:xfrm>
            <a:off x="3132000" y="2944313"/>
            <a:ext cx="2880000" cy="2160000"/>
          </a:xfrm>
          <a:prstGeom prst="can">
            <a:avLst/>
          </a:prstGeom>
          <a:solidFill>
            <a:schemeClr val="tx2">
              <a:lumMod val="75000"/>
              <a:lumOff val="25000"/>
            </a:schemeClr>
          </a:solidFill>
          <a:ln w="12700" cap="flat" cmpd="sng" algn="ctr">
            <a:solidFill>
              <a:schemeClr val="tx2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Line Callout 2 (Accent Bar) 11"/>
          <p:cNvSpPr/>
          <p:nvPr/>
        </p:nvSpPr>
        <p:spPr bwMode="auto">
          <a:xfrm>
            <a:off x="190585" y="3429000"/>
            <a:ext cx="2116379" cy="984250"/>
          </a:xfrm>
          <a:prstGeom prst="accentCallout2">
            <a:avLst>
              <a:gd name="adj1" fmla="val 19780"/>
              <a:gd name="adj2" fmla="val 107933"/>
              <a:gd name="adj3" fmla="val 20810"/>
              <a:gd name="adj4" fmla="val 151355"/>
              <a:gd name="adj5" fmla="val 63059"/>
              <a:gd name="adj6" fmla="val 182864"/>
            </a:avLst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what’s inside a DBMS?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" name="Line Callout 2 (Accent Bar) 13"/>
          <p:cNvSpPr/>
          <p:nvPr/>
        </p:nvSpPr>
        <p:spPr bwMode="auto">
          <a:xfrm>
            <a:off x="6836775" y="3429000"/>
            <a:ext cx="2116379" cy="984250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64089"/>
              <a:gd name="adj6" fmla="val -21914"/>
            </a:avLst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what’s the interface to the DBMS?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710696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Interfaces: DDL </a:t>
            </a:r>
            <a:r>
              <a:rPr lang="en-GB" dirty="0" err="1"/>
              <a:t>vs</a:t>
            </a:r>
            <a:r>
              <a:rPr lang="en-GB" dirty="0"/>
              <a:t> DML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DDL – Data </a:t>
            </a:r>
            <a:r>
              <a:rPr lang="en-GB" dirty="0" smtClean="0"/>
              <a:t>Definition Language</a:t>
            </a:r>
            <a:endParaRPr lang="en-GB" dirty="0"/>
          </a:p>
          <a:p>
            <a:pPr lvl="1"/>
            <a:r>
              <a:rPr lang="en-GB" dirty="0"/>
              <a:t>Creating tables, indices</a:t>
            </a:r>
          </a:p>
          <a:p>
            <a:pPr lvl="1"/>
            <a:r>
              <a:rPr lang="en-GB" dirty="0"/>
              <a:t>Manipulating database schema</a:t>
            </a:r>
          </a:p>
          <a:p>
            <a:pPr marL="0" indent="0">
              <a:buNone/>
            </a:pPr>
            <a:r>
              <a:rPr lang="en-GB" dirty="0"/>
              <a:t>DML – Data Manipulation Language</a:t>
            </a:r>
          </a:p>
          <a:p>
            <a:pPr lvl="1"/>
            <a:r>
              <a:rPr lang="en-GB" dirty="0"/>
              <a:t>Queries</a:t>
            </a:r>
          </a:p>
          <a:p>
            <a:pPr lvl="1"/>
            <a:r>
              <a:rPr lang="en-GB" dirty="0"/>
              <a:t>Updating table contents</a:t>
            </a:r>
          </a:p>
        </p:txBody>
      </p:sp>
    </p:spTree>
    <p:extLst>
      <p:ext uri="{BB962C8B-B14F-4D97-AF65-F5344CB8AC3E}">
        <p14:creationId xmlns:p14="http://schemas.microsoft.com/office/powerpoint/2010/main" val="22662152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DBMS Interfaces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683568" y="1988840"/>
            <a:ext cx="2736304" cy="1944216"/>
            <a:chOff x="683568" y="1988840"/>
            <a:chExt cx="2736304" cy="1944216"/>
          </a:xfrm>
        </p:grpSpPr>
        <p:sp>
          <p:nvSpPr>
            <p:cNvPr id="8" name="Rounded Rectangle 7"/>
            <p:cNvSpPr/>
            <p:nvPr/>
          </p:nvSpPr>
          <p:spPr bwMode="auto">
            <a:xfrm>
              <a:off x="2339752" y="3429000"/>
              <a:ext cx="1080120" cy="504056"/>
            </a:xfrm>
            <a:prstGeom prst="roundRect">
              <a:avLst/>
            </a:prstGeom>
            <a:solidFill>
              <a:schemeClr val="bg2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</a:schemeClr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Privileged 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</a:schemeClr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Commands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9" name="Rounded Rectangle 8"/>
            <p:cNvSpPr/>
            <p:nvPr/>
          </p:nvSpPr>
          <p:spPr bwMode="auto">
            <a:xfrm>
              <a:off x="683568" y="3429000"/>
              <a:ext cx="1080120" cy="504056"/>
            </a:xfrm>
            <a:prstGeom prst="roundRect">
              <a:avLst/>
            </a:prstGeom>
            <a:solidFill>
              <a:schemeClr val="bg2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</a:schemeClr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DDL</a:t>
              </a:r>
              <a:r>
                <a:rPr kumimoji="0" lang="en-US" sz="1200" b="0" i="0" u="none" strike="noStrike" cap="none" normalizeH="0" dirty="0" smtClean="0">
                  <a:ln>
                    <a:noFill/>
                  </a:ln>
                  <a:solidFill>
                    <a:schemeClr val="tx1">
                      <a:lumMod val="50000"/>
                    </a:schemeClr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 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</a:schemeClr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Statements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4" name="Left Brace 3"/>
            <p:cNvSpPr/>
            <p:nvPr/>
          </p:nvSpPr>
          <p:spPr bwMode="auto">
            <a:xfrm rot="5400000">
              <a:off x="1907704" y="1700808"/>
              <a:ext cx="288032" cy="2736304"/>
            </a:xfrm>
            <a:prstGeom prst="leftBrace">
              <a:avLst>
                <a:gd name="adj1" fmla="val 44719"/>
                <a:gd name="adj2" fmla="val 49099"/>
              </a:avLst>
            </a:prstGeom>
            <a:noFill/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139665" y="1988840"/>
              <a:ext cx="186531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database</a:t>
              </a:r>
            </a:p>
            <a:p>
              <a:pPr algn="ctr"/>
              <a:r>
                <a:rPr lang="en-US" sz="20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administrators</a:t>
              </a:r>
              <a:endParaRPr lang="en-US" sz="2000" dirty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868144" y="1988840"/>
            <a:ext cx="1731188" cy="1944216"/>
            <a:chOff x="5868144" y="1988840"/>
            <a:chExt cx="1731188" cy="1944216"/>
          </a:xfrm>
        </p:grpSpPr>
        <p:sp>
          <p:nvSpPr>
            <p:cNvPr id="3" name="Rounded Rectangle 2"/>
            <p:cNvSpPr/>
            <p:nvPr/>
          </p:nvSpPr>
          <p:spPr bwMode="auto">
            <a:xfrm>
              <a:off x="6156176" y="3429000"/>
              <a:ext cx="1080120" cy="504056"/>
            </a:xfrm>
            <a:prstGeom prst="roundRect">
              <a:avLst/>
            </a:prstGeom>
            <a:solidFill>
              <a:schemeClr val="bg2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</a:schemeClr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Application 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Programs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868144" y="1988840"/>
              <a:ext cx="173118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application</a:t>
              </a:r>
            </a:p>
            <a:p>
              <a:pPr algn="ctr"/>
              <a:r>
                <a:rPr lang="en-US" sz="20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programmers</a:t>
              </a:r>
              <a:endParaRPr lang="en-US" sz="2000" dirty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031940" y="1988840"/>
            <a:ext cx="1080120" cy="1944216"/>
            <a:chOff x="4031940" y="1988840"/>
            <a:chExt cx="1080120" cy="1944216"/>
          </a:xfrm>
        </p:grpSpPr>
        <p:sp>
          <p:nvSpPr>
            <p:cNvPr id="7" name="Rounded Rectangle 6"/>
            <p:cNvSpPr/>
            <p:nvPr/>
          </p:nvSpPr>
          <p:spPr bwMode="auto">
            <a:xfrm>
              <a:off x="4031940" y="3429000"/>
              <a:ext cx="1080120" cy="504056"/>
            </a:xfrm>
            <a:prstGeom prst="roundRect">
              <a:avLst/>
            </a:prstGeom>
            <a:solidFill>
              <a:schemeClr val="bg2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</a:schemeClr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Interactive 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solidFill>
                    <a:schemeClr val="tx1">
                      <a:lumMod val="50000"/>
                    </a:schemeClr>
                  </a:solidFill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rPr>
                <a:t>Query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126317" y="1988840"/>
              <a:ext cx="891365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casual</a:t>
              </a:r>
            </a:p>
            <a:p>
              <a:pPr algn="ctr"/>
              <a:r>
                <a:rPr lang="en-US" sz="2000" dirty="0" smtClean="0">
                  <a:solidFill>
                    <a:schemeClr val="tx1">
                      <a:lumMod val="50000"/>
                    </a:schemeClr>
                  </a:solidFill>
                  <a:latin typeface="Georgia"/>
                  <a:cs typeface="Georgia"/>
                </a:rPr>
                <a:t>users</a:t>
              </a:r>
              <a:endParaRPr lang="en-US" sz="2000" dirty="0">
                <a:solidFill>
                  <a:schemeClr val="tx1">
                    <a:lumMod val="50000"/>
                  </a:schemeClr>
                </a:solidFill>
                <a:latin typeface="Georgia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7074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23528" y="1556792"/>
            <a:ext cx="8496944" cy="244827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Users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23528" y="4077072"/>
            <a:ext cx="8496944" cy="25922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Query</a:t>
            </a:r>
          </a:p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Execution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" name="Can 1"/>
          <p:cNvSpPr/>
          <p:nvPr/>
        </p:nvSpPr>
        <p:spPr bwMode="auto">
          <a:xfrm>
            <a:off x="3491880" y="5733256"/>
            <a:ext cx="2160240" cy="864096"/>
          </a:xfrm>
          <a:prstGeom prst="can">
            <a:avLst/>
          </a:prstGeom>
          <a:solidFill>
            <a:srgbClr val="3C87BB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</a:t>
            </a: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Database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6156176" y="1628800"/>
            <a:ext cx="1080120" cy="504056"/>
          </a:xfrm>
          <a:prstGeom prst="roundRect">
            <a:avLst/>
          </a:prstGeom>
          <a:solidFill>
            <a:schemeClr val="bg2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4031940" y="1628800"/>
            <a:ext cx="1080120" cy="504056"/>
          </a:xfrm>
          <a:prstGeom prst="roundRect">
            <a:avLst/>
          </a:prstGeom>
          <a:solidFill>
            <a:schemeClr val="bg2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2339752" y="1628800"/>
            <a:ext cx="1080120" cy="504056"/>
          </a:xfrm>
          <a:prstGeom prst="roundRect">
            <a:avLst/>
          </a:prstGeom>
          <a:solidFill>
            <a:schemeClr val="bg2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683568" y="1628800"/>
            <a:ext cx="1080120" cy="504056"/>
          </a:xfrm>
          <a:prstGeom prst="roundRect">
            <a:avLst/>
          </a:prstGeom>
          <a:solidFill>
            <a:schemeClr val="bg2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</a:t>
            </a: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4031940" y="4978785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4031940" y="4258060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156176" y="2349525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4031940" y="3070250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aseline="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4031940" y="2349525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156176" y="3070250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83568" y="2349525"/>
            <a:ext cx="1080120" cy="504056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683568" y="4437112"/>
            <a:ext cx="1080120" cy="864096"/>
          </a:xfrm>
          <a:prstGeom prst="can">
            <a:avLst/>
          </a:prstGeom>
          <a:solidFill>
            <a:schemeClr val="bg2">
              <a:lumMod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9" name="Straight Arrow Connector 18"/>
          <p:cNvCxnSpPr>
            <a:stCxn id="9" idx="2"/>
            <a:endCxn id="16" idx="0"/>
          </p:cNvCxnSpPr>
          <p:nvPr/>
        </p:nvCxnSpPr>
        <p:spPr bwMode="auto">
          <a:xfrm>
            <a:off x="1223628" y="2132856"/>
            <a:ext cx="0" cy="2166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7" idx="2"/>
            <a:endCxn id="14" idx="0"/>
          </p:cNvCxnSpPr>
          <p:nvPr/>
        </p:nvCxnSpPr>
        <p:spPr bwMode="auto">
          <a:xfrm>
            <a:off x="4572000" y="2132856"/>
            <a:ext cx="0" cy="2166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14" idx="2"/>
            <a:endCxn id="13" idx="0"/>
          </p:cNvCxnSpPr>
          <p:nvPr/>
        </p:nvCxnSpPr>
        <p:spPr bwMode="auto">
          <a:xfrm>
            <a:off x="4572000" y="2853581"/>
            <a:ext cx="0" cy="2166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>
            <a:stCxn id="3" idx="2"/>
            <a:endCxn id="12" idx="0"/>
          </p:cNvCxnSpPr>
          <p:nvPr/>
        </p:nvCxnSpPr>
        <p:spPr bwMode="auto">
          <a:xfrm>
            <a:off x="6696236" y="2132856"/>
            <a:ext cx="0" cy="2166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>
            <a:stCxn id="10" idx="2"/>
            <a:endCxn id="2" idx="1"/>
          </p:cNvCxnSpPr>
          <p:nvPr/>
        </p:nvCxnSpPr>
        <p:spPr bwMode="auto">
          <a:xfrm>
            <a:off x="4572000" y="5482841"/>
            <a:ext cx="0" cy="25041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cxnSp>
        <p:nvCxnSpPr>
          <p:cNvPr id="29" name="Straight Arrow Connector 28"/>
          <p:cNvCxnSpPr>
            <a:stCxn id="12" idx="2"/>
            <a:endCxn id="15" idx="0"/>
          </p:cNvCxnSpPr>
          <p:nvPr/>
        </p:nvCxnSpPr>
        <p:spPr bwMode="auto">
          <a:xfrm>
            <a:off x="6696236" y="2853581"/>
            <a:ext cx="0" cy="2166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>
            <a:stCxn id="11" idx="2"/>
            <a:endCxn id="10" idx="0"/>
          </p:cNvCxnSpPr>
          <p:nvPr/>
        </p:nvCxnSpPr>
        <p:spPr bwMode="auto">
          <a:xfrm>
            <a:off x="4572000" y="4762116"/>
            <a:ext cx="0" cy="21666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DBMS Components</a:t>
            </a:r>
            <a:endParaRPr lang="en-US" dirty="0"/>
          </a:p>
        </p:txBody>
      </p:sp>
      <p:sp>
        <p:nvSpPr>
          <p:cNvPr id="75" name="Oval 74"/>
          <p:cNvSpPr/>
          <p:nvPr/>
        </p:nvSpPr>
        <p:spPr bwMode="auto">
          <a:xfrm>
            <a:off x="4499992" y="3824746"/>
            <a:ext cx="144016" cy="144016"/>
          </a:xfrm>
          <a:prstGeom prst="ellipse">
            <a:avLst/>
          </a:prstGeom>
          <a:solidFill>
            <a:schemeClr val="bg2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76" name="Straight Arrow Connector 75"/>
          <p:cNvCxnSpPr>
            <a:stCxn id="13" idx="2"/>
            <a:endCxn id="75" idx="0"/>
          </p:cNvCxnSpPr>
          <p:nvPr/>
        </p:nvCxnSpPr>
        <p:spPr bwMode="auto">
          <a:xfrm>
            <a:off x="4572000" y="3574306"/>
            <a:ext cx="0" cy="25044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9" name="Straight Arrow Connector 78"/>
          <p:cNvCxnSpPr>
            <a:stCxn id="75" idx="4"/>
            <a:endCxn id="11" idx="0"/>
          </p:cNvCxnSpPr>
          <p:nvPr/>
        </p:nvCxnSpPr>
        <p:spPr bwMode="auto">
          <a:xfrm>
            <a:off x="4572000" y="3968762"/>
            <a:ext cx="0" cy="2892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2" name="Straight Arrow Connector 81"/>
          <p:cNvCxnSpPr>
            <a:stCxn id="16" idx="2"/>
            <a:endCxn id="17" idx="1"/>
          </p:cNvCxnSpPr>
          <p:nvPr/>
        </p:nvCxnSpPr>
        <p:spPr bwMode="auto">
          <a:xfrm>
            <a:off x="1223628" y="2853581"/>
            <a:ext cx="0" cy="15835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86" name="Elbow Connector 85"/>
          <p:cNvCxnSpPr>
            <a:stCxn id="15" idx="2"/>
            <a:endCxn id="75" idx="6"/>
          </p:cNvCxnSpPr>
          <p:nvPr/>
        </p:nvCxnSpPr>
        <p:spPr bwMode="auto">
          <a:xfrm rot="5400000">
            <a:off x="5508898" y="2709416"/>
            <a:ext cx="322448" cy="2052228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8" name="Elbow Connector 87"/>
          <p:cNvCxnSpPr>
            <a:stCxn id="8" idx="2"/>
            <a:endCxn id="75" idx="2"/>
          </p:cNvCxnSpPr>
          <p:nvPr/>
        </p:nvCxnSpPr>
        <p:spPr bwMode="auto">
          <a:xfrm rot="16200000" flipH="1">
            <a:off x="2807953" y="2204715"/>
            <a:ext cx="1763898" cy="162018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1" name="Straight Arrow Connector 90"/>
          <p:cNvCxnSpPr>
            <a:stCxn id="13" idx="1"/>
            <a:endCxn id="17" idx="4"/>
          </p:cNvCxnSpPr>
          <p:nvPr/>
        </p:nvCxnSpPr>
        <p:spPr bwMode="auto">
          <a:xfrm flipH="1">
            <a:off x="1763688" y="3322278"/>
            <a:ext cx="2268252" cy="15468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94" name="Straight Arrow Connector 93"/>
          <p:cNvCxnSpPr>
            <a:stCxn id="15" idx="1"/>
            <a:endCxn id="17" idx="4"/>
          </p:cNvCxnSpPr>
          <p:nvPr/>
        </p:nvCxnSpPr>
        <p:spPr bwMode="auto">
          <a:xfrm flipH="1">
            <a:off x="1763688" y="3322278"/>
            <a:ext cx="4392488" cy="15468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  <p:cxnSp>
        <p:nvCxnSpPr>
          <p:cNvPr id="97" name="Straight Arrow Connector 96"/>
          <p:cNvCxnSpPr>
            <a:stCxn id="11" idx="1"/>
            <a:endCxn id="17" idx="4"/>
          </p:cNvCxnSpPr>
          <p:nvPr/>
        </p:nvCxnSpPr>
        <p:spPr bwMode="auto">
          <a:xfrm flipH="1">
            <a:off x="1763688" y="4510088"/>
            <a:ext cx="2268252" cy="35907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2645447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Contains metadata about stored data and schemas:</a:t>
            </a:r>
          </a:p>
          <a:p>
            <a:pPr lvl="1"/>
            <a:r>
              <a:rPr lang="en-US" dirty="0" smtClean="0"/>
              <a:t>names and sizes of files</a:t>
            </a:r>
          </a:p>
          <a:p>
            <a:pPr lvl="1"/>
            <a:r>
              <a:rPr lang="en-US" dirty="0" smtClean="0"/>
              <a:t>storage details of files</a:t>
            </a:r>
          </a:p>
          <a:p>
            <a:pPr lvl="1"/>
            <a:r>
              <a:rPr lang="en-US" dirty="0" smtClean="0"/>
              <a:t>names and data types of data items</a:t>
            </a:r>
          </a:p>
          <a:p>
            <a:pPr lvl="1"/>
            <a:r>
              <a:rPr lang="en-US" dirty="0" smtClean="0"/>
              <a:t>mappings between schemas</a:t>
            </a:r>
          </a:p>
          <a:p>
            <a:pPr lvl="1"/>
            <a:r>
              <a:rPr lang="en-US" dirty="0" smtClean="0"/>
              <a:t>constraints</a:t>
            </a:r>
          </a:p>
          <a:p>
            <a:pPr lvl="1"/>
            <a:r>
              <a:rPr lang="en-US" dirty="0" smtClean="0"/>
              <a:t>statistical information</a:t>
            </a:r>
            <a:endParaRPr lang="en-US" dirty="0"/>
          </a:p>
        </p:txBody>
      </p:sp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Catalogue</a:t>
            </a:r>
            <a:endParaRPr lang="en-US" dirty="0"/>
          </a:p>
        </p:txBody>
      </p:sp>
      <p:sp>
        <p:nvSpPr>
          <p:cNvPr id="2" name="Can 1"/>
          <p:cNvSpPr/>
          <p:nvPr/>
        </p:nvSpPr>
        <p:spPr bwMode="auto">
          <a:xfrm>
            <a:off x="6425423" y="4271181"/>
            <a:ext cx="1314929" cy="525971"/>
          </a:xfrm>
          <a:prstGeom prst="can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Database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8047169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6754155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5724128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4716016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754155" y="3811937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754155" y="3373235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047169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754155" y="2650220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aseline="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754155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8047169" y="2650220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716016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4716016" y="3482223"/>
            <a:ext cx="657464" cy="525971"/>
          </a:xfrm>
          <a:prstGeom prst="can">
            <a:avLst/>
          </a:prstGeom>
          <a:solidFill>
            <a:srgbClr val="3C87BB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9" name="Straight Arrow Connector 18"/>
          <p:cNvCxnSpPr>
            <a:stCxn id="9" idx="2"/>
            <a:endCxn id="16" idx="0"/>
          </p:cNvCxnSpPr>
          <p:nvPr/>
        </p:nvCxnSpPr>
        <p:spPr bwMode="auto">
          <a:xfrm>
            <a:off x="504474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1" name="Straight Arrow Connector 20"/>
          <p:cNvCxnSpPr>
            <a:stCxn id="7" idx="2"/>
            <a:endCxn id="14" idx="0"/>
          </p:cNvCxnSpPr>
          <p:nvPr/>
        </p:nvCxnSpPr>
        <p:spPr bwMode="auto">
          <a:xfrm>
            <a:off x="708288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>
            <a:stCxn id="14" idx="2"/>
            <a:endCxn id="13" idx="0"/>
          </p:cNvCxnSpPr>
          <p:nvPr/>
        </p:nvCxnSpPr>
        <p:spPr bwMode="auto">
          <a:xfrm>
            <a:off x="7082888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5" name="Straight Arrow Connector 24"/>
          <p:cNvCxnSpPr>
            <a:stCxn id="3" idx="2"/>
            <a:endCxn id="12" idx="0"/>
          </p:cNvCxnSpPr>
          <p:nvPr/>
        </p:nvCxnSpPr>
        <p:spPr bwMode="auto">
          <a:xfrm>
            <a:off x="8375901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8" name="Straight Arrow Connector 27"/>
          <p:cNvCxnSpPr>
            <a:stCxn id="10" idx="2"/>
            <a:endCxn id="2" idx="1"/>
          </p:cNvCxnSpPr>
          <p:nvPr/>
        </p:nvCxnSpPr>
        <p:spPr bwMode="auto">
          <a:xfrm>
            <a:off x="7082888" y="4118754"/>
            <a:ext cx="0" cy="15242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cxnSp>
        <p:nvCxnSpPr>
          <p:cNvPr id="29" name="Straight Arrow Connector 28"/>
          <p:cNvCxnSpPr>
            <a:stCxn id="12" idx="2"/>
            <a:endCxn id="15" idx="0"/>
          </p:cNvCxnSpPr>
          <p:nvPr/>
        </p:nvCxnSpPr>
        <p:spPr bwMode="auto">
          <a:xfrm>
            <a:off x="8375901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0" name="Straight Arrow Connector 29"/>
          <p:cNvCxnSpPr>
            <a:stCxn id="11" idx="2"/>
            <a:endCxn id="10" idx="0"/>
          </p:cNvCxnSpPr>
          <p:nvPr/>
        </p:nvCxnSpPr>
        <p:spPr bwMode="auto">
          <a:xfrm>
            <a:off x="7082888" y="3680052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sp>
        <p:nvSpPr>
          <p:cNvPr id="75" name="Oval 74"/>
          <p:cNvSpPr/>
          <p:nvPr/>
        </p:nvSpPr>
        <p:spPr bwMode="auto">
          <a:xfrm>
            <a:off x="7020272" y="3140968"/>
            <a:ext cx="144016" cy="144016"/>
          </a:xfrm>
          <a:prstGeom prst="ellipse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76" name="Straight Arrow Connector 75"/>
          <p:cNvCxnSpPr>
            <a:stCxn id="13" idx="2"/>
            <a:endCxn id="75" idx="0"/>
          </p:cNvCxnSpPr>
          <p:nvPr/>
        </p:nvCxnSpPr>
        <p:spPr bwMode="auto">
          <a:xfrm>
            <a:off x="7082887" y="2957037"/>
            <a:ext cx="9393" cy="1839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79" name="Straight Arrow Connector 78"/>
          <p:cNvCxnSpPr>
            <a:stCxn id="75" idx="4"/>
            <a:endCxn id="11" idx="0"/>
          </p:cNvCxnSpPr>
          <p:nvPr/>
        </p:nvCxnSpPr>
        <p:spPr bwMode="auto">
          <a:xfrm flipH="1">
            <a:off x="7082887" y="3284984"/>
            <a:ext cx="9393" cy="8825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2" name="Straight Arrow Connector 81"/>
          <p:cNvCxnSpPr>
            <a:stCxn id="16" idx="2"/>
            <a:endCxn id="17" idx="1"/>
          </p:cNvCxnSpPr>
          <p:nvPr/>
        </p:nvCxnSpPr>
        <p:spPr bwMode="auto">
          <a:xfrm>
            <a:off x="5044748" y="2518335"/>
            <a:ext cx="0" cy="9638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sm" len="sm"/>
            <a:tailEnd type="arrow"/>
          </a:ln>
          <a:effectLst/>
        </p:spPr>
      </p:cxnSp>
      <p:cxnSp>
        <p:nvCxnSpPr>
          <p:cNvPr id="86" name="Elbow Connector 85"/>
          <p:cNvCxnSpPr>
            <a:stCxn id="15" idx="2"/>
            <a:endCxn id="75" idx="6"/>
          </p:cNvCxnSpPr>
          <p:nvPr/>
        </p:nvCxnSpPr>
        <p:spPr bwMode="auto">
          <a:xfrm rot="5400000">
            <a:off x="7642126" y="2479200"/>
            <a:ext cx="255939" cy="1211613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8" name="Elbow Connector 87"/>
          <p:cNvCxnSpPr>
            <a:stCxn id="8" idx="2"/>
            <a:endCxn id="75" idx="2"/>
          </p:cNvCxnSpPr>
          <p:nvPr/>
        </p:nvCxnSpPr>
        <p:spPr bwMode="auto">
          <a:xfrm rot="16200000" flipH="1">
            <a:off x="5969895" y="2162598"/>
            <a:ext cx="1133343" cy="967412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91" name="Straight Arrow Connector 90"/>
          <p:cNvCxnSpPr>
            <a:stCxn id="13" idx="1"/>
            <a:endCxn id="17" idx="4"/>
          </p:cNvCxnSpPr>
          <p:nvPr/>
        </p:nvCxnSpPr>
        <p:spPr bwMode="auto">
          <a:xfrm flipH="1">
            <a:off x="5373480" y="2803629"/>
            <a:ext cx="1380675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94" name="Straight Arrow Connector 93"/>
          <p:cNvCxnSpPr>
            <a:stCxn id="15" idx="1"/>
            <a:endCxn id="17" idx="4"/>
          </p:cNvCxnSpPr>
          <p:nvPr/>
        </p:nvCxnSpPr>
        <p:spPr bwMode="auto">
          <a:xfrm flipH="1">
            <a:off x="5373480" y="2803629"/>
            <a:ext cx="2673688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97" name="Straight Arrow Connector 96"/>
          <p:cNvCxnSpPr>
            <a:stCxn id="11" idx="1"/>
            <a:endCxn id="17" idx="4"/>
          </p:cNvCxnSpPr>
          <p:nvPr/>
        </p:nvCxnSpPr>
        <p:spPr bwMode="auto">
          <a:xfrm flipH="1">
            <a:off x="5373480" y="3526643"/>
            <a:ext cx="1380675" cy="218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249235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P</a:t>
            </a:r>
            <a:r>
              <a:rPr lang="en-GB" dirty="0" smtClean="0"/>
              <a:t>rocesses schema definitions</a:t>
            </a:r>
          </a:p>
          <a:p>
            <a:r>
              <a:rPr lang="en-GB" dirty="0"/>
              <a:t>S</a:t>
            </a:r>
            <a:r>
              <a:rPr lang="en-GB" dirty="0" smtClean="0"/>
              <a:t>tores schema descriptions </a:t>
            </a:r>
            <a:r>
              <a:rPr lang="en-GB" dirty="0"/>
              <a:t>in the </a:t>
            </a:r>
            <a:r>
              <a:rPr lang="en-GB" i="1" dirty="0" smtClean="0"/>
              <a:t>system catalogue</a:t>
            </a:r>
            <a:endParaRPr lang="en-GB" i="1" dirty="0"/>
          </a:p>
          <a:p>
            <a:endParaRPr lang="en-US" dirty="0"/>
          </a:p>
        </p:txBody>
      </p:sp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DDL Compiler</a:t>
            </a:r>
            <a:endParaRPr lang="en-US" dirty="0"/>
          </a:p>
        </p:txBody>
      </p:sp>
      <p:sp>
        <p:nvSpPr>
          <p:cNvPr id="2" name="Can 1"/>
          <p:cNvSpPr/>
          <p:nvPr/>
        </p:nvSpPr>
        <p:spPr bwMode="auto">
          <a:xfrm>
            <a:off x="6425423" y="4271181"/>
            <a:ext cx="1314929" cy="525971"/>
          </a:xfrm>
          <a:prstGeom prst="can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Database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8047169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6754155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5724128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4716016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754155" y="3811937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754155" y="3373235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047169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754155" y="2650220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aseline="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754155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8047169" y="2650220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716016" y="2211518"/>
            <a:ext cx="657464" cy="306817"/>
          </a:xfrm>
          <a:prstGeom prst="rect">
            <a:avLst/>
          </a:prstGeom>
          <a:solidFill>
            <a:srgbClr val="3C87BB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4716016" y="3482223"/>
            <a:ext cx="657464" cy="525971"/>
          </a:xfrm>
          <a:prstGeom prst="can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9" name="Straight Arrow Connector 18"/>
          <p:cNvCxnSpPr>
            <a:stCxn id="9" idx="2"/>
            <a:endCxn id="16" idx="0"/>
          </p:cNvCxnSpPr>
          <p:nvPr/>
        </p:nvCxnSpPr>
        <p:spPr bwMode="auto">
          <a:xfrm>
            <a:off x="504474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1" name="Straight Arrow Connector 20"/>
          <p:cNvCxnSpPr>
            <a:stCxn id="7" idx="2"/>
            <a:endCxn id="14" idx="0"/>
          </p:cNvCxnSpPr>
          <p:nvPr/>
        </p:nvCxnSpPr>
        <p:spPr bwMode="auto">
          <a:xfrm>
            <a:off x="708288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>
            <a:stCxn id="14" idx="2"/>
            <a:endCxn id="13" idx="0"/>
          </p:cNvCxnSpPr>
          <p:nvPr/>
        </p:nvCxnSpPr>
        <p:spPr bwMode="auto">
          <a:xfrm>
            <a:off x="7082888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5" name="Straight Arrow Connector 24"/>
          <p:cNvCxnSpPr>
            <a:stCxn id="3" idx="2"/>
            <a:endCxn id="12" idx="0"/>
          </p:cNvCxnSpPr>
          <p:nvPr/>
        </p:nvCxnSpPr>
        <p:spPr bwMode="auto">
          <a:xfrm>
            <a:off x="8375901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8" name="Straight Arrow Connector 27"/>
          <p:cNvCxnSpPr>
            <a:stCxn id="10" idx="2"/>
            <a:endCxn id="2" idx="1"/>
          </p:cNvCxnSpPr>
          <p:nvPr/>
        </p:nvCxnSpPr>
        <p:spPr bwMode="auto">
          <a:xfrm>
            <a:off x="7082888" y="4118754"/>
            <a:ext cx="0" cy="15242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cxnSp>
        <p:nvCxnSpPr>
          <p:cNvPr id="29" name="Straight Arrow Connector 28"/>
          <p:cNvCxnSpPr>
            <a:stCxn id="12" idx="2"/>
            <a:endCxn id="15" idx="0"/>
          </p:cNvCxnSpPr>
          <p:nvPr/>
        </p:nvCxnSpPr>
        <p:spPr bwMode="auto">
          <a:xfrm>
            <a:off x="8375901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0" name="Straight Arrow Connector 29"/>
          <p:cNvCxnSpPr>
            <a:stCxn id="11" idx="2"/>
            <a:endCxn id="10" idx="0"/>
          </p:cNvCxnSpPr>
          <p:nvPr/>
        </p:nvCxnSpPr>
        <p:spPr bwMode="auto">
          <a:xfrm>
            <a:off x="7082888" y="3680052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sp>
        <p:nvSpPr>
          <p:cNvPr id="75" name="Oval 74"/>
          <p:cNvSpPr/>
          <p:nvPr/>
        </p:nvSpPr>
        <p:spPr bwMode="auto">
          <a:xfrm>
            <a:off x="7020272" y="3140968"/>
            <a:ext cx="144016" cy="144016"/>
          </a:xfrm>
          <a:prstGeom prst="ellipse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76" name="Straight Arrow Connector 75"/>
          <p:cNvCxnSpPr>
            <a:stCxn id="13" idx="2"/>
            <a:endCxn id="75" idx="0"/>
          </p:cNvCxnSpPr>
          <p:nvPr/>
        </p:nvCxnSpPr>
        <p:spPr bwMode="auto">
          <a:xfrm>
            <a:off x="7082887" y="2957037"/>
            <a:ext cx="9393" cy="1839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79" name="Straight Arrow Connector 78"/>
          <p:cNvCxnSpPr>
            <a:stCxn id="75" idx="4"/>
            <a:endCxn id="11" idx="0"/>
          </p:cNvCxnSpPr>
          <p:nvPr/>
        </p:nvCxnSpPr>
        <p:spPr bwMode="auto">
          <a:xfrm flipH="1">
            <a:off x="7082887" y="3284984"/>
            <a:ext cx="9393" cy="8825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2" name="Straight Arrow Connector 81"/>
          <p:cNvCxnSpPr>
            <a:stCxn id="16" idx="2"/>
            <a:endCxn id="17" idx="1"/>
          </p:cNvCxnSpPr>
          <p:nvPr/>
        </p:nvCxnSpPr>
        <p:spPr bwMode="auto">
          <a:xfrm>
            <a:off x="5044748" y="2518335"/>
            <a:ext cx="0" cy="9638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sm" len="sm"/>
            <a:tailEnd type="arrow"/>
          </a:ln>
          <a:effectLst/>
        </p:spPr>
      </p:cxnSp>
      <p:cxnSp>
        <p:nvCxnSpPr>
          <p:cNvPr id="86" name="Elbow Connector 85"/>
          <p:cNvCxnSpPr>
            <a:stCxn id="15" idx="2"/>
            <a:endCxn id="75" idx="6"/>
          </p:cNvCxnSpPr>
          <p:nvPr/>
        </p:nvCxnSpPr>
        <p:spPr bwMode="auto">
          <a:xfrm rot="5400000">
            <a:off x="7642126" y="2479200"/>
            <a:ext cx="255939" cy="1211613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8" name="Elbow Connector 87"/>
          <p:cNvCxnSpPr>
            <a:stCxn id="8" idx="2"/>
            <a:endCxn id="75" idx="2"/>
          </p:cNvCxnSpPr>
          <p:nvPr/>
        </p:nvCxnSpPr>
        <p:spPr bwMode="auto">
          <a:xfrm rot="16200000" flipH="1">
            <a:off x="5969895" y="2162598"/>
            <a:ext cx="1133343" cy="967412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91" name="Straight Arrow Connector 90"/>
          <p:cNvCxnSpPr>
            <a:stCxn id="13" idx="1"/>
            <a:endCxn id="17" idx="4"/>
          </p:cNvCxnSpPr>
          <p:nvPr/>
        </p:nvCxnSpPr>
        <p:spPr bwMode="auto">
          <a:xfrm flipH="1">
            <a:off x="5373480" y="2803629"/>
            <a:ext cx="1380675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94" name="Straight Arrow Connector 93"/>
          <p:cNvCxnSpPr>
            <a:stCxn id="15" idx="1"/>
            <a:endCxn id="17" idx="4"/>
          </p:cNvCxnSpPr>
          <p:nvPr/>
        </p:nvCxnSpPr>
        <p:spPr bwMode="auto">
          <a:xfrm flipH="1">
            <a:off x="5373480" y="2803629"/>
            <a:ext cx="2673688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97" name="Straight Arrow Connector 96"/>
          <p:cNvCxnSpPr>
            <a:stCxn id="11" idx="1"/>
            <a:endCxn id="17" idx="4"/>
          </p:cNvCxnSpPr>
          <p:nvPr/>
        </p:nvCxnSpPr>
        <p:spPr bwMode="auto">
          <a:xfrm flipH="1">
            <a:off x="5373480" y="3526643"/>
            <a:ext cx="1380675" cy="218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196736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Parses and validates queries</a:t>
            </a:r>
          </a:p>
          <a:p>
            <a:r>
              <a:rPr lang="en-GB" dirty="0" smtClean="0"/>
              <a:t>Compiles queries to internal form (query plan)</a:t>
            </a:r>
          </a:p>
          <a:p>
            <a:r>
              <a:rPr lang="en-GB" dirty="0" smtClean="0"/>
              <a:t>Passes compiled queries to </a:t>
            </a:r>
            <a:r>
              <a:rPr lang="en-GB" i="1" dirty="0" smtClean="0"/>
              <a:t>query </a:t>
            </a:r>
            <a:r>
              <a:rPr lang="en-GB" i="1" dirty="0"/>
              <a:t>o</a:t>
            </a:r>
            <a:r>
              <a:rPr lang="en-GB" i="1" dirty="0" smtClean="0"/>
              <a:t>ptimiser</a:t>
            </a:r>
          </a:p>
        </p:txBody>
      </p:sp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Compiler</a:t>
            </a:r>
            <a:endParaRPr lang="en-US" dirty="0"/>
          </a:p>
        </p:txBody>
      </p:sp>
      <p:sp>
        <p:nvSpPr>
          <p:cNvPr id="2" name="Can 1"/>
          <p:cNvSpPr/>
          <p:nvPr/>
        </p:nvSpPr>
        <p:spPr bwMode="auto">
          <a:xfrm>
            <a:off x="6425423" y="4271181"/>
            <a:ext cx="1314929" cy="525971"/>
          </a:xfrm>
          <a:prstGeom prst="can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Database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8047169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6754155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5724128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4716016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754155" y="3811937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754155" y="3373235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047169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754155" y="2650220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aseline="0" dirty="0" err="1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754155" y="2211518"/>
            <a:ext cx="657464" cy="306817"/>
          </a:xfrm>
          <a:prstGeom prst="rect">
            <a:avLst/>
          </a:prstGeom>
          <a:solidFill>
            <a:srgbClr val="3C87BB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rgbClr val="FFFFFF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8047169" y="2650220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716016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4716016" y="3482223"/>
            <a:ext cx="657464" cy="525971"/>
          </a:xfrm>
          <a:prstGeom prst="can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9" name="Straight Arrow Connector 18"/>
          <p:cNvCxnSpPr>
            <a:stCxn id="9" idx="2"/>
            <a:endCxn id="16" idx="0"/>
          </p:cNvCxnSpPr>
          <p:nvPr/>
        </p:nvCxnSpPr>
        <p:spPr bwMode="auto">
          <a:xfrm>
            <a:off x="504474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1" name="Straight Arrow Connector 20"/>
          <p:cNvCxnSpPr>
            <a:stCxn id="7" idx="2"/>
            <a:endCxn id="14" idx="0"/>
          </p:cNvCxnSpPr>
          <p:nvPr/>
        </p:nvCxnSpPr>
        <p:spPr bwMode="auto">
          <a:xfrm>
            <a:off x="708288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>
            <a:stCxn id="14" idx="2"/>
            <a:endCxn id="13" idx="0"/>
          </p:cNvCxnSpPr>
          <p:nvPr/>
        </p:nvCxnSpPr>
        <p:spPr bwMode="auto">
          <a:xfrm>
            <a:off x="7082888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5" name="Straight Arrow Connector 24"/>
          <p:cNvCxnSpPr>
            <a:stCxn id="3" idx="2"/>
            <a:endCxn id="12" idx="0"/>
          </p:cNvCxnSpPr>
          <p:nvPr/>
        </p:nvCxnSpPr>
        <p:spPr bwMode="auto">
          <a:xfrm>
            <a:off x="8375901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8" name="Straight Arrow Connector 27"/>
          <p:cNvCxnSpPr>
            <a:stCxn id="10" idx="2"/>
            <a:endCxn id="2" idx="1"/>
          </p:cNvCxnSpPr>
          <p:nvPr/>
        </p:nvCxnSpPr>
        <p:spPr bwMode="auto">
          <a:xfrm>
            <a:off x="7082888" y="4118754"/>
            <a:ext cx="0" cy="15242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cxnSp>
        <p:nvCxnSpPr>
          <p:cNvPr id="29" name="Straight Arrow Connector 28"/>
          <p:cNvCxnSpPr>
            <a:stCxn id="12" idx="2"/>
            <a:endCxn id="15" idx="0"/>
          </p:cNvCxnSpPr>
          <p:nvPr/>
        </p:nvCxnSpPr>
        <p:spPr bwMode="auto">
          <a:xfrm>
            <a:off x="8375901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0" name="Straight Arrow Connector 29"/>
          <p:cNvCxnSpPr>
            <a:stCxn id="11" idx="2"/>
            <a:endCxn id="10" idx="0"/>
          </p:cNvCxnSpPr>
          <p:nvPr/>
        </p:nvCxnSpPr>
        <p:spPr bwMode="auto">
          <a:xfrm>
            <a:off x="7082888" y="3680052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sp>
        <p:nvSpPr>
          <p:cNvPr id="75" name="Oval 74"/>
          <p:cNvSpPr/>
          <p:nvPr/>
        </p:nvSpPr>
        <p:spPr bwMode="auto">
          <a:xfrm>
            <a:off x="7020272" y="3140968"/>
            <a:ext cx="144016" cy="144016"/>
          </a:xfrm>
          <a:prstGeom prst="ellipse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76" name="Straight Arrow Connector 75"/>
          <p:cNvCxnSpPr>
            <a:stCxn id="13" idx="2"/>
            <a:endCxn id="75" idx="0"/>
          </p:cNvCxnSpPr>
          <p:nvPr/>
        </p:nvCxnSpPr>
        <p:spPr bwMode="auto">
          <a:xfrm>
            <a:off x="7082887" y="2957037"/>
            <a:ext cx="9393" cy="1839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79" name="Straight Arrow Connector 78"/>
          <p:cNvCxnSpPr>
            <a:stCxn id="75" idx="4"/>
            <a:endCxn id="11" idx="0"/>
          </p:cNvCxnSpPr>
          <p:nvPr/>
        </p:nvCxnSpPr>
        <p:spPr bwMode="auto">
          <a:xfrm flipH="1">
            <a:off x="7082887" y="3284984"/>
            <a:ext cx="9393" cy="8825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2" name="Straight Arrow Connector 81"/>
          <p:cNvCxnSpPr>
            <a:stCxn id="16" idx="2"/>
            <a:endCxn id="17" idx="1"/>
          </p:cNvCxnSpPr>
          <p:nvPr/>
        </p:nvCxnSpPr>
        <p:spPr bwMode="auto">
          <a:xfrm>
            <a:off x="5044748" y="2518335"/>
            <a:ext cx="0" cy="9638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sm" len="sm"/>
            <a:tailEnd type="arrow"/>
          </a:ln>
          <a:effectLst/>
        </p:spPr>
      </p:cxnSp>
      <p:cxnSp>
        <p:nvCxnSpPr>
          <p:cNvPr id="86" name="Elbow Connector 85"/>
          <p:cNvCxnSpPr>
            <a:stCxn id="15" idx="2"/>
            <a:endCxn id="75" idx="6"/>
          </p:cNvCxnSpPr>
          <p:nvPr/>
        </p:nvCxnSpPr>
        <p:spPr bwMode="auto">
          <a:xfrm rot="5400000">
            <a:off x="7642126" y="2479200"/>
            <a:ext cx="255939" cy="1211613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8" name="Elbow Connector 87"/>
          <p:cNvCxnSpPr>
            <a:stCxn id="8" idx="2"/>
            <a:endCxn id="75" idx="2"/>
          </p:cNvCxnSpPr>
          <p:nvPr/>
        </p:nvCxnSpPr>
        <p:spPr bwMode="auto">
          <a:xfrm rot="16200000" flipH="1">
            <a:off x="5969895" y="2162598"/>
            <a:ext cx="1133343" cy="967412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91" name="Straight Arrow Connector 90"/>
          <p:cNvCxnSpPr>
            <a:stCxn id="13" idx="1"/>
            <a:endCxn id="17" idx="4"/>
          </p:cNvCxnSpPr>
          <p:nvPr/>
        </p:nvCxnSpPr>
        <p:spPr bwMode="auto">
          <a:xfrm flipH="1">
            <a:off x="5373480" y="2803629"/>
            <a:ext cx="1380675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94" name="Straight Arrow Connector 93"/>
          <p:cNvCxnSpPr>
            <a:stCxn id="15" idx="1"/>
            <a:endCxn id="17" idx="4"/>
          </p:cNvCxnSpPr>
          <p:nvPr/>
        </p:nvCxnSpPr>
        <p:spPr bwMode="auto">
          <a:xfrm flipH="1">
            <a:off x="5373480" y="2803629"/>
            <a:ext cx="2673688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97" name="Straight Arrow Connector 96"/>
          <p:cNvCxnSpPr>
            <a:stCxn id="11" idx="1"/>
            <a:endCxn id="17" idx="4"/>
          </p:cNvCxnSpPr>
          <p:nvPr/>
        </p:nvCxnSpPr>
        <p:spPr bwMode="auto">
          <a:xfrm flipH="1">
            <a:off x="5373480" y="3526643"/>
            <a:ext cx="1380675" cy="218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5059440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Rearranges and reorders operations within query plan</a:t>
            </a:r>
          </a:p>
          <a:p>
            <a:r>
              <a:rPr lang="en-US" dirty="0" smtClean="0"/>
              <a:t>Eliminates redundancies</a:t>
            </a:r>
          </a:p>
          <a:p>
            <a:r>
              <a:rPr lang="en-US" dirty="0" smtClean="0"/>
              <a:t>Identifies appropriate algorithms and indexes used to implement operations</a:t>
            </a:r>
          </a:p>
          <a:p>
            <a:r>
              <a:rPr lang="en-US" dirty="0" smtClean="0"/>
              <a:t>Consults </a:t>
            </a:r>
            <a:r>
              <a:rPr lang="en-US" i="1" dirty="0" smtClean="0"/>
              <a:t>system catalogue </a:t>
            </a:r>
            <a:r>
              <a:rPr lang="en-US" dirty="0" smtClean="0"/>
              <a:t>for statistical and other information</a:t>
            </a:r>
          </a:p>
          <a:p>
            <a:r>
              <a:rPr lang="en-US" dirty="0" smtClean="0"/>
              <a:t>Generates executable code </a:t>
            </a:r>
          </a:p>
        </p:txBody>
      </p:sp>
      <p:sp>
        <p:nvSpPr>
          <p:cNvPr id="53" name="Title 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</a:t>
            </a:r>
            <a:r>
              <a:rPr lang="en-US" dirty="0" err="1" smtClean="0"/>
              <a:t>Optimiser</a:t>
            </a:r>
            <a:endParaRPr lang="en-US" dirty="0"/>
          </a:p>
        </p:txBody>
      </p:sp>
      <p:sp>
        <p:nvSpPr>
          <p:cNvPr id="2" name="Can 1"/>
          <p:cNvSpPr/>
          <p:nvPr/>
        </p:nvSpPr>
        <p:spPr bwMode="auto">
          <a:xfrm>
            <a:off x="6425423" y="4271181"/>
            <a:ext cx="1314929" cy="525971"/>
          </a:xfrm>
          <a:prstGeom prst="can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Database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8047169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Application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Programs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6754155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Interactive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solidFill>
                  <a:schemeClr val="tx1">
                    <a:lumMod val="50000"/>
                  </a:schemeClr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5724128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Privileged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Commands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4716016" y="1772816"/>
            <a:ext cx="657464" cy="306817"/>
          </a:xfrm>
          <a:prstGeom prst="round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Statements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754155" y="3811937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Stored Data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Manager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754155" y="3373235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Runtime DB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Processor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8047169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Precompiler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754155" y="2650220"/>
            <a:ext cx="657464" cy="306817"/>
          </a:xfrm>
          <a:prstGeom prst="rect">
            <a:avLst/>
          </a:prstGeom>
          <a:solidFill>
            <a:srgbClr val="3C87BB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</a:t>
            </a:r>
            <a:r>
              <a:rPr kumimoji="0" lang="en-US" sz="800" b="0" i="0" u="none" strike="noStrike" cap="none" normalizeH="0" dirty="0" smtClean="0">
                <a:ln>
                  <a:noFill/>
                </a:ln>
                <a:solidFill>
                  <a:srgbClr val="FFFFFF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baseline="0" dirty="0" err="1" smtClean="0">
                <a:solidFill>
                  <a:srgbClr val="FFFFFF"/>
                </a:solidFill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Optimiser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754155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Query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8047169" y="2650220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DML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 smtClean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716016" y="2211518"/>
            <a:ext cx="657464" cy="306817"/>
          </a:xfrm>
          <a:prstGeom prst="rect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DDL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Compiler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Can 16"/>
          <p:cNvSpPr/>
          <p:nvPr/>
        </p:nvSpPr>
        <p:spPr bwMode="auto">
          <a:xfrm>
            <a:off x="4716016" y="3482223"/>
            <a:ext cx="657464" cy="525971"/>
          </a:xfrm>
          <a:prstGeom prst="can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System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Catalogue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9" name="Straight Arrow Connector 18"/>
          <p:cNvCxnSpPr>
            <a:stCxn id="9" idx="2"/>
            <a:endCxn id="16" idx="0"/>
          </p:cNvCxnSpPr>
          <p:nvPr/>
        </p:nvCxnSpPr>
        <p:spPr bwMode="auto">
          <a:xfrm>
            <a:off x="504474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1" name="Straight Arrow Connector 20"/>
          <p:cNvCxnSpPr>
            <a:stCxn id="7" idx="2"/>
            <a:endCxn id="14" idx="0"/>
          </p:cNvCxnSpPr>
          <p:nvPr/>
        </p:nvCxnSpPr>
        <p:spPr bwMode="auto">
          <a:xfrm>
            <a:off x="7082888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2" name="Straight Arrow Connector 21"/>
          <p:cNvCxnSpPr>
            <a:stCxn id="14" idx="2"/>
            <a:endCxn id="13" idx="0"/>
          </p:cNvCxnSpPr>
          <p:nvPr/>
        </p:nvCxnSpPr>
        <p:spPr bwMode="auto">
          <a:xfrm>
            <a:off x="7082888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5" name="Straight Arrow Connector 24"/>
          <p:cNvCxnSpPr>
            <a:stCxn id="3" idx="2"/>
            <a:endCxn id="12" idx="0"/>
          </p:cNvCxnSpPr>
          <p:nvPr/>
        </p:nvCxnSpPr>
        <p:spPr bwMode="auto">
          <a:xfrm>
            <a:off x="8375901" y="2079633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8" name="Straight Arrow Connector 27"/>
          <p:cNvCxnSpPr>
            <a:stCxn id="10" idx="2"/>
            <a:endCxn id="2" idx="1"/>
          </p:cNvCxnSpPr>
          <p:nvPr/>
        </p:nvCxnSpPr>
        <p:spPr bwMode="auto">
          <a:xfrm>
            <a:off x="7082888" y="4118754"/>
            <a:ext cx="0" cy="15242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cxnSp>
        <p:nvCxnSpPr>
          <p:cNvPr id="29" name="Straight Arrow Connector 28"/>
          <p:cNvCxnSpPr>
            <a:stCxn id="12" idx="2"/>
            <a:endCxn id="15" idx="0"/>
          </p:cNvCxnSpPr>
          <p:nvPr/>
        </p:nvCxnSpPr>
        <p:spPr bwMode="auto">
          <a:xfrm>
            <a:off x="8375901" y="2518335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30" name="Straight Arrow Connector 29"/>
          <p:cNvCxnSpPr>
            <a:stCxn id="11" idx="2"/>
            <a:endCxn id="10" idx="0"/>
          </p:cNvCxnSpPr>
          <p:nvPr/>
        </p:nvCxnSpPr>
        <p:spPr bwMode="auto">
          <a:xfrm>
            <a:off x="7082888" y="3680052"/>
            <a:ext cx="0" cy="1318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arrow" w="sm" len="sm"/>
            <a:tailEnd type="arrow"/>
          </a:ln>
          <a:effectLst/>
        </p:spPr>
      </p:cxnSp>
      <p:sp>
        <p:nvSpPr>
          <p:cNvPr id="75" name="Oval 74"/>
          <p:cNvSpPr/>
          <p:nvPr/>
        </p:nvSpPr>
        <p:spPr bwMode="auto">
          <a:xfrm>
            <a:off x="7020272" y="3140968"/>
            <a:ext cx="144016" cy="144016"/>
          </a:xfrm>
          <a:prstGeom prst="ellipse">
            <a:avLst/>
          </a:prstGeom>
          <a:solidFill>
            <a:srgbClr val="D9D9D9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76" name="Straight Arrow Connector 75"/>
          <p:cNvCxnSpPr>
            <a:stCxn id="13" idx="2"/>
            <a:endCxn id="75" idx="0"/>
          </p:cNvCxnSpPr>
          <p:nvPr/>
        </p:nvCxnSpPr>
        <p:spPr bwMode="auto">
          <a:xfrm>
            <a:off x="7082887" y="2957037"/>
            <a:ext cx="9393" cy="18393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79" name="Straight Arrow Connector 78"/>
          <p:cNvCxnSpPr>
            <a:stCxn id="75" idx="4"/>
            <a:endCxn id="11" idx="0"/>
          </p:cNvCxnSpPr>
          <p:nvPr/>
        </p:nvCxnSpPr>
        <p:spPr bwMode="auto">
          <a:xfrm flipH="1">
            <a:off x="7082887" y="3284984"/>
            <a:ext cx="9393" cy="8825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2" name="Straight Arrow Connector 81"/>
          <p:cNvCxnSpPr>
            <a:stCxn id="16" idx="2"/>
            <a:endCxn id="17" idx="1"/>
          </p:cNvCxnSpPr>
          <p:nvPr/>
        </p:nvCxnSpPr>
        <p:spPr bwMode="auto">
          <a:xfrm>
            <a:off x="5044748" y="2518335"/>
            <a:ext cx="0" cy="9638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sm" len="sm"/>
            <a:tailEnd type="arrow"/>
          </a:ln>
          <a:effectLst/>
        </p:spPr>
      </p:cxnSp>
      <p:cxnSp>
        <p:nvCxnSpPr>
          <p:cNvPr id="86" name="Elbow Connector 85"/>
          <p:cNvCxnSpPr>
            <a:stCxn id="15" idx="2"/>
            <a:endCxn id="75" idx="6"/>
          </p:cNvCxnSpPr>
          <p:nvPr/>
        </p:nvCxnSpPr>
        <p:spPr bwMode="auto">
          <a:xfrm rot="5400000">
            <a:off x="7642126" y="2479200"/>
            <a:ext cx="255939" cy="1211613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88" name="Elbow Connector 87"/>
          <p:cNvCxnSpPr>
            <a:stCxn id="8" idx="2"/>
            <a:endCxn id="75" idx="2"/>
          </p:cNvCxnSpPr>
          <p:nvPr/>
        </p:nvCxnSpPr>
        <p:spPr bwMode="auto">
          <a:xfrm rot="16200000" flipH="1">
            <a:off x="5969895" y="2162598"/>
            <a:ext cx="1133343" cy="967412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91" name="Straight Arrow Connector 90"/>
          <p:cNvCxnSpPr>
            <a:stCxn id="13" idx="1"/>
            <a:endCxn id="17" idx="4"/>
          </p:cNvCxnSpPr>
          <p:nvPr/>
        </p:nvCxnSpPr>
        <p:spPr bwMode="auto">
          <a:xfrm flipH="1">
            <a:off x="5373480" y="2803629"/>
            <a:ext cx="1380675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94" name="Straight Arrow Connector 93"/>
          <p:cNvCxnSpPr>
            <a:stCxn id="15" idx="1"/>
            <a:endCxn id="17" idx="4"/>
          </p:cNvCxnSpPr>
          <p:nvPr/>
        </p:nvCxnSpPr>
        <p:spPr bwMode="auto">
          <a:xfrm flipH="1">
            <a:off x="5373480" y="2803629"/>
            <a:ext cx="2673688" cy="9415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  <p:cxnSp>
        <p:nvCxnSpPr>
          <p:cNvPr id="97" name="Straight Arrow Connector 96"/>
          <p:cNvCxnSpPr>
            <a:stCxn id="11" idx="1"/>
            <a:endCxn id="17" idx="4"/>
          </p:cNvCxnSpPr>
          <p:nvPr/>
        </p:nvCxnSpPr>
        <p:spPr bwMode="auto">
          <a:xfrm flipH="1">
            <a:off x="5373480" y="3526643"/>
            <a:ext cx="1380675" cy="21856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triangle" w="sm" len="sm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604878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UK - Ipsos MORI">
  <a:themeElements>
    <a:clrScheme name="NSS">
      <a:dk1>
        <a:srgbClr val="292926"/>
      </a:dk1>
      <a:lt1>
        <a:srgbClr val="FFFFFF"/>
      </a:lt1>
      <a:dk2>
        <a:srgbClr val="ED1C24"/>
      </a:dk2>
      <a:lt2>
        <a:srgbClr val="292926"/>
      </a:lt2>
      <a:accent1>
        <a:srgbClr val="ED1C24"/>
      </a:accent1>
      <a:accent2>
        <a:srgbClr val="A5AEB6"/>
      </a:accent2>
      <a:accent3>
        <a:srgbClr val="292926"/>
      </a:accent3>
      <a:accent4>
        <a:srgbClr val="53534C"/>
      </a:accent4>
      <a:accent5>
        <a:srgbClr val="ED1C24"/>
      </a:accent5>
      <a:accent6>
        <a:srgbClr val="606059"/>
      </a:accent6>
      <a:hlink>
        <a:srgbClr val="ED1C24"/>
      </a:hlink>
      <a:folHlink>
        <a:srgbClr val="606059"/>
      </a:folHlink>
    </a:clrScheme>
    <a:fontScheme name="Ipsos MORI - 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72000" rIns="90000" bIns="72000" numCol="1" rtlCol="0" anchor="t" anchorCtr="0" compatLnSpc="1">
        <a:prstTxWarp prst="textNoShape">
          <a:avLst/>
        </a:prstTxWarp>
        <a:noAutofit/>
      </a:bodyPr>
      <a:lstStyle>
        <a:defPPr marL="173038" marR="0" indent="-173038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Char char="•"/>
          <a:tabLst/>
          <a:defRPr kumimoji="0" sz="1800" b="0" i="0" u="none" strike="noStrike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solidFill>
          <a:schemeClr val="accent2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defRPr sz="1800" dirty="0" smtClean="0"/>
        </a:defPPr>
      </a:lstStyle>
    </a:txDef>
  </a:objectDefaults>
  <a:extraClrSchemeLst>
    <a:extraClrScheme>
      <a:clrScheme name="Ipsos MORI -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psos MORI -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psos MORI -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psos MORI -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psos MORI -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psos MORI -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psos MORI -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psos MORI -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psos MORI -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psos MORI -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psos MORI -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psos MORI -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psos MORI - TEMPLATE 13">
        <a:dk1>
          <a:srgbClr val="000000"/>
        </a:dk1>
        <a:lt1>
          <a:srgbClr val="FFFFFF"/>
        </a:lt1>
        <a:dk2>
          <a:srgbClr val="4E60A8"/>
        </a:dk2>
        <a:lt2>
          <a:srgbClr val="DDDDDD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psos MORI - TEMPLATE 14">
        <a:dk1>
          <a:srgbClr val="333333"/>
        </a:dk1>
        <a:lt1>
          <a:srgbClr val="FFFFFF"/>
        </a:lt1>
        <a:dk2>
          <a:srgbClr val="4E60A8"/>
        </a:dk2>
        <a:lt2>
          <a:srgbClr val="DDDDDD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2A2A2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psos MORI - TEMPLATE 15">
        <a:dk1>
          <a:srgbClr val="333333"/>
        </a:dk1>
        <a:lt1>
          <a:srgbClr val="FFFFFF"/>
        </a:lt1>
        <a:dk2>
          <a:srgbClr val="4E60A8"/>
        </a:dk2>
        <a:lt2>
          <a:srgbClr val="DDDDDD"/>
        </a:lt2>
        <a:accent1>
          <a:srgbClr val="8C2837"/>
        </a:accent1>
        <a:accent2>
          <a:srgbClr val="64B464"/>
        </a:accent2>
        <a:accent3>
          <a:srgbClr val="FFFFFF"/>
        </a:accent3>
        <a:accent4>
          <a:srgbClr val="2A2A2A"/>
        </a:accent4>
        <a:accent5>
          <a:srgbClr val="C5ACAE"/>
        </a:accent5>
        <a:accent6>
          <a:srgbClr val="5AA35A"/>
        </a:accent6>
        <a:hlink>
          <a:srgbClr val="FAA032"/>
        </a:hlink>
        <a:folHlink>
          <a:srgbClr val="1E50D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psos MORI - TEMPLATE 16">
        <a:dk1>
          <a:srgbClr val="333333"/>
        </a:dk1>
        <a:lt1>
          <a:srgbClr val="FFFFFF"/>
        </a:lt1>
        <a:dk2>
          <a:srgbClr val="003150"/>
        </a:dk2>
        <a:lt2>
          <a:srgbClr val="DDDDDD"/>
        </a:lt2>
        <a:accent1>
          <a:srgbClr val="8C2837"/>
        </a:accent1>
        <a:accent2>
          <a:srgbClr val="64B464"/>
        </a:accent2>
        <a:accent3>
          <a:srgbClr val="FFFFFF"/>
        </a:accent3>
        <a:accent4>
          <a:srgbClr val="2A2A2A"/>
        </a:accent4>
        <a:accent5>
          <a:srgbClr val="C5ACAE"/>
        </a:accent5>
        <a:accent6>
          <a:srgbClr val="5AA35A"/>
        </a:accent6>
        <a:hlink>
          <a:srgbClr val="FAA032"/>
        </a:hlink>
        <a:folHlink>
          <a:srgbClr val="1E50D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ECS.pptx</Template>
  <TotalTime>1977</TotalTime>
  <Words>548</Words>
  <Application>Microsoft Macintosh PowerPoint</Application>
  <PresentationFormat>On-screen Show (4:3)</PresentationFormat>
  <Paragraphs>292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ECS</vt:lpstr>
      <vt:lpstr>UK - Ipsos MORI</vt:lpstr>
      <vt:lpstr>DBMS Architecture</vt:lpstr>
      <vt:lpstr>Two Questions:</vt:lpstr>
      <vt:lpstr>Interfaces: DDL vs DML</vt:lpstr>
      <vt:lpstr>DBMS Interfaces</vt:lpstr>
      <vt:lpstr>DBMS Components</vt:lpstr>
      <vt:lpstr>System Catalogue</vt:lpstr>
      <vt:lpstr>DDL Compiler</vt:lpstr>
      <vt:lpstr>Query Compiler</vt:lpstr>
      <vt:lpstr>Query Optimiser</vt:lpstr>
      <vt:lpstr>Precompiler</vt:lpstr>
      <vt:lpstr>DML Compiler</vt:lpstr>
      <vt:lpstr>Runtime Database Processor</vt:lpstr>
      <vt:lpstr>Stored Data Manager</vt:lpstr>
      <vt:lpstr>Other Component Modules</vt:lpstr>
      <vt:lpstr>Next Lecture: Data Storage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Nicholas Gibbins</cp:lastModifiedBy>
  <cp:revision>18</cp:revision>
  <dcterms:created xsi:type="dcterms:W3CDTF">2013-04-26T10:42:41Z</dcterms:created>
  <dcterms:modified xsi:type="dcterms:W3CDTF">2017-03-03T15:00:40Z</dcterms:modified>
</cp:coreProperties>
</file>