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  <p:sldMasterId id="2147483754" r:id="rId2"/>
  </p:sldMasterIdLst>
  <p:notesMasterIdLst>
    <p:notesMasterId r:id="rId18"/>
  </p:notesMasterIdLst>
  <p:sldIdLst>
    <p:sldId id="257" r:id="rId3"/>
    <p:sldId id="272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872" y="-112"/>
      </p:cViewPr>
      <p:guideLst>
        <p:guide orient="horz" pos="253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7601E-C689-9F4E-9588-3CA03D69F801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A05A0-13D6-DD45-BDD5-95C999ED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5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4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9231B-3C97-0445-A4D7-9FF2093C970B}" type="slidenum">
              <a:rPr lang="en-GB"/>
              <a:pPr/>
              <a:t>14</a:t>
            </a:fld>
            <a:endParaRPr lang="en-GB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/>
          <p:cNvSpPr>
            <a:spLocks noChangeArrowheads="1"/>
          </p:cNvSpPr>
          <p:nvPr userDrawn="1"/>
        </p:nvSpPr>
        <p:spPr bwMode="auto">
          <a:xfrm>
            <a:off x="1" y="0"/>
            <a:ext cx="9142535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72000" rIns="90000" bIns="72000"/>
          <a:lstStyle>
            <a:lvl1pPr marL="173038" indent="-173038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cxnSp>
        <p:nvCxnSpPr>
          <p:cNvPr id="5" name="Straight Connector 25"/>
          <p:cNvCxnSpPr>
            <a:cxnSpLocks noChangeShapeType="1"/>
          </p:cNvCxnSpPr>
          <p:nvPr/>
        </p:nvCxnSpPr>
        <p:spPr bwMode="auto">
          <a:xfrm>
            <a:off x="0" y="4637089"/>
            <a:ext cx="9144000" cy="1587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itle 1"/>
          <p:cNvSpPr>
            <a:spLocks noGrp="1"/>
          </p:cNvSpPr>
          <p:nvPr>
            <p:ph type="title"/>
          </p:nvPr>
        </p:nvSpPr>
        <p:spPr bwMode="ltGray">
          <a:xfrm>
            <a:off x="-1" y="4643447"/>
            <a:ext cx="6945941" cy="952283"/>
          </a:xfrm>
          <a:noFill/>
        </p:spPr>
        <p:txBody>
          <a:bodyPr lIns="216000" rIns="360000" anchor="b"/>
          <a:lstStyle>
            <a:lvl1pPr>
              <a:defRPr sz="2800" i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0"/>
          </p:nvPr>
        </p:nvSpPr>
        <p:spPr bwMode="ltGray">
          <a:xfrm>
            <a:off x="1" y="5655366"/>
            <a:ext cx="5950927" cy="616226"/>
          </a:xfrm>
        </p:spPr>
        <p:txBody>
          <a:bodyPr lIns="216000" rIns="72000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  <a:lvl2pPr>
              <a:buNone/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261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94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9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27136" y="1135064"/>
            <a:ext cx="5723792" cy="5076825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/>
          </p:nvPr>
        </p:nvSpPr>
        <p:spPr>
          <a:xfrm>
            <a:off x="6172200" y="1135064"/>
            <a:ext cx="2744666" cy="5076825"/>
          </a:xfrm>
        </p:spPr>
        <p:txBody>
          <a:bodyPr/>
          <a:lstStyle>
            <a:lvl1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3586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yout with Base/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 bwMode="auto">
          <a:xfrm>
            <a:off x="227135" y="6032500"/>
            <a:ext cx="8689731" cy="1588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13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2"/>
          <p:cNvCxnSpPr/>
          <p:nvPr userDrawn="1"/>
        </p:nvCxnSpPr>
        <p:spPr bwMode="auto">
          <a:xfrm>
            <a:off x="227135" y="6032500"/>
            <a:ext cx="8689731" cy="1588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5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7136" y="6032500"/>
            <a:ext cx="5723792" cy="34925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800">
                <a:solidFill>
                  <a:srgbClr val="42424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172200" y="6039173"/>
            <a:ext cx="2744666" cy="34612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rgbClr val="42424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0"/>
          </p:nvPr>
        </p:nvSpPr>
        <p:spPr>
          <a:xfrm>
            <a:off x="227136" y="1135063"/>
            <a:ext cx="5723792" cy="4741862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/>
          </p:nvPr>
        </p:nvSpPr>
        <p:spPr>
          <a:xfrm>
            <a:off x="6172200" y="1135063"/>
            <a:ext cx="2744666" cy="4741862"/>
          </a:xfrm>
        </p:spPr>
        <p:txBody>
          <a:bodyPr/>
          <a:lstStyle>
            <a:lvl1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6846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Ques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1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9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829958"/>
            <a:ext cx="9144000" cy="453183"/>
          </a:xfrm>
          <a:prstGeom prst="rect">
            <a:avLst/>
          </a:prstGeom>
          <a:solidFill>
            <a:schemeClr val="tx1"/>
          </a:solidFill>
        </p:spPr>
        <p:txBody>
          <a:bodyPr lIns="216000" tIns="72000" rIns="216000" bIns="72000">
            <a:spAutoFit/>
          </a:bodyPr>
          <a:lstStyle>
            <a:lvl1pPr marL="0" indent="0">
              <a:buNone/>
              <a:defRPr sz="2000" b="1" i="1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12"/>
          <p:cNvSpPr>
            <a:spLocks noGrp="1"/>
          </p:cNvSpPr>
          <p:nvPr>
            <p:ph sz="quarter" idx="10"/>
          </p:nvPr>
        </p:nvSpPr>
        <p:spPr>
          <a:xfrm>
            <a:off x="227136" y="1514476"/>
            <a:ext cx="5723792" cy="469741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Content Placeholder 14"/>
          <p:cNvSpPr>
            <a:spLocks noGrp="1"/>
          </p:cNvSpPr>
          <p:nvPr>
            <p:ph sz="quarter" idx="12"/>
          </p:nvPr>
        </p:nvSpPr>
        <p:spPr>
          <a:xfrm>
            <a:off x="6172200" y="1514476"/>
            <a:ext cx="2744666" cy="4697413"/>
          </a:xfrm>
        </p:spPr>
        <p:txBody>
          <a:bodyPr/>
          <a:lstStyle>
            <a:lvl1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30920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Question and Content with Base/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227135" y="6032500"/>
            <a:ext cx="8689731" cy="1588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11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5"/>
          <p:cNvCxnSpPr/>
          <p:nvPr userDrawn="1"/>
        </p:nvCxnSpPr>
        <p:spPr bwMode="auto">
          <a:xfrm>
            <a:off x="227135" y="6032500"/>
            <a:ext cx="8689731" cy="1588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6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829814"/>
            <a:ext cx="9144000" cy="453183"/>
          </a:xfrm>
          <a:prstGeom prst="rect">
            <a:avLst/>
          </a:prstGeom>
          <a:solidFill>
            <a:schemeClr val="tx1"/>
          </a:solidFill>
        </p:spPr>
        <p:txBody>
          <a:bodyPr lIns="216000" tIns="72000" rIns="216000" bIns="72000">
            <a:spAutoFit/>
          </a:bodyPr>
          <a:lstStyle>
            <a:lvl1pPr marL="0" indent="0">
              <a:buNone/>
              <a:defRPr sz="2000" b="1" i="1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7136" y="6032500"/>
            <a:ext cx="5723792" cy="349251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sz="800">
                <a:solidFill>
                  <a:srgbClr val="42424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174494" y="6039173"/>
            <a:ext cx="2742372" cy="346129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sz="800">
                <a:solidFill>
                  <a:srgbClr val="42424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/>
          </p:nvPr>
        </p:nvSpPr>
        <p:spPr>
          <a:xfrm>
            <a:off x="227136" y="1514475"/>
            <a:ext cx="5723792" cy="436245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6172200" y="1514475"/>
            <a:ext cx="2744666" cy="4362450"/>
          </a:xfrm>
        </p:spPr>
        <p:txBody>
          <a:bodyPr/>
          <a:lstStyle>
            <a:lvl1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92926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9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27135" y="1135064"/>
            <a:ext cx="8692662" cy="5076825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42249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Full Page Layout with Base/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0"/>
          <p:cNvCxnSpPr/>
          <p:nvPr/>
        </p:nvCxnSpPr>
        <p:spPr bwMode="auto">
          <a:xfrm>
            <a:off x="227135" y="6032500"/>
            <a:ext cx="8689731" cy="1588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13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27135" y="6032500"/>
            <a:ext cx="8689731" cy="1588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2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7136" y="6032500"/>
            <a:ext cx="5723792" cy="34925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800">
                <a:solidFill>
                  <a:srgbClr val="42424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172200" y="6039173"/>
            <a:ext cx="2744666" cy="34612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rgbClr val="42424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0"/>
          </p:nvPr>
        </p:nvSpPr>
        <p:spPr>
          <a:xfrm>
            <a:off x="227135" y="1135063"/>
            <a:ext cx="8692662" cy="4741862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86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Question and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1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5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829958"/>
            <a:ext cx="9144000" cy="453183"/>
          </a:xfrm>
          <a:prstGeom prst="rect">
            <a:avLst/>
          </a:prstGeom>
          <a:solidFill>
            <a:schemeClr val="tx1"/>
          </a:solidFill>
        </p:spPr>
        <p:txBody>
          <a:bodyPr lIns="216000" tIns="72000" rIns="216000" bIns="72000">
            <a:spAutoFit/>
          </a:bodyPr>
          <a:lstStyle>
            <a:lvl1pPr marL="0" indent="0">
              <a:buNone/>
              <a:defRPr sz="2000" b="1" i="1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12"/>
          <p:cNvSpPr>
            <a:spLocks noGrp="1"/>
          </p:cNvSpPr>
          <p:nvPr>
            <p:ph sz="quarter" idx="10"/>
          </p:nvPr>
        </p:nvSpPr>
        <p:spPr>
          <a:xfrm>
            <a:off x="227135" y="1514476"/>
            <a:ext cx="8692662" cy="469741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8779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Question and Content Full Page with Base/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/>
        </p:nvCxnSpPr>
        <p:spPr bwMode="auto">
          <a:xfrm>
            <a:off x="227135" y="6032500"/>
            <a:ext cx="8689731" cy="1588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11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227135" y="6032500"/>
            <a:ext cx="8689731" cy="1588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4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829814"/>
            <a:ext cx="9144000" cy="453183"/>
          </a:xfrm>
          <a:prstGeom prst="rect">
            <a:avLst/>
          </a:prstGeom>
          <a:solidFill>
            <a:schemeClr val="tx1"/>
          </a:solidFill>
        </p:spPr>
        <p:txBody>
          <a:bodyPr lIns="216000" tIns="72000" rIns="216000" bIns="72000">
            <a:spAutoFit/>
          </a:bodyPr>
          <a:lstStyle>
            <a:lvl1pPr marL="0" indent="0">
              <a:buNone/>
              <a:defRPr sz="2000" b="1" i="1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7136" y="6032500"/>
            <a:ext cx="5723792" cy="349251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sz="800">
                <a:solidFill>
                  <a:srgbClr val="42424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174494" y="6039173"/>
            <a:ext cx="2742372" cy="346129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sz="800">
                <a:solidFill>
                  <a:srgbClr val="42424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/>
          </p:nvPr>
        </p:nvSpPr>
        <p:spPr>
          <a:xfrm>
            <a:off x="227135" y="1514475"/>
            <a:ext cx="8692662" cy="436245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0769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>
            <a:cxnSpLocks noChangeShapeType="1"/>
          </p:cNvCxnSpPr>
          <p:nvPr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Connector 9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195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Half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72000" rIns="90000" bIns="72000"/>
          <a:lstStyle>
            <a:lvl1pPr marL="173038" indent="-173038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sp>
        <p:nvSpPr>
          <p:cNvPr id="5" name="Rectangle 111"/>
          <p:cNvSpPr>
            <a:spLocks noChangeArrowheads="1"/>
          </p:cNvSpPr>
          <p:nvPr/>
        </p:nvSpPr>
        <p:spPr bwMode="auto">
          <a:xfrm flipH="1">
            <a:off x="4572001" y="0"/>
            <a:ext cx="457053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dirty="0" smtClean="0">
              <a:solidFill>
                <a:srgbClr val="292926"/>
              </a:solidFill>
            </a:endParaRPr>
          </a:p>
        </p:txBody>
      </p:sp>
      <p:cxnSp>
        <p:nvCxnSpPr>
          <p:cNvPr id="6" name="Straight Connector 30"/>
          <p:cNvCxnSpPr>
            <a:cxnSpLocks noChangeShapeType="1"/>
          </p:cNvCxnSpPr>
          <p:nvPr/>
        </p:nvCxnSpPr>
        <p:spPr bwMode="auto">
          <a:xfrm flipV="1">
            <a:off x="0" y="4857750"/>
            <a:ext cx="4572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33"/>
          <p:cNvCxnSpPr>
            <a:cxnSpLocks noChangeShapeType="1"/>
          </p:cNvCxnSpPr>
          <p:nvPr/>
        </p:nvCxnSpPr>
        <p:spPr bwMode="auto">
          <a:xfrm flipV="1">
            <a:off x="0" y="809625"/>
            <a:ext cx="4572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111"/>
          <p:cNvSpPr>
            <a:spLocks noChangeArrowheads="1"/>
          </p:cNvSpPr>
          <p:nvPr userDrawn="1"/>
        </p:nvSpPr>
        <p:spPr bwMode="auto">
          <a:xfrm flipH="1">
            <a:off x="4572001" y="0"/>
            <a:ext cx="457053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dirty="0" smtClean="0">
              <a:solidFill>
                <a:srgbClr val="292926"/>
              </a:solidFill>
            </a:endParaRPr>
          </a:p>
        </p:txBody>
      </p:sp>
      <p:cxnSp>
        <p:nvCxnSpPr>
          <p:cNvPr id="9" name="Straight Connector 9"/>
          <p:cNvCxnSpPr>
            <a:cxnSpLocks noChangeShapeType="1"/>
          </p:cNvCxnSpPr>
          <p:nvPr userDrawn="1"/>
        </p:nvCxnSpPr>
        <p:spPr bwMode="ltGray">
          <a:xfrm flipV="1">
            <a:off x="0" y="4857750"/>
            <a:ext cx="4572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2"/>
          <p:cNvCxnSpPr>
            <a:cxnSpLocks noChangeShapeType="1"/>
          </p:cNvCxnSpPr>
          <p:nvPr userDrawn="1"/>
        </p:nvCxnSpPr>
        <p:spPr bwMode="ltGray">
          <a:xfrm flipV="1">
            <a:off x="0" y="809625"/>
            <a:ext cx="4572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" y="811214"/>
            <a:ext cx="4571999" cy="2117721"/>
          </a:xfrm>
        </p:spPr>
        <p:txBody>
          <a:bodyPr lIns="216000" tIns="216000" rIns="216000" anchor="b"/>
          <a:lstStyle>
            <a:lvl1pPr>
              <a:defRPr sz="2400" i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 bwMode="white">
          <a:xfrm>
            <a:off x="1" y="2932044"/>
            <a:ext cx="4572000" cy="1925707"/>
          </a:xfrm>
        </p:spPr>
        <p:txBody>
          <a:bodyPr lIns="216000" tIns="72000" rIns="216000" bIns="216000"/>
          <a:lstStyle>
            <a:lvl1pPr>
              <a:buNone/>
              <a:defRPr sz="20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9493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Half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/>
          <p:nvPr userDrawn="1"/>
        </p:nvSpPr>
        <p:spPr bwMode="auto">
          <a:xfrm>
            <a:off x="0" y="0"/>
            <a:ext cx="4572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72000" rIns="90000" bIns="72000"/>
          <a:lstStyle/>
          <a:p>
            <a:pPr marL="173038" indent="-173038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111"/>
          <p:cNvSpPr>
            <a:spLocks noChangeArrowheads="1"/>
          </p:cNvSpPr>
          <p:nvPr/>
        </p:nvSpPr>
        <p:spPr bwMode="auto">
          <a:xfrm flipH="1">
            <a:off x="4572001" y="0"/>
            <a:ext cx="457053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dirty="0" smtClean="0">
              <a:solidFill>
                <a:srgbClr val="292926"/>
              </a:solidFill>
            </a:endParaRPr>
          </a:p>
        </p:txBody>
      </p:sp>
      <p:cxnSp>
        <p:nvCxnSpPr>
          <p:cNvPr id="6" name="Straight Connector 30"/>
          <p:cNvCxnSpPr>
            <a:cxnSpLocks noChangeShapeType="1"/>
          </p:cNvCxnSpPr>
          <p:nvPr/>
        </p:nvCxnSpPr>
        <p:spPr bwMode="auto">
          <a:xfrm flipV="1">
            <a:off x="0" y="4857750"/>
            <a:ext cx="4572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33"/>
          <p:cNvCxnSpPr>
            <a:cxnSpLocks noChangeShapeType="1"/>
          </p:cNvCxnSpPr>
          <p:nvPr/>
        </p:nvCxnSpPr>
        <p:spPr bwMode="auto">
          <a:xfrm flipV="1">
            <a:off x="0" y="809625"/>
            <a:ext cx="4572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111"/>
          <p:cNvSpPr>
            <a:spLocks noChangeArrowheads="1"/>
          </p:cNvSpPr>
          <p:nvPr userDrawn="1"/>
        </p:nvSpPr>
        <p:spPr bwMode="auto">
          <a:xfrm flipH="1">
            <a:off x="4572001" y="0"/>
            <a:ext cx="457053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dirty="0" smtClean="0">
              <a:solidFill>
                <a:srgbClr val="292926"/>
              </a:solidFill>
            </a:endParaRPr>
          </a:p>
        </p:txBody>
      </p:sp>
      <p:cxnSp>
        <p:nvCxnSpPr>
          <p:cNvPr id="9" name="Straight Connector 9"/>
          <p:cNvCxnSpPr/>
          <p:nvPr userDrawn="1"/>
        </p:nvCxnSpPr>
        <p:spPr bwMode="ltGray">
          <a:xfrm flipV="1">
            <a:off x="0" y="4857750"/>
            <a:ext cx="4572000" cy="1588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chemeClr val="accent3">
                <a:lumMod val="25000"/>
                <a:lumOff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12"/>
          <p:cNvCxnSpPr>
            <a:cxnSpLocks noChangeShapeType="1"/>
          </p:cNvCxnSpPr>
          <p:nvPr userDrawn="1"/>
        </p:nvCxnSpPr>
        <p:spPr bwMode="ltGray">
          <a:xfrm flipV="1">
            <a:off x="0" y="809625"/>
            <a:ext cx="4572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" y="811214"/>
            <a:ext cx="4571999" cy="2117721"/>
          </a:xfrm>
        </p:spPr>
        <p:txBody>
          <a:bodyPr lIns="216000" tIns="216000" rIns="216000" anchor="b"/>
          <a:lstStyle>
            <a:lvl1pPr>
              <a:defRPr sz="2400" i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 bwMode="white">
          <a:xfrm>
            <a:off x="1" y="2932044"/>
            <a:ext cx="4572000" cy="1925707"/>
          </a:xfrm>
        </p:spPr>
        <p:txBody>
          <a:bodyPr lIns="216000" tIns="72000" rIns="216000" bIns="216000"/>
          <a:lstStyle>
            <a:lvl1pPr>
              <a:buNone/>
              <a:defRPr sz="2000">
                <a:solidFill>
                  <a:schemeClr val="accent3">
                    <a:lumMod val="25000"/>
                    <a:lumOff val="75000"/>
                  </a:schemeClr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7741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G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1"/>
          <p:cNvSpPr>
            <a:spLocks noChangeArrowheads="1"/>
          </p:cNvSpPr>
          <p:nvPr userDrawn="1"/>
        </p:nvSpPr>
        <p:spPr bwMode="auto">
          <a:xfrm>
            <a:off x="1" y="0"/>
            <a:ext cx="9142535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72000" rIns="90000" bIns="72000"/>
          <a:lstStyle>
            <a:lvl1pPr marL="173038" indent="-173038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sp>
        <p:nvSpPr>
          <p:cNvPr id="8" name="Rectangle 30"/>
          <p:cNvSpPr>
            <a:spLocks noChangeArrowheads="1"/>
          </p:cNvSpPr>
          <p:nvPr userDrawn="1"/>
        </p:nvSpPr>
        <p:spPr bwMode="auto">
          <a:xfrm>
            <a:off x="8286751" y="1"/>
            <a:ext cx="857250" cy="815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72000" rIns="90000" bIns="72000"/>
          <a:lstStyle>
            <a:lvl1pPr marL="173038" indent="-173038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sp>
        <p:nvSpPr>
          <p:cNvPr id="9" name="TextBox 33"/>
          <p:cNvSpPr txBox="1"/>
          <p:nvPr userDrawn="1"/>
        </p:nvSpPr>
        <p:spPr>
          <a:xfrm>
            <a:off x="8229600" y="601664"/>
            <a:ext cx="914400" cy="217487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tIns="0" bIns="0" anchor="ctr"/>
          <a:lstStyle/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473F79B3-873F-49EB-9BCB-BCAE7726CDFD}" type="slidenum">
              <a:rPr lang="en-GB" sz="1000" b="1">
                <a:solidFill>
                  <a:srgbClr val="FFFFFF"/>
                </a:solidFill>
                <a:latin typeface="Arial" charset="0"/>
                <a:cs typeface="Arial" charset="0"/>
              </a:rPr>
              <a:pPr algn="ctr"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GB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34"/>
          <p:cNvSpPr>
            <a:spLocks noChangeArrowheads="1"/>
          </p:cNvSpPr>
          <p:nvPr userDrawn="1"/>
        </p:nvSpPr>
        <p:spPr bwMode="auto">
          <a:xfrm>
            <a:off x="8229600" y="0"/>
            <a:ext cx="914400" cy="603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72000" rIns="90000" bIns="72000"/>
          <a:lstStyle>
            <a:lvl1pPr marL="173038" indent="-173038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cxnSp>
        <p:nvCxnSpPr>
          <p:cNvPr id="11" name="Straight Connector 42"/>
          <p:cNvCxnSpPr>
            <a:cxnSpLocks noChangeShapeType="1"/>
          </p:cNvCxnSpPr>
          <p:nvPr userDrawn="1"/>
        </p:nvCxnSpPr>
        <p:spPr bwMode="auto">
          <a:xfrm>
            <a:off x="0" y="815975"/>
            <a:ext cx="9144000" cy="1588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2" descr="\\euuklonfp1\MARKETING &amp; BD\Graphics team\Work_2012\Client Work\NSS 2013\NEW NSS Logo\PNGs\NSS2012_logo_Black_smal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136" y="44451"/>
            <a:ext cx="8631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Placeholder 29"/>
          <p:cNvSpPr>
            <a:spLocks noGrp="1"/>
          </p:cNvSpPr>
          <p:nvPr>
            <p:ph type="body" sz="quarter" idx="10"/>
          </p:nvPr>
        </p:nvSpPr>
        <p:spPr bwMode="white">
          <a:xfrm>
            <a:off x="19630" y="902255"/>
            <a:ext cx="8932984" cy="347662"/>
          </a:xfrm>
        </p:spPr>
        <p:txBody>
          <a:bodyPr lIns="216000" rIns="720000"/>
          <a:lstStyle>
            <a:lvl1pPr>
              <a:buNone/>
              <a:defRPr sz="2000" b="1">
                <a:solidFill>
                  <a:schemeClr val="bg1"/>
                </a:solidFill>
              </a:defRPr>
            </a:lvl1pPr>
            <a:lvl2pPr>
              <a:buNone/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Content Placeholder 12"/>
          <p:cNvSpPr>
            <a:spLocks noGrp="1"/>
          </p:cNvSpPr>
          <p:nvPr>
            <p:ph sz="quarter" idx="15"/>
          </p:nvPr>
        </p:nvSpPr>
        <p:spPr bwMode="white">
          <a:xfrm>
            <a:off x="227136" y="1514475"/>
            <a:ext cx="2771042" cy="4700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9" name="Content Placeholder 14"/>
          <p:cNvSpPr>
            <a:spLocks noGrp="1"/>
          </p:cNvSpPr>
          <p:nvPr>
            <p:ph sz="quarter" idx="12"/>
          </p:nvPr>
        </p:nvSpPr>
        <p:spPr bwMode="white">
          <a:xfrm>
            <a:off x="3219450" y="1514475"/>
            <a:ext cx="2744666" cy="470058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0" name="Content Placeholder 14"/>
          <p:cNvSpPr>
            <a:spLocks noGrp="1"/>
          </p:cNvSpPr>
          <p:nvPr>
            <p:ph sz="quarter" idx="16"/>
          </p:nvPr>
        </p:nvSpPr>
        <p:spPr bwMode="white">
          <a:xfrm>
            <a:off x="6172200" y="1514475"/>
            <a:ext cx="2744666" cy="470058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7" name="Text Placeholder 29"/>
          <p:cNvSpPr>
            <a:spLocks noGrp="1"/>
          </p:cNvSpPr>
          <p:nvPr>
            <p:ph type="body" sz="quarter" idx="17"/>
          </p:nvPr>
        </p:nvSpPr>
        <p:spPr bwMode="white">
          <a:xfrm>
            <a:off x="34405" y="221834"/>
            <a:ext cx="8060448" cy="616226"/>
          </a:xfrm>
        </p:spPr>
        <p:txBody>
          <a:bodyPr lIns="216000" rIns="720000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>
              <a:buNone/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5232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eaLnBrk="0" hangingPunct="0">
              <a:spcBef>
                <a:spcPct val="20000"/>
              </a:spcBef>
              <a:defRPr>
                <a:cs typeface="+mn-cs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fld id="{F1EF6223-C457-4F62-92A4-D9D175740036}" type="datetimeFigureOut">
              <a:rPr lang="en-GB" sz="1200">
                <a:solidFill>
                  <a:srgbClr val="292926"/>
                </a:solidFill>
                <a:latin typeface="Arial" charset="0"/>
              </a:rPr>
              <a:pPr defTabSz="914400" fontAlgn="base">
                <a:spcAft>
                  <a:spcPct val="0"/>
                </a:spcAft>
                <a:defRPr/>
              </a:pPr>
              <a:t>03/03/17</a:t>
            </a:fld>
            <a:endParaRPr lang="en-GB" sz="1200" dirty="0">
              <a:solidFill>
                <a:srgbClr val="292926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algn="r" eaLnBrk="0" hangingPunct="0">
              <a:spcBef>
                <a:spcPct val="20000"/>
              </a:spcBef>
              <a:defRPr>
                <a:cs typeface="+mn-cs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endParaRPr lang="en-GB" sz="1200" dirty="0">
              <a:solidFill>
                <a:srgbClr val="292926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eaLnBrk="0" hangingPunct="0">
              <a:spcBef>
                <a:spcPct val="20000"/>
              </a:spcBef>
              <a:defRPr>
                <a:cs typeface="+mn-cs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fld id="{F4E0FF6A-09F9-45CA-AB59-5D3840007E62}" type="slidenum">
              <a:rPr lang="en-GB" sz="1200">
                <a:solidFill>
                  <a:srgbClr val="292926"/>
                </a:solidFill>
                <a:latin typeface="Arial" charset="0"/>
              </a:rPr>
              <a:pPr defTabSz="914400" fontAlgn="base">
                <a:spcAft>
                  <a:spcPct val="0"/>
                </a:spcAft>
                <a:defRPr/>
              </a:pPr>
              <a:t>‹#›</a:t>
            </a:fld>
            <a:endParaRPr lang="en-GB" sz="1200" dirty="0">
              <a:solidFill>
                <a:srgbClr val="29292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22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eaLnBrk="0" hangingPunct="0">
              <a:spcBef>
                <a:spcPct val="20000"/>
              </a:spcBef>
              <a:defRPr>
                <a:cs typeface="+mn-cs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fld id="{DAA2FA7A-1575-4C36-B7B7-28DE5783E821}" type="datetimeFigureOut">
              <a:rPr lang="en-GB" sz="1200">
                <a:solidFill>
                  <a:srgbClr val="292926"/>
                </a:solidFill>
                <a:latin typeface="Arial" charset="0"/>
              </a:rPr>
              <a:pPr defTabSz="914400" fontAlgn="base">
                <a:spcAft>
                  <a:spcPct val="0"/>
                </a:spcAft>
                <a:defRPr/>
              </a:pPr>
              <a:t>03/03/17</a:t>
            </a:fld>
            <a:endParaRPr lang="en-GB" sz="1200" dirty="0">
              <a:solidFill>
                <a:srgbClr val="292926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algn="r" eaLnBrk="0" hangingPunct="0">
              <a:spcBef>
                <a:spcPct val="20000"/>
              </a:spcBef>
              <a:defRPr>
                <a:cs typeface="+mn-cs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endParaRPr lang="en-GB" sz="1200" dirty="0">
              <a:solidFill>
                <a:srgbClr val="292926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eaLnBrk="0" hangingPunct="0">
              <a:spcBef>
                <a:spcPct val="20000"/>
              </a:spcBef>
              <a:defRPr>
                <a:cs typeface="+mn-cs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fld id="{5155CF12-A86F-4BEE-9EAA-CFF256A3C7ED}" type="slidenum">
              <a:rPr lang="en-GB" sz="1200">
                <a:solidFill>
                  <a:srgbClr val="292926"/>
                </a:solidFill>
                <a:latin typeface="Arial" charset="0"/>
              </a:rPr>
              <a:pPr defTabSz="914400" fontAlgn="base">
                <a:spcAft>
                  <a:spcPct val="0"/>
                </a:spcAft>
                <a:defRPr/>
              </a:pPr>
              <a:t>‹#›</a:t>
            </a:fld>
            <a:endParaRPr lang="en-GB" sz="1200" dirty="0">
              <a:solidFill>
                <a:srgbClr val="29292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754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200000"/>
              <a:buFontTx/>
              <a:buBlip>
                <a:blip r:embed="rId2"/>
              </a:buBlip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9E4804D-175C-4154-AE54-9D9BAF9B4829}" type="datetimeFigureOut">
              <a:rPr lang="en-GB" sz="1200" smtClean="0">
                <a:solidFill>
                  <a:srgbClr val="292926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03/03/17</a:t>
            </a:fld>
            <a:endParaRPr lang="en-GB" sz="1200" dirty="0">
              <a:solidFill>
                <a:srgbClr val="292926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29292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4CE470E-9DE1-4F21-B8E0-69C93D15196E}" type="slidenum">
              <a:rPr lang="en-GB" sz="1200" smtClean="0">
                <a:solidFill>
                  <a:srgbClr val="292926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200" dirty="0">
              <a:solidFill>
                <a:srgbClr val="29292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6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19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44" r:id="rId10"/>
    <p:sldLayoutId id="214748374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1"/>
          <p:cNvSpPr>
            <a:spLocks noChangeArrowheads="1"/>
          </p:cNvSpPr>
          <p:nvPr/>
        </p:nvSpPr>
        <p:spPr bwMode="auto">
          <a:xfrm flipV="1">
            <a:off x="0" y="819150"/>
            <a:ext cx="9144000" cy="6038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dirty="0" smtClean="0">
              <a:solidFill>
                <a:srgbClr val="292926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27135" y="1"/>
            <a:ext cx="7444154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slide title Arial Bold size 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29600" y="601664"/>
            <a:ext cx="914400" cy="217487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tIns="0" bIns="0" anchor="ctr"/>
          <a:lstStyle/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9A766C97-2DD0-4CB2-9836-A24ADEAEA311}" type="slidenum">
              <a:rPr lang="en-GB" sz="900" b="1">
                <a:solidFill>
                  <a:srgbClr val="FFFFFF"/>
                </a:solidFill>
                <a:latin typeface="Arial" charset="0"/>
                <a:cs typeface="Arial" charset="0"/>
              </a:rPr>
              <a:pPr algn="ctr"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GB" sz="9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7135" y="6370639"/>
            <a:ext cx="8689731" cy="1587"/>
          </a:xfrm>
          <a:prstGeom prst="line">
            <a:avLst/>
          </a:prstGeom>
          <a:solidFill>
            <a:schemeClr val="accent2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0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227135" y="1125538"/>
            <a:ext cx="8689731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add text Arial size 18</a:t>
            </a:r>
          </a:p>
          <a:p>
            <a:pPr lvl="1"/>
            <a:r>
              <a:rPr lang="en-US" altLang="en-US" smtClean="0"/>
              <a:t>Second level Arial size 18</a:t>
            </a:r>
          </a:p>
          <a:p>
            <a:pPr lvl="2"/>
            <a:r>
              <a:rPr lang="en-US" altLang="en-US" smtClean="0"/>
              <a:t>Third level Arial size 16</a:t>
            </a:r>
          </a:p>
          <a:p>
            <a:pPr lvl="3"/>
            <a:r>
              <a:rPr lang="en-US" altLang="en-US" smtClean="0"/>
              <a:t>Fourth level size 16</a:t>
            </a:r>
          </a:p>
          <a:p>
            <a:pPr lvl="4"/>
            <a:r>
              <a:rPr lang="en-US" altLang="en-US" smtClean="0"/>
              <a:t>Fifth level size 16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8229600" y="0"/>
            <a:ext cx="914400" cy="603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72000" rIns="90000" bIns="72000"/>
          <a:lstStyle>
            <a:lvl1pPr marL="173038" indent="-173038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pic>
        <p:nvPicPr>
          <p:cNvPr id="1032" name="Picture 2" descr="\\euuklonfp1\MARKETING &amp; BD\Graphics team\Work_2012\Client Work\NSS 2013\NEW NSS Logo\PNGs\NSS2012_logo_Black_small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136" y="44451"/>
            <a:ext cx="8631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15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9pPr>
    </p:titleStyle>
    <p:bodyStyle>
      <a:lvl1pPr marL="180975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719138" indent="-2286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3pPr>
      <a:lvl4pPr marL="1077913" indent="-27305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1436688" indent="-271463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5pPr>
      <a:lvl6pPr marL="2613025" indent="-2682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3070225" indent="-2682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527425" indent="-2682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984625" indent="-2682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DBMS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COMP3211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smtClean="0"/>
              <a:t>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xtracts </a:t>
            </a:r>
            <a:r>
              <a:rPr lang="en-GB" dirty="0"/>
              <a:t>DML commands from application </a:t>
            </a:r>
            <a:r>
              <a:rPr lang="en-GB" dirty="0" smtClean="0"/>
              <a:t>programs </a:t>
            </a:r>
            <a:r>
              <a:rPr lang="en-GB" dirty="0"/>
              <a:t>and sends </a:t>
            </a:r>
            <a:r>
              <a:rPr lang="en-GB" dirty="0" smtClean="0"/>
              <a:t>them to the </a:t>
            </a:r>
            <a:r>
              <a:rPr lang="en-GB" i="1" dirty="0"/>
              <a:t>DML </a:t>
            </a:r>
            <a:r>
              <a:rPr lang="en-GB" i="1" dirty="0" smtClean="0"/>
              <a:t>compiler</a:t>
            </a:r>
            <a:endParaRPr lang="en-US" i="1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Precompiler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865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Compiles DML into executable code that can be sent to the </a:t>
            </a:r>
            <a:r>
              <a:rPr lang="en-US" i="1" dirty="0" smtClean="0"/>
              <a:t>runtime processor</a:t>
            </a:r>
            <a:endParaRPr lang="en-US" i="1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DML Compiler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rgbClr val="FFFFFF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2750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Executes privileged commands</a:t>
            </a:r>
          </a:p>
          <a:p>
            <a:r>
              <a:rPr lang="en-GB" dirty="0" smtClean="0"/>
              <a:t>Executes query plans from the </a:t>
            </a:r>
            <a:r>
              <a:rPr lang="en-GB" i="1" dirty="0" smtClean="0"/>
              <a:t>query optimiser</a:t>
            </a:r>
          </a:p>
          <a:p>
            <a:r>
              <a:rPr lang="en-GB" dirty="0" smtClean="0"/>
              <a:t>Accesses database through </a:t>
            </a:r>
            <a:r>
              <a:rPr lang="en-GB" i="1" dirty="0"/>
              <a:t>stored data manager</a:t>
            </a:r>
          </a:p>
          <a:p>
            <a:endParaRPr lang="en-US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Database Processor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3556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ontrols </a:t>
            </a:r>
            <a:r>
              <a:rPr lang="en-GB" dirty="0"/>
              <a:t>access to information on </a:t>
            </a:r>
            <a:r>
              <a:rPr lang="en-GB" dirty="0" smtClean="0"/>
              <a:t>disc, using </a:t>
            </a:r>
            <a:r>
              <a:rPr lang="en-GB" dirty="0"/>
              <a:t>basic operating system </a:t>
            </a:r>
            <a:r>
              <a:rPr lang="en-GB" dirty="0" smtClean="0"/>
              <a:t>services</a:t>
            </a:r>
          </a:p>
          <a:p>
            <a:r>
              <a:rPr lang="en-GB" dirty="0" smtClean="0"/>
              <a:t>Manages shared buffer pool (available main memory used for transferring data to and from disc)</a:t>
            </a:r>
            <a:endParaRPr lang="en-GB" dirty="0"/>
          </a:p>
          <a:p>
            <a:endParaRPr lang="en-US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Data Manager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9766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Component </a:t>
            </a:r>
            <a:r>
              <a:rPr lang="en-GB" dirty="0"/>
              <a:t>Modules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Loading utility</a:t>
            </a:r>
            <a:r>
              <a:rPr lang="en-GB" dirty="0"/>
              <a:t> </a:t>
            </a:r>
            <a:r>
              <a:rPr lang="en-GB" dirty="0" smtClean="0"/>
              <a:t>loads </a:t>
            </a:r>
            <a:r>
              <a:rPr lang="en-GB" dirty="0"/>
              <a:t>files into DB</a:t>
            </a:r>
          </a:p>
          <a:p>
            <a:r>
              <a:rPr lang="en-GB" i="1" dirty="0"/>
              <a:t>Backup utility</a:t>
            </a:r>
            <a:r>
              <a:rPr lang="en-GB" dirty="0"/>
              <a:t> dumps DB to secondary storage (tape, typically)</a:t>
            </a:r>
          </a:p>
          <a:p>
            <a:r>
              <a:rPr lang="en-GB" i="1" dirty="0"/>
              <a:t>Recovery utility</a:t>
            </a:r>
            <a:r>
              <a:rPr lang="en-GB" dirty="0"/>
              <a:t> deals with failure using backup information</a:t>
            </a:r>
          </a:p>
          <a:p>
            <a:r>
              <a:rPr lang="en-GB" i="1" dirty="0"/>
              <a:t>File reorganisation utility</a:t>
            </a:r>
            <a:r>
              <a:rPr lang="en-GB" dirty="0"/>
              <a:t> improves performance</a:t>
            </a:r>
          </a:p>
          <a:p>
            <a:r>
              <a:rPr lang="en-GB" i="1" dirty="0"/>
              <a:t>Performance monitoring</a:t>
            </a:r>
            <a:r>
              <a:rPr lang="en-GB" dirty="0"/>
              <a:t> provides statistics for DBA to decide whether to reorganise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74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Lecture:</a:t>
            </a:r>
            <a:br>
              <a:rPr lang="en-US" dirty="0" smtClean="0"/>
            </a:br>
            <a:r>
              <a:rPr lang="en-US" dirty="0" smtClean="0"/>
              <a:t>Data Storage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2772000" y="2584313"/>
            <a:ext cx="3600000" cy="2880000"/>
          </a:xfrm>
          <a:prstGeom prst="rect">
            <a:avLst/>
          </a:prstGeom>
          <a:noFill/>
          <a:ln w="381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Questions: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3132000" y="2944313"/>
            <a:ext cx="2880000" cy="2160000"/>
          </a:xfrm>
          <a:prstGeom prst="can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ine Callout 2 (Accent Bar) 11"/>
          <p:cNvSpPr/>
          <p:nvPr/>
        </p:nvSpPr>
        <p:spPr bwMode="auto">
          <a:xfrm>
            <a:off x="190585" y="3429000"/>
            <a:ext cx="2116379" cy="984250"/>
          </a:xfrm>
          <a:prstGeom prst="accentCallout2">
            <a:avLst>
              <a:gd name="adj1" fmla="val 19780"/>
              <a:gd name="adj2" fmla="val 107933"/>
              <a:gd name="adj3" fmla="val 20810"/>
              <a:gd name="adj4" fmla="val 151355"/>
              <a:gd name="adj5" fmla="val 63059"/>
              <a:gd name="adj6" fmla="val 182864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what’s inside a DBMS?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Line Callout 2 (Accent Bar) 13"/>
          <p:cNvSpPr/>
          <p:nvPr/>
        </p:nvSpPr>
        <p:spPr bwMode="auto">
          <a:xfrm>
            <a:off x="6836775" y="3429000"/>
            <a:ext cx="2116379" cy="98425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4089"/>
              <a:gd name="adj6" fmla="val -21914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what’s the interface to the DBMS?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1069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Interfaces: DDL </a:t>
            </a:r>
            <a:r>
              <a:rPr lang="en-GB" dirty="0" err="1"/>
              <a:t>vs</a:t>
            </a:r>
            <a:r>
              <a:rPr lang="en-GB" dirty="0"/>
              <a:t> DML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DDL – Data </a:t>
            </a:r>
            <a:r>
              <a:rPr lang="en-GB" dirty="0" smtClean="0"/>
              <a:t>Definition Language</a:t>
            </a:r>
            <a:endParaRPr lang="en-GB" dirty="0"/>
          </a:p>
          <a:p>
            <a:pPr lvl="1"/>
            <a:r>
              <a:rPr lang="en-GB" dirty="0"/>
              <a:t>Creating tables, indices</a:t>
            </a:r>
          </a:p>
          <a:p>
            <a:pPr lvl="1"/>
            <a:r>
              <a:rPr lang="en-GB" dirty="0"/>
              <a:t>Manipulating database schema</a:t>
            </a:r>
          </a:p>
          <a:p>
            <a:pPr marL="0" indent="0">
              <a:buNone/>
            </a:pPr>
            <a:r>
              <a:rPr lang="en-GB" dirty="0"/>
              <a:t>DML – Data Manipulation Language</a:t>
            </a:r>
          </a:p>
          <a:p>
            <a:pPr lvl="1"/>
            <a:r>
              <a:rPr lang="en-GB" dirty="0"/>
              <a:t>Queries</a:t>
            </a:r>
          </a:p>
          <a:p>
            <a:pPr lvl="1"/>
            <a:r>
              <a:rPr lang="en-GB" dirty="0"/>
              <a:t>Updating table contents</a:t>
            </a:r>
          </a:p>
        </p:txBody>
      </p:sp>
    </p:spTree>
    <p:extLst>
      <p:ext uri="{BB962C8B-B14F-4D97-AF65-F5344CB8AC3E}">
        <p14:creationId xmlns:p14="http://schemas.microsoft.com/office/powerpoint/2010/main" val="226621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Interfaces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3568" y="1988840"/>
            <a:ext cx="2736304" cy="1944216"/>
            <a:chOff x="683568" y="1988840"/>
            <a:chExt cx="2736304" cy="1944216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339752" y="3429000"/>
              <a:ext cx="1080120" cy="504056"/>
            </a:xfrm>
            <a:prstGeom prst="roundRect">
              <a:avLst/>
            </a:prstGeom>
            <a:solidFill>
              <a:schemeClr val="bg2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83568" y="3429000"/>
              <a:ext cx="1080120" cy="504056"/>
            </a:xfrm>
            <a:prstGeom prst="roundRect">
              <a:avLst/>
            </a:prstGeom>
            <a:solidFill>
              <a:schemeClr val="bg2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4" name="Left Brace 3"/>
            <p:cNvSpPr/>
            <p:nvPr/>
          </p:nvSpPr>
          <p:spPr bwMode="auto">
            <a:xfrm rot="5400000">
              <a:off x="1907704" y="1700808"/>
              <a:ext cx="288032" cy="2736304"/>
            </a:xfrm>
            <a:prstGeom prst="leftBrace">
              <a:avLst>
                <a:gd name="adj1" fmla="val 44719"/>
                <a:gd name="adj2" fmla="val 49099"/>
              </a:avLst>
            </a:prstGeom>
            <a:noFill/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39665" y="1988840"/>
              <a:ext cx="18653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database</a:t>
              </a:r>
            </a:p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administrators</a:t>
              </a:r>
              <a:endParaRPr lang="en-US" sz="2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68144" y="1988840"/>
            <a:ext cx="1731188" cy="1944216"/>
            <a:chOff x="5868144" y="1988840"/>
            <a:chExt cx="1731188" cy="1944216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6156176" y="3429000"/>
              <a:ext cx="1080120" cy="504056"/>
            </a:xfrm>
            <a:prstGeom prst="roundRect">
              <a:avLst/>
            </a:prstGeom>
            <a:solidFill>
              <a:schemeClr val="bg2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68144" y="1988840"/>
              <a:ext cx="17311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application</a:t>
              </a:r>
            </a:p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programmers</a:t>
              </a:r>
              <a:endParaRPr lang="en-US" sz="2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31940" y="1988840"/>
            <a:ext cx="1080120" cy="1944216"/>
            <a:chOff x="4031940" y="1988840"/>
            <a:chExt cx="1080120" cy="1944216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031940" y="3429000"/>
              <a:ext cx="1080120" cy="504056"/>
            </a:xfrm>
            <a:prstGeom prst="roundRect">
              <a:avLst/>
            </a:prstGeom>
            <a:solidFill>
              <a:schemeClr val="bg2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26317" y="1988840"/>
              <a:ext cx="8913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casual</a:t>
              </a:r>
            </a:p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users</a:t>
              </a:r>
              <a:endParaRPr lang="en-US" sz="2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7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23528" y="1556792"/>
            <a:ext cx="8496944" cy="24482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Users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3528" y="4077072"/>
            <a:ext cx="8496944" cy="25922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Execution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Can 1"/>
          <p:cNvSpPr/>
          <p:nvPr/>
        </p:nvSpPr>
        <p:spPr bwMode="auto">
          <a:xfrm>
            <a:off x="3491880" y="5733256"/>
            <a:ext cx="216024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156176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031940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339752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83568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31940" y="497878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31940" y="425806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56176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31940" y="307025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31940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156176" y="307025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3568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83568" y="4437112"/>
            <a:ext cx="1080120" cy="864096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1223628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4572000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4572000" y="2853581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6696236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4572000" y="5482841"/>
            <a:ext cx="0" cy="2504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6696236" y="2853581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4572000" y="476211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Components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 bwMode="auto">
          <a:xfrm>
            <a:off x="4499992" y="3824746"/>
            <a:ext cx="144016" cy="14401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4572000" y="3574306"/>
            <a:ext cx="0" cy="250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>
            <a:off x="4572000" y="3968762"/>
            <a:ext cx="0" cy="2892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1223628" y="2853581"/>
            <a:ext cx="0" cy="1583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5508898" y="2709416"/>
            <a:ext cx="322448" cy="205222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2807953" y="2204715"/>
            <a:ext cx="1763898" cy="162018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1763688" y="3322278"/>
            <a:ext cx="2268252" cy="15468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1763688" y="3322278"/>
            <a:ext cx="4392488" cy="15468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1763688" y="4510088"/>
            <a:ext cx="2268252" cy="359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6454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Contains metadata about stored data and schemas:</a:t>
            </a:r>
          </a:p>
          <a:p>
            <a:pPr lvl="1"/>
            <a:r>
              <a:rPr lang="en-US" dirty="0" smtClean="0"/>
              <a:t>names and sizes of files</a:t>
            </a:r>
          </a:p>
          <a:p>
            <a:pPr lvl="1"/>
            <a:r>
              <a:rPr lang="en-US" dirty="0" smtClean="0"/>
              <a:t>storage details of files</a:t>
            </a:r>
          </a:p>
          <a:p>
            <a:pPr lvl="1"/>
            <a:r>
              <a:rPr lang="en-US" dirty="0" smtClean="0"/>
              <a:t>names and data types of data items</a:t>
            </a:r>
          </a:p>
          <a:p>
            <a:pPr lvl="1"/>
            <a:r>
              <a:rPr lang="en-US" dirty="0" smtClean="0"/>
              <a:t>mappings between schemas</a:t>
            </a:r>
          </a:p>
          <a:p>
            <a:pPr lvl="1"/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statistical information</a:t>
            </a:r>
            <a:endParaRPr lang="en-US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Catalogue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4923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rocesses schema definitions</a:t>
            </a:r>
          </a:p>
          <a:p>
            <a:r>
              <a:rPr lang="en-GB" dirty="0"/>
              <a:t>S</a:t>
            </a:r>
            <a:r>
              <a:rPr lang="en-GB" dirty="0" smtClean="0"/>
              <a:t>tores schema descriptions </a:t>
            </a:r>
            <a:r>
              <a:rPr lang="en-GB" dirty="0"/>
              <a:t>in the </a:t>
            </a:r>
            <a:r>
              <a:rPr lang="en-GB" i="1" dirty="0" smtClean="0"/>
              <a:t>system catalogue</a:t>
            </a:r>
            <a:endParaRPr lang="en-GB" i="1" dirty="0"/>
          </a:p>
          <a:p>
            <a:endParaRPr lang="en-US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DDL Compiler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9673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Parses and validates queries</a:t>
            </a:r>
          </a:p>
          <a:p>
            <a:r>
              <a:rPr lang="en-GB" dirty="0" smtClean="0"/>
              <a:t>Compiles queries to internal form (query plan)</a:t>
            </a:r>
          </a:p>
          <a:p>
            <a:r>
              <a:rPr lang="en-GB" dirty="0" smtClean="0"/>
              <a:t>Passes compiled queries to </a:t>
            </a:r>
            <a:r>
              <a:rPr lang="en-GB" i="1" dirty="0" smtClean="0"/>
              <a:t>query </a:t>
            </a:r>
            <a:r>
              <a:rPr lang="en-GB" i="1" dirty="0"/>
              <a:t>o</a:t>
            </a:r>
            <a:r>
              <a:rPr lang="en-GB" i="1" dirty="0" smtClean="0"/>
              <a:t>ptimiser</a:t>
            </a:r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Compiler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rgbClr val="FFFFFF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0594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Rearranges and reorders operations within query plan</a:t>
            </a:r>
          </a:p>
          <a:p>
            <a:r>
              <a:rPr lang="en-US" dirty="0" smtClean="0"/>
              <a:t>Eliminates redundancies</a:t>
            </a:r>
          </a:p>
          <a:p>
            <a:r>
              <a:rPr lang="en-US" dirty="0" smtClean="0"/>
              <a:t>Identifies appropriate algorithms and indexes used to implement operations</a:t>
            </a:r>
          </a:p>
          <a:p>
            <a:r>
              <a:rPr lang="en-US" dirty="0" smtClean="0"/>
              <a:t>Consults </a:t>
            </a:r>
            <a:r>
              <a:rPr lang="en-US" i="1" dirty="0" smtClean="0"/>
              <a:t>system catalogue </a:t>
            </a:r>
            <a:r>
              <a:rPr lang="en-US" dirty="0" smtClean="0"/>
              <a:t>for statistical and other information</a:t>
            </a:r>
          </a:p>
          <a:p>
            <a:r>
              <a:rPr lang="en-US" dirty="0" smtClean="0"/>
              <a:t>Generates executable code </a:t>
            </a:r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r>
              <a:rPr lang="en-US" dirty="0" err="1" smtClean="0"/>
              <a:t>Optimiser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solidFill>
                  <a:srgbClr val="FFFFFF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487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K - Ipsos MORI">
  <a:themeElements>
    <a:clrScheme name="NSS">
      <a:dk1>
        <a:srgbClr val="292926"/>
      </a:dk1>
      <a:lt1>
        <a:srgbClr val="FFFFFF"/>
      </a:lt1>
      <a:dk2>
        <a:srgbClr val="ED1C24"/>
      </a:dk2>
      <a:lt2>
        <a:srgbClr val="292926"/>
      </a:lt2>
      <a:accent1>
        <a:srgbClr val="ED1C24"/>
      </a:accent1>
      <a:accent2>
        <a:srgbClr val="A5AEB6"/>
      </a:accent2>
      <a:accent3>
        <a:srgbClr val="292926"/>
      </a:accent3>
      <a:accent4>
        <a:srgbClr val="53534C"/>
      </a:accent4>
      <a:accent5>
        <a:srgbClr val="ED1C24"/>
      </a:accent5>
      <a:accent6>
        <a:srgbClr val="606059"/>
      </a:accent6>
      <a:hlink>
        <a:srgbClr val="ED1C24"/>
      </a:hlink>
      <a:folHlink>
        <a:srgbClr val="606059"/>
      </a:folHlink>
    </a:clrScheme>
    <a:fontScheme name="Ipsos MORI -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72000" rIns="90000" bIns="72000" numCol="1" rtlCol="0" anchor="t" anchorCtr="0" compatLnSpc="1">
        <a:prstTxWarp prst="textNoShape">
          <a:avLst/>
        </a:prstTxWarp>
        <a:noAutofit/>
      </a:bodyPr>
      <a:lstStyle>
        <a:defPPr marL="173038" marR="0" indent="-17303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defRPr sz="1800" dirty="0" smtClean="0"/>
        </a:defPPr>
      </a:lstStyle>
    </a:txDef>
  </a:objectDefaults>
  <a:extraClrSchemeLst>
    <a:extraClrScheme>
      <a:clrScheme name="Ipsos MORI -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3">
        <a:dk1>
          <a:srgbClr val="000000"/>
        </a:dk1>
        <a:lt1>
          <a:srgbClr val="FFFFFF"/>
        </a:lt1>
        <a:dk2>
          <a:srgbClr val="4E60A8"/>
        </a:dk2>
        <a:lt2>
          <a:srgbClr val="DDDDD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4">
        <a:dk1>
          <a:srgbClr val="333333"/>
        </a:dk1>
        <a:lt1>
          <a:srgbClr val="FFFFFF"/>
        </a:lt1>
        <a:dk2>
          <a:srgbClr val="4E60A8"/>
        </a:dk2>
        <a:lt2>
          <a:srgbClr val="DDDDD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5">
        <a:dk1>
          <a:srgbClr val="333333"/>
        </a:dk1>
        <a:lt1>
          <a:srgbClr val="FFFFFF"/>
        </a:lt1>
        <a:dk2>
          <a:srgbClr val="4E60A8"/>
        </a:dk2>
        <a:lt2>
          <a:srgbClr val="DDDDDD"/>
        </a:lt2>
        <a:accent1>
          <a:srgbClr val="8C2837"/>
        </a:accent1>
        <a:accent2>
          <a:srgbClr val="64B464"/>
        </a:accent2>
        <a:accent3>
          <a:srgbClr val="FFFFFF"/>
        </a:accent3>
        <a:accent4>
          <a:srgbClr val="2A2A2A"/>
        </a:accent4>
        <a:accent5>
          <a:srgbClr val="C5ACAE"/>
        </a:accent5>
        <a:accent6>
          <a:srgbClr val="5AA35A"/>
        </a:accent6>
        <a:hlink>
          <a:srgbClr val="FAA032"/>
        </a:hlink>
        <a:folHlink>
          <a:srgbClr val="1E50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6">
        <a:dk1>
          <a:srgbClr val="333333"/>
        </a:dk1>
        <a:lt1>
          <a:srgbClr val="FFFFFF"/>
        </a:lt1>
        <a:dk2>
          <a:srgbClr val="003150"/>
        </a:dk2>
        <a:lt2>
          <a:srgbClr val="DDDDDD"/>
        </a:lt2>
        <a:accent1>
          <a:srgbClr val="8C2837"/>
        </a:accent1>
        <a:accent2>
          <a:srgbClr val="64B464"/>
        </a:accent2>
        <a:accent3>
          <a:srgbClr val="FFFFFF"/>
        </a:accent3>
        <a:accent4>
          <a:srgbClr val="2A2A2A"/>
        </a:accent4>
        <a:accent5>
          <a:srgbClr val="C5ACAE"/>
        </a:accent5>
        <a:accent6>
          <a:srgbClr val="5AA35A"/>
        </a:accent6>
        <a:hlink>
          <a:srgbClr val="FAA032"/>
        </a:hlink>
        <a:folHlink>
          <a:srgbClr val="1E50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ECS.pptx</Template>
  <TotalTime>1977</TotalTime>
  <Words>548</Words>
  <Application>Microsoft Macintosh PowerPoint</Application>
  <PresentationFormat>On-screen Show (4:3)</PresentationFormat>
  <Paragraphs>292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ECS</vt:lpstr>
      <vt:lpstr>UK - Ipsos MORI</vt:lpstr>
      <vt:lpstr>DBMS Architecture</vt:lpstr>
      <vt:lpstr>Two Questions:</vt:lpstr>
      <vt:lpstr>Interfaces: DDL vs DML</vt:lpstr>
      <vt:lpstr>DBMS Interfaces</vt:lpstr>
      <vt:lpstr>DBMS Components</vt:lpstr>
      <vt:lpstr>System Catalogue</vt:lpstr>
      <vt:lpstr>DDL Compiler</vt:lpstr>
      <vt:lpstr>Query Compiler</vt:lpstr>
      <vt:lpstr>Query Optimiser</vt:lpstr>
      <vt:lpstr>Precompiler</vt:lpstr>
      <vt:lpstr>DML Compiler</vt:lpstr>
      <vt:lpstr>Runtime Database Processor</vt:lpstr>
      <vt:lpstr>Stored Data Manager</vt:lpstr>
      <vt:lpstr>Other Component Modules</vt:lpstr>
      <vt:lpstr>Next Lecture: Data Storage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18</cp:revision>
  <dcterms:created xsi:type="dcterms:W3CDTF">2013-04-26T10:42:41Z</dcterms:created>
  <dcterms:modified xsi:type="dcterms:W3CDTF">2017-03-03T15:00:40Z</dcterms:modified>
</cp:coreProperties>
</file>