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3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  <p:sldMasterId id="2147483674" r:id="rId2"/>
    <p:sldMasterId id="2147483687" r:id="rId3"/>
    <p:sldMasterId id="2147483700" r:id="rId4"/>
  </p:sldMasterIdLst>
  <p:notesMasterIdLst>
    <p:notesMasterId r:id="rId37"/>
  </p:notesMasterIdLst>
  <p:sldIdLst>
    <p:sldId id="256" r:id="rId5"/>
    <p:sldId id="296" r:id="rId6"/>
    <p:sldId id="302" r:id="rId7"/>
    <p:sldId id="257" r:id="rId8"/>
    <p:sldId id="258" r:id="rId9"/>
    <p:sldId id="259" r:id="rId10"/>
    <p:sldId id="260" r:id="rId11"/>
    <p:sldId id="261" r:id="rId12"/>
    <p:sldId id="262" r:id="rId13"/>
    <p:sldId id="297" r:id="rId14"/>
    <p:sldId id="263" r:id="rId15"/>
    <p:sldId id="264" r:id="rId16"/>
    <p:sldId id="265" r:id="rId17"/>
    <p:sldId id="293" r:id="rId18"/>
    <p:sldId id="294" r:id="rId19"/>
    <p:sldId id="266" r:id="rId20"/>
    <p:sldId id="267" r:id="rId21"/>
    <p:sldId id="268" r:id="rId22"/>
    <p:sldId id="269" r:id="rId23"/>
    <p:sldId id="298" r:id="rId24"/>
    <p:sldId id="270" r:id="rId25"/>
    <p:sldId id="271" r:id="rId26"/>
    <p:sldId id="272" r:id="rId27"/>
    <p:sldId id="273" r:id="rId28"/>
    <p:sldId id="299" r:id="rId29"/>
    <p:sldId id="277" r:id="rId30"/>
    <p:sldId id="278" r:id="rId31"/>
    <p:sldId id="276" r:id="rId32"/>
    <p:sldId id="274" r:id="rId33"/>
    <p:sldId id="275" r:id="rId34"/>
    <p:sldId id="280" r:id="rId35"/>
    <p:sldId id="281" r:id="rId36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4359"/>
    <a:srgbClr val="007275"/>
    <a:srgbClr val="008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67922" autoAdjust="0"/>
  </p:normalViewPr>
  <p:slideViewPr>
    <p:cSldViewPr>
      <p:cViewPr varScale="1">
        <p:scale>
          <a:sx n="77" d="100"/>
          <a:sy n="77" d="100"/>
        </p:scale>
        <p:origin x="-87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5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slide" Target="slides/slide20.xml"/><Relationship Id="rId25" Type="http://schemas.openxmlformats.org/officeDocument/2006/relationships/slide" Target="slides/slide21.xml"/><Relationship Id="rId26" Type="http://schemas.openxmlformats.org/officeDocument/2006/relationships/slide" Target="slides/slide22.xml"/><Relationship Id="rId27" Type="http://schemas.openxmlformats.org/officeDocument/2006/relationships/slide" Target="slides/slide23.xml"/><Relationship Id="rId28" Type="http://schemas.openxmlformats.org/officeDocument/2006/relationships/slide" Target="slides/slide24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30" Type="http://schemas.openxmlformats.org/officeDocument/2006/relationships/slide" Target="slides/slide26.xml"/><Relationship Id="rId31" Type="http://schemas.openxmlformats.org/officeDocument/2006/relationships/slide" Target="slides/slide27.xml"/><Relationship Id="rId32" Type="http://schemas.openxmlformats.org/officeDocument/2006/relationships/slide" Target="slides/slide28.xml"/><Relationship Id="rId9" Type="http://schemas.openxmlformats.org/officeDocument/2006/relationships/slide" Target="slides/slide5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3" Type="http://schemas.openxmlformats.org/officeDocument/2006/relationships/slide" Target="slides/slide29.xml"/><Relationship Id="rId34" Type="http://schemas.openxmlformats.org/officeDocument/2006/relationships/slide" Target="slides/slide30.xml"/><Relationship Id="rId35" Type="http://schemas.openxmlformats.org/officeDocument/2006/relationships/slide" Target="slides/slide31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37" Type="http://schemas.openxmlformats.org/officeDocument/2006/relationships/notesMaster" Target="notesMasters/notes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3FF9DE-5445-9B4E-B3FF-28A55CC8008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3908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1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2DD6FD-1C8A-C84C-B33E-FDCB731A608E}" type="slidenum">
              <a:rPr lang="en-GB"/>
              <a:pPr/>
              <a:t>4</a:t>
            </a:fld>
            <a:endParaRPr lang="en-GB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total </a:t>
            </a:r>
            <a:r>
              <a:rPr lang="en-US" dirty="0" smtClean="0"/>
              <a:t>–</a:t>
            </a:r>
            <a:r>
              <a:rPr lang="en-GB" dirty="0" smtClean="0"/>
              <a:t> integers</a:t>
            </a:r>
          </a:p>
          <a:p>
            <a:r>
              <a:rPr lang="en-GB" dirty="0" smtClean="0"/>
              <a:t>partial </a:t>
            </a:r>
            <a:r>
              <a:rPr lang="en-US" dirty="0" smtClean="0"/>
              <a:t>–</a:t>
            </a:r>
            <a:r>
              <a:rPr lang="en-GB" dirty="0" smtClean="0"/>
              <a:t> sets and</a:t>
            </a:r>
            <a:r>
              <a:rPr lang="en-GB" baseline="0" dirty="0" smtClean="0"/>
              <a:t> subsets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2.png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3.png"/><Relationship Id="rId3" Type="http://schemas.openxmlformats.org/officeDocument/2006/relationships/image" Target="../media/image4.emf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5.jpeg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3.png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5.jpeg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5.jpeg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5.jpeg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Relationship Id="rId2" Type="http://schemas.openxmlformats.org/officeDocument/2006/relationships/image" Target="../media/image5.jpeg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F2C953-20BE-C74E-B11E-75D26A98778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BED53E-BD41-4949-BA35-4FFA1F6F560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pic>
        <p:nvPicPr>
          <p:cNvPr id="8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bove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04800" y="1676400"/>
            <a:ext cx="8534400" cy="1905000"/>
          </a:xfrm>
        </p:spPr>
        <p:txBody>
          <a:bodyPr/>
          <a:lstStyle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304800" y="3733800"/>
            <a:ext cx="8534400" cy="2362200"/>
          </a:xfrm>
        </p:spPr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3CDBA3-9F07-0B46-A691-D28EFBAC485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F5956F-2881-554D-AB84-03D1722E62B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BEC82C-C193-744C-B270-912A775345F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8D0D0C-EFCE-1946-AD4A-0CEC66B42BD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F2C953-20BE-C74E-B11E-75D26A98778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BED53E-BD41-4949-BA35-4FFA1F6F560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pic>
        <p:nvPicPr>
          <p:cNvPr id="8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70000" indent="-270000">
              <a:buFont typeface="Arial"/>
              <a:buChar char="•"/>
              <a:defRPr/>
            </a:lvl1pPr>
            <a:lvl2pPr marL="540000" indent="-270000">
              <a:buFont typeface="Arial"/>
              <a:buChar char="•"/>
              <a:defRPr sz="2000"/>
            </a:lvl2pPr>
            <a:lvl3pPr marL="810000" indent="-270000">
              <a:buFont typeface="Arial"/>
              <a:buChar char="•"/>
              <a:defRPr sz="2000"/>
            </a:lvl3pPr>
            <a:lvl4pPr marL="1080000" indent="-270000">
              <a:buFont typeface="Arial"/>
              <a:buChar char="•"/>
              <a:defRPr sz="2000"/>
            </a:lvl4pPr>
            <a:lvl5pPr marL="1350000" indent="-270000">
              <a:buFont typeface="Arial"/>
              <a:buChar char="•"/>
              <a:defRPr sz="2000"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3CDBA3-9F07-0B46-A691-D28EFBAC485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406900"/>
            <a:ext cx="8686799" cy="1362075"/>
          </a:xfrm>
        </p:spPr>
        <p:txBody>
          <a:bodyPr/>
          <a:lstStyle>
            <a:lvl1pPr algn="l">
              <a:defRPr sz="48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2906713"/>
            <a:ext cx="8686799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3CDBA3-9F07-0B46-A691-D28EFBAC4853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038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1863" y="381000"/>
            <a:ext cx="2771775" cy="1103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F5956F-2881-554D-AB84-03D1722E62B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BEC82C-C193-744C-B270-912A775345F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8D0D0C-EFCE-1946-AD4A-0CEC66B42BD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F2C953-20BE-C74E-B11E-75D26A987781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115888"/>
            <a:ext cx="2178050" cy="534035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950" y="115888"/>
            <a:ext cx="6381750" cy="5340350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BED53E-BD41-4949-BA35-4FFA1F6F560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341438"/>
            <a:ext cx="8382000" cy="4830762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pic>
        <p:nvPicPr>
          <p:cNvPr id="8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41438"/>
            <a:ext cx="4038600" cy="4830762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228600" y="1700213"/>
            <a:ext cx="8686800" cy="2160587"/>
          </a:xfrm>
        </p:spPr>
        <p:txBody>
          <a:bodyPr lIns="91440"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933825"/>
            <a:ext cx="8686800" cy="1752600"/>
          </a:xfrm>
        </p:spPr>
        <p:txBody>
          <a:bodyPr lIns="91440"/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sp>
        <p:nvSpPr>
          <p:cNvPr id="5" name="Rectangle 103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781800" y="6324600"/>
            <a:ext cx="2133600" cy="304800"/>
          </a:xfrm>
        </p:spPr>
        <p:txBody>
          <a:bodyPr rIns="91440"/>
          <a:lstStyle>
            <a:lvl1pPr>
              <a:defRPr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341438"/>
            <a:ext cx="4038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000" y="1981201"/>
            <a:ext cx="4038600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341438"/>
            <a:ext cx="4038601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1981201"/>
            <a:ext cx="4038601" cy="4191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Picture 11" descr="electronic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48462" y="260350"/>
            <a:ext cx="2166938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F5956F-2881-554D-AB84-03D1722E62B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BEC82C-C193-744C-B270-912A775345F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8D0D0C-EFCE-1946-AD4A-0CEC66B42BD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26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4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7.xml"/><Relationship Id="rId12" Type="http://schemas.openxmlformats.org/officeDocument/2006/relationships/slideLayout" Target="../slideLayouts/slideLayout38.xml"/><Relationship Id="rId13" Type="http://schemas.openxmlformats.org/officeDocument/2006/relationships/theme" Target="../theme/theme3.xml"/><Relationship Id="rId1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9.xml"/><Relationship Id="rId4" Type="http://schemas.openxmlformats.org/officeDocument/2006/relationships/slideLayout" Target="../slideLayouts/slideLayout30.xml"/><Relationship Id="rId5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3.xml"/><Relationship Id="rId8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6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1.xml"/><Relationship Id="rId4" Type="http://schemas.openxmlformats.org/officeDocument/2006/relationships/slideLayout" Target="../slideLayouts/slideLayout42.xml"/><Relationship Id="rId5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5.xml"/><Relationship Id="rId8" Type="http://schemas.openxmlformats.org/officeDocument/2006/relationships/slideLayout" Target="../slideLayouts/slideLayout46.xml"/><Relationship Id="rId9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8.xml"/><Relationship Id="rId11" Type="http://schemas.openxmlformats.org/officeDocument/2006/relationships/theme" Target="../theme/theme4.xml"/><Relationship Id="rId1" Type="http://schemas.openxmlformats.org/officeDocument/2006/relationships/slideLayout" Target="../slideLayouts/slideLayout39.xml"/><Relationship Id="rId2" Type="http://schemas.openxmlformats.org/officeDocument/2006/relationships/slideLayout" Target="../slideLayouts/slideLayout4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54" r:id="rId13"/>
    <p:sldLayoutId id="2147483660" r:id="rId14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7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1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8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5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7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1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8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5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61722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41438"/>
            <a:ext cx="83820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324600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27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81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08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4pPr>
      <a:lvl5pPr marL="1350000" indent="-180000" algn="l" rtl="0" eaLnBrk="1" fontAlgn="base" hangingPunct="1">
        <a:spcBef>
          <a:spcPct val="0"/>
        </a:spcBef>
        <a:spcAft>
          <a:spcPts val="300"/>
        </a:spcAft>
        <a:buFont typeface="Arial"/>
        <a:buChar char="•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Relationship Id="rId2" Type="http://schemas.openxmlformats.org/officeDocument/2006/relationships/image" Target="../media/image6.jpeg"/><Relationship Id="rId3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Relationship Id="rId2" Type="http://schemas.openxmlformats.org/officeDocument/2006/relationships/image" Target="../media/image6.jpeg"/><Relationship Id="rId3" Type="http://schemas.openxmlformats.org/officeDocument/2006/relationships/image" Target="../media/image7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mtClean="0"/>
              <a:t>Data Types</a:t>
            </a: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COMP3211 Advanced </a:t>
            </a:r>
            <a:r>
              <a:rPr lang="en-GB" dirty="0"/>
              <a:t>Databases</a:t>
            </a:r>
            <a:br>
              <a:rPr lang="en-GB" dirty="0"/>
            </a:br>
            <a:endParaRPr lang="en-GB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Dr Nicholas </a:t>
            </a:r>
            <a:r>
              <a:rPr lang="en-GB" dirty="0" smtClean="0"/>
              <a:t>Gibbins - </a:t>
            </a:r>
            <a:r>
              <a:rPr lang="en-GB" dirty="0" err="1" smtClean="0"/>
              <a:t>nmg</a:t>
            </a:r>
            <a:r>
              <a:rPr lang="en-GB" dirty="0" err="1"/>
              <a:t>@</a:t>
            </a:r>
            <a:r>
              <a:rPr lang="en-GB" dirty="0" err="1" smtClean="0"/>
              <a:t>ecs.soton.ac.uk</a:t>
            </a:r>
            <a:endParaRPr lang="en-GB" dirty="0" smtClean="0"/>
          </a:p>
          <a:p>
            <a:r>
              <a:rPr lang="en-GB" dirty="0" smtClean="0"/>
              <a:t>2016-2017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Temporal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18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Temporal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The dimension of time is needed to answer such questions as:</a:t>
            </a:r>
          </a:p>
          <a:p>
            <a:pPr lvl="1"/>
            <a:r>
              <a:rPr lang="en-GB" dirty="0" smtClean="0"/>
              <a:t>What was the average price of product X during 1995?</a:t>
            </a:r>
          </a:p>
          <a:p>
            <a:pPr lvl="1"/>
            <a:r>
              <a:rPr lang="en-GB" dirty="0" smtClean="0"/>
              <a:t>In which month did we sell the most copies of video Y?</a:t>
            </a:r>
          </a:p>
          <a:p>
            <a:pPr lvl="1"/>
            <a:r>
              <a:rPr lang="en-GB" dirty="0" smtClean="0"/>
              <a:t>What was the treatment history for patient Z?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Characteristics of Time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 smtClean="0"/>
              <a:t>Time structure</a:t>
            </a:r>
          </a:p>
          <a:p>
            <a:pPr lvl="1"/>
            <a:r>
              <a:rPr lang="en-GB" sz="2000" dirty="0" smtClean="0"/>
              <a:t>Linear</a:t>
            </a:r>
          </a:p>
          <a:p>
            <a:pPr lvl="1"/>
            <a:r>
              <a:rPr lang="en-GB" sz="2000" dirty="0" smtClean="0"/>
              <a:t>Possible futures</a:t>
            </a:r>
          </a:p>
          <a:p>
            <a:pPr lvl="1"/>
            <a:r>
              <a:rPr lang="en-GB" sz="2000" dirty="0" smtClean="0"/>
              <a:t>Branching time</a:t>
            </a:r>
          </a:p>
          <a:p>
            <a:pPr lvl="1"/>
            <a:r>
              <a:rPr lang="en-GB" sz="2000" dirty="0" smtClean="0"/>
              <a:t>Directed acyclic graph</a:t>
            </a:r>
          </a:p>
          <a:p>
            <a:pPr lvl="1"/>
            <a:r>
              <a:rPr lang="en-GB" sz="2000" dirty="0" smtClean="0"/>
              <a:t>Periodic/cyclic</a:t>
            </a:r>
          </a:p>
          <a:p>
            <a:pPr marL="0" indent="0">
              <a:buNone/>
            </a:pPr>
            <a:r>
              <a:rPr lang="en-GB" sz="2000" dirty="0" err="1" smtClean="0"/>
              <a:t>Boundedness</a:t>
            </a:r>
            <a:r>
              <a:rPr lang="en-GB" sz="2000" dirty="0" smtClean="0"/>
              <a:t> of time</a:t>
            </a:r>
          </a:p>
          <a:p>
            <a:pPr lvl="1"/>
            <a:r>
              <a:rPr lang="en-GB" sz="2000" dirty="0" smtClean="0"/>
              <a:t>Unbounded</a:t>
            </a:r>
          </a:p>
          <a:p>
            <a:pPr lvl="1"/>
            <a:r>
              <a:rPr lang="en-GB" sz="2000" dirty="0" smtClean="0"/>
              <a:t>Time origin exists</a:t>
            </a:r>
          </a:p>
          <a:p>
            <a:pPr lvl="1"/>
            <a:r>
              <a:rPr lang="en-GB" sz="2000" dirty="0" smtClean="0"/>
              <a:t>Bounded at both ends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Time Density: Discrete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Timeline is isomorphic to the integers</a:t>
            </a:r>
          </a:p>
          <a:p>
            <a:pPr lvl="1"/>
            <a:r>
              <a:rPr lang="en-GB" dirty="0" smtClean="0"/>
              <a:t>Integers have a total order</a:t>
            </a:r>
          </a:p>
          <a:p>
            <a:pPr lvl="1"/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Timeline is composed of fixed periods, termed </a:t>
            </a:r>
            <a:r>
              <a:rPr lang="en-GB" dirty="0" err="1" smtClean="0"/>
              <a:t>chronons</a:t>
            </a:r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Between each pair of </a:t>
            </a:r>
            <a:r>
              <a:rPr lang="en-GB" dirty="0" err="1" smtClean="0"/>
              <a:t>chronons</a:t>
            </a:r>
            <a:r>
              <a:rPr lang="en-GB" dirty="0" smtClean="0"/>
              <a:t> is a finite number of other </a:t>
            </a:r>
            <a:r>
              <a:rPr lang="en-GB" dirty="0" err="1" smtClean="0"/>
              <a:t>chronons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Time Density: Dense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Timeline is isomorphic to the rational numbers</a:t>
            </a:r>
          </a:p>
          <a:p>
            <a:pPr lvl="1"/>
            <a:r>
              <a:rPr lang="en-GB" dirty="0" smtClean="0"/>
              <a:t>Rational numbers have a partial order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Between each pair of </a:t>
            </a:r>
            <a:r>
              <a:rPr lang="en-GB" dirty="0" err="1" smtClean="0"/>
              <a:t>chronons</a:t>
            </a:r>
            <a:r>
              <a:rPr lang="en-GB" dirty="0" smtClean="0"/>
              <a:t> is an infinite number of other </a:t>
            </a:r>
            <a:r>
              <a:rPr lang="en-GB" dirty="0" err="1" smtClean="0"/>
              <a:t>chronons</a:t>
            </a:r>
            <a:endParaRPr lang="en-GB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Time Density: Continuous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Timeline is isomorphic to the real numbers</a:t>
            </a:r>
          </a:p>
          <a:p>
            <a:pPr lvl="1"/>
            <a:r>
              <a:rPr lang="en-GB" dirty="0" smtClean="0"/>
              <a:t>Real numbers have a total order</a:t>
            </a:r>
          </a:p>
          <a:p>
            <a:pPr lvl="1"/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Between each pair of </a:t>
            </a:r>
            <a:r>
              <a:rPr lang="en-GB" dirty="0" err="1" smtClean="0"/>
              <a:t>chronons</a:t>
            </a:r>
            <a:r>
              <a:rPr lang="en-GB" dirty="0" smtClean="0"/>
              <a:t> is an infinite number of other </a:t>
            </a:r>
            <a:r>
              <a:rPr lang="en-GB" dirty="0" err="1" smtClean="0"/>
              <a:t>chronons</a:t>
            </a: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Characteristics of Time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Granularity if important</a:t>
            </a:r>
          </a:p>
          <a:p>
            <a:pPr lvl="1"/>
            <a:r>
              <a:rPr lang="en-GB" dirty="0" smtClean="0"/>
              <a:t>Event A occurs at 11.00am</a:t>
            </a:r>
          </a:p>
          <a:p>
            <a:pPr lvl="1"/>
            <a:r>
              <a:rPr lang="en-GB" dirty="0" smtClean="0"/>
              <a:t>Event B occurs at 3.00pm the same day</a:t>
            </a:r>
          </a:p>
          <a:p>
            <a:pPr lvl="1"/>
            <a:r>
              <a:rPr lang="en-GB" dirty="0" smtClean="0"/>
              <a:t>Does event A precede event B?</a:t>
            </a:r>
          </a:p>
          <a:p>
            <a:pPr lvl="1"/>
            <a:r>
              <a:rPr lang="en-GB" dirty="0" smtClean="0"/>
              <a:t>The answer is different if</a:t>
            </a:r>
          </a:p>
          <a:p>
            <a:pPr lvl="2"/>
            <a:r>
              <a:rPr lang="en-GB" dirty="0" smtClean="0"/>
              <a:t>Granularity is one day</a:t>
            </a:r>
          </a:p>
          <a:p>
            <a:pPr lvl="2"/>
            <a:r>
              <a:rPr lang="en-GB" dirty="0" smtClean="0"/>
              <a:t>Granularity is one minute</a:t>
            </a:r>
          </a:p>
          <a:p>
            <a:pPr marL="0" indent="0">
              <a:buNone/>
            </a:pPr>
            <a:r>
              <a:rPr lang="en-GB" dirty="0" smtClean="0"/>
              <a:t>There is also a distinction between sequence and time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Storing Times in a Database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Various times may be associated with an event that appears in a database</a:t>
            </a:r>
          </a:p>
          <a:p>
            <a:pPr marL="0" indent="0">
              <a:buNone/>
            </a:pPr>
            <a:r>
              <a:rPr lang="en-GB" dirty="0" smtClean="0"/>
              <a:t>We may wish to record</a:t>
            </a:r>
          </a:p>
          <a:p>
            <a:pPr lvl="1"/>
            <a:r>
              <a:rPr lang="en-GB" dirty="0" smtClean="0"/>
              <a:t>The Valid Time of a fact </a:t>
            </a:r>
            <a:r>
              <a:rPr lang="en-US" dirty="0" smtClean="0"/>
              <a:t>–</a:t>
            </a:r>
            <a:r>
              <a:rPr lang="en-GB" dirty="0" smtClean="0"/>
              <a:t> when the fact is true in reality</a:t>
            </a:r>
          </a:p>
          <a:p>
            <a:pPr lvl="1"/>
            <a:r>
              <a:rPr lang="en-GB" dirty="0" smtClean="0"/>
              <a:t>The Transaction Time of a fact </a:t>
            </a:r>
            <a:r>
              <a:rPr lang="en-US" dirty="0" smtClean="0"/>
              <a:t>–</a:t>
            </a:r>
            <a:r>
              <a:rPr lang="en-GB" dirty="0" smtClean="0"/>
              <a:t> when the fact is current in the database, and can be retrieved</a:t>
            </a:r>
          </a:p>
          <a:p>
            <a:pPr lvl="1"/>
            <a:r>
              <a:rPr lang="en-GB" dirty="0" smtClean="0"/>
              <a:t>Both of these (</a:t>
            </a:r>
            <a:r>
              <a:rPr lang="en-GB" dirty="0" err="1" smtClean="0"/>
              <a:t>bitemporal</a:t>
            </a:r>
            <a:r>
              <a:rPr lang="en-GB" dirty="0" smtClean="0"/>
              <a:t>)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SQL Extensions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TSQL includes:</a:t>
            </a:r>
          </a:p>
          <a:p>
            <a:pPr lvl="1"/>
            <a:r>
              <a:rPr lang="en-GB" dirty="0" smtClean="0"/>
              <a:t>A WHEN clause (see next slide)</a:t>
            </a:r>
          </a:p>
          <a:p>
            <a:pPr lvl="1"/>
            <a:r>
              <a:rPr lang="en-GB" dirty="0" smtClean="0"/>
              <a:t>Retrieval of timestamps</a:t>
            </a:r>
          </a:p>
          <a:p>
            <a:pPr lvl="1"/>
            <a:r>
              <a:rPr lang="en-GB" dirty="0" smtClean="0"/>
              <a:t>Retrieval of temporally ordered information</a:t>
            </a:r>
          </a:p>
          <a:p>
            <a:pPr lvl="1"/>
            <a:r>
              <a:rPr lang="en-GB" dirty="0" smtClean="0"/>
              <a:t>Using the TIME-SLICE clause to specify a time domain</a:t>
            </a:r>
          </a:p>
          <a:p>
            <a:pPr lvl="1"/>
            <a:r>
              <a:rPr lang="en-GB" dirty="0" smtClean="0"/>
              <a:t>Using the GROUP BY clause for modified aggregate functions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TSQL WHEN  Clause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534400" cy="487680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Format of the SELECT </a:t>
            </a:r>
            <a:r>
              <a:rPr lang="en-US" dirty="0" smtClean="0"/>
              <a:t>… WHEN statement</a:t>
            </a:r>
          </a:p>
          <a:p>
            <a:pPr lvl="1"/>
            <a:r>
              <a:rPr lang="en-US" dirty="0" smtClean="0"/>
              <a:t>SELECT { select-list }</a:t>
            </a:r>
            <a:br>
              <a:rPr lang="en-US" dirty="0" smtClean="0"/>
            </a:br>
            <a:r>
              <a:rPr lang="en-US" dirty="0" smtClean="0"/>
              <a:t>FROM { list of relations }</a:t>
            </a:r>
            <a:br>
              <a:rPr lang="en-US" dirty="0" smtClean="0"/>
            </a:br>
            <a:r>
              <a:rPr lang="en-US" dirty="0" smtClean="0"/>
              <a:t>WHERE { where-clause }</a:t>
            </a:r>
            <a:br>
              <a:rPr lang="en-US" dirty="0" smtClean="0"/>
            </a:br>
            <a:r>
              <a:rPr lang="en-US" dirty="0" smtClean="0"/>
              <a:t>WHEN { temporal clause }</a:t>
            </a:r>
          </a:p>
          <a:p>
            <a:pPr marL="0" indent="0">
              <a:buNone/>
            </a:pPr>
            <a:r>
              <a:rPr lang="en-US" dirty="0" smtClean="0"/>
              <a:t>Temporal comparison operators include:</a:t>
            </a:r>
          </a:p>
          <a:p>
            <a:pPr lvl="1"/>
            <a:r>
              <a:rPr lang="en-US" dirty="0" smtClean="0"/>
              <a:t>BEFORE/AFTER, FOLLOWS/PRECEDES</a:t>
            </a:r>
            <a:br>
              <a:rPr lang="en-US" dirty="0" smtClean="0"/>
            </a:br>
            <a:r>
              <a:rPr lang="en-US" dirty="0" smtClean="0"/>
              <a:t>DURING, EQUIVALENT, ADJACENT, OVERLAPS</a:t>
            </a:r>
          </a:p>
          <a:p>
            <a:pPr lvl="1"/>
            <a:r>
              <a:rPr lang="en-US" dirty="0" smtClean="0"/>
              <a:t>(compare with Allen’s Interval Calculus)</a:t>
            </a:r>
          </a:p>
          <a:p>
            <a:pPr lvl="1"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types and operations</a:t>
            </a:r>
          </a:p>
          <a:p>
            <a:r>
              <a:rPr lang="en-US" dirty="0" smtClean="0"/>
              <a:t>Temporal data</a:t>
            </a:r>
          </a:p>
          <a:p>
            <a:r>
              <a:rPr lang="en-US" dirty="0" smtClean="0"/>
              <a:t>Spatial data</a:t>
            </a:r>
          </a:p>
          <a:p>
            <a:r>
              <a:rPr lang="en-US" dirty="0" smtClean="0"/>
              <a:t>Multimedia data</a:t>
            </a:r>
          </a:p>
        </p:txBody>
      </p:sp>
    </p:spTree>
    <p:extLst>
      <p:ext uri="{BB962C8B-B14F-4D97-AF65-F5344CB8AC3E}">
        <p14:creationId xmlns:p14="http://schemas.microsoft.com/office/powerpoint/2010/main" val="24673685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Spatial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437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Spatial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Data Types include:</a:t>
            </a:r>
          </a:p>
          <a:p>
            <a:pPr lvl="1"/>
            <a:r>
              <a:rPr lang="en-GB" dirty="0" smtClean="0"/>
              <a:t>Points</a:t>
            </a:r>
          </a:p>
          <a:p>
            <a:pPr lvl="1"/>
            <a:r>
              <a:rPr lang="en-GB" dirty="0" smtClean="0"/>
              <a:t>Regions</a:t>
            </a:r>
          </a:p>
          <a:p>
            <a:pPr lvl="2"/>
            <a:r>
              <a:rPr lang="en-GB" dirty="0" smtClean="0"/>
              <a:t>Boxes</a:t>
            </a:r>
          </a:p>
          <a:p>
            <a:pPr lvl="2"/>
            <a:r>
              <a:rPr lang="en-GB" dirty="0" smtClean="0"/>
              <a:t>Quadrangles</a:t>
            </a:r>
          </a:p>
          <a:p>
            <a:pPr lvl="2"/>
            <a:r>
              <a:rPr lang="en-GB" dirty="0" smtClean="0"/>
              <a:t>Polynomial surfaces</a:t>
            </a:r>
          </a:p>
          <a:p>
            <a:pPr lvl="1"/>
            <a:r>
              <a:rPr lang="en-GB" dirty="0" smtClean="0"/>
              <a:t>Vectors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Spatial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Operations include:</a:t>
            </a:r>
          </a:p>
          <a:p>
            <a:pPr lvl="1"/>
            <a:r>
              <a:rPr lang="en-GB" dirty="0" smtClean="0"/>
              <a:t>Length</a:t>
            </a:r>
          </a:p>
          <a:p>
            <a:pPr lvl="1"/>
            <a:r>
              <a:rPr lang="en-GB" dirty="0" smtClean="0"/>
              <a:t>Intersect</a:t>
            </a:r>
          </a:p>
          <a:p>
            <a:pPr lvl="1"/>
            <a:r>
              <a:rPr lang="en-GB" dirty="0" smtClean="0"/>
              <a:t>Contains</a:t>
            </a:r>
          </a:p>
          <a:p>
            <a:pPr lvl="1"/>
            <a:r>
              <a:rPr lang="en-GB" dirty="0" smtClean="0"/>
              <a:t>Overlaps</a:t>
            </a:r>
          </a:p>
          <a:p>
            <a:pPr lvl="1"/>
            <a:r>
              <a:rPr lang="en-GB" dirty="0" smtClean="0"/>
              <a:t>Centre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Spatial Data Applications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Computer Aided Design (CAD)</a:t>
            </a:r>
          </a:p>
          <a:p>
            <a:r>
              <a:rPr lang="en-GB" dirty="0" smtClean="0"/>
              <a:t>Computer generated graphics</a:t>
            </a:r>
          </a:p>
          <a:p>
            <a:r>
              <a:rPr lang="en-GB" dirty="0" smtClean="0"/>
              <a:t>Geographic Information Systems (GIS</a:t>
            </a:r>
          </a:p>
          <a:p>
            <a:r>
              <a:rPr lang="en-GB" dirty="0" smtClean="0"/>
              <a:t>For these systems, the properties of interest would include:</a:t>
            </a:r>
          </a:p>
          <a:p>
            <a:pPr lvl="1"/>
            <a:r>
              <a:rPr lang="en-GB" dirty="0" smtClean="0"/>
              <a:t>Connectivity</a:t>
            </a:r>
          </a:p>
          <a:p>
            <a:pPr lvl="1"/>
            <a:r>
              <a:rPr lang="en-GB" dirty="0" smtClean="0"/>
              <a:t>Adjacency</a:t>
            </a:r>
          </a:p>
          <a:p>
            <a:pPr lvl="1"/>
            <a:r>
              <a:rPr lang="en-GB" dirty="0" smtClean="0"/>
              <a:t>Order</a:t>
            </a:r>
          </a:p>
          <a:p>
            <a:pPr lvl="1"/>
            <a:r>
              <a:rPr lang="en-GB" dirty="0" smtClean="0"/>
              <a:t>Metric relations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Spatial Data Characteristics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systems dealing with space:</a:t>
            </a:r>
          </a:p>
          <a:p>
            <a:pPr lvl="1"/>
            <a:r>
              <a:rPr lang="en-GB" dirty="0" smtClean="0"/>
              <a:t>Data objects may be highly complex</a:t>
            </a:r>
          </a:p>
          <a:p>
            <a:pPr lvl="1"/>
            <a:r>
              <a:rPr lang="en-GB" dirty="0" smtClean="0"/>
              <a:t>Data volumes may be very large</a:t>
            </a:r>
          </a:p>
          <a:p>
            <a:pPr lvl="1"/>
            <a:r>
              <a:rPr lang="en-GB" dirty="0" smtClean="0"/>
              <a:t>Data may be held in real time</a:t>
            </a:r>
          </a:p>
          <a:p>
            <a:pPr lvl="1"/>
            <a:r>
              <a:rPr lang="en-GB" dirty="0" smtClean="0"/>
              <a:t>Performance is not easy to achieve</a:t>
            </a:r>
          </a:p>
          <a:p>
            <a:pPr lvl="1"/>
            <a:r>
              <a:rPr lang="en-GB" dirty="0" smtClean="0"/>
              <a:t>Access is likely to be through specialised graphical front ends; operator skills are key</a:t>
            </a:r>
          </a:p>
          <a:p>
            <a:pPr lvl="1"/>
            <a:r>
              <a:rPr lang="en-GB" dirty="0" smtClean="0"/>
              <a:t>Query processing will not be performed using SQL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Multimedia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1907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Textual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Text data may be</a:t>
            </a:r>
          </a:p>
          <a:p>
            <a:pPr lvl="1"/>
            <a:r>
              <a:rPr lang="en-GB" dirty="0" smtClean="0"/>
              <a:t>Already in machine-readable form, from a word-processor, spreadsheet or other source</a:t>
            </a:r>
          </a:p>
          <a:p>
            <a:pPr lvl="1"/>
            <a:r>
              <a:rPr lang="en-GB" dirty="0" smtClean="0"/>
              <a:t>Read using OCR techniques</a:t>
            </a:r>
          </a:p>
          <a:p>
            <a:r>
              <a:rPr lang="en-GB" dirty="0" smtClean="0"/>
              <a:t>Text data is essentially unstructured, and an index of some kind needs to be built</a:t>
            </a:r>
          </a:p>
          <a:p>
            <a:pPr lvl="1"/>
            <a:r>
              <a:rPr lang="en-GB" dirty="0" smtClean="0"/>
              <a:t>By a human operator</a:t>
            </a:r>
          </a:p>
          <a:p>
            <a:pPr lvl="1"/>
            <a:r>
              <a:rPr lang="en-GB" dirty="0" smtClean="0"/>
              <a:t>Automatically by building a inverted list of every significant word in the database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Textual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Markup</a:t>
            </a:r>
            <a:r>
              <a:rPr lang="en-GB" dirty="0" smtClean="0"/>
              <a:t> languages do give some structure to a document</a:t>
            </a:r>
          </a:p>
          <a:p>
            <a:pPr lvl="1"/>
            <a:r>
              <a:rPr lang="en-GB" dirty="0" smtClean="0"/>
              <a:t>HTML is a </a:t>
            </a:r>
            <a:r>
              <a:rPr lang="en-GB" dirty="0" err="1" smtClean="0"/>
              <a:t>markup</a:t>
            </a:r>
            <a:r>
              <a:rPr lang="en-GB" dirty="0" smtClean="0"/>
              <a:t> language for the Web</a:t>
            </a:r>
          </a:p>
          <a:p>
            <a:r>
              <a:rPr lang="en-GB" dirty="0" smtClean="0"/>
              <a:t>XML (and its predecessor SGML) allows a programmer to create portable documents that contain structured data</a:t>
            </a:r>
          </a:p>
          <a:p>
            <a:pPr lvl="1"/>
            <a:r>
              <a:rPr lang="en-GB" dirty="0" smtClean="0"/>
              <a:t>Can also create new </a:t>
            </a:r>
            <a:r>
              <a:rPr lang="en-GB" dirty="0" err="1" smtClean="0"/>
              <a:t>markup</a:t>
            </a:r>
            <a:r>
              <a:rPr lang="en-GB" dirty="0" smtClean="0"/>
              <a:t> languages</a:t>
            </a:r>
          </a:p>
          <a:p>
            <a:r>
              <a:rPr lang="en-GB" dirty="0" smtClean="0"/>
              <a:t>Character Large Objects (CLOBs) are now commonly supported by vendors</a:t>
            </a:r>
          </a:p>
          <a:p>
            <a:pPr lvl="1"/>
            <a:r>
              <a:rPr lang="en-GB" dirty="0" smtClean="0"/>
              <a:t>Able to store and handle text documents in addition to standard data</a:t>
            </a:r>
          </a:p>
          <a:p>
            <a:pPr lvl="1"/>
            <a:r>
              <a:rPr lang="en-GB" dirty="0" smtClean="0"/>
              <a:t>Provision of text search and retrieval facilities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Text and Documents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Much data is stored in the form of text</a:t>
            </a:r>
          </a:p>
          <a:p>
            <a:r>
              <a:rPr lang="en-GB" dirty="0" smtClean="0"/>
              <a:t>It would be very useful to be able to ask queries such as:</a:t>
            </a:r>
          </a:p>
          <a:p>
            <a:pPr lvl="1"/>
            <a:r>
              <a:rPr lang="en-GB" dirty="0" smtClean="0"/>
              <a:t>Find all the legal documents concerning client ‘Jones’</a:t>
            </a:r>
          </a:p>
          <a:p>
            <a:pPr lvl="1"/>
            <a:r>
              <a:rPr lang="en-GB" dirty="0" smtClean="0"/>
              <a:t>Find all the suspects </a:t>
            </a:r>
            <a:r>
              <a:rPr lang="en-GB" dirty="0"/>
              <a:t>with false </a:t>
            </a:r>
            <a:r>
              <a:rPr lang="en-GB" dirty="0" smtClean="0"/>
              <a:t>teeth who have been interviewed</a:t>
            </a:r>
          </a:p>
          <a:p>
            <a:pPr lvl="1"/>
            <a:r>
              <a:rPr lang="en-GB" dirty="0" smtClean="0"/>
              <a:t>Find all the articles on ‘databases’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Image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Examples of still images include:</a:t>
            </a:r>
          </a:p>
          <a:p>
            <a:pPr lvl="1"/>
            <a:r>
              <a:rPr lang="en-GB" dirty="0" smtClean="0"/>
              <a:t>X-Rays</a:t>
            </a:r>
          </a:p>
          <a:p>
            <a:pPr lvl="1"/>
            <a:r>
              <a:rPr lang="en-GB" dirty="0" smtClean="0"/>
              <a:t>Maps</a:t>
            </a:r>
          </a:p>
          <a:p>
            <a:pPr lvl="1"/>
            <a:r>
              <a:rPr lang="en-GB" dirty="0" smtClean="0"/>
              <a:t>Photographs</a:t>
            </a:r>
          </a:p>
          <a:p>
            <a:r>
              <a:rPr lang="en-GB" dirty="0" smtClean="0"/>
              <a:t>These are all classified as binary large objects (</a:t>
            </a:r>
            <a:r>
              <a:rPr lang="en-GB" dirty="0" err="1" smtClean="0"/>
              <a:t>BLOBs</a:t>
            </a:r>
            <a:r>
              <a:rPr lang="en-GB" dirty="0" smtClean="0"/>
              <a:t>)</a:t>
            </a:r>
          </a:p>
          <a:p>
            <a:r>
              <a:rPr lang="en-GB" dirty="0" smtClean="0"/>
              <a:t>A BLOB has no semantics attached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Types and Operations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322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Image Databases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 image database needs to provide support for</a:t>
            </a:r>
          </a:p>
          <a:p>
            <a:pPr lvl="1"/>
            <a:r>
              <a:rPr lang="en-GB" dirty="0" smtClean="0"/>
              <a:t>Image analysis and pattern recognition</a:t>
            </a:r>
          </a:p>
          <a:p>
            <a:pPr lvl="1"/>
            <a:r>
              <a:rPr lang="en-GB" dirty="0" smtClean="0"/>
              <a:t>Image structuring and understanding</a:t>
            </a:r>
          </a:p>
          <a:p>
            <a:pPr lvl="1"/>
            <a:r>
              <a:rPr lang="en-GB" dirty="0" smtClean="0"/>
              <a:t>Spatial reasoning and image information retrieval</a:t>
            </a:r>
          </a:p>
          <a:p>
            <a:r>
              <a:rPr lang="en-GB" dirty="0" smtClean="0"/>
              <a:t>Mainstream DB vendors now adding</a:t>
            </a:r>
          </a:p>
          <a:p>
            <a:pPr lvl="1"/>
            <a:r>
              <a:rPr lang="en-GB" dirty="0" smtClean="0"/>
              <a:t>Support for </a:t>
            </a:r>
            <a:r>
              <a:rPr lang="en-GB" dirty="0" err="1" smtClean="0"/>
              <a:t>BLOBs</a:t>
            </a:r>
            <a:endParaRPr lang="en-GB" dirty="0" smtClean="0"/>
          </a:p>
          <a:p>
            <a:pPr lvl="1"/>
            <a:r>
              <a:rPr lang="en-GB" dirty="0" smtClean="0"/>
              <a:t>Access using QBIC (Query by Image Content)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Audio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Digitised sound</a:t>
            </a:r>
          </a:p>
          <a:p>
            <a:pPr lvl="1"/>
            <a:r>
              <a:rPr lang="en-GB" dirty="0" smtClean="0"/>
              <a:t>Stored in various formats, such as WAV or MP3</a:t>
            </a:r>
          </a:p>
          <a:p>
            <a:pPr lvl="1"/>
            <a:r>
              <a:rPr lang="en-GB" dirty="0" smtClean="0"/>
              <a:t>Consumes large amounts of storage</a:t>
            </a:r>
          </a:p>
          <a:p>
            <a:pPr lvl="1"/>
            <a:r>
              <a:rPr lang="en-GB" dirty="0" smtClean="0"/>
              <a:t>Compression techniques normally used</a:t>
            </a:r>
          </a:p>
          <a:p>
            <a:r>
              <a:rPr lang="en-GB" dirty="0" smtClean="0"/>
              <a:t>MIDI (Musical Instrument Digital Interface)</a:t>
            </a:r>
          </a:p>
          <a:p>
            <a:pPr lvl="1"/>
            <a:r>
              <a:rPr lang="en-GB" dirty="0" smtClean="0"/>
              <a:t>More compact than digitised audio</a:t>
            </a:r>
          </a:p>
          <a:p>
            <a:pPr lvl="1"/>
            <a:r>
              <a:rPr lang="en-GB" dirty="0" smtClean="0"/>
              <a:t>Consists of a sequence of instructions:</a:t>
            </a:r>
            <a:br>
              <a:rPr lang="en-GB" dirty="0" smtClean="0"/>
            </a:br>
            <a:r>
              <a:rPr lang="en-GB" dirty="0" err="1" smtClean="0"/>
              <a:t>Note_On</a:t>
            </a:r>
            <a:r>
              <a:rPr lang="en-GB" dirty="0" smtClean="0"/>
              <a:t>, </a:t>
            </a:r>
            <a:r>
              <a:rPr lang="en-GB" dirty="0" err="1" smtClean="0"/>
              <a:t>Note_Off</a:t>
            </a:r>
            <a:r>
              <a:rPr lang="en-GB" dirty="0" smtClean="0"/>
              <a:t>, </a:t>
            </a:r>
            <a:r>
              <a:rPr lang="en-GB" dirty="0" err="1" smtClean="0"/>
              <a:t>Increase_Volume</a:t>
            </a:r>
            <a:endParaRPr lang="en-GB" dirty="0" smtClean="0"/>
          </a:p>
          <a:p>
            <a:pPr lvl="1"/>
            <a:r>
              <a:rPr lang="en-GB" dirty="0" smtClean="0"/>
              <a:t>Interpreted by a synthesiser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Video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One of the most space hungry formats of all</a:t>
            </a:r>
          </a:p>
          <a:p>
            <a:pPr lvl="1"/>
            <a:r>
              <a:rPr lang="en-GB" dirty="0" smtClean="0"/>
              <a:t>Images stored as a sequence of frames</a:t>
            </a:r>
          </a:p>
          <a:p>
            <a:pPr lvl="1"/>
            <a:r>
              <a:rPr lang="en-GB" dirty="0" smtClean="0"/>
              <a:t>Each frame can consume over a megabyte</a:t>
            </a:r>
          </a:p>
          <a:p>
            <a:pPr lvl="1"/>
            <a:r>
              <a:rPr lang="en-GB" dirty="0" smtClean="0"/>
              <a:t>Frames typically played back at 24-30 fps</a:t>
            </a:r>
          </a:p>
          <a:p>
            <a:r>
              <a:rPr lang="en-GB" dirty="0" smtClean="0"/>
              <a:t>To integrate video and audio, interleaved file structures incorporate times sequencing of audio/video playback</a:t>
            </a:r>
          </a:p>
          <a:p>
            <a:pPr lvl="1"/>
            <a:r>
              <a:rPr lang="en-GB" dirty="0" smtClean="0"/>
              <a:t>Microsoft AVI</a:t>
            </a:r>
          </a:p>
          <a:p>
            <a:pPr lvl="1"/>
            <a:r>
              <a:rPr lang="en-GB" dirty="0" smtClean="0"/>
              <a:t>Apple </a:t>
            </a:r>
            <a:r>
              <a:rPr lang="en-GB" dirty="0" err="1" smtClean="0"/>
              <a:t>Quicktime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Data Types</a:t>
            </a:r>
            <a:endParaRPr lang="en-GB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Numeric</a:t>
            </a:r>
          </a:p>
          <a:p>
            <a:r>
              <a:rPr lang="en-GB" smtClean="0"/>
              <a:t>Character</a:t>
            </a:r>
          </a:p>
          <a:p>
            <a:r>
              <a:rPr lang="en-GB" smtClean="0"/>
              <a:t>Temporal</a:t>
            </a:r>
          </a:p>
          <a:p>
            <a:r>
              <a:rPr lang="en-GB" smtClean="0"/>
              <a:t>Spatial</a:t>
            </a:r>
          </a:p>
          <a:p>
            <a:r>
              <a:rPr lang="en-GB" smtClean="0"/>
              <a:t>Image</a:t>
            </a:r>
          </a:p>
          <a:p>
            <a:r>
              <a:rPr lang="en-GB" smtClean="0"/>
              <a:t>Text</a:t>
            </a:r>
          </a:p>
          <a:p>
            <a:r>
              <a:rPr lang="en-GB" smtClean="0"/>
              <a:t>Audio and Video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Operations on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Comparison</a:t>
            </a:r>
          </a:p>
          <a:p>
            <a:r>
              <a:rPr lang="en-GB" smtClean="0"/>
              <a:t>Arithmetic</a:t>
            </a:r>
          </a:p>
          <a:p>
            <a:r>
              <a:rPr lang="en-GB" smtClean="0"/>
              <a:t>Fuzzy searches</a:t>
            </a:r>
          </a:p>
          <a:p>
            <a:r>
              <a:rPr lang="en-GB" smtClean="0"/>
              <a:t>Retrieve all documents that contain a given word</a:t>
            </a:r>
          </a:p>
          <a:p>
            <a:r>
              <a:rPr lang="en-GB" smtClean="0"/>
              <a:t>Find a picture that contains blue sky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Which operations are meaningful?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Can you add two weights together?</a:t>
            </a:r>
          </a:p>
          <a:p>
            <a:pPr lvl="1"/>
            <a:r>
              <a:rPr lang="en-GB" dirty="0" smtClean="0"/>
              <a:t>2kg + 2kg = ?</a:t>
            </a:r>
          </a:p>
          <a:p>
            <a:pPr marL="0" indent="0">
              <a:buNone/>
            </a:pPr>
            <a:r>
              <a:rPr lang="en-GB" dirty="0" smtClean="0"/>
              <a:t>Can you multiply two weights?</a:t>
            </a:r>
          </a:p>
          <a:p>
            <a:pPr lvl="1"/>
            <a:r>
              <a:rPr lang="en-GB" dirty="0" smtClean="0"/>
              <a:t>2kg * 2kg = ?</a:t>
            </a:r>
          </a:p>
          <a:p>
            <a:pPr marL="0" indent="0">
              <a:buNone/>
            </a:pPr>
            <a:r>
              <a:rPr lang="en-GB" dirty="0" smtClean="0"/>
              <a:t>Can you add a weight to a quantity?</a:t>
            </a:r>
          </a:p>
          <a:p>
            <a:pPr lvl="1"/>
            <a:r>
              <a:rPr lang="en-GB" dirty="0" smtClean="0"/>
              <a:t>13 + 2kg = ?</a:t>
            </a:r>
          </a:p>
          <a:p>
            <a:pPr marL="0" indent="0">
              <a:buNone/>
            </a:pPr>
            <a:r>
              <a:rPr lang="en-GB" dirty="0" smtClean="0"/>
              <a:t>Can you multiply a weight by a quantity?</a:t>
            </a:r>
          </a:p>
          <a:p>
            <a:pPr lvl="1"/>
            <a:r>
              <a:rPr lang="en-GB" dirty="0" smtClean="0"/>
              <a:t>13 * 2 kg = ?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Which operations</a:t>
            </a:r>
            <a:r>
              <a:rPr lang="en-GB" dirty="0"/>
              <a:t> </a:t>
            </a:r>
            <a:r>
              <a:rPr lang="en-GB" dirty="0" smtClean="0"/>
              <a:t>are meaningful?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Can you compare two images?</a:t>
            </a:r>
            <a:endParaRPr lang="en-GB" dirty="0"/>
          </a:p>
        </p:txBody>
      </p:sp>
      <p:pic>
        <p:nvPicPr>
          <p:cNvPr id="4" name="Picture 3" descr="868.green_app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2286000"/>
            <a:ext cx="2362200" cy="2362200"/>
          </a:xfrm>
          <a:prstGeom prst="rect">
            <a:avLst/>
          </a:prstGeom>
        </p:spPr>
      </p:pic>
      <p:pic>
        <p:nvPicPr>
          <p:cNvPr id="5" name="Picture 4" descr="litcrittoolkit-orange-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2682566"/>
            <a:ext cx="1720850" cy="173703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19600" y="3276600"/>
            <a:ext cx="3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Georgia"/>
                <a:cs typeface="Georgia"/>
              </a:rPr>
              <a:t>=</a:t>
            </a:r>
            <a:endParaRPr lang="en-GB" dirty="0">
              <a:latin typeface="Georgia"/>
              <a:cs typeface="Georg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Which operations</a:t>
            </a:r>
            <a:r>
              <a:rPr lang="en-GB" dirty="0"/>
              <a:t> </a:t>
            </a:r>
            <a:r>
              <a:rPr lang="en-GB" dirty="0" smtClean="0"/>
              <a:t>are meaningful?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Can you add two images?</a:t>
            </a:r>
            <a:endParaRPr lang="en-GB" dirty="0"/>
          </a:p>
        </p:txBody>
      </p:sp>
      <p:pic>
        <p:nvPicPr>
          <p:cNvPr id="4" name="Picture 3" descr="868.green_appl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2286000"/>
            <a:ext cx="2362200" cy="2362200"/>
          </a:xfrm>
          <a:prstGeom prst="rect">
            <a:avLst/>
          </a:prstGeom>
        </p:spPr>
      </p:pic>
      <p:pic>
        <p:nvPicPr>
          <p:cNvPr id="5" name="Picture 4" descr="litcrittoolkit-orange-1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2682566"/>
            <a:ext cx="1720850" cy="173703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19600" y="3276600"/>
            <a:ext cx="3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Georgia"/>
                <a:cs typeface="Georgia"/>
              </a:rPr>
              <a:t>+</a:t>
            </a:r>
            <a:endParaRPr lang="en-GB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62800" y="3276600"/>
            <a:ext cx="6041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Georgia"/>
                <a:cs typeface="Georgia"/>
              </a:rPr>
              <a:t>= ?</a:t>
            </a:r>
            <a:endParaRPr lang="en-GB" dirty="0">
              <a:latin typeface="Georgia"/>
              <a:cs typeface="Georgia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Further Questions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Is the data ordered in any sense?</a:t>
            </a:r>
          </a:p>
          <a:p>
            <a:pPr lvl="1"/>
            <a:r>
              <a:rPr lang="en-GB" dirty="0" smtClean="0"/>
              <a:t>Total order vs. partial order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Does the order actually have any meaning, or is it just a convenience?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7315</TotalTime>
  <Words>1001</Words>
  <Application>Microsoft Macintosh PowerPoint</Application>
  <PresentationFormat>On-screen Show (4:3)</PresentationFormat>
  <Paragraphs>199</Paragraphs>
  <Slides>32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ECS</vt:lpstr>
      <vt:lpstr>1_ECS</vt:lpstr>
      <vt:lpstr>2_ECS</vt:lpstr>
      <vt:lpstr>3_ECS</vt:lpstr>
      <vt:lpstr>Data Types</vt:lpstr>
      <vt:lpstr>Overview</vt:lpstr>
      <vt:lpstr>Data Types and Operations</vt:lpstr>
      <vt:lpstr>Data Types</vt:lpstr>
      <vt:lpstr>Operations on Data</vt:lpstr>
      <vt:lpstr>Which operations are meaningful?</vt:lpstr>
      <vt:lpstr>Which operations are meaningful?</vt:lpstr>
      <vt:lpstr>Which operations are meaningful?</vt:lpstr>
      <vt:lpstr>Further Questions</vt:lpstr>
      <vt:lpstr>Temporal Data</vt:lpstr>
      <vt:lpstr>Temporal Data</vt:lpstr>
      <vt:lpstr>Characteristics of Time</vt:lpstr>
      <vt:lpstr>Time Density: Discrete</vt:lpstr>
      <vt:lpstr>Time Density: Dense</vt:lpstr>
      <vt:lpstr>Time Density: Continuous</vt:lpstr>
      <vt:lpstr>Characteristics of Time</vt:lpstr>
      <vt:lpstr>Storing Times in a Database</vt:lpstr>
      <vt:lpstr>SQL Extensions</vt:lpstr>
      <vt:lpstr>TSQL WHEN  Clause</vt:lpstr>
      <vt:lpstr>Spatial Data</vt:lpstr>
      <vt:lpstr>Spatial Data</vt:lpstr>
      <vt:lpstr>Spatial Data</vt:lpstr>
      <vt:lpstr>Spatial Data Applications</vt:lpstr>
      <vt:lpstr>Spatial Data Characteristics</vt:lpstr>
      <vt:lpstr>Multimedia Data</vt:lpstr>
      <vt:lpstr>Textual Data</vt:lpstr>
      <vt:lpstr>Textual Data</vt:lpstr>
      <vt:lpstr>Text and Documents</vt:lpstr>
      <vt:lpstr>Image Data</vt:lpstr>
      <vt:lpstr>Image Databases</vt:lpstr>
      <vt:lpstr>Audio Data</vt:lpstr>
      <vt:lpstr>Video Data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COMP3017 Advanced Databases Data Types and Data Modelling</dc:title>
  <dc:creator>Nicholas Gibbins</dc:creator>
  <cp:lastModifiedBy>Nicholas Gibbins</cp:lastModifiedBy>
  <cp:revision>27</cp:revision>
  <dcterms:created xsi:type="dcterms:W3CDTF">2010-02-01T00:30:47Z</dcterms:created>
  <dcterms:modified xsi:type="dcterms:W3CDTF">2017-03-03T15:00:00Z</dcterms:modified>
</cp:coreProperties>
</file>