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  <p:sldMasterId id="2147483686" r:id="rId2"/>
  </p:sldMasterIdLst>
  <p:notesMasterIdLst>
    <p:notesMasterId r:id="rId33"/>
  </p:notesMasterIdLst>
  <p:sldIdLst>
    <p:sldId id="256" r:id="rId3"/>
    <p:sldId id="259" r:id="rId4"/>
    <p:sldId id="306" r:id="rId5"/>
    <p:sldId id="307" r:id="rId6"/>
    <p:sldId id="260" r:id="rId7"/>
    <p:sldId id="275" r:id="rId8"/>
    <p:sldId id="274" r:id="rId9"/>
    <p:sldId id="278" r:id="rId10"/>
    <p:sldId id="261" r:id="rId11"/>
    <p:sldId id="287" r:id="rId12"/>
    <p:sldId id="262" r:id="rId13"/>
    <p:sldId id="303" r:id="rId14"/>
    <p:sldId id="264" r:id="rId15"/>
    <p:sldId id="265" r:id="rId16"/>
    <p:sldId id="266" r:id="rId17"/>
    <p:sldId id="308" r:id="rId18"/>
    <p:sldId id="310" r:id="rId19"/>
    <p:sldId id="309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2" r:id="rId31"/>
    <p:sldId id="321" r:id="rId3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359"/>
    <a:srgbClr val="007275"/>
    <a:srgbClr val="008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8" autoAdjust="0"/>
    <p:restoredTop sz="90929"/>
  </p:normalViewPr>
  <p:slideViewPr>
    <p:cSldViewPr>
      <p:cViewPr>
        <p:scale>
          <a:sx n="103" d="100"/>
          <a:sy n="103" d="100"/>
        </p:scale>
        <p:origin x="-440" y="-96"/>
      </p:cViewPr>
      <p:guideLst>
        <p:guide orient="horz" pos="57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3FF9DE-5445-9B4E-B3FF-28A55CC8008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470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E1A4-9FDF-5D4E-8733-208BDEF54E75}" type="slidenum">
              <a:rPr lang="en-GB"/>
              <a:pPr/>
              <a:t>1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It is usual to refer to the database and software  together as a “database system”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316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0EEA757B-35E2-6748-AA47-5DA93BE19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F2C953-20BE-C74E-B11E-75D26A98778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ED53E-BD41-4949-BA35-4FFA1F6F56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pic>
        <p:nvPicPr>
          <p:cNvPr id="8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bove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04800" y="1676400"/>
            <a:ext cx="8534400" cy="1905000"/>
          </a:xfrm>
        </p:spPr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04800" y="3733800"/>
            <a:ext cx="8534400" cy="23622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0EEA757B-35E2-6748-AA47-5DA93BE19B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3CDBA3-9F07-0B46-A691-D28EFBAC48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3CDBA3-9F07-0B46-A691-D28EFBAC485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F5956F-2881-554D-AB84-03D1722E62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BEC82C-C193-744C-B270-912A775345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D0D0C-EFCE-1946-AD4A-0CEC66B42BD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54" r:id="rId13"/>
    <p:sldLayoutId id="2147483660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7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1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8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Advanced Databases</a:t>
            </a:r>
            <a:endParaRPr lang="en-GB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COMP3211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Dr Nicholas Gibbins - </a:t>
            </a:r>
            <a:r>
              <a:rPr lang="en-GB" dirty="0" err="1" smtClean="0"/>
              <a:t>nmg@ecs.soton.ac.uk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2016-2017</a:t>
            </a: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Management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71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is a Database?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Represents some aspect of the real world</a:t>
            </a:r>
          </a:p>
          <a:p>
            <a:r>
              <a:rPr lang="en-US" dirty="0"/>
              <a:t>A</a:t>
            </a:r>
            <a:r>
              <a:rPr lang="en-US" dirty="0" smtClean="0"/>
              <a:t> logically coherent collection of data with some inherent meaning</a:t>
            </a:r>
          </a:p>
          <a:p>
            <a:r>
              <a:rPr lang="en-US" dirty="0" smtClean="0"/>
              <a:t>Designed, built and populated with data for a specific purpose</a:t>
            </a:r>
          </a:p>
          <a:p>
            <a:r>
              <a:rPr lang="en-US" dirty="0"/>
              <a:t>H</a:t>
            </a:r>
            <a:r>
              <a:rPr lang="en-US" dirty="0" smtClean="0"/>
              <a:t>as an intended group of users and some preconceived applications in which these users are interested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1979712" y="1772816"/>
            <a:ext cx="5112568" cy="4608512"/>
          </a:xfrm>
          <a:prstGeom prst="rect">
            <a:avLst/>
          </a:prstGeom>
          <a:noFill/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Database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System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411760" y="2636912"/>
            <a:ext cx="4320480" cy="2448272"/>
          </a:xfrm>
          <a:prstGeom prst="rect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DBMS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System vs. DBMS</a:t>
            </a:r>
            <a:endParaRPr lang="en-US" dirty="0"/>
          </a:p>
        </p:txBody>
      </p:sp>
      <p:sp>
        <p:nvSpPr>
          <p:cNvPr id="3" name="Can 2"/>
          <p:cNvSpPr/>
          <p:nvPr/>
        </p:nvSpPr>
        <p:spPr bwMode="auto">
          <a:xfrm>
            <a:off x="3203848" y="5301208"/>
            <a:ext cx="1080120" cy="864096"/>
          </a:xfrm>
          <a:prstGeom prst="can">
            <a:avLst/>
          </a:prstGeom>
          <a:solidFill>
            <a:srgbClr val="3C87BB"/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Metadata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" name="Can 3"/>
          <p:cNvSpPr/>
          <p:nvPr/>
        </p:nvSpPr>
        <p:spPr bwMode="auto">
          <a:xfrm>
            <a:off x="4860032" y="5301208"/>
            <a:ext cx="1080120" cy="864096"/>
          </a:xfrm>
          <a:prstGeom prst="can">
            <a:avLst/>
          </a:prstGeom>
          <a:solidFill>
            <a:srgbClr val="3C87BB"/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491880" y="4005064"/>
            <a:ext cx="2160240" cy="86409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Software to access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  <a:endParaRPr kumimoji="0" lang="en-US" sz="1200" i="0" u="none" strike="noStrike" cap="none" normalizeH="0" baseline="0" dirty="0">
              <a:ln>
                <a:noFill/>
              </a:ln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491880" y="2852936"/>
            <a:ext cx="2160240" cy="86409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Software to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 queries</a:t>
            </a:r>
            <a:endParaRPr kumimoji="0" lang="en-US" sz="1200" i="0" u="none" strike="noStrike" cap="none" normalizeH="0" baseline="0" dirty="0">
              <a:ln>
                <a:noFill/>
              </a:ln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91880" y="1988840"/>
            <a:ext cx="2160240" cy="4320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</a:t>
            </a:r>
            <a:r>
              <a:rPr kumimoji="0" lang="en-US" sz="1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programs</a:t>
            </a:r>
            <a:endParaRPr kumimoji="0" lang="en-US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2" name="Straight Connector 11"/>
          <p:cNvCxnSpPr>
            <a:stCxn id="7" idx="2"/>
            <a:endCxn id="6" idx="0"/>
          </p:cNvCxnSpPr>
          <p:nvPr/>
        </p:nvCxnSpPr>
        <p:spPr bwMode="auto">
          <a:xfrm>
            <a:off x="4572000" y="2420888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6" idx="2"/>
            <a:endCxn id="5" idx="0"/>
          </p:cNvCxnSpPr>
          <p:nvPr/>
        </p:nvCxnSpPr>
        <p:spPr bwMode="auto">
          <a:xfrm>
            <a:off x="4572000" y="3717032"/>
            <a:ext cx="0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5" idx="2"/>
            <a:endCxn id="4" idx="1"/>
          </p:cNvCxnSpPr>
          <p:nvPr/>
        </p:nvCxnSpPr>
        <p:spPr bwMode="auto">
          <a:xfrm>
            <a:off x="4572000" y="4869160"/>
            <a:ext cx="828092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5" idx="2"/>
            <a:endCxn id="3" idx="1"/>
          </p:cNvCxnSpPr>
          <p:nvPr/>
        </p:nvCxnSpPr>
        <p:spPr bwMode="auto">
          <a:xfrm flipH="1">
            <a:off x="3743908" y="4869160"/>
            <a:ext cx="828092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95549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Database Management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DBMS is a set of general purpose software, that allows the user to:-</a:t>
            </a:r>
          </a:p>
          <a:p>
            <a:pPr lvl="1"/>
            <a:r>
              <a:rPr lang="en-US" dirty="0" smtClean="0"/>
              <a:t>Define the database</a:t>
            </a:r>
          </a:p>
          <a:p>
            <a:pPr lvl="2"/>
            <a:r>
              <a:rPr lang="en-US" dirty="0" smtClean="0"/>
              <a:t>Specifying the data types, structures and constraints for the data to be stored</a:t>
            </a:r>
          </a:p>
          <a:p>
            <a:pPr lvl="1"/>
            <a:r>
              <a:rPr lang="en-US" dirty="0" smtClean="0"/>
              <a:t>Construct the database</a:t>
            </a:r>
          </a:p>
          <a:p>
            <a:pPr lvl="2"/>
            <a:r>
              <a:rPr lang="en-US" dirty="0" smtClean="0"/>
              <a:t>Store the data on some storage medium that is controlled by the DBMS</a:t>
            </a:r>
          </a:p>
          <a:p>
            <a:pPr lvl="1"/>
            <a:r>
              <a:rPr lang="en-US" dirty="0" smtClean="0"/>
              <a:t>Manipulate the database</a:t>
            </a:r>
          </a:p>
          <a:p>
            <a:pPr lvl="2"/>
            <a:r>
              <a:rPr lang="en-US" dirty="0" smtClean="0"/>
              <a:t>Querying to retrieve specific data, updating to reflect changes in the model of the real world, and generating reports from the data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should the DBMS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data (!)</a:t>
            </a:r>
          </a:p>
          <a:p>
            <a:r>
              <a:rPr lang="en-US" dirty="0" smtClean="0"/>
              <a:t>Control or eliminate redundancy</a:t>
            </a:r>
          </a:p>
          <a:p>
            <a:r>
              <a:rPr lang="en-US" dirty="0" smtClean="0"/>
              <a:t>Provide program-data independence</a:t>
            </a:r>
          </a:p>
          <a:p>
            <a:r>
              <a:rPr lang="en-US" dirty="0" smtClean="0"/>
              <a:t>Permit multiple views of the data</a:t>
            </a:r>
          </a:p>
          <a:p>
            <a:r>
              <a:rPr lang="en-US" dirty="0" smtClean="0"/>
              <a:t>Support sharing by multiple users</a:t>
            </a:r>
          </a:p>
          <a:p>
            <a:r>
              <a:rPr lang="en-GB" dirty="0"/>
              <a:t>Support sharing and integration of data between multiple applications</a:t>
            </a:r>
          </a:p>
          <a:p>
            <a:r>
              <a:rPr lang="en-GB" dirty="0"/>
              <a:t>Control concurrent access to </a:t>
            </a:r>
            <a:r>
              <a:rPr lang="en-GB" dirty="0" smtClean="0"/>
              <a:t>data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should the DBMS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Offer various interfaces for data retrieval and manipulation</a:t>
            </a:r>
          </a:p>
          <a:p>
            <a:r>
              <a:rPr lang="en-US" dirty="0" smtClean="0"/>
              <a:t>Be self-describing / contain its own catalogue for metadata</a:t>
            </a:r>
          </a:p>
          <a:p>
            <a:r>
              <a:rPr lang="en-US" dirty="0" smtClean="0"/>
              <a:t>Support data abstraction</a:t>
            </a:r>
          </a:p>
          <a:p>
            <a:r>
              <a:rPr lang="en-US" dirty="0" smtClean="0"/>
              <a:t>Allow complex relationships between objects to be represented</a:t>
            </a:r>
          </a:p>
          <a:p>
            <a:r>
              <a:rPr lang="en-US" dirty="0" smtClean="0"/>
              <a:t>Enforce integrity constraints on the data</a:t>
            </a:r>
          </a:p>
          <a:p>
            <a:r>
              <a:rPr lang="en-US" dirty="0" smtClean="0"/>
              <a:t>Restrict </a:t>
            </a:r>
            <a:r>
              <a:rPr lang="en-US" dirty="0" err="1" smtClean="0"/>
              <a:t>unauthorised</a:t>
            </a:r>
            <a:r>
              <a:rPr lang="en-US" dirty="0" smtClean="0"/>
              <a:t> access</a:t>
            </a:r>
          </a:p>
          <a:p>
            <a:r>
              <a:rPr lang="en-US" dirty="0" smtClean="0"/>
              <a:t>Facilitate backup and recovery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50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does the type of data affect what we can do with it?</a:t>
            </a:r>
          </a:p>
          <a:p>
            <a:pPr marL="0" indent="0">
              <a:buNone/>
            </a:pPr>
            <a:r>
              <a:rPr lang="en-US" dirty="0" smtClean="0"/>
              <a:t>How do we model:</a:t>
            </a:r>
          </a:p>
          <a:p>
            <a:pPr lvl="1"/>
            <a:r>
              <a:rPr lang="en-US" dirty="0" smtClean="0"/>
              <a:t>Temporal data?</a:t>
            </a:r>
          </a:p>
          <a:p>
            <a:pPr lvl="1"/>
            <a:r>
              <a:rPr lang="en-US" dirty="0" smtClean="0"/>
              <a:t>Spatial data?</a:t>
            </a:r>
          </a:p>
          <a:p>
            <a:pPr lvl="1"/>
            <a:r>
              <a:rPr lang="en-US" dirty="0" smtClean="0"/>
              <a:t>Multimedia data?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968" y="1484784"/>
            <a:ext cx="4819842" cy="321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50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are the functional units within a DBMS?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DBMS Architecture</a:t>
            </a:r>
            <a:endParaRPr lang="en-US" dirty="0"/>
          </a:p>
        </p:txBody>
      </p:sp>
      <p:sp>
        <p:nvSpPr>
          <p:cNvPr id="7" name="Can 6"/>
          <p:cNvSpPr/>
          <p:nvPr/>
        </p:nvSpPr>
        <p:spPr bwMode="auto">
          <a:xfrm>
            <a:off x="6425423" y="4271181"/>
            <a:ext cx="1314929" cy="525971"/>
          </a:xfrm>
          <a:prstGeom prst="can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Database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8047169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Application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Programs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754155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Interactive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724128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Privileged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Commands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716016" y="1772816"/>
            <a:ext cx="657464" cy="306817"/>
          </a:xfrm>
          <a:prstGeom prst="round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Statements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754155" y="3811937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Manager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754155" y="3373235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Runtime DB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Processor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8047169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Precompiler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754155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err="1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Optimiser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754155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Query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8047169" y="2650220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DML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 smtClean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716016" y="2211518"/>
            <a:ext cx="657464" cy="306817"/>
          </a:xfrm>
          <a:prstGeom prst="rect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DDL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Compiler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9" name="Can 18"/>
          <p:cNvSpPr/>
          <p:nvPr/>
        </p:nvSpPr>
        <p:spPr bwMode="auto">
          <a:xfrm>
            <a:off x="4716016" y="3482223"/>
            <a:ext cx="657464" cy="525971"/>
          </a:xfrm>
          <a:prstGeom prst="can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System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Catalogue</a:t>
            </a:r>
            <a:endParaRPr kumimoji="0" lang="en-US" sz="800" b="0" i="0" u="none" strike="noStrike" cap="none" normalizeH="0" baseline="0" dirty="0">
              <a:ln>
                <a:noFill/>
              </a:ln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20" name="Straight Arrow Connector 19"/>
          <p:cNvCxnSpPr>
            <a:stCxn id="11" idx="2"/>
            <a:endCxn id="18" idx="0"/>
          </p:cNvCxnSpPr>
          <p:nvPr/>
        </p:nvCxnSpPr>
        <p:spPr bwMode="auto">
          <a:xfrm>
            <a:off x="504474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>
            <a:stCxn id="9" idx="2"/>
            <a:endCxn id="16" idx="0"/>
          </p:cNvCxnSpPr>
          <p:nvPr/>
        </p:nvCxnSpPr>
        <p:spPr bwMode="auto">
          <a:xfrm>
            <a:off x="7082888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>
            <a:stCxn id="16" idx="2"/>
            <a:endCxn id="15" idx="0"/>
          </p:cNvCxnSpPr>
          <p:nvPr/>
        </p:nvCxnSpPr>
        <p:spPr bwMode="auto">
          <a:xfrm>
            <a:off x="7082888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3" name="Straight Arrow Connector 22"/>
          <p:cNvCxnSpPr>
            <a:stCxn id="8" idx="2"/>
            <a:endCxn id="14" idx="0"/>
          </p:cNvCxnSpPr>
          <p:nvPr/>
        </p:nvCxnSpPr>
        <p:spPr bwMode="auto">
          <a:xfrm>
            <a:off x="8375901" y="2079633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" name="Straight Arrow Connector 23"/>
          <p:cNvCxnSpPr>
            <a:stCxn id="12" idx="2"/>
            <a:endCxn id="7" idx="1"/>
          </p:cNvCxnSpPr>
          <p:nvPr/>
        </p:nvCxnSpPr>
        <p:spPr bwMode="auto">
          <a:xfrm>
            <a:off x="7082888" y="4118754"/>
            <a:ext cx="0" cy="1524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cxnSp>
        <p:nvCxnSpPr>
          <p:cNvPr id="25" name="Straight Arrow Connector 24"/>
          <p:cNvCxnSpPr>
            <a:stCxn id="14" idx="2"/>
            <a:endCxn id="17" idx="0"/>
          </p:cNvCxnSpPr>
          <p:nvPr/>
        </p:nvCxnSpPr>
        <p:spPr bwMode="auto">
          <a:xfrm>
            <a:off x="8375901" y="2518335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Straight Arrow Connector 25"/>
          <p:cNvCxnSpPr>
            <a:stCxn id="13" idx="2"/>
            <a:endCxn id="12" idx="0"/>
          </p:cNvCxnSpPr>
          <p:nvPr/>
        </p:nvCxnSpPr>
        <p:spPr bwMode="auto">
          <a:xfrm>
            <a:off x="7082888" y="3680052"/>
            <a:ext cx="0" cy="1318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7020272" y="3140968"/>
            <a:ext cx="144016" cy="144016"/>
          </a:xfrm>
          <a:prstGeom prst="ellipse">
            <a:avLst/>
          </a:prstGeom>
          <a:solidFill>
            <a:srgbClr val="D9D9D9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28" name="Straight Arrow Connector 27"/>
          <p:cNvCxnSpPr>
            <a:stCxn id="15" idx="2"/>
            <a:endCxn id="27" idx="0"/>
          </p:cNvCxnSpPr>
          <p:nvPr/>
        </p:nvCxnSpPr>
        <p:spPr bwMode="auto">
          <a:xfrm>
            <a:off x="7082887" y="2957037"/>
            <a:ext cx="9393" cy="1839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>
            <a:stCxn id="27" idx="4"/>
            <a:endCxn id="13" idx="0"/>
          </p:cNvCxnSpPr>
          <p:nvPr/>
        </p:nvCxnSpPr>
        <p:spPr bwMode="auto">
          <a:xfrm flipH="1">
            <a:off x="7082887" y="3284984"/>
            <a:ext cx="9393" cy="882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18" idx="2"/>
            <a:endCxn id="19" idx="1"/>
          </p:cNvCxnSpPr>
          <p:nvPr/>
        </p:nvCxnSpPr>
        <p:spPr bwMode="auto">
          <a:xfrm>
            <a:off x="5044748" y="2518335"/>
            <a:ext cx="0" cy="9638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31" name="Elbow Connector 30"/>
          <p:cNvCxnSpPr>
            <a:stCxn id="17" idx="2"/>
            <a:endCxn id="27" idx="6"/>
          </p:cNvCxnSpPr>
          <p:nvPr/>
        </p:nvCxnSpPr>
        <p:spPr bwMode="auto">
          <a:xfrm rot="5400000">
            <a:off x="7642126" y="2479200"/>
            <a:ext cx="255939" cy="12116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Elbow Connector 31"/>
          <p:cNvCxnSpPr>
            <a:stCxn id="10" idx="2"/>
            <a:endCxn id="27" idx="2"/>
          </p:cNvCxnSpPr>
          <p:nvPr/>
        </p:nvCxnSpPr>
        <p:spPr bwMode="auto">
          <a:xfrm rot="16200000" flipH="1">
            <a:off x="5969895" y="2162598"/>
            <a:ext cx="1133343" cy="96741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Straight Arrow Connector 32"/>
          <p:cNvCxnSpPr>
            <a:stCxn id="15" idx="1"/>
            <a:endCxn id="19" idx="4"/>
          </p:cNvCxnSpPr>
          <p:nvPr/>
        </p:nvCxnSpPr>
        <p:spPr bwMode="auto">
          <a:xfrm flipH="1">
            <a:off x="5373480" y="2803629"/>
            <a:ext cx="1380675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34" name="Straight Arrow Connector 33"/>
          <p:cNvCxnSpPr>
            <a:stCxn id="17" idx="1"/>
            <a:endCxn id="19" idx="4"/>
          </p:cNvCxnSpPr>
          <p:nvPr/>
        </p:nvCxnSpPr>
        <p:spPr bwMode="auto">
          <a:xfrm flipH="1">
            <a:off x="5373480" y="2803629"/>
            <a:ext cx="2673688" cy="9415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  <p:cxnSp>
        <p:nvCxnSpPr>
          <p:cNvPr id="35" name="Straight Arrow Connector 34"/>
          <p:cNvCxnSpPr>
            <a:stCxn id="13" idx="1"/>
            <a:endCxn id="19" idx="4"/>
          </p:cNvCxnSpPr>
          <p:nvPr/>
        </p:nvCxnSpPr>
        <p:spPr bwMode="auto">
          <a:xfrm flipH="1">
            <a:off x="5373480" y="3526643"/>
            <a:ext cx="1380675" cy="2185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triangl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12229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does a DBMS </a:t>
            </a:r>
            <a:r>
              <a:rPr lang="en-US" dirty="0" err="1" smtClean="0"/>
              <a:t>organise</a:t>
            </a:r>
            <a:r>
              <a:rPr lang="en-US" dirty="0" smtClean="0"/>
              <a:t> data:</a:t>
            </a:r>
          </a:p>
          <a:p>
            <a:pPr lvl="1"/>
            <a:r>
              <a:rPr lang="en-US" dirty="0" smtClean="0"/>
              <a:t>On disc?</a:t>
            </a:r>
          </a:p>
          <a:p>
            <a:pPr lvl="1"/>
            <a:r>
              <a:rPr lang="en-US" dirty="0" smtClean="0"/>
              <a:t>In records?</a:t>
            </a:r>
          </a:p>
          <a:p>
            <a:pPr lvl="1"/>
            <a:r>
              <a:rPr lang="en-US" dirty="0" smtClean="0"/>
              <a:t>In fields?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Storage</a:t>
            </a:r>
            <a:endParaRPr lang="en-US" dirty="0"/>
          </a:p>
        </p:txBody>
      </p:sp>
      <p:sp>
        <p:nvSpPr>
          <p:cNvPr id="5" name="Right Triangle 4"/>
          <p:cNvSpPr/>
          <p:nvPr/>
        </p:nvSpPr>
        <p:spPr bwMode="auto">
          <a:xfrm>
            <a:off x="5508104" y="3645024"/>
            <a:ext cx="1008112" cy="72008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796136" y="3284984"/>
            <a:ext cx="2160240" cy="720080"/>
          </a:xfrm>
          <a:prstGeom prst="ellipse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0">
                <a:schemeClr val="tx1">
                  <a:lumMod val="50000"/>
                </a:schemeClr>
              </a:gs>
              <a:gs pos="12000">
                <a:schemeClr val="tx1">
                  <a:lumMod val="50000"/>
                </a:schemeClr>
              </a:gs>
              <a:gs pos="14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ight Triangle 6"/>
          <p:cNvSpPr/>
          <p:nvPr/>
        </p:nvSpPr>
        <p:spPr bwMode="auto">
          <a:xfrm>
            <a:off x="5508104" y="3212976"/>
            <a:ext cx="1008112" cy="72008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796136" y="2852936"/>
            <a:ext cx="2160240" cy="720080"/>
          </a:xfrm>
          <a:prstGeom prst="ellipse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0">
                <a:schemeClr val="tx1">
                  <a:lumMod val="50000"/>
                </a:schemeClr>
              </a:gs>
              <a:gs pos="12000">
                <a:schemeClr val="tx1">
                  <a:lumMod val="50000"/>
                </a:schemeClr>
              </a:gs>
              <a:gs pos="14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ight Triangle 8"/>
          <p:cNvSpPr/>
          <p:nvPr/>
        </p:nvSpPr>
        <p:spPr bwMode="auto">
          <a:xfrm>
            <a:off x="5508104" y="2780928"/>
            <a:ext cx="1008112" cy="72008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796136" y="2420888"/>
            <a:ext cx="2160240" cy="720080"/>
          </a:xfrm>
          <a:prstGeom prst="ellipse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0">
                <a:schemeClr val="tx1">
                  <a:lumMod val="50000"/>
                </a:schemeClr>
              </a:gs>
              <a:gs pos="12000">
                <a:schemeClr val="tx1">
                  <a:lumMod val="50000"/>
                </a:schemeClr>
              </a:gs>
              <a:gs pos="14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ight Triangle 10"/>
          <p:cNvSpPr/>
          <p:nvPr/>
        </p:nvSpPr>
        <p:spPr bwMode="auto">
          <a:xfrm>
            <a:off x="5508104" y="2636912"/>
            <a:ext cx="1008112" cy="72008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ight Triangle 11"/>
          <p:cNvSpPr/>
          <p:nvPr/>
        </p:nvSpPr>
        <p:spPr bwMode="auto">
          <a:xfrm>
            <a:off x="5508104" y="3068960"/>
            <a:ext cx="1008112" cy="72008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ight Triangle 12"/>
          <p:cNvSpPr/>
          <p:nvPr/>
        </p:nvSpPr>
        <p:spPr bwMode="auto">
          <a:xfrm>
            <a:off x="5508104" y="3501008"/>
            <a:ext cx="1008112" cy="72008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364088" y="2636912"/>
            <a:ext cx="144016" cy="1080120"/>
          </a:xfrm>
          <a:prstGeom prst="rect">
            <a:avLst/>
          </a:prstGeom>
          <a:solidFill>
            <a:srgbClr val="7F7F7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251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Module Aims and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Gain a better understanding of the nature of data</a:t>
            </a:r>
          </a:p>
          <a:p>
            <a:r>
              <a:rPr lang="en-US" smtClean="0"/>
              <a:t>Understand the issues to be addressed in writing database software</a:t>
            </a:r>
          </a:p>
          <a:p>
            <a:r>
              <a:rPr lang="en-US" smtClean="0"/>
              <a:t>Understand the variety of approaches taken so far</a:t>
            </a:r>
          </a:p>
          <a:p>
            <a:r>
              <a:rPr lang="en-US" smtClean="0"/>
              <a:t>Be able to select an appropriate database for an application</a:t>
            </a:r>
          </a:p>
          <a:p>
            <a:r>
              <a:rPr lang="en-US" smtClean="0"/>
              <a:t>Be aware of the latest developments in the use and application of databases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can we improve the speed of access to data in a DBMS?</a:t>
            </a:r>
          </a:p>
          <a:p>
            <a:endParaRPr lang="en-US" dirty="0"/>
          </a:p>
          <a:p>
            <a:pPr lvl="1"/>
            <a:r>
              <a:rPr lang="en-US" dirty="0" smtClean="0"/>
              <a:t>Indexes, hash tables, B-trees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Structures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218284" y="17728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218284" y="20608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218284" y="24928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50332" y="17728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50332" y="20608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650332" y="249289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218284" y="27896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80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218284" y="32129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218284" y="35010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650332" y="27896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650332" y="321297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650332" y="350100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218284" y="393305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218284" y="422108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218284" y="4644430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90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650332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650332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650332" y="46444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218284" y="494116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218284" y="5373216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218284" y="5661248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650332" y="494116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50332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650332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227290" y="17728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227290" y="249289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227290" y="321297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7227290" y="393305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227290" y="465313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7227290" y="5373216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940152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940152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940152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372200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372200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372200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0152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940152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372200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372200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940152" y="335699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6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940152" y="364502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7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940152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8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372200" y="335736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372200" y="364497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372200" y="393300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940152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Georgia"/>
                <a:ea typeface="ＭＳ Ｐゴシック" pitchFamily="-106" charset="-128"/>
                <a:cs typeface="Georgia"/>
              </a:rPr>
              <a:t>9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940152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372200" y="422103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372200" y="450907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940152" y="494116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940152" y="522920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940152" y="551723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372200" y="494154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372200" y="522915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372200" y="551718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940152" y="580526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940152" y="609329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6372200" y="5805214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372200" y="609324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65" name="Straight Arrow Connector 64"/>
          <p:cNvCxnSpPr>
            <a:stCxn id="38" idx="3"/>
            <a:endCxn id="7" idx="1"/>
          </p:cNvCxnSpPr>
          <p:nvPr/>
        </p:nvCxnSpPr>
        <p:spPr bwMode="auto">
          <a:xfrm>
            <a:off x="6660232" y="1916832"/>
            <a:ext cx="558052" cy="7200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39" idx="3"/>
            <a:endCxn id="5" idx="1"/>
          </p:cNvCxnSpPr>
          <p:nvPr/>
        </p:nvCxnSpPr>
        <p:spPr bwMode="auto">
          <a:xfrm flipV="1">
            <a:off x="6660232" y="1916807"/>
            <a:ext cx="558052" cy="287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0" idx="3"/>
            <a:endCxn id="25" idx="1"/>
          </p:cNvCxnSpPr>
          <p:nvPr/>
        </p:nvCxnSpPr>
        <p:spPr bwMode="auto">
          <a:xfrm>
            <a:off x="6660232" y="2492474"/>
            <a:ext cx="558052" cy="33127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3" idx="3"/>
            <a:endCxn id="6" idx="1"/>
          </p:cNvCxnSpPr>
          <p:nvPr/>
        </p:nvCxnSpPr>
        <p:spPr bwMode="auto">
          <a:xfrm flipV="1">
            <a:off x="6660232" y="2204839"/>
            <a:ext cx="558052" cy="5756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44" idx="3"/>
            <a:endCxn id="13" idx="1"/>
          </p:cNvCxnSpPr>
          <p:nvPr/>
        </p:nvCxnSpPr>
        <p:spPr bwMode="auto">
          <a:xfrm>
            <a:off x="6660232" y="3068538"/>
            <a:ext cx="558052" cy="5764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48" idx="3"/>
            <a:endCxn id="17" idx="1"/>
          </p:cNvCxnSpPr>
          <p:nvPr/>
        </p:nvCxnSpPr>
        <p:spPr bwMode="auto">
          <a:xfrm>
            <a:off x="6660232" y="3501380"/>
            <a:ext cx="558052" cy="575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49" idx="3"/>
            <a:endCxn id="12" idx="1"/>
          </p:cNvCxnSpPr>
          <p:nvPr/>
        </p:nvCxnSpPr>
        <p:spPr bwMode="auto">
          <a:xfrm flipV="1">
            <a:off x="6660232" y="3356967"/>
            <a:ext cx="558052" cy="4320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0" idx="3"/>
            <a:endCxn id="11" idx="1"/>
          </p:cNvCxnSpPr>
          <p:nvPr/>
        </p:nvCxnSpPr>
        <p:spPr bwMode="auto">
          <a:xfrm flipV="1">
            <a:off x="6660232" y="2933675"/>
            <a:ext cx="558052" cy="11433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53" idx="3"/>
            <a:endCxn id="19" idx="1"/>
          </p:cNvCxnSpPr>
          <p:nvPr/>
        </p:nvCxnSpPr>
        <p:spPr bwMode="auto">
          <a:xfrm>
            <a:off x="6660232" y="4365054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54" idx="3"/>
            <a:endCxn id="18" idx="1"/>
          </p:cNvCxnSpPr>
          <p:nvPr/>
        </p:nvCxnSpPr>
        <p:spPr bwMode="auto">
          <a:xfrm flipV="1">
            <a:off x="6660232" y="4365104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8" idx="3"/>
            <a:endCxn id="24" idx="1"/>
          </p:cNvCxnSpPr>
          <p:nvPr/>
        </p:nvCxnSpPr>
        <p:spPr bwMode="auto">
          <a:xfrm>
            <a:off x="6660232" y="5085556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59" idx="3"/>
            <a:endCxn id="23" idx="1"/>
          </p:cNvCxnSpPr>
          <p:nvPr/>
        </p:nvCxnSpPr>
        <p:spPr bwMode="auto">
          <a:xfrm flipV="1">
            <a:off x="6660232" y="5085184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Curved Connector 76"/>
          <p:cNvCxnSpPr>
            <a:stCxn id="60" idx="3"/>
          </p:cNvCxnSpPr>
          <p:nvPr/>
        </p:nvCxnSpPr>
        <p:spPr bwMode="auto">
          <a:xfrm>
            <a:off x="6660232" y="5661198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Curved Connector 77"/>
          <p:cNvCxnSpPr>
            <a:stCxn id="63" idx="3"/>
          </p:cNvCxnSpPr>
          <p:nvPr/>
        </p:nvCxnSpPr>
        <p:spPr bwMode="auto">
          <a:xfrm>
            <a:off x="6660232" y="5949230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Curved Connector 78"/>
          <p:cNvCxnSpPr>
            <a:stCxn id="64" idx="3"/>
          </p:cNvCxnSpPr>
          <p:nvPr/>
        </p:nvCxnSpPr>
        <p:spPr bwMode="auto">
          <a:xfrm>
            <a:off x="6660232" y="6237262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79"/>
          <p:cNvSpPr/>
          <p:nvPr/>
        </p:nvSpPr>
        <p:spPr bwMode="auto">
          <a:xfrm>
            <a:off x="5940152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5940152" y="3356992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940152" y="4941168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4644008" y="1772444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4644008" y="206047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4644008" y="234850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5076056" y="177281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5076056" y="2060426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5076056" y="2348458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4644008" y="263654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4644008" y="2924572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5076056" y="2636490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5076056" y="2924522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4644008" y="1772394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86" idx="3"/>
          </p:cNvCxnSpPr>
          <p:nvPr/>
        </p:nvCxnSpPr>
        <p:spPr bwMode="auto">
          <a:xfrm flipV="1">
            <a:off x="5364088" y="1916435"/>
            <a:ext cx="576064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87" idx="3"/>
          </p:cNvCxnSpPr>
          <p:nvPr/>
        </p:nvCxnSpPr>
        <p:spPr bwMode="auto">
          <a:xfrm>
            <a:off x="5364088" y="2204442"/>
            <a:ext cx="576064" cy="1296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Curved Connector 95"/>
          <p:cNvCxnSpPr>
            <a:stCxn id="91" idx="3"/>
          </p:cNvCxnSpPr>
          <p:nvPr/>
        </p:nvCxnSpPr>
        <p:spPr bwMode="auto">
          <a:xfrm>
            <a:off x="5364088" y="2780506"/>
            <a:ext cx="216024" cy="43252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Curved Connector 96"/>
          <p:cNvCxnSpPr>
            <a:stCxn id="92" idx="3"/>
          </p:cNvCxnSpPr>
          <p:nvPr/>
        </p:nvCxnSpPr>
        <p:spPr bwMode="auto">
          <a:xfrm>
            <a:off x="5364088" y="3068538"/>
            <a:ext cx="216024" cy="50452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88" idx="3"/>
            <a:endCxn id="55" idx="1"/>
          </p:cNvCxnSpPr>
          <p:nvPr/>
        </p:nvCxnSpPr>
        <p:spPr bwMode="auto">
          <a:xfrm>
            <a:off x="5364088" y="2492474"/>
            <a:ext cx="576064" cy="25926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28508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do we improve the speed of access to multidimensional data in a DBMS?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Access Structures</a:t>
            </a:r>
            <a:endParaRPr lang="en-US" dirty="0"/>
          </a:p>
        </p:txBody>
      </p:sp>
      <p:grpSp>
        <p:nvGrpSpPr>
          <p:cNvPr id="5" name="Group 193"/>
          <p:cNvGrpSpPr>
            <a:grpSpLocks/>
          </p:cNvGrpSpPr>
          <p:nvPr/>
        </p:nvGrpSpPr>
        <p:grpSpPr bwMode="auto">
          <a:xfrm>
            <a:off x="4901585" y="1682750"/>
            <a:ext cx="3592550" cy="3592550"/>
            <a:chOff x="720" y="288"/>
            <a:chExt cx="1536" cy="1536"/>
          </a:xfrm>
        </p:grpSpPr>
        <p:sp>
          <p:nvSpPr>
            <p:cNvPr id="6" name="Rectangle 194"/>
            <p:cNvSpPr>
              <a:spLocks noChangeArrowheads="1"/>
            </p:cNvSpPr>
            <p:nvPr/>
          </p:nvSpPr>
          <p:spPr bwMode="auto">
            <a:xfrm>
              <a:off x="720" y="288"/>
              <a:ext cx="1536" cy="1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7" name="Group 195"/>
            <p:cNvGrpSpPr>
              <a:grpSpLocks/>
            </p:cNvGrpSpPr>
            <p:nvPr/>
          </p:nvGrpSpPr>
          <p:grpSpPr bwMode="auto">
            <a:xfrm>
              <a:off x="720" y="288"/>
              <a:ext cx="1536" cy="1536"/>
              <a:chOff x="720" y="288"/>
              <a:chExt cx="1536" cy="1536"/>
            </a:xfrm>
          </p:grpSpPr>
          <p:grpSp>
            <p:nvGrpSpPr>
              <p:cNvPr id="8" name="Group 196"/>
              <p:cNvGrpSpPr>
                <a:grpSpLocks/>
              </p:cNvGrpSpPr>
              <p:nvPr/>
            </p:nvGrpSpPr>
            <p:grpSpPr bwMode="auto">
              <a:xfrm>
                <a:off x="720" y="288"/>
                <a:ext cx="1536" cy="1536"/>
                <a:chOff x="1200" y="624"/>
                <a:chExt cx="1536" cy="1536"/>
              </a:xfrm>
            </p:grpSpPr>
            <p:grpSp>
              <p:nvGrpSpPr>
                <p:cNvPr id="10" name="Group 197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1536" cy="3072"/>
                </a:xfrm>
              </p:grpSpPr>
              <p:sp>
                <p:nvSpPr>
                  <p:cNvPr id="29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215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3072" cy="1536"/>
                </a:xfrm>
              </p:grpSpPr>
              <p:sp>
                <p:nvSpPr>
                  <p:cNvPr id="12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72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81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91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00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10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0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39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8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8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8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77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87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96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06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16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" name="Freeform 233"/>
              <p:cNvSpPr>
                <a:spLocks/>
              </p:cNvSpPr>
              <p:nvPr/>
            </p:nvSpPr>
            <p:spPr bwMode="auto">
              <a:xfrm>
                <a:off x="768" y="336"/>
                <a:ext cx="1440" cy="1440"/>
              </a:xfrm>
              <a:custGeom>
                <a:avLst/>
                <a:gdLst>
                  <a:gd name="T0" fmla="*/ 192 w 1440"/>
                  <a:gd name="T1" fmla="*/ 0 h 1440"/>
                  <a:gd name="T2" fmla="*/ 96 w 1440"/>
                  <a:gd name="T3" fmla="*/ 192 h 1440"/>
                  <a:gd name="T4" fmla="*/ 192 w 1440"/>
                  <a:gd name="T5" fmla="*/ 288 h 1440"/>
                  <a:gd name="T6" fmla="*/ 480 w 1440"/>
                  <a:gd name="T7" fmla="*/ 96 h 1440"/>
                  <a:gd name="T8" fmla="*/ 384 w 1440"/>
                  <a:gd name="T9" fmla="*/ 192 h 1440"/>
                  <a:gd name="T10" fmla="*/ 672 w 1440"/>
                  <a:gd name="T11" fmla="*/ 192 h 1440"/>
                  <a:gd name="T12" fmla="*/ 0 w 1440"/>
                  <a:gd name="T13" fmla="*/ 480 h 1440"/>
                  <a:gd name="T14" fmla="*/ 288 w 1440"/>
                  <a:gd name="T15" fmla="*/ 480 h 1440"/>
                  <a:gd name="T16" fmla="*/ 192 w 1440"/>
                  <a:gd name="T17" fmla="*/ 576 h 1440"/>
                  <a:gd name="T18" fmla="*/ 480 w 1440"/>
                  <a:gd name="T19" fmla="*/ 384 h 1440"/>
                  <a:gd name="T20" fmla="*/ 576 w 1440"/>
                  <a:gd name="T21" fmla="*/ 480 h 1440"/>
                  <a:gd name="T22" fmla="*/ 480 w 1440"/>
                  <a:gd name="T23" fmla="*/ 672 h 1440"/>
                  <a:gd name="T24" fmla="*/ 768 w 1440"/>
                  <a:gd name="T25" fmla="*/ 0 h 1440"/>
                  <a:gd name="T26" fmla="*/ 1056 w 1440"/>
                  <a:gd name="T27" fmla="*/ 0 h 1440"/>
                  <a:gd name="T28" fmla="*/ 768 w 1440"/>
                  <a:gd name="T29" fmla="*/ 288 h 1440"/>
                  <a:gd name="T30" fmla="*/ 1056 w 1440"/>
                  <a:gd name="T31" fmla="*/ 288 h 1440"/>
                  <a:gd name="T32" fmla="*/ 1344 w 1440"/>
                  <a:gd name="T33" fmla="*/ 0 h 1440"/>
                  <a:gd name="T34" fmla="*/ 1248 w 1440"/>
                  <a:gd name="T35" fmla="*/ 192 h 1440"/>
                  <a:gd name="T36" fmla="*/ 1344 w 1440"/>
                  <a:gd name="T37" fmla="*/ 288 h 1440"/>
                  <a:gd name="T38" fmla="*/ 864 w 1440"/>
                  <a:gd name="T39" fmla="*/ 480 h 1440"/>
                  <a:gd name="T40" fmla="*/ 768 w 1440"/>
                  <a:gd name="T41" fmla="*/ 576 h 1440"/>
                  <a:gd name="T42" fmla="*/ 1056 w 1440"/>
                  <a:gd name="T43" fmla="*/ 576 h 1440"/>
                  <a:gd name="T44" fmla="*/ 1152 w 1440"/>
                  <a:gd name="T45" fmla="*/ 480 h 1440"/>
                  <a:gd name="T46" fmla="*/ 1440 w 1440"/>
                  <a:gd name="T47" fmla="*/ 480 h 1440"/>
                  <a:gd name="T48" fmla="*/ 1344 w 1440"/>
                  <a:gd name="T49" fmla="*/ 576 h 1440"/>
                  <a:gd name="T50" fmla="*/ 96 w 1440"/>
                  <a:gd name="T51" fmla="*/ 768 h 1440"/>
                  <a:gd name="T52" fmla="*/ 192 w 1440"/>
                  <a:gd name="T53" fmla="*/ 864 h 1440"/>
                  <a:gd name="T54" fmla="*/ 96 w 1440"/>
                  <a:gd name="T55" fmla="*/ 1056 h 1440"/>
                  <a:gd name="T56" fmla="*/ 384 w 1440"/>
                  <a:gd name="T57" fmla="*/ 768 h 1440"/>
                  <a:gd name="T58" fmla="*/ 672 w 1440"/>
                  <a:gd name="T59" fmla="*/ 768 h 1440"/>
                  <a:gd name="T60" fmla="*/ 384 w 1440"/>
                  <a:gd name="T61" fmla="*/ 1056 h 1440"/>
                  <a:gd name="T62" fmla="*/ 672 w 1440"/>
                  <a:gd name="T63" fmla="*/ 1056 h 1440"/>
                  <a:gd name="T64" fmla="*/ 192 w 1440"/>
                  <a:gd name="T65" fmla="*/ 1152 h 1440"/>
                  <a:gd name="T66" fmla="*/ 96 w 1440"/>
                  <a:gd name="T67" fmla="*/ 1344 h 1440"/>
                  <a:gd name="T68" fmla="*/ 192 w 1440"/>
                  <a:gd name="T69" fmla="*/ 1440 h 1440"/>
                  <a:gd name="T70" fmla="*/ 480 w 1440"/>
                  <a:gd name="T71" fmla="*/ 1248 h 1440"/>
                  <a:gd name="T72" fmla="*/ 384 w 1440"/>
                  <a:gd name="T73" fmla="*/ 1344 h 1440"/>
                  <a:gd name="T74" fmla="*/ 672 w 1440"/>
                  <a:gd name="T75" fmla="*/ 1344 h 1440"/>
                  <a:gd name="T76" fmla="*/ 768 w 1440"/>
                  <a:gd name="T77" fmla="*/ 864 h 1440"/>
                  <a:gd name="T78" fmla="*/ 1056 w 1440"/>
                  <a:gd name="T79" fmla="*/ 864 h 1440"/>
                  <a:gd name="T80" fmla="*/ 960 w 1440"/>
                  <a:gd name="T81" fmla="*/ 960 h 1440"/>
                  <a:gd name="T82" fmla="*/ 1248 w 1440"/>
                  <a:gd name="T83" fmla="*/ 768 h 1440"/>
                  <a:gd name="T84" fmla="*/ 1344 w 1440"/>
                  <a:gd name="T85" fmla="*/ 864 h 1440"/>
                  <a:gd name="T86" fmla="*/ 1248 w 1440"/>
                  <a:gd name="T87" fmla="*/ 1056 h 1440"/>
                  <a:gd name="T88" fmla="*/ 768 w 1440"/>
                  <a:gd name="T89" fmla="*/ 1152 h 1440"/>
                  <a:gd name="T90" fmla="*/ 1056 w 1440"/>
                  <a:gd name="T91" fmla="*/ 1152 h 1440"/>
                  <a:gd name="T92" fmla="*/ 768 w 1440"/>
                  <a:gd name="T93" fmla="*/ 1440 h 1440"/>
                  <a:gd name="T94" fmla="*/ 1056 w 1440"/>
                  <a:gd name="T95" fmla="*/ 1440 h 1440"/>
                  <a:gd name="T96" fmla="*/ 1344 w 1440"/>
                  <a:gd name="T97" fmla="*/ 1152 h 1440"/>
                  <a:gd name="T98" fmla="*/ 1248 w 1440"/>
                  <a:gd name="T99" fmla="*/ 1344 h 1440"/>
                  <a:gd name="T100" fmla="*/ 1344 w 1440"/>
                  <a:gd name="T101" fmla="*/ 1440 h 144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440"/>
                  <a:gd name="T154" fmla="*/ 0 h 1440"/>
                  <a:gd name="T155" fmla="*/ 1440 w 1440"/>
                  <a:gd name="T156" fmla="*/ 1440 h 144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440" h="1440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192" y="96"/>
                    </a:lnTo>
                    <a:lnTo>
                      <a:pt x="288" y="96"/>
                    </a:lnTo>
                    <a:lnTo>
                      <a:pt x="0" y="192"/>
                    </a:lnTo>
                    <a:lnTo>
                      <a:pt x="96" y="192"/>
                    </a:lnTo>
                    <a:lnTo>
                      <a:pt x="0" y="288"/>
                    </a:lnTo>
                    <a:lnTo>
                      <a:pt x="96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192" y="288"/>
                    </a:lnTo>
                    <a:lnTo>
                      <a:pt x="288" y="288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480" y="96"/>
                    </a:lnTo>
                    <a:lnTo>
                      <a:pt x="576" y="0"/>
                    </a:lnTo>
                    <a:lnTo>
                      <a:pt x="672" y="0"/>
                    </a:lnTo>
                    <a:lnTo>
                      <a:pt x="576" y="96"/>
                    </a:lnTo>
                    <a:lnTo>
                      <a:pt x="672" y="96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384" y="288"/>
                    </a:lnTo>
                    <a:lnTo>
                      <a:pt x="480" y="288"/>
                    </a:lnTo>
                    <a:lnTo>
                      <a:pt x="576" y="192"/>
                    </a:lnTo>
                    <a:lnTo>
                      <a:pt x="672" y="192"/>
                    </a:lnTo>
                    <a:lnTo>
                      <a:pt x="576" y="288"/>
                    </a:lnTo>
                    <a:lnTo>
                      <a:pt x="672" y="288"/>
                    </a:lnTo>
                    <a:lnTo>
                      <a:pt x="0" y="384"/>
                    </a:lnTo>
                    <a:lnTo>
                      <a:pt x="96" y="384"/>
                    </a:lnTo>
                    <a:lnTo>
                      <a:pt x="0" y="480"/>
                    </a:lnTo>
                    <a:lnTo>
                      <a:pt x="96" y="480"/>
                    </a:lnTo>
                    <a:lnTo>
                      <a:pt x="192" y="384"/>
                    </a:lnTo>
                    <a:lnTo>
                      <a:pt x="288" y="384"/>
                    </a:lnTo>
                    <a:lnTo>
                      <a:pt x="192" y="480"/>
                    </a:lnTo>
                    <a:lnTo>
                      <a:pt x="288" y="480"/>
                    </a:lnTo>
                    <a:lnTo>
                      <a:pt x="0" y="576"/>
                    </a:lnTo>
                    <a:lnTo>
                      <a:pt x="96" y="576"/>
                    </a:lnTo>
                    <a:lnTo>
                      <a:pt x="0" y="672"/>
                    </a:lnTo>
                    <a:lnTo>
                      <a:pt x="96" y="672"/>
                    </a:lnTo>
                    <a:lnTo>
                      <a:pt x="192" y="576"/>
                    </a:lnTo>
                    <a:lnTo>
                      <a:pt x="288" y="576"/>
                    </a:lnTo>
                    <a:lnTo>
                      <a:pt x="192" y="672"/>
                    </a:lnTo>
                    <a:lnTo>
                      <a:pt x="288" y="672"/>
                    </a:lnTo>
                    <a:lnTo>
                      <a:pt x="384" y="384"/>
                    </a:lnTo>
                    <a:lnTo>
                      <a:pt x="480" y="384"/>
                    </a:lnTo>
                    <a:lnTo>
                      <a:pt x="384" y="480"/>
                    </a:lnTo>
                    <a:lnTo>
                      <a:pt x="480" y="480"/>
                    </a:lnTo>
                    <a:lnTo>
                      <a:pt x="576" y="384"/>
                    </a:lnTo>
                    <a:lnTo>
                      <a:pt x="672" y="384"/>
                    </a:lnTo>
                    <a:lnTo>
                      <a:pt x="576" y="480"/>
                    </a:lnTo>
                    <a:lnTo>
                      <a:pt x="672" y="480"/>
                    </a:lnTo>
                    <a:lnTo>
                      <a:pt x="384" y="576"/>
                    </a:lnTo>
                    <a:lnTo>
                      <a:pt x="480" y="576"/>
                    </a:lnTo>
                    <a:lnTo>
                      <a:pt x="384" y="672"/>
                    </a:lnTo>
                    <a:lnTo>
                      <a:pt x="480" y="672"/>
                    </a:lnTo>
                    <a:lnTo>
                      <a:pt x="576" y="576"/>
                    </a:lnTo>
                    <a:lnTo>
                      <a:pt x="672" y="576"/>
                    </a:lnTo>
                    <a:lnTo>
                      <a:pt x="576" y="672"/>
                    </a:lnTo>
                    <a:lnTo>
                      <a:pt x="672" y="672"/>
                    </a:lnTo>
                    <a:lnTo>
                      <a:pt x="768" y="0"/>
                    </a:lnTo>
                    <a:lnTo>
                      <a:pt x="864" y="0"/>
                    </a:lnTo>
                    <a:lnTo>
                      <a:pt x="768" y="96"/>
                    </a:lnTo>
                    <a:lnTo>
                      <a:pt x="864" y="96"/>
                    </a:lnTo>
                    <a:lnTo>
                      <a:pt x="960" y="0"/>
                    </a:lnTo>
                    <a:lnTo>
                      <a:pt x="1056" y="0"/>
                    </a:lnTo>
                    <a:lnTo>
                      <a:pt x="960" y="96"/>
                    </a:lnTo>
                    <a:lnTo>
                      <a:pt x="1056" y="96"/>
                    </a:lnTo>
                    <a:lnTo>
                      <a:pt x="768" y="192"/>
                    </a:lnTo>
                    <a:lnTo>
                      <a:pt x="864" y="192"/>
                    </a:lnTo>
                    <a:lnTo>
                      <a:pt x="768" y="288"/>
                    </a:lnTo>
                    <a:lnTo>
                      <a:pt x="864" y="288"/>
                    </a:lnTo>
                    <a:lnTo>
                      <a:pt x="960" y="192"/>
                    </a:lnTo>
                    <a:lnTo>
                      <a:pt x="1056" y="192"/>
                    </a:lnTo>
                    <a:lnTo>
                      <a:pt x="960" y="288"/>
                    </a:lnTo>
                    <a:lnTo>
                      <a:pt x="1056" y="288"/>
                    </a:lnTo>
                    <a:lnTo>
                      <a:pt x="1152" y="0"/>
                    </a:lnTo>
                    <a:lnTo>
                      <a:pt x="1248" y="0"/>
                    </a:lnTo>
                    <a:lnTo>
                      <a:pt x="1152" y="96"/>
                    </a:lnTo>
                    <a:lnTo>
                      <a:pt x="1248" y="96"/>
                    </a:lnTo>
                    <a:lnTo>
                      <a:pt x="1344" y="0"/>
                    </a:lnTo>
                    <a:lnTo>
                      <a:pt x="1440" y="0"/>
                    </a:lnTo>
                    <a:lnTo>
                      <a:pt x="1344" y="96"/>
                    </a:lnTo>
                    <a:lnTo>
                      <a:pt x="1440" y="96"/>
                    </a:lnTo>
                    <a:lnTo>
                      <a:pt x="1152" y="192"/>
                    </a:lnTo>
                    <a:lnTo>
                      <a:pt x="1248" y="192"/>
                    </a:lnTo>
                    <a:lnTo>
                      <a:pt x="1152" y="288"/>
                    </a:lnTo>
                    <a:lnTo>
                      <a:pt x="1248" y="288"/>
                    </a:lnTo>
                    <a:lnTo>
                      <a:pt x="1344" y="192"/>
                    </a:lnTo>
                    <a:lnTo>
                      <a:pt x="1440" y="192"/>
                    </a:lnTo>
                    <a:lnTo>
                      <a:pt x="1344" y="288"/>
                    </a:lnTo>
                    <a:lnTo>
                      <a:pt x="1440" y="288"/>
                    </a:lnTo>
                    <a:lnTo>
                      <a:pt x="768" y="384"/>
                    </a:lnTo>
                    <a:lnTo>
                      <a:pt x="864" y="384"/>
                    </a:lnTo>
                    <a:lnTo>
                      <a:pt x="768" y="480"/>
                    </a:lnTo>
                    <a:lnTo>
                      <a:pt x="864" y="480"/>
                    </a:lnTo>
                    <a:lnTo>
                      <a:pt x="960" y="384"/>
                    </a:lnTo>
                    <a:lnTo>
                      <a:pt x="1056" y="384"/>
                    </a:lnTo>
                    <a:lnTo>
                      <a:pt x="960" y="480"/>
                    </a:lnTo>
                    <a:lnTo>
                      <a:pt x="1056" y="480"/>
                    </a:lnTo>
                    <a:lnTo>
                      <a:pt x="768" y="576"/>
                    </a:lnTo>
                    <a:lnTo>
                      <a:pt x="864" y="576"/>
                    </a:lnTo>
                    <a:lnTo>
                      <a:pt x="768" y="672"/>
                    </a:lnTo>
                    <a:lnTo>
                      <a:pt x="864" y="672"/>
                    </a:lnTo>
                    <a:lnTo>
                      <a:pt x="960" y="576"/>
                    </a:lnTo>
                    <a:lnTo>
                      <a:pt x="1056" y="576"/>
                    </a:lnTo>
                    <a:lnTo>
                      <a:pt x="960" y="672"/>
                    </a:lnTo>
                    <a:lnTo>
                      <a:pt x="1056" y="672"/>
                    </a:lnTo>
                    <a:lnTo>
                      <a:pt x="1152" y="384"/>
                    </a:lnTo>
                    <a:lnTo>
                      <a:pt x="1248" y="384"/>
                    </a:lnTo>
                    <a:lnTo>
                      <a:pt x="1152" y="480"/>
                    </a:lnTo>
                    <a:lnTo>
                      <a:pt x="1248" y="480"/>
                    </a:lnTo>
                    <a:lnTo>
                      <a:pt x="1344" y="384"/>
                    </a:lnTo>
                    <a:lnTo>
                      <a:pt x="1440" y="384"/>
                    </a:lnTo>
                    <a:lnTo>
                      <a:pt x="1344" y="480"/>
                    </a:lnTo>
                    <a:lnTo>
                      <a:pt x="1440" y="480"/>
                    </a:lnTo>
                    <a:lnTo>
                      <a:pt x="1152" y="576"/>
                    </a:lnTo>
                    <a:lnTo>
                      <a:pt x="1248" y="576"/>
                    </a:lnTo>
                    <a:lnTo>
                      <a:pt x="1152" y="672"/>
                    </a:lnTo>
                    <a:lnTo>
                      <a:pt x="1248" y="672"/>
                    </a:lnTo>
                    <a:lnTo>
                      <a:pt x="1344" y="576"/>
                    </a:lnTo>
                    <a:lnTo>
                      <a:pt x="1440" y="576"/>
                    </a:lnTo>
                    <a:lnTo>
                      <a:pt x="1344" y="672"/>
                    </a:lnTo>
                    <a:lnTo>
                      <a:pt x="1440" y="672"/>
                    </a:lnTo>
                    <a:lnTo>
                      <a:pt x="0" y="768"/>
                    </a:lnTo>
                    <a:lnTo>
                      <a:pt x="96" y="768"/>
                    </a:lnTo>
                    <a:lnTo>
                      <a:pt x="0" y="864"/>
                    </a:lnTo>
                    <a:lnTo>
                      <a:pt x="96" y="864"/>
                    </a:lnTo>
                    <a:lnTo>
                      <a:pt x="192" y="768"/>
                    </a:lnTo>
                    <a:lnTo>
                      <a:pt x="288" y="768"/>
                    </a:lnTo>
                    <a:lnTo>
                      <a:pt x="192" y="864"/>
                    </a:lnTo>
                    <a:lnTo>
                      <a:pt x="288" y="864"/>
                    </a:lnTo>
                    <a:lnTo>
                      <a:pt x="0" y="960"/>
                    </a:lnTo>
                    <a:lnTo>
                      <a:pt x="96" y="960"/>
                    </a:lnTo>
                    <a:lnTo>
                      <a:pt x="0" y="1056"/>
                    </a:lnTo>
                    <a:lnTo>
                      <a:pt x="96" y="1056"/>
                    </a:lnTo>
                    <a:lnTo>
                      <a:pt x="192" y="960"/>
                    </a:lnTo>
                    <a:lnTo>
                      <a:pt x="288" y="960"/>
                    </a:lnTo>
                    <a:lnTo>
                      <a:pt x="192" y="1056"/>
                    </a:lnTo>
                    <a:lnTo>
                      <a:pt x="288" y="1056"/>
                    </a:lnTo>
                    <a:lnTo>
                      <a:pt x="384" y="768"/>
                    </a:lnTo>
                    <a:lnTo>
                      <a:pt x="480" y="768"/>
                    </a:lnTo>
                    <a:lnTo>
                      <a:pt x="384" y="864"/>
                    </a:lnTo>
                    <a:lnTo>
                      <a:pt x="480" y="864"/>
                    </a:lnTo>
                    <a:lnTo>
                      <a:pt x="576" y="768"/>
                    </a:lnTo>
                    <a:lnTo>
                      <a:pt x="672" y="768"/>
                    </a:lnTo>
                    <a:lnTo>
                      <a:pt x="576" y="864"/>
                    </a:lnTo>
                    <a:lnTo>
                      <a:pt x="672" y="864"/>
                    </a:lnTo>
                    <a:lnTo>
                      <a:pt x="384" y="960"/>
                    </a:lnTo>
                    <a:lnTo>
                      <a:pt x="480" y="960"/>
                    </a:lnTo>
                    <a:lnTo>
                      <a:pt x="384" y="1056"/>
                    </a:lnTo>
                    <a:lnTo>
                      <a:pt x="480" y="1056"/>
                    </a:lnTo>
                    <a:lnTo>
                      <a:pt x="576" y="960"/>
                    </a:lnTo>
                    <a:lnTo>
                      <a:pt x="672" y="960"/>
                    </a:lnTo>
                    <a:lnTo>
                      <a:pt x="576" y="1056"/>
                    </a:lnTo>
                    <a:lnTo>
                      <a:pt x="672" y="1056"/>
                    </a:lnTo>
                    <a:lnTo>
                      <a:pt x="0" y="1152"/>
                    </a:lnTo>
                    <a:lnTo>
                      <a:pt x="96" y="1152"/>
                    </a:lnTo>
                    <a:lnTo>
                      <a:pt x="0" y="1248"/>
                    </a:lnTo>
                    <a:lnTo>
                      <a:pt x="96" y="1248"/>
                    </a:lnTo>
                    <a:lnTo>
                      <a:pt x="192" y="1152"/>
                    </a:lnTo>
                    <a:lnTo>
                      <a:pt x="288" y="1152"/>
                    </a:lnTo>
                    <a:lnTo>
                      <a:pt x="192" y="1248"/>
                    </a:lnTo>
                    <a:lnTo>
                      <a:pt x="288" y="1248"/>
                    </a:lnTo>
                    <a:lnTo>
                      <a:pt x="0" y="1344"/>
                    </a:lnTo>
                    <a:lnTo>
                      <a:pt x="96" y="1344"/>
                    </a:lnTo>
                    <a:lnTo>
                      <a:pt x="0" y="1440"/>
                    </a:lnTo>
                    <a:lnTo>
                      <a:pt x="96" y="1440"/>
                    </a:lnTo>
                    <a:lnTo>
                      <a:pt x="192" y="1344"/>
                    </a:lnTo>
                    <a:lnTo>
                      <a:pt x="288" y="1344"/>
                    </a:lnTo>
                    <a:lnTo>
                      <a:pt x="192" y="1440"/>
                    </a:lnTo>
                    <a:lnTo>
                      <a:pt x="288" y="1440"/>
                    </a:lnTo>
                    <a:lnTo>
                      <a:pt x="384" y="1152"/>
                    </a:lnTo>
                    <a:lnTo>
                      <a:pt x="480" y="1152"/>
                    </a:lnTo>
                    <a:lnTo>
                      <a:pt x="384" y="1248"/>
                    </a:lnTo>
                    <a:lnTo>
                      <a:pt x="480" y="1248"/>
                    </a:lnTo>
                    <a:lnTo>
                      <a:pt x="576" y="1152"/>
                    </a:lnTo>
                    <a:lnTo>
                      <a:pt x="672" y="1152"/>
                    </a:lnTo>
                    <a:lnTo>
                      <a:pt x="576" y="1248"/>
                    </a:lnTo>
                    <a:lnTo>
                      <a:pt x="672" y="1248"/>
                    </a:lnTo>
                    <a:lnTo>
                      <a:pt x="384" y="1344"/>
                    </a:lnTo>
                    <a:lnTo>
                      <a:pt x="480" y="1344"/>
                    </a:lnTo>
                    <a:lnTo>
                      <a:pt x="384" y="1440"/>
                    </a:lnTo>
                    <a:lnTo>
                      <a:pt x="480" y="1440"/>
                    </a:lnTo>
                    <a:lnTo>
                      <a:pt x="576" y="1344"/>
                    </a:lnTo>
                    <a:lnTo>
                      <a:pt x="672" y="1344"/>
                    </a:lnTo>
                    <a:lnTo>
                      <a:pt x="576" y="1440"/>
                    </a:lnTo>
                    <a:lnTo>
                      <a:pt x="672" y="1440"/>
                    </a:lnTo>
                    <a:lnTo>
                      <a:pt x="768" y="768"/>
                    </a:lnTo>
                    <a:lnTo>
                      <a:pt x="864" y="768"/>
                    </a:lnTo>
                    <a:lnTo>
                      <a:pt x="768" y="864"/>
                    </a:lnTo>
                    <a:lnTo>
                      <a:pt x="864" y="864"/>
                    </a:lnTo>
                    <a:lnTo>
                      <a:pt x="960" y="768"/>
                    </a:lnTo>
                    <a:lnTo>
                      <a:pt x="1056" y="768"/>
                    </a:lnTo>
                    <a:lnTo>
                      <a:pt x="960" y="864"/>
                    </a:lnTo>
                    <a:lnTo>
                      <a:pt x="1056" y="864"/>
                    </a:lnTo>
                    <a:lnTo>
                      <a:pt x="768" y="960"/>
                    </a:lnTo>
                    <a:lnTo>
                      <a:pt x="864" y="960"/>
                    </a:lnTo>
                    <a:lnTo>
                      <a:pt x="768" y="1056"/>
                    </a:lnTo>
                    <a:lnTo>
                      <a:pt x="864" y="1056"/>
                    </a:lnTo>
                    <a:lnTo>
                      <a:pt x="960" y="960"/>
                    </a:lnTo>
                    <a:lnTo>
                      <a:pt x="1056" y="960"/>
                    </a:lnTo>
                    <a:lnTo>
                      <a:pt x="960" y="1056"/>
                    </a:lnTo>
                    <a:lnTo>
                      <a:pt x="1056" y="1056"/>
                    </a:lnTo>
                    <a:lnTo>
                      <a:pt x="1152" y="768"/>
                    </a:lnTo>
                    <a:lnTo>
                      <a:pt x="1248" y="768"/>
                    </a:lnTo>
                    <a:lnTo>
                      <a:pt x="1152" y="864"/>
                    </a:lnTo>
                    <a:lnTo>
                      <a:pt x="1248" y="864"/>
                    </a:lnTo>
                    <a:lnTo>
                      <a:pt x="1344" y="768"/>
                    </a:lnTo>
                    <a:lnTo>
                      <a:pt x="1440" y="768"/>
                    </a:lnTo>
                    <a:lnTo>
                      <a:pt x="1344" y="864"/>
                    </a:lnTo>
                    <a:lnTo>
                      <a:pt x="1440" y="864"/>
                    </a:lnTo>
                    <a:lnTo>
                      <a:pt x="1152" y="960"/>
                    </a:lnTo>
                    <a:lnTo>
                      <a:pt x="1248" y="960"/>
                    </a:lnTo>
                    <a:lnTo>
                      <a:pt x="1152" y="1056"/>
                    </a:lnTo>
                    <a:lnTo>
                      <a:pt x="1248" y="1056"/>
                    </a:lnTo>
                    <a:lnTo>
                      <a:pt x="1344" y="960"/>
                    </a:lnTo>
                    <a:lnTo>
                      <a:pt x="1440" y="960"/>
                    </a:lnTo>
                    <a:lnTo>
                      <a:pt x="1344" y="1056"/>
                    </a:lnTo>
                    <a:lnTo>
                      <a:pt x="1440" y="1056"/>
                    </a:lnTo>
                    <a:lnTo>
                      <a:pt x="768" y="1152"/>
                    </a:lnTo>
                    <a:lnTo>
                      <a:pt x="864" y="1152"/>
                    </a:lnTo>
                    <a:lnTo>
                      <a:pt x="768" y="1248"/>
                    </a:lnTo>
                    <a:lnTo>
                      <a:pt x="864" y="1248"/>
                    </a:lnTo>
                    <a:lnTo>
                      <a:pt x="960" y="1152"/>
                    </a:lnTo>
                    <a:lnTo>
                      <a:pt x="1056" y="1152"/>
                    </a:lnTo>
                    <a:lnTo>
                      <a:pt x="960" y="1248"/>
                    </a:lnTo>
                    <a:lnTo>
                      <a:pt x="1056" y="1248"/>
                    </a:lnTo>
                    <a:lnTo>
                      <a:pt x="768" y="1344"/>
                    </a:lnTo>
                    <a:lnTo>
                      <a:pt x="864" y="1344"/>
                    </a:lnTo>
                    <a:lnTo>
                      <a:pt x="768" y="1440"/>
                    </a:lnTo>
                    <a:lnTo>
                      <a:pt x="864" y="1440"/>
                    </a:lnTo>
                    <a:lnTo>
                      <a:pt x="960" y="1344"/>
                    </a:lnTo>
                    <a:lnTo>
                      <a:pt x="1056" y="1344"/>
                    </a:lnTo>
                    <a:lnTo>
                      <a:pt x="960" y="1440"/>
                    </a:lnTo>
                    <a:lnTo>
                      <a:pt x="1056" y="1440"/>
                    </a:lnTo>
                    <a:lnTo>
                      <a:pt x="1152" y="1152"/>
                    </a:lnTo>
                    <a:lnTo>
                      <a:pt x="1248" y="1152"/>
                    </a:lnTo>
                    <a:lnTo>
                      <a:pt x="1152" y="1248"/>
                    </a:lnTo>
                    <a:lnTo>
                      <a:pt x="1248" y="1248"/>
                    </a:lnTo>
                    <a:lnTo>
                      <a:pt x="1344" y="1152"/>
                    </a:lnTo>
                    <a:lnTo>
                      <a:pt x="1440" y="1152"/>
                    </a:lnTo>
                    <a:lnTo>
                      <a:pt x="1344" y="1248"/>
                    </a:lnTo>
                    <a:lnTo>
                      <a:pt x="1440" y="1248"/>
                    </a:lnTo>
                    <a:lnTo>
                      <a:pt x="1152" y="1344"/>
                    </a:lnTo>
                    <a:lnTo>
                      <a:pt x="1248" y="1344"/>
                    </a:lnTo>
                    <a:lnTo>
                      <a:pt x="1152" y="1440"/>
                    </a:lnTo>
                    <a:lnTo>
                      <a:pt x="1248" y="1440"/>
                    </a:lnTo>
                    <a:lnTo>
                      <a:pt x="1344" y="1344"/>
                    </a:lnTo>
                    <a:lnTo>
                      <a:pt x="1440" y="1344"/>
                    </a:lnTo>
                    <a:lnTo>
                      <a:pt x="1344" y="1440"/>
                    </a:lnTo>
                    <a:lnTo>
                      <a:pt x="1440" y="14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</p:grpSp>
      <p:grpSp>
        <p:nvGrpSpPr>
          <p:cNvPr id="46" name="Group 234"/>
          <p:cNvGrpSpPr>
            <a:grpSpLocks/>
          </p:cNvGrpSpPr>
          <p:nvPr/>
        </p:nvGrpSpPr>
        <p:grpSpPr bwMode="auto">
          <a:xfrm>
            <a:off x="4901585" y="1682750"/>
            <a:ext cx="3592550" cy="3592550"/>
            <a:chOff x="2880" y="336"/>
            <a:chExt cx="1536" cy="1536"/>
          </a:xfrm>
        </p:grpSpPr>
        <p:sp>
          <p:nvSpPr>
            <p:cNvPr id="47" name="Freeform 235"/>
            <p:cNvSpPr>
              <a:spLocks/>
            </p:cNvSpPr>
            <p:nvPr/>
          </p:nvSpPr>
          <p:spPr bwMode="auto">
            <a:xfrm>
              <a:off x="2880" y="336"/>
              <a:ext cx="768" cy="384"/>
            </a:xfrm>
            <a:custGeom>
              <a:avLst/>
              <a:gdLst>
                <a:gd name="T0" fmla="*/ 0 w 768"/>
                <a:gd name="T1" fmla="*/ 0 h 384"/>
                <a:gd name="T2" fmla="*/ 768 w 768"/>
                <a:gd name="T3" fmla="*/ 0 h 384"/>
                <a:gd name="T4" fmla="*/ 768 w 768"/>
                <a:gd name="T5" fmla="*/ 192 h 384"/>
                <a:gd name="T6" fmla="*/ 480 w 768"/>
                <a:gd name="T7" fmla="*/ 192 h 384"/>
                <a:gd name="T8" fmla="*/ 480 w 768"/>
                <a:gd name="T9" fmla="*/ 288 h 384"/>
                <a:gd name="T10" fmla="*/ 384 w 768"/>
                <a:gd name="T11" fmla="*/ 288 h 384"/>
                <a:gd name="T12" fmla="*/ 384 w 768"/>
                <a:gd name="T13" fmla="*/ 384 h 384"/>
                <a:gd name="T14" fmla="*/ 0 w 768"/>
                <a:gd name="T15" fmla="*/ 384 h 384"/>
                <a:gd name="T16" fmla="*/ 0 w 768"/>
                <a:gd name="T17" fmla="*/ 0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480" y="192"/>
                  </a:lnTo>
                  <a:lnTo>
                    <a:pt x="480" y="288"/>
                  </a:lnTo>
                  <a:lnTo>
                    <a:pt x="384" y="288"/>
                  </a:lnTo>
                  <a:lnTo>
                    <a:pt x="384" y="384"/>
                  </a:lnTo>
                  <a:lnTo>
                    <a:pt x="0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" name="Freeform 236"/>
            <p:cNvSpPr>
              <a:spLocks/>
            </p:cNvSpPr>
            <p:nvPr/>
          </p:nvSpPr>
          <p:spPr bwMode="auto">
            <a:xfrm>
              <a:off x="2880" y="528"/>
              <a:ext cx="768" cy="576"/>
            </a:xfrm>
            <a:custGeom>
              <a:avLst/>
              <a:gdLst>
                <a:gd name="T0" fmla="*/ 480 w 768"/>
                <a:gd name="T1" fmla="*/ 0 h 576"/>
                <a:gd name="T2" fmla="*/ 768 w 768"/>
                <a:gd name="T3" fmla="*/ 0 h 576"/>
                <a:gd name="T4" fmla="*/ 768 w 768"/>
                <a:gd name="T5" fmla="*/ 192 h 576"/>
                <a:gd name="T6" fmla="*/ 672 w 768"/>
                <a:gd name="T7" fmla="*/ 192 h 576"/>
                <a:gd name="T8" fmla="*/ 672 w 768"/>
                <a:gd name="T9" fmla="*/ 288 h 576"/>
                <a:gd name="T10" fmla="*/ 576 w 768"/>
                <a:gd name="T11" fmla="*/ 288 h 576"/>
                <a:gd name="T12" fmla="*/ 576 w 768"/>
                <a:gd name="T13" fmla="*/ 384 h 576"/>
                <a:gd name="T14" fmla="*/ 384 w 768"/>
                <a:gd name="T15" fmla="*/ 384 h 576"/>
                <a:gd name="T16" fmla="*/ 384 w 768"/>
                <a:gd name="T17" fmla="*/ 576 h 576"/>
                <a:gd name="T18" fmla="*/ 0 w 768"/>
                <a:gd name="T19" fmla="*/ 576 h 576"/>
                <a:gd name="T20" fmla="*/ 0 w 768"/>
                <a:gd name="T21" fmla="*/ 192 h 576"/>
                <a:gd name="T22" fmla="*/ 384 w 768"/>
                <a:gd name="T23" fmla="*/ 192 h 576"/>
                <a:gd name="T24" fmla="*/ 384 w 768"/>
                <a:gd name="T25" fmla="*/ 96 h 576"/>
                <a:gd name="T26" fmla="*/ 480 w 768"/>
                <a:gd name="T27" fmla="*/ 96 h 576"/>
                <a:gd name="T28" fmla="*/ 480 w 768"/>
                <a:gd name="T29" fmla="*/ 0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68"/>
                <a:gd name="T46" fmla="*/ 0 h 576"/>
                <a:gd name="T47" fmla="*/ 768 w 768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68" h="576">
                  <a:moveTo>
                    <a:pt x="48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672" y="192"/>
                  </a:lnTo>
                  <a:lnTo>
                    <a:pt x="672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384" y="192"/>
                  </a:lnTo>
                  <a:lnTo>
                    <a:pt x="384" y="96"/>
                  </a:lnTo>
                  <a:lnTo>
                    <a:pt x="480" y="96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9" name="Freeform 237"/>
            <p:cNvSpPr>
              <a:spLocks/>
            </p:cNvSpPr>
            <p:nvPr/>
          </p:nvSpPr>
          <p:spPr bwMode="auto">
            <a:xfrm>
              <a:off x="3264" y="336"/>
              <a:ext cx="768" cy="768"/>
            </a:xfrm>
            <a:custGeom>
              <a:avLst/>
              <a:gdLst>
                <a:gd name="T0" fmla="*/ 288 w 768"/>
                <a:gd name="T1" fmla="*/ 384 h 768"/>
                <a:gd name="T2" fmla="*/ 288 w 768"/>
                <a:gd name="T3" fmla="*/ 480 h 768"/>
                <a:gd name="T4" fmla="*/ 192 w 768"/>
                <a:gd name="T5" fmla="*/ 480 h 768"/>
                <a:gd name="T6" fmla="*/ 192 w 768"/>
                <a:gd name="T7" fmla="*/ 576 h 768"/>
                <a:gd name="T8" fmla="*/ 0 w 768"/>
                <a:gd name="T9" fmla="*/ 576 h 768"/>
                <a:gd name="T10" fmla="*/ 0 w 768"/>
                <a:gd name="T11" fmla="*/ 768 h 768"/>
                <a:gd name="T12" fmla="*/ 384 w 768"/>
                <a:gd name="T13" fmla="*/ 768 h 768"/>
                <a:gd name="T14" fmla="*/ 384 w 768"/>
                <a:gd name="T15" fmla="*/ 0 h 768"/>
                <a:gd name="T16" fmla="*/ 768 w 768"/>
                <a:gd name="T17" fmla="*/ 0 h 768"/>
                <a:gd name="T18" fmla="*/ 768 w 768"/>
                <a:gd name="T19" fmla="*/ 288 h 768"/>
                <a:gd name="T20" fmla="*/ 576 w 768"/>
                <a:gd name="T21" fmla="*/ 288 h 768"/>
                <a:gd name="T22" fmla="*/ 576 w 768"/>
                <a:gd name="T23" fmla="*/ 384 h 768"/>
                <a:gd name="T24" fmla="*/ 288 w 768"/>
                <a:gd name="T25" fmla="*/ 384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288" y="384"/>
                  </a:moveTo>
                  <a:lnTo>
                    <a:pt x="288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768"/>
                  </a:lnTo>
                  <a:lnTo>
                    <a:pt x="384" y="76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288" y="384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0" name="Freeform 238"/>
            <p:cNvSpPr>
              <a:spLocks/>
            </p:cNvSpPr>
            <p:nvPr/>
          </p:nvSpPr>
          <p:spPr bwMode="auto">
            <a:xfrm>
              <a:off x="3648" y="336"/>
              <a:ext cx="768" cy="768"/>
            </a:xfrm>
            <a:custGeom>
              <a:avLst/>
              <a:gdLst>
                <a:gd name="T0" fmla="*/ 192 w 768"/>
                <a:gd name="T1" fmla="*/ 288 h 768"/>
                <a:gd name="T2" fmla="*/ 384 w 768"/>
                <a:gd name="T3" fmla="*/ 288 h 768"/>
                <a:gd name="T4" fmla="*/ 384 w 768"/>
                <a:gd name="T5" fmla="*/ 0 h 768"/>
                <a:gd name="T6" fmla="*/ 768 w 768"/>
                <a:gd name="T7" fmla="*/ 0 h 768"/>
                <a:gd name="T8" fmla="*/ 768 w 768"/>
                <a:gd name="T9" fmla="*/ 384 h 768"/>
                <a:gd name="T10" fmla="*/ 384 w 768"/>
                <a:gd name="T11" fmla="*/ 384 h 768"/>
                <a:gd name="T12" fmla="*/ 384 w 768"/>
                <a:gd name="T13" fmla="*/ 576 h 768"/>
                <a:gd name="T14" fmla="*/ 192 w 768"/>
                <a:gd name="T15" fmla="*/ 576 h 768"/>
                <a:gd name="T16" fmla="*/ 192 w 768"/>
                <a:gd name="T17" fmla="*/ 768 h 768"/>
                <a:gd name="T18" fmla="*/ 0 w 768"/>
                <a:gd name="T19" fmla="*/ 768 h 768"/>
                <a:gd name="T20" fmla="*/ 0 w 768"/>
                <a:gd name="T21" fmla="*/ 384 h 768"/>
                <a:gd name="T22" fmla="*/ 192 w 768"/>
                <a:gd name="T23" fmla="*/ 384 h 768"/>
                <a:gd name="T24" fmla="*/ 192 w 768"/>
                <a:gd name="T25" fmla="*/ 288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192" y="288"/>
                  </a:moveTo>
                  <a:lnTo>
                    <a:pt x="384" y="28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192" y="576"/>
                  </a:lnTo>
                  <a:lnTo>
                    <a:pt x="192" y="768"/>
                  </a:lnTo>
                  <a:lnTo>
                    <a:pt x="0" y="768"/>
                  </a:lnTo>
                  <a:lnTo>
                    <a:pt x="0" y="384"/>
                  </a:lnTo>
                  <a:lnTo>
                    <a:pt x="192" y="384"/>
                  </a:lnTo>
                  <a:lnTo>
                    <a:pt x="192" y="288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1" name="Freeform 239"/>
            <p:cNvSpPr>
              <a:spLocks/>
            </p:cNvSpPr>
            <p:nvPr/>
          </p:nvSpPr>
          <p:spPr bwMode="auto">
            <a:xfrm>
              <a:off x="2880" y="720"/>
              <a:ext cx="1536" cy="576"/>
            </a:xfrm>
            <a:custGeom>
              <a:avLst/>
              <a:gdLst>
                <a:gd name="T0" fmla="*/ 960 w 1536"/>
                <a:gd name="T1" fmla="*/ 288 h 576"/>
                <a:gd name="T2" fmla="*/ 960 w 1536"/>
                <a:gd name="T3" fmla="*/ 192 h 576"/>
                <a:gd name="T4" fmla="*/ 1152 w 1536"/>
                <a:gd name="T5" fmla="*/ 192 h 576"/>
                <a:gd name="T6" fmla="*/ 1152 w 1536"/>
                <a:gd name="T7" fmla="*/ 0 h 576"/>
                <a:gd name="T8" fmla="*/ 1536 w 1536"/>
                <a:gd name="T9" fmla="*/ 0 h 576"/>
                <a:gd name="T10" fmla="*/ 1536 w 1536"/>
                <a:gd name="T11" fmla="*/ 384 h 576"/>
                <a:gd name="T12" fmla="*/ 384 w 1536"/>
                <a:gd name="T13" fmla="*/ 384 h 576"/>
                <a:gd name="T14" fmla="*/ 384 w 1536"/>
                <a:gd name="T15" fmla="*/ 480 h 576"/>
                <a:gd name="T16" fmla="*/ 192 w 1536"/>
                <a:gd name="T17" fmla="*/ 480 h 576"/>
                <a:gd name="T18" fmla="*/ 192 w 1536"/>
                <a:gd name="T19" fmla="*/ 576 h 576"/>
                <a:gd name="T20" fmla="*/ 0 w 1536"/>
                <a:gd name="T21" fmla="*/ 576 h 576"/>
                <a:gd name="T22" fmla="*/ 0 w 1536"/>
                <a:gd name="T23" fmla="*/ 384 h 576"/>
                <a:gd name="T24" fmla="*/ 960 w 1536"/>
                <a:gd name="T25" fmla="*/ 384 h 576"/>
                <a:gd name="T26" fmla="*/ 960 w 1536"/>
                <a:gd name="T27" fmla="*/ 192 h 576"/>
                <a:gd name="T28" fmla="*/ 960 w 1536"/>
                <a:gd name="T29" fmla="*/ 288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36"/>
                <a:gd name="T46" fmla="*/ 0 h 576"/>
                <a:gd name="T47" fmla="*/ 1536 w 1536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36" h="576">
                  <a:moveTo>
                    <a:pt x="960" y="288"/>
                  </a:moveTo>
                  <a:lnTo>
                    <a:pt x="960" y="192"/>
                  </a:lnTo>
                  <a:lnTo>
                    <a:pt x="1152" y="192"/>
                  </a:lnTo>
                  <a:lnTo>
                    <a:pt x="1152" y="0"/>
                  </a:lnTo>
                  <a:lnTo>
                    <a:pt x="1536" y="0"/>
                  </a:lnTo>
                  <a:lnTo>
                    <a:pt x="1536" y="384"/>
                  </a:lnTo>
                  <a:lnTo>
                    <a:pt x="384" y="384"/>
                  </a:lnTo>
                  <a:lnTo>
                    <a:pt x="384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384"/>
                  </a:lnTo>
                  <a:lnTo>
                    <a:pt x="960" y="384"/>
                  </a:lnTo>
                  <a:lnTo>
                    <a:pt x="960" y="192"/>
                  </a:lnTo>
                  <a:lnTo>
                    <a:pt x="960" y="288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" name="Freeform 240"/>
            <p:cNvSpPr>
              <a:spLocks/>
            </p:cNvSpPr>
            <p:nvPr/>
          </p:nvSpPr>
          <p:spPr bwMode="auto">
            <a:xfrm>
              <a:off x="2880" y="1104"/>
              <a:ext cx="768" cy="576"/>
            </a:xfrm>
            <a:custGeom>
              <a:avLst/>
              <a:gdLst>
                <a:gd name="T0" fmla="*/ 192 w 768"/>
                <a:gd name="T1" fmla="*/ 96 h 576"/>
                <a:gd name="T2" fmla="*/ 384 w 768"/>
                <a:gd name="T3" fmla="*/ 96 h 576"/>
                <a:gd name="T4" fmla="*/ 384 w 768"/>
                <a:gd name="T5" fmla="*/ 0 h 576"/>
                <a:gd name="T6" fmla="*/ 768 w 768"/>
                <a:gd name="T7" fmla="*/ 0 h 576"/>
                <a:gd name="T8" fmla="*/ 768 w 768"/>
                <a:gd name="T9" fmla="*/ 384 h 576"/>
                <a:gd name="T10" fmla="*/ 384 w 768"/>
                <a:gd name="T11" fmla="*/ 384 h 576"/>
                <a:gd name="T12" fmla="*/ 384 w 768"/>
                <a:gd name="T13" fmla="*/ 576 h 576"/>
                <a:gd name="T14" fmla="*/ 0 w 768"/>
                <a:gd name="T15" fmla="*/ 576 h 576"/>
                <a:gd name="T16" fmla="*/ 0 w 768"/>
                <a:gd name="T17" fmla="*/ 192 h 576"/>
                <a:gd name="T18" fmla="*/ 192 w 768"/>
                <a:gd name="T19" fmla="*/ 192 h 576"/>
                <a:gd name="T20" fmla="*/ 192 w 768"/>
                <a:gd name="T21" fmla="*/ 96 h 5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576"/>
                <a:gd name="T35" fmla="*/ 768 w 768"/>
                <a:gd name="T36" fmla="*/ 576 h 5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576">
                  <a:moveTo>
                    <a:pt x="192" y="96"/>
                  </a:moveTo>
                  <a:lnTo>
                    <a:pt x="384" y="96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192" y="192"/>
                  </a:lnTo>
                  <a:lnTo>
                    <a:pt x="192" y="96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3" name="Freeform 241"/>
            <p:cNvSpPr>
              <a:spLocks/>
            </p:cNvSpPr>
            <p:nvPr/>
          </p:nvSpPr>
          <p:spPr bwMode="auto">
            <a:xfrm>
              <a:off x="2880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384 w 768"/>
                <a:gd name="T5" fmla="*/ 384 h 384"/>
                <a:gd name="T6" fmla="*/ 384 w 768"/>
                <a:gd name="T7" fmla="*/ 0 h 384"/>
                <a:gd name="T8" fmla="*/ 768 w 768"/>
                <a:gd name="T9" fmla="*/ 0 h 384"/>
                <a:gd name="T10" fmla="*/ 768 w 768"/>
                <a:gd name="T11" fmla="*/ 96 h 384"/>
                <a:gd name="T12" fmla="*/ 576 w 768"/>
                <a:gd name="T13" fmla="*/ 96 h 384"/>
                <a:gd name="T14" fmla="*/ 576 w 768"/>
                <a:gd name="T15" fmla="*/ 192 h 384"/>
                <a:gd name="T16" fmla="*/ 0 w 768"/>
                <a:gd name="T17" fmla="*/ 192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384" y="384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96"/>
                  </a:lnTo>
                  <a:lnTo>
                    <a:pt x="576" y="96"/>
                  </a:lnTo>
                  <a:lnTo>
                    <a:pt x="576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4" name="Freeform 242"/>
            <p:cNvSpPr>
              <a:spLocks/>
            </p:cNvSpPr>
            <p:nvPr/>
          </p:nvSpPr>
          <p:spPr bwMode="auto">
            <a:xfrm>
              <a:off x="3264" y="1584"/>
              <a:ext cx="384" cy="288"/>
            </a:xfrm>
            <a:custGeom>
              <a:avLst/>
              <a:gdLst>
                <a:gd name="T0" fmla="*/ 192 w 384"/>
                <a:gd name="T1" fmla="*/ 0 h 288"/>
                <a:gd name="T2" fmla="*/ 384 w 384"/>
                <a:gd name="T3" fmla="*/ 0 h 288"/>
                <a:gd name="T4" fmla="*/ 384 w 384"/>
                <a:gd name="T5" fmla="*/ 96 h 288"/>
                <a:gd name="T6" fmla="*/ 0 w 384"/>
                <a:gd name="T7" fmla="*/ 96 h 288"/>
                <a:gd name="T8" fmla="*/ 0 w 384"/>
                <a:gd name="T9" fmla="*/ 288 h 288"/>
                <a:gd name="T10" fmla="*/ 192 w 384"/>
                <a:gd name="T11" fmla="*/ 288 h 288"/>
                <a:gd name="T12" fmla="*/ 192 w 384"/>
                <a:gd name="T13" fmla="*/ 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4"/>
                <a:gd name="T22" fmla="*/ 0 h 288"/>
                <a:gd name="T23" fmla="*/ 384 w 384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4" h="288">
                  <a:moveTo>
                    <a:pt x="192" y="0"/>
                  </a:moveTo>
                  <a:lnTo>
                    <a:pt x="384" y="0"/>
                  </a:lnTo>
                  <a:lnTo>
                    <a:pt x="384" y="96"/>
                  </a:lnTo>
                  <a:lnTo>
                    <a:pt x="0" y="96"/>
                  </a:lnTo>
                  <a:lnTo>
                    <a:pt x="0" y="288"/>
                  </a:lnTo>
                  <a:lnTo>
                    <a:pt x="192" y="28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5" name="Freeform 243"/>
            <p:cNvSpPr>
              <a:spLocks/>
            </p:cNvSpPr>
            <p:nvPr/>
          </p:nvSpPr>
          <p:spPr bwMode="auto">
            <a:xfrm>
              <a:off x="3456" y="1104"/>
              <a:ext cx="768" cy="768"/>
            </a:xfrm>
            <a:custGeom>
              <a:avLst/>
              <a:gdLst>
                <a:gd name="T0" fmla="*/ 0 w 768"/>
                <a:gd name="T1" fmla="*/ 576 h 768"/>
                <a:gd name="T2" fmla="*/ 0 w 768"/>
                <a:gd name="T3" fmla="*/ 768 h 768"/>
                <a:gd name="T4" fmla="*/ 192 w 768"/>
                <a:gd name="T5" fmla="*/ 768 h 768"/>
                <a:gd name="T6" fmla="*/ 192 w 768"/>
                <a:gd name="T7" fmla="*/ 0 h 768"/>
                <a:gd name="T8" fmla="*/ 768 w 768"/>
                <a:gd name="T9" fmla="*/ 0 h 768"/>
                <a:gd name="T10" fmla="*/ 768 w 768"/>
                <a:gd name="T11" fmla="*/ 192 h 768"/>
                <a:gd name="T12" fmla="*/ 576 w 768"/>
                <a:gd name="T13" fmla="*/ 192 h 768"/>
                <a:gd name="T14" fmla="*/ 576 w 768"/>
                <a:gd name="T15" fmla="*/ 384 h 768"/>
                <a:gd name="T16" fmla="*/ 192 w 768"/>
                <a:gd name="T17" fmla="*/ 384 h 768"/>
                <a:gd name="T18" fmla="*/ 192 w 768"/>
                <a:gd name="T19" fmla="*/ 576 h 768"/>
                <a:gd name="T20" fmla="*/ 0 w 768"/>
                <a:gd name="T21" fmla="*/ 576 h 7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768"/>
                <a:gd name="T35" fmla="*/ 768 w 768"/>
                <a:gd name="T36" fmla="*/ 768 h 76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768">
                  <a:moveTo>
                    <a:pt x="0" y="576"/>
                  </a:moveTo>
                  <a:lnTo>
                    <a:pt x="0" y="768"/>
                  </a:lnTo>
                  <a:lnTo>
                    <a:pt x="192" y="768"/>
                  </a:lnTo>
                  <a:lnTo>
                    <a:pt x="192" y="0"/>
                  </a:lnTo>
                  <a:lnTo>
                    <a:pt x="768" y="0"/>
                  </a:lnTo>
                  <a:lnTo>
                    <a:pt x="768" y="192"/>
                  </a:lnTo>
                  <a:lnTo>
                    <a:pt x="576" y="192"/>
                  </a:lnTo>
                  <a:lnTo>
                    <a:pt x="576" y="384"/>
                  </a:lnTo>
                  <a:lnTo>
                    <a:pt x="192" y="384"/>
                  </a:lnTo>
                  <a:lnTo>
                    <a:pt x="192" y="576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6" name="Freeform 244"/>
            <p:cNvSpPr>
              <a:spLocks/>
            </p:cNvSpPr>
            <p:nvPr/>
          </p:nvSpPr>
          <p:spPr bwMode="auto">
            <a:xfrm>
              <a:off x="3648" y="1104"/>
              <a:ext cx="768" cy="576"/>
            </a:xfrm>
            <a:custGeom>
              <a:avLst/>
              <a:gdLst>
                <a:gd name="T0" fmla="*/ 384 w 768"/>
                <a:gd name="T1" fmla="*/ 576 h 576"/>
                <a:gd name="T2" fmla="*/ 0 w 768"/>
                <a:gd name="T3" fmla="*/ 576 h 576"/>
                <a:gd name="T4" fmla="*/ 0 w 768"/>
                <a:gd name="T5" fmla="*/ 384 h 576"/>
                <a:gd name="T6" fmla="*/ 768 w 768"/>
                <a:gd name="T7" fmla="*/ 384 h 576"/>
                <a:gd name="T8" fmla="*/ 768 w 768"/>
                <a:gd name="T9" fmla="*/ 0 h 576"/>
                <a:gd name="T10" fmla="*/ 576 w 768"/>
                <a:gd name="T11" fmla="*/ 0 h 576"/>
                <a:gd name="T12" fmla="*/ 576 w 768"/>
                <a:gd name="T13" fmla="*/ 192 h 576"/>
                <a:gd name="T14" fmla="*/ 384 w 768"/>
                <a:gd name="T15" fmla="*/ 192 h 576"/>
                <a:gd name="T16" fmla="*/ 384 w 768"/>
                <a:gd name="T17" fmla="*/ 576 h 5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576"/>
                <a:gd name="T29" fmla="*/ 768 w 768"/>
                <a:gd name="T30" fmla="*/ 576 h 5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576">
                  <a:moveTo>
                    <a:pt x="384" y="576"/>
                  </a:moveTo>
                  <a:lnTo>
                    <a:pt x="0" y="576"/>
                  </a:ln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576" y="0"/>
                  </a:lnTo>
                  <a:lnTo>
                    <a:pt x="576" y="192"/>
                  </a:lnTo>
                  <a:lnTo>
                    <a:pt x="384" y="192"/>
                  </a:lnTo>
                  <a:lnTo>
                    <a:pt x="384" y="576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7" name="Freeform 245"/>
            <p:cNvSpPr>
              <a:spLocks/>
            </p:cNvSpPr>
            <p:nvPr/>
          </p:nvSpPr>
          <p:spPr bwMode="auto">
            <a:xfrm>
              <a:off x="3648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768 w 768"/>
                <a:gd name="T5" fmla="*/ 384 h 384"/>
                <a:gd name="T6" fmla="*/ 768 w 768"/>
                <a:gd name="T7" fmla="*/ 0 h 384"/>
                <a:gd name="T8" fmla="*/ 384 w 768"/>
                <a:gd name="T9" fmla="*/ 0 h 384"/>
                <a:gd name="T10" fmla="*/ 384 w 768"/>
                <a:gd name="T11" fmla="*/ 192 h 384"/>
                <a:gd name="T12" fmla="*/ 0 w 768"/>
                <a:gd name="T13" fmla="*/ 192 h 3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8"/>
                <a:gd name="T22" fmla="*/ 0 h 384"/>
                <a:gd name="T23" fmla="*/ 768 w 768"/>
                <a:gd name="T24" fmla="*/ 384 h 3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384" y="0"/>
                  </a:lnTo>
                  <a:lnTo>
                    <a:pt x="384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grpSp>
        <p:nvGrpSpPr>
          <p:cNvPr id="58" name="Group 253"/>
          <p:cNvGrpSpPr>
            <a:grpSpLocks/>
          </p:cNvGrpSpPr>
          <p:nvPr/>
        </p:nvGrpSpPr>
        <p:grpSpPr bwMode="auto">
          <a:xfrm>
            <a:off x="5126119" y="2131819"/>
            <a:ext cx="3164969" cy="4295316"/>
            <a:chOff x="2976" y="528"/>
            <a:chExt cx="1344" cy="1824"/>
          </a:xfrm>
        </p:grpSpPr>
        <p:grpSp>
          <p:nvGrpSpPr>
            <p:cNvPr id="59" name="Group 254"/>
            <p:cNvGrpSpPr>
              <a:grpSpLocks/>
            </p:cNvGrpSpPr>
            <p:nvPr/>
          </p:nvGrpSpPr>
          <p:grpSpPr bwMode="auto">
            <a:xfrm>
              <a:off x="3168" y="528"/>
              <a:ext cx="1056" cy="1344"/>
              <a:chOff x="4464" y="336"/>
              <a:chExt cx="1056" cy="1344"/>
            </a:xfrm>
          </p:grpSpPr>
          <p:sp>
            <p:nvSpPr>
              <p:cNvPr id="80" name="Rectangle 255"/>
              <p:cNvSpPr>
                <a:spLocks noChangeArrowheads="1"/>
              </p:cNvSpPr>
              <p:nvPr/>
            </p:nvSpPr>
            <p:spPr bwMode="auto">
              <a:xfrm>
                <a:off x="4560" y="33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1" name="Oval 256"/>
              <p:cNvSpPr>
                <a:spLocks noChangeArrowheads="1"/>
              </p:cNvSpPr>
              <p:nvPr/>
            </p:nvSpPr>
            <p:spPr bwMode="auto">
              <a:xfrm>
                <a:off x="4584" y="36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2" name="Rectangle 257"/>
              <p:cNvSpPr>
                <a:spLocks noChangeArrowheads="1"/>
              </p:cNvSpPr>
              <p:nvPr/>
            </p:nvSpPr>
            <p:spPr bwMode="auto">
              <a:xfrm>
                <a:off x="4752" y="528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3" name="Oval 258"/>
              <p:cNvSpPr>
                <a:spLocks noChangeArrowheads="1"/>
              </p:cNvSpPr>
              <p:nvPr/>
            </p:nvSpPr>
            <p:spPr bwMode="auto">
              <a:xfrm>
                <a:off x="4776" y="552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4" name="Rectangle 259"/>
              <p:cNvSpPr>
                <a:spLocks noChangeArrowheads="1"/>
              </p:cNvSpPr>
              <p:nvPr/>
            </p:nvSpPr>
            <p:spPr bwMode="auto">
              <a:xfrm>
                <a:off x="5232" y="33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5" name="Oval 260"/>
              <p:cNvSpPr>
                <a:spLocks noChangeArrowheads="1"/>
              </p:cNvSpPr>
              <p:nvPr/>
            </p:nvSpPr>
            <p:spPr bwMode="auto">
              <a:xfrm>
                <a:off x="5256" y="36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6" name="Rectangle 261"/>
              <p:cNvSpPr>
                <a:spLocks noChangeArrowheads="1"/>
              </p:cNvSpPr>
              <p:nvPr/>
            </p:nvSpPr>
            <p:spPr bwMode="auto">
              <a:xfrm>
                <a:off x="4464" y="912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7" name="Oval 262"/>
              <p:cNvSpPr>
                <a:spLocks noChangeArrowheads="1"/>
              </p:cNvSpPr>
              <p:nvPr/>
            </p:nvSpPr>
            <p:spPr bwMode="auto">
              <a:xfrm>
                <a:off x="4488" y="936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8" name="Rectangle 263"/>
              <p:cNvSpPr>
                <a:spLocks noChangeArrowheads="1"/>
              </p:cNvSpPr>
              <p:nvPr/>
            </p:nvSpPr>
            <p:spPr bwMode="auto">
              <a:xfrm>
                <a:off x="4464" y="1392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9" name="Oval 264"/>
              <p:cNvSpPr>
                <a:spLocks noChangeArrowheads="1"/>
              </p:cNvSpPr>
              <p:nvPr/>
            </p:nvSpPr>
            <p:spPr bwMode="auto">
              <a:xfrm>
                <a:off x="4488" y="1416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0" name="Rectangle 265"/>
              <p:cNvSpPr>
                <a:spLocks noChangeArrowheads="1"/>
              </p:cNvSpPr>
              <p:nvPr/>
            </p:nvSpPr>
            <p:spPr bwMode="auto">
              <a:xfrm>
                <a:off x="4848" y="129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1" name="Oval 266"/>
              <p:cNvSpPr>
                <a:spLocks noChangeArrowheads="1"/>
              </p:cNvSpPr>
              <p:nvPr/>
            </p:nvSpPr>
            <p:spPr bwMode="auto">
              <a:xfrm>
                <a:off x="4872" y="132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2" name="Rectangle 267"/>
              <p:cNvSpPr>
                <a:spLocks noChangeArrowheads="1"/>
              </p:cNvSpPr>
              <p:nvPr/>
            </p:nvSpPr>
            <p:spPr bwMode="auto">
              <a:xfrm>
                <a:off x="4656" y="1584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3" name="Oval 268"/>
              <p:cNvSpPr>
                <a:spLocks noChangeArrowheads="1"/>
              </p:cNvSpPr>
              <p:nvPr/>
            </p:nvSpPr>
            <p:spPr bwMode="auto">
              <a:xfrm>
                <a:off x="4680" y="1608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4" name="Rectangle 269"/>
              <p:cNvSpPr>
                <a:spLocks noChangeArrowheads="1"/>
              </p:cNvSpPr>
              <p:nvPr/>
            </p:nvSpPr>
            <p:spPr bwMode="auto">
              <a:xfrm>
                <a:off x="5232" y="1392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5" name="Oval 270"/>
              <p:cNvSpPr>
                <a:spLocks noChangeArrowheads="1"/>
              </p:cNvSpPr>
              <p:nvPr/>
            </p:nvSpPr>
            <p:spPr bwMode="auto">
              <a:xfrm>
                <a:off x="5256" y="1416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6" name="Rectangle 271"/>
              <p:cNvSpPr>
                <a:spLocks noChangeArrowheads="1"/>
              </p:cNvSpPr>
              <p:nvPr/>
            </p:nvSpPr>
            <p:spPr bwMode="auto">
              <a:xfrm>
                <a:off x="5040" y="81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7" name="Oval 272"/>
              <p:cNvSpPr>
                <a:spLocks noChangeArrowheads="1"/>
              </p:cNvSpPr>
              <p:nvPr/>
            </p:nvSpPr>
            <p:spPr bwMode="auto">
              <a:xfrm>
                <a:off x="5064" y="84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8" name="Rectangle 273"/>
              <p:cNvSpPr>
                <a:spLocks noChangeArrowheads="1"/>
              </p:cNvSpPr>
              <p:nvPr/>
            </p:nvSpPr>
            <p:spPr bwMode="auto">
              <a:xfrm>
                <a:off x="5424" y="1008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9" name="Oval 274"/>
              <p:cNvSpPr>
                <a:spLocks noChangeArrowheads="1"/>
              </p:cNvSpPr>
              <p:nvPr/>
            </p:nvSpPr>
            <p:spPr bwMode="auto">
              <a:xfrm>
                <a:off x="5448" y="1032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  <p:sp>
          <p:nvSpPr>
            <p:cNvPr id="60" name="Line 275"/>
            <p:cNvSpPr>
              <a:spLocks noChangeShapeType="1"/>
            </p:cNvSpPr>
            <p:nvPr/>
          </p:nvSpPr>
          <p:spPr bwMode="auto">
            <a:xfrm flipH="1">
              <a:off x="2976" y="576"/>
              <a:ext cx="336" cy="158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276"/>
            <p:cNvSpPr>
              <a:spLocks noChangeShapeType="1"/>
            </p:cNvSpPr>
            <p:nvPr/>
          </p:nvSpPr>
          <p:spPr bwMode="auto">
            <a:xfrm flipH="1">
              <a:off x="3168" y="768"/>
              <a:ext cx="336" cy="1392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277"/>
            <p:cNvSpPr>
              <a:spLocks noChangeShapeType="1"/>
            </p:cNvSpPr>
            <p:nvPr/>
          </p:nvSpPr>
          <p:spPr bwMode="auto">
            <a:xfrm flipH="1">
              <a:off x="3360" y="576"/>
              <a:ext cx="624" cy="158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278"/>
            <p:cNvSpPr>
              <a:spLocks noChangeShapeType="1"/>
            </p:cNvSpPr>
            <p:nvPr/>
          </p:nvSpPr>
          <p:spPr bwMode="auto">
            <a:xfrm flipH="1">
              <a:off x="3552" y="1056"/>
              <a:ext cx="240" cy="110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279"/>
            <p:cNvSpPr>
              <a:spLocks noChangeShapeType="1"/>
            </p:cNvSpPr>
            <p:nvPr/>
          </p:nvSpPr>
          <p:spPr bwMode="auto">
            <a:xfrm>
              <a:off x="3216" y="1152"/>
              <a:ext cx="432" cy="1008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280"/>
            <p:cNvSpPr>
              <a:spLocks noChangeShapeType="1"/>
            </p:cNvSpPr>
            <p:nvPr/>
          </p:nvSpPr>
          <p:spPr bwMode="auto">
            <a:xfrm>
              <a:off x="3216" y="1632"/>
              <a:ext cx="528" cy="528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281"/>
            <p:cNvSpPr>
              <a:spLocks noChangeShapeType="1"/>
            </p:cNvSpPr>
            <p:nvPr/>
          </p:nvSpPr>
          <p:spPr bwMode="auto">
            <a:xfrm>
              <a:off x="3600" y="1536"/>
              <a:ext cx="240" cy="62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282"/>
            <p:cNvSpPr>
              <a:spLocks noChangeShapeType="1"/>
            </p:cNvSpPr>
            <p:nvPr/>
          </p:nvSpPr>
          <p:spPr bwMode="auto">
            <a:xfrm>
              <a:off x="3408" y="1824"/>
              <a:ext cx="528" cy="336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283"/>
            <p:cNvSpPr>
              <a:spLocks noChangeShapeType="1"/>
            </p:cNvSpPr>
            <p:nvPr/>
          </p:nvSpPr>
          <p:spPr bwMode="auto">
            <a:xfrm flipH="1">
              <a:off x="4128" y="1248"/>
              <a:ext cx="48" cy="912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284"/>
            <p:cNvSpPr>
              <a:spLocks noChangeShapeType="1"/>
            </p:cNvSpPr>
            <p:nvPr/>
          </p:nvSpPr>
          <p:spPr bwMode="auto">
            <a:xfrm>
              <a:off x="3984" y="1632"/>
              <a:ext cx="336" cy="528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Freeform 285"/>
            <p:cNvSpPr>
              <a:spLocks/>
            </p:cNvSpPr>
            <p:nvPr/>
          </p:nvSpPr>
          <p:spPr bwMode="auto">
            <a:xfrm>
              <a:off x="2976" y="576"/>
              <a:ext cx="336" cy="1776"/>
            </a:xfrm>
            <a:custGeom>
              <a:avLst/>
              <a:gdLst>
                <a:gd name="T0" fmla="*/ 336 w 336"/>
                <a:gd name="T1" fmla="*/ 0 h 1776"/>
                <a:gd name="T2" fmla="*/ 0 w 336"/>
                <a:gd name="T3" fmla="*/ 1584 h 1776"/>
                <a:gd name="T4" fmla="*/ 0 w 336"/>
                <a:gd name="T5" fmla="*/ 1776 h 1776"/>
                <a:gd name="T6" fmla="*/ 0 60000 65536"/>
                <a:gd name="T7" fmla="*/ 0 60000 65536"/>
                <a:gd name="T8" fmla="*/ 0 60000 65536"/>
                <a:gd name="T9" fmla="*/ 0 w 336"/>
                <a:gd name="T10" fmla="*/ 0 h 1776"/>
                <a:gd name="T11" fmla="*/ 336 w 336"/>
                <a:gd name="T12" fmla="*/ 1776 h 17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776">
                  <a:moveTo>
                    <a:pt x="336" y="0"/>
                  </a:moveTo>
                  <a:lnTo>
                    <a:pt x="0" y="1584"/>
                  </a:lnTo>
                  <a:lnTo>
                    <a:pt x="0" y="177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1" name="Freeform 286"/>
            <p:cNvSpPr>
              <a:spLocks/>
            </p:cNvSpPr>
            <p:nvPr/>
          </p:nvSpPr>
          <p:spPr bwMode="auto">
            <a:xfrm>
              <a:off x="3168" y="768"/>
              <a:ext cx="336" cy="1584"/>
            </a:xfrm>
            <a:custGeom>
              <a:avLst/>
              <a:gdLst>
                <a:gd name="T0" fmla="*/ 336 w 336"/>
                <a:gd name="T1" fmla="*/ 0 h 1584"/>
                <a:gd name="T2" fmla="*/ 0 w 336"/>
                <a:gd name="T3" fmla="*/ 1392 h 1584"/>
                <a:gd name="T4" fmla="*/ 0 w 336"/>
                <a:gd name="T5" fmla="*/ 1584 h 1584"/>
                <a:gd name="T6" fmla="*/ 0 60000 65536"/>
                <a:gd name="T7" fmla="*/ 0 60000 65536"/>
                <a:gd name="T8" fmla="*/ 0 60000 65536"/>
                <a:gd name="T9" fmla="*/ 0 w 336"/>
                <a:gd name="T10" fmla="*/ 0 h 1584"/>
                <a:gd name="T11" fmla="*/ 336 w 336"/>
                <a:gd name="T12" fmla="*/ 1584 h 1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584">
                  <a:moveTo>
                    <a:pt x="336" y="0"/>
                  </a:moveTo>
                  <a:lnTo>
                    <a:pt x="0" y="1392"/>
                  </a:lnTo>
                  <a:lnTo>
                    <a:pt x="0" y="1584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2" name="Freeform 287"/>
            <p:cNvSpPr>
              <a:spLocks/>
            </p:cNvSpPr>
            <p:nvPr/>
          </p:nvSpPr>
          <p:spPr bwMode="auto">
            <a:xfrm>
              <a:off x="3360" y="576"/>
              <a:ext cx="624" cy="1776"/>
            </a:xfrm>
            <a:custGeom>
              <a:avLst/>
              <a:gdLst>
                <a:gd name="T0" fmla="*/ 624 w 624"/>
                <a:gd name="T1" fmla="*/ 0 h 1776"/>
                <a:gd name="T2" fmla="*/ 0 w 624"/>
                <a:gd name="T3" fmla="*/ 1584 h 1776"/>
                <a:gd name="T4" fmla="*/ 0 w 624"/>
                <a:gd name="T5" fmla="*/ 1776 h 1776"/>
                <a:gd name="T6" fmla="*/ 0 60000 65536"/>
                <a:gd name="T7" fmla="*/ 0 60000 65536"/>
                <a:gd name="T8" fmla="*/ 0 60000 65536"/>
                <a:gd name="T9" fmla="*/ 0 w 624"/>
                <a:gd name="T10" fmla="*/ 0 h 1776"/>
                <a:gd name="T11" fmla="*/ 624 w 624"/>
                <a:gd name="T12" fmla="*/ 1776 h 17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1776">
                  <a:moveTo>
                    <a:pt x="624" y="0"/>
                  </a:moveTo>
                  <a:lnTo>
                    <a:pt x="0" y="1584"/>
                  </a:lnTo>
                  <a:lnTo>
                    <a:pt x="0" y="177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3" name="Freeform 288"/>
            <p:cNvSpPr>
              <a:spLocks/>
            </p:cNvSpPr>
            <p:nvPr/>
          </p:nvSpPr>
          <p:spPr bwMode="auto">
            <a:xfrm>
              <a:off x="3552" y="1056"/>
              <a:ext cx="240" cy="1296"/>
            </a:xfrm>
            <a:custGeom>
              <a:avLst/>
              <a:gdLst>
                <a:gd name="T0" fmla="*/ 240 w 240"/>
                <a:gd name="T1" fmla="*/ 0 h 1296"/>
                <a:gd name="T2" fmla="*/ 0 w 240"/>
                <a:gd name="T3" fmla="*/ 1104 h 1296"/>
                <a:gd name="T4" fmla="*/ 0 w 240"/>
                <a:gd name="T5" fmla="*/ 1296 h 1296"/>
                <a:gd name="T6" fmla="*/ 0 60000 65536"/>
                <a:gd name="T7" fmla="*/ 0 60000 65536"/>
                <a:gd name="T8" fmla="*/ 0 60000 65536"/>
                <a:gd name="T9" fmla="*/ 0 w 240"/>
                <a:gd name="T10" fmla="*/ 0 h 1296"/>
                <a:gd name="T11" fmla="*/ 240 w 240"/>
                <a:gd name="T12" fmla="*/ 1296 h 1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296">
                  <a:moveTo>
                    <a:pt x="240" y="0"/>
                  </a:moveTo>
                  <a:lnTo>
                    <a:pt x="0" y="1104"/>
                  </a:lnTo>
                  <a:lnTo>
                    <a:pt x="0" y="129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4" name="Freeform 289"/>
            <p:cNvSpPr>
              <a:spLocks/>
            </p:cNvSpPr>
            <p:nvPr/>
          </p:nvSpPr>
          <p:spPr bwMode="auto">
            <a:xfrm>
              <a:off x="3216" y="1152"/>
              <a:ext cx="432" cy="1200"/>
            </a:xfrm>
            <a:custGeom>
              <a:avLst/>
              <a:gdLst>
                <a:gd name="T0" fmla="*/ 0 w 432"/>
                <a:gd name="T1" fmla="*/ 0 h 1200"/>
                <a:gd name="T2" fmla="*/ 432 w 432"/>
                <a:gd name="T3" fmla="*/ 1008 h 1200"/>
                <a:gd name="T4" fmla="*/ 432 w 432"/>
                <a:gd name="T5" fmla="*/ 1200 h 1200"/>
                <a:gd name="T6" fmla="*/ 0 60000 65536"/>
                <a:gd name="T7" fmla="*/ 0 60000 65536"/>
                <a:gd name="T8" fmla="*/ 0 60000 65536"/>
                <a:gd name="T9" fmla="*/ 0 w 432"/>
                <a:gd name="T10" fmla="*/ 0 h 1200"/>
                <a:gd name="T11" fmla="*/ 432 w 432"/>
                <a:gd name="T12" fmla="*/ 1200 h 1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200">
                  <a:moveTo>
                    <a:pt x="0" y="0"/>
                  </a:moveTo>
                  <a:lnTo>
                    <a:pt x="432" y="1008"/>
                  </a:lnTo>
                  <a:lnTo>
                    <a:pt x="432" y="1200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5" name="Freeform 290"/>
            <p:cNvSpPr>
              <a:spLocks/>
            </p:cNvSpPr>
            <p:nvPr/>
          </p:nvSpPr>
          <p:spPr bwMode="auto">
            <a:xfrm>
              <a:off x="3216" y="1632"/>
              <a:ext cx="528" cy="720"/>
            </a:xfrm>
            <a:custGeom>
              <a:avLst/>
              <a:gdLst>
                <a:gd name="T0" fmla="*/ 0 w 528"/>
                <a:gd name="T1" fmla="*/ 0 h 720"/>
                <a:gd name="T2" fmla="*/ 528 w 528"/>
                <a:gd name="T3" fmla="*/ 528 h 720"/>
                <a:gd name="T4" fmla="*/ 528 w 528"/>
                <a:gd name="T5" fmla="*/ 720 h 720"/>
                <a:gd name="T6" fmla="*/ 0 60000 65536"/>
                <a:gd name="T7" fmla="*/ 0 60000 65536"/>
                <a:gd name="T8" fmla="*/ 0 60000 65536"/>
                <a:gd name="T9" fmla="*/ 0 w 528"/>
                <a:gd name="T10" fmla="*/ 0 h 720"/>
                <a:gd name="T11" fmla="*/ 528 w 528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720">
                  <a:moveTo>
                    <a:pt x="0" y="0"/>
                  </a:moveTo>
                  <a:lnTo>
                    <a:pt x="528" y="528"/>
                  </a:lnTo>
                  <a:lnTo>
                    <a:pt x="528" y="720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6" name="Freeform 291"/>
            <p:cNvSpPr>
              <a:spLocks/>
            </p:cNvSpPr>
            <p:nvPr/>
          </p:nvSpPr>
          <p:spPr bwMode="auto">
            <a:xfrm>
              <a:off x="3600" y="1536"/>
              <a:ext cx="240" cy="816"/>
            </a:xfrm>
            <a:custGeom>
              <a:avLst/>
              <a:gdLst>
                <a:gd name="T0" fmla="*/ 0 w 240"/>
                <a:gd name="T1" fmla="*/ 0 h 816"/>
                <a:gd name="T2" fmla="*/ 240 w 240"/>
                <a:gd name="T3" fmla="*/ 624 h 816"/>
                <a:gd name="T4" fmla="*/ 240 w 240"/>
                <a:gd name="T5" fmla="*/ 816 h 816"/>
                <a:gd name="T6" fmla="*/ 0 60000 65536"/>
                <a:gd name="T7" fmla="*/ 0 60000 65536"/>
                <a:gd name="T8" fmla="*/ 0 60000 65536"/>
                <a:gd name="T9" fmla="*/ 0 w 240"/>
                <a:gd name="T10" fmla="*/ 0 h 816"/>
                <a:gd name="T11" fmla="*/ 240 w 240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816">
                  <a:moveTo>
                    <a:pt x="0" y="0"/>
                  </a:moveTo>
                  <a:lnTo>
                    <a:pt x="240" y="624"/>
                  </a:lnTo>
                  <a:lnTo>
                    <a:pt x="240" y="81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7" name="Freeform 292"/>
            <p:cNvSpPr>
              <a:spLocks/>
            </p:cNvSpPr>
            <p:nvPr/>
          </p:nvSpPr>
          <p:spPr bwMode="auto">
            <a:xfrm>
              <a:off x="3408" y="1824"/>
              <a:ext cx="528" cy="528"/>
            </a:xfrm>
            <a:custGeom>
              <a:avLst/>
              <a:gdLst>
                <a:gd name="T0" fmla="*/ 0 w 528"/>
                <a:gd name="T1" fmla="*/ 0 h 528"/>
                <a:gd name="T2" fmla="*/ 528 w 528"/>
                <a:gd name="T3" fmla="*/ 336 h 528"/>
                <a:gd name="T4" fmla="*/ 528 w 528"/>
                <a:gd name="T5" fmla="*/ 528 h 528"/>
                <a:gd name="T6" fmla="*/ 0 60000 65536"/>
                <a:gd name="T7" fmla="*/ 0 60000 65536"/>
                <a:gd name="T8" fmla="*/ 0 60000 65536"/>
                <a:gd name="T9" fmla="*/ 0 w 528"/>
                <a:gd name="T10" fmla="*/ 0 h 528"/>
                <a:gd name="T11" fmla="*/ 528 w 528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528">
                  <a:moveTo>
                    <a:pt x="0" y="0"/>
                  </a:moveTo>
                  <a:lnTo>
                    <a:pt x="528" y="336"/>
                  </a:lnTo>
                  <a:lnTo>
                    <a:pt x="528" y="528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8" name="Freeform 293"/>
            <p:cNvSpPr>
              <a:spLocks/>
            </p:cNvSpPr>
            <p:nvPr/>
          </p:nvSpPr>
          <p:spPr bwMode="auto">
            <a:xfrm>
              <a:off x="4128" y="1248"/>
              <a:ext cx="48" cy="1104"/>
            </a:xfrm>
            <a:custGeom>
              <a:avLst/>
              <a:gdLst>
                <a:gd name="T0" fmla="*/ 48 w 48"/>
                <a:gd name="T1" fmla="*/ 0 h 1104"/>
                <a:gd name="T2" fmla="*/ 0 w 48"/>
                <a:gd name="T3" fmla="*/ 912 h 1104"/>
                <a:gd name="T4" fmla="*/ 0 w 48"/>
                <a:gd name="T5" fmla="*/ 1104 h 1104"/>
                <a:gd name="T6" fmla="*/ 0 60000 65536"/>
                <a:gd name="T7" fmla="*/ 0 60000 65536"/>
                <a:gd name="T8" fmla="*/ 0 60000 65536"/>
                <a:gd name="T9" fmla="*/ 0 w 48"/>
                <a:gd name="T10" fmla="*/ 0 h 1104"/>
                <a:gd name="T11" fmla="*/ 48 w 48"/>
                <a:gd name="T12" fmla="*/ 1104 h 1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104">
                  <a:moveTo>
                    <a:pt x="48" y="0"/>
                  </a:moveTo>
                  <a:lnTo>
                    <a:pt x="0" y="912"/>
                  </a:lnTo>
                  <a:lnTo>
                    <a:pt x="0" y="1104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9" name="Freeform 294"/>
            <p:cNvSpPr>
              <a:spLocks/>
            </p:cNvSpPr>
            <p:nvPr/>
          </p:nvSpPr>
          <p:spPr bwMode="auto">
            <a:xfrm>
              <a:off x="3984" y="1632"/>
              <a:ext cx="336" cy="720"/>
            </a:xfrm>
            <a:custGeom>
              <a:avLst/>
              <a:gdLst>
                <a:gd name="T0" fmla="*/ 0 w 336"/>
                <a:gd name="T1" fmla="*/ 0 h 720"/>
                <a:gd name="T2" fmla="*/ 336 w 336"/>
                <a:gd name="T3" fmla="*/ 528 h 720"/>
                <a:gd name="T4" fmla="*/ 336 w 336"/>
                <a:gd name="T5" fmla="*/ 720 h 720"/>
                <a:gd name="T6" fmla="*/ 0 60000 65536"/>
                <a:gd name="T7" fmla="*/ 0 60000 65536"/>
                <a:gd name="T8" fmla="*/ 0 60000 65536"/>
                <a:gd name="T9" fmla="*/ 0 w 336"/>
                <a:gd name="T10" fmla="*/ 0 h 720"/>
                <a:gd name="T11" fmla="*/ 336 w 336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720">
                  <a:moveTo>
                    <a:pt x="0" y="0"/>
                  </a:moveTo>
                  <a:lnTo>
                    <a:pt x="336" y="528"/>
                  </a:lnTo>
                  <a:lnTo>
                    <a:pt x="336" y="720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226997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are queries executed in a DBMS?</a:t>
            </a:r>
          </a:p>
          <a:p>
            <a:pPr marL="0" indent="0">
              <a:buNone/>
            </a:pPr>
            <a:r>
              <a:rPr lang="en-US" dirty="0" smtClean="0"/>
              <a:t>How can we modify queries to reduce their execution time?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 and </a:t>
            </a:r>
            <a:r>
              <a:rPr lang="en-US" dirty="0" err="1" smtClean="0"/>
              <a:t>Optimisation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559904" y="1700808"/>
            <a:ext cx="3816450" cy="2377506"/>
            <a:chOff x="611560" y="1700808"/>
            <a:chExt cx="7560866" cy="4710137"/>
          </a:xfrm>
        </p:grpSpPr>
        <p:sp>
          <p:nvSpPr>
            <p:cNvPr id="5" name="TextBox 4"/>
            <p:cNvSpPr txBox="1"/>
            <p:nvPr/>
          </p:nvSpPr>
          <p:spPr>
            <a:xfrm>
              <a:off x="3635896" y="1700808"/>
              <a:ext cx="2160000" cy="4616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GB" sz="12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π</a:t>
              </a:r>
              <a:r>
                <a:rPr lang="en-GB" sz="1200" baseline="-250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LNAME</a:t>
              </a:r>
              <a:endParaRPr lang="en-GB" sz="1200" baseline="-250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35896" y="234888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2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⨝</a:t>
              </a:r>
              <a:r>
                <a:rPr lang="en-GB" sz="1200" baseline="-250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ESSN</a:t>
              </a:r>
              <a:r>
                <a:rPr lang="en-GB" sz="1200" baseline="-25000" dirty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=</a:t>
              </a:r>
              <a:r>
                <a:rPr lang="en-GB" sz="1200" baseline="-250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SSN</a:t>
              </a:r>
              <a:endParaRPr lang="en-GB" sz="1200" baseline="-250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1560" y="594928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2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PROJECT</a:t>
              </a:r>
              <a:endParaRPr lang="en-GB" sz="12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12160" y="4397608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2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EMPLOYEE</a:t>
              </a:r>
              <a:endParaRPr lang="en-GB" sz="12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63888" y="5157192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2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WORKS_ON</a:t>
              </a:r>
              <a:endParaRPr lang="en-GB" sz="12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endParaRPr>
            </a:p>
          </p:txBody>
        </p:sp>
        <p:cxnSp>
          <p:nvCxnSpPr>
            <p:cNvPr id="10" name="Straight Connector 9"/>
            <p:cNvCxnSpPr>
              <a:stCxn id="5" idx="2"/>
              <a:endCxn id="6" idx="0"/>
            </p:cNvCxnSpPr>
            <p:nvPr/>
          </p:nvCxnSpPr>
          <p:spPr bwMode="auto">
            <a:xfrm>
              <a:off x="4715896" y="2162473"/>
              <a:ext cx="0" cy="18640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>
              <a:stCxn id="15" idx="2"/>
              <a:endCxn id="21" idx="0"/>
            </p:cNvCxnSpPr>
            <p:nvPr/>
          </p:nvCxnSpPr>
          <p:spPr bwMode="auto">
            <a:xfrm>
              <a:off x="3203728" y="4195465"/>
              <a:ext cx="1440160" cy="31365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6" idx="2"/>
              <a:endCxn id="22" idx="0"/>
            </p:cNvCxnSpPr>
            <p:nvPr/>
          </p:nvCxnSpPr>
          <p:spPr bwMode="auto">
            <a:xfrm flipH="1">
              <a:off x="3203728" y="2810545"/>
              <a:ext cx="1512168" cy="2584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6" idx="2"/>
              <a:endCxn id="23" idx="0"/>
            </p:cNvCxnSpPr>
            <p:nvPr/>
          </p:nvCxnSpPr>
          <p:spPr bwMode="auto">
            <a:xfrm>
              <a:off x="4715896" y="2810545"/>
              <a:ext cx="2376264" cy="2584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>
              <a:stCxn id="17" idx="2"/>
              <a:endCxn id="7" idx="0"/>
            </p:cNvCxnSpPr>
            <p:nvPr/>
          </p:nvCxnSpPr>
          <p:spPr bwMode="auto">
            <a:xfrm>
              <a:off x="1691560" y="5618857"/>
              <a:ext cx="0" cy="33042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2123728" y="3733800"/>
              <a:ext cx="2160000" cy="4616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GB" sz="12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⨝</a:t>
              </a:r>
              <a:r>
                <a:rPr lang="en-GB" sz="1200" baseline="-250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PNUMBER</a:t>
              </a:r>
              <a:r>
                <a:rPr lang="en-GB" sz="1200" baseline="-25000" dirty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=PNO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12426" y="373380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200" dirty="0" err="1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σ</a:t>
              </a:r>
              <a:r>
                <a:rPr lang="en-GB" sz="1200" baseline="-25000" dirty="0" err="1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BDATE</a:t>
              </a:r>
              <a:r>
                <a:rPr lang="en-GB" sz="1200" baseline="-250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 </a:t>
              </a:r>
              <a:r>
                <a:rPr lang="en-GB" sz="1200" baseline="-25000" dirty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&gt; ‘1957-12-31</a:t>
              </a:r>
              <a:r>
                <a:rPr lang="en-GB" sz="1200" baseline="-250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’</a:t>
              </a:r>
              <a:endParaRPr lang="en-GB" sz="1200" baseline="-250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1560" y="5157192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200" dirty="0" err="1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σ</a:t>
              </a:r>
              <a:r>
                <a:rPr lang="en-GB" sz="1200" baseline="-25000" dirty="0" err="1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PNAME</a:t>
              </a:r>
              <a:r>
                <a:rPr lang="en-GB" sz="1200" baseline="-25000" dirty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=‘Aquarius</a:t>
              </a:r>
              <a:r>
                <a:rPr lang="en-GB" sz="1200" baseline="-250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’</a:t>
              </a:r>
              <a:endParaRPr lang="en-GB" sz="1200" baseline="-250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endParaRPr>
            </a:p>
          </p:txBody>
        </p:sp>
        <p:cxnSp>
          <p:nvCxnSpPr>
            <p:cNvPr id="18" name="Straight Connector 17"/>
            <p:cNvCxnSpPr>
              <a:stCxn id="15" idx="2"/>
              <a:endCxn id="20" idx="0"/>
            </p:cNvCxnSpPr>
            <p:nvPr/>
          </p:nvCxnSpPr>
          <p:spPr bwMode="auto">
            <a:xfrm flipH="1">
              <a:off x="1691560" y="4195465"/>
              <a:ext cx="1512168" cy="31365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16" idx="2"/>
              <a:endCxn id="8" idx="0"/>
            </p:cNvCxnSpPr>
            <p:nvPr/>
          </p:nvCxnSpPr>
          <p:spPr bwMode="auto">
            <a:xfrm flipH="1">
              <a:off x="7092160" y="4195465"/>
              <a:ext cx="266" cy="20214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611560" y="450912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2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π</a:t>
              </a:r>
              <a:r>
                <a:rPr lang="en-GB" sz="1200" baseline="-250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PNUMBER</a:t>
              </a:r>
              <a:endParaRPr lang="en-GB" sz="1200" baseline="-250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63888" y="450912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2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π</a:t>
              </a:r>
              <a:r>
                <a:rPr lang="en-GB" sz="1200" baseline="-250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ESSN,PNO</a:t>
              </a:r>
              <a:endParaRPr lang="en-GB" sz="1200" baseline="-250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23728" y="306896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2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π</a:t>
              </a:r>
              <a:r>
                <a:rPr lang="en-GB" sz="1200" baseline="-250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ESSN</a:t>
              </a:r>
              <a:endParaRPr lang="en-GB" sz="1200" baseline="-250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12160" y="306896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2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π</a:t>
              </a:r>
              <a:r>
                <a:rPr lang="en-GB" sz="1200" baseline="-25000" dirty="0" smtClean="0">
                  <a:solidFill>
                    <a:schemeClr val="tx1">
                      <a:lumMod val="50000"/>
                    </a:schemeClr>
                  </a:solidFill>
                  <a:latin typeface="Georgia"/>
                  <a:cs typeface="Georgia"/>
                </a:rPr>
                <a:t>SSN,LNAME</a:t>
              </a:r>
              <a:endParaRPr lang="en-GB" sz="1200" baseline="-250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endParaRPr>
            </a:p>
          </p:txBody>
        </p:sp>
        <p:cxnSp>
          <p:nvCxnSpPr>
            <p:cNvPr id="24" name="Straight Connector 23"/>
            <p:cNvCxnSpPr>
              <a:stCxn id="20" idx="2"/>
              <a:endCxn id="17" idx="0"/>
            </p:cNvCxnSpPr>
            <p:nvPr/>
          </p:nvCxnSpPr>
          <p:spPr bwMode="auto">
            <a:xfrm>
              <a:off x="1691560" y="4970785"/>
              <a:ext cx="0" cy="18640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stCxn id="21" idx="2"/>
              <a:endCxn id="9" idx="0"/>
            </p:cNvCxnSpPr>
            <p:nvPr/>
          </p:nvCxnSpPr>
          <p:spPr bwMode="auto">
            <a:xfrm>
              <a:off x="4643888" y="4970785"/>
              <a:ext cx="0" cy="18640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>
              <a:stCxn id="22" idx="2"/>
              <a:endCxn id="15" idx="0"/>
            </p:cNvCxnSpPr>
            <p:nvPr/>
          </p:nvCxnSpPr>
          <p:spPr bwMode="auto">
            <a:xfrm>
              <a:off x="3203728" y="3530625"/>
              <a:ext cx="0" cy="2031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>
              <a:stCxn id="23" idx="2"/>
              <a:endCxn id="16" idx="0"/>
            </p:cNvCxnSpPr>
            <p:nvPr/>
          </p:nvCxnSpPr>
          <p:spPr bwMode="auto">
            <a:xfrm>
              <a:off x="7092160" y="3530625"/>
              <a:ext cx="266" cy="2031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54321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do we provide users with concurrent access to a DBMS?</a:t>
            </a:r>
          </a:p>
          <a:p>
            <a:pPr marL="0" indent="0">
              <a:buNone/>
            </a:pPr>
            <a:r>
              <a:rPr lang="en-US" dirty="0" smtClean="0"/>
              <a:t>What problems can arise?</a:t>
            </a:r>
          </a:p>
          <a:p>
            <a:pPr marL="0" indent="0">
              <a:buNone/>
            </a:pPr>
            <a:r>
              <a:rPr lang="en-US" dirty="0" smtClean="0"/>
              <a:t>How can we prevent or mitigate those problems?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 and Concurrency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4595366" y="1916832"/>
            <a:ext cx="4321175" cy="1735810"/>
            <a:chOff x="107950" y="2060575"/>
            <a:chExt cx="8785225" cy="3529013"/>
          </a:xfrm>
        </p:grpSpPr>
        <p:sp>
          <p:nvSpPr>
            <p:cNvPr id="24" name="AutoShape 4"/>
            <p:cNvSpPr>
              <a:spLocks noChangeArrowheads="1"/>
            </p:cNvSpPr>
            <p:nvPr/>
          </p:nvSpPr>
          <p:spPr bwMode="auto">
            <a:xfrm>
              <a:off x="1692275" y="2708275"/>
              <a:ext cx="1439863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000" dirty="0">
                  <a:latin typeface="Georgia"/>
                  <a:cs typeface="Georgia"/>
                </a:rPr>
                <a:t>Active</a:t>
              </a:r>
              <a:endParaRPr lang="en-US" sz="1000" dirty="0">
                <a:latin typeface="Georgia"/>
                <a:cs typeface="Georgia"/>
              </a:endParaRPr>
            </a:p>
          </p:txBody>
        </p:sp>
        <p:sp>
          <p:nvSpPr>
            <p:cNvPr id="25" name="AutoShape 5"/>
            <p:cNvSpPr>
              <a:spLocks noChangeArrowheads="1"/>
            </p:cNvSpPr>
            <p:nvPr/>
          </p:nvSpPr>
          <p:spPr bwMode="auto">
            <a:xfrm>
              <a:off x="4572000" y="4868863"/>
              <a:ext cx="1439863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000">
                  <a:latin typeface="Georgia"/>
                  <a:cs typeface="Georgia"/>
                </a:rPr>
                <a:t>Failed</a:t>
              </a:r>
              <a:endParaRPr lang="en-US" sz="1000">
                <a:latin typeface="Georgia"/>
                <a:cs typeface="Georgia"/>
              </a:endParaRPr>
            </a:p>
          </p:txBody>
        </p:sp>
        <p:sp>
          <p:nvSpPr>
            <p:cNvPr id="26" name="AutoShape 6"/>
            <p:cNvSpPr>
              <a:spLocks noChangeArrowheads="1"/>
            </p:cNvSpPr>
            <p:nvPr/>
          </p:nvSpPr>
          <p:spPr bwMode="auto">
            <a:xfrm>
              <a:off x="4572000" y="2708275"/>
              <a:ext cx="1439863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000">
                  <a:latin typeface="Georgia"/>
                  <a:cs typeface="Georgia"/>
                </a:rPr>
                <a:t>Partially</a:t>
              </a:r>
              <a:br>
                <a:rPr lang="en-GB" sz="1000">
                  <a:latin typeface="Georgia"/>
                  <a:cs typeface="Georgia"/>
                </a:rPr>
              </a:br>
              <a:r>
                <a:rPr lang="en-GB" sz="1000">
                  <a:latin typeface="Georgia"/>
                  <a:cs typeface="Georgia"/>
                </a:rPr>
                <a:t>Committed</a:t>
              </a:r>
              <a:endParaRPr lang="en-US" sz="1000">
                <a:latin typeface="Georgia"/>
                <a:cs typeface="Georgia"/>
              </a:endParaRPr>
            </a:p>
          </p:txBody>
        </p:sp>
        <p:sp>
          <p:nvSpPr>
            <p:cNvPr id="27" name="AutoShape 7"/>
            <p:cNvSpPr>
              <a:spLocks noChangeArrowheads="1"/>
            </p:cNvSpPr>
            <p:nvPr/>
          </p:nvSpPr>
          <p:spPr bwMode="auto">
            <a:xfrm>
              <a:off x="7453313" y="2708275"/>
              <a:ext cx="1439862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000">
                  <a:latin typeface="Georgia"/>
                  <a:cs typeface="Georgia"/>
                </a:rPr>
                <a:t>Committed</a:t>
              </a:r>
              <a:endParaRPr lang="en-US" sz="1000">
                <a:latin typeface="Georgia"/>
                <a:cs typeface="Georgia"/>
              </a:endParaRPr>
            </a:p>
          </p:txBody>
        </p:sp>
        <p:sp>
          <p:nvSpPr>
            <p:cNvPr id="28" name="AutoShape 8"/>
            <p:cNvSpPr>
              <a:spLocks noChangeArrowheads="1"/>
            </p:cNvSpPr>
            <p:nvPr/>
          </p:nvSpPr>
          <p:spPr bwMode="auto">
            <a:xfrm>
              <a:off x="7453313" y="4868863"/>
              <a:ext cx="1439862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000">
                  <a:latin typeface="Georgia"/>
                  <a:cs typeface="Georgia"/>
                </a:rPr>
                <a:t>Terminated</a:t>
              </a:r>
              <a:endParaRPr lang="en-US" sz="1000">
                <a:latin typeface="Georgia"/>
                <a:cs typeface="Georgia"/>
              </a:endParaRPr>
            </a:p>
          </p:txBody>
        </p:sp>
        <p:cxnSp>
          <p:nvCxnSpPr>
            <p:cNvPr id="29" name="AutoShape 15"/>
            <p:cNvCxnSpPr>
              <a:cxnSpLocks noChangeShapeType="1"/>
              <a:stCxn id="24" idx="2"/>
              <a:endCxn id="25" idx="1"/>
            </p:cNvCxnSpPr>
            <p:nvPr/>
          </p:nvCxnSpPr>
          <p:spPr bwMode="auto">
            <a:xfrm>
              <a:off x="2413000" y="3429000"/>
              <a:ext cx="2159000" cy="18002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0" name="AutoShape 16"/>
            <p:cNvCxnSpPr>
              <a:cxnSpLocks noChangeShapeType="1"/>
              <a:stCxn id="24" idx="3"/>
              <a:endCxn id="26" idx="1"/>
            </p:cNvCxnSpPr>
            <p:nvPr/>
          </p:nvCxnSpPr>
          <p:spPr bwMode="auto">
            <a:xfrm>
              <a:off x="3132138" y="3068638"/>
              <a:ext cx="143986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1" name="AutoShape 18"/>
            <p:cNvCxnSpPr>
              <a:cxnSpLocks noChangeShapeType="1"/>
              <a:stCxn id="26" idx="2"/>
              <a:endCxn id="25" idx="0"/>
            </p:cNvCxnSpPr>
            <p:nvPr/>
          </p:nvCxnSpPr>
          <p:spPr bwMode="auto">
            <a:xfrm>
              <a:off x="5292725" y="3429000"/>
              <a:ext cx="0" cy="14398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2" name="AutoShape 19"/>
            <p:cNvCxnSpPr>
              <a:cxnSpLocks noChangeShapeType="1"/>
              <a:stCxn id="26" idx="3"/>
              <a:endCxn id="27" idx="1"/>
            </p:cNvCxnSpPr>
            <p:nvPr/>
          </p:nvCxnSpPr>
          <p:spPr bwMode="auto">
            <a:xfrm>
              <a:off x="6011863" y="3068638"/>
              <a:ext cx="144145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3" name="AutoShape 20"/>
            <p:cNvCxnSpPr>
              <a:cxnSpLocks noChangeShapeType="1"/>
              <a:stCxn id="27" idx="2"/>
              <a:endCxn id="28" idx="0"/>
            </p:cNvCxnSpPr>
            <p:nvPr/>
          </p:nvCxnSpPr>
          <p:spPr bwMode="auto">
            <a:xfrm>
              <a:off x="8174038" y="3429000"/>
              <a:ext cx="0" cy="14398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4" name="AutoShape 21"/>
            <p:cNvCxnSpPr>
              <a:cxnSpLocks noChangeShapeType="1"/>
              <a:stCxn id="25" idx="3"/>
              <a:endCxn id="28" idx="1"/>
            </p:cNvCxnSpPr>
            <p:nvPr/>
          </p:nvCxnSpPr>
          <p:spPr bwMode="auto">
            <a:xfrm>
              <a:off x="6011863" y="5229225"/>
              <a:ext cx="144145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5" name="AutoShape 22"/>
            <p:cNvCxnSpPr>
              <a:cxnSpLocks noChangeShapeType="1"/>
              <a:endCxn id="24" idx="1"/>
            </p:cNvCxnSpPr>
            <p:nvPr/>
          </p:nvCxnSpPr>
          <p:spPr bwMode="auto">
            <a:xfrm>
              <a:off x="250825" y="3068638"/>
              <a:ext cx="144145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6" name="AutoShape 23"/>
            <p:cNvCxnSpPr>
              <a:cxnSpLocks noChangeShapeType="1"/>
              <a:stCxn id="24" idx="3"/>
              <a:endCxn id="24" idx="0"/>
            </p:cNvCxnSpPr>
            <p:nvPr/>
          </p:nvCxnSpPr>
          <p:spPr bwMode="auto">
            <a:xfrm flipH="1" flipV="1">
              <a:off x="2413000" y="2708275"/>
              <a:ext cx="719138" cy="360363"/>
            </a:xfrm>
            <a:prstGeom prst="curvedConnector4">
              <a:avLst>
                <a:gd name="adj1" fmla="val -31569"/>
                <a:gd name="adj2" fmla="val 16343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07950" y="3141663"/>
              <a:ext cx="2278699" cy="813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000">
                  <a:latin typeface="Georgia"/>
                  <a:cs typeface="Georgia"/>
                </a:rPr>
                <a:t>BEGIN</a:t>
              </a:r>
              <a:br>
                <a:rPr lang="en-GB" sz="1000">
                  <a:latin typeface="Georgia"/>
                  <a:cs typeface="Georgia"/>
                </a:rPr>
              </a:br>
              <a:r>
                <a:rPr lang="en-GB" sz="1000">
                  <a:latin typeface="Georgia"/>
                  <a:cs typeface="Georgia"/>
                </a:rPr>
                <a:t>TRANSACTION</a:t>
              </a:r>
              <a:endParaRPr lang="en-US" sz="1000">
                <a:latin typeface="Georgia"/>
                <a:cs typeface="Georgia"/>
              </a:endParaRPr>
            </a:p>
          </p:txBody>
        </p:sp>
        <p:sp>
          <p:nvSpPr>
            <p:cNvPr id="38" name="Text Box 25"/>
            <p:cNvSpPr txBox="1">
              <a:spLocks noChangeArrowheads="1"/>
            </p:cNvSpPr>
            <p:nvPr/>
          </p:nvSpPr>
          <p:spPr bwMode="auto">
            <a:xfrm>
              <a:off x="1619250" y="2060575"/>
              <a:ext cx="2102585" cy="500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000">
                  <a:latin typeface="Georgia"/>
                  <a:cs typeface="Georgia"/>
                </a:rPr>
                <a:t>READ, WRITE</a:t>
              </a:r>
              <a:endParaRPr lang="en-US" sz="1000">
                <a:latin typeface="Georgia"/>
                <a:cs typeface="Georgia"/>
              </a:endParaRPr>
            </a:p>
          </p:txBody>
        </p:sp>
        <p:sp>
          <p:nvSpPr>
            <p:cNvPr id="39" name="Text Box 26"/>
            <p:cNvSpPr txBox="1">
              <a:spLocks noChangeArrowheads="1"/>
            </p:cNvSpPr>
            <p:nvPr/>
          </p:nvSpPr>
          <p:spPr bwMode="auto">
            <a:xfrm>
              <a:off x="3059113" y="3141663"/>
              <a:ext cx="2278699" cy="813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000">
                  <a:latin typeface="Georgia"/>
                  <a:cs typeface="Georgia"/>
                </a:rPr>
                <a:t>END</a:t>
              </a:r>
              <a:br>
                <a:rPr lang="en-GB" sz="1000">
                  <a:latin typeface="Georgia"/>
                  <a:cs typeface="Georgia"/>
                </a:rPr>
              </a:br>
              <a:r>
                <a:rPr lang="en-GB" sz="1000">
                  <a:latin typeface="Georgia"/>
                  <a:cs typeface="Georgia"/>
                </a:rPr>
                <a:t>TRANSACTION</a:t>
              </a:r>
              <a:endParaRPr lang="en-US" sz="1000">
                <a:latin typeface="Georgia"/>
                <a:cs typeface="Georgia"/>
              </a:endParaRPr>
            </a:p>
          </p:txBody>
        </p:sp>
        <p:sp>
          <p:nvSpPr>
            <p:cNvPr id="40" name="Text Box 27"/>
            <p:cNvSpPr txBox="1">
              <a:spLocks noChangeArrowheads="1"/>
            </p:cNvSpPr>
            <p:nvPr/>
          </p:nvSpPr>
          <p:spPr bwMode="auto">
            <a:xfrm>
              <a:off x="6156325" y="3213101"/>
              <a:ext cx="1483246" cy="500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000">
                  <a:latin typeface="Georgia"/>
                  <a:cs typeface="Georgia"/>
                </a:rPr>
                <a:t>COMMIT</a:t>
              </a:r>
              <a:endParaRPr lang="en-US" sz="1000">
                <a:latin typeface="Georgia"/>
                <a:cs typeface="Georgia"/>
              </a:endParaRPr>
            </a:p>
          </p:txBody>
        </p:sp>
        <p:sp>
          <p:nvSpPr>
            <p:cNvPr id="41" name="Text Box 28"/>
            <p:cNvSpPr txBox="1">
              <a:spLocks noChangeArrowheads="1"/>
            </p:cNvSpPr>
            <p:nvPr/>
          </p:nvSpPr>
          <p:spPr bwMode="auto">
            <a:xfrm>
              <a:off x="5364162" y="4005264"/>
              <a:ext cx="1259062" cy="500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000">
                  <a:latin typeface="Georgia"/>
                  <a:cs typeface="Georgia"/>
                </a:rPr>
                <a:t>ABORT</a:t>
              </a:r>
              <a:endParaRPr lang="en-US" sz="1000">
                <a:latin typeface="Georgia"/>
                <a:cs typeface="Georgia"/>
              </a:endParaRPr>
            </a:p>
          </p:txBody>
        </p:sp>
        <p:sp>
          <p:nvSpPr>
            <p:cNvPr id="42" name="Text Box 29"/>
            <p:cNvSpPr txBox="1">
              <a:spLocks noChangeArrowheads="1"/>
            </p:cNvSpPr>
            <p:nvPr/>
          </p:nvSpPr>
          <p:spPr bwMode="auto">
            <a:xfrm>
              <a:off x="2392364" y="4168775"/>
              <a:ext cx="1259062" cy="500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000">
                  <a:latin typeface="Georgia"/>
                  <a:cs typeface="Georgia"/>
                </a:rPr>
                <a:t>ABORT</a:t>
              </a:r>
              <a:endParaRPr lang="en-US" sz="1000">
                <a:latin typeface="Georgia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6531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can we distribute a DBMS across the machines in a cluster?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How does </a:t>
            </a:r>
            <a:r>
              <a:rPr lang="en-US" dirty="0" smtClean="0"/>
              <a:t>parallelism affect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Query processing?</a:t>
            </a:r>
          </a:p>
          <a:p>
            <a:pPr lvl="1"/>
            <a:r>
              <a:rPr lang="en-US" dirty="0" smtClean="0"/>
              <a:t>Deadlock detection?</a:t>
            </a:r>
            <a:endParaRPr lang="en-US" dirty="0"/>
          </a:p>
          <a:p>
            <a:pPr lvl="1"/>
            <a:r>
              <a:rPr lang="en-US" dirty="0"/>
              <a:t>Reliability?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Databases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57335" y="1987550"/>
            <a:ext cx="4000500" cy="2667000"/>
            <a:chOff x="1828800" y="1981200"/>
            <a:chExt cx="5486400" cy="3657600"/>
          </a:xfrm>
        </p:grpSpPr>
        <p:sp>
          <p:nvSpPr>
            <p:cNvPr id="6" name="Can 5"/>
            <p:cNvSpPr/>
            <p:nvPr/>
          </p:nvSpPr>
          <p:spPr bwMode="auto">
            <a:xfrm>
              <a:off x="4114800" y="4648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Can 6"/>
            <p:cNvSpPr/>
            <p:nvPr/>
          </p:nvSpPr>
          <p:spPr bwMode="auto">
            <a:xfrm>
              <a:off x="6400800" y="4648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Can 7"/>
            <p:cNvSpPr/>
            <p:nvPr/>
          </p:nvSpPr>
          <p:spPr bwMode="auto">
            <a:xfrm>
              <a:off x="1828800" y="4648200"/>
              <a:ext cx="914400" cy="990600"/>
            </a:xfrm>
            <a:prstGeom prst="can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P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cxnSp>
          <p:nvCxnSpPr>
            <p:cNvPr id="12" name="Straight Connector 11"/>
            <p:cNvCxnSpPr>
              <a:stCxn id="11" idx="3"/>
              <a:endCxn id="10" idx="1"/>
            </p:cNvCxnSpPr>
            <p:nvPr/>
          </p:nvCxnSpPr>
          <p:spPr bwMode="auto">
            <a:xfrm>
              <a:off x="2743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10" idx="3"/>
              <a:endCxn id="9" idx="1"/>
            </p:cNvCxnSpPr>
            <p:nvPr/>
          </p:nvCxnSpPr>
          <p:spPr bwMode="auto">
            <a:xfrm>
              <a:off x="5029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Rectangle 13"/>
            <p:cNvSpPr/>
            <p:nvPr/>
          </p:nvSpPr>
          <p:spPr bwMode="auto">
            <a:xfrm>
              <a:off x="6400800" y="32766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114800" y="32766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828800" y="3276600"/>
              <a:ext cx="914400" cy="685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M</a:t>
              </a:r>
              <a:endPara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cxnSp>
          <p:nvCxnSpPr>
            <p:cNvPr id="17" name="Straight Connector 16"/>
            <p:cNvCxnSpPr>
              <a:stCxn id="11" idx="2"/>
              <a:endCxn id="16" idx="0"/>
            </p:cNvCxnSpPr>
            <p:nvPr/>
          </p:nvCxnSpPr>
          <p:spPr bwMode="auto">
            <a:xfrm rot="5400000">
              <a:off x="1981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16" idx="2"/>
              <a:endCxn id="8" idx="1"/>
            </p:cNvCxnSpPr>
            <p:nvPr/>
          </p:nvCxnSpPr>
          <p:spPr bwMode="auto">
            <a:xfrm rot="5400000">
              <a:off x="1943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10" idx="2"/>
              <a:endCxn id="15" idx="0"/>
            </p:cNvCxnSpPr>
            <p:nvPr/>
          </p:nvCxnSpPr>
          <p:spPr bwMode="auto">
            <a:xfrm rot="5400000">
              <a:off x="4267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stCxn id="15" idx="2"/>
              <a:endCxn id="6" idx="1"/>
            </p:cNvCxnSpPr>
            <p:nvPr/>
          </p:nvCxnSpPr>
          <p:spPr bwMode="auto">
            <a:xfrm rot="5400000">
              <a:off x="4229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stCxn id="9" idx="2"/>
              <a:endCxn id="14" idx="0"/>
            </p:cNvCxnSpPr>
            <p:nvPr/>
          </p:nvCxnSpPr>
          <p:spPr bwMode="auto">
            <a:xfrm rot="5400000">
              <a:off x="6553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14" idx="2"/>
              <a:endCxn id="7" idx="1"/>
            </p:cNvCxnSpPr>
            <p:nvPr/>
          </p:nvCxnSpPr>
          <p:spPr bwMode="auto">
            <a:xfrm rot="5400000">
              <a:off x="6515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252631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can we distribute a DBMS across a WAN?</a:t>
            </a:r>
          </a:p>
          <a:p>
            <a:pPr marL="0" indent="0">
              <a:buNone/>
            </a:pPr>
            <a:r>
              <a:rPr lang="en-US" dirty="0" smtClean="0"/>
              <a:t>How does distribution affect:</a:t>
            </a:r>
          </a:p>
          <a:p>
            <a:pPr lvl="1"/>
            <a:r>
              <a:rPr lang="en-US" dirty="0" smtClean="0"/>
              <a:t>Query processing?</a:t>
            </a:r>
          </a:p>
          <a:p>
            <a:pPr lvl="1"/>
            <a:r>
              <a:rPr lang="en-US" dirty="0" smtClean="0"/>
              <a:t>Concurrency control?</a:t>
            </a:r>
          </a:p>
          <a:p>
            <a:pPr lvl="1"/>
            <a:r>
              <a:rPr lang="en-US" dirty="0" smtClean="0"/>
              <a:t>Reliability?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Databases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16216" y="1772816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∪</a:t>
            </a:r>
            <a:endParaRPr lang="en-US" sz="2400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6137907" y="2753397"/>
            <a:ext cx="396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⨝</a:t>
            </a:r>
            <a:endParaRPr lang="en-US" sz="24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5863929" y="3678130"/>
            <a:ext cx="513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r>
              <a:rPr lang="en-US" sz="2400" baseline="-25000" dirty="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55415" y="3678130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</a:t>
            </a:r>
            <a:endParaRPr lang="en-US" sz="2400" baseline="-25000" dirty="0"/>
          </a:p>
        </p:txBody>
      </p:sp>
      <p:cxnSp>
        <p:nvCxnSpPr>
          <p:cNvPr id="9" name="Straight Arrow Connector 8"/>
          <p:cNvCxnSpPr>
            <a:stCxn id="8" idx="0"/>
            <a:endCxn id="6" idx="2"/>
          </p:cNvCxnSpPr>
          <p:nvPr/>
        </p:nvCxnSpPr>
        <p:spPr bwMode="auto">
          <a:xfrm flipH="1" flipV="1">
            <a:off x="6335963" y="3215062"/>
            <a:ext cx="198122" cy="4630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7" idx="0"/>
            <a:endCxn id="6" idx="2"/>
          </p:cNvCxnSpPr>
          <p:nvPr/>
        </p:nvCxnSpPr>
        <p:spPr bwMode="auto">
          <a:xfrm flipV="1">
            <a:off x="6120846" y="3215062"/>
            <a:ext cx="215117" cy="4630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7034316" y="2753397"/>
            <a:ext cx="396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⨝</a:t>
            </a:r>
            <a:endParaRPr lang="en-US" sz="24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6762742" y="3678130"/>
            <a:ext cx="509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r>
              <a:rPr lang="en-US" sz="2400" baseline="-25000" dirty="0" smtClean="0"/>
              <a:t>5</a:t>
            </a:r>
            <a:endParaRPr lang="en-US" sz="24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7251824" y="3678130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</a:t>
            </a:r>
            <a:endParaRPr lang="en-US" sz="2400" baseline="-25000" dirty="0"/>
          </a:p>
        </p:txBody>
      </p:sp>
      <p:cxnSp>
        <p:nvCxnSpPr>
          <p:cNvPr id="14" name="Straight Arrow Connector 13"/>
          <p:cNvCxnSpPr>
            <a:stCxn id="13" idx="0"/>
            <a:endCxn id="11" idx="2"/>
          </p:cNvCxnSpPr>
          <p:nvPr/>
        </p:nvCxnSpPr>
        <p:spPr bwMode="auto">
          <a:xfrm flipH="1" flipV="1">
            <a:off x="7232372" y="3215062"/>
            <a:ext cx="198122" cy="4630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12" idx="0"/>
            <a:endCxn id="11" idx="2"/>
          </p:cNvCxnSpPr>
          <p:nvPr/>
        </p:nvCxnSpPr>
        <p:spPr bwMode="auto">
          <a:xfrm flipV="1">
            <a:off x="7017254" y="3215062"/>
            <a:ext cx="215118" cy="4630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6" idx="0"/>
            <a:endCxn id="5" idx="2"/>
          </p:cNvCxnSpPr>
          <p:nvPr/>
        </p:nvCxnSpPr>
        <p:spPr bwMode="auto">
          <a:xfrm flipV="1">
            <a:off x="6335963" y="2234481"/>
            <a:ext cx="426475" cy="5189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1" idx="0"/>
            <a:endCxn id="5" idx="2"/>
          </p:cNvCxnSpPr>
          <p:nvPr/>
        </p:nvCxnSpPr>
        <p:spPr bwMode="auto">
          <a:xfrm flipH="1" flipV="1">
            <a:off x="6762438" y="2234481"/>
            <a:ext cx="469934" cy="5189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85101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do we support queries over free text data?</a:t>
            </a:r>
          </a:p>
          <a:p>
            <a:pPr marL="0" indent="0">
              <a:buNone/>
            </a:pPr>
            <a:r>
              <a:rPr lang="en-US" dirty="0" smtClean="0"/>
              <a:t>How do we evaluate the effectiveness of an IR engine?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Retrieva</a:t>
            </a:r>
            <a:r>
              <a:rPr lang="en-US" dirty="0"/>
              <a:t>l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727539" y="1700808"/>
            <a:ext cx="3732893" cy="2589926"/>
            <a:chOff x="1523556" y="1847186"/>
            <a:chExt cx="6213239" cy="4310820"/>
          </a:xfrm>
        </p:grpSpPr>
        <p:sp>
          <p:nvSpPr>
            <p:cNvPr id="5" name="Can 4"/>
            <p:cNvSpPr/>
            <p:nvPr/>
          </p:nvSpPr>
          <p:spPr bwMode="auto">
            <a:xfrm>
              <a:off x="1523556" y="2918006"/>
              <a:ext cx="1440000" cy="720000"/>
            </a:xfrm>
            <a:prstGeom prst="can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document collection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" name="Manual Input 5"/>
            <p:cNvSpPr/>
            <p:nvPr/>
          </p:nvSpPr>
          <p:spPr bwMode="auto">
            <a:xfrm>
              <a:off x="6656795" y="1847186"/>
              <a:ext cx="720000" cy="720000"/>
            </a:xfrm>
            <a:prstGeom prst="flowChartManualInput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query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" name="Process 6"/>
            <p:cNvSpPr/>
            <p:nvPr/>
          </p:nvSpPr>
          <p:spPr bwMode="auto">
            <a:xfrm>
              <a:off x="6296795" y="2918006"/>
              <a:ext cx="1440000" cy="720000"/>
            </a:xfrm>
            <a:prstGeom prst="flowChartProcess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query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parsing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8" name="Process 7"/>
            <p:cNvSpPr/>
            <p:nvPr/>
          </p:nvSpPr>
          <p:spPr bwMode="auto">
            <a:xfrm>
              <a:off x="6296795" y="3998006"/>
              <a:ext cx="1440000" cy="720000"/>
            </a:xfrm>
            <a:prstGeom prst="flowChartProcess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retrieval and ranking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9" name="Process 8"/>
            <p:cNvSpPr/>
            <p:nvPr/>
          </p:nvSpPr>
          <p:spPr bwMode="auto">
            <a:xfrm>
              <a:off x="1523556" y="3998006"/>
              <a:ext cx="1440000" cy="720000"/>
            </a:xfrm>
            <a:prstGeom prst="flowChartProcess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indexer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0" name="Document 9"/>
            <p:cNvSpPr/>
            <p:nvPr/>
          </p:nvSpPr>
          <p:spPr bwMode="auto">
            <a:xfrm>
              <a:off x="6656795" y="5078006"/>
              <a:ext cx="720000" cy="1080000"/>
            </a:xfrm>
            <a:prstGeom prst="flowChartDocumen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answerset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11" name="Straight Arrow Connector 10"/>
            <p:cNvCxnSpPr>
              <a:stCxn id="7" idx="2"/>
              <a:endCxn id="8" idx="0"/>
            </p:cNvCxnSpPr>
            <p:nvPr/>
          </p:nvCxnSpPr>
          <p:spPr bwMode="auto">
            <a:xfrm>
              <a:off x="7016795" y="3638006"/>
              <a:ext cx="0" cy="36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6" idx="2"/>
              <a:endCxn id="7" idx="0"/>
            </p:cNvCxnSpPr>
            <p:nvPr/>
          </p:nvCxnSpPr>
          <p:spPr bwMode="auto">
            <a:xfrm>
              <a:off x="7016795" y="2567186"/>
              <a:ext cx="0" cy="35082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8" idx="2"/>
              <a:endCxn id="10" idx="0"/>
            </p:cNvCxnSpPr>
            <p:nvPr/>
          </p:nvCxnSpPr>
          <p:spPr bwMode="auto">
            <a:xfrm>
              <a:off x="7016795" y="4718006"/>
              <a:ext cx="0" cy="36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5" idx="3"/>
              <a:endCxn id="9" idx="0"/>
            </p:cNvCxnSpPr>
            <p:nvPr/>
          </p:nvCxnSpPr>
          <p:spPr bwMode="auto">
            <a:xfrm>
              <a:off x="2243556" y="3638006"/>
              <a:ext cx="0" cy="36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Internal Storage 14"/>
            <p:cNvSpPr/>
            <p:nvPr/>
          </p:nvSpPr>
          <p:spPr bwMode="auto">
            <a:xfrm>
              <a:off x="3929788" y="3998006"/>
              <a:ext cx="1440000" cy="720000"/>
            </a:xfrm>
            <a:prstGeom prst="flowChartInternalStorage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index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16" name="Straight Arrow Connector 15"/>
            <p:cNvCxnSpPr>
              <a:stCxn id="9" idx="3"/>
              <a:endCxn id="15" idx="1"/>
            </p:cNvCxnSpPr>
            <p:nvPr/>
          </p:nvCxnSpPr>
          <p:spPr bwMode="auto">
            <a:xfrm>
              <a:off x="2963556" y="4358006"/>
              <a:ext cx="966232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5" idx="3"/>
              <a:endCxn id="8" idx="1"/>
            </p:cNvCxnSpPr>
            <p:nvPr/>
          </p:nvCxnSpPr>
          <p:spPr bwMode="auto">
            <a:xfrm>
              <a:off x="5369788" y="4358006"/>
              <a:ext cx="927007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5336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can we use asynchronous communications for reliable distributed DB applications?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Queues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4572000" y="3429000"/>
            <a:ext cx="3780000" cy="904080"/>
            <a:chOff x="792000" y="4312613"/>
            <a:chExt cx="7560000" cy="1808159"/>
          </a:xfrm>
        </p:grpSpPr>
        <p:grpSp>
          <p:nvGrpSpPr>
            <p:cNvPr id="5" name="Group 4"/>
            <p:cNvGrpSpPr/>
            <p:nvPr/>
          </p:nvGrpSpPr>
          <p:grpSpPr>
            <a:xfrm>
              <a:off x="3492000" y="5040772"/>
              <a:ext cx="2160000" cy="360000"/>
              <a:chOff x="1661833" y="4860772"/>
              <a:chExt cx="2160000" cy="360000"/>
            </a:xfrm>
          </p:grpSpPr>
          <p:sp>
            <p:nvSpPr>
              <p:cNvPr id="6" name="Rectangle 5"/>
              <p:cNvSpPr>
                <a:spLocks noChangeAspect="1"/>
              </p:cNvSpPr>
              <p:nvPr/>
            </p:nvSpPr>
            <p:spPr bwMode="auto">
              <a:xfrm>
                <a:off x="166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7" name="Rectangle 6"/>
              <p:cNvSpPr>
                <a:spLocks noChangeAspect="1"/>
              </p:cNvSpPr>
              <p:nvPr/>
            </p:nvSpPr>
            <p:spPr bwMode="auto">
              <a:xfrm>
                <a:off x="202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8" name="Rectangle 7"/>
              <p:cNvSpPr>
                <a:spLocks noChangeAspect="1"/>
              </p:cNvSpPr>
              <p:nvPr/>
            </p:nvSpPr>
            <p:spPr bwMode="auto">
              <a:xfrm>
                <a:off x="238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9" name="Rectangle 8"/>
              <p:cNvSpPr>
                <a:spLocks noChangeAspect="1"/>
              </p:cNvSpPr>
              <p:nvPr/>
            </p:nvSpPr>
            <p:spPr bwMode="auto">
              <a:xfrm>
                <a:off x="274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0" name="Rectangle 9"/>
              <p:cNvSpPr>
                <a:spLocks noChangeAspect="1"/>
              </p:cNvSpPr>
              <p:nvPr/>
            </p:nvSpPr>
            <p:spPr bwMode="auto">
              <a:xfrm>
                <a:off x="310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1" name="Rectangle 10"/>
              <p:cNvSpPr>
                <a:spLocks noChangeAspect="1"/>
              </p:cNvSpPr>
              <p:nvPr/>
            </p:nvSpPr>
            <p:spPr bwMode="auto">
              <a:xfrm>
                <a:off x="346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 bwMode="auto">
              <a:xfrm>
                <a:off x="1835063" y="5039006"/>
                <a:ext cx="1817585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sp>
          <p:nvSpPr>
            <p:cNvPr id="13" name="Rectangle 12"/>
            <p:cNvSpPr/>
            <p:nvPr/>
          </p:nvSpPr>
          <p:spPr bwMode="auto">
            <a:xfrm>
              <a:off x="792000" y="4312613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Client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7272000" y="4312613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Server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15" name="Straight Arrow Connector 14"/>
            <p:cNvCxnSpPr>
              <a:stCxn id="13" idx="3"/>
              <a:endCxn id="6" idx="1"/>
            </p:cNvCxnSpPr>
            <p:nvPr/>
          </p:nvCxnSpPr>
          <p:spPr bwMode="auto">
            <a:xfrm>
              <a:off x="1872000" y="4672613"/>
              <a:ext cx="1620000" cy="54815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11" idx="3"/>
              <a:endCxn id="14" idx="1"/>
            </p:cNvCxnSpPr>
            <p:nvPr/>
          </p:nvCxnSpPr>
          <p:spPr bwMode="auto">
            <a:xfrm flipV="1">
              <a:off x="5652000" y="4672613"/>
              <a:ext cx="1620000" cy="54815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3474752" y="5400772"/>
              <a:ext cx="2194502" cy="492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smtClean="0"/>
                <a:t>message queue</a:t>
              </a:r>
              <a:endParaRPr lang="en-US" sz="1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54444" y="5006727"/>
              <a:ext cx="1367828" cy="492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err="1" smtClean="0"/>
                <a:t>enqueue</a:t>
              </a:r>
              <a:endParaRPr lang="en-US" sz="1000" dirty="0" smtClean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860148" y="4995989"/>
              <a:ext cx="1367828" cy="492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err="1" smtClean="0"/>
                <a:t>dequeue</a:t>
              </a:r>
              <a:endParaRPr lang="en-US" sz="1000" dirty="0" smtClean="0"/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92000" y="5400772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Client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21" name="Straight Arrow Connector 20"/>
            <p:cNvCxnSpPr>
              <a:stCxn id="20" idx="3"/>
              <a:endCxn id="6" idx="1"/>
            </p:cNvCxnSpPr>
            <p:nvPr/>
          </p:nvCxnSpPr>
          <p:spPr bwMode="auto">
            <a:xfrm flipV="1">
              <a:off x="1872000" y="5220772"/>
              <a:ext cx="1620000" cy="54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Rectangle 21"/>
            <p:cNvSpPr/>
            <p:nvPr/>
          </p:nvSpPr>
          <p:spPr bwMode="auto">
            <a:xfrm>
              <a:off x="7272000" y="5400772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Server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23" name="Straight Arrow Connector 22"/>
            <p:cNvCxnSpPr>
              <a:stCxn id="11" idx="3"/>
              <a:endCxn id="22" idx="1"/>
            </p:cNvCxnSpPr>
            <p:nvPr/>
          </p:nvCxnSpPr>
          <p:spPr bwMode="auto">
            <a:xfrm>
              <a:off x="5652000" y="5220772"/>
              <a:ext cx="1620000" cy="54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98607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can we query data when there’s more data than we can store?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Processing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4692727" y="1916832"/>
            <a:ext cx="3911721" cy="2027935"/>
            <a:chOff x="2024923" y="3849337"/>
            <a:chExt cx="5105256" cy="2646693"/>
          </a:xfrm>
        </p:grpSpPr>
        <p:grpSp>
          <p:nvGrpSpPr>
            <p:cNvPr id="5" name="Group 4"/>
            <p:cNvGrpSpPr/>
            <p:nvPr/>
          </p:nvGrpSpPr>
          <p:grpSpPr>
            <a:xfrm>
              <a:off x="2986937" y="3849337"/>
              <a:ext cx="360000" cy="1402674"/>
              <a:chOff x="1731452" y="3792541"/>
              <a:chExt cx="360000" cy="1402674"/>
            </a:xfrm>
          </p:grpSpPr>
          <p:sp>
            <p:nvSpPr>
              <p:cNvPr id="6" name="Right Arrow 5"/>
              <p:cNvSpPr/>
              <p:nvPr/>
            </p:nvSpPr>
            <p:spPr>
              <a:xfrm rot="5400000">
                <a:off x="1210115" y="4313878"/>
                <a:ext cx="1402674" cy="360000"/>
              </a:xfrm>
              <a:prstGeom prst="rightArrow">
                <a:avLst/>
              </a:prstGeom>
              <a:solidFill>
                <a:srgbClr val="FFFFFF"/>
              </a:solidFill>
              <a:ln w="28575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200">
                  <a:latin typeface="Georgia"/>
                  <a:cs typeface="Georgia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1731452" y="4057214"/>
                <a:ext cx="360000" cy="301263"/>
              </a:xfrm>
              <a:prstGeom prst="rect">
                <a:avLst/>
              </a:prstGeom>
              <a:solidFill>
                <a:srgbClr val="FFFFFF">
                  <a:alpha val="7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endParaRPr>
              </a:p>
            </p:txBody>
          </p:sp>
        </p:grpSp>
        <p:sp>
          <p:nvSpPr>
            <p:cNvPr id="8" name="Oval 7"/>
            <p:cNvSpPr/>
            <p:nvPr/>
          </p:nvSpPr>
          <p:spPr bwMode="auto">
            <a:xfrm>
              <a:off x="4222437" y="4903859"/>
              <a:ext cx="692776" cy="720000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>
                  <a:latin typeface="Georgia"/>
                  <a:cs typeface="Georgia"/>
                </a:rPr>
                <a:t>⨝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825302" y="3849337"/>
              <a:ext cx="360000" cy="1402674"/>
              <a:chOff x="1731452" y="3792541"/>
              <a:chExt cx="360000" cy="1402674"/>
            </a:xfrm>
          </p:grpSpPr>
          <p:sp>
            <p:nvSpPr>
              <p:cNvPr id="10" name="Right Arrow 9"/>
              <p:cNvSpPr/>
              <p:nvPr/>
            </p:nvSpPr>
            <p:spPr>
              <a:xfrm rot="5400000">
                <a:off x="1210115" y="4313878"/>
                <a:ext cx="1402674" cy="360000"/>
              </a:xfrm>
              <a:prstGeom prst="rightArrow">
                <a:avLst/>
              </a:prstGeom>
              <a:solidFill>
                <a:srgbClr val="FFFFFF"/>
              </a:solidFill>
              <a:ln w="28575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200">
                  <a:latin typeface="Georgia"/>
                  <a:cs typeface="Georgia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731452" y="4057214"/>
                <a:ext cx="360000" cy="301263"/>
              </a:xfrm>
              <a:prstGeom prst="rect">
                <a:avLst/>
              </a:prstGeom>
              <a:solidFill>
                <a:srgbClr val="FFFFFF">
                  <a:alpha val="7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endParaRPr>
              </a:p>
            </p:txBody>
          </p:sp>
        </p:grpSp>
        <p:cxnSp>
          <p:nvCxnSpPr>
            <p:cNvPr id="12" name="Curved Connector 11"/>
            <p:cNvCxnSpPr>
              <a:stCxn id="7" idx="3"/>
              <a:endCxn id="8" idx="1"/>
            </p:cNvCxnSpPr>
            <p:nvPr/>
          </p:nvCxnSpPr>
          <p:spPr bwMode="auto">
            <a:xfrm>
              <a:off x="3346936" y="4264641"/>
              <a:ext cx="976955" cy="744659"/>
            </a:xfrm>
            <a:prstGeom prst="curvedConnector2">
              <a:avLst/>
            </a:prstGeom>
            <a:solidFill>
              <a:schemeClr val="accent1"/>
            </a:solidFill>
            <a:ln w="28575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Curved Connector 12"/>
            <p:cNvCxnSpPr>
              <a:stCxn id="11" idx="1"/>
              <a:endCxn id="8" idx="7"/>
            </p:cNvCxnSpPr>
            <p:nvPr/>
          </p:nvCxnSpPr>
          <p:spPr bwMode="auto">
            <a:xfrm rot="10800000" flipV="1">
              <a:off x="4813758" y="4264640"/>
              <a:ext cx="1011544" cy="744659"/>
            </a:xfrm>
            <a:prstGeom prst="curvedConnector2">
              <a:avLst/>
            </a:prstGeom>
            <a:solidFill>
              <a:schemeClr val="accent1"/>
            </a:solidFill>
            <a:ln w="28575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2024923" y="4149641"/>
              <a:ext cx="860275" cy="6025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Georgia"/>
                  <a:cs typeface="Georgia"/>
                </a:rPr>
                <a:t>input</a:t>
              </a:r>
            </a:p>
            <a:p>
              <a:pPr algn="ctr"/>
              <a:r>
                <a:rPr lang="en-US" sz="1200" dirty="0" smtClean="0">
                  <a:latin typeface="Georgia"/>
                  <a:cs typeface="Georgia"/>
                </a:rPr>
                <a:t>stream</a:t>
              </a:r>
              <a:endParaRPr lang="en-US" sz="1200" dirty="0">
                <a:latin typeface="Georgia"/>
                <a:cs typeface="Georgia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69904" y="4149641"/>
              <a:ext cx="860275" cy="6025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Georgia"/>
                  <a:cs typeface="Georgia"/>
                </a:rPr>
                <a:t>input</a:t>
              </a:r>
            </a:p>
            <a:p>
              <a:pPr algn="ctr"/>
              <a:r>
                <a:rPr lang="en-US" sz="1200" dirty="0" smtClean="0">
                  <a:latin typeface="Georgia"/>
                  <a:cs typeface="Georgia"/>
                </a:rPr>
                <a:t>stream</a:t>
              </a:r>
              <a:endParaRPr lang="en-US" sz="1200" dirty="0">
                <a:latin typeface="Georgia"/>
                <a:cs typeface="Georgia"/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 rot="5400000">
              <a:off x="4227714" y="5974920"/>
              <a:ext cx="682221" cy="360000"/>
            </a:xfrm>
            <a:prstGeom prst="rightArrow">
              <a:avLst/>
            </a:prstGeom>
            <a:solidFill>
              <a:srgbClr val="FFFFFF"/>
            </a:solidFill>
            <a:ln w="28575" cmpd="sng"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Georgia"/>
                <a:cs typeface="Georgia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41228" y="5810695"/>
              <a:ext cx="860275" cy="602527"/>
            </a:xfrm>
            <a:prstGeom prst="rect">
              <a:avLst/>
            </a:prstGeom>
            <a:noFill/>
            <a:ln w="28575" cmpd="sng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Georgia"/>
                  <a:cs typeface="Georgia"/>
                </a:rPr>
                <a:t>output</a:t>
              </a:r>
            </a:p>
            <a:p>
              <a:pPr algn="ctr"/>
              <a:r>
                <a:rPr lang="en-US" sz="1200" dirty="0" smtClean="0">
                  <a:latin typeface="Georgia"/>
                  <a:cs typeface="Georgia"/>
                </a:rPr>
                <a:t>stream</a:t>
              </a:r>
              <a:endParaRPr lang="en-US" sz="1200" dirty="0">
                <a:latin typeface="Georgia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5878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can we best support the analysis of complex, multidimensional data?</a:t>
            </a:r>
          </a:p>
          <a:p>
            <a:pPr lvl="1"/>
            <a:r>
              <a:rPr lang="en-US" dirty="0" smtClean="0"/>
              <a:t>OLAP </a:t>
            </a:r>
            <a:r>
              <a:rPr lang="en-US" dirty="0" err="1" smtClean="0"/>
              <a:t>vs</a:t>
            </a:r>
            <a:r>
              <a:rPr lang="en-US" dirty="0" smtClean="0"/>
              <a:t> OLTP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Warehousing</a:t>
            </a:r>
            <a:endParaRPr lang="en-US" dirty="0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 flipV="1">
            <a:off x="6375103" y="2779528"/>
            <a:ext cx="2046432" cy="1987643"/>
          </a:xfrm>
          <a:prstGeom prst="roundRect">
            <a:avLst>
              <a:gd name="adj" fmla="val 0"/>
            </a:avLst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6372216" y="4433796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372216" y="4103222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6372216" y="3772649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6372216" y="3442075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6372216" y="3111501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V="1">
            <a:off x="6717137" y="2779528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flipV="1">
            <a:off x="7057728" y="2779528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flipV="1">
            <a:off x="7398319" y="2779528"/>
            <a:ext cx="0" cy="19834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flipV="1">
            <a:off x="7738910" y="2779528"/>
            <a:ext cx="0" cy="198064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8080943" y="2779528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6546842" y="2614241"/>
            <a:ext cx="2044988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6717137" y="2448954"/>
            <a:ext cx="2044988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6887432" y="2283667"/>
            <a:ext cx="203777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V="1">
            <a:off x="6375103" y="2283668"/>
            <a:ext cx="512330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 flipV="1">
            <a:off x="8421535" y="2283668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 flipV="1">
            <a:off x="8421535" y="4268509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6429943" y="2845362"/>
            <a:ext cx="23235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10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>
            <a:off x="8932420" y="2283668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>
            <a:off x="8762125" y="2448955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>
            <a:off x="8591830" y="2614242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 flipV="1">
            <a:off x="6717137" y="2283668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7" name="Line 30"/>
          <p:cNvSpPr>
            <a:spLocks noChangeShapeType="1"/>
          </p:cNvSpPr>
          <p:nvPr/>
        </p:nvSpPr>
        <p:spPr bwMode="auto">
          <a:xfrm flipV="1">
            <a:off x="7057728" y="2283668"/>
            <a:ext cx="512329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 flipV="1">
            <a:off x="7398319" y="2283668"/>
            <a:ext cx="512329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 flipV="1">
            <a:off x="7738910" y="2283668"/>
            <a:ext cx="512329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 flipV="1">
            <a:off x="8080944" y="2283668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 flipV="1">
            <a:off x="8421535" y="3937936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2" name="Line 35"/>
          <p:cNvSpPr>
            <a:spLocks noChangeShapeType="1"/>
          </p:cNvSpPr>
          <p:nvPr/>
        </p:nvSpPr>
        <p:spPr bwMode="auto">
          <a:xfrm flipV="1">
            <a:off x="8421535" y="3276789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3" name="Line 36"/>
          <p:cNvSpPr>
            <a:spLocks noChangeShapeType="1"/>
          </p:cNvSpPr>
          <p:nvPr/>
        </p:nvSpPr>
        <p:spPr bwMode="auto">
          <a:xfrm flipV="1">
            <a:off x="8421535" y="2614241"/>
            <a:ext cx="510886" cy="49726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4" name="Line 37"/>
          <p:cNvSpPr>
            <a:spLocks noChangeShapeType="1"/>
          </p:cNvSpPr>
          <p:nvPr/>
        </p:nvSpPr>
        <p:spPr bwMode="auto">
          <a:xfrm flipV="1">
            <a:off x="8421535" y="3607362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 flipV="1">
            <a:off x="8421535" y="2946215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6" name="Text Box 39"/>
          <p:cNvSpPr txBox="1">
            <a:spLocks noChangeArrowheads="1"/>
          </p:cNvSpPr>
          <p:nvPr/>
        </p:nvSpPr>
        <p:spPr bwMode="auto">
          <a:xfrm>
            <a:off x="6429943" y="3163330"/>
            <a:ext cx="23235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50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6429943" y="3500906"/>
            <a:ext cx="23235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20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6429943" y="3839884"/>
            <a:ext cx="232353" cy="21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12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6429943" y="4178862"/>
            <a:ext cx="232353" cy="21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15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0" name="Text Box 43"/>
          <p:cNvSpPr txBox="1">
            <a:spLocks noChangeArrowheads="1"/>
          </p:cNvSpPr>
          <p:nvPr/>
        </p:nvSpPr>
        <p:spPr bwMode="auto">
          <a:xfrm>
            <a:off x="6429943" y="4495429"/>
            <a:ext cx="232353" cy="21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10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1" name="Text Box 44"/>
          <p:cNvSpPr txBox="1">
            <a:spLocks noChangeArrowheads="1"/>
          </p:cNvSpPr>
          <p:nvPr/>
        </p:nvSpPr>
        <p:spPr bwMode="auto">
          <a:xfrm>
            <a:off x="5258080" y="2845362"/>
            <a:ext cx="69705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Juice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2" name="Text Box 45"/>
          <p:cNvSpPr txBox="1">
            <a:spLocks noChangeArrowheads="1"/>
          </p:cNvSpPr>
          <p:nvPr/>
        </p:nvSpPr>
        <p:spPr bwMode="auto">
          <a:xfrm>
            <a:off x="5258080" y="3184340"/>
            <a:ext cx="611909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Cola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3" name="Text Box 46"/>
          <p:cNvSpPr txBox="1">
            <a:spLocks noChangeArrowheads="1"/>
          </p:cNvSpPr>
          <p:nvPr/>
        </p:nvSpPr>
        <p:spPr bwMode="auto">
          <a:xfrm>
            <a:off x="5258079" y="3500906"/>
            <a:ext cx="536864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Milk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4" name="Text Box 47"/>
          <p:cNvSpPr txBox="1">
            <a:spLocks noChangeArrowheads="1"/>
          </p:cNvSpPr>
          <p:nvPr/>
        </p:nvSpPr>
        <p:spPr bwMode="auto">
          <a:xfrm>
            <a:off x="5258080" y="3817472"/>
            <a:ext cx="89910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Cream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5" name="Text Box 48"/>
          <p:cNvSpPr txBox="1">
            <a:spLocks noChangeArrowheads="1"/>
          </p:cNvSpPr>
          <p:nvPr/>
        </p:nvSpPr>
        <p:spPr bwMode="auto">
          <a:xfrm>
            <a:off x="5243648" y="4155050"/>
            <a:ext cx="116897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Toothpaste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6" name="Text Box 49"/>
          <p:cNvSpPr txBox="1">
            <a:spLocks noChangeArrowheads="1"/>
          </p:cNvSpPr>
          <p:nvPr/>
        </p:nvSpPr>
        <p:spPr bwMode="auto">
          <a:xfrm>
            <a:off x="5258080" y="4470215"/>
            <a:ext cx="695614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Soap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7" name="Text Box 50"/>
          <p:cNvSpPr txBox="1">
            <a:spLocks noChangeArrowheads="1"/>
          </p:cNvSpPr>
          <p:nvPr/>
        </p:nvSpPr>
        <p:spPr bwMode="auto">
          <a:xfrm>
            <a:off x="6494887" y="4840009"/>
            <a:ext cx="1887682" cy="44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1    2    3    4    5    6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8" name="Text Box 51"/>
          <p:cNvSpPr txBox="1">
            <a:spLocks noChangeArrowheads="1"/>
          </p:cNvSpPr>
          <p:nvPr/>
        </p:nvSpPr>
        <p:spPr bwMode="auto">
          <a:xfrm>
            <a:off x="7092364" y="5131362"/>
            <a:ext cx="991466" cy="38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 b="1" dirty="0">
                <a:solidFill>
                  <a:srgbClr val="000000"/>
                </a:solidFill>
                <a:latin typeface="Georgia"/>
                <a:cs typeface="Georgia"/>
              </a:rPr>
              <a:t>Month</a:t>
            </a:r>
            <a:endParaRPr lang="en-GB" sz="1200" b="1" dirty="0">
              <a:latin typeface="Georgia"/>
              <a:cs typeface="Georgia"/>
            </a:endParaRPr>
          </a:p>
        </p:txBody>
      </p:sp>
      <p:sp>
        <p:nvSpPr>
          <p:cNvPr id="49" name="Text Box 52"/>
          <p:cNvSpPr txBox="1">
            <a:spLocks noChangeArrowheads="1"/>
          </p:cNvSpPr>
          <p:nvPr/>
        </p:nvSpPr>
        <p:spPr bwMode="auto">
          <a:xfrm>
            <a:off x="6262535" y="2570818"/>
            <a:ext cx="154421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N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50" name="Text Box 53"/>
          <p:cNvSpPr txBox="1">
            <a:spLocks noChangeArrowheads="1"/>
          </p:cNvSpPr>
          <p:nvPr/>
        </p:nvSpPr>
        <p:spPr bwMode="auto">
          <a:xfrm>
            <a:off x="6588693" y="2201024"/>
            <a:ext cx="21070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W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51" name="Text Box 54"/>
          <p:cNvSpPr txBox="1">
            <a:spLocks noChangeArrowheads="1"/>
          </p:cNvSpPr>
          <p:nvPr/>
        </p:nvSpPr>
        <p:spPr bwMode="auto">
          <a:xfrm>
            <a:off x="6444376" y="2387322"/>
            <a:ext cx="142875" cy="21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S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52" name="Text Box 55"/>
          <p:cNvSpPr txBox="1">
            <a:spLocks noChangeArrowheads="1"/>
          </p:cNvSpPr>
          <p:nvPr/>
        </p:nvSpPr>
        <p:spPr bwMode="auto">
          <a:xfrm rot="18660000">
            <a:off x="5731885" y="2096024"/>
            <a:ext cx="923931" cy="253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 b="1" dirty="0">
                <a:solidFill>
                  <a:srgbClr val="000000"/>
                </a:solidFill>
                <a:latin typeface="Georgia"/>
                <a:cs typeface="Georgia"/>
              </a:rPr>
              <a:t>Region</a:t>
            </a:r>
            <a:endParaRPr lang="en-GB" sz="1200" b="1" dirty="0">
              <a:latin typeface="Georgia"/>
              <a:cs typeface="Georgia"/>
            </a:endParaRPr>
          </a:p>
        </p:txBody>
      </p:sp>
      <p:sp>
        <p:nvSpPr>
          <p:cNvPr id="53" name="Text Box 56"/>
          <p:cNvSpPr txBox="1">
            <a:spLocks noChangeArrowheads="1"/>
          </p:cNvSpPr>
          <p:nvPr/>
        </p:nvSpPr>
        <p:spPr bwMode="auto">
          <a:xfrm rot="16200000">
            <a:off x="4354288" y="3314758"/>
            <a:ext cx="1262063" cy="323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 b="1" dirty="0">
                <a:solidFill>
                  <a:srgbClr val="000000"/>
                </a:solidFill>
                <a:latin typeface="Georgia"/>
                <a:cs typeface="Georgia"/>
              </a:rPr>
              <a:t>Product</a:t>
            </a:r>
            <a:endParaRPr lang="en-GB" sz="1200" b="1" dirty="0">
              <a:latin typeface="Georgia"/>
              <a:cs typeface="Georgia"/>
            </a:endParaRPr>
          </a:p>
        </p:txBody>
      </p:sp>
      <p:sp>
        <p:nvSpPr>
          <p:cNvPr id="54" name="AutoShape 57"/>
          <p:cNvSpPr>
            <a:spLocks noChangeArrowheads="1"/>
          </p:cNvSpPr>
          <p:nvPr/>
        </p:nvSpPr>
        <p:spPr bwMode="auto">
          <a:xfrm flipV="1">
            <a:off x="7401205" y="2782329"/>
            <a:ext cx="1016000" cy="991721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008000"/>
              </a:gs>
              <a:gs pos="100000">
                <a:srgbClr val="FFFFFF"/>
              </a:gs>
            </a:gsLst>
            <a:lin ang="2700000" scaled="1"/>
          </a:gradFill>
          <a:ln w="31468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5" name="Line 58"/>
          <p:cNvSpPr>
            <a:spLocks noChangeShapeType="1"/>
          </p:cNvSpPr>
          <p:nvPr/>
        </p:nvSpPr>
        <p:spPr bwMode="auto">
          <a:xfrm flipV="1">
            <a:off x="7393989" y="2450355"/>
            <a:ext cx="344921" cy="333375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6" name="Line 59"/>
          <p:cNvSpPr>
            <a:spLocks noChangeShapeType="1"/>
          </p:cNvSpPr>
          <p:nvPr/>
        </p:nvSpPr>
        <p:spPr bwMode="auto">
          <a:xfrm>
            <a:off x="7738909" y="2450354"/>
            <a:ext cx="1021773" cy="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7" name="Line 60"/>
          <p:cNvSpPr>
            <a:spLocks noChangeShapeType="1"/>
          </p:cNvSpPr>
          <p:nvPr/>
        </p:nvSpPr>
        <p:spPr bwMode="auto">
          <a:xfrm>
            <a:off x="8763569" y="2453156"/>
            <a:ext cx="0" cy="987519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8" name="Line 61"/>
          <p:cNvSpPr>
            <a:spLocks noChangeShapeType="1"/>
          </p:cNvSpPr>
          <p:nvPr/>
        </p:nvSpPr>
        <p:spPr bwMode="auto">
          <a:xfrm flipV="1">
            <a:off x="8421534" y="3443477"/>
            <a:ext cx="342035" cy="326371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9" name="Line 62"/>
          <p:cNvSpPr>
            <a:spLocks noChangeShapeType="1"/>
          </p:cNvSpPr>
          <p:nvPr/>
        </p:nvSpPr>
        <p:spPr bwMode="auto">
          <a:xfrm>
            <a:off x="7395432" y="3107300"/>
            <a:ext cx="1010227" cy="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0" name="Line 63"/>
          <p:cNvSpPr>
            <a:spLocks noChangeShapeType="1"/>
          </p:cNvSpPr>
          <p:nvPr/>
        </p:nvSpPr>
        <p:spPr bwMode="auto">
          <a:xfrm>
            <a:off x="7395432" y="3437874"/>
            <a:ext cx="1014556" cy="2801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1" name="Line 64"/>
          <p:cNvSpPr>
            <a:spLocks noChangeShapeType="1"/>
          </p:cNvSpPr>
          <p:nvPr/>
        </p:nvSpPr>
        <p:spPr bwMode="auto">
          <a:xfrm>
            <a:off x="7740352" y="2780928"/>
            <a:ext cx="0" cy="986118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2" name="Line 65"/>
          <p:cNvSpPr>
            <a:spLocks noChangeShapeType="1"/>
          </p:cNvSpPr>
          <p:nvPr/>
        </p:nvSpPr>
        <p:spPr bwMode="auto">
          <a:xfrm>
            <a:off x="8076614" y="2780929"/>
            <a:ext cx="0" cy="99032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3" name="Line 66"/>
          <p:cNvSpPr>
            <a:spLocks noChangeShapeType="1"/>
          </p:cNvSpPr>
          <p:nvPr/>
        </p:nvSpPr>
        <p:spPr bwMode="auto">
          <a:xfrm flipV="1">
            <a:off x="8409989" y="2454557"/>
            <a:ext cx="350694" cy="329172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4" name="Freeform 67"/>
          <p:cNvSpPr>
            <a:spLocks/>
          </p:cNvSpPr>
          <p:nvPr/>
        </p:nvSpPr>
        <p:spPr bwMode="auto">
          <a:xfrm>
            <a:off x="7404091" y="2446153"/>
            <a:ext cx="1356591" cy="337577"/>
          </a:xfrm>
          <a:custGeom>
            <a:avLst/>
            <a:gdLst>
              <a:gd name="T0" fmla="*/ 0 w 940"/>
              <a:gd name="T1" fmla="*/ 234 h 241"/>
              <a:gd name="T2" fmla="*/ 234 w 940"/>
              <a:gd name="T3" fmla="*/ 0 h 241"/>
              <a:gd name="T4" fmla="*/ 939 w 940"/>
              <a:gd name="T5" fmla="*/ 2 h 241"/>
              <a:gd name="T6" fmla="*/ 699 w 940"/>
              <a:gd name="T7" fmla="*/ 240 h 241"/>
              <a:gd name="T8" fmla="*/ 0 w 940"/>
              <a:gd name="T9" fmla="*/ 234 h 241"/>
              <a:gd name="T10" fmla="*/ 0 w 940"/>
              <a:gd name="T11" fmla="*/ 234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40" h="241">
                <a:moveTo>
                  <a:pt x="0" y="234"/>
                </a:moveTo>
                <a:lnTo>
                  <a:pt x="234" y="0"/>
                </a:lnTo>
                <a:lnTo>
                  <a:pt x="939" y="2"/>
                </a:lnTo>
                <a:lnTo>
                  <a:pt x="699" y="240"/>
                </a:lnTo>
                <a:lnTo>
                  <a:pt x="0" y="234"/>
                </a:lnTo>
                <a:lnTo>
                  <a:pt x="0" y="234"/>
                </a:lnTo>
              </a:path>
            </a:pathLst>
          </a:custGeom>
          <a:pattFill prst="pct25">
            <a:fgClr>
              <a:srgbClr val="008000"/>
            </a:fgClr>
            <a:bgClr>
              <a:srgbClr val="FFFFFF"/>
            </a:bgClr>
          </a:pattFill>
          <a:ln w="1876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5" name="Freeform 68"/>
          <p:cNvSpPr>
            <a:spLocks/>
          </p:cNvSpPr>
          <p:nvPr/>
        </p:nvSpPr>
        <p:spPr bwMode="auto">
          <a:xfrm>
            <a:off x="8417205" y="2460160"/>
            <a:ext cx="349250" cy="1305485"/>
          </a:xfrm>
          <a:custGeom>
            <a:avLst/>
            <a:gdLst>
              <a:gd name="T0" fmla="*/ 3 w 242"/>
              <a:gd name="T1" fmla="*/ 233 h 932"/>
              <a:gd name="T2" fmla="*/ 0 w 242"/>
              <a:gd name="T3" fmla="*/ 233 h 932"/>
              <a:gd name="T4" fmla="*/ 241 w 242"/>
              <a:gd name="T5" fmla="*/ 0 h 932"/>
              <a:gd name="T6" fmla="*/ 241 w 242"/>
              <a:gd name="T7" fmla="*/ 698 h 932"/>
              <a:gd name="T8" fmla="*/ 3 w 242"/>
              <a:gd name="T9" fmla="*/ 931 h 932"/>
              <a:gd name="T10" fmla="*/ 3 w 242"/>
              <a:gd name="T11" fmla="*/ 233 h 932"/>
              <a:gd name="T12" fmla="*/ 3 w 242"/>
              <a:gd name="T13" fmla="*/ 233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2" h="932">
                <a:moveTo>
                  <a:pt x="3" y="233"/>
                </a:moveTo>
                <a:lnTo>
                  <a:pt x="0" y="233"/>
                </a:lnTo>
                <a:lnTo>
                  <a:pt x="241" y="0"/>
                </a:lnTo>
                <a:lnTo>
                  <a:pt x="241" y="698"/>
                </a:lnTo>
                <a:lnTo>
                  <a:pt x="3" y="931"/>
                </a:lnTo>
                <a:lnTo>
                  <a:pt x="3" y="233"/>
                </a:lnTo>
                <a:lnTo>
                  <a:pt x="3" y="233"/>
                </a:lnTo>
              </a:path>
            </a:pathLst>
          </a:custGeom>
          <a:pattFill prst="pct25">
            <a:fgClr>
              <a:srgbClr val="008000"/>
            </a:fgClr>
            <a:bgClr>
              <a:srgbClr val="FFFFFF"/>
            </a:bgClr>
          </a:pattFill>
          <a:ln w="1876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6" name="Line 69"/>
          <p:cNvSpPr>
            <a:spLocks noChangeShapeType="1"/>
          </p:cNvSpPr>
          <p:nvPr/>
        </p:nvSpPr>
        <p:spPr bwMode="auto">
          <a:xfrm flipV="1">
            <a:off x="7734580" y="2446153"/>
            <a:ext cx="349250" cy="336176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7" name="Line 70"/>
          <p:cNvSpPr>
            <a:spLocks noChangeShapeType="1"/>
          </p:cNvSpPr>
          <p:nvPr/>
        </p:nvSpPr>
        <p:spPr bwMode="auto">
          <a:xfrm flipV="1">
            <a:off x="8075171" y="2448955"/>
            <a:ext cx="356466" cy="333375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8" name="Line 71"/>
          <p:cNvSpPr>
            <a:spLocks noChangeShapeType="1"/>
          </p:cNvSpPr>
          <p:nvPr/>
        </p:nvSpPr>
        <p:spPr bwMode="auto">
          <a:xfrm>
            <a:off x="7567170" y="2608638"/>
            <a:ext cx="0" cy="4202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9" name="Line 72"/>
          <p:cNvSpPr>
            <a:spLocks noChangeShapeType="1"/>
          </p:cNvSpPr>
          <p:nvPr/>
        </p:nvSpPr>
        <p:spPr bwMode="auto">
          <a:xfrm>
            <a:off x="7570057" y="2615641"/>
            <a:ext cx="1023216" cy="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0" name="Line 73"/>
          <p:cNvSpPr>
            <a:spLocks noChangeShapeType="1"/>
          </p:cNvSpPr>
          <p:nvPr/>
        </p:nvSpPr>
        <p:spPr bwMode="auto">
          <a:xfrm>
            <a:off x="8593273" y="2612840"/>
            <a:ext cx="0" cy="991721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1" name="Line 74"/>
          <p:cNvSpPr>
            <a:spLocks noChangeShapeType="1"/>
          </p:cNvSpPr>
          <p:nvPr/>
        </p:nvSpPr>
        <p:spPr bwMode="auto">
          <a:xfrm flipV="1">
            <a:off x="8409989" y="3104499"/>
            <a:ext cx="4330" cy="140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2" name="Line 75"/>
          <p:cNvSpPr>
            <a:spLocks noChangeShapeType="1"/>
          </p:cNvSpPr>
          <p:nvPr/>
        </p:nvSpPr>
        <p:spPr bwMode="auto">
          <a:xfrm flipV="1">
            <a:off x="8417205" y="2776727"/>
            <a:ext cx="344920" cy="333375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3" name="Line 76"/>
          <p:cNvSpPr>
            <a:spLocks noChangeShapeType="1"/>
          </p:cNvSpPr>
          <p:nvPr/>
        </p:nvSpPr>
        <p:spPr bwMode="auto">
          <a:xfrm flipV="1">
            <a:off x="8409989" y="3110101"/>
            <a:ext cx="355023" cy="330574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948756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will be able to demonstrate knowledge and understanding of:</a:t>
            </a:r>
          </a:p>
          <a:p>
            <a:r>
              <a:rPr lang="en-US" dirty="0" smtClean="0"/>
              <a:t>The </a:t>
            </a:r>
            <a:r>
              <a:rPr lang="en-US" dirty="0"/>
              <a:t>internals of a database management system </a:t>
            </a:r>
          </a:p>
          <a:p>
            <a:r>
              <a:rPr lang="en-US" dirty="0"/>
              <a:t>The issues involved in developing database management software </a:t>
            </a:r>
          </a:p>
          <a:p>
            <a:r>
              <a:rPr lang="en-US" dirty="0"/>
              <a:t>The variety of available DBMS types and the circumstances in which they're appropriate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984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What’s out there apart from RDBMS?</a:t>
            </a:r>
          </a:p>
          <a:p>
            <a:r>
              <a:rPr lang="en-US" dirty="0" smtClean="0"/>
              <a:t>Hierarchical, XML</a:t>
            </a:r>
          </a:p>
          <a:p>
            <a:r>
              <a:rPr lang="en-US" dirty="0" smtClean="0"/>
              <a:t>Network, Object</a:t>
            </a:r>
          </a:p>
          <a:p>
            <a:r>
              <a:rPr lang="en-US" dirty="0" smtClean="0"/>
              <a:t>Graph</a:t>
            </a:r>
          </a:p>
          <a:p>
            <a:r>
              <a:rPr lang="en-US" dirty="0" err="1" smtClean="0"/>
              <a:t>NoSQL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Non-Relational Databases</a:t>
            </a:r>
            <a:endParaRPr lang="en-US" dirty="0"/>
          </a:p>
        </p:txBody>
      </p:sp>
      <p:pic>
        <p:nvPicPr>
          <p:cNvPr id="24" name="Picture 2" descr="http://gigaom2.files.wordpress.com/2012/09/basho-transparent-vertical-logo.jpg?w=279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068960"/>
            <a:ext cx="948423" cy="101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Red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157192"/>
            <a:ext cx="1804443" cy="58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mongoD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00808"/>
            <a:ext cx="2729567" cy="113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ttp://couchdb.apache.org/image/couch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221088"/>
            <a:ext cx="1470891" cy="1654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8264" y="1268760"/>
            <a:ext cx="1933735" cy="47800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28184" y="3140968"/>
            <a:ext cx="2238980" cy="52989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16216" y="4149080"/>
            <a:ext cx="2386179" cy="477236"/>
          </a:xfrm>
          <a:prstGeom prst="rect">
            <a:avLst/>
          </a:prstGeom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11052" y="6118260"/>
            <a:ext cx="2320675" cy="56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50505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will be able to:</a:t>
            </a:r>
          </a:p>
          <a:p>
            <a:r>
              <a:rPr lang="en-US" dirty="0" smtClean="0"/>
              <a:t>Choose </a:t>
            </a:r>
            <a:r>
              <a:rPr lang="en-US" dirty="0"/>
              <a:t>appropriate approaches for data storage and access </a:t>
            </a:r>
          </a:p>
          <a:p>
            <a:r>
              <a:rPr lang="en-US" dirty="0"/>
              <a:t>Demonstrate how a DBMS processes, </a:t>
            </a:r>
            <a:r>
              <a:rPr lang="en-US" dirty="0" err="1"/>
              <a:t>optimises</a:t>
            </a:r>
            <a:r>
              <a:rPr lang="en-US" dirty="0"/>
              <a:t> and executes a query </a:t>
            </a:r>
          </a:p>
          <a:p>
            <a:r>
              <a:rPr lang="en-US" dirty="0"/>
              <a:t>Identify issues arising from concurrent or distributed processing and select appropriate approaches to mitigate those </a:t>
            </a:r>
            <a:r>
              <a:rPr lang="en-US" dirty="0" smtClean="0"/>
              <a:t>issues </a:t>
            </a:r>
          </a:p>
          <a:p>
            <a:r>
              <a:rPr lang="en-US" dirty="0"/>
              <a:t>Select an appropriate DBMS for an application </a:t>
            </a:r>
          </a:p>
          <a:p>
            <a:r>
              <a:rPr lang="en-US" dirty="0"/>
              <a:t>Implement components of a DBMS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624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Prerequisites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COMP1204 or COMP2202</a:t>
            </a:r>
          </a:p>
          <a:p>
            <a:pPr lvl="1"/>
            <a:r>
              <a:rPr lang="en-US" dirty="0" smtClean="0"/>
              <a:t>The role of database systems in information management</a:t>
            </a:r>
          </a:p>
          <a:p>
            <a:pPr lvl="1"/>
            <a:r>
              <a:rPr lang="en-US" dirty="0" smtClean="0"/>
              <a:t>The concept of data </a:t>
            </a:r>
            <a:r>
              <a:rPr lang="en-US" dirty="0" err="1" smtClean="0"/>
              <a:t>modelling</a:t>
            </a:r>
            <a:endParaRPr lang="en-US" dirty="0" smtClean="0"/>
          </a:p>
          <a:p>
            <a:pPr lvl="1"/>
            <a:r>
              <a:rPr lang="en-US" dirty="0" smtClean="0"/>
              <a:t>Entity-Relationship </a:t>
            </a:r>
            <a:r>
              <a:rPr lang="en-US" dirty="0" err="1" smtClean="0"/>
              <a:t>modelling</a:t>
            </a:r>
            <a:endParaRPr lang="en-US" dirty="0" smtClean="0"/>
          </a:p>
          <a:p>
            <a:pPr lvl="1"/>
            <a:r>
              <a:rPr lang="en-US" dirty="0" smtClean="0"/>
              <a:t>The Relational model and other models</a:t>
            </a:r>
          </a:p>
          <a:p>
            <a:pPr lvl="1"/>
            <a:r>
              <a:rPr lang="en-US" dirty="0" smtClean="0"/>
              <a:t>SQL</a:t>
            </a:r>
          </a:p>
          <a:p>
            <a:pPr lvl="1"/>
            <a:r>
              <a:rPr lang="en-US" dirty="0" smtClean="0"/>
              <a:t>Database management issues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COMP3211 </a:t>
            </a:r>
            <a:r>
              <a:rPr lang="en-US" dirty="0" err="1" smtClean="0"/>
              <a:t>vs</a:t>
            </a:r>
            <a:r>
              <a:rPr lang="en-US" dirty="0" smtClean="0"/>
              <a:t> COMP1204/COMP2202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COMP1204, you learned how to build </a:t>
            </a:r>
            <a:r>
              <a:rPr lang="en-US" b="1" dirty="0" smtClean="0"/>
              <a:t>databases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COMP3211, you will learn how to build </a:t>
            </a:r>
            <a:r>
              <a:rPr lang="en-US" b="1" dirty="0" smtClean="0"/>
              <a:t>database management systems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95037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Course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Three lectures per week:</a:t>
            </a:r>
          </a:p>
          <a:p>
            <a:pPr lvl="1"/>
            <a:r>
              <a:rPr lang="en-GB" dirty="0" smtClean="0"/>
              <a:t>Tuesday </a:t>
            </a:r>
            <a:r>
              <a:rPr lang="en-GB" dirty="0" smtClean="0"/>
              <a:t>1400 in 58/1007</a:t>
            </a:r>
            <a:endParaRPr lang="en-GB" dirty="0" smtClean="0"/>
          </a:p>
          <a:p>
            <a:pPr lvl="1"/>
            <a:r>
              <a:rPr lang="en-GB" dirty="0" smtClean="0"/>
              <a:t>Thursday </a:t>
            </a:r>
            <a:r>
              <a:rPr lang="en-GB" dirty="0" smtClean="0"/>
              <a:t>1300 in </a:t>
            </a:r>
            <a:r>
              <a:rPr lang="en-GB" dirty="0" smtClean="0"/>
              <a:t>6/1083</a:t>
            </a:r>
          </a:p>
          <a:p>
            <a:pPr lvl="1"/>
            <a:r>
              <a:rPr lang="en-GB" dirty="0" smtClean="0"/>
              <a:t>Friday </a:t>
            </a:r>
            <a:r>
              <a:rPr lang="en-GB" dirty="0" smtClean="0"/>
              <a:t>0900 in 58/1009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75% examination (120 minutes, 3 questions from 5)</a:t>
            </a:r>
          </a:p>
          <a:p>
            <a:r>
              <a:rPr lang="en-US" dirty="0" smtClean="0"/>
              <a:t>25% coursework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658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Books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Core Text</a:t>
            </a:r>
          </a:p>
          <a:p>
            <a:pPr lvl="1"/>
            <a:r>
              <a:rPr lang="en-US" dirty="0" smtClean="0"/>
              <a:t>Garcia-Molina H., Ullman J.D. and </a:t>
            </a:r>
            <a:r>
              <a:rPr lang="en-US" dirty="0" err="1" smtClean="0"/>
              <a:t>Widom</a:t>
            </a:r>
            <a:r>
              <a:rPr lang="en-US" dirty="0" smtClean="0"/>
              <a:t> J., Database Systems: The Complete Book, 2nd ed., Pearson, 2009.</a:t>
            </a:r>
          </a:p>
          <a:p>
            <a:pPr lvl="2"/>
            <a:r>
              <a:rPr lang="en-US" dirty="0" smtClean="0"/>
              <a:t>Parts IV and V are the basis of this module</a:t>
            </a:r>
          </a:p>
          <a:p>
            <a:pPr marL="0" indent="0">
              <a:buNone/>
            </a:pPr>
            <a:r>
              <a:rPr lang="en-US" dirty="0" smtClean="0"/>
              <a:t>Background Texts</a:t>
            </a:r>
          </a:p>
          <a:p>
            <a:pPr lvl="1"/>
            <a:r>
              <a:rPr lang="en-US" dirty="0" err="1" smtClean="0"/>
              <a:t>Elmasri</a:t>
            </a:r>
            <a:r>
              <a:rPr lang="en-US" dirty="0" smtClean="0"/>
              <a:t> R. and </a:t>
            </a:r>
            <a:r>
              <a:rPr lang="en-US" dirty="0" err="1" smtClean="0"/>
              <a:t>Navathe</a:t>
            </a:r>
            <a:r>
              <a:rPr lang="en-US" dirty="0" smtClean="0"/>
              <a:t> S.B., Fundamentals of Database Systems, 6th ed., Addison-Wesley, 2010.</a:t>
            </a:r>
          </a:p>
          <a:p>
            <a:pPr lvl="1"/>
            <a:r>
              <a:rPr lang="en-US" dirty="0" smtClean="0"/>
              <a:t>Connolly T. and </a:t>
            </a:r>
            <a:r>
              <a:rPr lang="en-US" dirty="0" err="1" smtClean="0"/>
              <a:t>Begg</a:t>
            </a:r>
            <a:r>
              <a:rPr lang="en-US" dirty="0" smtClean="0"/>
              <a:t> C., Database Systems, 5th ed., Addison-Wesley, 2009.</a:t>
            </a:r>
          </a:p>
          <a:p>
            <a:pPr lvl="1"/>
            <a:r>
              <a:rPr lang="en-US" dirty="0" smtClean="0"/>
              <a:t>Date C.J., An Introduction to Database Systems, 8</a:t>
            </a:r>
            <a:r>
              <a:rPr lang="en-US" baseline="30000" dirty="0" smtClean="0"/>
              <a:t>th</a:t>
            </a:r>
            <a:r>
              <a:rPr lang="en-US" dirty="0" smtClean="0"/>
              <a:t> ed., Pearson, 2004.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10462</TotalTime>
  <Words>1105</Words>
  <Application>Microsoft Macintosh PowerPoint</Application>
  <PresentationFormat>On-screen Show (4:3)</PresentationFormat>
  <Paragraphs>281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ECS</vt:lpstr>
      <vt:lpstr>1_ECS</vt:lpstr>
      <vt:lpstr>Advanced Databases</vt:lpstr>
      <vt:lpstr>Module Aims and Objectives</vt:lpstr>
      <vt:lpstr>Learning Outcomes</vt:lpstr>
      <vt:lpstr>Learning Outcomes</vt:lpstr>
      <vt:lpstr>Prerequisites</vt:lpstr>
      <vt:lpstr>COMP3211 vs COMP1204/COMP2202</vt:lpstr>
      <vt:lpstr>Course Structure</vt:lpstr>
      <vt:lpstr>Assessment</vt:lpstr>
      <vt:lpstr>Books</vt:lpstr>
      <vt:lpstr>Database Management Systems</vt:lpstr>
      <vt:lpstr>What is a Database?</vt:lpstr>
      <vt:lpstr>Database System vs. DBMS</vt:lpstr>
      <vt:lpstr>Database Management System</vt:lpstr>
      <vt:lpstr>What should the DBMS do?</vt:lpstr>
      <vt:lpstr>What should the DBMS do?</vt:lpstr>
      <vt:lpstr>Topics</vt:lpstr>
      <vt:lpstr>Datatypes</vt:lpstr>
      <vt:lpstr>DBMS Architecture</vt:lpstr>
      <vt:lpstr>Data Storage</vt:lpstr>
      <vt:lpstr>Access Structures</vt:lpstr>
      <vt:lpstr>Multidimensional Access Structures</vt:lpstr>
      <vt:lpstr>Query Processing and Optimisation</vt:lpstr>
      <vt:lpstr>Transactions and Concurrency</vt:lpstr>
      <vt:lpstr>Parallel Databases</vt:lpstr>
      <vt:lpstr>Distributed Databases</vt:lpstr>
      <vt:lpstr>Information Retrieval</vt:lpstr>
      <vt:lpstr>Message Queues</vt:lpstr>
      <vt:lpstr>Stream Processing</vt:lpstr>
      <vt:lpstr>Data Warehousing</vt:lpstr>
      <vt:lpstr>Non-Relational Databases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COMP3017 Advanced Databases Introduction</dc:title>
  <dc:creator>Nicholas Gibbins</dc:creator>
  <cp:lastModifiedBy>Nicholas Gibbins</cp:lastModifiedBy>
  <cp:revision>59</cp:revision>
  <dcterms:created xsi:type="dcterms:W3CDTF">2010-02-01T00:30:24Z</dcterms:created>
  <dcterms:modified xsi:type="dcterms:W3CDTF">2017-01-31T13:07:10Z</dcterms:modified>
</cp:coreProperties>
</file>