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  <p:sldMasterId id="2147483686" r:id="rId2"/>
  </p:sldMasterIdLst>
  <p:notesMasterIdLst>
    <p:notesMasterId r:id="rId33"/>
  </p:notesMasterIdLst>
  <p:sldIdLst>
    <p:sldId id="256" r:id="rId3"/>
    <p:sldId id="259" r:id="rId4"/>
    <p:sldId id="306" r:id="rId5"/>
    <p:sldId id="307" r:id="rId6"/>
    <p:sldId id="260" r:id="rId7"/>
    <p:sldId id="275" r:id="rId8"/>
    <p:sldId id="274" r:id="rId9"/>
    <p:sldId id="278" r:id="rId10"/>
    <p:sldId id="261" r:id="rId11"/>
    <p:sldId id="287" r:id="rId12"/>
    <p:sldId id="262" r:id="rId13"/>
    <p:sldId id="303" r:id="rId14"/>
    <p:sldId id="264" r:id="rId15"/>
    <p:sldId id="265" r:id="rId16"/>
    <p:sldId id="266" r:id="rId17"/>
    <p:sldId id="308" r:id="rId18"/>
    <p:sldId id="310" r:id="rId19"/>
    <p:sldId id="309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2" r:id="rId31"/>
    <p:sldId id="321" r:id="rId3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8" autoAdjust="0"/>
    <p:restoredTop sz="90929"/>
  </p:normalViewPr>
  <p:slideViewPr>
    <p:cSldViewPr>
      <p:cViewPr>
        <p:scale>
          <a:sx n="103" d="100"/>
          <a:sy n="103" d="100"/>
        </p:scale>
        <p:origin x="-440" y="-96"/>
      </p:cViewPr>
      <p:guideLst>
        <p:guide orient="horz" pos="57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470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is usual to refer to the database and software  together as a “database system”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16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EEA757B-35E2-6748-AA47-5DA93BE19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EEA757B-35E2-6748-AA47-5DA93BE19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54" r:id="rId13"/>
    <p:sldLayoutId id="2147483660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Advanced Databases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COMP3211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- </a:t>
            </a:r>
            <a:r>
              <a:rPr lang="en-GB" dirty="0" err="1" smtClean="0"/>
              <a:t>nmg@ecs.soton.ac.uk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2016-2017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Management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71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is a Database?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Represents some aspect of the real world</a:t>
            </a:r>
          </a:p>
          <a:p>
            <a:r>
              <a:rPr lang="en-US" dirty="0"/>
              <a:t>A</a:t>
            </a:r>
            <a:r>
              <a:rPr lang="en-US" dirty="0" smtClean="0"/>
              <a:t> logically coherent collection of data with some inherent meaning</a:t>
            </a:r>
          </a:p>
          <a:p>
            <a:r>
              <a:rPr lang="en-US" dirty="0" smtClean="0"/>
              <a:t>Designed, built and populated with data for a specific purpose</a:t>
            </a:r>
          </a:p>
          <a:p>
            <a:r>
              <a:rPr lang="en-US" dirty="0"/>
              <a:t>H</a:t>
            </a:r>
            <a:r>
              <a:rPr lang="en-US" dirty="0" smtClean="0"/>
              <a:t>as an intended group of users and some preconceived applications in which these users are interested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1979712" y="1772816"/>
            <a:ext cx="5112568" cy="4608512"/>
          </a:xfrm>
          <a:prstGeom prst="rect">
            <a:avLst/>
          </a:prstGeom>
          <a:noFill/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Database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System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411760" y="2636912"/>
            <a:ext cx="4320480" cy="2448272"/>
          </a:xfrm>
          <a:prstGeom prst="rect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DBMS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System vs. DBMS</a:t>
            </a:r>
            <a:endParaRPr lang="en-US" dirty="0"/>
          </a:p>
        </p:txBody>
      </p:sp>
      <p:sp>
        <p:nvSpPr>
          <p:cNvPr id="3" name="Can 2"/>
          <p:cNvSpPr/>
          <p:nvPr/>
        </p:nvSpPr>
        <p:spPr bwMode="auto">
          <a:xfrm>
            <a:off x="3203848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860032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491880" y="4005064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Software to access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  <a:endParaRPr kumimoji="0" lang="en-US" sz="1200" i="0" u="none" strike="noStrike" cap="none" normalizeH="0" baseline="0" dirty="0">
              <a:ln>
                <a:noFill/>
              </a:ln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491880" y="2852936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Software to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 queries</a:t>
            </a:r>
            <a:endParaRPr kumimoji="0" lang="en-US" sz="1200" i="0" u="none" strike="noStrike" cap="none" normalizeH="0" baseline="0" dirty="0">
              <a:ln>
                <a:noFill/>
              </a:ln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491880" y="1988840"/>
            <a:ext cx="216024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</a:t>
            </a:r>
            <a:r>
              <a:rPr kumimoji="0" lang="en-US" sz="1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programs</a:t>
            </a:r>
            <a:endParaRPr kumimoji="0" lang="en-US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2" name="Straight Connector 11"/>
          <p:cNvCxnSpPr>
            <a:stCxn id="7" idx="2"/>
            <a:endCxn id="6" idx="0"/>
          </p:cNvCxnSpPr>
          <p:nvPr/>
        </p:nvCxnSpPr>
        <p:spPr bwMode="auto">
          <a:xfrm>
            <a:off x="4572000" y="2420888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2"/>
            <a:endCxn id="5" idx="0"/>
          </p:cNvCxnSpPr>
          <p:nvPr/>
        </p:nvCxnSpPr>
        <p:spPr bwMode="auto">
          <a:xfrm>
            <a:off x="4572000" y="3717032"/>
            <a:ext cx="0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4" idx="1"/>
          </p:cNvCxnSpPr>
          <p:nvPr/>
        </p:nvCxnSpPr>
        <p:spPr bwMode="auto">
          <a:xfrm>
            <a:off x="4572000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3" idx="1"/>
          </p:cNvCxnSpPr>
          <p:nvPr/>
        </p:nvCxnSpPr>
        <p:spPr bwMode="auto">
          <a:xfrm flipH="1">
            <a:off x="3743908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9554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Database Management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DBMS is a set of general purpose software, that allows the user to:-</a:t>
            </a:r>
          </a:p>
          <a:p>
            <a:pPr lvl="1"/>
            <a:r>
              <a:rPr lang="en-US" dirty="0" smtClean="0"/>
              <a:t>Define the database</a:t>
            </a:r>
          </a:p>
          <a:p>
            <a:pPr lvl="2"/>
            <a:r>
              <a:rPr lang="en-US" dirty="0" smtClean="0"/>
              <a:t>Specifying the data types, structures and constraints for the data to be stored</a:t>
            </a:r>
          </a:p>
          <a:p>
            <a:pPr lvl="1"/>
            <a:r>
              <a:rPr lang="en-US" dirty="0" smtClean="0"/>
              <a:t>Construct the database</a:t>
            </a:r>
          </a:p>
          <a:p>
            <a:pPr lvl="2"/>
            <a:r>
              <a:rPr lang="en-US" dirty="0" smtClean="0"/>
              <a:t>Store the data on some storage medium that is controlled by the DBMS</a:t>
            </a:r>
          </a:p>
          <a:p>
            <a:pPr lvl="1"/>
            <a:r>
              <a:rPr lang="en-US" dirty="0" smtClean="0"/>
              <a:t>Manipulate the database</a:t>
            </a:r>
          </a:p>
          <a:p>
            <a:pPr lvl="2"/>
            <a:r>
              <a:rPr lang="en-US" dirty="0" smtClean="0"/>
              <a:t>Querying to retrieve specific data, updating to reflect changes in the model of the real world, and generating reports from the data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data (!)</a:t>
            </a:r>
          </a:p>
          <a:p>
            <a:r>
              <a:rPr lang="en-US" dirty="0" smtClean="0"/>
              <a:t>Control or eliminate redundancy</a:t>
            </a:r>
          </a:p>
          <a:p>
            <a:r>
              <a:rPr lang="en-US" dirty="0" smtClean="0"/>
              <a:t>Provide program-data independence</a:t>
            </a:r>
          </a:p>
          <a:p>
            <a:r>
              <a:rPr lang="en-US" dirty="0" smtClean="0"/>
              <a:t>Permit multiple views of the data</a:t>
            </a:r>
          </a:p>
          <a:p>
            <a:r>
              <a:rPr lang="en-US" dirty="0" smtClean="0"/>
              <a:t>Support sharing by multiple users</a:t>
            </a:r>
          </a:p>
          <a:p>
            <a:r>
              <a:rPr lang="en-GB" dirty="0"/>
              <a:t>Support sharing and integration of data between multiple applications</a:t>
            </a:r>
          </a:p>
          <a:p>
            <a:r>
              <a:rPr lang="en-GB" dirty="0"/>
              <a:t>Control concurrent access to </a:t>
            </a:r>
            <a:r>
              <a:rPr lang="en-GB" dirty="0" smtClean="0"/>
              <a:t>data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 various interfaces for data retrieval and manipulation</a:t>
            </a:r>
          </a:p>
          <a:p>
            <a:r>
              <a:rPr lang="en-US" dirty="0" smtClean="0"/>
              <a:t>Be self-describing / contain its own catalogue for metadata</a:t>
            </a:r>
          </a:p>
          <a:p>
            <a:r>
              <a:rPr lang="en-US" dirty="0" smtClean="0"/>
              <a:t>Support data abstraction</a:t>
            </a:r>
          </a:p>
          <a:p>
            <a:r>
              <a:rPr lang="en-US" dirty="0" smtClean="0"/>
              <a:t>Allow complex relationships between objects to be represented</a:t>
            </a:r>
          </a:p>
          <a:p>
            <a:r>
              <a:rPr lang="en-US" dirty="0" smtClean="0"/>
              <a:t>Enforce integrity constraints on the data</a:t>
            </a:r>
          </a:p>
          <a:p>
            <a:r>
              <a:rPr lang="en-US" dirty="0" smtClean="0"/>
              <a:t>Restrict </a:t>
            </a:r>
            <a:r>
              <a:rPr lang="en-US" dirty="0" err="1" smtClean="0"/>
              <a:t>unauthorised</a:t>
            </a:r>
            <a:r>
              <a:rPr lang="en-US" dirty="0" smtClean="0"/>
              <a:t> access</a:t>
            </a:r>
          </a:p>
          <a:p>
            <a:r>
              <a:rPr lang="en-US" dirty="0" smtClean="0"/>
              <a:t>Facilitate backup and recovery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50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does the type of data affect what we can do with it?</a:t>
            </a:r>
          </a:p>
          <a:p>
            <a:pPr marL="0" indent="0">
              <a:buNone/>
            </a:pPr>
            <a:r>
              <a:rPr lang="en-US" dirty="0" smtClean="0"/>
              <a:t>How do we model:</a:t>
            </a:r>
          </a:p>
          <a:p>
            <a:pPr lvl="1"/>
            <a:r>
              <a:rPr lang="en-US" dirty="0" smtClean="0"/>
              <a:t>Temporal data?</a:t>
            </a:r>
          </a:p>
          <a:p>
            <a:pPr lvl="1"/>
            <a:r>
              <a:rPr lang="en-US" dirty="0" smtClean="0"/>
              <a:t>Spatial data?</a:t>
            </a:r>
          </a:p>
          <a:p>
            <a:pPr lvl="1"/>
            <a:r>
              <a:rPr lang="en-US" dirty="0" smtClean="0"/>
              <a:t>Multimedia data?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Datatypes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8" y="1484784"/>
            <a:ext cx="4819842" cy="321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0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are the functional units within a DBMS?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Architecture</a:t>
            </a:r>
            <a:endParaRPr lang="en-US" dirty="0"/>
          </a:p>
        </p:txBody>
      </p:sp>
      <p:sp>
        <p:nvSpPr>
          <p:cNvPr id="7" name="Can 6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9" name="Can 18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20" name="Straight Arrow Connector 19"/>
          <p:cNvCxnSpPr>
            <a:stCxn id="11" idx="2"/>
            <a:endCxn id="18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9" idx="2"/>
            <a:endCxn id="16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6" idx="2"/>
            <a:endCxn id="15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3" name="Straight Arrow Connector 22"/>
          <p:cNvCxnSpPr>
            <a:stCxn id="8" idx="2"/>
            <a:endCxn id="14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/>
          <p:cNvCxnSpPr>
            <a:stCxn id="12" idx="2"/>
            <a:endCxn id="7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14" idx="2"/>
            <a:endCxn id="17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6" name="Straight Arrow Connector 25"/>
          <p:cNvCxnSpPr>
            <a:stCxn id="13" idx="2"/>
            <a:endCxn id="12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28" name="Straight Arrow Connector 27"/>
          <p:cNvCxnSpPr>
            <a:stCxn id="15" idx="2"/>
            <a:endCxn id="27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27" idx="4"/>
            <a:endCxn id="13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8" idx="2"/>
            <a:endCxn id="19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31" name="Elbow Connector 30"/>
          <p:cNvCxnSpPr>
            <a:stCxn id="17" idx="2"/>
            <a:endCxn id="27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2" name="Elbow Connector 31"/>
          <p:cNvCxnSpPr>
            <a:stCxn id="10" idx="2"/>
            <a:endCxn id="27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3" name="Straight Arrow Connector 32"/>
          <p:cNvCxnSpPr>
            <a:stCxn id="15" idx="1"/>
            <a:endCxn id="19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34" name="Straight Arrow Connector 33"/>
          <p:cNvCxnSpPr>
            <a:stCxn id="17" idx="1"/>
            <a:endCxn id="19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35" name="Straight Arrow Connector 34"/>
          <p:cNvCxnSpPr>
            <a:stCxn id="13" idx="1"/>
            <a:endCxn id="19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12229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does a DBMS </a:t>
            </a:r>
            <a:r>
              <a:rPr lang="en-US" dirty="0" err="1" smtClean="0"/>
              <a:t>organise</a:t>
            </a:r>
            <a:r>
              <a:rPr lang="en-US" dirty="0" smtClean="0"/>
              <a:t> data:</a:t>
            </a:r>
          </a:p>
          <a:p>
            <a:pPr lvl="1"/>
            <a:r>
              <a:rPr lang="en-US" dirty="0" smtClean="0"/>
              <a:t>On disc?</a:t>
            </a:r>
          </a:p>
          <a:p>
            <a:pPr lvl="1"/>
            <a:r>
              <a:rPr lang="en-US" dirty="0" smtClean="0"/>
              <a:t>In records?</a:t>
            </a:r>
          </a:p>
          <a:p>
            <a:pPr lvl="1"/>
            <a:r>
              <a:rPr lang="en-US" dirty="0" smtClean="0"/>
              <a:t>In fields?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Storage</a:t>
            </a:r>
            <a:endParaRPr lang="en-US" dirty="0"/>
          </a:p>
        </p:txBody>
      </p:sp>
      <p:sp>
        <p:nvSpPr>
          <p:cNvPr id="5" name="Right Triangle 4"/>
          <p:cNvSpPr/>
          <p:nvPr/>
        </p:nvSpPr>
        <p:spPr bwMode="auto">
          <a:xfrm>
            <a:off x="5508104" y="3645024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796136" y="3284984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ight Triangle 6"/>
          <p:cNvSpPr/>
          <p:nvPr/>
        </p:nvSpPr>
        <p:spPr bwMode="auto">
          <a:xfrm>
            <a:off x="5508104" y="3212976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796136" y="2852936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ight Triangle 8"/>
          <p:cNvSpPr/>
          <p:nvPr/>
        </p:nvSpPr>
        <p:spPr bwMode="auto">
          <a:xfrm>
            <a:off x="5508104" y="2780928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796136" y="2420888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ight Triangle 10"/>
          <p:cNvSpPr/>
          <p:nvPr/>
        </p:nvSpPr>
        <p:spPr bwMode="auto">
          <a:xfrm>
            <a:off x="5508104" y="2636912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ight Triangle 11"/>
          <p:cNvSpPr/>
          <p:nvPr/>
        </p:nvSpPr>
        <p:spPr bwMode="auto">
          <a:xfrm>
            <a:off x="5508104" y="3068960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ight Triangle 12"/>
          <p:cNvSpPr/>
          <p:nvPr/>
        </p:nvSpPr>
        <p:spPr bwMode="auto">
          <a:xfrm>
            <a:off x="5508104" y="3501008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364088" y="2636912"/>
            <a:ext cx="144016" cy="1080120"/>
          </a:xfrm>
          <a:prstGeom prst="rect">
            <a:avLst/>
          </a:prstGeom>
          <a:solidFill>
            <a:srgbClr val="7F7F7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251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Module Aims and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Gain a better understanding of the nature of data</a:t>
            </a:r>
          </a:p>
          <a:p>
            <a:r>
              <a:rPr lang="en-US" smtClean="0"/>
              <a:t>Understand the issues to be addressed in writing database software</a:t>
            </a:r>
          </a:p>
          <a:p>
            <a:r>
              <a:rPr lang="en-US" smtClean="0"/>
              <a:t>Understand the variety of approaches taken so far</a:t>
            </a:r>
          </a:p>
          <a:p>
            <a:r>
              <a:rPr lang="en-US" smtClean="0"/>
              <a:t>Be able to select an appropriate database for an application</a:t>
            </a:r>
          </a:p>
          <a:p>
            <a:r>
              <a:rPr lang="en-US" smtClean="0"/>
              <a:t>Be aware of the latest developments in the use and application of databases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improve the speed of access to data in a DBMS?</a:t>
            </a:r>
          </a:p>
          <a:p>
            <a:endParaRPr lang="en-US" dirty="0"/>
          </a:p>
          <a:p>
            <a:pPr lvl="1"/>
            <a:r>
              <a:rPr lang="en-US" dirty="0" smtClean="0"/>
              <a:t>Indexes, hash tables, B-trees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Structures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38" idx="3"/>
            <a:endCxn id="7" idx="1"/>
          </p:cNvCxnSpPr>
          <p:nvPr/>
        </p:nvCxnSpPr>
        <p:spPr bwMode="auto">
          <a:xfrm>
            <a:off x="6660232" y="1916832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9" idx="3"/>
            <a:endCxn id="5" idx="1"/>
          </p:cNvCxnSpPr>
          <p:nvPr/>
        </p:nvCxnSpPr>
        <p:spPr bwMode="auto">
          <a:xfrm flipV="1">
            <a:off x="6660232" y="1916807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40" idx="3"/>
            <a:endCxn id="25" idx="1"/>
          </p:cNvCxnSpPr>
          <p:nvPr/>
        </p:nvCxnSpPr>
        <p:spPr bwMode="auto">
          <a:xfrm>
            <a:off x="6660232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3" idx="3"/>
            <a:endCxn id="6" idx="1"/>
          </p:cNvCxnSpPr>
          <p:nvPr/>
        </p:nvCxnSpPr>
        <p:spPr bwMode="auto">
          <a:xfrm flipV="1">
            <a:off x="6660232" y="2204839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44" idx="3"/>
            <a:endCxn id="13" idx="1"/>
          </p:cNvCxnSpPr>
          <p:nvPr/>
        </p:nvCxnSpPr>
        <p:spPr bwMode="auto">
          <a:xfrm>
            <a:off x="6660232" y="3068538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8" idx="3"/>
            <a:endCxn id="17" idx="1"/>
          </p:cNvCxnSpPr>
          <p:nvPr/>
        </p:nvCxnSpPr>
        <p:spPr bwMode="auto">
          <a:xfrm>
            <a:off x="6660232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49" idx="3"/>
            <a:endCxn id="12" idx="1"/>
          </p:cNvCxnSpPr>
          <p:nvPr/>
        </p:nvCxnSpPr>
        <p:spPr bwMode="auto">
          <a:xfrm flipV="1">
            <a:off x="6660232" y="3356967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50" idx="3"/>
            <a:endCxn id="11" idx="1"/>
          </p:cNvCxnSpPr>
          <p:nvPr/>
        </p:nvCxnSpPr>
        <p:spPr bwMode="auto">
          <a:xfrm flipV="1">
            <a:off x="6660232" y="2933675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53" idx="3"/>
            <a:endCxn id="19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54" idx="3"/>
            <a:endCxn id="18" idx="1"/>
          </p:cNvCxnSpPr>
          <p:nvPr/>
        </p:nvCxnSpPr>
        <p:spPr bwMode="auto">
          <a:xfrm flipV="1">
            <a:off x="6660232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>
            <a:stCxn id="58" idx="3"/>
            <a:endCxn id="24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59" idx="3"/>
            <a:endCxn id="23" idx="1"/>
          </p:cNvCxnSpPr>
          <p:nvPr/>
        </p:nvCxnSpPr>
        <p:spPr bwMode="auto">
          <a:xfrm flipV="1">
            <a:off x="6660232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Curved Connector 76"/>
          <p:cNvCxnSpPr>
            <a:stCxn id="6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Curved Connector 77"/>
          <p:cNvCxnSpPr>
            <a:stCxn id="6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Curved Connector 78"/>
          <p:cNvCxnSpPr>
            <a:stCxn id="6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464400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64400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464400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07605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07605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07605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464400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464400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07605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07605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464400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86" idx="3"/>
          </p:cNvCxnSpPr>
          <p:nvPr/>
        </p:nvCxnSpPr>
        <p:spPr bwMode="auto">
          <a:xfrm flipV="1">
            <a:off x="5364088" y="1916435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87" idx="3"/>
          </p:cNvCxnSpPr>
          <p:nvPr/>
        </p:nvCxnSpPr>
        <p:spPr bwMode="auto">
          <a:xfrm>
            <a:off x="5364088" y="2204442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1" idx="3"/>
          </p:cNvCxnSpPr>
          <p:nvPr/>
        </p:nvCxnSpPr>
        <p:spPr bwMode="auto">
          <a:xfrm>
            <a:off x="5364088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2" idx="3"/>
          </p:cNvCxnSpPr>
          <p:nvPr/>
        </p:nvCxnSpPr>
        <p:spPr bwMode="auto">
          <a:xfrm>
            <a:off x="5364088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88" idx="3"/>
            <a:endCxn id="55" idx="1"/>
          </p:cNvCxnSpPr>
          <p:nvPr/>
        </p:nvCxnSpPr>
        <p:spPr bwMode="auto">
          <a:xfrm>
            <a:off x="5364088" y="2492474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2850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improve the speed of access to multidimensional data in a DBMS?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Access Structures</a:t>
            </a:r>
            <a:endParaRPr lang="en-US" dirty="0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58" name="Group 253"/>
          <p:cNvGrpSpPr>
            <a:grpSpLocks/>
          </p:cNvGrpSpPr>
          <p:nvPr/>
        </p:nvGrpSpPr>
        <p:grpSpPr bwMode="auto">
          <a:xfrm>
            <a:off x="5126119" y="2131819"/>
            <a:ext cx="3164969" cy="4295316"/>
            <a:chOff x="2976" y="528"/>
            <a:chExt cx="1344" cy="1824"/>
          </a:xfrm>
        </p:grpSpPr>
        <p:grpSp>
          <p:nvGrpSpPr>
            <p:cNvPr id="59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80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1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2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3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4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5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6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7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8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9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0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1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2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3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4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5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6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7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8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9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60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1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2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3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4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5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6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7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8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9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226997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are queries executed in a DBMS?</a:t>
            </a:r>
          </a:p>
          <a:p>
            <a:pPr marL="0" indent="0">
              <a:buNone/>
            </a:pPr>
            <a:r>
              <a:rPr lang="en-US" dirty="0" smtClean="0"/>
              <a:t>How can we modify queries to reduce their execution time?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 and </a:t>
            </a:r>
            <a:r>
              <a:rPr lang="en-US" dirty="0" err="1" smtClean="0"/>
              <a:t>Optimisation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4559904" y="1700808"/>
            <a:ext cx="3816450" cy="2377506"/>
            <a:chOff x="611560" y="1700808"/>
            <a:chExt cx="7560866" cy="4710137"/>
          </a:xfrm>
        </p:grpSpPr>
        <p:sp>
          <p:nvSpPr>
            <p:cNvPr id="5" name="TextBox 4"/>
            <p:cNvSpPr txBox="1"/>
            <p:nvPr/>
          </p:nvSpPr>
          <p:spPr>
            <a:xfrm>
              <a:off x="3635896" y="1700808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π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LNAME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35896" y="23488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⨝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ESSN</a:t>
              </a:r>
              <a:r>
                <a:rPr lang="en-GB" sz="1200" baseline="-25000" dirty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=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SSN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1560" y="59492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PROJECT</a:t>
              </a:r>
              <a:endParaRPr lang="en-GB" sz="12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160" y="4397608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EMPLOYEE</a:t>
              </a:r>
              <a:endParaRPr lang="en-GB" sz="12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63888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WORKS_ON</a:t>
              </a:r>
              <a:endParaRPr lang="en-GB" sz="12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cxnSp>
          <p:nvCxnSpPr>
            <p:cNvPr id="10" name="Straight Connector 9"/>
            <p:cNvCxnSpPr>
              <a:stCxn id="5" idx="2"/>
              <a:endCxn id="6" idx="0"/>
            </p:cNvCxnSpPr>
            <p:nvPr/>
          </p:nvCxnSpPr>
          <p:spPr bwMode="auto">
            <a:xfrm>
              <a:off x="4715896" y="2162473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>
              <a:stCxn id="15" idx="2"/>
              <a:endCxn id="21" idx="0"/>
            </p:cNvCxnSpPr>
            <p:nvPr/>
          </p:nvCxnSpPr>
          <p:spPr bwMode="auto">
            <a:xfrm>
              <a:off x="3203728" y="4195465"/>
              <a:ext cx="1440160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>
              <a:stCxn id="6" idx="2"/>
              <a:endCxn id="22" idx="0"/>
            </p:cNvCxnSpPr>
            <p:nvPr/>
          </p:nvCxnSpPr>
          <p:spPr bwMode="auto">
            <a:xfrm flipH="1">
              <a:off x="3203728" y="2810545"/>
              <a:ext cx="1512168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6" idx="2"/>
              <a:endCxn id="23" idx="0"/>
            </p:cNvCxnSpPr>
            <p:nvPr/>
          </p:nvCxnSpPr>
          <p:spPr bwMode="auto">
            <a:xfrm>
              <a:off x="4715896" y="2810545"/>
              <a:ext cx="2376264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>
              <a:stCxn id="17" idx="2"/>
              <a:endCxn id="7" idx="0"/>
            </p:cNvCxnSpPr>
            <p:nvPr/>
          </p:nvCxnSpPr>
          <p:spPr bwMode="auto">
            <a:xfrm>
              <a:off x="1691560" y="5618857"/>
              <a:ext cx="0" cy="33042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2123728" y="3733800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⨝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PNUMBER</a:t>
              </a:r>
              <a:r>
                <a:rPr lang="en-GB" sz="1200" baseline="-25000" dirty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=PNO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12426" y="373380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err="1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σ</a:t>
              </a:r>
              <a:r>
                <a:rPr lang="en-GB" sz="1200" baseline="-25000" dirty="0" err="1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BDATE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 </a:t>
              </a:r>
              <a:r>
                <a:rPr lang="en-GB" sz="1200" baseline="-25000" dirty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&gt; ‘1957-12-31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’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1560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err="1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σ</a:t>
              </a:r>
              <a:r>
                <a:rPr lang="en-GB" sz="1200" baseline="-25000" dirty="0" err="1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PNAME</a:t>
              </a:r>
              <a:r>
                <a:rPr lang="en-GB" sz="1200" baseline="-25000" dirty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=‘Aquarius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’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cxnSp>
          <p:nvCxnSpPr>
            <p:cNvPr id="18" name="Straight Connector 17"/>
            <p:cNvCxnSpPr>
              <a:stCxn id="15" idx="2"/>
              <a:endCxn id="20" idx="0"/>
            </p:cNvCxnSpPr>
            <p:nvPr/>
          </p:nvCxnSpPr>
          <p:spPr bwMode="auto">
            <a:xfrm flipH="1">
              <a:off x="1691560" y="4195465"/>
              <a:ext cx="1512168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6" idx="2"/>
              <a:endCxn id="8" idx="0"/>
            </p:cNvCxnSpPr>
            <p:nvPr/>
          </p:nvCxnSpPr>
          <p:spPr bwMode="auto">
            <a:xfrm flipH="1">
              <a:off x="7092160" y="4195465"/>
              <a:ext cx="266" cy="2021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11560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π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PNUMBER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63888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π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ESSN,PNO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23728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π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ESSN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2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π</a:t>
              </a:r>
              <a:r>
                <a:rPr lang="en-GB" sz="1200" baseline="-25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SSN,LNAME</a:t>
              </a:r>
              <a:endParaRPr lang="en-GB" sz="1200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  <p:cxnSp>
          <p:nvCxnSpPr>
            <p:cNvPr id="24" name="Straight Connector 23"/>
            <p:cNvCxnSpPr>
              <a:stCxn id="20" idx="2"/>
              <a:endCxn id="17" idx="0"/>
            </p:cNvCxnSpPr>
            <p:nvPr/>
          </p:nvCxnSpPr>
          <p:spPr bwMode="auto">
            <a:xfrm>
              <a:off x="1691560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>
              <a:stCxn id="21" idx="2"/>
              <a:endCxn id="9" idx="0"/>
            </p:cNvCxnSpPr>
            <p:nvPr/>
          </p:nvCxnSpPr>
          <p:spPr bwMode="auto">
            <a:xfrm>
              <a:off x="4643888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>
              <a:stCxn id="22" idx="2"/>
              <a:endCxn id="15" idx="0"/>
            </p:cNvCxnSpPr>
            <p:nvPr/>
          </p:nvCxnSpPr>
          <p:spPr bwMode="auto">
            <a:xfrm>
              <a:off x="3203728" y="3530625"/>
              <a:ext cx="0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23" idx="2"/>
              <a:endCxn id="16" idx="0"/>
            </p:cNvCxnSpPr>
            <p:nvPr/>
          </p:nvCxnSpPr>
          <p:spPr bwMode="auto">
            <a:xfrm>
              <a:off x="7092160" y="3530625"/>
              <a:ext cx="266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5432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provide users with concurrent access to a DBMS?</a:t>
            </a:r>
          </a:p>
          <a:p>
            <a:pPr marL="0" indent="0">
              <a:buNone/>
            </a:pPr>
            <a:r>
              <a:rPr lang="en-US" dirty="0" smtClean="0"/>
              <a:t>What problems can arise?</a:t>
            </a:r>
          </a:p>
          <a:p>
            <a:pPr marL="0" indent="0">
              <a:buNone/>
            </a:pPr>
            <a:r>
              <a:rPr lang="en-US" dirty="0" smtClean="0"/>
              <a:t>How can we prevent or mitigate those problems?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 and Concurrency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4595366" y="1916832"/>
            <a:ext cx="4321175" cy="1735810"/>
            <a:chOff x="107950" y="2060575"/>
            <a:chExt cx="8785225" cy="3529013"/>
          </a:xfrm>
        </p:grpSpPr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>
              <a:off x="1692275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000" dirty="0">
                  <a:latin typeface="Georgia"/>
                  <a:cs typeface="Georgia"/>
                </a:rPr>
                <a:t>Active</a:t>
              </a:r>
              <a:endParaRPr lang="en-US" sz="1000" dirty="0">
                <a:latin typeface="Georgia"/>
                <a:cs typeface="Georgia"/>
              </a:endParaRPr>
            </a:p>
          </p:txBody>
        </p:sp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572000" y="4868863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000">
                  <a:latin typeface="Georgia"/>
                  <a:cs typeface="Georgia"/>
                </a:rPr>
                <a:t>Failed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26" name="AutoShape 6"/>
            <p:cNvSpPr>
              <a:spLocks noChangeArrowheads="1"/>
            </p:cNvSpPr>
            <p:nvPr/>
          </p:nvSpPr>
          <p:spPr bwMode="auto">
            <a:xfrm>
              <a:off x="4572000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000">
                  <a:latin typeface="Georgia"/>
                  <a:cs typeface="Georgia"/>
                </a:rPr>
                <a:t>Partially</a:t>
              </a:r>
              <a:br>
                <a:rPr lang="en-GB" sz="1000">
                  <a:latin typeface="Georgia"/>
                  <a:cs typeface="Georgia"/>
                </a:rPr>
              </a:br>
              <a:r>
                <a:rPr lang="en-GB" sz="1000">
                  <a:latin typeface="Georgia"/>
                  <a:cs typeface="Georgia"/>
                </a:rPr>
                <a:t>Committed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453313" y="2708275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000">
                  <a:latin typeface="Georgia"/>
                  <a:cs typeface="Georgia"/>
                </a:rPr>
                <a:t>Committed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28" name="AutoShape 8"/>
            <p:cNvSpPr>
              <a:spLocks noChangeArrowheads="1"/>
            </p:cNvSpPr>
            <p:nvPr/>
          </p:nvSpPr>
          <p:spPr bwMode="auto">
            <a:xfrm>
              <a:off x="7453313" y="4868863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000">
                  <a:latin typeface="Georgia"/>
                  <a:cs typeface="Georgia"/>
                </a:rPr>
                <a:t>Terminated</a:t>
              </a:r>
              <a:endParaRPr lang="en-US" sz="1000">
                <a:latin typeface="Georgia"/>
                <a:cs typeface="Georgia"/>
              </a:endParaRPr>
            </a:p>
          </p:txBody>
        </p:sp>
        <p:cxnSp>
          <p:nvCxnSpPr>
            <p:cNvPr id="29" name="AutoShape 15"/>
            <p:cNvCxnSpPr>
              <a:cxnSpLocks noChangeShapeType="1"/>
              <a:stCxn id="24" idx="2"/>
              <a:endCxn id="25" idx="1"/>
            </p:cNvCxnSpPr>
            <p:nvPr/>
          </p:nvCxnSpPr>
          <p:spPr bwMode="auto">
            <a:xfrm>
              <a:off x="2413000" y="3429000"/>
              <a:ext cx="2159000" cy="180022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0" name="AutoShape 16"/>
            <p:cNvCxnSpPr>
              <a:cxnSpLocks noChangeShapeType="1"/>
              <a:stCxn id="24" idx="3"/>
              <a:endCxn id="26" idx="1"/>
            </p:cNvCxnSpPr>
            <p:nvPr/>
          </p:nvCxnSpPr>
          <p:spPr bwMode="auto">
            <a:xfrm>
              <a:off x="3132138" y="3068638"/>
              <a:ext cx="143986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1" name="AutoShape 18"/>
            <p:cNvCxnSpPr>
              <a:cxnSpLocks noChangeShapeType="1"/>
              <a:stCxn id="26" idx="2"/>
              <a:endCxn id="25" idx="0"/>
            </p:cNvCxnSpPr>
            <p:nvPr/>
          </p:nvCxnSpPr>
          <p:spPr bwMode="auto">
            <a:xfrm>
              <a:off x="5292725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2" name="AutoShape 19"/>
            <p:cNvCxnSpPr>
              <a:cxnSpLocks noChangeShapeType="1"/>
              <a:stCxn id="26" idx="3"/>
              <a:endCxn id="27" idx="1"/>
            </p:cNvCxnSpPr>
            <p:nvPr/>
          </p:nvCxnSpPr>
          <p:spPr bwMode="auto">
            <a:xfrm>
              <a:off x="6011863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3" name="AutoShape 20"/>
            <p:cNvCxnSpPr>
              <a:cxnSpLocks noChangeShapeType="1"/>
              <a:stCxn id="27" idx="2"/>
              <a:endCxn id="28" idx="0"/>
            </p:cNvCxnSpPr>
            <p:nvPr/>
          </p:nvCxnSpPr>
          <p:spPr bwMode="auto">
            <a:xfrm>
              <a:off x="8174038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4" name="AutoShape 21"/>
            <p:cNvCxnSpPr>
              <a:cxnSpLocks noChangeShapeType="1"/>
              <a:stCxn id="25" idx="3"/>
              <a:endCxn id="28" idx="1"/>
            </p:cNvCxnSpPr>
            <p:nvPr/>
          </p:nvCxnSpPr>
          <p:spPr bwMode="auto">
            <a:xfrm>
              <a:off x="6011863" y="5229225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5" name="AutoShape 22"/>
            <p:cNvCxnSpPr>
              <a:cxnSpLocks noChangeShapeType="1"/>
              <a:endCxn id="24" idx="1"/>
            </p:cNvCxnSpPr>
            <p:nvPr/>
          </p:nvCxnSpPr>
          <p:spPr bwMode="auto">
            <a:xfrm>
              <a:off x="250825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6" name="AutoShape 23"/>
            <p:cNvCxnSpPr>
              <a:cxnSpLocks noChangeShapeType="1"/>
              <a:stCxn id="24" idx="3"/>
              <a:endCxn id="24" idx="0"/>
            </p:cNvCxnSpPr>
            <p:nvPr/>
          </p:nvCxnSpPr>
          <p:spPr bwMode="auto">
            <a:xfrm flipH="1" flipV="1">
              <a:off x="2413000" y="2708275"/>
              <a:ext cx="719138" cy="360363"/>
            </a:xfrm>
            <a:prstGeom prst="curvedConnector4">
              <a:avLst>
                <a:gd name="adj1" fmla="val -31569"/>
                <a:gd name="adj2" fmla="val 16343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107950" y="3141663"/>
              <a:ext cx="2278699" cy="813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latin typeface="Georgia"/>
                  <a:cs typeface="Georgia"/>
                </a:rPr>
                <a:t>BEGIN</a:t>
              </a:r>
              <a:br>
                <a:rPr lang="en-GB" sz="1000">
                  <a:latin typeface="Georgia"/>
                  <a:cs typeface="Georgia"/>
                </a:rPr>
              </a:br>
              <a:r>
                <a:rPr lang="en-GB" sz="1000">
                  <a:latin typeface="Georgia"/>
                  <a:cs typeface="Georgia"/>
                </a:rPr>
                <a:t>TRANSACTION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1619250" y="2060575"/>
              <a:ext cx="2102585" cy="500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latin typeface="Georgia"/>
                  <a:cs typeface="Georgia"/>
                </a:rPr>
                <a:t>READ, WRITE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39" name="Text Box 26"/>
            <p:cNvSpPr txBox="1">
              <a:spLocks noChangeArrowheads="1"/>
            </p:cNvSpPr>
            <p:nvPr/>
          </p:nvSpPr>
          <p:spPr bwMode="auto">
            <a:xfrm>
              <a:off x="3059113" y="3141663"/>
              <a:ext cx="2278699" cy="813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latin typeface="Georgia"/>
                  <a:cs typeface="Georgia"/>
                </a:rPr>
                <a:t>END</a:t>
              </a:r>
              <a:br>
                <a:rPr lang="en-GB" sz="1000">
                  <a:latin typeface="Georgia"/>
                  <a:cs typeface="Georgia"/>
                </a:rPr>
              </a:br>
              <a:r>
                <a:rPr lang="en-GB" sz="1000">
                  <a:latin typeface="Georgia"/>
                  <a:cs typeface="Georgia"/>
                </a:rPr>
                <a:t>TRANSACTION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6156325" y="3213101"/>
              <a:ext cx="1483246" cy="500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latin typeface="Georgia"/>
                  <a:cs typeface="Georgia"/>
                </a:rPr>
                <a:t>COMMIT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41" name="Text Box 28"/>
            <p:cNvSpPr txBox="1">
              <a:spLocks noChangeArrowheads="1"/>
            </p:cNvSpPr>
            <p:nvPr/>
          </p:nvSpPr>
          <p:spPr bwMode="auto">
            <a:xfrm>
              <a:off x="5364162" y="4005264"/>
              <a:ext cx="1259062" cy="500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latin typeface="Georgia"/>
                  <a:cs typeface="Georgia"/>
                </a:rPr>
                <a:t>ABORT</a:t>
              </a:r>
              <a:endParaRPr lang="en-US" sz="1000">
                <a:latin typeface="Georgia"/>
                <a:cs typeface="Georgia"/>
              </a:endParaRPr>
            </a:p>
          </p:txBody>
        </p:sp>
        <p:sp>
          <p:nvSpPr>
            <p:cNvPr id="42" name="Text Box 29"/>
            <p:cNvSpPr txBox="1">
              <a:spLocks noChangeArrowheads="1"/>
            </p:cNvSpPr>
            <p:nvPr/>
          </p:nvSpPr>
          <p:spPr bwMode="auto">
            <a:xfrm>
              <a:off x="2392364" y="4168775"/>
              <a:ext cx="1259062" cy="500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latin typeface="Georgia"/>
                  <a:cs typeface="Georgia"/>
                </a:rPr>
                <a:t>ABORT</a:t>
              </a:r>
              <a:endParaRPr lang="en-US" sz="1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6531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distribute a DBMS across the machines in a cluster?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How does </a:t>
            </a:r>
            <a:r>
              <a:rPr lang="en-US" dirty="0" smtClean="0"/>
              <a:t>parallelism affect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 smtClean="0"/>
              <a:t>Deadlock detection?</a:t>
            </a:r>
            <a:endParaRPr lang="en-US" dirty="0"/>
          </a:p>
          <a:p>
            <a:pPr lvl="1"/>
            <a:r>
              <a:rPr lang="en-US" dirty="0"/>
              <a:t>Reliability?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Databases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757335" y="1987550"/>
            <a:ext cx="4000500" cy="2667000"/>
            <a:chOff x="1828800" y="1981200"/>
            <a:chExt cx="5486400" cy="3657600"/>
          </a:xfrm>
        </p:grpSpPr>
        <p:sp>
          <p:nvSpPr>
            <p:cNvPr id="6" name="Can 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Can 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12" name="Straight Connector 11"/>
            <p:cNvCxnSpPr>
              <a:stCxn id="11" idx="3"/>
              <a:endCxn id="1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10" idx="3"/>
              <a:endCxn id="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17" name="Straight Connector 16"/>
            <p:cNvCxnSpPr>
              <a:stCxn id="11" idx="2"/>
              <a:endCxn id="1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16" idx="2"/>
              <a:endCxn id="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0" idx="2"/>
              <a:endCxn id="1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15" idx="2"/>
              <a:endCxn id="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>
              <a:stCxn id="9" idx="2"/>
              <a:endCxn id="1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4" idx="2"/>
              <a:endCxn id="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52631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distribute a DBMS across a WAN?</a:t>
            </a:r>
          </a:p>
          <a:p>
            <a:pPr marL="0" indent="0">
              <a:buNone/>
            </a:pPr>
            <a:r>
              <a:rPr lang="en-US" dirty="0" smtClean="0"/>
              <a:t>How does distribution affect:</a:t>
            </a:r>
          </a:p>
          <a:p>
            <a:pPr lvl="1"/>
            <a:r>
              <a:rPr lang="en-US" dirty="0" smtClean="0"/>
              <a:t>Query processing?</a:t>
            </a:r>
          </a:p>
          <a:p>
            <a:pPr lvl="1"/>
            <a:r>
              <a:rPr lang="en-US" dirty="0" smtClean="0"/>
              <a:t>Concurrency control?</a:t>
            </a:r>
          </a:p>
          <a:p>
            <a:pPr lvl="1"/>
            <a:r>
              <a:rPr lang="en-US" dirty="0" smtClean="0"/>
              <a:t>Reliability?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Databases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16216" y="177281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6137907" y="27533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5863929" y="3678130"/>
            <a:ext cx="513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5415" y="36781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cxnSp>
        <p:nvCxnSpPr>
          <p:cNvPr id="9" name="Straight Arrow Connector 8"/>
          <p:cNvCxnSpPr>
            <a:stCxn id="8" idx="0"/>
            <a:endCxn id="6" idx="2"/>
          </p:cNvCxnSpPr>
          <p:nvPr/>
        </p:nvCxnSpPr>
        <p:spPr bwMode="auto">
          <a:xfrm flipH="1" flipV="1">
            <a:off x="6335963" y="3215062"/>
            <a:ext cx="19812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7" idx="0"/>
            <a:endCxn id="6" idx="2"/>
          </p:cNvCxnSpPr>
          <p:nvPr/>
        </p:nvCxnSpPr>
        <p:spPr bwMode="auto">
          <a:xfrm flipV="1">
            <a:off x="6120846" y="3215062"/>
            <a:ext cx="215117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7034316" y="27533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762742" y="3678130"/>
            <a:ext cx="509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7251824" y="36781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cxnSp>
        <p:nvCxnSpPr>
          <p:cNvPr id="14" name="Straight Arrow Connector 13"/>
          <p:cNvCxnSpPr>
            <a:stCxn id="13" idx="0"/>
            <a:endCxn id="11" idx="2"/>
          </p:cNvCxnSpPr>
          <p:nvPr/>
        </p:nvCxnSpPr>
        <p:spPr bwMode="auto">
          <a:xfrm flipH="1" flipV="1">
            <a:off x="7232372" y="3215062"/>
            <a:ext cx="19812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12" idx="0"/>
            <a:endCxn id="11" idx="2"/>
          </p:cNvCxnSpPr>
          <p:nvPr/>
        </p:nvCxnSpPr>
        <p:spPr bwMode="auto">
          <a:xfrm flipV="1">
            <a:off x="7017254" y="3215062"/>
            <a:ext cx="215118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6" idx="0"/>
            <a:endCxn id="5" idx="2"/>
          </p:cNvCxnSpPr>
          <p:nvPr/>
        </p:nvCxnSpPr>
        <p:spPr bwMode="auto">
          <a:xfrm flipV="1">
            <a:off x="6335963" y="2234481"/>
            <a:ext cx="426475" cy="5189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1" idx="0"/>
            <a:endCxn id="5" idx="2"/>
          </p:cNvCxnSpPr>
          <p:nvPr/>
        </p:nvCxnSpPr>
        <p:spPr bwMode="auto">
          <a:xfrm flipH="1" flipV="1">
            <a:off x="6762438" y="2234481"/>
            <a:ext cx="469934" cy="5189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85101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support queries over free text data?</a:t>
            </a:r>
          </a:p>
          <a:p>
            <a:pPr marL="0" indent="0">
              <a:buNone/>
            </a:pPr>
            <a:r>
              <a:rPr lang="en-US" dirty="0" smtClean="0"/>
              <a:t>How do we evaluate the effectiveness of an IR engine?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Retrieva</a:t>
            </a:r>
            <a:r>
              <a:rPr lang="en-US" dirty="0"/>
              <a:t>l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727539" y="1700808"/>
            <a:ext cx="3732893" cy="2589926"/>
            <a:chOff x="1523556" y="1847186"/>
            <a:chExt cx="6213239" cy="4310820"/>
          </a:xfrm>
        </p:grpSpPr>
        <p:sp>
          <p:nvSpPr>
            <p:cNvPr id="5" name="Can 4"/>
            <p:cNvSpPr/>
            <p:nvPr/>
          </p:nvSpPr>
          <p:spPr bwMode="auto">
            <a:xfrm>
              <a:off x="1523556" y="2918006"/>
              <a:ext cx="1440000" cy="720000"/>
            </a:xfrm>
            <a:prstGeom prst="can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document collection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Manual Input 5"/>
            <p:cNvSpPr/>
            <p:nvPr/>
          </p:nvSpPr>
          <p:spPr bwMode="auto">
            <a:xfrm>
              <a:off x="6656795" y="1847186"/>
              <a:ext cx="720000" cy="720000"/>
            </a:xfrm>
            <a:prstGeom prst="flowChartManualInput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query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Process 6"/>
            <p:cNvSpPr/>
            <p:nvPr/>
          </p:nvSpPr>
          <p:spPr bwMode="auto">
            <a:xfrm>
              <a:off x="6296795" y="291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query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parsing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" name="Process 7"/>
            <p:cNvSpPr/>
            <p:nvPr/>
          </p:nvSpPr>
          <p:spPr bwMode="auto">
            <a:xfrm>
              <a:off x="6296795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retrieval and ranking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Process 8"/>
            <p:cNvSpPr/>
            <p:nvPr/>
          </p:nvSpPr>
          <p:spPr bwMode="auto">
            <a:xfrm>
              <a:off x="1523556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indexer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Document 9"/>
            <p:cNvSpPr/>
            <p:nvPr/>
          </p:nvSpPr>
          <p:spPr bwMode="auto">
            <a:xfrm>
              <a:off x="6656795" y="5078006"/>
              <a:ext cx="720000" cy="1080000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answerset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1" name="Straight Arrow Connector 10"/>
            <p:cNvCxnSpPr>
              <a:stCxn id="7" idx="2"/>
              <a:endCxn id="8" idx="0"/>
            </p:cNvCxnSpPr>
            <p:nvPr/>
          </p:nvCxnSpPr>
          <p:spPr bwMode="auto">
            <a:xfrm>
              <a:off x="7016795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6" idx="2"/>
              <a:endCxn id="7" idx="0"/>
            </p:cNvCxnSpPr>
            <p:nvPr/>
          </p:nvCxnSpPr>
          <p:spPr bwMode="auto">
            <a:xfrm>
              <a:off x="7016795" y="2567186"/>
              <a:ext cx="0" cy="35082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>
              <a:stCxn id="8" idx="2"/>
              <a:endCxn id="10" idx="0"/>
            </p:cNvCxnSpPr>
            <p:nvPr/>
          </p:nvCxnSpPr>
          <p:spPr bwMode="auto">
            <a:xfrm>
              <a:off x="7016795" y="471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>
              <a:stCxn id="5" idx="3"/>
              <a:endCxn id="9" idx="0"/>
            </p:cNvCxnSpPr>
            <p:nvPr/>
          </p:nvCxnSpPr>
          <p:spPr bwMode="auto">
            <a:xfrm>
              <a:off x="2243556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Internal Storage 14"/>
            <p:cNvSpPr/>
            <p:nvPr/>
          </p:nvSpPr>
          <p:spPr bwMode="auto">
            <a:xfrm>
              <a:off x="3929788" y="3998006"/>
              <a:ext cx="1440000" cy="720000"/>
            </a:xfrm>
            <a:prstGeom prst="flowChartInternalStorage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index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6" name="Straight Arrow Connector 15"/>
            <p:cNvCxnSpPr>
              <a:stCxn id="9" idx="3"/>
              <a:endCxn id="15" idx="1"/>
            </p:cNvCxnSpPr>
            <p:nvPr/>
          </p:nvCxnSpPr>
          <p:spPr bwMode="auto">
            <a:xfrm>
              <a:off x="2963556" y="4358006"/>
              <a:ext cx="96623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5" idx="3"/>
              <a:endCxn id="8" idx="1"/>
            </p:cNvCxnSpPr>
            <p:nvPr/>
          </p:nvCxnSpPr>
          <p:spPr bwMode="auto">
            <a:xfrm>
              <a:off x="5369788" y="4358006"/>
              <a:ext cx="927007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33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use asynchronous communications for reliable distributed DB applications?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4572000" y="3429000"/>
            <a:ext cx="3780000" cy="904080"/>
            <a:chOff x="792000" y="4312613"/>
            <a:chExt cx="7560000" cy="1808159"/>
          </a:xfrm>
        </p:grpSpPr>
        <p:grpSp>
          <p:nvGrpSpPr>
            <p:cNvPr id="5" name="Group 4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6" name="Rectangle 5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" name="Rectangle 6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8" name="Rectangle 7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3" name="Rectangle 12"/>
            <p:cNvSpPr/>
            <p:nvPr/>
          </p:nvSpPr>
          <p:spPr bwMode="auto">
            <a:xfrm>
              <a:off x="79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27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5" name="Straight Arrow Connector 14"/>
            <p:cNvCxnSpPr>
              <a:stCxn id="13" idx="3"/>
              <a:endCxn id="6" idx="1"/>
            </p:cNvCxnSpPr>
            <p:nvPr/>
          </p:nvCxnSpPr>
          <p:spPr bwMode="auto">
            <a:xfrm>
              <a:off x="187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11" idx="3"/>
              <a:endCxn id="14" idx="1"/>
            </p:cNvCxnSpPr>
            <p:nvPr/>
          </p:nvCxnSpPr>
          <p:spPr bwMode="auto">
            <a:xfrm flipV="1">
              <a:off x="565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3474752" y="5400772"/>
              <a:ext cx="2194502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message queue</a:t>
              </a:r>
              <a:endParaRPr lang="en-US" sz="1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54444" y="5006727"/>
              <a:ext cx="1367828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err="1" smtClean="0"/>
                <a:t>enqueue</a:t>
              </a:r>
              <a:endParaRPr lang="en-US" sz="1000" dirty="0" smtClean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60148" y="4995989"/>
              <a:ext cx="1367828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err="1" smtClean="0"/>
                <a:t>dequeue</a:t>
              </a:r>
              <a:endParaRPr lang="en-US" sz="1000" dirty="0" smtClean="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9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1" name="Straight Arrow Connector 20"/>
            <p:cNvCxnSpPr>
              <a:stCxn id="20" idx="3"/>
              <a:endCxn id="6" idx="1"/>
            </p:cNvCxnSpPr>
            <p:nvPr/>
          </p:nvCxnSpPr>
          <p:spPr bwMode="auto">
            <a:xfrm flipV="1">
              <a:off x="187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Rectangle 21"/>
            <p:cNvSpPr/>
            <p:nvPr/>
          </p:nvSpPr>
          <p:spPr bwMode="auto">
            <a:xfrm>
              <a:off x="727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3" name="Straight Arrow Connector 22"/>
            <p:cNvCxnSpPr>
              <a:stCxn id="11" idx="3"/>
              <a:endCxn id="22" idx="1"/>
            </p:cNvCxnSpPr>
            <p:nvPr/>
          </p:nvCxnSpPr>
          <p:spPr bwMode="auto">
            <a:xfrm>
              <a:off x="565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49860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query data when there’s more data than we can store?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Processing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4692727" y="1916832"/>
            <a:ext cx="3911721" cy="2027935"/>
            <a:chOff x="2024923" y="3849337"/>
            <a:chExt cx="5105256" cy="2646693"/>
          </a:xfrm>
        </p:grpSpPr>
        <p:grpSp>
          <p:nvGrpSpPr>
            <p:cNvPr id="5" name="Group 4"/>
            <p:cNvGrpSpPr/>
            <p:nvPr/>
          </p:nvGrpSpPr>
          <p:grpSpPr>
            <a:xfrm>
              <a:off x="2986937" y="3849337"/>
              <a:ext cx="360000" cy="1402674"/>
              <a:chOff x="1731452" y="3792541"/>
              <a:chExt cx="360000" cy="1402674"/>
            </a:xfrm>
          </p:grpSpPr>
          <p:sp>
            <p:nvSpPr>
              <p:cNvPr id="6" name="Right Arrow 5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>
                  <a:latin typeface="Georgia"/>
                  <a:cs typeface="Georgia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1731452" y="4057214"/>
                <a:ext cx="360000" cy="301263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endParaRPr>
              </a:p>
            </p:txBody>
          </p:sp>
        </p:grpSp>
        <p:sp>
          <p:nvSpPr>
            <p:cNvPr id="8" name="Oval 7"/>
            <p:cNvSpPr/>
            <p:nvPr/>
          </p:nvSpPr>
          <p:spPr bwMode="auto">
            <a:xfrm>
              <a:off x="4222437" y="4903859"/>
              <a:ext cx="692776" cy="72000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200" dirty="0">
                  <a:latin typeface="Georgia"/>
                  <a:cs typeface="Georgia"/>
                </a:rPr>
                <a:t>⨝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825302" y="3849337"/>
              <a:ext cx="360000" cy="1402674"/>
              <a:chOff x="1731452" y="3792541"/>
              <a:chExt cx="360000" cy="1402674"/>
            </a:xfrm>
          </p:grpSpPr>
          <p:sp>
            <p:nvSpPr>
              <p:cNvPr id="10" name="Right Arrow 9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>
                  <a:latin typeface="Georgia"/>
                  <a:cs typeface="Georgia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731452" y="4057214"/>
                <a:ext cx="360000" cy="301263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endParaRPr>
              </a:p>
            </p:txBody>
          </p:sp>
        </p:grpSp>
        <p:cxnSp>
          <p:nvCxnSpPr>
            <p:cNvPr id="12" name="Curved Connector 11"/>
            <p:cNvCxnSpPr>
              <a:stCxn id="7" idx="3"/>
              <a:endCxn id="8" idx="1"/>
            </p:cNvCxnSpPr>
            <p:nvPr/>
          </p:nvCxnSpPr>
          <p:spPr bwMode="auto">
            <a:xfrm>
              <a:off x="3346936" y="4264641"/>
              <a:ext cx="976955" cy="744659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Curved Connector 12"/>
            <p:cNvCxnSpPr>
              <a:stCxn id="11" idx="1"/>
              <a:endCxn id="8" idx="7"/>
            </p:cNvCxnSpPr>
            <p:nvPr/>
          </p:nvCxnSpPr>
          <p:spPr bwMode="auto">
            <a:xfrm rot="10800000" flipV="1">
              <a:off x="4813758" y="4264640"/>
              <a:ext cx="1011544" cy="744659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2024923" y="4149641"/>
              <a:ext cx="860275" cy="602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input</a:t>
              </a:r>
            </a:p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stream</a:t>
              </a:r>
              <a:endParaRPr lang="en-US" sz="1200" dirty="0">
                <a:latin typeface="Georgia"/>
                <a:cs typeface="Georgia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269904" y="4149641"/>
              <a:ext cx="860275" cy="602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input</a:t>
              </a:r>
            </a:p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stream</a:t>
              </a:r>
              <a:endParaRPr lang="en-US" sz="1200" dirty="0">
                <a:latin typeface="Georgia"/>
                <a:cs typeface="Georgia"/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 rot="5400000">
              <a:off x="4227714" y="5974920"/>
              <a:ext cx="682221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>
                <a:latin typeface="Georgia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41228" y="5810695"/>
              <a:ext cx="860275" cy="602527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output</a:t>
              </a:r>
            </a:p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stream</a:t>
              </a:r>
              <a:endParaRPr lang="en-US" sz="1200" dirty="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587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best support the analysis of complex, multidimensional data?</a:t>
            </a:r>
          </a:p>
          <a:p>
            <a:pPr lvl="1"/>
            <a:r>
              <a:rPr lang="en-US" dirty="0" smtClean="0"/>
              <a:t>OLAP </a:t>
            </a:r>
            <a:r>
              <a:rPr lang="en-US" dirty="0" err="1" smtClean="0"/>
              <a:t>vs</a:t>
            </a:r>
            <a:r>
              <a:rPr lang="en-US" dirty="0" smtClean="0"/>
              <a:t> OLTP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Warehousing</a:t>
            </a:r>
            <a:endParaRPr lang="en-US" dirty="0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flipV="1">
            <a:off x="6375103" y="2779528"/>
            <a:ext cx="2046432" cy="1987643"/>
          </a:xfrm>
          <a:prstGeom prst="roundRect">
            <a:avLst>
              <a:gd name="adj" fmla="val 0"/>
            </a:avLst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6372216" y="4433796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6372216" y="4103222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6372216" y="3772649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6372216" y="3442075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6372216" y="3111501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V="1">
            <a:off x="6717137" y="2779528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7057728" y="2779528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7398319" y="2779528"/>
            <a:ext cx="0" cy="19834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7738910" y="2779528"/>
            <a:ext cx="0" cy="198064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8080943" y="2779528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6546842" y="2614241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717137" y="2448954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6887432" y="2283667"/>
            <a:ext cx="203777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6375103" y="2283668"/>
            <a:ext cx="512330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8421535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8421535" y="426850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6429943" y="2845362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8932420" y="2283668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8762125" y="2448955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8591830" y="2614242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V="1">
            <a:off x="6717137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V="1">
            <a:off x="7057728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 flipV="1">
            <a:off x="7398319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 flipV="1">
            <a:off x="7738910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 flipV="1">
            <a:off x="8080944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 flipV="1">
            <a:off x="8421535" y="3937936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 flipV="1">
            <a:off x="8421535" y="327678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 flipV="1">
            <a:off x="8421535" y="2614241"/>
            <a:ext cx="510886" cy="49726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 flipV="1">
            <a:off x="8421535" y="3607362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8421535" y="2946215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6429943" y="3163330"/>
            <a:ext cx="23235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50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6429943" y="3500906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20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6429943" y="3839884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12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6429943" y="4178862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15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6429943" y="4495429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5258080" y="2845362"/>
            <a:ext cx="69705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Juice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5258080" y="3184340"/>
            <a:ext cx="611909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Cola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5258079" y="3500906"/>
            <a:ext cx="53686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Milk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5258080" y="3817472"/>
            <a:ext cx="89910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Cream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5" name="Text Box 48"/>
          <p:cNvSpPr txBox="1">
            <a:spLocks noChangeArrowheads="1"/>
          </p:cNvSpPr>
          <p:nvPr/>
        </p:nvSpPr>
        <p:spPr bwMode="auto">
          <a:xfrm>
            <a:off x="5243648" y="4155050"/>
            <a:ext cx="116897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Toothpaste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5258080" y="4470215"/>
            <a:ext cx="69561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Soap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7" name="Text Box 50"/>
          <p:cNvSpPr txBox="1">
            <a:spLocks noChangeArrowheads="1"/>
          </p:cNvSpPr>
          <p:nvPr/>
        </p:nvSpPr>
        <p:spPr bwMode="auto">
          <a:xfrm>
            <a:off x="6494887" y="4840009"/>
            <a:ext cx="1887682" cy="44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1    2    3    4    5    6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8" name="Text Box 51"/>
          <p:cNvSpPr txBox="1">
            <a:spLocks noChangeArrowheads="1"/>
          </p:cNvSpPr>
          <p:nvPr/>
        </p:nvSpPr>
        <p:spPr bwMode="auto">
          <a:xfrm>
            <a:off x="7092364" y="5131362"/>
            <a:ext cx="991466" cy="38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Month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6262535" y="2570818"/>
            <a:ext cx="154421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N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0" name="Text Box 53"/>
          <p:cNvSpPr txBox="1">
            <a:spLocks noChangeArrowheads="1"/>
          </p:cNvSpPr>
          <p:nvPr/>
        </p:nvSpPr>
        <p:spPr bwMode="auto">
          <a:xfrm>
            <a:off x="6588693" y="2201024"/>
            <a:ext cx="21070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W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6444376" y="2387322"/>
            <a:ext cx="142875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2" name="Text Box 55"/>
          <p:cNvSpPr txBox="1">
            <a:spLocks noChangeArrowheads="1"/>
          </p:cNvSpPr>
          <p:nvPr/>
        </p:nvSpPr>
        <p:spPr bwMode="auto">
          <a:xfrm rot="18660000">
            <a:off x="5731885" y="2096024"/>
            <a:ext cx="923931" cy="25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Region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3" name="Text Box 56"/>
          <p:cNvSpPr txBox="1">
            <a:spLocks noChangeArrowheads="1"/>
          </p:cNvSpPr>
          <p:nvPr/>
        </p:nvSpPr>
        <p:spPr bwMode="auto">
          <a:xfrm rot="16200000">
            <a:off x="4354288" y="3314758"/>
            <a:ext cx="1262063" cy="32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Product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4" name="AutoShape 57"/>
          <p:cNvSpPr>
            <a:spLocks noChangeArrowheads="1"/>
          </p:cNvSpPr>
          <p:nvPr/>
        </p:nvSpPr>
        <p:spPr bwMode="auto">
          <a:xfrm flipV="1">
            <a:off x="7401205" y="2782329"/>
            <a:ext cx="1016000" cy="991721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008000"/>
              </a:gs>
              <a:gs pos="100000">
                <a:srgbClr val="FFFFFF"/>
              </a:gs>
            </a:gsLst>
            <a:lin ang="2700000" scaled="1"/>
          </a:gradFill>
          <a:ln w="3146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5" name="Line 58"/>
          <p:cNvSpPr>
            <a:spLocks noChangeShapeType="1"/>
          </p:cNvSpPr>
          <p:nvPr/>
        </p:nvSpPr>
        <p:spPr bwMode="auto">
          <a:xfrm flipV="1">
            <a:off x="7393989" y="2450355"/>
            <a:ext cx="344921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6" name="Line 59"/>
          <p:cNvSpPr>
            <a:spLocks noChangeShapeType="1"/>
          </p:cNvSpPr>
          <p:nvPr/>
        </p:nvSpPr>
        <p:spPr bwMode="auto">
          <a:xfrm>
            <a:off x="7738909" y="2450354"/>
            <a:ext cx="1021773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>
            <a:off x="8763569" y="2453156"/>
            <a:ext cx="0" cy="987519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8" name="Line 61"/>
          <p:cNvSpPr>
            <a:spLocks noChangeShapeType="1"/>
          </p:cNvSpPr>
          <p:nvPr/>
        </p:nvSpPr>
        <p:spPr bwMode="auto">
          <a:xfrm flipV="1">
            <a:off x="8421534" y="3443477"/>
            <a:ext cx="342035" cy="32637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9" name="Line 62"/>
          <p:cNvSpPr>
            <a:spLocks noChangeShapeType="1"/>
          </p:cNvSpPr>
          <p:nvPr/>
        </p:nvSpPr>
        <p:spPr bwMode="auto">
          <a:xfrm>
            <a:off x="7395432" y="3107300"/>
            <a:ext cx="1010227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>
            <a:off x="7395432" y="3437874"/>
            <a:ext cx="1014556" cy="280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1" name="Line 64"/>
          <p:cNvSpPr>
            <a:spLocks noChangeShapeType="1"/>
          </p:cNvSpPr>
          <p:nvPr/>
        </p:nvSpPr>
        <p:spPr bwMode="auto">
          <a:xfrm>
            <a:off x="7740352" y="2780928"/>
            <a:ext cx="0" cy="986118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2" name="Line 65"/>
          <p:cNvSpPr>
            <a:spLocks noChangeShapeType="1"/>
          </p:cNvSpPr>
          <p:nvPr/>
        </p:nvSpPr>
        <p:spPr bwMode="auto">
          <a:xfrm>
            <a:off x="8076614" y="2780929"/>
            <a:ext cx="0" cy="99032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3" name="Line 66"/>
          <p:cNvSpPr>
            <a:spLocks noChangeShapeType="1"/>
          </p:cNvSpPr>
          <p:nvPr/>
        </p:nvSpPr>
        <p:spPr bwMode="auto">
          <a:xfrm flipV="1">
            <a:off x="8409989" y="2454557"/>
            <a:ext cx="350694" cy="32917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4" name="Freeform 67"/>
          <p:cNvSpPr>
            <a:spLocks/>
          </p:cNvSpPr>
          <p:nvPr/>
        </p:nvSpPr>
        <p:spPr bwMode="auto">
          <a:xfrm>
            <a:off x="7404091" y="2446153"/>
            <a:ext cx="1356591" cy="337577"/>
          </a:xfrm>
          <a:custGeom>
            <a:avLst/>
            <a:gdLst>
              <a:gd name="T0" fmla="*/ 0 w 940"/>
              <a:gd name="T1" fmla="*/ 234 h 241"/>
              <a:gd name="T2" fmla="*/ 234 w 940"/>
              <a:gd name="T3" fmla="*/ 0 h 241"/>
              <a:gd name="T4" fmla="*/ 939 w 940"/>
              <a:gd name="T5" fmla="*/ 2 h 241"/>
              <a:gd name="T6" fmla="*/ 699 w 940"/>
              <a:gd name="T7" fmla="*/ 240 h 241"/>
              <a:gd name="T8" fmla="*/ 0 w 940"/>
              <a:gd name="T9" fmla="*/ 234 h 241"/>
              <a:gd name="T10" fmla="*/ 0 w 940"/>
              <a:gd name="T11" fmla="*/ 234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0" h="241">
                <a:moveTo>
                  <a:pt x="0" y="234"/>
                </a:moveTo>
                <a:lnTo>
                  <a:pt x="234" y="0"/>
                </a:lnTo>
                <a:lnTo>
                  <a:pt x="939" y="2"/>
                </a:lnTo>
                <a:lnTo>
                  <a:pt x="699" y="240"/>
                </a:lnTo>
                <a:lnTo>
                  <a:pt x="0" y="234"/>
                </a:lnTo>
                <a:lnTo>
                  <a:pt x="0" y="234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5" name="Freeform 68"/>
          <p:cNvSpPr>
            <a:spLocks/>
          </p:cNvSpPr>
          <p:nvPr/>
        </p:nvSpPr>
        <p:spPr bwMode="auto">
          <a:xfrm>
            <a:off x="8417205" y="2460160"/>
            <a:ext cx="349250" cy="1305485"/>
          </a:xfrm>
          <a:custGeom>
            <a:avLst/>
            <a:gdLst>
              <a:gd name="T0" fmla="*/ 3 w 242"/>
              <a:gd name="T1" fmla="*/ 233 h 932"/>
              <a:gd name="T2" fmla="*/ 0 w 242"/>
              <a:gd name="T3" fmla="*/ 233 h 932"/>
              <a:gd name="T4" fmla="*/ 241 w 242"/>
              <a:gd name="T5" fmla="*/ 0 h 932"/>
              <a:gd name="T6" fmla="*/ 241 w 242"/>
              <a:gd name="T7" fmla="*/ 698 h 932"/>
              <a:gd name="T8" fmla="*/ 3 w 242"/>
              <a:gd name="T9" fmla="*/ 931 h 932"/>
              <a:gd name="T10" fmla="*/ 3 w 242"/>
              <a:gd name="T11" fmla="*/ 233 h 932"/>
              <a:gd name="T12" fmla="*/ 3 w 242"/>
              <a:gd name="T13" fmla="*/ 233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932">
                <a:moveTo>
                  <a:pt x="3" y="233"/>
                </a:moveTo>
                <a:lnTo>
                  <a:pt x="0" y="233"/>
                </a:lnTo>
                <a:lnTo>
                  <a:pt x="241" y="0"/>
                </a:lnTo>
                <a:lnTo>
                  <a:pt x="241" y="698"/>
                </a:lnTo>
                <a:lnTo>
                  <a:pt x="3" y="931"/>
                </a:lnTo>
                <a:lnTo>
                  <a:pt x="3" y="233"/>
                </a:lnTo>
                <a:lnTo>
                  <a:pt x="3" y="233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6" name="Line 69"/>
          <p:cNvSpPr>
            <a:spLocks noChangeShapeType="1"/>
          </p:cNvSpPr>
          <p:nvPr/>
        </p:nvSpPr>
        <p:spPr bwMode="auto">
          <a:xfrm flipV="1">
            <a:off x="7734580" y="2446153"/>
            <a:ext cx="349250" cy="336176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7" name="Line 70"/>
          <p:cNvSpPr>
            <a:spLocks noChangeShapeType="1"/>
          </p:cNvSpPr>
          <p:nvPr/>
        </p:nvSpPr>
        <p:spPr bwMode="auto">
          <a:xfrm flipV="1">
            <a:off x="8075171" y="2448955"/>
            <a:ext cx="356466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8" name="Line 71"/>
          <p:cNvSpPr>
            <a:spLocks noChangeShapeType="1"/>
          </p:cNvSpPr>
          <p:nvPr/>
        </p:nvSpPr>
        <p:spPr bwMode="auto">
          <a:xfrm>
            <a:off x="7567170" y="2608638"/>
            <a:ext cx="0" cy="420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9" name="Line 72"/>
          <p:cNvSpPr>
            <a:spLocks noChangeShapeType="1"/>
          </p:cNvSpPr>
          <p:nvPr/>
        </p:nvSpPr>
        <p:spPr bwMode="auto">
          <a:xfrm>
            <a:off x="7570057" y="2615641"/>
            <a:ext cx="1023216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0" name="Line 73"/>
          <p:cNvSpPr>
            <a:spLocks noChangeShapeType="1"/>
          </p:cNvSpPr>
          <p:nvPr/>
        </p:nvSpPr>
        <p:spPr bwMode="auto">
          <a:xfrm>
            <a:off x="8593273" y="2612840"/>
            <a:ext cx="0" cy="99172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1" name="Line 74"/>
          <p:cNvSpPr>
            <a:spLocks noChangeShapeType="1"/>
          </p:cNvSpPr>
          <p:nvPr/>
        </p:nvSpPr>
        <p:spPr bwMode="auto">
          <a:xfrm flipV="1">
            <a:off x="8409989" y="3104499"/>
            <a:ext cx="4330" cy="140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2" name="Line 75"/>
          <p:cNvSpPr>
            <a:spLocks noChangeShapeType="1"/>
          </p:cNvSpPr>
          <p:nvPr/>
        </p:nvSpPr>
        <p:spPr bwMode="auto">
          <a:xfrm flipV="1">
            <a:off x="8417205" y="2776727"/>
            <a:ext cx="344920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3" name="Line 76"/>
          <p:cNvSpPr>
            <a:spLocks noChangeShapeType="1"/>
          </p:cNvSpPr>
          <p:nvPr/>
        </p:nvSpPr>
        <p:spPr bwMode="auto">
          <a:xfrm flipV="1">
            <a:off x="8409989" y="3110101"/>
            <a:ext cx="355023" cy="330574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48756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will be able to demonstrate knowledge and understanding of:</a:t>
            </a:r>
          </a:p>
          <a:p>
            <a:r>
              <a:rPr lang="en-US" dirty="0" smtClean="0"/>
              <a:t>The </a:t>
            </a:r>
            <a:r>
              <a:rPr lang="en-US" dirty="0"/>
              <a:t>internals of a database management system </a:t>
            </a:r>
          </a:p>
          <a:p>
            <a:r>
              <a:rPr lang="en-US" dirty="0"/>
              <a:t>The issues involved in developing database management software </a:t>
            </a:r>
          </a:p>
          <a:p>
            <a:r>
              <a:rPr lang="en-US" dirty="0"/>
              <a:t>The variety of available DBMS types and the circumstances in which they're appropriate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98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What’s out there apart from RDBMS?</a:t>
            </a:r>
          </a:p>
          <a:p>
            <a:r>
              <a:rPr lang="en-US" dirty="0" smtClean="0"/>
              <a:t>Hierarchical, XML</a:t>
            </a:r>
          </a:p>
          <a:p>
            <a:r>
              <a:rPr lang="en-US" dirty="0" smtClean="0"/>
              <a:t>Network, Object</a:t>
            </a:r>
          </a:p>
          <a:p>
            <a:r>
              <a:rPr lang="en-US" dirty="0" smtClean="0"/>
              <a:t>Graph</a:t>
            </a:r>
          </a:p>
          <a:p>
            <a:r>
              <a:rPr lang="en-US" dirty="0" err="1" smtClean="0"/>
              <a:t>NoSQL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Non-Relational Databases</a:t>
            </a:r>
            <a:endParaRPr lang="en-US" dirty="0"/>
          </a:p>
        </p:txBody>
      </p:sp>
      <p:pic>
        <p:nvPicPr>
          <p:cNvPr id="2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068960"/>
            <a:ext cx="948423" cy="101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157192"/>
            <a:ext cx="1804443" cy="58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mongoD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0808"/>
            <a:ext cx="2729567" cy="113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://couchdb.apache.org/image/couc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21088"/>
            <a:ext cx="1470891" cy="165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8264" y="1268760"/>
            <a:ext cx="1933735" cy="47800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8184" y="3140968"/>
            <a:ext cx="2238980" cy="52989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16216" y="4149080"/>
            <a:ext cx="2386179" cy="477236"/>
          </a:xfrm>
          <a:prstGeom prst="rect">
            <a:avLst/>
          </a:prstGeom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11052" y="6118260"/>
            <a:ext cx="2320675" cy="5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5050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will be able to:</a:t>
            </a:r>
          </a:p>
          <a:p>
            <a:r>
              <a:rPr lang="en-US" dirty="0" smtClean="0"/>
              <a:t>Choose </a:t>
            </a:r>
            <a:r>
              <a:rPr lang="en-US" dirty="0"/>
              <a:t>appropriate approaches for data storage and access </a:t>
            </a:r>
          </a:p>
          <a:p>
            <a:r>
              <a:rPr lang="en-US" dirty="0"/>
              <a:t>Demonstrate how a DBMS processes, </a:t>
            </a:r>
            <a:r>
              <a:rPr lang="en-US" dirty="0" err="1"/>
              <a:t>optimises</a:t>
            </a:r>
            <a:r>
              <a:rPr lang="en-US" dirty="0"/>
              <a:t> and executes a query </a:t>
            </a:r>
          </a:p>
          <a:p>
            <a:r>
              <a:rPr lang="en-US" dirty="0"/>
              <a:t>Identify issues arising from concurrent or distributed processing and select appropriate approaches to mitigate those </a:t>
            </a:r>
            <a:r>
              <a:rPr lang="en-US" dirty="0" smtClean="0"/>
              <a:t>issues </a:t>
            </a:r>
          </a:p>
          <a:p>
            <a:r>
              <a:rPr lang="en-US" dirty="0"/>
              <a:t>Select an appropriate DBMS for an application </a:t>
            </a:r>
          </a:p>
          <a:p>
            <a:r>
              <a:rPr lang="en-US" dirty="0"/>
              <a:t>Implement components of a DBMS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624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Prerequisites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COMP1204 or COMP2202</a:t>
            </a:r>
          </a:p>
          <a:p>
            <a:pPr lvl="1"/>
            <a:r>
              <a:rPr lang="en-US" dirty="0" smtClean="0"/>
              <a:t>The role of database systems in information management</a:t>
            </a:r>
          </a:p>
          <a:p>
            <a:pPr lvl="1"/>
            <a:r>
              <a:rPr lang="en-US" dirty="0" smtClean="0"/>
              <a:t>The concept of data </a:t>
            </a:r>
            <a:r>
              <a:rPr lang="en-US" dirty="0" err="1" smtClean="0"/>
              <a:t>modelling</a:t>
            </a:r>
            <a:endParaRPr lang="en-US" dirty="0" smtClean="0"/>
          </a:p>
          <a:p>
            <a:pPr lvl="1"/>
            <a:r>
              <a:rPr lang="en-US" dirty="0" smtClean="0"/>
              <a:t>Entity-Relationship </a:t>
            </a:r>
            <a:r>
              <a:rPr lang="en-US" dirty="0" err="1" smtClean="0"/>
              <a:t>modelling</a:t>
            </a:r>
            <a:endParaRPr lang="en-US" dirty="0" smtClean="0"/>
          </a:p>
          <a:p>
            <a:pPr lvl="1"/>
            <a:r>
              <a:rPr lang="en-US" dirty="0" smtClean="0"/>
              <a:t>The Relational model and other models</a:t>
            </a:r>
          </a:p>
          <a:p>
            <a:pPr lvl="1"/>
            <a:r>
              <a:rPr lang="en-US" dirty="0" smtClean="0"/>
              <a:t>SQL</a:t>
            </a:r>
          </a:p>
          <a:p>
            <a:pPr lvl="1"/>
            <a:r>
              <a:rPr lang="en-US" dirty="0" smtClean="0"/>
              <a:t>Database management issues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COMP3211 </a:t>
            </a:r>
            <a:r>
              <a:rPr lang="en-US" dirty="0" err="1" smtClean="0"/>
              <a:t>vs</a:t>
            </a:r>
            <a:r>
              <a:rPr lang="en-US" dirty="0" smtClean="0"/>
              <a:t> COMP1204/COMP2202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 COMP1204, you learned how to build </a:t>
            </a:r>
            <a:r>
              <a:rPr lang="en-US" b="1" dirty="0" smtClean="0"/>
              <a:t>databases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COMP3211, you will learn how to build </a:t>
            </a:r>
            <a:r>
              <a:rPr lang="en-US" b="1" dirty="0" smtClean="0"/>
              <a:t>database management systems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503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Three lectures per week:</a:t>
            </a:r>
          </a:p>
          <a:p>
            <a:pPr lvl="1"/>
            <a:r>
              <a:rPr lang="en-GB" dirty="0" smtClean="0"/>
              <a:t>Tuesday </a:t>
            </a:r>
            <a:r>
              <a:rPr lang="en-GB" dirty="0" smtClean="0"/>
              <a:t>1400 in 58/1007</a:t>
            </a:r>
            <a:endParaRPr lang="en-GB" dirty="0" smtClean="0"/>
          </a:p>
          <a:p>
            <a:pPr lvl="1"/>
            <a:r>
              <a:rPr lang="en-GB" dirty="0" smtClean="0"/>
              <a:t>Thursday </a:t>
            </a:r>
            <a:r>
              <a:rPr lang="en-GB" dirty="0" smtClean="0"/>
              <a:t>1300 in </a:t>
            </a:r>
            <a:r>
              <a:rPr lang="en-GB" dirty="0" smtClean="0"/>
              <a:t>6/1083</a:t>
            </a:r>
          </a:p>
          <a:p>
            <a:pPr lvl="1"/>
            <a:r>
              <a:rPr lang="en-GB" dirty="0" smtClean="0"/>
              <a:t>Friday </a:t>
            </a:r>
            <a:r>
              <a:rPr lang="en-GB" dirty="0" smtClean="0"/>
              <a:t>0900 in 58/1009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75% examination (120 minutes, 3 questions from 5)</a:t>
            </a:r>
          </a:p>
          <a:p>
            <a:r>
              <a:rPr lang="en-US" dirty="0" smtClean="0"/>
              <a:t>25% coursework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658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Core Text</a:t>
            </a:r>
          </a:p>
          <a:p>
            <a:pPr lvl="1"/>
            <a:r>
              <a:rPr lang="en-US" dirty="0" smtClean="0"/>
              <a:t>Garcia-Molina H., Ullman J.D. and </a:t>
            </a:r>
            <a:r>
              <a:rPr lang="en-US" dirty="0" err="1" smtClean="0"/>
              <a:t>Widom</a:t>
            </a:r>
            <a:r>
              <a:rPr lang="en-US" dirty="0" smtClean="0"/>
              <a:t> J., Database Systems: The Complete Book, 2nd ed., Pearson, 2009.</a:t>
            </a:r>
          </a:p>
          <a:p>
            <a:pPr lvl="2"/>
            <a:r>
              <a:rPr lang="en-US" dirty="0" smtClean="0"/>
              <a:t>Parts IV and V are the basis of this module</a:t>
            </a:r>
          </a:p>
          <a:p>
            <a:pPr marL="0" indent="0">
              <a:buNone/>
            </a:pPr>
            <a:r>
              <a:rPr lang="en-US" dirty="0" smtClean="0"/>
              <a:t>Background Texts</a:t>
            </a:r>
          </a:p>
          <a:p>
            <a:pPr lvl="1"/>
            <a:r>
              <a:rPr lang="en-US" dirty="0" err="1" smtClean="0"/>
              <a:t>Elmasri</a:t>
            </a:r>
            <a:r>
              <a:rPr lang="en-US" dirty="0" smtClean="0"/>
              <a:t> R. and </a:t>
            </a:r>
            <a:r>
              <a:rPr lang="en-US" dirty="0" err="1" smtClean="0"/>
              <a:t>Navathe</a:t>
            </a:r>
            <a:r>
              <a:rPr lang="en-US" dirty="0" smtClean="0"/>
              <a:t> S.B., Fundamentals of Database Systems, 6th ed., Addison-Wesley, 2010.</a:t>
            </a:r>
          </a:p>
          <a:p>
            <a:pPr lvl="1"/>
            <a:r>
              <a:rPr lang="en-US" dirty="0" smtClean="0"/>
              <a:t>Connolly T. and </a:t>
            </a:r>
            <a:r>
              <a:rPr lang="en-US" dirty="0" err="1" smtClean="0"/>
              <a:t>Begg</a:t>
            </a:r>
            <a:r>
              <a:rPr lang="en-US" dirty="0" smtClean="0"/>
              <a:t> C., Database Systems, 5th ed., Addison-Wesley, 2009.</a:t>
            </a:r>
          </a:p>
          <a:p>
            <a:pPr lvl="1"/>
            <a:r>
              <a:rPr lang="en-US" dirty="0" smtClean="0"/>
              <a:t>Date C.J., An Introduction to Database Systems, 8</a:t>
            </a:r>
            <a:r>
              <a:rPr lang="en-US" baseline="30000" dirty="0" smtClean="0"/>
              <a:t>th</a:t>
            </a:r>
            <a:r>
              <a:rPr lang="en-US" dirty="0" smtClean="0"/>
              <a:t> ed., Pearson, 2004.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10462</TotalTime>
  <Words>1105</Words>
  <Application>Microsoft Macintosh PowerPoint</Application>
  <PresentationFormat>On-screen Show (4:3)</PresentationFormat>
  <Paragraphs>281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ECS</vt:lpstr>
      <vt:lpstr>1_ECS</vt:lpstr>
      <vt:lpstr>Advanced Databases</vt:lpstr>
      <vt:lpstr>Module Aims and Objectives</vt:lpstr>
      <vt:lpstr>Learning Outcomes</vt:lpstr>
      <vt:lpstr>Learning Outcomes</vt:lpstr>
      <vt:lpstr>Prerequisites</vt:lpstr>
      <vt:lpstr>COMP3211 vs COMP1204/COMP2202</vt:lpstr>
      <vt:lpstr>Course Structure</vt:lpstr>
      <vt:lpstr>Assessment</vt:lpstr>
      <vt:lpstr>Books</vt:lpstr>
      <vt:lpstr>Database Management Systems</vt:lpstr>
      <vt:lpstr>What is a Database?</vt:lpstr>
      <vt:lpstr>Database System vs. DBMS</vt:lpstr>
      <vt:lpstr>Database Management System</vt:lpstr>
      <vt:lpstr>What should the DBMS do?</vt:lpstr>
      <vt:lpstr>What should the DBMS do?</vt:lpstr>
      <vt:lpstr>Topics</vt:lpstr>
      <vt:lpstr>Datatypes</vt:lpstr>
      <vt:lpstr>DBMS Architecture</vt:lpstr>
      <vt:lpstr>Data Storage</vt:lpstr>
      <vt:lpstr>Access Structures</vt:lpstr>
      <vt:lpstr>Multidimensional Access Structures</vt:lpstr>
      <vt:lpstr>Query Processing and Optimisation</vt:lpstr>
      <vt:lpstr>Transactions and Concurrency</vt:lpstr>
      <vt:lpstr>Parallel Databases</vt:lpstr>
      <vt:lpstr>Distributed Databases</vt:lpstr>
      <vt:lpstr>Information Retrieval</vt:lpstr>
      <vt:lpstr>Message Queues</vt:lpstr>
      <vt:lpstr>Stream Processing</vt:lpstr>
      <vt:lpstr>Data Warehousing</vt:lpstr>
      <vt:lpstr>Non-Relational Databases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Introduction</dc:title>
  <dc:creator>Nicholas Gibbins</dc:creator>
  <cp:lastModifiedBy>Nicholas Gibbins</cp:lastModifiedBy>
  <cp:revision>59</cp:revision>
  <dcterms:created xsi:type="dcterms:W3CDTF">2010-02-01T00:30:24Z</dcterms:created>
  <dcterms:modified xsi:type="dcterms:W3CDTF">2017-01-31T13:07:10Z</dcterms:modified>
</cp:coreProperties>
</file>