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Microsoft_Equation1.bin" ContentType="application/vnd.openxmlformats-officedocument.oleObject"/>
  <Override PartName="/ppt/embeddings/Microsoft_Equation2.bin" ContentType="application/vnd.openxmlformats-officedocument.oleObject"/>
  <Override PartName="/ppt/embeddings/Microsoft_Equation3.bin" ContentType="application/vnd.openxmlformats-officedocument.oleObject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73" r:id="rId2"/>
  </p:sldMasterIdLst>
  <p:notesMasterIdLst>
    <p:notesMasterId r:id="rId96"/>
  </p:notesMasterIdLst>
  <p:handoutMasterIdLst>
    <p:handoutMasterId r:id="rId97"/>
  </p:handoutMasterIdLst>
  <p:sldIdLst>
    <p:sldId id="256" r:id="rId3"/>
    <p:sldId id="369" r:id="rId4"/>
    <p:sldId id="374" r:id="rId5"/>
    <p:sldId id="371" r:id="rId6"/>
    <p:sldId id="368" r:id="rId7"/>
    <p:sldId id="372" r:id="rId8"/>
    <p:sldId id="446" r:id="rId9"/>
    <p:sldId id="447" r:id="rId10"/>
    <p:sldId id="448" r:id="rId11"/>
    <p:sldId id="449" r:id="rId12"/>
    <p:sldId id="445" r:id="rId13"/>
    <p:sldId id="459" r:id="rId14"/>
    <p:sldId id="460" r:id="rId15"/>
    <p:sldId id="462" r:id="rId16"/>
    <p:sldId id="463" r:id="rId17"/>
    <p:sldId id="464" r:id="rId18"/>
    <p:sldId id="465" r:id="rId19"/>
    <p:sldId id="467" r:id="rId20"/>
    <p:sldId id="468" r:id="rId21"/>
    <p:sldId id="469" r:id="rId22"/>
    <p:sldId id="470" r:id="rId23"/>
    <p:sldId id="466" r:id="rId24"/>
    <p:sldId id="471" r:id="rId25"/>
    <p:sldId id="461" r:id="rId26"/>
    <p:sldId id="472" r:id="rId27"/>
    <p:sldId id="450" r:id="rId28"/>
    <p:sldId id="451" r:id="rId29"/>
    <p:sldId id="474" r:id="rId30"/>
    <p:sldId id="452" r:id="rId31"/>
    <p:sldId id="475" r:id="rId32"/>
    <p:sldId id="453" r:id="rId33"/>
    <p:sldId id="476" r:id="rId34"/>
    <p:sldId id="454" r:id="rId35"/>
    <p:sldId id="455" r:id="rId36"/>
    <p:sldId id="477" r:id="rId37"/>
    <p:sldId id="456" r:id="rId38"/>
    <p:sldId id="478" r:id="rId39"/>
    <p:sldId id="457" r:id="rId40"/>
    <p:sldId id="458" r:id="rId41"/>
    <p:sldId id="362" r:id="rId42"/>
    <p:sldId id="376" r:id="rId43"/>
    <p:sldId id="375" r:id="rId44"/>
    <p:sldId id="370" r:id="rId45"/>
    <p:sldId id="443" r:id="rId46"/>
    <p:sldId id="444" r:id="rId47"/>
    <p:sldId id="392" r:id="rId48"/>
    <p:sldId id="378" r:id="rId49"/>
    <p:sldId id="379" r:id="rId50"/>
    <p:sldId id="380" r:id="rId51"/>
    <p:sldId id="381" r:id="rId52"/>
    <p:sldId id="363" r:id="rId53"/>
    <p:sldId id="377" r:id="rId54"/>
    <p:sldId id="382" r:id="rId55"/>
    <p:sldId id="383" r:id="rId56"/>
    <p:sldId id="384" r:id="rId57"/>
    <p:sldId id="385" r:id="rId58"/>
    <p:sldId id="388" r:id="rId59"/>
    <p:sldId id="386" r:id="rId60"/>
    <p:sldId id="389" r:id="rId61"/>
    <p:sldId id="390" r:id="rId62"/>
    <p:sldId id="364" r:id="rId63"/>
    <p:sldId id="391" r:id="rId64"/>
    <p:sldId id="394" r:id="rId65"/>
    <p:sldId id="405" r:id="rId66"/>
    <p:sldId id="396" r:id="rId67"/>
    <p:sldId id="398" r:id="rId68"/>
    <p:sldId id="406" r:id="rId69"/>
    <p:sldId id="407" r:id="rId70"/>
    <p:sldId id="408" r:id="rId71"/>
    <p:sldId id="409" r:id="rId72"/>
    <p:sldId id="410" r:id="rId73"/>
    <p:sldId id="411" r:id="rId74"/>
    <p:sldId id="427" r:id="rId75"/>
    <p:sldId id="438" r:id="rId76"/>
    <p:sldId id="428" r:id="rId77"/>
    <p:sldId id="414" r:id="rId78"/>
    <p:sldId id="415" r:id="rId79"/>
    <p:sldId id="416" r:id="rId80"/>
    <p:sldId id="417" r:id="rId81"/>
    <p:sldId id="419" r:id="rId82"/>
    <p:sldId id="429" r:id="rId83"/>
    <p:sldId id="426" r:id="rId84"/>
    <p:sldId id="439" r:id="rId85"/>
    <p:sldId id="440" r:id="rId86"/>
    <p:sldId id="437" r:id="rId87"/>
    <p:sldId id="430" r:id="rId88"/>
    <p:sldId id="431" r:id="rId89"/>
    <p:sldId id="433" r:id="rId90"/>
    <p:sldId id="436" r:id="rId91"/>
    <p:sldId id="434" r:id="rId92"/>
    <p:sldId id="435" r:id="rId93"/>
    <p:sldId id="473" r:id="rId94"/>
    <p:sldId id="441" r:id="rId9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74" autoAdjust="0"/>
    <p:restoredTop sz="90929"/>
  </p:normalViewPr>
  <p:slideViewPr>
    <p:cSldViewPr>
      <p:cViewPr>
        <p:scale>
          <a:sx n="125" d="100"/>
          <a:sy n="125" d="100"/>
        </p:scale>
        <p:origin x="-544" y="-448"/>
      </p:cViewPr>
      <p:guideLst>
        <p:guide orient="horz" pos="1525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1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theme" Target="theme/theme1.xml"/><Relationship Id="rId10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slide" Target="slides/slide92.xml"/><Relationship Id="rId95" Type="http://schemas.openxmlformats.org/officeDocument/2006/relationships/slide" Target="slides/slide93.xml"/><Relationship Id="rId96" Type="http://schemas.openxmlformats.org/officeDocument/2006/relationships/notesMaster" Target="notesMasters/notesMaster1.xml"/><Relationship Id="rId97" Type="http://schemas.openxmlformats.org/officeDocument/2006/relationships/handoutMaster" Target="handoutMasters/handoutMaster1.xml"/><Relationship Id="rId98" Type="http://schemas.openxmlformats.org/officeDocument/2006/relationships/printerSettings" Target="printerSettings/printerSettings1.bin"/><Relationship Id="rId99" Type="http://schemas.openxmlformats.org/officeDocument/2006/relationships/presProps" Target="presProp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100" Type="http://schemas.openxmlformats.org/officeDocument/2006/relationships/viewProps" Target="viewProps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E3FEC-8FB2-E74E-9A2F-8E717FD949E0}" type="datetimeFigureOut">
              <a:rPr lang="en-GB" smtClean="0"/>
              <a:pPr/>
              <a:t>28/02/17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CDCD9-32CD-6B42-A08F-C7D92538FD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621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0427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left-deep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695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baseline="0" dirty="0" smtClean="0"/>
              <a:t> </a:t>
            </a:r>
            <a:r>
              <a:rPr lang="en-US" dirty="0" smtClean="0"/>
              <a:t>clustered – R only stored in blocks by itself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641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Considering natural</a:t>
            </a:r>
            <a:r>
              <a:rPr lang="en-US" baseline="0" dirty="0" smtClean="0"/>
              <a:t> join only; equijoin is similar, theta-join requires additional selection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136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assume that left relation is the outer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207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</a:t>
            </a:r>
            <a:r>
              <a:rPr lang="en-US" baseline="0" dirty="0" smtClean="0"/>
              <a:t> that right relation has the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61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B3CDBA3-9F07-0B46-A691-D28EFBAC485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54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4.emf"/><Relationship Id="rId5" Type="http://schemas.openxmlformats.org/officeDocument/2006/relationships/oleObject" Target="../embeddings/Microsoft_Equation2.bin"/><Relationship Id="rId6" Type="http://schemas.openxmlformats.org/officeDocument/2006/relationships/image" Target="../media/image5.emf"/><Relationship Id="rId7" Type="http://schemas.openxmlformats.org/officeDocument/2006/relationships/oleObject" Target="../embeddings/Microsoft_Equation3.bin"/><Relationship Id="rId8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Query Processing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COMP3211 Advanced Databases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Nicholas </a:t>
            </a:r>
            <a:r>
              <a:rPr lang="en-GB" dirty="0" smtClean="0"/>
              <a:t>Gibbins - </a:t>
            </a:r>
            <a:r>
              <a:rPr lang="en-GB" dirty="0" err="1" smtClean="0"/>
              <a:t>nmg</a:t>
            </a:r>
            <a:r>
              <a:rPr lang="en-GB" dirty="0" err="1"/>
              <a:t>@ecs.soton.ac.uk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2016-2017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Canonical Form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835696" y="1752600"/>
            <a:ext cx="5050855" cy="45226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PNUMBER, DNUM, LNAME, ADDRESS, BDATE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7106" y="2743200"/>
            <a:ext cx="6865254" cy="469776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DNUM</a:t>
            </a:r>
            <a:r>
              <a:rPr lang="en-GB" baseline="-25000" dirty="0" smtClean="0">
                <a:latin typeface="Georgia"/>
                <a:cs typeface="Georgia"/>
              </a:rPr>
              <a:t>=DNUMBER </a:t>
            </a:r>
            <a:r>
              <a:rPr lang="en-GB" baseline="-250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 smtClean="0">
                <a:latin typeface="Georgia"/>
                <a:cs typeface="Georgia"/>
              </a:rPr>
              <a:t>MGRSSN=SSN </a:t>
            </a:r>
            <a:r>
              <a:rPr lang="en-GB" baseline="-250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>
                <a:latin typeface="Georgia"/>
                <a:cs typeface="Georgia"/>
              </a:rPr>
              <a:t> </a:t>
            </a:r>
            <a:r>
              <a:rPr lang="en-GB" baseline="-25000" dirty="0" smtClean="0">
                <a:latin typeface="Georgia"/>
                <a:cs typeface="Georgia"/>
              </a:rPr>
              <a:t>PLOCATION=‘Stafford’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960" y="3810000"/>
            <a:ext cx="316613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7235" y="4876800"/>
            <a:ext cx="316613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5943600"/>
            <a:ext cx="1107996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0635" y="4876800"/>
            <a:ext cx="1304965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4200" y="5943600"/>
            <a:ext cx="1620957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DEPARTMENT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2" name="Straight Connector 11"/>
          <p:cNvCxnSpPr>
            <a:stCxn id="4" idx="2"/>
            <a:endCxn id="5" idx="0"/>
          </p:cNvCxnSpPr>
          <p:nvPr/>
        </p:nvCxnSpPr>
        <p:spPr bwMode="auto">
          <a:xfrm>
            <a:off x="4361124" y="2204864"/>
            <a:ext cx="18609" cy="5383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6" idx="0"/>
          </p:cNvCxnSpPr>
          <p:nvPr/>
        </p:nvCxnSpPr>
        <p:spPr bwMode="auto">
          <a:xfrm flipH="1">
            <a:off x="4370267" y="3212976"/>
            <a:ext cx="9466" cy="597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7" idx="2"/>
            <a:endCxn id="10" idx="0"/>
          </p:cNvCxnSpPr>
          <p:nvPr/>
        </p:nvCxnSpPr>
        <p:spPr bwMode="auto">
          <a:xfrm>
            <a:off x="3045542" y="5215354"/>
            <a:ext cx="889137" cy="7282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6" idx="2"/>
            <a:endCxn id="7" idx="0"/>
          </p:cNvCxnSpPr>
          <p:nvPr/>
        </p:nvCxnSpPr>
        <p:spPr bwMode="auto">
          <a:xfrm flipH="1">
            <a:off x="3045542" y="4148554"/>
            <a:ext cx="1324725" cy="7282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6" idx="2"/>
            <a:endCxn id="9" idx="0"/>
          </p:cNvCxnSpPr>
          <p:nvPr/>
        </p:nvCxnSpPr>
        <p:spPr bwMode="auto">
          <a:xfrm>
            <a:off x="4370267" y="4148554"/>
            <a:ext cx="1682851" cy="7282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7" idx="2"/>
            <a:endCxn id="8" idx="0"/>
          </p:cNvCxnSpPr>
          <p:nvPr/>
        </p:nvCxnSpPr>
        <p:spPr bwMode="auto">
          <a:xfrm flipH="1">
            <a:off x="2001798" y="5215354"/>
            <a:ext cx="1043744" cy="7282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42415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Cost </a:t>
            </a:r>
            <a:br>
              <a:rPr lang="en-GB" dirty="0" smtClean="0"/>
            </a:br>
            <a:r>
              <a:rPr lang="en-GB" dirty="0" smtClean="0"/>
              <a:t>Estimation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807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Estimation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At this stage, no commitment to a particular physical</a:t>
            </a:r>
            <a:r>
              <a:rPr lang="en-US" dirty="0"/>
              <a:t> </a:t>
            </a:r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Estimate the “cost” of each operator in terms of the size relation(s) on which it operates</a:t>
            </a:r>
          </a:p>
          <a:p>
            <a:pPr lvl="1"/>
            <a:r>
              <a:rPr lang="en-US" dirty="0" smtClean="0"/>
              <a:t>Choose a logical query plan that </a:t>
            </a:r>
            <a:r>
              <a:rPr lang="en-US" dirty="0" err="1" smtClean="0"/>
              <a:t>minimises</a:t>
            </a:r>
            <a:r>
              <a:rPr lang="en-US" dirty="0" smtClean="0"/>
              <a:t> the size of the intermediate relations (= </a:t>
            </a:r>
            <a:r>
              <a:rPr lang="en-US" dirty="0" err="1" smtClean="0"/>
              <a:t>minimises</a:t>
            </a:r>
            <a:r>
              <a:rPr lang="en-US" dirty="0" smtClean="0"/>
              <a:t> the cost of the plan)</a:t>
            </a:r>
          </a:p>
          <a:p>
            <a:pPr marL="0" indent="0">
              <a:buNone/>
            </a:pPr>
            <a:r>
              <a:rPr lang="en-US" dirty="0" smtClean="0"/>
              <a:t>Assumption: 	system catalogue stores statistics about each 			relation</a:t>
            </a:r>
          </a:p>
        </p:txBody>
      </p:sp>
    </p:spTree>
    <p:extLst>
      <p:ext uri="{BB962C8B-B14F-4D97-AF65-F5344CB8AC3E}">
        <p14:creationId xmlns:p14="http://schemas.microsoft.com/office/powerpoint/2010/main" val="3123921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T(R): Number of tuples in relation R (cardinality of R)</a:t>
            </a:r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(R, A): Number of distinct values for attribute A in relation 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Note: 	for </a:t>
            </a:r>
            <a:r>
              <a:rPr lang="en-US" dirty="0"/>
              <a:t>any relation R,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V</a:t>
            </a:r>
            <a:r>
              <a:rPr lang="en-US" dirty="0"/>
              <a:t>(R, A) ≤ T(R) for all attributes A on R </a:t>
            </a:r>
          </a:p>
        </p:txBody>
      </p:sp>
    </p:spTree>
    <p:extLst>
      <p:ext uri="{BB962C8B-B14F-4D97-AF65-F5344CB8AC3E}">
        <p14:creationId xmlns:p14="http://schemas.microsoft.com/office/powerpoint/2010/main" val="275602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Operation of reading all tuples of a relation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T(scan(R)) = T(R)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For all A in R, V(scan(R), A) = V(R, 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266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mr-IN" dirty="0" smtClean="0">
                <a:latin typeface="Georgia"/>
                <a:cs typeface="Georgia"/>
              </a:rPr>
              <a:t>T</a:t>
            </a:r>
            <a:r>
              <a:rPr lang="mr-IN" dirty="0">
                <a:latin typeface="Georgia"/>
                <a:cs typeface="Georgia"/>
              </a:rPr>
              <a:t>(R </a:t>
            </a:r>
            <a:r>
              <a:rPr lang="mr-IN" dirty="0"/>
              <a:t>× </a:t>
            </a:r>
            <a:r>
              <a:rPr lang="mr-IN" dirty="0">
                <a:latin typeface="Georgia"/>
                <a:cs typeface="Georgia"/>
              </a:rPr>
              <a:t>S) = T(R)T(S</a:t>
            </a:r>
            <a:r>
              <a:rPr lang="mr-IN" dirty="0" smtClean="0">
                <a:latin typeface="Georgia"/>
                <a:cs typeface="Georgia"/>
              </a:rPr>
              <a:t>)</a:t>
            </a:r>
            <a:endParaRPr lang="en-GB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US" dirty="0"/>
              <a:t>For all A in </a:t>
            </a:r>
            <a:r>
              <a:rPr lang="en-US" dirty="0" smtClean="0"/>
              <a:t>R, </a:t>
            </a:r>
            <a:r>
              <a:rPr lang="en-US" dirty="0"/>
              <a:t>V</a:t>
            </a:r>
            <a:r>
              <a:rPr lang="en-US" dirty="0" smtClean="0"/>
              <a:t>(</a:t>
            </a:r>
            <a:r>
              <a:rPr lang="mr-IN" dirty="0">
                <a:latin typeface="Georgia"/>
                <a:cs typeface="Georgia"/>
              </a:rPr>
              <a:t>R </a:t>
            </a:r>
            <a:r>
              <a:rPr lang="mr-IN" dirty="0"/>
              <a:t>× </a:t>
            </a:r>
            <a:r>
              <a:rPr lang="mr-IN" dirty="0">
                <a:latin typeface="Georgia"/>
                <a:cs typeface="Georgia"/>
              </a:rPr>
              <a:t>S</a:t>
            </a:r>
            <a:r>
              <a:rPr lang="en-US" dirty="0" smtClean="0"/>
              <a:t>, </a:t>
            </a:r>
            <a:r>
              <a:rPr lang="en-US" dirty="0"/>
              <a:t>A) = V(R, A)</a:t>
            </a:r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all </a:t>
            </a:r>
            <a:r>
              <a:rPr lang="en-US" dirty="0" smtClean="0"/>
              <a:t>B </a:t>
            </a:r>
            <a:r>
              <a:rPr lang="en-US" dirty="0"/>
              <a:t>in S</a:t>
            </a:r>
            <a:r>
              <a:rPr lang="en-US" dirty="0" smtClean="0"/>
              <a:t>, </a:t>
            </a:r>
            <a:r>
              <a:rPr lang="en-US" dirty="0"/>
              <a:t>V(</a:t>
            </a:r>
            <a:r>
              <a:rPr lang="mr-IN" dirty="0">
                <a:latin typeface="Georgia"/>
                <a:cs typeface="Georgia"/>
              </a:rPr>
              <a:t>R </a:t>
            </a:r>
            <a:r>
              <a:rPr lang="mr-IN" dirty="0"/>
              <a:t>× </a:t>
            </a:r>
            <a:r>
              <a:rPr lang="mr-IN" dirty="0">
                <a:latin typeface="Georgia"/>
                <a:cs typeface="Georgia"/>
              </a:rPr>
              <a:t>S</a:t>
            </a:r>
            <a:r>
              <a:rPr lang="en-US" dirty="0"/>
              <a:t>, </a:t>
            </a:r>
            <a:r>
              <a:rPr lang="en-US" dirty="0" smtClean="0"/>
              <a:t>B) </a:t>
            </a:r>
            <a:r>
              <a:rPr lang="en-US" dirty="0"/>
              <a:t>= V</a:t>
            </a:r>
            <a:r>
              <a:rPr lang="en-US" dirty="0" smtClean="0"/>
              <a:t>(S, B)</a:t>
            </a:r>
            <a:endParaRPr lang="en-US" dirty="0"/>
          </a:p>
          <a:p>
            <a:endParaRPr lang="mr-IN" dirty="0">
              <a:latin typeface="Georgia"/>
              <a:cs typeface="Georg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508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mr-IN" dirty="0">
                <a:latin typeface="Georgia"/>
                <a:cs typeface="Georgia"/>
              </a:rPr>
              <a:t>T(π</a:t>
            </a:r>
            <a:r>
              <a:rPr lang="mr-IN" baseline="-25000" dirty="0">
                <a:latin typeface="Georgia"/>
                <a:cs typeface="Georgia"/>
              </a:rPr>
              <a:t>A</a:t>
            </a:r>
            <a:r>
              <a:rPr lang="mr-IN" dirty="0">
                <a:latin typeface="Georgia"/>
                <a:cs typeface="Georgia"/>
              </a:rPr>
              <a:t>(R)) = T(R) </a:t>
            </a:r>
            <a:endParaRPr lang="en-GB" dirty="0" smtClean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GB" dirty="0" smtClean="0">
                <a:latin typeface="Georgia"/>
                <a:cs typeface="Georgia"/>
              </a:rPr>
              <a:t>For all A in R and </a:t>
            </a:r>
            <a:r>
              <a:rPr lang="mr-IN" dirty="0">
                <a:latin typeface="Georgia"/>
                <a:cs typeface="Georgia"/>
              </a:rPr>
              <a:t>π</a:t>
            </a:r>
            <a:r>
              <a:rPr lang="mr-IN" baseline="-25000" dirty="0">
                <a:latin typeface="Georgia"/>
                <a:cs typeface="Georgia"/>
              </a:rPr>
              <a:t>A</a:t>
            </a:r>
            <a:r>
              <a:rPr lang="mr-IN" dirty="0">
                <a:latin typeface="Georgia"/>
                <a:cs typeface="Georgia"/>
              </a:rPr>
              <a:t>(R</a:t>
            </a:r>
            <a:r>
              <a:rPr lang="mr-IN" dirty="0" smtClean="0">
                <a:latin typeface="Georgia"/>
                <a:cs typeface="Georgia"/>
              </a:rPr>
              <a:t>)</a:t>
            </a:r>
            <a:r>
              <a:rPr lang="en-GB" dirty="0" smtClean="0">
                <a:latin typeface="Georgia"/>
                <a:cs typeface="Georgia"/>
              </a:rPr>
              <a:t>, V</a:t>
            </a:r>
            <a:r>
              <a:rPr lang="en-GB" dirty="0">
                <a:latin typeface="Georgia"/>
                <a:cs typeface="Georgia"/>
              </a:rPr>
              <a:t>(</a:t>
            </a:r>
            <a:r>
              <a:rPr lang="mr-IN" dirty="0" smtClean="0">
                <a:latin typeface="Georgia"/>
                <a:cs typeface="Georgia"/>
              </a:rPr>
              <a:t>π</a:t>
            </a:r>
            <a:r>
              <a:rPr lang="mr-IN" baseline="-25000" dirty="0" smtClean="0">
                <a:latin typeface="Georgia"/>
                <a:cs typeface="Georgia"/>
              </a:rPr>
              <a:t>A</a:t>
            </a:r>
            <a:r>
              <a:rPr lang="mr-IN" dirty="0">
                <a:latin typeface="Georgia"/>
                <a:cs typeface="Georgia"/>
              </a:rPr>
              <a:t>(R</a:t>
            </a:r>
            <a:r>
              <a:rPr lang="mr-IN" dirty="0" smtClean="0">
                <a:latin typeface="Georgia"/>
                <a:cs typeface="Georgia"/>
              </a:rPr>
              <a:t>)</a:t>
            </a:r>
            <a:r>
              <a:rPr lang="en-GB" dirty="0" smtClean="0">
                <a:latin typeface="Georgia"/>
                <a:cs typeface="Georgia"/>
              </a:rPr>
              <a:t>, A</a:t>
            </a:r>
            <a:r>
              <a:rPr lang="mr-IN" dirty="0" smtClean="0">
                <a:latin typeface="Georgia"/>
                <a:cs typeface="Georgia"/>
              </a:rPr>
              <a:t>) </a:t>
            </a:r>
            <a:r>
              <a:rPr lang="mr-IN" dirty="0">
                <a:latin typeface="Georgia"/>
                <a:cs typeface="Georgia"/>
              </a:rPr>
              <a:t>= </a:t>
            </a:r>
            <a:r>
              <a:rPr lang="en-GB" dirty="0" smtClean="0">
                <a:latin typeface="Georgia"/>
                <a:cs typeface="Georgia"/>
              </a:rPr>
              <a:t>V(R, A)</a:t>
            </a:r>
            <a:r>
              <a:rPr lang="mr-IN" dirty="0" smtClean="0">
                <a:latin typeface="Georgia"/>
                <a:cs typeface="Georgia"/>
              </a:rPr>
              <a:t> </a:t>
            </a:r>
            <a:endParaRPr lang="en-GB" dirty="0">
              <a:cs typeface="Georgia"/>
            </a:endParaRPr>
          </a:p>
          <a:p>
            <a:pPr marL="0" indent="0">
              <a:buNone/>
            </a:pPr>
            <a:endParaRPr lang="en-GB" dirty="0" smtClean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GB" dirty="0" smtClean="0">
                <a:latin typeface="Georgia"/>
                <a:cs typeface="Georgia"/>
              </a:rPr>
              <a:t>Assumption: 	projection does not remove duplicate tuples</a:t>
            </a:r>
            <a:br>
              <a:rPr lang="en-GB" dirty="0" smtClean="0">
                <a:latin typeface="Georgia"/>
                <a:cs typeface="Georgia"/>
              </a:rPr>
            </a:br>
            <a:r>
              <a:rPr lang="en-GB" dirty="0" smtClean="0">
                <a:latin typeface="Georgia"/>
                <a:cs typeface="Georgia"/>
              </a:rPr>
              <a:t>		(so value counts remain the same)</a:t>
            </a:r>
            <a:endParaRPr lang="mr-IN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4208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forms to consider: </a:t>
            </a:r>
          </a:p>
          <a:p>
            <a:pPr marL="457200" indent="-457200">
              <a:buFont typeface="+mj-lt"/>
              <a:buAutoNum type="arabicPeriod"/>
            </a:pPr>
            <a:r>
              <a:rPr lang="mr-IN" dirty="0" smtClean="0">
                <a:latin typeface="Georgia"/>
                <a:cs typeface="Georgia"/>
              </a:rPr>
              <a:t>σ</a:t>
            </a:r>
            <a:r>
              <a:rPr lang="en-GB" baseline="-25000" dirty="0" smtClean="0">
                <a:latin typeface="Georgia"/>
                <a:cs typeface="Georgia"/>
              </a:rPr>
              <a:t>attribute</a:t>
            </a:r>
            <a:r>
              <a:rPr lang="mr-IN" baseline="-25000" dirty="0" smtClean="0">
                <a:latin typeface="Georgia"/>
                <a:cs typeface="Georgia"/>
              </a:rPr>
              <a:t>=</a:t>
            </a:r>
            <a:r>
              <a:rPr lang="en-GB" baseline="-25000" dirty="0" smtClean="0">
                <a:latin typeface="Georgia"/>
                <a:cs typeface="Georgia"/>
              </a:rPr>
              <a:t>value</a:t>
            </a:r>
            <a:r>
              <a:rPr lang="mr-IN" dirty="0" smtClean="0">
                <a:latin typeface="Georgia"/>
                <a:cs typeface="Georgia"/>
              </a:rPr>
              <a:t>(</a:t>
            </a:r>
            <a:r>
              <a:rPr lang="mr-IN" dirty="0">
                <a:latin typeface="Georgia"/>
                <a:cs typeface="Georgia"/>
              </a:rPr>
              <a:t>R) </a:t>
            </a:r>
          </a:p>
          <a:p>
            <a:pPr marL="457200" indent="-457200">
              <a:buFont typeface="+mj-lt"/>
              <a:buAutoNum type="arabicPeriod"/>
            </a:pPr>
            <a:r>
              <a:rPr lang="mr-IN" dirty="0" smtClean="0">
                <a:latin typeface="Georgia"/>
                <a:cs typeface="Georgia"/>
              </a:rPr>
              <a:t>σ</a:t>
            </a:r>
            <a:r>
              <a:rPr lang="en-GB" baseline="-25000" dirty="0" smtClean="0">
                <a:latin typeface="Georgia"/>
                <a:cs typeface="Georgia"/>
              </a:rPr>
              <a:t>attribute1</a:t>
            </a:r>
            <a:r>
              <a:rPr lang="mr-IN" baseline="-25000" dirty="0" smtClean="0">
                <a:latin typeface="Georgia"/>
                <a:cs typeface="Georgia"/>
              </a:rPr>
              <a:t>=</a:t>
            </a:r>
            <a:r>
              <a:rPr lang="en-GB" baseline="-25000" dirty="0" smtClean="0">
                <a:latin typeface="Georgia"/>
                <a:cs typeface="Georgia"/>
              </a:rPr>
              <a:t>attribute2</a:t>
            </a:r>
            <a:r>
              <a:rPr lang="mr-IN" dirty="0" smtClean="0">
                <a:latin typeface="Georgia"/>
                <a:cs typeface="Georgia"/>
              </a:rPr>
              <a:t>(</a:t>
            </a:r>
            <a:r>
              <a:rPr lang="mr-IN" dirty="0">
                <a:latin typeface="Georgia"/>
                <a:cs typeface="Georgia"/>
              </a:rPr>
              <a:t>R</a:t>
            </a:r>
            <a:r>
              <a:rPr lang="mr-IN" dirty="0" smtClean="0">
                <a:latin typeface="Georgia"/>
                <a:cs typeface="Georgia"/>
              </a:rPr>
              <a:t>)</a:t>
            </a:r>
            <a:endParaRPr lang="mr-IN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13982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case 1: </a:t>
            </a:r>
            <a:r>
              <a:rPr lang="en-US" dirty="0" err="1" smtClean="0"/>
              <a:t>attr</a:t>
            </a:r>
            <a:r>
              <a:rPr lang="en-US" dirty="0" smtClean="0"/>
              <a:t>=</a:t>
            </a:r>
            <a:r>
              <a:rPr lang="en-US" dirty="0" err="1" smtClean="0"/>
              <a:t>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mr-IN" dirty="0">
                <a:latin typeface="Georgia"/>
                <a:cs typeface="Georgia"/>
              </a:rPr>
              <a:t>T(σ</a:t>
            </a:r>
            <a:r>
              <a:rPr lang="mr-IN" baseline="-25000" dirty="0">
                <a:latin typeface="Georgia"/>
                <a:cs typeface="Georgia"/>
              </a:rPr>
              <a:t>A=c</a:t>
            </a:r>
            <a:r>
              <a:rPr lang="mr-IN" dirty="0">
                <a:latin typeface="Georgia"/>
                <a:cs typeface="Georgia"/>
              </a:rPr>
              <a:t>(R)) = T(R)/V(R</a:t>
            </a:r>
            <a:r>
              <a:rPr lang="mr-IN" dirty="0" smtClean="0">
                <a:latin typeface="Georgia"/>
                <a:cs typeface="Georgia"/>
              </a:rPr>
              <a:t>,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A)</a:t>
            </a:r>
            <a:endParaRPr lang="en-GB" dirty="0" smtClean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mr-IN" dirty="0" smtClean="0">
                <a:latin typeface="Georgia"/>
                <a:cs typeface="Georgia"/>
              </a:rPr>
              <a:t>V</a:t>
            </a:r>
            <a:r>
              <a:rPr lang="mr-IN" dirty="0">
                <a:latin typeface="Georgia"/>
                <a:cs typeface="Georgia"/>
              </a:rPr>
              <a:t>(σ</a:t>
            </a:r>
            <a:r>
              <a:rPr lang="mr-IN" baseline="-25000" dirty="0">
                <a:latin typeface="Georgia"/>
                <a:cs typeface="Georgia"/>
              </a:rPr>
              <a:t>A=c</a:t>
            </a:r>
            <a:r>
              <a:rPr lang="mr-IN" dirty="0">
                <a:latin typeface="Georgia"/>
                <a:cs typeface="Georgia"/>
              </a:rPr>
              <a:t>(R), A) = </a:t>
            </a:r>
            <a:r>
              <a:rPr lang="mr-IN" dirty="0" smtClean="0">
                <a:latin typeface="Georgia"/>
                <a:cs typeface="Georgia"/>
              </a:rPr>
              <a:t>1</a:t>
            </a:r>
            <a:endParaRPr lang="en-GB" dirty="0" smtClean="0">
              <a:latin typeface="Georgia"/>
              <a:cs typeface="Georgia"/>
            </a:endParaRPr>
          </a:p>
          <a:p>
            <a:pPr marL="0" indent="0">
              <a:buNone/>
            </a:pPr>
            <a:endParaRPr lang="en-GB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GB" dirty="0" smtClean="0">
                <a:latin typeface="Georgia"/>
                <a:cs typeface="Georgia"/>
              </a:rPr>
              <a:t>Assumption: all values of A appear with equal frequency</a:t>
            </a:r>
            <a:endParaRPr lang="mr-IN" dirty="0">
              <a:latin typeface="Georgia"/>
              <a:cs typeface="Georg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04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case 2: </a:t>
            </a:r>
            <a:r>
              <a:rPr lang="en-US" dirty="0" err="1" smtClean="0"/>
              <a:t>attr</a:t>
            </a:r>
            <a:r>
              <a:rPr lang="en-US" dirty="0" smtClean="0"/>
              <a:t>=</a:t>
            </a:r>
            <a:r>
              <a:rPr lang="en-US" dirty="0" err="1" smtClean="0"/>
              <a:t>attr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mr-IN" dirty="0">
                <a:latin typeface="Georgia"/>
                <a:cs typeface="Georgia"/>
              </a:rPr>
              <a:t>T(σ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mr-IN" dirty="0">
                <a:latin typeface="Georgia"/>
                <a:cs typeface="Georgia"/>
              </a:rPr>
              <a:t>(R)) = T(R)/max(V(R</a:t>
            </a:r>
            <a:r>
              <a:rPr lang="mr-IN" dirty="0" smtClean="0">
                <a:latin typeface="Georgia"/>
                <a:cs typeface="Georgia"/>
              </a:rPr>
              <a:t>,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A</a:t>
            </a:r>
            <a:r>
              <a:rPr lang="mr-IN" dirty="0">
                <a:latin typeface="Georgia"/>
                <a:cs typeface="Georgia"/>
              </a:rPr>
              <a:t>),V(R</a:t>
            </a:r>
            <a:r>
              <a:rPr lang="mr-IN" dirty="0" smtClean="0">
                <a:latin typeface="Georgia"/>
                <a:cs typeface="Georgia"/>
              </a:rPr>
              <a:t>,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B</a:t>
            </a:r>
            <a:r>
              <a:rPr lang="mr-IN" dirty="0">
                <a:latin typeface="Georgia"/>
                <a:cs typeface="Georgia"/>
              </a:rPr>
              <a:t>)</a:t>
            </a:r>
            <a:r>
              <a:rPr lang="mr-IN" dirty="0" smtClean="0">
                <a:latin typeface="Georgia"/>
                <a:cs typeface="Georgia"/>
              </a:rPr>
              <a:t>)</a:t>
            </a:r>
            <a:endParaRPr lang="en-GB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mr-IN" dirty="0" smtClean="0">
                <a:latin typeface="Georgia"/>
                <a:cs typeface="Georgia"/>
              </a:rPr>
              <a:t>V</a:t>
            </a:r>
            <a:r>
              <a:rPr lang="mr-IN" dirty="0">
                <a:latin typeface="Georgia"/>
                <a:cs typeface="Georgia"/>
              </a:rPr>
              <a:t>(σ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mr-IN" dirty="0">
                <a:latin typeface="Georgia"/>
                <a:cs typeface="Georgia"/>
              </a:rPr>
              <a:t>(R), A) = V(σ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mr-IN" dirty="0">
                <a:latin typeface="Georgia"/>
                <a:cs typeface="Georgia"/>
              </a:rPr>
              <a:t>(R), B) = min(V(R, A), V(R, B</a:t>
            </a:r>
            <a:r>
              <a:rPr lang="mr-IN" dirty="0" smtClean="0">
                <a:latin typeface="Georgia"/>
                <a:cs typeface="Georgia"/>
              </a:rPr>
              <a:t>)</a:t>
            </a:r>
            <a:r>
              <a:rPr lang="en-GB" dirty="0" smtClean="0">
                <a:latin typeface="Georgia"/>
                <a:cs typeface="Georgia"/>
              </a:rPr>
              <a:t>)</a:t>
            </a:r>
            <a:endParaRPr lang="mr-IN" dirty="0">
              <a:latin typeface="Georgia"/>
              <a:cs typeface="Georgia"/>
            </a:endParaRPr>
          </a:p>
          <a:p>
            <a:endParaRPr lang="en-US" dirty="0" smtClean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Assumption: </a:t>
            </a:r>
            <a:r>
              <a:rPr lang="en-GB" dirty="0">
                <a:cs typeface="Georgia"/>
              </a:rPr>
              <a:t>all values of A appear with equal </a:t>
            </a:r>
            <a:r>
              <a:rPr lang="en-GB" dirty="0" smtClean="0">
                <a:cs typeface="Georgia"/>
              </a:rPr>
              <a:t>frequency</a:t>
            </a:r>
          </a:p>
          <a:p>
            <a:pPr marL="0" indent="0">
              <a:buNone/>
            </a:pPr>
            <a:r>
              <a:rPr lang="en-US" dirty="0">
                <a:cs typeface="Georgia"/>
              </a:rPr>
              <a:t>Assumption: </a:t>
            </a:r>
            <a:r>
              <a:rPr lang="en-GB" dirty="0">
                <a:cs typeface="Georgia"/>
              </a:rPr>
              <a:t>all values of </a:t>
            </a:r>
            <a:r>
              <a:rPr lang="en-GB" dirty="0" smtClean="0">
                <a:cs typeface="Georgia"/>
              </a:rPr>
              <a:t>B </a:t>
            </a:r>
            <a:r>
              <a:rPr lang="en-GB" dirty="0">
                <a:cs typeface="Georgia"/>
              </a:rPr>
              <a:t>appear with equal </a:t>
            </a:r>
            <a:r>
              <a:rPr lang="en-GB" dirty="0" smtClean="0">
                <a:cs typeface="Georgia"/>
              </a:rPr>
              <a:t>frequency</a:t>
            </a:r>
            <a:endParaRPr lang="mr-IN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Note:	for all other attributes X of R, </a:t>
            </a:r>
            <a:r>
              <a:rPr lang="en-US" dirty="0"/>
              <a:t>V(</a:t>
            </a:r>
            <a:r>
              <a:rPr lang="mr-IN" dirty="0">
                <a:latin typeface="Georgia"/>
                <a:cs typeface="Georgia"/>
              </a:rPr>
              <a:t>σ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mr-IN" dirty="0">
                <a:latin typeface="Georgia"/>
                <a:cs typeface="Georgia"/>
              </a:rPr>
              <a:t>(R)</a:t>
            </a:r>
            <a:r>
              <a:rPr lang="en-US" dirty="0"/>
              <a:t>, X) </a:t>
            </a:r>
            <a:r>
              <a:rPr lang="en-US" dirty="0" smtClean="0"/>
              <a:t>= V(R, X)</a:t>
            </a:r>
            <a:endParaRPr lang="en-US" dirty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This may be reduced because </a:t>
            </a:r>
            <a:r>
              <a:rPr lang="en-US" dirty="0" smtClean="0"/>
              <a:t>V(</a:t>
            </a:r>
            <a:r>
              <a:rPr lang="mr-IN" dirty="0">
                <a:latin typeface="Georgia"/>
                <a:cs typeface="Georgia"/>
              </a:rPr>
              <a:t>σ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mr-IN" dirty="0">
                <a:latin typeface="Georgia"/>
                <a:cs typeface="Georgia"/>
              </a:rPr>
              <a:t>(R)</a:t>
            </a:r>
            <a:r>
              <a:rPr lang="en-US" dirty="0" smtClean="0"/>
              <a:t>, X) </a:t>
            </a:r>
            <a:r>
              <a:rPr lang="en-US" dirty="0"/>
              <a:t>≤ T</a:t>
            </a:r>
            <a:r>
              <a:rPr lang="en-US" dirty="0" smtClean="0"/>
              <a:t>(</a:t>
            </a:r>
            <a:r>
              <a:rPr lang="mr-IN" dirty="0">
                <a:latin typeface="Georgia"/>
                <a:cs typeface="Georgia"/>
              </a:rPr>
              <a:t>σ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mr-IN" dirty="0">
                <a:latin typeface="Georgia"/>
                <a:cs typeface="Georgia"/>
              </a:rPr>
              <a:t>(R)</a:t>
            </a:r>
            <a:r>
              <a:rPr lang="en-US" dirty="0" smtClean="0"/>
              <a:t>) 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83289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412000" y="213285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Scanning,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parsing and validating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410413" y="429309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Query Code Generator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410413" y="53732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Runtime Database Processor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410413" y="32130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Query Optimiser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Down Arrow 14"/>
          <p:cNvSpPr/>
          <p:nvPr/>
        </p:nvSpPr>
        <p:spPr bwMode="auto">
          <a:xfrm>
            <a:off x="4151312" y="249289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4144045" y="357301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4144045" y="465313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Down Arrow 19"/>
          <p:cNvSpPr/>
          <p:nvPr/>
        </p:nvSpPr>
        <p:spPr bwMode="auto">
          <a:xfrm>
            <a:off x="4139952" y="17728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Down Arrow 20"/>
          <p:cNvSpPr/>
          <p:nvPr/>
        </p:nvSpPr>
        <p:spPr bwMode="auto">
          <a:xfrm>
            <a:off x="4139952" y="573325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4048" y="1556792"/>
            <a:ext cx="403172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GB" sz="1800" dirty="0" smtClean="0">
                <a:latin typeface="Georgia"/>
                <a:cs typeface="Georgia"/>
              </a:rPr>
              <a:t>Query in a high-level language (DML)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04048" y="2636912"/>
            <a:ext cx="2967479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GB" sz="1800" dirty="0" smtClean="0">
                <a:latin typeface="Georgia"/>
                <a:cs typeface="Georgia"/>
              </a:rPr>
              <a:t>Intermediate form of query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04048" y="3779748"/>
            <a:ext cx="171562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GB" sz="1800" dirty="0" smtClean="0">
                <a:latin typeface="Georgia"/>
                <a:cs typeface="Georgia"/>
              </a:rPr>
              <a:t>Execution plan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04048" y="4797152"/>
            <a:ext cx="2804186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GB" sz="1800" dirty="0" smtClean="0">
                <a:latin typeface="Georgia"/>
                <a:cs typeface="Georgia"/>
              </a:rPr>
              <a:t>Code to execute the query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04048" y="5949280"/>
            <a:ext cx="173637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GB" sz="1800" dirty="0" smtClean="0">
                <a:latin typeface="Georgia"/>
                <a:cs typeface="Georgia"/>
              </a:rPr>
              <a:t>Result of query</a:t>
            </a:r>
            <a:endParaRPr lang="en-GB" sz="18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17809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Selection: Inequality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Selections involving inequalities and not equals require a more nuanced approach</a:t>
            </a:r>
          </a:p>
          <a:p>
            <a:pPr marL="0" indent="0">
              <a:buNone/>
            </a:pPr>
            <a:r>
              <a:rPr lang="en-US" dirty="0" smtClean="0"/>
              <a:t>Typical inequality written to match less half of a relation:</a:t>
            </a:r>
          </a:p>
          <a:p>
            <a:pPr marL="0" indent="0">
              <a:buNone/>
            </a:pPr>
            <a:r>
              <a:rPr lang="mr-IN" dirty="0">
                <a:latin typeface="Georgia"/>
                <a:cs typeface="Georgia"/>
              </a:rPr>
              <a:t>T(</a:t>
            </a:r>
            <a:r>
              <a:rPr lang="mr-IN" dirty="0" smtClean="0">
                <a:latin typeface="Georgia"/>
                <a:cs typeface="Georgia"/>
              </a:rPr>
              <a:t>σ</a:t>
            </a:r>
            <a:r>
              <a:rPr lang="mr-IN" baseline="-25000" dirty="0" smtClean="0">
                <a:latin typeface="Georgia"/>
                <a:cs typeface="Georgia"/>
              </a:rPr>
              <a:t>A</a:t>
            </a:r>
            <a:r>
              <a:rPr lang="en-GB" baseline="-25000" dirty="0" smtClean="0">
                <a:latin typeface="Georgia"/>
                <a:cs typeface="Georgia"/>
              </a:rPr>
              <a:t>&lt;</a:t>
            </a:r>
            <a:r>
              <a:rPr lang="mr-IN" baseline="-25000" dirty="0" smtClean="0">
                <a:latin typeface="Georgia"/>
                <a:cs typeface="Georgia"/>
              </a:rPr>
              <a:t>c</a:t>
            </a:r>
            <a:r>
              <a:rPr lang="mr-IN" dirty="0">
                <a:latin typeface="Georgia"/>
                <a:cs typeface="Georgia"/>
              </a:rPr>
              <a:t>(R)) = T(R)</a:t>
            </a:r>
            <a:r>
              <a:rPr lang="mr-IN" dirty="0" smtClean="0">
                <a:latin typeface="Georgia"/>
                <a:cs typeface="Georgia"/>
              </a:rPr>
              <a:t>/</a:t>
            </a:r>
            <a:r>
              <a:rPr lang="en-GB" dirty="0" smtClean="0">
                <a:latin typeface="Georgia"/>
                <a:cs typeface="Georgia"/>
              </a:rPr>
              <a:t>3 as a rule of thumb</a:t>
            </a:r>
          </a:p>
          <a:p>
            <a:pPr marL="0" indent="0">
              <a:buNone/>
            </a:pPr>
            <a:endParaRPr lang="en-GB" dirty="0" smtClean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mr-IN" dirty="0" smtClean="0">
                <a:latin typeface="Georgia"/>
                <a:cs typeface="Georgia"/>
              </a:rPr>
              <a:t>T</a:t>
            </a:r>
            <a:r>
              <a:rPr lang="mr-IN" dirty="0">
                <a:latin typeface="Georgia"/>
                <a:cs typeface="Georgia"/>
              </a:rPr>
              <a:t>(</a:t>
            </a:r>
            <a:r>
              <a:rPr lang="mr-IN" dirty="0" smtClean="0">
                <a:latin typeface="Georgia"/>
                <a:cs typeface="Georgia"/>
              </a:rPr>
              <a:t>σ</a:t>
            </a:r>
            <a:r>
              <a:rPr lang="mr-IN" baseline="-25000" dirty="0" smtClean="0">
                <a:latin typeface="Georgia"/>
                <a:cs typeface="Georgia"/>
              </a:rPr>
              <a:t>A</a:t>
            </a:r>
            <a:r>
              <a:rPr lang="en-GB" baseline="-25000" dirty="0" smtClean="0">
                <a:latin typeface="Georgia"/>
                <a:cs typeface="Georgia"/>
              </a:rPr>
              <a:t>≠</a:t>
            </a:r>
            <a:r>
              <a:rPr lang="mr-IN" baseline="-25000" dirty="0" smtClean="0">
                <a:latin typeface="Georgia"/>
                <a:cs typeface="Georgia"/>
              </a:rPr>
              <a:t>c</a:t>
            </a:r>
            <a:r>
              <a:rPr lang="mr-IN" dirty="0">
                <a:latin typeface="Georgia"/>
                <a:cs typeface="Georgia"/>
              </a:rPr>
              <a:t>(R)) = T(R</a:t>
            </a:r>
            <a:r>
              <a:rPr lang="mr-IN" dirty="0" smtClean="0">
                <a:latin typeface="Georgia"/>
                <a:cs typeface="Georgia"/>
              </a:rPr>
              <a:t>)</a:t>
            </a:r>
            <a:r>
              <a:rPr lang="en-GB" dirty="0" smtClean="0">
                <a:latin typeface="Georgia"/>
                <a:cs typeface="Georgia"/>
              </a:rPr>
              <a:t> as a first approximation</a:t>
            </a:r>
          </a:p>
          <a:p>
            <a:pPr marL="0" indent="0">
              <a:buNone/>
            </a:pPr>
            <a:r>
              <a:rPr lang="en-GB" dirty="0" smtClean="0">
                <a:latin typeface="Georgia"/>
                <a:cs typeface="Georgia"/>
              </a:rPr>
              <a:t>Alternatively,</a:t>
            </a:r>
            <a:br>
              <a:rPr lang="en-GB" dirty="0" smtClean="0">
                <a:latin typeface="Georgia"/>
                <a:cs typeface="Georgia"/>
              </a:rPr>
            </a:br>
            <a:r>
              <a:rPr lang="mr-IN" dirty="0" smtClean="0">
                <a:latin typeface="Georgia"/>
                <a:cs typeface="Georgia"/>
              </a:rPr>
              <a:t>T</a:t>
            </a:r>
            <a:r>
              <a:rPr lang="mr-IN" dirty="0">
                <a:latin typeface="Georgia"/>
                <a:cs typeface="Georgia"/>
              </a:rPr>
              <a:t>(σ</a:t>
            </a:r>
            <a:r>
              <a:rPr lang="mr-IN" baseline="-25000" dirty="0">
                <a:latin typeface="Georgia"/>
                <a:cs typeface="Georgia"/>
              </a:rPr>
              <a:t>A</a:t>
            </a:r>
            <a:r>
              <a:rPr lang="en-GB" baseline="-25000" dirty="0">
                <a:cs typeface="Georgia"/>
              </a:rPr>
              <a:t>≠</a:t>
            </a:r>
            <a:r>
              <a:rPr lang="mr-IN" baseline="-25000" dirty="0">
                <a:latin typeface="Georgia"/>
                <a:cs typeface="Georgia"/>
              </a:rPr>
              <a:t>c</a:t>
            </a:r>
            <a:r>
              <a:rPr lang="mr-IN" dirty="0">
                <a:latin typeface="Georgia"/>
                <a:cs typeface="Georgia"/>
              </a:rPr>
              <a:t>(R)) </a:t>
            </a:r>
            <a:r>
              <a:rPr lang="en-GB" dirty="0" smtClean="0">
                <a:latin typeface="Georgia"/>
                <a:cs typeface="Georgia"/>
              </a:rPr>
              <a:t>= T(R)(V(R, A) </a:t>
            </a:r>
            <a:r>
              <a:rPr lang="mr-IN" dirty="0" smtClean="0">
                <a:latin typeface="Georgia"/>
                <a:cs typeface="Georgia"/>
              </a:rPr>
              <a:t>–</a:t>
            </a:r>
            <a:r>
              <a:rPr lang="en-GB" dirty="0" smtClean="0">
                <a:latin typeface="Georgia"/>
                <a:cs typeface="Georgia"/>
              </a:rPr>
              <a:t> 1)/V(R, A)</a:t>
            </a:r>
            <a:endParaRPr lang="en-GB" dirty="0">
              <a:cs typeface="Georg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754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Selection: Conjunction/Disjunction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>
              <a:latin typeface="Georgia"/>
              <a:cs typeface="Georgia"/>
            </a:endParaRPr>
          </a:p>
          <a:p>
            <a:endParaRPr lang="en-GB" dirty="0">
              <a:latin typeface="Georgia"/>
              <a:cs typeface="Georgia"/>
            </a:endParaRPr>
          </a:p>
          <a:p>
            <a:pPr marL="0" indent="0">
              <a:buNone/>
            </a:pPr>
            <a:endParaRPr lang="en-GB" dirty="0" smtClean="0">
              <a:cs typeface="Georgia"/>
            </a:endParaRP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(</a:t>
            </a:r>
            <a:r>
              <a:rPr lang="en-GB" dirty="0" smtClean="0">
                <a:cs typeface="Georgia"/>
              </a:rPr>
              <a:t>overestimates number of tuples)</a:t>
            </a:r>
          </a:p>
          <a:p>
            <a:pPr marL="0" indent="0">
              <a:buNone/>
            </a:pPr>
            <a:r>
              <a:rPr lang="en-GB" dirty="0" smtClean="0">
                <a:cs typeface="Georgia"/>
              </a:rPr>
              <a:t>Alternatively,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>
              <a:cs typeface="Georgia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621367"/>
              </p:ext>
            </p:extLst>
          </p:nvPr>
        </p:nvGraphicFramePr>
        <p:xfrm>
          <a:off x="251520" y="2636912"/>
          <a:ext cx="4896544" cy="926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2349500" imgH="444500" progId="Equation.3">
                  <p:embed/>
                </p:oleObj>
              </mc:Choice>
              <mc:Fallback>
                <p:oleObj name="Equation" r:id="rId3" imgW="23495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2636912"/>
                        <a:ext cx="4896544" cy="9263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079296"/>
              </p:ext>
            </p:extLst>
          </p:nvPr>
        </p:nvGraphicFramePr>
        <p:xfrm>
          <a:off x="266811" y="4293096"/>
          <a:ext cx="6825469" cy="103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3187700" imgH="482600" progId="Equation.3">
                  <p:embed/>
                </p:oleObj>
              </mc:Choice>
              <mc:Fallback>
                <p:oleObj name="Equation" r:id="rId5" imgW="3187700" imgH="482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6811" y="4293096"/>
                        <a:ext cx="6825469" cy="1033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076943"/>
              </p:ext>
            </p:extLst>
          </p:nvPr>
        </p:nvGraphicFramePr>
        <p:xfrm>
          <a:off x="251520" y="1484784"/>
          <a:ext cx="4654020" cy="936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2209800" imgH="444500" progId="Equation.3">
                  <p:embed/>
                </p:oleObj>
              </mc:Choice>
              <mc:Fallback>
                <p:oleObj name="Equation" r:id="rId7" imgW="22098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1520" y="1484784"/>
                        <a:ext cx="4654020" cy="9361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9882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mr-IN" dirty="0">
                <a:latin typeface="Georgia"/>
                <a:cs typeface="Georgia"/>
              </a:rPr>
              <a:t>T(</a:t>
            </a:r>
            <a:r>
              <a:rPr lang="mr-IN" dirty="0" smtClean="0">
                <a:latin typeface="Georgia"/>
                <a:cs typeface="Georgia"/>
              </a:rPr>
              <a:t>R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⨝</a:t>
            </a:r>
            <a:r>
              <a:rPr lang="mr-IN" baseline="-25000" dirty="0" smtClean="0">
                <a:latin typeface="Georgia"/>
                <a:cs typeface="Georgia"/>
              </a:rPr>
              <a:t>A</a:t>
            </a:r>
            <a:r>
              <a:rPr lang="mr-IN" baseline="-25000" dirty="0">
                <a:latin typeface="Georgia"/>
                <a:cs typeface="Georgia"/>
              </a:rPr>
              <a:t>=</a:t>
            </a:r>
            <a:r>
              <a:rPr lang="mr-IN" baseline="-25000" dirty="0" smtClean="0">
                <a:latin typeface="Georgia"/>
                <a:cs typeface="Georgia"/>
              </a:rPr>
              <a:t>B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S</a:t>
            </a:r>
            <a:r>
              <a:rPr lang="mr-IN" dirty="0">
                <a:latin typeface="Georgia"/>
                <a:cs typeface="Georgia"/>
              </a:rPr>
              <a:t>) = T(R)T(S)/max(V(R,A),V(S,B)</a:t>
            </a:r>
            <a:r>
              <a:rPr lang="mr-IN" dirty="0" smtClean="0">
                <a:latin typeface="Georgia"/>
                <a:cs typeface="Georgia"/>
              </a:rPr>
              <a:t>)</a:t>
            </a:r>
            <a:endParaRPr lang="en-GB" dirty="0" smtClean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mr-IN" dirty="0" smtClean="0">
                <a:latin typeface="Georgia"/>
                <a:cs typeface="Georgia"/>
              </a:rPr>
              <a:t>V(R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⨝</a:t>
            </a:r>
            <a:r>
              <a:rPr lang="mr-IN" baseline="-25000" dirty="0" smtClean="0">
                <a:latin typeface="Georgia"/>
                <a:cs typeface="Georgia"/>
              </a:rPr>
              <a:t>A=B</a:t>
            </a:r>
            <a:r>
              <a:rPr lang="en-GB" baseline="-25000" dirty="0" smtClean="0">
                <a:latin typeface="Georgia"/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S, A) = </a:t>
            </a:r>
            <a:r>
              <a:rPr lang="mr-IN" dirty="0">
                <a:latin typeface="Georgia"/>
                <a:cs typeface="Georgia"/>
              </a:rPr>
              <a:t>V(</a:t>
            </a:r>
            <a:r>
              <a:rPr lang="mr-IN" dirty="0" smtClean="0">
                <a:latin typeface="Georgia"/>
                <a:cs typeface="Georgia"/>
              </a:rPr>
              <a:t>R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⨝</a:t>
            </a:r>
            <a:r>
              <a:rPr lang="mr-IN" baseline="-25000" dirty="0">
                <a:latin typeface="Georgia"/>
                <a:cs typeface="Georgia"/>
              </a:rPr>
              <a:t>A=</a:t>
            </a:r>
            <a:r>
              <a:rPr lang="mr-IN" baseline="-25000" dirty="0" smtClean="0">
                <a:latin typeface="Georgia"/>
                <a:cs typeface="Georgia"/>
              </a:rPr>
              <a:t>B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S</a:t>
            </a:r>
            <a:r>
              <a:rPr lang="mr-IN" dirty="0">
                <a:latin typeface="Georgia"/>
                <a:cs typeface="Georgia"/>
              </a:rPr>
              <a:t>, B) = min(V(R, A), V(S, B)</a:t>
            </a:r>
            <a:r>
              <a:rPr lang="mr-IN" dirty="0" smtClean="0">
                <a:latin typeface="Georgia"/>
                <a:cs typeface="Georgia"/>
              </a:rPr>
              <a:t>)</a:t>
            </a:r>
            <a:endParaRPr lang="en-GB" dirty="0" smtClean="0">
              <a:latin typeface="Georgia"/>
              <a:cs typeface="Georgia"/>
            </a:endParaRPr>
          </a:p>
          <a:p>
            <a:pPr marL="0" indent="0">
              <a:buNone/>
            </a:pPr>
            <a:endParaRPr lang="en-US" dirty="0" smtClean="0">
              <a:cs typeface="Georgia"/>
            </a:endParaRPr>
          </a:p>
          <a:p>
            <a:pPr marL="0" indent="0">
              <a:buNone/>
            </a:pPr>
            <a:r>
              <a:rPr lang="en-US" dirty="0" smtClean="0">
                <a:cs typeface="Georgia"/>
              </a:rPr>
              <a:t>Assumption</a:t>
            </a:r>
            <a:r>
              <a:rPr lang="en-US" dirty="0">
                <a:cs typeface="Georgia"/>
              </a:rPr>
              <a:t>: </a:t>
            </a:r>
            <a:r>
              <a:rPr lang="en-GB" dirty="0">
                <a:cs typeface="Georgia"/>
              </a:rPr>
              <a:t>all values of A </a:t>
            </a:r>
            <a:r>
              <a:rPr lang="en-GB" dirty="0" smtClean="0">
                <a:cs typeface="Georgia"/>
              </a:rPr>
              <a:t>and B appear </a:t>
            </a:r>
            <a:r>
              <a:rPr lang="en-GB" dirty="0">
                <a:cs typeface="Georgia"/>
              </a:rPr>
              <a:t>with equal frequency</a:t>
            </a:r>
          </a:p>
          <a:p>
            <a:pPr marL="0" indent="0">
              <a:buNone/>
            </a:pPr>
            <a:r>
              <a:rPr lang="en-US" dirty="0" smtClean="0">
                <a:cs typeface="Georgia"/>
              </a:rPr>
              <a:t>Note</a:t>
            </a:r>
            <a:r>
              <a:rPr lang="en-US" dirty="0">
                <a:cs typeface="Georgia"/>
              </a:rPr>
              <a:t>:	for all other attributes X of </a:t>
            </a:r>
            <a:r>
              <a:rPr lang="en-US" dirty="0" smtClean="0">
                <a:cs typeface="Georgia"/>
              </a:rPr>
              <a:t>R and Y of S,</a:t>
            </a:r>
            <a:br>
              <a:rPr lang="en-US" dirty="0" smtClean="0">
                <a:cs typeface="Georgia"/>
              </a:rPr>
            </a:br>
            <a:r>
              <a:rPr lang="en-US" dirty="0" smtClean="0">
                <a:cs typeface="Georgia"/>
              </a:rPr>
              <a:t>	</a:t>
            </a:r>
            <a:r>
              <a:rPr lang="mr-IN" dirty="0" smtClean="0">
                <a:latin typeface="Georgia"/>
                <a:cs typeface="Georgia"/>
              </a:rPr>
              <a:t>V</a:t>
            </a:r>
            <a:r>
              <a:rPr lang="mr-IN" dirty="0">
                <a:latin typeface="Georgia"/>
                <a:cs typeface="Georgia"/>
              </a:rPr>
              <a:t>(R</a:t>
            </a:r>
            <a:r>
              <a:rPr lang="en-GB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⨝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en-GB" baseline="-25000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S, </a:t>
            </a:r>
            <a:r>
              <a:rPr lang="en-GB" dirty="0" smtClean="0">
                <a:latin typeface="Georgia"/>
                <a:cs typeface="Georgia"/>
              </a:rPr>
              <a:t>X</a:t>
            </a:r>
            <a:r>
              <a:rPr lang="mr-IN" dirty="0" smtClean="0">
                <a:latin typeface="Georgia"/>
                <a:cs typeface="Georgia"/>
              </a:rPr>
              <a:t>) </a:t>
            </a:r>
            <a:r>
              <a:rPr lang="en-US" dirty="0" smtClean="0"/>
              <a:t>= </a:t>
            </a:r>
            <a:r>
              <a:rPr lang="en-US" dirty="0"/>
              <a:t>V(R,X</a:t>
            </a:r>
            <a:r>
              <a:rPr lang="en-US" dirty="0" smtClean="0"/>
              <a:t>) and </a:t>
            </a:r>
            <a:r>
              <a:rPr lang="mr-IN" dirty="0">
                <a:latin typeface="Georgia"/>
                <a:cs typeface="Georgia"/>
              </a:rPr>
              <a:t>V(R</a:t>
            </a:r>
            <a:r>
              <a:rPr lang="en-GB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⨝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en-GB" baseline="-25000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S, </a:t>
            </a:r>
            <a:r>
              <a:rPr lang="en-GB" dirty="0" smtClean="0">
                <a:latin typeface="Georgia"/>
                <a:cs typeface="Georgia"/>
              </a:rPr>
              <a:t>Y</a:t>
            </a:r>
            <a:r>
              <a:rPr lang="mr-IN" dirty="0" smtClean="0">
                <a:latin typeface="Georgia"/>
                <a:cs typeface="Georgia"/>
              </a:rPr>
              <a:t>) </a:t>
            </a:r>
            <a:r>
              <a:rPr lang="en-US" dirty="0"/>
              <a:t>= V</a:t>
            </a:r>
            <a:r>
              <a:rPr lang="en-US" dirty="0" smtClean="0"/>
              <a:t>(S, Y)</a:t>
            </a:r>
            <a:endParaRPr lang="en-US" dirty="0" smtClean="0">
              <a:cs typeface="Georgia"/>
            </a:endParaRPr>
          </a:p>
          <a:p>
            <a:pPr marL="0" indent="0">
              <a:buNone/>
            </a:pPr>
            <a:r>
              <a:rPr lang="en-US" dirty="0" smtClean="0">
                <a:cs typeface="Georgia"/>
              </a:rPr>
              <a:t>This </a:t>
            </a:r>
            <a:r>
              <a:rPr lang="en-US" dirty="0">
                <a:cs typeface="Georgia"/>
              </a:rPr>
              <a:t>may be reduced because </a:t>
            </a:r>
            <a:r>
              <a:rPr lang="mr-IN" dirty="0">
                <a:latin typeface="Georgia"/>
                <a:cs typeface="Georgia"/>
              </a:rPr>
              <a:t>V(R</a:t>
            </a:r>
            <a:r>
              <a:rPr lang="en-GB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⨝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en-GB" baseline="-25000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S, </a:t>
            </a:r>
            <a:r>
              <a:rPr lang="en-GB" dirty="0" smtClean="0">
                <a:latin typeface="Georgia"/>
                <a:cs typeface="Georgia"/>
              </a:rPr>
              <a:t>X</a:t>
            </a:r>
            <a:r>
              <a:rPr lang="mr-IN" dirty="0" smtClean="0">
                <a:latin typeface="Georgia"/>
                <a:cs typeface="Georgia"/>
              </a:rPr>
              <a:t>) </a:t>
            </a:r>
            <a:r>
              <a:rPr lang="en-US" dirty="0" smtClean="0"/>
              <a:t>≤ </a:t>
            </a:r>
            <a:r>
              <a:rPr lang="en-US" dirty="0"/>
              <a:t>T</a:t>
            </a:r>
            <a:r>
              <a:rPr lang="en-US" dirty="0" smtClean="0"/>
              <a:t>(</a:t>
            </a:r>
            <a:r>
              <a:rPr lang="mr-IN" dirty="0">
                <a:latin typeface="Georgia"/>
                <a:cs typeface="Georgia"/>
              </a:rPr>
              <a:t>R</a:t>
            </a:r>
            <a:r>
              <a:rPr lang="en-GB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⨝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en-GB" baseline="-25000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S</a:t>
            </a:r>
            <a:r>
              <a:rPr lang="en-US" dirty="0" smtClean="0"/>
              <a:t>) </a:t>
            </a:r>
            <a:r>
              <a:rPr lang="en-US" dirty="0" smtClean="0">
                <a:cs typeface="Georgia"/>
              </a:rPr>
              <a:t/>
            </a:r>
            <a:br>
              <a:rPr lang="en-US" dirty="0" smtClean="0">
                <a:cs typeface="Georgia"/>
              </a:rPr>
            </a:br>
            <a:r>
              <a:rPr lang="en-GB" dirty="0" smtClean="0">
                <a:latin typeface="Georgia"/>
                <a:cs typeface="Georgia"/>
              </a:rPr>
              <a:t>and </a:t>
            </a:r>
            <a:r>
              <a:rPr lang="mr-IN" dirty="0">
                <a:latin typeface="Georgia"/>
                <a:cs typeface="Georgia"/>
              </a:rPr>
              <a:t>V(R</a:t>
            </a:r>
            <a:r>
              <a:rPr lang="en-GB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⨝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en-GB" baseline="-25000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S, </a:t>
            </a:r>
            <a:r>
              <a:rPr lang="en-GB" dirty="0" smtClean="0">
                <a:cs typeface="Georgia"/>
              </a:rPr>
              <a:t>Y</a:t>
            </a:r>
            <a:r>
              <a:rPr lang="mr-IN" dirty="0" smtClean="0">
                <a:latin typeface="Georgia"/>
                <a:cs typeface="Georgia"/>
              </a:rPr>
              <a:t>) </a:t>
            </a:r>
            <a:r>
              <a:rPr lang="en-US" dirty="0"/>
              <a:t>≤ T(</a:t>
            </a:r>
            <a:r>
              <a:rPr lang="mr-IN" dirty="0">
                <a:latin typeface="Georgia"/>
                <a:cs typeface="Georgia"/>
              </a:rPr>
              <a:t>R</a:t>
            </a:r>
            <a:r>
              <a:rPr lang="en-GB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⨝</a:t>
            </a:r>
            <a:r>
              <a:rPr lang="mr-IN" baseline="-25000" dirty="0">
                <a:latin typeface="Georgia"/>
                <a:cs typeface="Georgia"/>
              </a:rPr>
              <a:t>A=B</a:t>
            </a:r>
            <a:r>
              <a:rPr lang="en-GB" baseline="-25000" dirty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S</a:t>
            </a:r>
            <a:r>
              <a:rPr lang="en-US" dirty="0"/>
              <a:t>) </a:t>
            </a:r>
            <a:endParaRPr lang="mr-IN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99078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there are multiple pairs of join attributes:</a:t>
            </a:r>
          </a:p>
          <a:p>
            <a:pPr marL="0" indent="0">
              <a:buNone/>
            </a:pPr>
            <a:r>
              <a:rPr lang="mr-IN" dirty="0">
                <a:latin typeface="Georgia"/>
                <a:cs typeface="Georgia"/>
              </a:rPr>
              <a:t>T(R</a:t>
            </a:r>
            <a:r>
              <a:rPr lang="en-GB" dirty="0">
                <a:cs typeface="Georgia"/>
              </a:rPr>
              <a:t> </a:t>
            </a:r>
            <a:r>
              <a:rPr lang="mr-IN" dirty="0" smtClean="0">
                <a:latin typeface="Georgia"/>
                <a:cs typeface="Georgia"/>
              </a:rPr>
              <a:t>⨝</a:t>
            </a:r>
            <a:r>
              <a:rPr lang="en-GB" baseline="-25000" dirty="0" smtClean="0">
                <a:latin typeface="Georgia"/>
                <a:cs typeface="Georgia"/>
              </a:rPr>
              <a:t>R1</a:t>
            </a:r>
            <a:r>
              <a:rPr lang="mr-IN" baseline="-25000" dirty="0" smtClean="0">
                <a:latin typeface="Georgia"/>
                <a:cs typeface="Georgia"/>
              </a:rPr>
              <a:t>=</a:t>
            </a:r>
            <a:r>
              <a:rPr lang="en-GB" baseline="-25000" dirty="0" smtClean="0">
                <a:latin typeface="Georgia"/>
                <a:cs typeface="Georgia"/>
              </a:rPr>
              <a:t>S1</a:t>
            </a:r>
            <a:r>
              <a:rPr lang="en-GB" baseline="-25000" dirty="0" smtClean="0">
                <a:cs typeface="Georgia"/>
              </a:rPr>
              <a:t>⋀R2=S2</a:t>
            </a:r>
            <a:r>
              <a:rPr lang="en-GB" dirty="0" smtClean="0">
                <a:cs typeface="Georgia"/>
              </a:rPr>
              <a:t> </a:t>
            </a:r>
            <a:r>
              <a:rPr lang="mr-IN" dirty="0">
                <a:latin typeface="Georgia"/>
                <a:cs typeface="Georgia"/>
              </a:rPr>
              <a:t>S) = </a:t>
            </a:r>
            <a:r>
              <a:rPr lang="en-GB" dirty="0" smtClean="0">
                <a:latin typeface="Georgia"/>
                <a:cs typeface="Georgia"/>
              </a:rPr>
              <a:t/>
            </a:r>
            <a:br>
              <a:rPr lang="en-GB" dirty="0" smtClean="0">
                <a:latin typeface="Georgia"/>
                <a:cs typeface="Georgia"/>
              </a:rPr>
            </a:br>
            <a:r>
              <a:rPr lang="en-GB" dirty="0">
                <a:latin typeface="Georgia"/>
                <a:cs typeface="Georgia"/>
              </a:rPr>
              <a:t>	</a:t>
            </a:r>
            <a:endParaRPr lang="en-GB" dirty="0" smtClean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GB">
                <a:latin typeface="Georgia"/>
                <a:cs typeface="Georgia"/>
              </a:rPr>
              <a:t>	</a:t>
            </a:r>
            <a:r>
              <a:rPr lang="en-GB" smtClean="0">
                <a:latin typeface="Georgia"/>
                <a:cs typeface="Georgia"/>
              </a:rPr>
              <a:t>                                     </a:t>
            </a:r>
            <a:r>
              <a:rPr lang="mr-IN" smtClean="0">
                <a:latin typeface="Georgia"/>
                <a:cs typeface="Georgia"/>
              </a:rPr>
              <a:t>T</a:t>
            </a:r>
            <a:r>
              <a:rPr lang="mr-IN" dirty="0">
                <a:latin typeface="Georgia"/>
                <a:cs typeface="Georgia"/>
              </a:rPr>
              <a:t>(R)T(S</a:t>
            </a:r>
            <a:r>
              <a:rPr lang="mr-IN" dirty="0" smtClean="0">
                <a:latin typeface="Georgia"/>
                <a:cs typeface="Georgia"/>
              </a:rPr>
              <a:t>)</a:t>
            </a:r>
            <a:endParaRPr lang="en-GB" dirty="0" smtClean="0">
              <a:latin typeface="Georgia"/>
              <a:cs typeface="Georgia"/>
            </a:endParaRPr>
          </a:p>
          <a:p>
            <a:pPr marL="0" indent="0">
              <a:buNone/>
            </a:pPr>
            <a:r>
              <a:rPr lang="en-GB" dirty="0" smtClean="0">
                <a:latin typeface="Georgia"/>
                <a:cs typeface="Georgia"/>
              </a:rPr>
              <a:t>	</a:t>
            </a:r>
            <a:r>
              <a:rPr lang="mr-IN" dirty="0" smtClean="0">
                <a:latin typeface="Georgia"/>
                <a:cs typeface="Georgia"/>
              </a:rPr>
              <a:t>max</a:t>
            </a:r>
            <a:r>
              <a:rPr lang="mr-IN" dirty="0">
                <a:latin typeface="Georgia"/>
                <a:cs typeface="Georgia"/>
              </a:rPr>
              <a:t>(V(R</a:t>
            </a:r>
            <a:r>
              <a:rPr lang="mr-IN" dirty="0" smtClean="0">
                <a:latin typeface="Georgia"/>
                <a:cs typeface="Georgia"/>
              </a:rPr>
              <a:t>,</a:t>
            </a:r>
            <a:r>
              <a:rPr lang="en-GB" dirty="0" smtClean="0">
                <a:latin typeface="Georgia"/>
                <a:cs typeface="Georgia"/>
              </a:rPr>
              <a:t> R1</a:t>
            </a:r>
            <a:r>
              <a:rPr lang="mr-IN" dirty="0" smtClean="0">
                <a:latin typeface="Georgia"/>
                <a:cs typeface="Georgia"/>
              </a:rPr>
              <a:t>)</a:t>
            </a:r>
            <a:r>
              <a:rPr lang="mr-IN" dirty="0">
                <a:latin typeface="Georgia"/>
                <a:cs typeface="Georgia"/>
              </a:rPr>
              <a:t>,V(S</a:t>
            </a:r>
            <a:r>
              <a:rPr lang="mr-IN" dirty="0" smtClean="0">
                <a:latin typeface="Georgia"/>
                <a:cs typeface="Georgia"/>
              </a:rPr>
              <a:t>,</a:t>
            </a:r>
            <a:r>
              <a:rPr lang="en-GB" dirty="0" smtClean="0">
                <a:latin typeface="Georgia"/>
                <a:cs typeface="Georgia"/>
              </a:rPr>
              <a:t> S1</a:t>
            </a:r>
            <a:r>
              <a:rPr lang="mr-IN" dirty="0" smtClean="0">
                <a:latin typeface="Georgia"/>
                <a:cs typeface="Georgia"/>
              </a:rPr>
              <a:t>))</a:t>
            </a:r>
            <a:r>
              <a:rPr lang="en-GB" dirty="0" smtClean="0">
                <a:latin typeface="Georgia"/>
                <a:cs typeface="Georgia"/>
              </a:rPr>
              <a:t> max(V(R, R2),V(S, S2))</a:t>
            </a:r>
            <a:endParaRPr lang="en-GB" dirty="0">
              <a:cs typeface="Georgia"/>
            </a:endParaRP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187624" y="3789040"/>
            <a:ext cx="640871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97589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Distinct values assumes that each attribute value appears with equal frequency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otentially unrealistic</a:t>
            </a:r>
          </a:p>
          <a:p>
            <a:pPr lvl="1"/>
            <a:r>
              <a:rPr lang="en-US" dirty="0" smtClean="0"/>
              <a:t>Gives inaccurate estimates for joins and selects</a:t>
            </a:r>
          </a:p>
          <a:p>
            <a:pPr marL="0" indent="0">
              <a:buNone/>
            </a:pPr>
            <a:r>
              <a:rPr lang="en-US" dirty="0" smtClean="0"/>
              <a:t>Other approaches based on histograms:</a:t>
            </a:r>
          </a:p>
          <a:p>
            <a:pPr lvl="1"/>
            <a:r>
              <a:rPr lang="en-US" dirty="0" smtClean="0"/>
              <a:t>Equal-width </a:t>
            </a:r>
            <a:r>
              <a:rPr lang="mr-IN" dirty="0" smtClean="0"/>
              <a:t>–</a:t>
            </a:r>
            <a:r>
              <a:rPr lang="en-US" dirty="0" smtClean="0"/>
              <a:t> divide the attribute domain into equal parts, give tuple counts for each</a:t>
            </a:r>
          </a:p>
          <a:p>
            <a:pPr lvl="1"/>
            <a:r>
              <a:rPr lang="en-US" dirty="0" smtClean="0"/>
              <a:t>Equal-height </a:t>
            </a:r>
            <a:r>
              <a:rPr lang="mr-IN" dirty="0" smtClean="0"/>
              <a:t>–</a:t>
            </a:r>
            <a:r>
              <a:rPr lang="en-US" dirty="0" smtClean="0"/>
              <a:t> sort tuples by attribute, divide into equal-sized sets of tuples and give maximum value for each set</a:t>
            </a:r>
          </a:p>
          <a:p>
            <a:pPr lvl="1"/>
            <a:r>
              <a:rPr lang="en-US" dirty="0" smtClean="0"/>
              <a:t>Most-frequent values </a:t>
            </a:r>
            <a:r>
              <a:rPr lang="mr-IN" dirty="0" smtClean="0"/>
              <a:t>–</a:t>
            </a:r>
            <a:r>
              <a:rPr lang="en-US" dirty="0" smtClean="0"/>
              <a:t> give tuple counts for top-n most frequent values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353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br>
              <a:rPr lang="en-US" dirty="0" smtClean="0"/>
            </a:br>
            <a:r>
              <a:rPr lang="en-US" dirty="0" err="1" smtClean="0"/>
              <a:t>Optimisation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112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Heuristic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Start with canonical form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Move </a:t>
            </a:r>
            <a:r>
              <a:rPr lang="en-GB" dirty="0" err="1" smtClean="0"/>
              <a:t>σ</a:t>
            </a:r>
            <a:r>
              <a:rPr lang="en-GB" dirty="0" smtClean="0"/>
              <a:t> operators down the tree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Reorder </a:t>
            </a:r>
            <a:r>
              <a:rPr lang="en-GB" dirty="0" err="1" smtClean="0"/>
              <a:t>subtrees</a:t>
            </a:r>
            <a:r>
              <a:rPr lang="en-GB" dirty="0" smtClean="0"/>
              <a:t> to put most restrictive </a:t>
            </a:r>
            <a:r>
              <a:rPr lang="en-GB" dirty="0" err="1" smtClean="0"/>
              <a:t>σ</a:t>
            </a:r>
            <a:r>
              <a:rPr lang="en-GB" dirty="0" smtClean="0"/>
              <a:t> first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Combine × and </a:t>
            </a:r>
            <a:r>
              <a:rPr lang="en-GB" dirty="0" err="1" smtClean="0"/>
              <a:t>σ</a:t>
            </a:r>
            <a:r>
              <a:rPr lang="en-GB" dirty="0" smtClean="0"/>
              <a:t> to create ⨝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Move π operators down the tree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759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Optimising Query Trees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Find the last names of employees born after 1957 who work on a project named ‘Aquarius’</a:t>
            </a:r>
          </a:p>
          <a:p>
            <a:pPr marL="0" indent="0">
              <a:buNone/>
            </a:pPr>
            <a:r>
              <a:rPr lang="en-GB" dirty="0" smtClean="0"/>
              <a:t>SELECT	LNAME</a:t>
            </a:r>
            <a:br>
              <a:rPr lang="en-GB" dirty="0" smtClean="0"/>
            </a:br>
            <a:r>
              <a:rPr lang="en-GB" dirty="0" smtClean="0"/>
              <a:t>FROM		EMPLOYEE, WORKS_ON, PROJECT</a:t>
            </a:r>
            <a:br>
              <a:rPr lang="en-GB" dirty="0" smtClean="0"/>
            </a:br>
            <a:r>
              <a:rPr lang="en-GB" dirty="0" smtClean="0"/>
              <a:t>WHERE	PNAME=‘Aquarius’ AND</a:t>
            </a:r>
            <a:br>
              <a:rPr lang="en-GB" dirty="0" smtClean="0"/>
            </a:br>
            <a:r>
              <a:rPr lang="en-GB" dirty="0" smtClean="0"/>
              <a:t> 		PNUMBER=PNO AND</a:t>
            </a:r>
            <a:br>
              <a:rPr lang="en-GB" dirty="0" smtClean="0"/>
            </a:br>
            <a:r>
              <a:rPr lang="en-GB" dirty="0" smtClean="0"/>
              <a:t> 		ESSN=SSN AND</a:t>
            </a:r>
            <a:br>
              <a:rPr lang="en-GB" dirty="0" smtClean="0"/>
            </a:br>
            <a:r>
              <a:rPr lang="en-GB" dirty="0" smtClean="0"/>
              <a:t> 		BDATE &gt; ‘1957-12-31’</a:t>
            </a:r>
          </a:p>
        </p:txBody>
      </p:sp>
    </p:spTree>
    <p:extLst>
      <p:ext uri="{BB962C8B-B14F-4D97-AF65-F5344CB8AC3E}">
        <p14:creationId xmlns:p14="http://schemas.microsoft.com/office/powerpoint/2010/main" val="755032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Structures and Canonical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Useful to only consider left-deep trees</a:t>
            </a:r>
          </a:p>
          <a:p>
            <a:pPr lvl="1"/>
            <a:r>
              <a:rPr lang="en-US" dirty="0" smtClean="0"/>
              <a:t>Fewer possible left-deep trees than possible bushy trees - smaller search space when investigating join orderings</a:t>
            </a:r>
          </a:p>
          <a:p>
            <a:pPr lvl="1"/>
            <a:r>
              <a:rPr lang="en-US" dirty="0" smtClean="0"/>
              <a:t>Left deep trees work well with common join algorithms (nested-loop, index, one-pass </a:t>
            </a:r>
            <a:r>
              <a:rPr lang="mr-IN" dirty="0" smtClean="0"/>
              <a:t>–</a:t>
            </a:r>
            <a:r>
              <a:rPr lang="en-US" dirty="0" smtClean="0"/>
              <a:t> about which more later)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Canonical form should be: 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a left-deep tree of products with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a conjunctive selection above the products and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a projection (of the output attributes) above the selection</a:t>
            </a:r>
          </a:p>
          <a:p>
            <a:pPr marL="817200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906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Canonical Form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923928" y="175260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3742" y="2667000"/>
            <a:ext cx="42965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en-GB" baseline="-25000" dirty="0" smtClean="0">
                <a:latin typeface="Georgia"/>
                <a:cs typeface="Georgia"/>
              </a:rPr>
              <a:t>PNAME=‘</a:t>
            </a:r>
            <a:r>
              <a:rPr lang="en-GB" baseline="-25000" dirty="0" err="1" smtClean="0">
                <a:latin typeface="Georgia"/>
                <a:cs typeface="Georgia"/>
              </a:rPr>
              <a:t>Aquarius’</a:t>
            </a:r>
            <a:r>
              <a:rPr lang="en-GB" baseline="-25000" dirty="0" err="1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 err="1" smtClean="0">
                <a:latin typeface="Georgia"/>
                <a:cs typeface="Georgia"/>
              </a:rPr>
              <a:t>PNUMBER</a:t>
            </a:r>
            <a:r>
              <a:rPr lang="en-GB" baseline="-25000" dirty="0" smtClean="0">
                <a:latin typeface="Georgia"/>
                <a:cs typeface="Georgia"/>
              </a:rPr>
              <a:t>=PNO </a:t>
            </a:r>
            <a:r>
              <a:rPr lang="en-GB" baseline="-250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 smtClean="0">
                <a:latin typeface="Georgia"/>
                <a:cs typeface="Georgia"/>
              </a:rPr>
              <a:t/>
            </a:r>
            <a:br>
              <a:rPr lang="en-GB" baseline="-25000" dirty="0" smtClean="0">
                <a:latin typeface="Georgia"/>
                <a:cs typeface="Georgia"/>
              </a:rPr>
            </a:br>
            <a:r>
              <a:rPr lang="en-GB" baseline="-25000" dirty="0" smtClean="0">
                <a:latin typeface="Georgia"/>
                <a:cs typeface="Georgia"/>
              </a:rPr>
              <a:t>ESSN=SSN </a:t>
            </a:r>
            <a:r>
              <a:rPr lang="en-GB" baseline="-250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 smtClean="0">
                <a:latin typeface="Georgia"/>
                <a:cs typeface="Georgia"/>
              </a:rPr>
              <a:t>BDATE &gt; ‘1957-12-31’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66417" y="3861048"/>
            <a:ext cx="3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38796" y="4876800"/>
            <a:ext cx="3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5943600"/>
            <a:ext cx="1865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0635" y="4876800"/>
            <a:ext cx="1565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4200" y="5943600"/>
            <a:ext cx="1979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572000" y="2214265"/>
            <a:ext cx="2" cy="4527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5" idx="2"/>
            <a:endCxn id="6" idx="0"/>
          </p:cNvCxnSpPr>
          <p:nvPr/>
        </p:nvCxnSpPr>
        <p:spPr bwMode="auto">
          <a:xfrm flipH="1">
            <a:off x="4557711" y="3374886"/>
            <a:ext cx="14291" cy="4861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7" idx="2"/>
            <a:endCxn id="10" idx="0"/>
          </p:cNvCxnSpPr>
          <p:nvPr/>
        </p:nvCxnSpPr>
        <p:spPr bwMode="auto">
          <a:xfrm>
            <a:off x="2930090" y="5338465"/>
            <a:ext cx="1183774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6" idx="2"/>
            <a:endCxn id="7" idx="0"/>
          </p:cNvCxnSpPr>
          <p:nvPr/>
        </p:nvCxnSpPr>
        <p:spPr bwMode="auto">
          <a:xfrm flipH="1">
            <a:off x="2930090" y="4322713"/>
            <a:ext cx="1627621" cy="5540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6" idx="2"/>
            <a:endCxn id="9" idx="0"/>
          </p:cNvCxnSpPr>
          <p:nvPr/>
        </p:nvCxnSpPr>
        <p:spPr bwMode="auto">
          <a:xfrm>
            <a:off x="4557711" y="4322713"/>
            <a:ext cx="1625801" cy="5540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7" idx="2"/>
            <a:endCxn id="8" idx="0"/>
          </p:cNvCxnSpPr>
          <p:nvPr/>
        </p:nvCxnSpPr>
        <p:spPr bwMode="auto">
          <a:xfrm flipH="1">
            <a:off x="1688133" y="5338465"/>
            <a:ext cx="1241957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52051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Logical Query Plan</a:t>
            </a:r>
          </a:p>
          <a:p>
            <a:pPr lvl="1"/>
            <a:r>
              <a:rPr lang="en-US" dirty="0" smtClean="0"/>
              <a:t>algebraic representation of query</a:t>
            </a:r>
          </a:p>
          <a:p>
            <a:pPr lvl="1"/>
            <a:r>
              <a:rPr lang="en-US" dirty="0" smtClean="0"/>
              <a:t>operators taken from relational algebra</a:t>
            </a:r>
          </a:p>
          <a:p>
            <a:pPr lvl="1"/>
            <a:r>
              <a:rPr lang="en-US" dirty="0" smtClean="0"/>
              <a:t>abstract!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Physical Query Plan</a:t>
            </a:r>
          </a:p>
          <a:p>
            <a:pPr lvl="1"/>
            <a:r>
              <a:rPr lang="en-US" dirty="0" smtClean="0"/>
              <a:t>algorithms selected for each operator in plan</a:t>
            </a:r>
          </a:p>
          <a:p>
            <a:pPr lvl="1"/>
            <a:r>
              <a:rPr lang="en-US" dirty="0" smtClean="0"/>
              <a:t>execution order specified for operators</a:t>
            </a:r>
          </a:p>
        </p:txBody>
      </p:sp>
    </p:spTree>
    <p:extLst>
      <p:ext uri="{BB962C8B-B14F-4D97-AF65-F5344CB8AC3E}">
        <p14:creationId xmlns:p14="http://schemas.microsoft.com/office/powerpoint/2010/main" val="3199677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</a:t>
            </a:r>
            <a:r>
              <a:rPr lang="en-GB" dirty="0" err="1" smtClean="0"/>
              <a:t>σ</a:t>
            </a:r>
            <a:r>
              <a:rPr lang="en-GB" dirty="0" smtClean="0"/>
              <a:t> </a:t>
            </a:r>
            <a:r>
              <a:rPr lang="en-US" dirty="0" smtClean="0"/>
              <a:t>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selection of the form </a:t>
            </a:r>
            <a:r>
              <a:rPr lang="en-GB" dirty="0" err="1" smtClean="0"/>
              <a:t>σ</a:t>
            </a:r>
            <a:r>
              <a:rPr lang="en-GB" baseline="-25000" dirty="0" err="1" smtClean="0"/>
              <a:t>attr</a:t>
            </a:r>
            <a:r>
              <a:rPr lang="en-GB" baseline="-25000" dirty="0" smtClean="0"/>
              <a:t>=</a:t>
            </a:r>
            <a:r>
              <a:rPr lang="en-GB" baseline="-25000" dirty="0" err="1" smtClean="0"/>
              <a:t>val</a:t>
            </a:r>
            <a:r>
              <a:rPr lang="en-GB" dirty="0" smtClean="0"/>
              <a:t> can be pushed down to just above the relation that contains </a:t>
            </a:r>
            <a:r>
              <a:rPr lang="en-GB" dirty="0" err="1" smtClean="0"/>
              <a:t>attr</a:t>
            </a:r>
            <a:endParaRPr lang="en-GB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selection </a:t>
            </a:r>
            <a:r>
              <a:rPr lang="en-US" dirty="0"/>
              <a:t>of the form </a:t>
            </a:r>
            <a:r>
              <a:rPr lang="en-GB" dirty="0" err="1" smtClean="0"/>
              <a:t>σ</a:t>
            </a:r>
            <a:r>
              <a:rPr lang="en-GB" dirty="0" smtClean="0"/>
              <a:t> </a:t>
            </a:r>
            <a:r>
              <a:rPr lang="en-GB" baseline="-25000" dirty="0" smtClean="0"/>
              <a:t>attr1=attr2</a:t>
            </a:r>
            <a:r>
              <a:rPr lang="en-GB" dirty="0" smtClean="0"/>
              <a:t> can </a:t>
            </a:r>
            <a:r>
              <a:rPr lang="en-GB" dirty="0"/>
              <a:t>be pushed down to </a:t>
            </a:r>
            <a:r>
              <a:rPr lang="en-GB" dirty="0" smtClean="0"/>
              <a:t>the product above the </a:t>
            </a:r>
            <a:r>
              <a:rPr lang="en-GB" dirty="0" err="1" smtClean="0"/>
              <a:t>subtree</a:t>
            </a:r>
            <a:r>
              <a:rPr lang="en-GB" dirty="0" smtClean="0"/>
              <a:t> containing the relations that contain attr1 and attr2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514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Move </a:t>
            </a:r>
            <a:r>
              <a:rPr lang="en-GB" dirty="0" err="1" smtClean="0"/>
              <a:t>σ</a:t>
            </a:r>
            <a:r>
              <a:rPr lang="en-GB" dirty="0" smtClean="0"/>
              <a:t> down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PNUMBER</a:t>
            </a:r>
            <a:r>
              <a:rPr lang="en-GB" baseline="-25000" dirty="0" smtClean="0">
                <a:latin typeface="Georgia"/>
                <a:cs typeface="Georgia"/>
              </a:rPr>
              <a:t>=PNO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99695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440719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5" idx="2"/>
            <a:endCxn id="6" idx="0"/>
          </p:cNvCxnSpPr>
          <p:nvPr/>
        </p:nvCxnSpPr>
        <p:spPr bwMode="auto">
          <a:xfrm>
            <a:off x="4715896" y="281054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7" idx="2"/>
            <a:endCxn id="10" idx="0"/>
          </p:cNvCxnSpPr>
          <p:nvPr/>
        </p:nvCxnSpPr>
        <p:spPr bwMode="auto">
          <a:xfrm>
            <a:off x="3203728" y="4868863"/>
            <a:ext cx="1440160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6" idx="2"/>
            <a:endCxn id="26" idx="0"/>
          </p:cNvCxnSpPr>
          <p:nvPr/>
        </p:nvCxnSpPr>
        <p:spPr bwMode="auto">
          <a:xfrm flipH="1">
            <a:off x="3203728" y="3458617"/>
            <a:ext cx="1512168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6" idx="2"/>
            <a:endCxn id="27" idx="0"/>
          </p:cNvCxnSpPr>
          <p:nvPr/>
        </p:nvCxnSpPr>
        <p:spPr bwMode="auto">
          <a:xfrm>
            <a:off x="4715896" y="3458617"/>
            <a:ext cx="2376530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b="1" dirty="0" err="1" smtClean="0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 smtClean="0">
                <a:solidFill>
                  <a:srgbClr val="FF0000"/>
                </a:solidFill>
                <a:latin typeface="Georgia"/>
                <a:cs typeface="Georgia"/>
              </a:rPr>
              <a:t>ESSN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=SSN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 smtClean="0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 smtClean="0">
                <a:solidFill>
                  <a:srgbClr val="FF0000"/>
                </a:solidFill>
                <a:latin typeface="Georgia"/>
                <a:cs typeface="Georgia"/>
              </a:rPr>
              <a:t>PNAME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=‘Aquarius’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 smtClean="0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 smtClean="0">
                <a:solidFill>
                  <a:srgbClr val="FF0000"/>
                </a:solidFill>
                <a:latin typeface="Georgia"/>
                <a:cs typeface="Georgia"/>
              </a:rPr>
              <a:t>BDATE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 &gt; ‘1957-12-31’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7" idx="2"/>
            <a:endCxn id="28" idx="0"/>
          </p:cNvCxnSpPr>
          <p:nvPr/>
        </p:nvCxnSpPr>
        <p:spPr bwMode="auto">
          <a:xfrm flipH="1">
            <a:off x="1691560" y="4868863"/>
            <a:ext cx="1512168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26" idx="2"/>
            <a:endCxn id="7" idx="0"/>
          </p:cNvCxnSpPr>
          <p:nvPr/>
        </p:nvCxnSpPr>
        <p:spPr bwMode="auto">
          <a:xfrm>
            <a:off x="3203728" y="4195465"/>
            <a:ext cx="0" cy="2117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90975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Reorder Joins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a query joins N relations and we restrict ourselves only to left-deep trees, there are N! possible join orderings</a:t>
            </a:r>
          </a:p>
          <a:p>
            <a:pPr lvl="1"/>
            <a:r>
              <a:rPr lang="en-US" dirty="0" smtClean="0"/>
              <a:t>Far more possible orderings if don’t restrict to left-deep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For simplicity of search, adopt a greedy approach:</a:t>
            </a:r>
          </a:p>
          <a:p>
            <a:pPr marL="0" indent="0">
              <a:buNone/>
            </a:pPr>
            <a:r>
              <a:rPr lang="en-US" dirty="0" smtClean="0"/>
              <a:t>Reorder </a:t>
            </a:r>
            <a:r>
              <a:rPr lang="en-US" dirty="0" err="1" smtClean="0"/>
              <a:t>subtrees</a:t>
            </a:r>
            <a:r>
              <a:rPr lang="en-US" dirty="0" smtClean="0"/>
              <a:t> to put the most restrictive relations </a:t>
            </a:r>
            <a:r>
              <a:rPr lang="en-US" dirty="0"/>
              <a:t>(fewest tuples) </a:t>
            </a:r>
            <a:r>
              <a:rPr lang="en-US" dirty="0" smtClean="0"/>
              <a:t>first</a:t>
            </a:r>
          </a:p>
        </p:txBody>
      </p:sp>
    </p:spTree>
    <p:extLst>
      <p:ext uri="{BB962C8B-B14F-4D97-AF65-F5344CB8AC3E}">
        <p14:creationId xmlns:p14="http://schemas.microsoft.com/office/powerpoint/2010/main" val="2981996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 bwMode="auto">
          <a:xfrm>
            <a:off x="107504" y="5149551"/>
            <a:ext cx="3429000" cy="1371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5593904" y="3777951"/>
            <a:ext cx="3048000" cy="1143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Bent Arrow 23"/>
          <p:cNvSpPr/>
          <p:nvPr/>
        </p:nvSpPr>
        <p:spPr bwMode="auto">
          <a:xfrm rot="10800000">
            <a:off x="5593904" y="5225751"/>
            <a:ext cx="1752600" cy="1371600"/>
          </a:xfrm>
          <a:prstGeom prst="ben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Reorder J</a:t>
            </a:r>
            <a:r>
              <a:rPr lang="en-GB" dirty="0" smtClean="0"/>
              <a:t>oins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PNUMBER</a:t>
            </a:r>
            <a:r>
              <a:rPr lang="en-GB" baseline="-25000" dirty="0" smtClean="0">
                <a:latin typeface="Georgia"/>
                <a:cs typeface="Georgia"/>
              </a:rPr>
              <a:t>=PNO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99695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440719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5" idx="2"/>
            <a:endCxn id="6" idx="0"/>
          </p:cNvCxnSpPr>
          <p:nvPr/>
        </p:nvCxnSpPr>
        <p:spPr bwMode="auto">
          <a:xfrm>
            <a:off x="4715896" y="281054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7" idx="2"/>
            <a:endCxn id="10" idx="0"/>
          </p:cNvCxnSpPr>
          <p:nvPr/>
        </p:nvCxnSpPr>
        <p:spPr bwMode="auto">
          <a:xfrm>
            <a:off x="3203728" y="4868863"/>
            <a:ext cx="1440160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6" idx="2"/>
            <a:endCxn id="26" idx="0"/>
          </p:cNvCxnSpPr>
          <p:nvPr/>
        </p:nvCxnSpPr>
        <p:spPr bwMode="auto">
          <a:xfrm flipH="1">
            <a:off x="3203728" y="3458617"/>
            <a:ext cx="1512168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6" idx="2"/>
            <a:endCxn id="27" idx="0"/>
          </p:cNvCxnSpPr>
          <p:nvPr/>
        </p:nvCxnSpPr>
        <p:spPr bwMode="auto">
          <a:xfrm>
            <a:off x="4715896" y="3458617"/>
            <a:ext cx="2376530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ESSN</a:t>
            </a:r>
            <a:r>
              <a:rPr lang="en-GB" baseline="-25000" dirty="0" smtClean="0">
                <a:latin typeface="Georgia"/>
                <a:cs typeface="Georgia"/>
              </a:rPr>
              <a:t>=SSN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PNAME</a:t>
            </a:r>
            <a:r>
              <a:rPr lang="en-GB" baseline="-25000" dirty="0" smtClean="0">
                <a:latin typeface="Georgia"/>
                <a:cs typeface="Georgia"/>
              </a:rPr>
              <a:t>=‘Aquarius’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BDATE</a:t>
            </a:r>
            <a:r>
              <a:rPr lang="en-GB" baseline="-25000" dirty="0" smtClean="0">
                <a:latin typeface="Georgia"/>
                <a:cs typeface="Georgia"/>
              </a:rPr>
              <a:t> &gt; ‘1957-12-31’</a:t>
            </a:r>
            <a:endParaRPr lang="en-GB" baseline="-25000" dirty="0"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7" idx="2"/>
            <a:endCxn id="28" idx="0"/>
          </p:cNvCxnSpPr>
          <p:nvPr/>
        </p:nvCxnSpPr>
        <p:spPr bwMode="auto">
          <a:xfrm flipH="1">
            <a:off x="1691560" y="4868863"/>
            <a:ext cx="1512168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26" idx="2"/>
            <a:endCxn id="7" idx="0"/>
          </p:cNvCxnSpPr>
          <p:nvPr/>
        </p:nvCxnSpPr>
        <p:spPr bwMode="auto">
          <a:xfrm>
            <a:off x="3203728" y="4195465"/>
            <a:ext cx="0" cy="2117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9506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Reorder </a:t>
            </a:r>
            <a:r>
              <a:rPr lang="en-GB" dirty="0"/>
              <a:t>J</a:t>
            </a:r>
            <a:r>
              <a:rPr lang="en-GB" dirty="0" smtClean="0"/>
              <a:t>oins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>
                <a:solidFill>
                  <a:srgbClr val="FF0000"/>
                </a:solidFill>
                <a:latin typeface="Georgia"/>
                <a:cs typeface="Georgia"/>
              </a:rPr>
              <a:t>ESSN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SSN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99695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440719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PROJECT</a:t>
            </a:r>
            <a:endParaRPr lang="en-GB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EMPLOYEE</a:t>
            </a:r>
            <a:endParaRPr lang="en-GB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5" idx="2"/>
            <a:endCxn id="6" idx="0"/>
          </p:cNvCxnSpPr>
          <p:nvPr/>
        </p:nvCxnSpPr>
        <p:spPr bwMode="auto">
          <a:xfrm>
            <a:off x="4715896" y="281054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7" idx="2"/>
            <a:endCxn id="10" idx="0"/>
          </p:cNvCxnSpPr>
          <p:nvPr/>
        </p:nvCxnSpPr>
        <p:spPr bwMode="auto">
          <a:xfrm>
            <a:off x="3203728" y="4868863"/>
            <a:ext cx="1440160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6" idx="2"/>
            <a:endCxn id="26" idx="0"/>
          </p:cNvCxnSpPr>
          <p:nvPr/>
        </p:nvCxnSpPr>
        <p:spPr bwMode="auto">
          <a:xfrm flipH="1">
            <a:off x="3203728" y="3458617"/>
            <a:ext cx="1512168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6" idx="2"/>
            <a:endCxn id="27" idx="0"/>
          </p:cNvCxnSpPr>
          <p:nvPr/>
        </p:nvCxnSpPr>
        <p:spPr bwMode="auto">
          <a:xfrm>
            <a:off x="4715896" y="3458617"/>
            <a:ext cx="2376530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b="1" dirty="0" err="1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>
                <a:solidFill>
                  <a:srgbClr val="FF0000"/>
                </a:solidFill>
                <a:latin typeface="Georgia"/>
                <a:cs typeface="Georgia"/>
              </a:rPr>
              <a:t>PNUMBER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=PNO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>
                <a:solidFill>
                  <a:srgbClr val="FF0000"/>
                </a:solidFill>
                <a:latin typeface="Georgia"/>
                <a:cs typeface="Georgia"/>
              </a:rPr>
              <a:t>BDATE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 &gt; ‘1957-12-31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’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>
                <a:solidFill>
                  <a:srgbClr val="FF0000"/>
                </a:solidFill>
                <a:latin typeface="Georgia"/>
                <a:cs typeface="Georgia"/>
              </a:rPr>
              <a:t>PNAME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=‘Aquarius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’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7" idx="2"/>
            <a:endCxn id="28" idx="0"/>
          </p:cNvCxnSpPr>
          <p:nvPr/>
        </p:nvCxnSpPr>
        <p:spPr bwMode="auto">
          <a:xfrm flipH="1">
            <a:off x="1691560" y="4868863"/>
            <a:ext cx="1512168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26" idx="2"/>
            <a:endCxn id="7" idx="0"/>
          </p:cNvCxnSpPr>
          <p:nvPr/>
        </p:nvCxnSpPr>
        <p:spPr bwMode="auto">
          <a:xfrm>
            <a:off x="3203728" y="4195465"/>
            <a:ext cx="0" cy="2117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19985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Joins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Combine × with a </a:t>
            </a:r>
            <a:r>
              <a:rPr lang="en-GB" dirty="0" err="1" smtClean="0"/>
              <a:t>σ</a:t>
            </a:r>
            <a:r>
              <a:rPr lang="en-GB" dirty="0" smtClean="0"/>
              <a:t> immediately above to form </a:t>
            </a:r>
            <a:r>
              <a:rPr lang="en-GB" dirty="0"/>
              <a:t>⨝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Uses the relational transformation </a:t>
            </a:r>
            <a:r>
              <a:rPr lang="en-GB" dirty="0" err="1" smtClean="0"/>
              <a:t>σ</a:t>
            </a:r>
            <a:r>
              <a:rPr lang="en-GB" baseline="-25000" dirty="0" err="1" smtClean="0"/>
              <a:t>a</a:t>
            </a:r>
            <a:r>
              <a:rPr lang="en-GB" dirty="0"/>
              <a:t>(R×S) ≡ R ⨝</a:t>
            </a:r>
            <a:r>
              <a:rPr lang="en-GB" baseline="-25000" dirty="0"/>
              <a:t>a</a:t>
            </a:r>
            <a:r>
              <a:rPr lang="en-GB" dirty="0"/>
              <a:t> </a:t>
            </a:r>
            <a:r>
              <a:rPr lang="en-GB" dirty="0" smtClean="0"/>
              <a:t>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Join more efficient than product followed by selection!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062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Create Joins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⨝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ESSN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SSN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26" idx="2"/>
            <a:endCxn id="10" idx="0"/>
          </p:cNvCxnSpPr>
          <p:nvPr/>
        </p:nvCxnSpPr>
        <p:spPr bwMode="auto">
          <a:xfrm>
            <a:off x="3203728" y="4195465"/>
            <a:ext cx="1440160" cy="9617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26" idx="0"/>
          </p:cNvCxnSpPr>
          <p:nvPr/>
        </p:nvCxnSpPr>
        <p:spPr bwMode="auto">
          <a:xfrm flipH="1">
            <a:off x="3203728" y="2810545"/>
            <a:ext cx="1512168" cy="923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27" idx="0"/>
          </p:cNvCxnSpPr>
          <p:nvPr/>
        </p:nvCxnSpPr>
        <p:spPr bwMode="auto">
          <a:xfrm>
            <a:off x="4715896" y="2810545"/>
            <a:ext cx="2376530" cy="923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⨝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PNUMBER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=PNO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BDATE</a:t>
            </a:r>
            <a:r>
              <a:rPr lang="en-GB" baseline="-25000" dirty="0" smtClean="0">
                <a:latin typeface="Georgia"/>
                <a:cs typeface="Georgia"/>
              </a:rPr>
              <a:t> </a:t>
            </a:r>
            <a:r>
              <a:rPr lang="en-GB" baseline="-25000" dirty="0">
                <a:latin typeface="Georgia"/>
                <a:cs typeface="Georgia"/>
              </a:rPr>
              <a:t>&gt; ‘1957-12-31</a:t>
            </a:r>
            <a:r>
              <a:rPr lang="en-GB" baseline="-25000" dirty="0" smtClean="0">
                <a:latin typeface="Georgia"/>
                <a:cs typeface="Georgia"/>
              </a:rPr>
              <a:t>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>
                <a:latin typeface="Georgia"/>
                <a:cs typeface="Georgia"/>
              </a:rPr>
              <a:t>σ</a:t>
            </a:r>
            <a:r>
              <a:rPr lang="en-GB" baseline="-25000" dirty="0" err="1">
                <a:latin typeface="Georgia"/>
                <a:cs typeface="Georgia"/>
              </a:rPr>
              <a:t>PNAME</a:t>
            </a:r>
            <a:r>
              <a:rPr lang="en-GB" baseline="-25000" dirty="0">
                <a:latin typeface="Georgia"/>
                <a:cs typeface="Georgia"/>
              </a:rPr>
              <a:t>=‘Aquarius</a:t>
            </a:r>
            <a:r>
              <a:rPr lang="en-GB" baseline="-25000" dirty="0" smtClean="0">
                <a:latin typeface="Georgia"/>
                <a:cs typeface="Georgia"/>
              </a:rPr>
              <a:t>’</a:t>
            </a:r>
            <a:endParaRPr lang="en-GB" baseline="-25000" dirty="0"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26" idx="2"/>
            <a:endCxn id="28" idx="0"/>
          </p:cNvCxnSpPr>
          <p:nvPr/>
        </p:nvCxnSpPr>
        <p:spPr bwMode="auto">
          <a:xfrm flipH="1">
            <a:off x="1691560" y="4195465"/>
            <a:ext cx="1512168" cy="9617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08715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Move π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intermediate relations are to be kept in buffers, reducing the </a:t>
            </a:r>
            <a:r>
              <a:rPr lang="en-US" i="1" dirty="0" smtClean="0"/>
              <a:t>degree</a:t>
            </a:r>
            <a:r>
              <a:rPr lang="en-US" dirty="0" smtClean="0"/>
              <a:t> of those relations (= number of attributes) allows us to use fewer buffer frames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8210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Move π down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⨝</a:t>
            </a:r>
            <a:r>
              <a:rPr lang="en-GB" baseline="-25000" dirty="0" smtClean="0">
                <a:latin typeface="Georgia"/>
                <a:cs typeface="Georgia"/>
              </a:rPr>
              <a:t>ESSN</a:t>
            </a:r>
            <a:r>
              <a:rPr lang="en-GB" baseline="-25000" dirty="0">
                <a:latin typeface="Georgia"/>
                <a:cs typeface="Georgia"/>
              </a:rPr>
              <a:t>=</a:t>
            </a:r>
            <a:r>
              <a:rPr lang="en-GB" baseline="-25000" dirty="0" smtClean="0">
                <a:latin typeface="Georgia"/>
                <a:cs typeface="Georgia"/>
              </a:rPr>
              <a:t>SSN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26" idx="2"/>
            <a:endCxn id="19" idx="0"/>
          </p:cNvCxnSpPr>
          <p:nvPr/>
        </p:nvCxnSpPr>
        <p:spPr bwMode="auto">
          <a:xfrm>
            <a:off x="3203728" y="4195465"/>
            <a:ext cx="1440160" cy="3136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20" idx="0"/>
          </p:cNvCxnSpPr>
          <p:nvPr/>
        </p:nvCxnSpPr>
        <p:spPr bwMode="auto">
          <a:xfrm flipH="1">
            <a:off x="3203728" y="2810545"/>
            <a:ext cx="1512168" cy="2584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21" idx="0"/>
          </p:cNvCxnSpPr>
          <p:nvPr/>
        </p:nvCxnSpPr>
        <p:spPr bwMode="auto">
          <a:xfrm>
            <a:off x="4715896" y="2810545"/>
            <a:ext cx="2376264" cy="2584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⨝</a:t>
            </a:r>
            <a:r>
              <a:rPr lang="en-GB" baseline="-25000" dirty="0" smtClean="0">
                <a:latin typeface="Georgia"/>
                <a:cs typeface="Georgia"/>
              </a:rPr>
              <a:t>PNUMBER</a:t>
            </a:r>
            <a:r>
              <a:rPr lang="en-GB" baseline="-25000" dirty="0">
                <a:latin typeface="Georgia"/>
                <a:cs typeface="Georgia"/>
              </a:rPr>
              <a:t>=PNO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BDATE</a:t>
            </a:r>
            <a:r>
              <a:rPr lang="en-GB" baseline="-25000" dirty="0" smtClean="0">
                <a:latin typeface="Georgia"/>
                <a:cs typeface="Georgia"/>
              </a:rPr>
              <a:t> </a:t>
            </a:r>
            <a:r>
              <a:rPr lang="en-GB" baseline="-25000" dirty="0">
                <a:latin typeface="Georgia"/>
                <a:cs typeface="Georgia"/>
              </a:rPr>
              <a:t>&gt; ‘1957-12-31</a:t>
            </a:r>
            <a:r>
              <a:rPr lang="en-GB" baseline="-25000" dirty="0" smtClean="0">
                <a:latin typeface="Georgia"/>
                <a:cs typeface="Georgia"/>
              </a:rPr>
              <a:t>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>
                <a:latin typeface="Georgia"/>
                <a:cs typeface="Georgia"/>
              </a:rPr>
              <a:t>σ</a:t>
            </a:r>
            <a:r>
              <a:rPr lang="en-GB" baseline="-25000" dirty="0" err="1">
                <a:latin typeface="Georgia"/>
                <a:cs typeface="Georgia"/>
              </a:rPr>
              <a:t>PNAME</a:t>
            </a:r>
            <a:r>
              <a:rPr lang="en-GB" baseline="-25000" dirty="0">
                <a:latin typeface="Georgia"/>
                <a:cs typeface="Georgia"/>
              </a:rPr>
              <a:t>=‘Aquarius</a:t>
            </a:r>
            <a:r>
              <a:rPr lang="en-GB" baseline="-25000" dirty="0" smtClean="0">
                <a:latin typeface="Georgia"/>
                <a:cs typeface="Georgia"/>
              </a:rPr>
              <a:t>’</a:t>
            </a:r>
            <a:endParaRPr lang="en-GB" baseline="-25000" dirty="0"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26" idx="2"/>
            <a:endCxn id="18" idx="0"/>
          </p:cNvCxnSpPr>
          <p:nvPr/>
        </p:nvCxnSpPr>
        <p:spPr bwMode="auto">
          <a:xfrm flipH="1">
            <a:off x="1691560" y="4195465"/>
            <a:ext cx="1512168" cy="3136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11560" y="450912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π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PNUMBER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63888" y="450912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π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ESSN,PNO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23728" y="306896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π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ESSN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12160" y="306896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π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SSN,LNAME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cxnSp>
        <p:nvCxnSpPr>
          <p:cNvPr id="24" name="Straight Connector 23"/>
          <p:cNvCxnSpPr>
            <a:stCxn id="18" idx="2"/>
            <a:endCxn id="28" idx="0"/>
          </p:cNvCxnSpPr>
          <p:nvPr/>
        </p:nvCxnSpPr>
        <p:spPr bwMode="auto">
          <a:xfrm>
            <a:off x="1691560" y="497078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9" idx="2"/>
            <a:endCxn id="10" idx="0"/>
          </p:cNvCxnSpPr>
          <p:nvPr/>
        </p:nvCxnSpPr>
        <p:spPr bwMode="auto">
          <a:xfrm>
            <a:off x="4643888" y="497078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20" idx="2"/>
            <a:endCxn id="26" idx="0"/>
          </p:cNvCxnSpPr>
          <p:nvPr/>
        </p:nvCxnSpPr>
        <p:spPr bwMode="auto">
          <a:xfrm>
            <a:off x="3203728" y="3530625"/>
            <a:ext cx="0" cy="203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1" idx="2"/>
            <a:endCxn id="27" idx="0"/>
          </p:cNvCxnSpPr>
          <p:nvPr/>
        </p:nvCxnSpPr>
        <p:spPr bwMode="auto">
          <a:xfrm>
            <a:off x="7092160" y="3530625"/>
            <a:ext cx="266" cy="203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62002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Optimised logical query plan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LNAME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⨝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ESSN</a:t>
            </a:r>
            <a:r>
              <a:rPr lang="en-GB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=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SSN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PROJECT</a:t>
            </a:r>
            <a:endParaRPr lang="en-GB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EMPLOYEE</a:t>
            </a:r>
            <a:endParaRPr lang="en-GB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WORKS_ON</a:t>
            </a:r>
            <a:endParaRPr lang="en-GB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26" idx="2"/>
            <a:endCxn id="19" idx="0"/>
          </p:cNvCxnSpPr>
          <p:nvPr/>
        </p:nvCxnSpPr>
        <p:spPr bwMode="auto">
          <a:xfrm>
            <a:off x="3203728" y="4195465"/>
            <a:ext cx="1440160" cy="3136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20" idx="0"/>
          </p:cNvCxnSpPr>
          <p:nvPr/>
        </p:nvCxnSpPr>
        <p:spPr bwMode="auto">
          <a:xfrm flipH="1">
            <a:off x="3203728" y="2810545"/>
            <a:ext cx="1512168" cy="2584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21" idx="0"/>
          </p:cNvCxnSpPr>
          <p:nvPr/>
        </p:nvCxnSpPr>
        <p:spPr bwMode="auto">
          <a:xfrm>
            <a:off x="4715896" y="2810545"/>
            <a:ext cx="2376264" cy="2584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⨝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PNUMBER</a:t>
            </a:r>
            <a:r>
              <a:rPr lang="en-GB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=PNO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BDATE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 </a:t>
            </a:r>
            <a:r>
              <a:rPr lang="en-GB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&gt; ‘1957-12-31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’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σ</a:t>
            </a:r>
            <a:r>
              <a:rPr lang="en-GB" baseline="-25000" dirty="0" err="1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PNAME</a:t>
            </a:r>
            <a:r>
              <a:rPr lang="en-GB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=‘Aquarius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’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26" idx="2"/>
            <a:endCxn id="18" idx="0"/>
          </p:cNvCxnSpPr>
          <p:nvPr/>
        </p:nvCxnSpPr>
        <p:spPr bwMode="auto">
          <a:xfrm flipH="1">
            <a:off x="1691560" y="4195465"/>
            <a:ext cx="1512168" cy="3136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11560" y="450912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PNUMBER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63888" y="450912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ESSN,PNO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23728" y="306896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ESSN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12160" y="306896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SSN,LNAME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cxnSp>
        <p:nvCxnSpPr>
          <p:cNvPr id="24" name="Straight Connector 23"/>
          <p:cNvCxnSpPr>
            <a:stCxn id="18" idx="2"/>
            <a:endCxn id="28" idx="0"/>
          </p:cNvCxnSpPr>
          <p:nvPr/>
        </p:nvCxnSpPr>
        <p:spPr bwMode="auto">
          <a:xfrm>
            <a:off x="1691560" y="497078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9" idx="2"/>
            <a:endCxn id="10" idx="0"/>
          </p:cNvCxnSpPr>
          <p:nvPr/>
        </p:nvCxnSpPr>
        <p:spPr bwMode="auto">
          <a:xfrm>
            <a:off x="4643888" y="497078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20" idx="2"/>
            <a:endCxn id="26" idx="0"/>
          </p:cNvCxnSpPr>
          <p:nvPr/>
        </p:nvCxnSpPr>
        <p:spPr bwMode="auto">
          <a:xfrm>
            <a:off x="3203728" y="3530625"/>
            <a:ext cx="0" cy="203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1" idx="2"/>
            <a:endCxn id="27" idx="0"/>
          </p:cNvCxnSpPr>
          <p:nvPr/>
        </p:nvCxnSpPr>
        <p:spPr bwMode="auto">
          <a:xfrm>
            <a:off x="7092160" y="3530625"/>
            <a:ext cx="266" cy="203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29888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412000" y="213285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Parse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query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410413" y="429309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Physical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410413" y="53732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Execute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410413" y="32130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Down Arrow 14"/>
          <p:cNvSpPr/>
          <p:nvPr/>
        </p:nvSpPr>
        <p:spPr bwMode="auto">
          <a:xfrm>
            <a:off x="4151312" y="249289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4144045" y="357301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4144045" y="465313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Down Arrow 19"/>
          <p:cNvSpPr/>
          <p:nvPr/>
        </p:nvSpPr>
        <p:spPr bwMode="auto">
          <a:xfrm>
            <a:off x="4139952" y="17728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Down Arrow 20"/>
          <p:cNvSpPr/>
          <p:nvPr/>
        </p:nvSpPr>
        <p:spPr bwMode="auto">
          <a:xfrm>
            <a:off x="4139952" y="573325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AutoShape 10"/>
          <p:cNvSpPr>
            <a:spLocks/>
          </p:cNvSpPr>
          <p:nvPr/>
        </p:nvSpPr>
        <p:spPr bwMode="auto">
          <a:xfrm rot="10800000">
            <a:off x="2051720" y="2996952"/>
            <a:ext cx="288032" cy="1944216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79512" y="3501008"/>
            <a:ext cx="19163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query </a:t>
            </a:r>
          </a:p>
          <a:p>
            <a:pPr algn="ctr"/>
            <a:r>
              <a:rPr lang="en-US" dirty="0" err="1" smtClean="0">
                <a:latin typeface="Georgia"/>
                <a:cs typeface="Georgia"/>
              </a:rPr>
              <a:t>optimisation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11591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</a:t>
            </a:r>
            <a:r>
              <a:rPr lang="en-US" dirty="0"/>
              <a:t>-</a:t>
            </a:r>
            <a:r>
              <a:rPr lang="en-US" dirty="0" smtClean="0"/>
              <a:t>Plan Operators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55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Physical-Plan Operators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Algorithm that </a:t>
            </a:r>
            <a:r>
              <a:rPr lang="en-US" dirty="0"/>
              <a:t>implements one of the basic </a:t>
            </a:r>
            <a:r>
              <a:rPr lang="en-US" dirty="0" smtClean="0"/>
              <a:t>relational operations that are used in query plans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For example, relational algebra has join operator</a:t>
            </a:r>
          </a:p>
          <a:p>
            <a:pPr marL="0" indent="0">
              <a:buNone/>
            </a:pPr>
            <a:r>
              <a:rPr lang="en-US" i="1" dirty="0"/>
              <a:t>H</a:t>
            </a:r>
            <a:r>
              <a:rPr lang="en-US" i="1" dirty="0" smtClean="0"/>
              <a:t>ow</a:t>
            </a:r>
            <a:r>
              <a:rPr lang="en-US" dirty="0" smtClean="0"/>
              <a:t> that join is carried out depends on:</a:t>
            </a:r>
          </a:p>
          <a:p>
            <a:pPr lvl="1"/>
            <a:r>
              <a:rPr lang="en-US" dirty="0" smtClean="0"/>
              <a:t>structure of relations</a:t>
            </a:r>
          </a:p>
          <a:p>
            <a:pPr lvl="1"/>
            <a:r>
              <a:rPr lang="en-US" dirty="0" smtClean="0"/>
              <a:t>size of relations</a:t>
            </a:r>
          </a:p>
          <a:p>
            <a:pPr lvl="1"/>
            <a:r>
              <a:rPr lang="en-US" dirty="0" smtClean="0"/>
              <a:t>presence of indexes and hashes</a:t>
            </a:r>
          </a:p>
          <a:p>
            <a:pPr lvl="1"/>
            <a:r>
              <a:rPr lang="en-US" dirty="0" smtClean="0"/>
              <a:t>...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8363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Need to choose good physical-plan operators</a:t>
            </a:r>
          </a:p>
          <a:p>
            <a:pPr lvl="1"/>
            <a:r>
              <a:rPr lang="en-US" dirty="0" smtClean="0"/>
              <a:t>Estimate the “cost” of each operator</a:t>
            </a:r>
          </a:p>
          <a:p>
            <a:pPr lvl="1"/>
            <a:r>
              <a:rPr lang="en-US" dirty="0" smtClean="0"/>
              <a:t>Key measure of cost is the number of disk accesses</a:t>
            </a:r>
            <a:br>
              <a:rPr lang="en-US" dirty="0" smtClean="0"/>
            </a:br>
            <a:r>
              <a:rPr lang="en-US" dirty="0" smtClean="0"/>
              <a:t>(far more costly than main memory accesses)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Assumption: arguments of operator are on disk,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result is in main memory</a:t>
            </a:r>
          </a:p>
        </p:txBody>
      </p:sp>
    </p:spTree>
    <p:extLst>
      <p:ext uri="{BB962C8B-B14F-4D97-AF65-F5344CB8AC3E}">
        <p14:creationId xmlns:p14="http://schemas.microsoft.com/office/powerpoint/2010/main" val="3257746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M:	Main memory available for buffers</a:t>
            </a:r>
          </a:p>
          <a:p>
            <a:pPr marL="0" indent="0">
              <a:buNone/>
            </a:pPr>
            <a:r>
              <a:rPr lang="en-US" dirty="0" smtClean="0"/>
              <a:t>S(R): 	Size of a tuple of relation R</a:t>
            </a:r>
          </a:p>
          <a:p>
            <a:pPr marL="0" indent="0">
              <a:buNone/>
            </a:pPr>
            <a:r>
              <a:rPr lang="en-US" dirty="0" smtClean="0"/>
              <a:t>B(R):	Blocks used to store relation R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(R):	Number of tuples in relation R (cardinality of R)</a:t>
            </a:r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(</a:t>
            </a:r>
            <a:r>
              <a:rPr lang="en-US" dirty="0" err="1" smtClean="0"/>
              <a:t>R,a</a:t>
            </a:r>
            <a:r>
              <a:rPr lang="en-US" dirty="0" smtClean="0"/>
              <a:t>):Number of distinct values for attribute a in relation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993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Tuples from different relations that can be joined (on particular attribute values) stored in blocks together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Clustered File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532856" y="4869160"/>
            <a:ext cx="1905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 dirty="0">
                <a:latin typeface="Georgia"/>
                <a:cs typeface="Georgia"/>
              </a:rPr>
              <a:t>R1 R2 S1 S2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971256" y="4869160"/>
            <a:ext cx="1905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R3 R4 S3 S4</a:t>
            </a:r>
          </a:p>
        </p:txBody>
      </p:sp>
    </p:spTree>
    <p:extLst>
      <p:ext uri="{BB962C8B-B14F-4D97-AF65-F5344CB8AC3E}">
        <p14:creationId xmlns:p14="http://schemas.microsoft.com/office/powerpoint/2010/main" val="14432014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Tuples from relation are stored together in blocks, </a:t>
            </a:r>
            <a:r>
              <a:rPr lang="en-US" dirty="0"/>
              <a:t>but not necessarily sorted</a:t>
            </a:r>
            <a:endParaRPr lang="en-US" dirty="0">
              <a:cs typeface="Georgia"/>
            </a:endParaRP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Clustered Relation</a:t>
            </a:r>
            <a:endParaRPr lang="en-US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506311" y="4869160"/>
            <a:ext cx="1905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R1 R2 R3 R4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944711" y="4869160"/>
            <a:ext cx="1905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R5 R5 R7 R8</a:t>
            </a:r>
          </a:p>
        </p:txBody>
      </p:sp>
    </p:spTree>
    <p:extLst>
      <p:ext uri="{BB962C8B-B14F-4D97-AF65-F5344CB8AC3E}">
        <p14:creationId xmlns:p14="http://schemas.microsoft.com/office/powerpoint/2010/main" val="30517572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Index that allows tuples to be read in an order that corresponds to physical order</a:t>
            </a: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Clustering Index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1" name="Isosceles Triangle 30"/>
          <p:cNvSpPr/>
          <p:nvPr/>
        </p:nvSpPr>
        <p:spPr bwMode="auto">
          <a:xfrm rot="16200000">
            <a:off x="2195736" y="4221088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724128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724128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724128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19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615617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15617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6156176" y="450912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724128" y="50851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5724128" y="53732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44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5724128" y="56612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57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156176" y="50851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156176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156176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733134" y="3933056"/>
            <a:ext cx="1593182" cy="864096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733134" y="5085184"/>
            <a:ext cx="1593182" cy="864096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3573016"/>
            <a:ext cx="2880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a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49" name="Straight Arrow Connector 48"/>
          <p:cNvCxnSpPr>
            <a:endCxn id="31" idx="0"/>
          </p:cNvCxnSpPr>
          <p:nvPr/>
        </p:nvCxnSpPr>
        <p:spPr bwMode="auto">
          <a:xfrm flipV="1">
            <a:off x="1331640" y="4941088"/>
            <a:ext cx="864096" cy="50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31" idx="3"/>
            <a:endCxn id="44" idx="1"/>
          </p:cNvCxnSpPr>
          <p:nvPr/>
        </p:nvCxnSpPr>
        <p:spPr bwMode="auto">
          <a:xfrm flipV="1">
            <a:off x="3635736" y="4365104"/>
            <a:ext cx="2097398" cy="5759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31" idx="3"/>
            <a:endCxn id="46" idx="1"/>
          </p:cNvCxnSpPr>
          <p:nvPr/>
        </p:nvCxnSpPr>
        <p:spPr bwMode="auto">
          <a:xfrm>
            <a:off x="3635736" y="4941088"/>
            <a:ext cx="2097398" cy="57614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73295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614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all of the tuples of a relation R</a:t>
            </a:r>
          </a:p>
          <a:p>
            <a:r>
              <a:rPr lang="en-US" dirty="0" smtClean="0"/>
              <a:t>Read only those tuples of a relation R that satisfy some predicate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variants:</a:t>
            </a:r>
          </a:p>
          <a:p>
            <a:pPr lvl="1"/>
            <a:r>
              <a:rPr lang="en-US" dirty="0" smtClean="0"/>
              <a:t>Table scan</a:t>
            </a:r>
          </a:p>
          <a:p>
            <a:pPr lvl="1"/>
            <a:r>
              <a:rPr lang="en-US" dirty="0" smtClean="0"/>
              <a:t>Index scan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773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Scan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Tuples arranged in blocks</a:t>
            </a:r>
          </a:p>
          <a:p>
            <a:pPr lvl="1"/>
            <a:r>
              <a:rPr lang="en-US" dirty="0" smtClean="0"/>
              <a:t>All blocks known to the system</a:t>
            </a:r>
          </a:p>
          <a:p>
            <a:pPr lvl="1"/>
            <a:r>
              <a:rPr lang="en-US" dirty="0" smtClean="0"/>
              <a:t>Possible to get blocks one at a time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I/O Cost</a:t>
            </a:r>
          </a:p>
          <a:p>
            <a:pPr lvl="1"/>
            <a:r>
              <a:rPr lang="en-US" dirty="0" smtClean="0"/>
              <a:t>B(R) disk accesses, if R is clustered</a:t>
            </a:r>
          </a:p>
          <a:p>
            <a:pPr lvl="1"/>
            <a:r>
              <a:rPr lang="en-US" dirty="0" smtClean="0"/>
              <a:t>T(R) disk accesses, if R is not clustered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66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 bwMode="auto">
          <a:xfrm>
            <a:off x="2412000" y="2852936"/>
            <a:ext cx="4320000" cy="1800200"/>
          </a:xfrm>
          <a:prstGeom prst="roundRect">
            <a:avLst>
              <a:gd name="adj" fmla="val 7201"/>
            </a:avLst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412000" y="213285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Parse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query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91900" y="3284984"/>
            <a:ext cx="39602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Generate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590313" y="4005064"/>
            <a:ext cx="3960200" cy="360000"/>
          </a:xfrm>
          <a:prstGeom prst="roundRect">
            <a:avLst>
              <a:gd name="adj" fmla="val 21151"/>
            </a:avLst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Rewrite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410413" y="50132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Physical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410413" y="573329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Execute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4151313" y="249289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4151313" y="465313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4151313" y="53732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Down Arrow 20"/>
          <p:cNvSpPr/>
          <p:nvPr/>
        </p:nvSpPr>
        <p:spPr bwMode="auto">
          <a:xfrm>
            <a:off x="4139952" y="609329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Down Arrow 21"/>
          <p:cNvSpPr/>
          <p:nvPr/>
        </p:nvSpPr>
        <p:spPr bwMode="auto">
          <a:xfrm>
            <a:off x="4139952" y="17728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5145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Scan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index exists on </a:t>
            </a:r>
            <a:r>
              <a:rPr lang="en-US" b="1" dirty="0" smtClean="0"/>
              <a:t>some</a:t>
            </a:r>
            <a:r>
              <a:rPr lang="en-US" dirty="0" smtClean="0"/>
              <a:t> attribute of R</a:t>
            </a:r>
          </a:p>
          <a:p>
            <a:pPr lvl="1"/>
            <a:r>
              <a:rPr lang="en-US" dirty="0" smtClean="0"/>
              <a:t>Use index to find all blocks holding R</a:t>
            </a:r>
          </a:p>
          <a:p>
            <a:pPr lvl="1"/>
            <a:r>
              <a:rPr lang="en-US" dirty="0" smtClean="0"/>
              <a:t>Retrieve blocks for R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I/O Cost</a:t>
            </a:r>
          </a:p>
          <a:p>
            <a:pPr lvl="1"/>
            <a:r>
              <a:rPr lang="en-US" dirty="0" smtClean="0"/>
              <a:t>B(R) + B(I</a:t>
            </a:r>
            <a:r>
              <a:rPr lang="en-US" baseline="-25000" dirty="0" smtClean="0"/>
              <a:t>R</a:t>
            </a:r>
            <a:r>
              <a:rPr lang="en-US" dirty="0" smtClean="0"/>
              <a:t>) disk accesses if clustered</a:t>
            </a:r>
          </a:p>
          <a:p>
            <a:pPr lvl="1"/>
            <a:r>
              <a:rPr lang="en-US" dirty="0" smtClean="0"/>
              <a:t>B(R) &gt;&gt; B(I</a:t>
            </a:r>
            <a:r>
              <a:rPr lang="en-US" baseline="-25000" dirty="0" smtClean="0"/>
              <a:t>R</a:t>
            </a:r>
            <a:r>
              <a:rPr lang="en-US" dirty="0" smtClean="0"/>
              <a:t>), so treat as only B(R)</a:t>
            </a:r>
          </a:p>
          <a:p>
            <a:pPr lvl="1"/>
            <a:r>
              <a:rPr lang="en-US" dirty="0" smtClean="0"/>
              <a:t>T(R) disk accesses if not clustered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879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One-Pass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99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One-Pass Algorithms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data from disk only once</a:t>
            </a:r>
          </a:p>
          <a:p>
            <a:r>
              <a:rPr lang="en-US" dirty="0" smtClean="0"/>
              <a:t>Typically require that at least one argument fits in main memory</a:t>
            </a:r>
          </a:p>
          <a:p>
            <a:endParaRPr lang="en-US" dirty="0"/>
          </a:p>
          <a:p>
            <a:r>
              <a:rPr lang="en-US" dirty="0" smtClean="0"/>
              <a:t>Three broad categories:</a:t>
            </a:r>
          </a:p>
          <a:p>
            <a:pPr lvl="1"/>
            <a:r>
              <a:rPr lang="en-US" dirty="0" smtClean="0"/>
              <a:t>Unary, tuple at a time (i.e. select, project)</a:t>
            </a:r>
          </a:p>
          <a:p>
            <a:pPr lvl="1"/>
            <a:r>
              <a:rPr lang="en-US" dirty="0" smtClean="0"/>
              <a:t>Unary, full-relation (i.e. duplicate elimination, grouping)</a:t>
            </a:r>
          </a:p>
          <a:p>
            <a:pPr lvl="1"/>
            <a:r>
              <a:rPr lang="en-US" dirty="0" smtClean="0"/>
              <a:t>Binary, full-relation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692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block of R:</a:t>
            </a:r>
            <a:br>
              <a:rPr lang="en-US" dirty="0" smtClean="0"/>
            </a:br>
            <a:r>
              <a:rPr lang="en-US" dirty="0" smtClean="0"/>
              <a:t>	copy block to input buffer</a:t>
            </a:r>
            <a:br>
              <a:rPr lang="en-US" dirty="0" smtClean="0"/>
            </a:br>
            <a:r>
              <a:rPr lang="en-US" dirty="0" smtClean="0"/>
              <a:t>	perform operation (select, project) on each tuple in block</a:t>
            </a:r>
            <a:br>
              <a:rPr lang="en-US" dirty="0" smtClean="0"/>
            </a:br>
            <a:r>
              <a:rPr lang="en-US" dirty="0" smtClean="0"/>
              <a:t>	move selected/projected tuples to output buffer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tuple at a time</a:t>
            </a:r>
            <a:endParaRPr lang="en-US" dirty="0"/>
          </a:p>
        </p:txBody>
      </p:sp>
      <p:sp>
        <p:nvSpPr>
          <p:cNvPr id="5" name="Can 4"/>
          <p:cNvSpPr/>
          <p:nvPr/>
        </p:nvSpPr>
        <p:spPr bwMode="auto">
          <a:xfrm>
            <a:off x="755576" y="4293096"/>
            <a:ext cx="1080120" cy="1080120"/>
          </a:xfrm>
          <a:prstGeom prst="can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339752" y="5373216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139952" y="5157192"/>
            <a:ext cx="864096" cy="864096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580112" y="5373216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15616" y="4725144"/>
            <a:ext cx="423664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Curved Connector 11"/>
          <p:cNvCxnSpPr>
            <a:stCxn id="10" idx="2"/>
            <a:endCxn id="6" idx="1"/>
          </p:cNvCxnSpPr>
          <p:nvPr/>
        </p:nvCxnSpPr>
        <p:spPr bwMode="auto">
          <a:xfrm rot="16200000" flipH="1">
            <a:off x="1617576" y="4867064"/>
            <a:ext cx="432048" cy="1012304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6" idx="3"/>
            <a:endCxn id="8" idx="2"/>
          </p:cNvCxnSpPr>
          <p:nvPr/>
        </p:nvCxnSpPr>
        <p:spPr bwMode="auto">
          <a:xfrm>
            <a:off x="3419872" y="5589240"/>
            <a:ext cx="72008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stCxn id="8" idx="6"/>
            <a:endCxn id="9" idx="1"/>
          </p:cNvCxnSpPr>
          <p:nvPr/>
        </p:nvCxnSpPr>
        <p:spPr bwMode="auto">
          <a:xfrm>
            <a:off x="5004048" y="5589240"/>
            <a:ext cx="5760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483768" y="486916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52120" y="4869160"/>
            <a:ext cx="94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20" name="Curved Connector 19"/>
          <p:cNvCxnSpPr>
            <a:stCxn id="9" idx="3"/>
          </p:cNvCxnSpPr>
          <p:nvPr/>
        </p:nvCxnSpPr>
        <p:spPr bwMode="auto">
          <a:xfrm flipV="1">
            <a:off x="6660232" y="4579938"/>
            <a:ext cx="864096" cy="1009302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017260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tuple at a time: Cost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general, B(R) or T(R) disk accesses depending on clustering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operator is a select that compares an attribute to a constant and index exists for attributes used in select, &lt;&lt;B(R) disk accesses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Requires M&gt;=1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694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block of R</a:t>
            </a:r>
            <a:br>
              <a:rPr lang="en-US" dirty="0" smtClean="0"/>
            </a:br>
            <a:r>
              <a:rPr lang="en-US" dirty="0" smtClean="0"/>
              <a:t>	copy block to input buffer</a:t>
            </a:r>
            <a:br>
              <a:rPr lang="en-US" dirty="0" smtClean="0"/>
            </a:br>
            <a:r>
              <a:rPr lang="en-US" dirty="0" smtClean="0"/>
              <a:t>	update accumulator</a:t>
            </a:r>
            <a:br>
              <a:rPr lang="en-US" dirty="0" smtClean="0"/>
            </a:br>
            <a:r>
              <a:rPr lang="en-US" dirty="0" smtClean="0"/>
              <a:t>	move tuples to output buffer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full-relation</a:t>
            </a:r>
            <a:endParaRPr lang="en-US" dirty="0"/>
          </a:p>
        </p:txBody>
      </p:sp>
      <p:sp>
        <p:nvSpPr>
          <p:cNvPr id="6" name="Can 5"/>
          <p:cNvSpPr/>
          <p:nvPr/>
        </p:nvSpPr>
        <p:spPr bwMode="auto">
          <a:xfrm>
            <a:off x="755576" y="3861048"/>
            <a:ext cx="1080120" cy="1080120"/>
          </a:xfrm>
          <a:prstGeom prst="can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339752" y="4941168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139952" y="4725144"/>
            <a:ext cx="864096" cy="864096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580112" y="4941168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15616" y="4293096"/>
            <a:ext cx="423664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Curved Connector 10"/>
          <p:cNvCxnSpPr>
            <a:stCxn id="10" idx="2"/>
            <a:endCxn id="7" idx="1"/>
          </p:cNvCxnSpPr>
          <p:nvPr/>
        </p:nvCxnSpPr>
        <p:spPr bwMode="auto">
          <a:xfrm rot="16200000" flipH="1">
            <a:off x="1617576" y="4435016"/>
            <a:ext cx="432048" cy="1012304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7" idx="3"/>
            <a:endCxn id="8" idx="2"/>
          </p:cNvCxnSpPr>
          <p:nvPr/>
        </p:nvCxnSpPr>
        <p:spPr bwMode="auto">
          <a:xfrm>
            <a:off x="3419872" y="5157192"/>
            <a:ext cx="72008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8" idx="6"/>
            <a:endCxn id="9" idx="1"/>
          </p:cNvCxnSpPr>
          <p:nvPr/>
        </p:nvCxnSpPr>
        <p:spPr bwMode="auto">
          <a:xfrm>
            <a:off x="5004048" y="5157192"/>
            <a:ext cx="5760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483768" y="4437112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52120" y="4437112"/>
            <a:ext cx="94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6" name="Curved Connector 15"/>
          <p:cNvCxnSpPr>
            <a:stCxn id="9" idx="3"/>
          </p:cNvCxnSpPr>
          <p:nvPr/>
        </p:nvCxnSpPr>
        <p:spPr bwMode="auto">
          <a:xfrm flipV="1">
            <a:off x="6660232" y="4147890"/>
            <a:ext cx="864096" cy="1009302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2339752" y="5733256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82717" y="6309320"/>
            <a:ext cx="1602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accumulator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9" name="Curved Connector 18"/>
          <p:cNvCxnSpPr>
            <a:stCxn id="17" idx="3"/>
            <a:endCxn id="8" idx="4"/>
          </p:cNvCxnSpPr>
          <p:nvPr/>
        </p:nvCxnSpPr>
        <p:spPr bwMode="auto">
          <a:xfrm flipV="1">
            <a:off x="3419872" y="5589240"/>
            <a:ext cx="1152128" cy="360040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955747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full-relation: Duplicate elimination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foreach</a:t>
            </a:r>
            <a:r>
              <a:rPr lang="en-US" dirty="0"/>
              <a:t> block of </a:t>
            </a:r>
            <a:r>
              <a:rPr lang="en-US" dirty="0" smtClean="0"/>
              <a:t>R:</a:t>
            </a:r>
            <a:br>
              <a:rPr lang="en-US" dirty="0" smtClean="0"/>
            </a:br>
            <a:r>
              <a:rPr lang="en-US" dirty="0" smtClean="0"/>
              <a:t>	copy </a:t>
            </a:r>
            <a:r>
              <a:rPr lang="en-US" dirty="0"/>
              <a:t>block to input </a:t>
            </a:r>
            <a:r>
              <a:rPr lang="en-US" dirty="0" smtClean="0"/>
              <a:t>buffer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foreach</a:t>
            </a:r>
            <a:r>
              <a:rPr lang="en-US" dirty="0" smtClean="0"/>
              <a:t> tuple in block</a:t>
            </a:r>
            <a:br>
              <a:rPr lang="en-US" dirty="0" smtClean="0"/>
            </a:br>
            <a:r>
              <a:rPr lang="en-US" dirty="0" smtClean="0"/>
              <a:t>		if tuple is not in accumulator</a:t>
            </a:r>
            <a:br>
              <a:rPr lang="en-US" dirty="0" smtClean="0"/>
            </a:br>
            <a:r>
              <a:rPr lang="en-US" dirty="0" smtClean="0"/>
              <a:t>			copy to accumulator </a:t>
            </a:r>
            <a:br>
              <a:rPr lang="en-US" dirty="0" smtClean="0"/>
            </a:br>
            <a:r>
              <a:rPr lang="en-US" dirty="0" smtClean="0"/>
              <a:t>			copy to </a:t>
            </a:r>
            <a:r>
              <a:rPr lang="en-US" smtClean="0"/>
              <a:t>output buffer</a:t>
            </a:r>
            <a:endParaRPr lang="en-US" dirty="0" smtClean="0"/>
          </a:p>
          <a:p>
            <a:pPr marL="630000" lvl="2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589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full-relation: Duplicate elimination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Requires </a:t>
            </a:r>
            <a:r>
              <a:rPr lang="en-US" dirty="0" smtClean="0"/>
              <a:t>M ≥ </a:t>
            </a:r>
            <a:r>
              <a:rPr lang="en-US" dirty="0"/>
              <a:t>B(</a:t>
            </a:r>
            <a:r>
              <a:rPr lang="en-US" dirty="0" err="1"/>
              <a:t>δ</a:t>
            </a:r>
            <a:r>
              <a:rPr lang="en-US" dirty="0"/>
              <a:t>(R)) </a:t>
            </a:r>
            <a:r>
              <a:rPr lang="en-US" dirty="0" smtClean="0"/>
              <a:t>+ 1 blocks </a:t>
            </a:r>
            <a:r>
              <a:rPr lang="en-US" dirty="0"/>
              <a:t>of main memory</a:t>
            </a:r>
          </a:p>
          <a:p>
            <a:pPr lvl="1"/>
            <a:r>
              <a:rPr lang="en-US" dirty="0"/>
              <a:t>1 block for input buffer</a:t>
            </a:r>
          </a:p>
          <a:p>
            <a:pPr lvl="1"/>
            <a:r>
              <a:rPr lang="en-US" dirty="0"/>
              <a:t>M-1 blocks for accumulator (records each tuple seen so far)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Accumulator </a:t>
            </a:r>
            <a:r>
              <a:rPr lang="en-US" dirty="0"/>
              <a:t>implemented as in-memory data structure (tree, hash)</a:t>
            </a:r>
          </a:p>
          <a:p>
            <a:r>
              <a:rPr lang="en-US" dirty="0"/>
              <a:t>If fewer than B(</a:t>
            </a:r>
            <a:r>
              <a:rPr lang="en-US" dirty="0" err="1"/>
              <a:t>δ</a:t>
            </a:r>
            <a:r>
              <a:rPr lang="en-US" dirty="0"/>
              <a:t>(R)) blocks available, thrashing </a:t>
            </a:r>
            <a:r>
              <a:rPr lang="en-US" dirty="0" smtClean="0"/>
              <a:t>likely</a:t>
            </a:r>
          </a:p>
          <a:p>
            <a:r>
              <a:rPr lang="en-US" dirty="0" smtClean="0"/>
              <a:t>Cost is B</a:t>
            </a:r>
            <a:r>
              <a:rPr lang="en-US" dirty="0"/>
              <a:t>(R) disk accesses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28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full-relation: Grouping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Grouping operators: min, max, sum, count, </a:t>
            </a:r>
            <a:r>
              <a:rPr lang="en-US" dirty="0" err="1" smtClean="0"/>
              <a:t>avg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Accumulator contains per-group values</a:t>
            </a:r>
          </a:p>
          <a:p>
            <a:r>
              <a:rPr lang="en-US" dirty="0" smtClean="0"/>
              <a:t>Output only when all blocks of R have been consumed</a:t>
            </a:r>
            <a:endParaRPr lang="en-US" dirty="0"/>
          </a:p>
          <a:p>
            <a:r>
              <a:rPr lang="en-US" dirty="0"/>
              <a:t>Cost is B(R) disk accesses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33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Binary, full-relation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Union, intersection, difference, product, join</a:t>
            </a:r>
          </a:p>
          <a:p>
            <a:pPr lvl="1"/>
            <a:r>
              <a:rPr lang="en-US" dirty="0" smtClean="0"/>
              <a:t>We’ll consider join in detail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In general, cost is B(R) + B(S)</a:t>
            </a:r>
          </a:p>
          <a:p>
            <a:pPr lvl="1"/>
            <a:r>
              <a:rPr lang="en-US" dirty="0" smtClean="0"/>
              <a:t>R, S are operand relations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Requirement for one pass operation: min(B(R), B(S)) ≤ M-1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649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Logical query plans</a:t>
            </a:r>
          </a:p>
          <a:p>
            <a:pPr lvl="1"/>
            <a:r>
              <a:rPr lang="en-US" dirty="0"/>
              <a:t>Cost estimation</a:t>
            </a:r>
          </a:p>
          <a:p>
            <a:pPr lvl="1"/>
            <a:r>
              <a:rPr lang="en-US" dirty="0" smtClean="0"/>
              <a:t>Improving </a:t>
            </a:r>
            <a:r>
              <a:rPr lang="en-US" dirty="0"/>
              <a:t>logical query plans</a:t>
            </a:r>
          </a:p>
          <a:p>
            <a:pPr lvl="1"/>
            <a:r>
              <a:rPr lang="en-US" dirty="0" smtClean="0"/>
              <a:t>Cost</a:t>
            </a:r>
            <a:r>
              <a:rPr lang="en-US" dirty="0"/>
              <a:t>-based plan selection</a:t>
            </a:r>
          </a:p>
          <a:p>
            <a:pPr lvl="1"/>
            <a:r>
              <a:rPr lang="en-US" dirty="0"/>
              <a:t>Join ordering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Physical query plans</a:t>
            </a:r>
          </a:p>
          <a:p>
            <a:pPr lvl="1"/>
            <a:r>
              <a:rPr lang="en-US" dirty="0"/>
              <a:t>Physical query plan operators</a:t>
            </a:r>
          </a:p>
          <a:p>
            <a:pPr lvl="1"/>
            <a:r>
              <a:rPr lang="en-US" dirty="0"/>
              <a:t>One-pass algorithms</a:t>
            </a:r>
          </a:p>
          <a:p>
            <a:pPr lvl="1"/>
            <a:r>
              <a:rPr lang="en-US" dirty="0"/>
              <a:t>Nested-loop joins</a:t>
            </a:r>
          </a:p>
          <a:p>
            <a:pPr lvl="1"/>
            <a:r>
              <a:rPr lang="en-US" dirty="0"/>
              <a:t>Two-pass algorithms</a:t>
            </a:r>
          </a:p>
          <a:p>
            <a:pPr lvl="1"/>
            <a:r>
              <a:rPr lang="en-US" dirty="0"/>
              <a:t>Index-based </a:t>
            </a:r>
            <a:r>
              <a:rPr lang="en-US" dirty="0" smtClean="0"/>
              <a:t>algorithms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23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Binary, full-relation: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relations, R(X,Y) and S(Y,Z), B(S)&lt;B(R)</a:t>
            </a:r>
          </a:p>
          <a:p>
            <a:r>
              <a:rPr lang="en-US" dirty="0" smtClean="0"/>
              <a:t>Uses main memory search structure keyed on Y</a:t>
            </a:r>
          </a:p>
          <a:p>
            <a:pPr marL="0" indent="0">
              <a:buNone/>
            </a:pPr>
            <a:r>
              <a:rPr lang="en-US" dirty="0" err="1"/>
              <a:t>foreach</a:t>
            </a:r>
            <a:r>
              <a:rPr lang="en-US" dirty="0"/>
              <a:t> block of </a:t>
            </a:r>
            <a:r>
              <a:rPr lang="en-US" dirty="0" smtClean="0"/>
              <a:t>S: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read block</a:t>
            </a:r>
            <a:br>
              <a:rPr lang="en-US" dirty="0" smtClean="0"/>
            </a:br>
            <a:r>
              <a:rPr lang="en-US" dirty="0" smtClean="0"/>
              <a:t>	add tuples to search structure</a:t>
            </a:r>
            <a:br>
              <a:rPr lang="en-US" dirty="0" smtClean="0"/>
            </a:br>
            <a:r>
              <a:rPr lang="en-US" dirty="0" err="1" smtClean="0"/>
              <a:t>foreach</a:t>
            </a:r>
            <a:r>
              <a:rPr lang="en-US" dirty="0" smtClean="0"/>
              <a:t> block of R</a:t>
            </a:r>
            <a:br>
              <a:rPr lang="en-US" dirty="0" smtClean="0"/>
            </a:br>
            <a:r>
              <a:rPr lang="en-US" dirty="0" smtClean="0"/>
              <a:t>	copy block to input buffer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foreach</a:t>
            </a:r>
            <a:r>
              <a:rPr lang="en-US" dirty="0" smtClean="0"/>
              <a:t> tuple in block</a:t>
            </a:r>
            <a:br>
              <a:rPr lang="en-US" dirty="0" smtClean="0"/>
            </a:br>
            <a:r>
              <a:rPr lang="en-US" dirty="0" smtClean="0"/>
              <a:t>		find matching tuples in search structure</a:t>
            </a:r>
            <a:br>
              <a:rPr lang="en-US" dirty="0" smtClean="0"/>
            </a:br>
            <a:r>
              <a:rPr lang="en-US" dirty="0" smtClean="0"/>
              <a:t>		construct new tuples and copy to output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589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Nested-Loop Joins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249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Nested-loop join</a:t>
            </a:r>
            <a:endParaRPr lang="en-US" dirty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Also known as iteration join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Assuming that we’re joining relations R,S on attribute C: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tuple r </a:t>
            </a:r>
            <a:r>
              <a:rPr lang="en-US" dirty="0" smtClean="0">
                <a:sym typeface="Symbol" charset="0"/>
              </a:rPr>
              <a:t>in R</a:t>
            </a:r>
            <a:r>
              <a:rPr lang="en-US" dirty="0">
                <a:sym typeface="Symbol" charset="0"/>
              </a:rPr>
              <a:t/>
            </a:r>
            <a:br>
              <a:rPr lang="en-US" dirty="0">
                <a:sym typeface="Symbol" charset="0"/>
              </a:rPr>
            </a:br>
            <a:r>
              <a:rPr lang="en-US" dirty="0" smtClean="0">
                <a:sym typeface="Symbol" charset="0"/>
              </a:rPr>
              <a:t>	</a:t>
            </a:r>
            <a:r>
              <a:rPr lang="en-US" dirty="0" err="1" smtClean="0"/>
              <a:t>foreach</a:t>
            </a:r>
            <a:r>
              <a:rPr lang="en-US" dirty="0" smtClean="0"/>
              <a:t> tuple s in S</a:t>
            </a:r>
            <a:br>
              <a:rPr lang="en-US" dirty="0" smtClean="0"/>
            </a:br>
            <a:r>
              <a:rPr lang="en-US" dirty="0" smtClean="0"/>
              <a:t>		if </a:t>
            </a:r>
            <a:r>
              <a:rPr lang="en-US" dirty="0" err="1" smtClean="0"/>
              <a:t>r.C</a:t>
            </a:r>
            <a:r>
              <a:rPr lang="en-US" dirty="0" smtClean="0"/>
              <a:t> = </a:t>
            </a:r>
            <a:r>
              <a:rPr lang="en-US" dirty="0" err="1" smtClean="0"/>
              <a:t>s.C</a:t>
            </a:r>
            <a:r>
              <a:rPr lang="en-US" dirty="0" smtClean="0"/>
              <a:t> then output </a:t>
            </a:r>
            <a:r>
              <a:rPr lang="en-US" dirty="0" err="1" smtClean="0"/>
              <a:t>r,s</a:t>
            </a:r>
            <a:r>
              <a:rPr lang="en-US" dirty="0" smtClean="0"/>
              <a:t> pair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34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that affect cost</a:t>
            </a:r>
            <a:endParaRPr lang="en-US" dirty="0"/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Tuples of relation stored physically together? (clustered)</a:t>
            </a:r>
          </a:p>
          <a:p>
            <a:r>
              <a:rPr lang="en-US" dirty="0" smtClean="0"/>
              <a:t>Relations sorted by join attribute?</a:t>
            </a:r>
          </a:p>
          <a:p>
            <a:r>
              <a:rPr lang="en-US" dirty="0" smtClean="0"/>
              <a:t>Indexes exist?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483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Consider a join between relations R1, R2 on attribute C: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</a:t>
            </a:r>
            <a:r>
              <a:rPr lang="en-US" dirty="0"/>
              <a:t>(R1) = </a:t>
            </a:r>
            <a:r>
              <a:rPr lang="en-US" dirty="0" smtClean="0"/>
              <a:t>10,000</a:t>
            </a:r>
          </a:p>
          <a:p>
            <a:pPr marL="0" indent="0">
              <a:buNone/>
            </a:pPr>
            <a:r>
              <a:rPr lang="en-US" dirty="0" smtClean="0"/>
              <a:t>T</a:t>
            </a:r>
            <a:r>
              <a:rPr lang="en-US" dirty="0"/>
              <a:t>(R2)  = 5,000</a:t>
            </a:r>
          </a:p>
          <a:p>
            <a:pPr marL="0" indent="0">
              <a:buNone/>
            </a:pPr>
            <a:r>
              <a:rPr lang="en-US" dirty="0" smtClean="0"/>
              <a:t>S</a:t>
            </a:r>
            <a:r>
              <a:rPr lang="en-US" dirty="0"/>
              <a:t>(R1) = S(R2) =1/10 block </a:t>
            </a:r>
          </a:p>
          <a:p>
            <a:pPr marL="0" indent="0">
              <a:buNone/>
            </a:pPr>
            <a:r>
              <a:rPr lang="en-US" dirty="0" smtClean="0"/>
              <a:t>M = 101 </a:t>
            </a:r>
            <a:r>
              <a:rPr lang="en-US" dirty="0"/>
              <a:t>blocks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476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#1: Tuple-based nested loop join</a:t>
            </a:r>
            <a:endParaRPr lang="en-US" dirty="0"/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Relations not contiguous</a:t>
            </a:r>
          </a:p>
          <a:p>
            <a:pPr lvl="1"/>
            <a:r>
              <a:rPr lang="en-US" dirty="0" smtClean="0"/>
              <a:t>One disk access per tuple</a:t>
            </a:r>
          </a:p>
          <a:p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 smtClean="0"/>
              <a:t>Cost </a:t>
            </a:r>
            <a:r>
              <a:rPr lang="en-US" dirty="0"/>
              <a:t>for each </a:t>
            </a:r>
            <a:r>
              <a:rPr lang="en-US" dirty="0" smtClean="0"/>
              <a:t>tuple in R1 = cost to read tuple + cost to read R2</a:t>
            </a: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 smtClean="0"/>
              <a:t>Total Cost	= T(R1) * (1 + T(R2))</a:t>
            </a:r>
            <a:br>
              <a:rPr lang="en-US" dirty="0" smtClean="0"/>
            </a:br>
            <a:r>
              <a:rPr lang="en-US" dirty="0" smtClean="0"/>
              <a:t>		= 10,000 * (1</a:t>
            </a:r>
            <a:r>
              <a:rPr lang="en-US" dirty="0"/>
              <a:t>+</a:t>
            </a:r>
            <a:r>
              <a:rPr lang="en-US" dirty="0" smtClean="0"/>
              <a:t>5,000) </a:t>
            </a:r>
            <a:br>
              <a:rPr lang="en-US" dirty="0" smtClean="0"/>
            </a:br>
            <a:r>
              <a:rPr lang="en-US" dirty="0" smtClean="0"/>
              <a:t>		= 50,010,000 disk accesses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3630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276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all available main memory (M=101)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Read outer relation R1 in chunks of 100 blocks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Read all of inner relation R2 (using 1 block) + join</a:t>
            </a:r>
          </a:p>
        </p:txBody>
      </p:sp>
    </p:spTree>
    <p:extLst>
      <p:ext uri="{BB962C8B-B14F-4D97-AF65-F5344CB8AC3E}">
        <p14:creationId xmlns:p14="http://schemas.microsoft.com/office/powerpoint/2010/main" val="2171292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#2: block-based nested loop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Cost to read one 100-block chunk of R1 	= 100 * 1/S(R1)</a:t>
            </a:r>
            <a:br>
              <a:rPr lang="en-US" dirty="0" smtClean="0"/>
            </a:br>
            <a:r>
              <a:rPr lang="en-US" dirty="0" smtClean="0"/>
              <a:t>						= 1,000 disk accesses</a:t>
            </a:r>
          </a:p>
          <a:p>
            <a:pPr marL="0" indent="0">
              <a:buNone/>
            </a:pPr>
            <a:r>
              <a:rPr lang="en-US" dirty="0" smtClean="0"/>
              <a:t>Cost to process each chunk = 1000 + T(R2) = 6,000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Total cost = T(R1) / 1,000 * 6,000 = 60,000 disk accesses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57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happens if we reverse the join order?</a:t>
            </a:r>
          </a:p>
          <a:p>
            <a:pPr lvl="1"/>
            <a:r>
              <a:rPr lang="en-US" dirty="0" smtClean="0"/>
              <a:t>R1 becomes the inner relation</a:t>
            </a:r>
          </a:p>
          <a:p>
            <a:pPr lvl="1"/>
            <a:r>
              <a:rPr lang="en-US" dirty="0" smtClean="0"/>
              <a:t>R2 becomes the outer relation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563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#3: Join reordering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Cost to read one 100-block chunk of </a:t>
            </a:r>
            <a:r>
              <a:rPr lang="en-US" dirty="0" smtClean="0"/>
              <a:t>R2 </a:t>
            </a:r>
            <a:r>
              <a:rPr lang="en-US" dirty="0"/>
              <a:t>	= 100 * 1/S(</a:t>
            </a:r>
            <a:r>
              <a:rPr lang="en-US" dirty="0" smtClean="0"/>
              <a:t>R2)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					= 1,000 disk accesses</a:t>
            </a:r>
          </a:p>
          <a:p>
            <a:pPr marL="0" indent="0">
              <a:buNone/>
            </a:pPr>
            <a:r>
              <a:rPr lang="en-US" dirty="0"/>
              <a:t>Cost to process each chunk = 1000 + T(</a:t>
            </a:r>
            <a:r>
              <a:rPr lang="en-US" dirty="0" smtClean="0"/>
              <a:t>R1) </a:t>
            </a:r>
            <a:r>
              <a:rPr lang="en-US" dirty="0"/>
              <a:t>= </a:t>
            </a:r>
            <a:r>
              <a:rPr lang="en-US" dirty="0" smtClean="0"/>
              <a:t>11,000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Total cost = T(R1) / 1,000 * </a:t>
            </a:r>
            <a:r>
              <a:rPr lang="en-US" dirty="0" smtClean="0"/>
              <a:t>11,000 </a:t>
            </a:r>
            <a:r>
              <a:rPr lang="en-US" dirty="0"/>
              <a:t>= </a:t>
            </a:r>
            <a:r>
              <a:rPr lang="en-US" dirty="0" smtClean="0"/>
              <a:t>55,000 </a:t>
            </a:r>
            <a:r>
              <a:rPr lang="en-US" dirty="0"/>
              <a:t>disk accesses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34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Optimisation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challenge and an opportunity for relational systems</a:t>
            </a:r>
          </a:p>
          <a:p>
            <a:pPr lvl="1"/>
            <a:r>
              <a:rPr lang="en-GB" dirty="0" smtClean="0"/>
              <a:t>Optimisation must be carried out to achieve performance</a:t>
            </a:r>
          </a:p>
          <a:p>
            <a:pPr lvl="1"/>
            <a:r>
              <a:rPr lang="en-GB" dirty="0" smtClean="0"/>
              <a:t>Because queries are expressed at such a high semantic level, it is possible for the DBMS to work out the best way to do things</a:t>
            </a:r>
          </a:p>
          <a:p>
            <a:pPr marL="0" indent="0">
              <a:buNone/>
            </a:pPr>
            <a:r>
              <a:rPr lang="en-GB" dirty="0" smtClean="0"/>
              <a:t>Need to start optimisation from a canonical form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4237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happens if the tuples in each relation are contiguous </a:t>
            </a:r>
            <a:br>
              <a:rPr lang="en-US" dirty="0" smtClean="0"/>
            </a:br>
            <a:r>
              <a:rPr lang="en-US" dirty="0" smtClean="0"/>
              <a:t>(i.e. clustered)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27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#4: Contiguous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B(R1) = 1,000</a:t>
            </a:r>
            <a:br>
              <a:rPr lang="en-US" dirty="0" smtClean="0"/>
            </a:br>
            <a:r>
              <a:rPr lang="en-US" dirty="0" smtClean="0"/>
              <a:t>B(R2) = 500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Cost </a:t>
            </a:r>
            <a:r>
              <a:rPr lang="en-US" dirty="0"/>
              <a:t>to read one 100-block chunk of </a:t>
            </a:r>
            <a:r>
              <a:rPr lang="en-US" dirty="0" smtClean="0"/>
              <a:t>R2 </a:t>
            </a:r>
            <a:r>
              <a:rPr lang="en-US" dirty="0"/>
              <a:t>	= </a:t>
            </a:r>
            <a:r>
              <a:rPr lang="en-US" dirty="0" smtClean="0"/>
              <a:t>100 disk </a:t>
            </a:r>
            <a:r>
              <a:rPr lang="en-US" dirty="0"/>
              <a:t>accesses</a:t>
            </a:r>
          </a:p>
          <a:p>
            <a:pPr marL="0" indent="0">
              <a:buNone/>
            </a:pPr>
            <a:r>
              <a:rPr lang="en-US" dirty="0"/>
              <a:t>Cost to process each chunk = </a:t>
            </a:r>
            <a:r>
              <a:rPr lang="en-US" dirty="0" smtClean="0"/>
              <a:t>100 </a:t>
            </a:r>
            <a:r>
              <a:rPr lang="en-US" dirty="0"/>
              <a:t>+ </a:t>
            </a:r>
            <a:r>
              <a:rPr lang="en-US" dirty="0" smtClean="0"/>
              <a:t>B(R1) </a:t>
            </a:r>
            <a:r>
              <a:rPr lang="en-US" dirty="0"/>
              <a:t>= </a:t>
            </a:r>
            <a:r>
              <a:rPr lang="en-US" dirty="0" smtClean="0"/>
              <a:t>1,100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Total cost = </a:t>
            </a:r>
            <a:r>
              <a:rPr lang="en-US" dirty="0" smtClean="0"/>
              <a:t>B(R2) </a:t>
            </a:r>
            <a:r>
              <a:rPr lang="en-US" dirty="0"/>
              <a:t>/ </a:t>
            </a:r>
            <a:r>
              <a:rPr lang="en-US" dirty="0" smtClean="0"/>
              <a:t>100 </a:t>
            </a:r>
            <a:r>
              <a:rPr lang="en-US" dirty="0"/>
              <a:t>* </a:t>
            </a:r>
            <a:r>
              <a:rPr lang="en-US" dirty="0" smtClean="0"/>
              <a:t>1,100 </a:t>
            </a:r>
            <a:r>
              <a:rPr lang="en-US" dirty="0"/>
              <a:t>= </a:t>
            </a:r>
            <a:r>
              <a:rPr lang="en-US" dirty="0" smtClean="0"/>
              <a:t>5,500 </a:t>
            </a:r>
            <a:r>
              <a:rPr lang="en-US" dirty="0"/>
              <a:t>disk accesses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133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happens if both relations are contiguous </a:t>
            </a:r>
            <a:r>
              <a:rPr lang="en-US" b="1" dirty="0" smtClean="0"/>
              <a:t>and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sorted by C, the join attribute?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430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20000"/>
              </a:spcBef>
              <a:buNone/>
            </a:pPr>
            <a:r>
              <a:rPr lang="en-US" dirty="0"/>
              <a:t>Total </a:t>
            </a:r>
            <a:r>
              <a:rPr lang="en-US" dirty="0" smtClean="0"/>
              <a:t>cost 	= B(R1) + B(R2)</a:t>
            </a:r>
            <a:br>
              <a:rPr lang="en-US" dirty="0" smtClean="0"/>
            </a:br>
            <a:r>
              <a:rPr lang="en-US" dirty="0" smtClean="0"/>
              <a:t>		= 1,000 + 500 = 1,500 disk accesses</a:t>
            </a:r>
          </a:p>
          <a:p>
            <a:pPr marL="0" indent="0">
              <a:spcBef>
                <a:spcPct val="20000"/>
              </a:spcBef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#5: Merge join</a:t>
            </a: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043608" y="4581128"/>
            <a:ext cx="19050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7" name="Rectangle 5" descr="Wide upward diagonal"/>
          <p:cNvSpPr>
            <a:spLocks noChangeArrowheads="1"/>
          </p:cNvSpPr>
          <p:nvPr/>
        </p:nvSpPr>
        <p:spPr bwMode="auto">
          <a:xfrm>
            <a:off x="1729408" y="4809728"/>
            <a:ext cx="533400" cy="4572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8" name="Rectangle 6" descr="Wide upward diagonal"/>
          <p:cNvSpPr>
            <a:spLocks noChangeArrowheads="1"/>
          </p:cNvSpPr>
          <p:nvPr/>
        </p:nvSpPr>
        <p:spPr bwMode="auto">
          <a:xfrm>
            <a:off x="1729408" y="5495528"/>
            <a:ext cx="533400" cy="4572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31640" y="4077072"/>
            <a:ext cx="13388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 dirty="0">
                <a:latin typeface="Georgia"/>
                <a:cs typeface="Georgia"/>
              </a:rPr>
              <a:t>Memory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20862" y="4880540"/>
            <a:ext cx="57254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R1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R2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37106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2440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47774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3108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844208" y="4657328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Georgia"/>
                <a:cs typeface="Georgia"/>
              </a:rPr>
              <a:t>…..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64538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3710608" y="57241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4244008" y="57241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4777408" y="5724128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Georgia"/>
                <a:cs typeface="Georgia"/>
              </a:rPr>
              <a:t>…..</a:t>
            </a: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5387008" y="57241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7285658" y="4657328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R1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431062" y="5798096"/>
            <a:ext cx="5725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R2</a:t>
            </a:r>
          </a:p>
        </p:txBody>
      </p:sp>
    </p:spTree>
    <p:extLst>
      <p:ext uri="{BB962C8B-B14F-4D97-AF65-F5344CB8AC3E}">
        <p14:creationId xmlns:p14="http://schemas.microsoft.com/office/powerpoint/2010/main" val="1738335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Two-Pass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749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if R1 and R2 </a:t>
            </a:r>
            <a:r>
              <a:rPr lang="en-US" i="1" dirty="0" smtClean="0"/>
              <a:t>aren’t</a:t>
            </a:r>
            <a:r>
              <a:rPr lang="en-US" dirty="0" smtClean="0"/>
              <a:t> sorted by C?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...need to sort R1 and R2 first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93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For each 100 block chunk of R:</a:t>
            </a:r>
          </a:p>
          <a:p>
            <a:pPr lvl="1"/>
            <a:r>
              <a:rPr lang="en-US" dirty="0" smtClean="0"/>
              <a:t>Read chunk</a:t>
            </a:r>
          </a:p>
          <a:p>
            <a:pPr lvl="1"/>
            <a:r>
              <a:rPr lang="en-US" dirty="0" smtClean="0"/>
              <a:t>Sort in memory</a:t>
            </a:r>
          </a:p>
          <a:p>
            <a:pPr lvl="1"/>
            <a:r>
              <a:rPr lang="en-US" dirty="0" smtClean="0"/>
              <a:t>Write to disk</a:t>
            </a: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US" dirty="0"/>
          </a:p>
        </p:txBody>
      </p:sp>
      <p:sp>
        <p:nvSpPr>
          <p:cNvPr id="37895" name="Rectangle 4"/>
          <p:cNvSpPr>
            <a:spLocks noChangeArrowheads="1"/>
          </p:cNvSpPr>
          <p:nvPr/>
        </p:nvSpPr>
        <p:spPr bwMode="auto">
          <a:xfrm>
            <a:off x="821432" y="4420344"/>
            <a:ext cx="1295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R1</a:t>
            </a:r>
          </a:p>
        </p:txBody>
      </p:sp>
      <p:sp>
        <p:nvSpPr>
          <p:cNvPr id="37896" name="Rectangle 5"/>
          <p:cNvSpPr>
            <a:spLocks noChangeArrowheads="1"/>
          </p:cNvSpPr>
          <p:nvPr/>
        </p:nvSpPr>
        <p:spPr bwMode="auto">
          <a:xfrm>
            <a:off x="897632" y="5334744"/>
            <a:ext cx="990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R2</a:t>
            </a:r>
          </a:p>
        </p:txBody>
      </p:sp>
      <p:sp>
        <p:nvSpPr>
          <p:cNvPr id="37897" name="Rectangle 6"/>
          <p:cNvSpPr>
            <a:spLocks noChangeArrowheads="1"/>
          </p:cNvSpPr>
          <p:nvPr/>
        </p:nvSpPr>
        <p:spPr bwMode="auto">
          <a:xfrm>
            <a:off x="2802632" y="4344144"/>
            <a:ext cx="12954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898" name="Rectangle 7"/>
          <p:cNvSpPr>
            <a:spLocks noChangeArrowheads="1"/>
          </p:cNvSpPr>
          <p:nvPr/>
        </p:nvSpPr>
        <p:spPr bwMode="auto">
          <a:xfrm>
            <a:off x="4860032" y="411554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899" name="Rectangle 8"/>
          <p:cNvSpPr>
            <a:spLocks noChangeArrowheads="1"/>
          </p:cNvSpPr>
          <p:nvPr/>
        </p:nvSpPr>
        <p:spPr bwMode="auto">
          <a:xfrm>
            <a:off x="4860032" y="472514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0" name="Rectangle 9"/>
          <p:cNvSpPr>
            <a:spLocks noChangeArrowheads="1"/>
          </p:cNvSpPr>
          <p:nvPr/>
        </p:nvSpPr>
        <p:spPr bwMode="auto">
          <a:xfrm>
            <a:off x="4860032" y="579194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1" name="Text Box 10"/>
          <p:cNvSpPr txBox="1">
            <a:spLocks noChangeArrowheads="1"/>
          </p:cNvSpPr>
          <p:nvPr/>
        </p:nvSpPr>
        <p:spPr bwMode="auto">
          <a:xfrm rot="-5400000">
            <a:off x="5405265" y="5181700"/>
            <a:ext cx="4335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...</a:t>
            </a:r>
          </a:p>
        </p:txBody>
      </p:sp>
      <p:sp>
        <p:nvSpPr>
          <p:cNvPr id="37902" name="Rectangle 11" descr="Large confetti"/>
          <p:cNvSpPr>
            <a:spLocks noChangeArrowheads="1"/>
          </p:cNvSpPr>
          <p:nvPr/>
        </p:nvSpPr>
        <p:spPr bwMode="auto">
          <a:xfrm>
            <a:off x="3031232" y="4420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3" name="Rectangle 12" descr="Large confetti"/>
          <p:cNvSpPr>
            <a:spLocks noChangeArrowheads="1"/>
          </p:cNvSpPr>
          <p:nvPr/>
        </p:nvSpPr>
        <p:spPr bwMode="auto">
          <a:xfrm>
            <a:off x="3031232" y="4801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4" name="Rectangle 13" descr="Large confetti"/>
          <p:cNvSpPr>
            <a:spLocks noChangeArrowheads="1"/>
          </p:cNvSpPr>
          <p:nvPr/>
        </p:nvSpPr>
        <p:spPr bwMode="auto">
          <a:xfrm>
            <a:off x="3031232" y="5182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5" name="Rectangle 14" descr="Large confetti"/>
          <p:cNvSpPr>
            <a:spLocks noChangeArrowheads="1"/>
          </p:cNvSpPr>
          <p:nvPr/>
        </p:nvSpPr>
        <p:spPr bwMode="auto">
          <a:xfrm>
            <a:off x="3031232" y="5563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6" name="Rectangle 15" descr="Large confetti"/>
          <p:cNvSpPr>
            <a:spLocks noChangeArrowheads="1"/>
          </p:cNvSpPr>
          <p:nvPr/>
        </p:nvSpPr>
        <p:spPr bwMode="auto">
          <a:xfrm>
            <a:off x="3564632" y="4420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7" name="Rectangle 16" descr="Large confetti"/>
          <p:cNvSpPr>
            <a:spLocks noChangeArrowheads="1"/>
          </p:cNvSpPr>
          <p:nvPr/>
        </p:nvSpPr>
        <p:spPr bwMode="auto">
          <a:xfrm>
            <a:off x="3564632" y="4801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8" name="Rectangle 17" descr="Large confetti"/>
          <p:cNvSpPr>
            <a:spLocks noChangeArrowheads="1"/>
          </p:cNvSpPr>
          <p:nvPr/>
        </p:nvSpPr>
        <p:spPr bwMode="auto">
          <a:xfrm>
            <a:off x="3564632" y="5182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9" name="Rectangle 18" descr="Large confetti"/>
          <p:cNvSpPr>
            <a:spLocks noChangeArrowheads="1"/>
          </p:cNvSpPr>
          <p:nvPr/>
        </p:nvSpPr>
        <p:spPr bwMode="auto">
          <a:xfrm>
            <a:off x="3564632" y="5563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0" name="Line 20"/>
          <p:cNvSpPr>
            <a:spLocks noChangeShapeType="1"/>
          </p:cNvSpPr>
          <p:nvPr/>
        </p:nvSpPr>
        <p:spPr bwMode="auto">
          <a:xfrm>
            <a:off x="2269232" y="4725144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1" name="Line 21"/>
          <p:cNvSpPr>
            <a:spLocks noChangeShapeType="1"/>
          </p:cNvSpPr>
          <p:nvPr/>
        </p:nvSpPr>
        <p:spPr bwMode="auto">
          <a:xfrm flipV="1">
            <a:off x="4174232" y="4420344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2" name="Line 22"/>
          <p:cNvSpPr>
            <a:spLocks noChangeShapeType="1"/>
          </p:cNvSpPr>
          <p:nvPr/>
        </p:nvSpPr>
        <p:spPr bwMode="auto">
          <a:xfrm flipV="1">
            <a:off x="4250432" y="4877544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3" name="Line 23"/>
          <p:cNvSpPr>
            <a:spLocks noChangeShapeType="1"/>
          </p:cNvSpPr>
          <p:nvPr/>
        </p:nvSpPr>
        <p:spPr bwMode="auto">
          <a:xfrm>
            <a:off x="4250432" y="5487144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4" name="Line 24"/>
          <p:cNvSpPr>
            <a:spLocks noChangeShapeType="1"/>
          </p:cNvSpPr>
          <p:nvPr/>
        </p:nvSpPr>
        <p:spPr bwMode="auto">
          <a:xfrm flipV="1">
            <a:off x="2040632" y="5334744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5" name="AutoShape 26"/>
          <p:cNvSpPr>
            <a:spLocks/>
          </p:cNvSpPr>
          <p:nvPr/>
        </p:nvSpPr>
        <p:spPr bwMode="auto">
          <a:xfrm>
            <a:off x="6993632" y="3963144"/>
            <a:ext cx="76200" cy="2362200"/>
          </a:xfrm>
          <a:prstGeom prst="rightBrace">
            <a:avLst>
              <a:gd name="adj1" fmla="val 2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43808" y="5949280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08304" y="4653136"/>
            <a:ext cx="1159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sorted</a:t>
            </a:r>
          </a:p>
          <a:p>
            <a:r>
              <a:rPr lang="en-US" dirty="0" smtClean="0">
                <a:latin typeface="Georgia"/>
                <a:cs typeface="Georgia"/>
              </a:rPr>
              <a:t>chunks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24079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(ii) Read all chunks + merge + write out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</a:t>
            </a:r>
            <a:r>
              <a:rPr lang="en-US" dirty="0"/>
              <a:t>Sort</a:t>
            </a:r>
          </a:p>
        </p:txBody>
      </p:sp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4788024" y="375550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auto">
          <a:xfrm>
            <a:off x="4788024" y="436510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0" name="Rectangle 7"/>
          <p:cNvSpPr>
            <a:spLocks noChangeArrowheads="1"/>
          </p:cNvSpPr>
          <p:nvPr/>
        </p:nvSpPr>
        <p:spPr bwMode="auto">
          <a:xfrm>
            <a:off x="4788024" y="543190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1" name="Text Box 8"/>
          <p:cNvSpPr txBox="1">
            <a:spLocks noChangeArrowheads="1"/>
          </p:cNvSpPr>
          <p:nvPr/>
        </p:nvSpPr>
        <p:spPr bwMode="auto">
          <a:xfrm rot="-5400000">
            <a:off x="5333257" y="4821660"/>
            <a:ext cx="4335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...</a:t>
            </a:r>
          </a:p>
        </p:txBody>
      </p:sp>
      <p:sp>
        <p:nvSpPr>
          <p:cNvPr id="38922" name="AutoShape 9"/>
          <p:cNvSpPr>
            <a:spLocks/>
          </p:cNvSpPr>
          <p:nvPr/>
        </p:nvSpPr>
        <p:spPr bwMode="auto">
          <a:xfrm>
            <a:off x="6718424" y="3588816"/>
            <a:ext cx="234950" cy="2362200"/>
          </a:xfrm>
          <a:prstGeom prst="rightBrace">
            <a:avLst>
              <a:gd name="adj1" fmla="val 837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3" name="Rectangle 10"/>
          <p:cNvSpPr>
            <a:spLocks noChangeArrowheads="1"/>
          </p:cNvSpPr>
          <p:nvPr/>
        </p:nvSpPr>
        <p:spPr bwMode="auto">
          <a:xfrm>
            <a:off x="2730624" y="3984104"/>
            <a:ext cx="12954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4" name="Rectangle 11" descr="Large confetti"/>
          <p:cNvSpPr>
            <a:spLocks noChangeArrowheads="1"/>
          </p:cNvSpPr>
          <p:nvPr/>
        </p:nvSpPr>
        <p:spPr bwMode="auto">
          <a:xfrm>
            <a:off x="2959224" y="482230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5" name="Rectangle 12" descr="Large confetti"/>
          <p:cNvSpPr>
            <a:spLocks noChangeArrowheads="1"/>
          </p:cNvSpPr>
          <p:nvPr/>
        </p:nvSpPr>
        <p:spPr bwMode="auto">
          <a:xfrm>
            <a:off x="3492624" y="406030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6" name="Rectangle 13" descr="Large confetti"/>
          <p:cNvSpPr>
            <a:spLocks noChangeArrowheads="1"/>
          </p:cNvSpPr>
          <p:nvPr/>
        </p:nvSpPr>
        <p:spPr bwMode="auto">
          <a:xfrm>
            <a:off x="3492624" y="444130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7" name="Rectangle 14" descr="Large confetti"/>
          <p:cNvSpPr>
            <a:spLocks noChangeArrowheads="1"/>
          </p:cNvSpPr>
          <p:nvPr/>
        </p:nvSpPr>
        <p:spPr bwMode="auto">
          <a:xfrm>
            <a:off x="3492624" y="520330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8" name="Text Box 15"/>
          <p:cNvSpPr txBox="1">
            <a:spLocks noChangeArrowheads="1"/>
          </p:cNvSpPr>
          <p:nvPr/>
        </p:nvSpPr>
        <p:spPr bwMode="auto">
          <a:xfrm rot="-5400000">
            <a:off x="3352057" y="4669260"/>
            <a:ext cx="4335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...</a:t>
            </a:r>
          </a:p>
        </p:txBody>
      </p:sp>
      <p:sp>
        <p:nvSpPr>
          <p:cNvPr id="38929" name="Rectangle 16"/>
          <p:cNvSpPr>
            <a:spLocks noChangeArrowheads="1"/>
          </p:cNvSpPr>
          <p:nvPr/>
        </p:nvSpPr>
        <p:spPr bwMode="auto">
          <a:xfrm>
            <a:off x="749424" y="4060304"/>
            <a:ext cx="1524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 flipH="1" flipV="1">
            <a:off x="2349624" y="4288904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31" name="Line 19"/>
          <p:cNvSpPr>
            <a:spLocks noChangeShapeType="1"/>
          </p:cNvSpPr>
          <p:nvPr/>
        </p:nvSpPr>
        <p:spPr bwMode="auto">
          <a:xfrm flipH="1">
            <a:off x="4178424" y="3907904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 flipH="1">
            <a:off x="4102224" y="4517504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33" name="Line 21"/>
          <p:cNvSpPr>
            <a:spLocks noChangeShapeType="1"/>
          </p:cNvSpPr>
          <p:nvPr/>
        </p:nvSpPr>
        <p:spPr bwMode="auto">
          <a:xfrm flipH="1" flipV="1">
            <a:off x="4102224" y="5127104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3608" y="4581128"/>
            <a:ext cx="10400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sorted</a:t>
            </a:r>
            <a:br>
              <a:rPr lang="en-US" dirty="0" smtClean="0">
                <a:latin typeface="Georgia"/>
                <a:cs typeface="Georgia"/>
              </a:rPr>
            </a:br>
            <a:r>
              <a:rPr lang="en-US" dirty="0" smtClean="0">
                <a:latin typeface="Georgia"/>
                <a:cs typeface="Georgia"/>
              </a:rPr>
              <a:t>file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9792" y="5589240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92280" y="4365104"/>
            <a:ext cx="1159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sorted</a:t>
            </a:r>
          </a:p>
          <a:p>
            <a:r>
              <a:rPr lang="en-US" dirty="0" smtClean="0">
                <a:latin typeface="Georgia"/>
                <a:cs typeface="Georgia"/>
              </a:rPr>
              <a:t>chunks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6308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Sort: Cost</a:t>
            </a:r>
            <a:endParaRPr lang="en-US" dirty="0"/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tuple is read, written, read, written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Sort cost R1:  4 x 1,000	= 4,000 disk accesses</a:t>
            </a:r>
          </a:p>
          <a:p>
            <a:pPr marL="0" indent="0">
              <a:buNone/>
            </a:pPr>
            <a:r>
              <a:rPr lang="en-US" dirty="0" smtClean="0"/>
              <a:t>Sort cost R2:  4 x 500	= 2,000 disk accesses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59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#6: Merge join with sort</a:t>
            </a:r>
            <a:endParaRPr lang="en-US" dirty="0"/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R1, R2 contiguous, but unordered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Total cost	= sort cost + join cost</a:t>
            </a:r>
            <a:br>
              <a:rPr lang="en-US" dirty="0" smtClean="0"/>
            </a:br>
            <a:r>
              <a:rPr lang="en-US" dirty="0" smtClean="0"/>
              <a:t>		= 6,000 + 1,500</a:t>
            </a:r>
            <a:br>
              <a:rPr lang="en-US" dirty="0" smtClean="0"/>
            </a:br>
            <a:r>
              <a:rPr lang="en-US" dirty="0" smtClean="0"/>
              <a:t>		= 7,500 disk accesses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Nested loop cost = 5,500 disk accesses</a:t>
            </a:r>
          </a:p>
          <a:p>
            <a:pPr lvl="1"/>
            <a:r>
              <a:rPr lang="en-US" dirty="0" smtClean="0"/>
              <a:t>Merge join does not necessarily pay 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795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Optimisation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For every project located in Stafford, retrieve the project number, the controlling department number, and the department manager’s last name, address and birth date</a:t>
            </a:r>
          </a:p>
          <a:p>
            <a:pPr marL="0" indent="0">
              <a:buNone/>
            </a:pPr>
            <a:r>
              <a:rPr lang="en-GB" dirty="0" smtClean="0"/>
              <a:t>	</a:t>
            </a:r>
            <a:br>
              <a:rPr lang="en-GB" dirty="0" smtClean="0"/>
            </a:br>
            <a:r>
              <a:rPr lang="en-GB" dirty="0" smtClean="0"/>
              <a:t>SELECT	PNUMBER, DNUM, LNAME, ADDRESS, DATE</a:t>
            </a:r>
            <a:br>
              <a:rPr lang="en-GB" dirty="0" smtClean="0"/>
            </a:br>
            <a:r>
              <a:rPr lang="en-GB" dirty="0" smtClean="0"/>
              <a:t>FROM		PROJECT, DEPARTMENT, EMPLOYEE</a:t>
            </a:r>
            <a:br>
              <a:rPr lang="en-GB" dirty="0" smtClean="0"/>
            </a:br>
            <a:r>
              <a:rPr lang="en-GB" dirty="0" smtClean="0"/>
              <a:t>WHERE	DNUM=DNUMBER AND</a:t>
            </a:r>
            <a:br>
              <a:rPr lang="en-GB" dirty="0" smtClean="0"/>
            </a:br>
            <a:r>
              <a:rPr lang="en-GB" dirty="0" smtClean="0"/>
              <a:t> 		MGRSSN=SSN AND</a:t>
            </a:r>
            <a:br>
              <a:rPr lang="en-GB" dirty="0" smtClean="0"/>
            </a:br>
            <a:r>
              <a:rPr lang="en-GB" dirty="0" smtClean="0"/>
              <a:t> 		PLOCATION=‘Stafford’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8874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#6, part 2</a:t>
            </a:r>
            <a:endParaRPr lang="en-US" dirty="0"/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	R1 = 10,000 blocks	contiguous</a:t>
            </a:r>
            <a:br>
              <a:rPr lang="en-US" dirty="0" smtClean="0"/>
            </a:br>
            <a:r>
              <a:rPr lang="en-US" dirty="0" smtClean="0"/>
              <a:t>	R2 = 5,000 blocks	not ordered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Nested loop cost 	= (5,000/100) * (100 + 10,000)</a:t>
            </a:r>
            <a:br>
              <a:rPr lang="en-US" dirty="0" smtClean="0"/>
            </a:br>
            <a:r>
              <a:rPr lang="en-US" dirty="0" smtClean="0"/>
              <a:t>			= 505,000 disk accesses</a:t>
            </a:r>
          </a:p>
          <a:p>
            <a:pPr marL="0" indent="0">
              <a:buNone/>
            </a:pPr>
            <a:r>
              <a:rPr lang="en-US" dirty="0" smtClean="0"/>
              <a:t>Merge join cost	= 5 * (10,000+5,000) </a:t>
            </a:r>
            <a:br>
              <a:rPr lang="en-US" dirty="0" smtClean="0"/>
            </a:br>
            <a:r>
              <a:rPr lang="en-US" dirty="0" smtClean="0"/>
              <a:t>			= 75,000 disk accesses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this case, merge </a:t>
            </a:r>
            <a:r>
              <a:rPr lang="en-US" dirty="0"/>
              <a:t>j</a:t>
            </a:r>
            <a:r>
              <a:rPr lang="en-US" dirty="0" smtClean="0"/>
              <a:t>oin (with sort) is 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108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 the entire files need to be sorted?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5144" y="3410564"/>
            <a:ext cx="19812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R1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5144" y="4553564"/>
            <a:ext cx="12954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R2</a:t>
            </a:r>
          </a:p>
        </p:txBody>
      </p:sp>
      <p:sp>
        <p:nvSpPr>
          <p:cNvPr id="7" name="Rectangle 6" descr="Wide upward diagonal"/>
          <p:cNvSpPr>
            <a:spLocks noChangeArrowheads="1"/>
          </p:cNvSpPr>
          <p:nvPr/>
        </p:nvSpPr>
        <p:spPr bwMode="auto">
          <a:xfrm>
            <a:off x="4067944" y="3258164"/>
            <a:ext cx="1295400" cy="3048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8" name="Rectangle 7" descr="Wide upward diagonal"/>
          <p:cNvSpPr>
            <a:spLocks noChangeArrowheads="1"/>
          </p:cNvSpPr>
          <p:nvPr/>
        </p:nvSpPr>
        <p:spPr bwMode="auto">
          <a:xfrm>
            <a:off x="4067944" y="3715364"/>
            <a:ext cx="1295400" cy="3048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9" name="Rectangle 8" descr="Wide upward diagonal"/>
          <p:cNvSpPr>
            <a:spLocks noChangeArrowheads="1"/>
          </p:cNvSpPr>
          <p:nvPr/>
        </p:nvSpPr>
        <p:spPr bwMode="auto">
          <a:xfrm>
            <a:off x="4067944" y="4705964"/>
            <a:ext cx="1295400" cy="3048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0" name="Rectangle 9" descr="Wide upward diagonal"/>
          <p:cNvSpPr>
            <a:spLocks noChangeArrowheads="1"/>
          </p:cNvSpPr>
          <p:nvPr/>
        </p:nvSpPr>
        <p:spPr bwMode="auto">
          <a:xfrm>
            <a:off x="4067944" y="5239364"/>
            <a:ext cx="1295400" cy="3048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" name="AutoShape 10"/>
          <p:cNvSpPr>
            <a:spLocks/>
          </p:cNvSpPr>
          <p:nvPr/>
        </p:nvSpPr>
        <p:spPr bwMode="auto">
          <a:xfrm>
            <a:off x="3686944" y="4629764"/>
            <a:ext cx="76200" cy="1066800"/>
          </a:xfrm>
          <a:prstGeom prst="leftBrace">
            <a:avLst>
              <a:gd name="adj1" fmla="val 1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5820544" y="3562964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V="1">
            <a:off x="5744344" y="4324964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6995851" y="3636932"/>
            <a:ext cx="9291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Join?</a:t>
            </a: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8182744" y="3867764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>
            <a:off x="3001144" y="3715364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>
            <a:off x="2543944" y="4858364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3873442" y="5673694"/>
            <a:ext cx="17336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u="none">
                <a:latin typeface="Georgia"/>
                <a:cs typeface="Georgia"/>
              </a:rPr>
              <a:t>sorted runs</a:t>
            </a:r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86843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#7: Improved merge join</a:t>
            </a:r>
            <a:endParaRPr lang="en-US" dirty="0"/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Read R1 + write R1 into runs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</a:t>
            </a:r>
            <a:r>
              <a:rPr lang="en-US" dirty="0" smtClean="0"/>
              <a:t>ead R2 + write R2 into runs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Merge join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Total cost = 2,000 + 1,000 + 1,500 = 4,500 disk accesses</a:t>
            </a:r>
          </a:p>
        </p:txBody>
      </p:sp>
    </p:spTree>
    <p:extLst>
      <p:ext uri="{BB962C8B-B14F-4D97-AF65-F5344CB8AC3E}">
        <p14:creationId xmlns:p14="http://schemas.microsoft.com/office/powerpoint/2010/main" val="3622501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Two-pass Algorithms using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Partition relation into M-1 buckets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In general:</a:t>
            </a:r>
          </a:p>
          <a:p>
            <a:pPr lvl="1"/>
            <a:r>
              <a:rPr lang="en-US" dirty="0" smtClean="0"/>
              <a:t>Read relation a tuple at a time</a:t>
            </a:r>
          </a:p>
          <a:p>
            <a:pPr lvl="1"/>
            <a:r>
              <a:rPr lang="en-US" dirty="0" smtClean="0"/>
              <a:t>Hash tuple to bucket</a:t>
            </a:r>
          </a:p>
          <a:p>
            <a:pPr lvl="1"/>
            <a:r>
              <a:rPr lang="en-US" dirty="0" smtClean="0"/>
              <a:t>When bucket is full, move to disk and </a:t>
            </a:r>
            <a:r>
              <a:rPr lang="en-US" dirty="0" err="1" smtClean="0"/>
              <a:t>reinitialise</a:t>
            </a:r>
            <a:r>
              <a:rPr lang="en-US" dirty="0" smtClean="0"/>
              <a:t> bucket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3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Hash-Join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</a:t>
            </a:r>
            <a:r>
              <a:rPr lang="en-GB" dirty="0" smtClean="0"/>
              <a:t>tuples </a:t>
            </a:r>
            <a:r>
              <a:rPr lang="en-GB" smtClean="0"/>
              <a:t>in R1 </a:t>
            </a:r>
            <a:r>
              <a:rPr lang="en-GB"/>
              <a:t>and </a:t>
            </a:r>
            <a:r>
              <a:rPr lang="en-GB" smtClean="0"/>
              <a:t>R2 </a:t>
            </a:r>
            <a:r>
              <a:rPr lang="en-GB" dirty="0"/>
              <a:t>are both hashed </a:t>
            </a:r>
            <a:r>
              <a:rPr lang="en-GB" dirty="0" smtClean="0"/>
              <a:t>using </a:t>
            </a:r>
            <a:r>
              <a:rPr lang="en-GB" dirty="0"/>
              <a:t>the same hashing function on the join </a:t>
            </a:r>
            <a:r>
              <a:rPr lang="en-GB" dirty="0" smtClean="0"/>
              <a:t>attributes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Read R1 and write into buckets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Read R2 and write into buckets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Join R1, R2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Total cost 	= 3 * (B(R1) + B(R2)) </a:t>
            </a:r>
            <a:br>
              <a:rPr lang="en-GB" dirty="0" smtClean="0"/>
            </a:br>
            <a:r>
              <a:rPr lang="en-GB" dirty="0" smtClean="0"/>
              <a:t>		= 3 * (1,000 + 500)</a:t>
            </a:r>
            <a:br>
              <a:rPr lang="en-GB" dirty="0" smtClean="0"/>
            </a:br>
            <a:r>
              <a:rPr lang="en-GB" dirty="0" smtClean="0"/>
              <a:t>		= 4,500 disk accesses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38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Index-based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026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if we have an index on the join attribute?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Assume </a:t>
            </a:r>
            <a:r>
              <a:rPr lang="en-US" dirty="0" smtClean="0"/>
              <a:t>R2.</a:t>
            </a:r>
            <a:r>
              <a:rPr lang="en-US" dirty="0"/>
              <a:t>C index exists; 2 levels</a:t>
            </a:r>
          </a:p>
          <a:p>
            <a:r>
              <a:rPr lang="en-US" dirty="0"/>
              <a:t>Assume </a:t>
            </a:r>
            <a:r>
              <a:rPr lang="en-US" dirty="0" smtClean="0"/>
              <a:t>R1 </a:t>
            </a:r>
            <a:r>
              <a:rPr lang="en-US" dirty="0"/>
              <a:t>contiguous, </a:t>
            </a:r>
            <a:r>
              <a:rPr lang="en-US" dirty="0" smtClean="0"/>
              <a:t>unordered</a:t>
            </a:r>
            <a:endParaRPr lang="en-US" dirty="0"/>
          </a:p>
          <a:p>
            <a:r>
              <a:rPr lang="en-US" dirty="0"/>
              <a:t>Assume </a:t>
            </a:r>
            <a:r>
              <a:rPr lang="en-US" dirty="0" smtClean="0"/>
              <a:t>R2.</a:t>
            </a:r>
            <a:r>
              <a:rPr lang="en-US" dirty="0"/>
              <a:t>C index fits in memory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3648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#8: Index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Cost: Reads: 500 </a:t>
            </a:r>
            <a:r>
              <a:rPr lang="en-US" dirty="0" smtClean="0"/>
              <a:t>disk accesses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R1 tuple:</a:t>
            </a:r>
          </a:p>
          <a:p>
            <a:pPr lvl="1"/>
            <a:r>
              <a:rPr lang="en-US" dirty="0" smtClean="0"/>
              <a:t>probe </a:t>
            </a:r>
            <a:r>
              <a:rPr lang="en-US" dirty="0"/>
              <a:t>index </a:t>
            </a:r>
            <a:r>
              <a:rPr lang="en-US" dirty="0" smtClean="0"/>
              <a:t>– free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match, read </a:t>
            </a:r>
            <a:r>
              <a:rPr lang="en-US" dirty="0" smtClean="0"/>
              <a:t>R2 </a:t>
            </a:r>
            <a:r>
              <a:rPr lang="en-US" dirty="0"/>
              <a:t>tuple: 1 </a:t>
            </a:r>
            <a:r>
              <a:rPr lang="en-US" dirty="0" smtClean="0"/>
              <a:t>disk access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7358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matching tuples?</a:t>
            </a:r>
            <a:endParaRPr lang="en-US" dirty="0"/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(a) If R2.C is key, R1.C is foreign key</a:t>
            </a:r>
          </a:p>
          <a:p>
            <a:pPr marL="0" indent="0">
              <a:buNone/>
            </a:pPr>
            <a:r>
              <a:rPr lang="en-US" dirty="0" smtClean="0"/>
              <a:t>expected number of matching tuples =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4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matching tuples?</a:t>
            </a:r>
            <a:endParaRPr lang="en-US" dirty="0"/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(b) If V</a:t>
            </a:r>
            <a:r>
              <a:rPr lang="en-US" dirty="0"/>
              <a:t>(</a:t>
            </a:r>
            <a:r>
              <a:rPr lang="en-US" dirty="0" smtClean="0"/>
              <a:t>R2,</a:t>
            </a:r>
            <a:r>
              <a:rPr lang="en-US" dirty="0"/>
              <a:t>C) = 5000,  T(</a:t>
            </a:r>
            <a:r>
              <a:rPr lang="en-US" dirty="0" smtClean="0"/>
              <a:t>R2) </a:t>
            </a:r>
            <a:r>
              <a:rPr lang="en-US" dirty="0"/>
              <a:t>= </a:t>
            </a:r>
            <a:r>
              <a:rPr lang="en-US" dirty="0" smtClean="0"/>
              <a:t>10,000 and uniform assumption, </a:t>
            </a:r>
          </a:p>
          <a:p>
            <a:pPr marL="0" indent="0">
              <a:buNone/>
            </a:pPr>
            <a:r>
              <a:rPr lang="en-US" dirty="0" smtClean="0"/>
              <a:t>expected matching tuples = </a:t>
            </a:r>
            <a:r>
              <a:rPr lang="en-US" dirty="0"/>
              <a:t>10,000/</a:t>
            </a:r>
            <a:r>
              <a:rPr lang="en-US" dirty="0" smtClean="0"/>
              <a:t>5,000 = </a:t>
            </a:r>
            <a:r>
              <a:rPr lang="en-US" dirty="0"/>
              <a:t>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52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Tree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691680" y="1752600"/>
            <a:ext cx="4940498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PNUMBER, DNUM, LNAME, ADDRESS, BDATE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3848" y="2785646"/>
            <a:ext cx="1930332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⨝</a:t>
            </a:r>
            <a:r>
              <a:rPr lang="en-GB" baseline="-25000" dirty="0" smtClean="0">
                <a:latin typeface="Georgia"/>
                <a:cs typeface="Georgia"/>
              </a:rPr>
              <a:t>MGRSSN=SSN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4861" y="3810000"/>
            <a:ext cx="2253291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⨝</a:t>
            </a:r>
            <a:r>
              <a:rPr lang="en-GB" baseline="-25000" dirty="0" smtClean="0">
                <a:latin typeface="Georgia"/>
                <a:cs typeface="Georgia"/>
              </a:rPr>
              <a:t>DNUM=DNUMBER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274" y="4876800"/>
            <a:ext cx="250917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PLOCATION</a:t>
            </a:r>
            <a:r>
              <a:rPr lang="en-GB" baseline="-25000" dirty="0" smtClean="0">
                <a:latin typeface="Georgia"/>
                <a:cs typeface="Georgia"/>
              </a:rPr>
              <a:t>=‘Stafford’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01526" y="5943600"/>
            <a:ext cx="1565753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63588" y="4876800"/>
            <a:ext cx="2329785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DEPARTMENT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58726" y="3810000"/>
            <a:ext cx="1865114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2" name="Straight Connector 11"/>
          <p:cNvCxnSpPr>
            <a:stCxn id="4" idx="2"/>
            <a:endCxn id="5" idx="0"/>
          </p:cNvCxnSpPr>
          <p:nvPr/>
        </p:nvCxnSpPr>
        <p:spPr bwMode="auto">
          <a:xfrm>
            <a:off x="4161929" y="2214265"/>
            <a:ext cx="7085" cy="5713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6" idx="0"/>
          </p:cNvCxnSpPr>
          <p:nvPr/>
        </p:nvCxnSpPr>
        <p:spPr bwMode="auto">
          <a:xfrm flipH="1">
            <a:off x="2461507" y="3247311"/>
            <a:ext cx="1707507" cy="5626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5" idx="2"/>
            <a:endCxn id="10" idx="0"/>
          </p:cNvCxnSpPr>
          <p:nvPr/>
        </p:nvCxnSpPr>
        <p:spPr bwMode="auto">
          <a:xfrm>
            <a:off x="4169014" y="3247311"/>
            <a:ext cx="2122269" cy="5626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6" idx="2"/>
            <a:endCxn id="7" idx="0"/>
          </p:cNvCxnSpPr>
          <p:nvPr/>
        </p:nvCxnSpPr>
        <p:spPr bwMode="auto">
          <a:xfrm flipH="1">
            <a:off x="1878859" y="4271665"/>
            <a:ext cx="582648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6" idx="2"/>
            <a:endCxn id="9" idx="0"/>
          </p:cNvCxnSpPr>
          <p:nvPr/>
        </p:nvCxnSpPr>
        <p:spPr bwMode="auto">
          <a:xfrm>
            <a:off x="2461507" y="4271665"/>
            <a:ext cx="2366974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7" idx="2"/>
            <a:endCxn id="8" idx="0"/>
          </p:cNvCxnSpPr>
          <p:nvPr/>
        </p:nvCxnSpPr>
        <p:spPr bwMode="auto">
          <a:xfrm>
            <a:off x="1878859" y="5338465"/>
            <a:ext cx="5544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779499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matching tuples?</a:t>
            </a:r>
            <a:endParaRPr lang="en-US" dirty="0"/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(c) Assume DOM(R2, C)=1,000,000, T(R2) = 10,000 </a:t>
            </a:r>
            <a:br>
              <a:rPr lang="en-US" dirty="0" smtClean="0"/>
            </a:br>
            <a:r>
              <a:rPr lang="en-US" dirty="0" smtClean="0"/>
              <a:t>with alternate assumption</a:t>
            </a:r>
          </a:p>
          <a:p>
            <a:pPr marL="0" indent="0">
              <a:buNone/>
            </a:pPr>
            <a:r>
              <a:rPr lang="en-US" dirty="0" smtClean="0"/>
              <a:t>expected matching tuples =   10,000 /1,000,000   =  1/100</a:t>
            </a:r>
          </a:p>
        </p:txBody>
      </p:sp>
    </p:spTree>
    <p:extLst>
      <p:ext uri="{BB962C8B-B14F-4D97-AF65-F5344CB8AC3E}">
        <p14:creationId xmlns:p14="http://schemas.microsoft.com/office/powerpoint/2010/main" val="380635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#8: Index join</a:t>
            </a:r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(a)  Cost = 500+5000 * 1 * 1 	= 5,500 disk accesses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(b)  Cost = 500+5000 * 2</a:t>
            </a:r>
            <a:r>
              <a:rPr lang="en-US" dirty="0"/>
              <a:t> </a:t>
            </a:r>
            <a:r>
              <a:rPr lang="en-US" dirty="0" smtClean="0"/>
              <a:t>* 1 	= 10,500 disk </a:t>
            </a:r>
            <a:r>
              <a:rPr lang="en-US" dirty="0"/>
              <a:t>accesses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(c)  Cost = 500+5000 * 1/100 * 1 	= 550 disk </a:t>
            </a:r>
            <a:r>
              <a:rPr lang="en-US" dirty="0"/>
              <a:t>accesses</a:t>
            </a:r>
          </a:p>
        </p:txBody>
      </p:sp>
    </p:spTree>
    <p:extLst>
      <p:ext uri="{BB962C8B-B14F-4D97-AF65-F5344CB8AC3E}">
        <p14:creationId xmlns:p14="http://schemas.microsoft.com/office/powerpoint/2010/main" val="2684188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60335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 bwMode="auto">
          <a:xfrm>
            <a:off x="2412000" y="2852936"/>
            <a:ext cx="4320000" cy="1800200"/>
          </a:xfrm>
          <a:prstGeom prst="roundRect">
            <a:avLst>
              <a:gd name="adj" fmla="val 7201"/>
            </a:avLst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412000" y="213285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Parse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query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91900" y="3284984"/>
            <a:ext cx="39602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Generate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590313" y="4005064"/>
            <a:ext cx="3960200" cy="360000"/>
          </a:xfrm>
          <a:prstGeom prst="roundRect">
            <a:avLst>
              <a:gd name="adj" fmla="val 21151"/>
            </a:avLst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Rewrite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410413" y="50132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Physical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410413" y="573329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Execute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4151313" y="249289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4151313" y="465313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4151313" y="53732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Down Arrow 20"/>
          <p:cNvSpPr/>
          <p:nvPr/>
        </p:nvSpPr>
        <p:spPr bwMode="auto">
          <a:xfrm>
            <a:off x="4139952" y="609329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Down Arrow 21"/>
          <p:cNvSpPr/>
          <p:nvPr/>
        </p:nvSpPr>
        <p:spPr bwMode="auto">
          <a:xfrm>
            <a:off x="4139952" y="17728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4869160"/>
            <a:ext cx="11735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choose </a:t>
            </a:r>
          </a:p>
          <a:p>
            <a:r>
              <a:rPr lang="en-US" sz="2000" dirty="0" smtClean="0">
                <a:latin typeface="Georgia"/>
                <a:cs typeface="Georgia"/>
              </a:rPr>
              <a:t>cheapest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536" y="3861048"/>
            <a:ext cx="12874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use </a:t>
            </a:r>
            <a:br>
              <a:rPr lang="en-US" sz="2000" dirty="0" smtClean="0">
                <a:latin typeface="Georgia"/>
                <a:cs typeface="Georgia"/>
              </a:rPr>
            </a:br>
            <a:r>
              <a:rPr lang="en-US" sz="2000" dirty="0" smtClean="0">
                <a:latin typeface="Georgia"/>
                <a:cs typeface="Georgia"/>
              </a:rPr>
              <a:t>heuristics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6403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8352</TotalTime>
  <Words>3011</Words>
  <Application>Microsoft Macintosh PowerPoint</Application>
  <PresentationFormat>On-screen Show (4:3)</PresentationFormat>
  <Paragraphs>565</Paragraphs>
  <Slides>93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93</vt:i4>
      </vt:variant>
    </vt:vector>
  </HeadingPairs>
  <TitlesOfParts>
    <vt:vector size="96" baseType="lpstr">
      <vt:lpstr>ECS</vt:lpstr>
      <vt:lpstr>1_ECS</vt:lpstr>
      <vt:lpstr>Microsoft Equation</vt:lpstr>
      <vt:lpstr>Query Processing</vt:lpstr>
      <vt:lpstr>Query Processing</vt:lpstr>
      <vt:lpstr>Query Plans</vt:lpstr>
      <vt:lpstr>Query Processing</vt:lpstr>
      <vt:lpstr>Query Processing</vt:lpstr>
      <vt:lpstr>This Week</vt:lpstr>
      <vt:lpstr>Optimisation</vt:lpstr>
      <vt:lpstr>Optimisation Example</vt:lpstr>
      <vt:lpstr>Query Tree</vt:lpstr>
      <vt:lpstr>Canonical Form</vt:lpstr>
      <vt:lpstr>Cost  Estimation</vt:lpstr>
      <vt:lpstr>Cost Estimation</vt:lpstr>
      <vt:lpstr>Statistics</vt:lpstr>
      <vt:lpstr>Scan</vt:lpstr>
      <vt:lpstr>Product</vt:lpstr>
      <vt:lpstr>Projection</vt:lpstr>
      <vt:lpstr>Selection</vt:lpstr>
      <vt:lpstr>Selection case 1: attr=val</vt:lpstr>
      <vt:lpstr>Selection case 2: attr=attr</vt:lpstr>
      <vt:lpstr>Further Selection: Inequality</vt:lpstr>
      <vt:lpstr>Further Selection: Conjunction/Disjunction</vt:lpstr>
      <vt:lpstr>Join</vt:lpstr>
      <vt:lpstr>Further Join</vt:lpstr>
      <vt:lpstr>Further Statistics</vt:lpstr>
      <vt:lpstr>Query  Optimisation</vt:lpstr>
      <vt:lpstr>Heuristic Approach</vt:lpstr>
      <vt:lpstr>Optimising Query Trees</vt:lpstr>
      <vt:lpstr>Tree Structures and Canonical Form</vt:lpstr>
      <vt:lpstr>Canonical Form</vt:lpstr>
      <vt:lpstr>Move σ down</vt:lpstr>
      <vt:lpstr>Move σ down</vt:lpstr>
      <vt:lpstr>Reorder Joins</vt:lpstr>
      <vt:lpstr>Reorder Joins</vt:lpstr>
      <vt:lpstr>Reorder Joins</vt:lpstr>
      <vt:lpstr>Create Joins</vt:lpstr>
      <vt:lpstr>Create Joins</vt:lpstr>
      <vt:lpstr>Move π down</vt:lpstr>
      <vt:lpstr>Move π down</vt:lpstr>
      <vt:lpstr>Optimised logical query plan</vt:lpstr>
      <vt:lpstr>Physical-Plan Operators</vt:lpstr>
      <vt:lpstr>Physical-Plan Operators</vt:lpstr>
      <vt:lpstr>Computation Model</vt:lpstr>
      <vt:lpstr>Cost Parameters</vt:lpstr>
      <vt:lpstr>Clustered File</vt:lpstr>
      <vt:lpstr>Clustered Relation</vt:lpstr>
      <vt:lpstr>Clustering Index</vt:lpstr>
      <vt:lpstr>Scanning</vt:lpstr>
      <vt:lpstr>Scan</vt:lpstr>
      <vt:lpstr>Table Scan</vt:lpstr>
      <vt:lpstr>Index Scan</vt:lpstr>
      <vt:lpstr>One-Pass Algorithms</vt:lpstr>
      <vt:lpstr>One-Pass Algorithms</vt:lpstr>
      <vt:lpstr>Unary, tuple at a time</vt:lpstr>
      <vt:lpstr>Unary, tuple at a time: Cost</vt:lpstr>
      <vt:lpstr>Unary, full-relation</vt:lpstr>
      <vt:lpstr>Unary, full-relation: Duplicate elimination</vt:lpstr>
      <vt:lpstr>Unary, full-relation: Duplicate elimination</vt:lpstr>
      <vt:lpstr>Unary, full-relation: Grouping</vt:lpstr>
      <vt:lpstr>Binary, full-relation</vt:lpstr>
      <vt:lpstr>Binary, full-relation: Join</vt:lpstr>
      <vt:lpstr>Nested-Loop Joins</vt:lpstr>
      <vt:lpstr>Nested-loop join</vt:lpstr>
      <vt:lpstr>Factors that affect cost</vt:lpstr>
      <vt:lpstr>Example</vt:lpstr>
      <vt:lpstr>Attempt #1: Tuple-based nested loop join</vt:lpstr>
      <vt:lpstr>Can we do better?</vt:lpstr>
      <vt:lpstr>Attempt #2: block-based nested loop join</vt:lpstr>
      <vt:lpstr>Can we do better?</vt:lpstr>
      <vt:lpstr>Attempt #3: Join reordering</vt:lpstr>
      <vt:lpstr>Can we do better?</vt:lpstr>
      <vt:lpstr>Attempt #4: Contiguous relations</vt:lpstr>
      <vt:lpstr>Can we do better?</vt:lpstr>
      <vt:lpstr>Attempt #5: Merge join</vt:lpstr>
      <vt:lpstr>Two-Pass Algorithms</vt:lpstr>
      <vt:lpstr>Can we do better?</vt:lpstr>
      <vt:lpstr>Merge Sort</vt:lpstr>
      <vt:lpstr>Merge Sort</vt:lpstr>
      <vt:lpstr>Merge Sort: Cost</vt:lpstr>
      <vt:lpstr>Attempt #6: Merge join with sort</vt:lpstr>
      <vt:lpstr>Attempt #6, part 2</vt:lpstr>
      <vt:lpstr>Can we do better?</vt:lpstr>
      <vt:lpstr>Attempt #7: Improved merge join</vt:lpstr>
      <vt:lpstr>Two-pass Algorithms using Hashing</vt:lpstr>
      <vt:lpstr>Hash-Join</vt:lpstr>
      <vt:lpstr>Index-based Algorithms</vt:lpstr>
      <vt:lpstr>Can we do better?</vt:lpstr>
      <vt:lpstr>Attempt #8: Index join</vt:lpstr>
      <vt:lpstr>How many matching tuples?</vt:lpstr>
      <vt:lpstr>How many matching tuples?</vt:lpstr>
      <vt:lpstr>How many matching tuples?</vt:lpstr>
      <vt:lpstr>Attempt #8: Index join</vt:lpstr>
      <vt:lpstr>Summary</vt:lpstr>
      <vt:lpstr>Summary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Query Processing and Optimisation</dc:title>
  <dc:creator>Nicholas Gibbins</dc:creator>
  <cp:lastModifiedBy>Nicholas Gibbins</cp:lastModifiedBy>
  <cp:revision>98</cp:revision>
  <cp:lastPrinted>2009-03-02T09:56:17Z</cp:lastPrinted>
  <dcterms:created xsi:type="dcterms:W3CDTF">2010-02-22T09:53:58Z</dcterms:created>
  <dcterms:modified xsi:type="dcterms:W3CDTF">2017-03-01T13:37:28Z</dcterms:modified>
</cp:coreProperties>
</file>