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2.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81"/>
  </p:notesMasterIdLst>
  <p:handoutMasterIdLst>
    <p:handoutMasterId r:id="rId82"/>
  </p:handoutMasterIdLst>
  <p:sldIdLst>
    <p:sldId id="260" r:id="rId2"/>
    <p:sldId id="261" r:id="rId3"/>
    <p:sldId id="324" r:id="rId4"/>
    <p:sldId id="262" r:id="rId5"/>
    <p:sldId id="263" r:id="rId6"/>
    <p:sldId id="264" r:id="rId7"/>
    <p:sldId id="321" r:id="rId8"/>
    <p:sldId id="265" r:id="rId9"/>
    <p:sldId id="266" r:id="rId10"/>
    <p:sldId id="267" r:id="rId11"/>
    <p:sldId id="325" r:id="rId12"/>
    <p:sldId id="268" r:id="rId13"/>
    <p:sldId id="327" r:id="rId14"/>
    <p:sldId id="269" r:id="rId15"/>
    <p:sldId id="270" r:id="rId16"/>
    <p:sldId id="271" r:id="rId17"/>
    <p:sldId id="272" r:id="rId18"/>
    <p:sldId id="273" r:id="rId19"/>
    <p:sldId id="319" r:id="rId20"/>
    <p:sldId id="275" r:id="rId21"/>
    <p:sldId id="276" r:id="rId22"/>
    <p:sldId id="277" r:id="rId23"/>
    <p:sldId id="278" r:id="rId24"/>
    <p:sldId id="279" r:id="rId25"/>
    <p:sldId id="320" r:id="rId26"/>
    <p:sldId id="280" r:id="rId27"/>
    <p:sldId id="281" r:id="rId28"/>
    <p:sldId id="283" r:id="rId29"/>
    <p:sldId id="284" r:id="rId30"/>
    <p:sldId id="322" r:id="rId31"/>
    <p:sldId id="285" r:id="rId32"/>
    <p:sldId id="286" r:id="rId33"/>
    <p:sldId id="287" r:id="rId34"/>
    <p:sldId id="282"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4" r:id="rId51"/>
    <p:sldId id="305" r:id="rId52"/>
    <p:sldId id="306" r:id="rId53"/>
    <p:sldId id="307" r:id="rId54"/>
    <p:sldId id="308" r:id="rId55"/>
    <p:sldId id="309" r:id="rId56"/>
    <p:sldId id="310" r:id="rId57"/>
    <p:sldId id="311" r:id="rId58"/>
    <p:sldId id="312" r:id="rId59"/>
    <p:sldId id="313" r:id="rId60"/>
    <p:sldId id="328" r:id="rId61"/>
    <p:sldId id="330" r:id="rId62"/>
    <p:sldId id="331" r:id="rId63"/>
    <p:sldId id="335" r:id="rId64"/>
    <p:sldId id="336" r:id="rId65"/>
    <p:sldId id="337" r:id="rId66"/>
    <p:sldId id="338" r:id="rId67"/>
    <p:sldId id="339" r:id="rId68"/>
    <p:sldId id="340" r:id="rId69"/>
    <p:sldId id="341" r:id="rId70"/>
    <p:sldId id="342" r:id="rId71"/>
    <p:sldId id="343" r:id="rId72"/>
    <p:sldId id="332" r:id="rId73"/>
    <p:sldId id="333" r:id="rId74"/>
    <p:sldId id="314" r:id="rId75"/>
    <p:sldId id="344" r:id="rId76"/>
    <p:sldId id="315" r:id="rId77"/>
    <p:sldId id="316" r:id="rId78"/>
    <p:sldId id="317" r:id="rId79"/>
    <p:sldId id="318"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9CC93D-E52E-4D84-901B-11D7331DD495}">
          <p14:sldIdLst>
            <p14:sldId id="260"/>
            <p14:sldId id="261"/>
            <p14:sldId id="324"/>
            <p14:sldId id="262"/>
            <p14:sldId id="263"/>
            <p14:sldId id="264"/>
            <p14:sldId id="321"/>
            <p14:sldId id="265"/>
            <p14:sldId id="266"/>
            <p14:sldId id="267"/>
            <p14:sldId id="325"/>
            <p14:sldId id="268"/>
            <p14:sldId id="327"/>
            <p14:sldId id="269"/>
            <p14:sldId id="270"/>
            <p14:sldId id="271"/>
            <p14:sldId id="272"/>
            <p14:sldId id="273"/>
            <p14:sldId id="319"/>
            <p14:sldId id="275"/>
            <p14:sldId id="276"/>
            <p14:sldId id="277"/>
            <p14:sldId id="278"/>
            <p14:sldId id="279"/>
            <p14:sldId id="320"/>
            <p14:sldId id="280"/>
            <p14:sldId id="281"/>
            <p14:sldId id="283"/>
            <p14:sldId id="284"/>
            <p14:sldId id="322"/>
            <p14:sldId id="285"/>
            <p14:sldId id="286"/>
            <p14:sldId id="287"/>
            <p14:sldId id="282"/>
            <p14:sldId id="288"/>
            <p14:sldId id="289"/>
            <p14:sldId id="290"/>
            <p14:sldId id="291"/>
            <p14:sldId id="292"/>
            <p14:sldId id="293"/>
            <p14:sldId id="294"/>
            <p14:sldId id="295"/>
            <p14:sldId id="296"/>
            <p14:sldId id="297"/>
            <p14:sldId id="298"/>
            <p14:sldId id="299"/>
            <p14:sldId id="300"/>
            <p14:sldId id="301"/>
            <p14:sldId id="302"/>
            <p14:sldId id="304"/>
            <p14:sldId id="305"/>
            <p14:sldId id="306"/>
            <p14:sldId id="307"/>
            <p14:sldId id="308"/>
            <p14:sldId id="309"/>
            <p14:sldId id="310"/>
            <p14:sldId id="311"/>
            <p14:sldId id="312"/>
            <p14:sldId id="313"/>
            <p14:sldId id="328"/>
            <p14:sldId id="330"/>
            <p14:sldId id="331"/>
            <p14:sldId id="335"/>
            <p14:sldId id="336"/>
            <p14:sldId id="337"/>
            <p14:sldId id="338"/>
            <p14:sldId id="339"/>
            <p14:sldId id="340"/>
            <p14:sldId id="341"/>
            <p14:sldId id="342"/>
            <p14:sldId id="343"/>
            <p14:sldId id="332"/>
            <p14:sldId id="333"/>
            <p14:sldId id="314"/>
            <p14:sldId id="344"/>
            <p14:sldId id="315"/>
            <p14:sldId id="316"/>
            <p14:sldId id="317"/>
            <p14:sldId id="318"/>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ED6"/>
    <a:srgbClr val="0033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86" autoAdjust="0"/>
    <p:restoredTop sz="84003" autoAdjust="0"/>
  </p:normalViewPr>
  <p:slideViewPr>
    <p:cSldViewPr>
      <p:cViewPr varScale="1">
        <p:scale>
          <a:sx n="164" d="100"/>
          <a:sy n="164" d="100"/>
        </p:scale>
        <p:origin x="-3984" y="-112"/>
      </p:cViewPr>
      <p:guideLst>
        <p:guide orient="horz" pos="2160"/>
        <p:guide pos="2880"/>
      </p:guideLst>
    </p:cSldViewPr>
  </p:slideViewPr>
  <p:notesTextViewPr>
    <p:cViewPr>
      <p:scale>
        <a:sx n="100" d="100"/>
        <a:sy n="100" d="100"/>
      </p:scale>
      <p:origin x="0" y="0"/>
    </p:cViewPr>
  </p:notesTextViewPr>
  <p:sorterViewPr>
    <p:cViewPr>
      <p:scale>
        <a:sx n="154" d="100"/>
        <a:sy n="154" d="100"/>
      </p:scale>
      <p:origin x="0" y="11664"/>
    </p:cViewPr>
  </p:sorterViewPr>
  <p:notesViewPr>
    <p:cSldViewPr>
      <p:cViewPr varScale="1">
        <p:scale>
          <a:sx n="83" d="100"/>
          <a:sy n="83" d="100"/>
        </p:scale>
        <p:origin x="-314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image" Target="../media/image27.png"/><Relationship Id="rId2" Type="http://schemas.openxmlformats.org/officeDocument/2006/relationships/image" Target="../media/image28.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image" Target="../media/image27.png"/><Relationship Id="rId2"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A7C8BD-3B0D-2D4D-9604-798823770111}" type="doc">
      <dgm:prSet loTypeId="urn:microsoft.com/office/officeart/2005/8/layout/default#1" loCatId="list" qsTypeId="urn:microsoft.com/office/officeart/2005/8/quickstyle/simple4" qsCatId="simple" csTypeId="urn:microsoft.com/office/officeart/2005/8/colors/accent1_2" csCatId="accent1" phldr="1"/>
      <dgm:spPr/>
      <dgm:t>
        <a:bodyPr/>
        <a:lstStyle/>
        <a:p>
          <a:endParaRPr lang="en-US"/>
        </a:p>
      </dgm:t>
    </dgm:pt>
    <dgm:pt modelId="{56AE93C8-0415-CF45-8FDA-2F2E2DFF28A5}">
      <dgm:prSet phldrT="[Text]" custT="1"/>
      <dgm:spPr>
        <a:solidFill>
          <a:schemeClr val="accent4"/>
        </a:solidFill>
      </dgm:spPr>
      <dgm:t>
        <a:bodyPr/>
        <a:lstStyle/>
        <a:p>
          <a:r>
            <a:rPr lang="en-US" sz="1800" dirty="0" smtClean="0"/>
            <a:t>learning</a:t>
          </a:r>
          <a:endParaRPr lang="en-US" sz="1800" dirty="0"/>
        </a:p>
      </dgm:t>
    </dgm:pt>
    <dgm:pt modelId="{84E65067-1F60-7944-9CE9-EEE0F1677BD8}" type="parTrans" cxnId="{3176CD0C-4053-1C44-A2CB-D70EAA4FC638}">
      <dgm:prSet/>
      <dgm:spPr/>
      <dgm:t>
        <a:bodyPr/>
        <a:lstStyle/>
        <a:p>
          <a:endParaRPr lang="en-US"/>
        </a:p>
      </dgm:t>
    </dgm:pt>
    <dgm:pt modelId="{09DB9F9B-9F8D-D744-937C-A96FF31C4FEB}" type="sibTrans" cxnId="{3176CD0C-4053-1C44-A2CB-D70EAA4FC638}">
      <dgm:prSet/>
      <dgm:spPr/>
      <dgm:t>
        <a:bodyPr/>
        <a:lstStyle/>
        <a:p>
          <a:endParaRPr lang="en-US"/>
        </a:p>
      </dgm:t>
    </dgm:pt>
    <dgm:pt modelId="{2F5A17D0-1351-984A-B733-B6C70E5E453F}">
      <dgm:prSet phldrT="[Text]" custT="1"/>
      <dgm:spPr/>
      <dgm:t>
        <a:bodyPr/>
        <a:lstStyle/>
        <a:p>
          <a:r>
            <a:rPr lang="en-US" sz="1800" dirty="0" smtClean="0"/>
            <a:t>reflection</a:t>
          </a:r>
          <a:endParaRPr lang="en-US" sz="1800" dirty="0"/>
        </a:p>
      </dgm:t>
    </dgm:pt>
    <dgm:pt modelId="{E48F384E-6C35-D34B-B66E-950FD98F8E56}" type="parTrans" cxnId="{149F1B46-6A62-D34A-886B-5DA75626383E}">
      <dgm:prSet/>
      <dgm:spPr/>
      <dgm:t>
        <a:bodyPr/>
        <a:lstStyle/>
        <a:p>
          <a:endParaRPr lang="en-US"/>
        </a:p>
      </dgm:t>
    </dgm:pt>
    <dgm:pt modelId="{51A17476-2256-E242-8F89-0EA389FEA676}" type="sibTrans" cxnId="{149F1B46-6A62-D34A-886B-5DA75626383E}">
      <dgm:prSet/>
      <dgm:spPr/>
      <dgm:t>
        <a:bodyPr/>
        <a:lstStyle/>
        <a:p>
          <a:endParaRPr lang="en-US"/>
        </a:p>
      </dgm:t>
    </dgm:pt>
    <dgm:pt modelId="{3815383A-C37C-CF4C-9B22-55CEA63D4872}">
      <dgm:prSet phldrT="[Text]" custT="1"/>
      <dgm:spPr/>
      <dgm:t>
        <a:bodyPr/>
        <a:lstStyle/>
        <a:p>
          <a:r>
            <a:rPr lang="en-US" sz="1800" dirty="0" smtClean="0"/>
            <a:t>Using feedback</a:t>
          </a:r>
        </a:p>
      </dgm:t>
    </dgm:pt>
    <dgm:pt modelId="{394FF69F-4F75-B348-9F03-84027B05EAAE}" type="parTrans" cxnId="{94432CE2-A044-7C44-8121-6225BF5BF60B}">
      <dgm:prSet/>
      <dgm:spPr/>
      <dgm:t>
        <a:bodyPr/>
        <a:lstStyle/>
        <a:p>
          <a:endParaRPr lang="en-US"/>
        </a:p>
      </dgm:t>
    </dgm:pt>
    <dgm:pt modelId="{38E584CB-93B1-2C48-9349-4E18CEDD5CA3}" type="sibTrans" cxnId="{94432CE2-A044-7C44-8121-6225BF5BF60B}">
      <dgm:prSet/>
      <dgm:spPr/>
      <dgm:t>
        <a:bodyPr/>
        <a:lstStyle/>
        <a:p>
          <a:endParaRPr lang="en-US"/>
        </a:p>
      </dgm:t>
    </dgm:pt>
    <dgm:pt modelId="{9B5D8D0F-536D-8B44-837D-5825DEC264B3}">
      <dgm:prSet phldrT="[Text]" custT="1"/>
      <dgm:spPr/>
      <dgm:t>
        <a:bodyPr/>
        <a:lstStyle/>
        <a:p>
          <a:endParaRPr lang="en-US" sz="1800" dirty="0"/>
        </a:p>
      </dgm:t>
    </dgm:pt>
    <dgm:pt modelId="{761DBEF7-D3DC-D941-AB29-C9A52BB5245E}" type="parTrans" cxnId="{BF74D97D-205D-334F-8DAC-BA958FB6F501}">
      <dgm:prSet/>
      <dgm:spPr/>
      <dgm:t>
        <a:bodyPr/>
        <a:lstStyle/>
        <a:p>
          <a:endParaRPr lang="en-US"/>
        </a:p>
      </dgm:t>
    </dgm:pt>
    <dgm:pt modelId="{FA5F1BC6-5AFA-8F48-88A3-0A0B5C405BC9}" type="sibTrans" cxnId="{BF74D97D-205D-334F-8DAC-BA958FB6F501}">
      <dgm:prSet/>
      <dgm:spPr/>
      <dgm:t>
        <a:bodyPr/>
        <a:lstStyle/>
        <a:p>
          <a:endParaRPr lang="en-US"/>
        </a:p>
      </dgm:t>
    </dgm:pt>
    <dgm:pt modelId="{C8332D5A-8EFC-A54B-B13C-E20524D63F64}">
      <dgm:prSet phldrT="[Text]" custT="1"/>
      <dgm:spPr/>
      <dgm:t>
        <a:bodyPr/>
        <a:lstStyle/>
        <a:p>
          <a:r>
            <a:rPr lang="en-US" sz="1800" dirty="0" smtClean="0"/>
            <a:t>Future planning</a:t>
          </a:r>
        </a:p>
      </dgm:t>
    </dgm:pt>
    <dgm:pt modelId="{1B4D3C10-5AEA-C644-813B-82A27BB8CAFC}" type="parTrans" cxnId="{31FCFCA4-1F96-C947-8471-A95DB5D4A475}">
      <dgm:prSet/>
      <dgm:spPr/>
      <dgm:t>
        <a:bodyPr/>
        <a:lstStyle/>
        <a:p>
          <a:endParaRPr lang="en-US"/>
        </a:p>
      </dgm:t>
    </dgm:pt>
    <dgm:pt modelId="{2B529327-6FF8-294B-B344-DBCDB06E6D1D}" type="sibTrans" cxnId="{31FCFCA4-1F96-C947-8471-A95DB5D4A475}">
      <dgm:prSet/>
      <dgm:spPr/>
      <dgm:t>
        <a:bodyPr/>
        <a:lstStyle/>
        <a:p>
          <a:endParaRPr lang="en-US"/>
        </a:p>
      </dgm:t>
    </dgm:pt>
    <dgm:pt modelId="{B69C22BC-2F34-6F4B-B406-118DFC2CD3BD}">
      <dgm:prSet phldrT="[Text]" custT="1"/>
      <dgm:spPr>
        <a:solidFill>
          <a:schemeClr val="accent4"/>
        </a:solidFill>
      </dgm:spPr>
      <dgm:t>
        <a:bodyPr/>
        <a:lstStyle/>
        <a:p>
          <a:r>
            <a:rPr lang="en-US" sz="1800" dirty="0" smtClean="0"/>
            <a:t>self knowledge</a:t>
          </a:r>
        </a:p>
      </dgm:t>
    </dgm:pt>
    <dgm:pt modelId="{CDE9F64D-2222-4A4F-A6D2-C8E5E1454E07}" type="sibTrans" cxnId="{86F71376-6C7F-AA40-9ADC-FFAAD0863764}">
      <dgm:prSet/>
      <dgm:spPr/>
      <dgm:t>
        <a:bodyPr/>
        <a:lstStyle/>
        <a:p>
          <a:endParaRPr lang="en-US"/>
        </a:p>
      </dgm:t>
    </dgm:pt>
    <dgm:pt modelId="{D5DB75DD-0162-0245-A2B4-0768F2FAFC5C}" type="parTrans" cxnId="{86F71376-6C7F-AA40-9ADC-FFAAD0863764}">
      <dgm:prSet/>
      <dgm:spPr/>
      <dgm:t>
        <a:bodyPr/>
        <a:lstStyle/>
        <a:p>
          <a:endParaRPr lang="en-US"/>
        </a:p>
      </dgm:t>
    </dgm:pt>
    <dgm:pt modelId="{F0D79CEE-23D7-7249-9847-49BED1ED480D}">
      <dgm:prSet/>
      <dgm:spPr/>
      <dgm:t>
        <a:bodyPr/>
        <a:lstStyle/>
        <a:p>
          <a:r>
            <a:rPr lang="en-US" b="1" u="sng" dirty="0" smtClean="0"/>
            <a:t>Assessment</a:t>
          </a:r>
          <a:r>
            <a:rPr lang="en-US" dirty="0" smtClean="0"/>
            <a:t> </a:t>
          </a:r>
          <a:br>
            <a:rPr lang="en-US" dirty="0" smtClean="0"/>
          </a:br>
          <a:r>
            <a:rPr lang="en-US" dirty="0" smtClean="0"/>
            <a:t>Interviews</a:t>
          </a:r>
          <a:br>
            <a:rPr lang="en-US" dirty="0" smtClean="0"/>
          </a:br>
          <a:r>
            <a:rPr lang="en-US" dirty="0" smtClean="0"/>
            <a:t/>
          </a:r>
          <a:br>
            <a:rPr lang="en-US" dirty="0" smtClean="0"/>
          </a:br>
          <a:r>
            <a:rPr lang="en-US" dirty="0" smtClean="0"/>
            <a:t>tbc</a:t>
          </a:r>
          <a:endParaRPr lang="en-GB" dirty="0"/>
        </a:p>
      </dgm:t>
    </dgm:pt>
    <dgm:pt modelId="{19FFECB0-6772-874A-AF16-B09AD2DE67CD}" type="parTrans" cxnId="{BDB87A42-C1C3-954F-BEDA-55D9AF4BE75F}">
      <dgm:prSet/>
      <dgm:spPr/>
      <dgm:t>
        <a:bodyPr/>
        <a:lstStyle/>
        <a:p>
          <a:endParaRPr lang="en-GB"/>
        </a:p>
      </dgm:t>
    </dgm:pt>
    <dgm:pt modelId="{30B5B12F-7811-ED4E-935F-B36AF4DE03A9}" type="sibTrans" cxnId="{BDB87A42-C1C3-954F-BEDA-55D9AF4BE75F}">
      <dgm:prSet/>
      <dgm:spPr/>
      <dgm:t>
        <a:bodyPr/>
        <a:lstStyle/>
        <a:p>
          <a:endParaRPr lang="en-GB"/>
        </a:p>
      </dgm:t>
    </dgm:pt>
    <dgm:pt modelId="{348C5F23-42BD-0141-B793-B7D1C5EFA383}">
      <dgm:prSet/>
      <dgm:spPr/>
      <dgm:t>
        <a:bodyPr/>
        <a:lstStyle/>
        <a:p>
          <a:r>
            <a:rPr lang="en-GB" dirty="0" smtClean="0"/>
            <a:t>Hand in</a:t>
          </a:r>
          <a:br>
            <a:rPr lang="en-GB" dirty="0" smtClean="0"/>
          </a:br>
          <a:r>
            <a:rPr lang="en-GB" dirty="0" smtClean="0"/>
            <a:t/>
          </a:r>
          <a:br>
            <a:rPr lang="en-GB" dirty="0" smtClean="0"/>
          </a:br>
          <a:r>
            <a:rPr lang="en-GB" dirty="0" smtClean="0"/>
            <a:t>Wed 8</a:t>
          </a:r>
          <a:r>
            <a:rPr lang="en-GB" baseline="30000" dirty="0" smtClean="0"/>
            <a:t>th</a:t>
          </a:r>
          <a:r>
            <a:rPr lang="en-GB" dirty="0" smtClean="0"/>
            <a:t> March</a:t>
          </a:r>
          <a:endParaRPr lang="en-GB" dirty="0"/>
        </a:p>
      </dgm:t>
    </dgm:pt>
    <dgm:pt modelId="{CFE8DA3C-9587-DF40-9A07-01B94F591DF8}" type="parTrans" cxnId="{BAB4A9BA-0159-0048-8BE3-959557827C75}">
      <dgm:prSet/>
      <dgm:spPr/>
      <dgm:t>
        <a:bodyPr/>
        <a:lstStyle/>
        <a:p>
          <a:endParaRPr lang="en-GB"/>
        </a:p>
      </dgm:t>
    </dgm:pt>
    <dgm:pt modelId="{84FB19F0-B1D7-7340-A62D-F64C74F20E84}" type="sibTrans" cxnId="{BAB4A9BA-0159-0048-8BE3-959557827C75}">
      <dgm:prSet/>
      <dgm:spPr/>
      <dgm:t>
        <a:bodyPr/>
        <a:lstStyle/>
        <a:p>
          <a:endParaRPr lang="en-GB"/>
        </a:p>
      </dgm:t>
    </dgm:pt>
    <dgm:pt modelId="{A596A51D-2391-054C-A104-46EDFF99ED62}" type="pres">
      <dgm:prSet presAssocID="{DEA7C8BD-3B0D-2D4D-9604-798823770111}" presName="diagram" presStyleCnt="0">
        <dgm:presLayoutVars>
          <dgm:dir/>
          <dgm:resizeHandles val="exact"/>
        </dgm:presLayoutVars>
      </dgm:prSet>
      <dgm:spPr/>
      <dgm:t>
        <a:bodyPr/>
        <a:lstStyle/>
        <a:p>
          <a:endParaRPr lang="en-US"/>
        </a:p>
      </dgm:t>
    </dgm:pt>
    <dgm:pt modelId="{BBF48C6C-695F-5A43-8E71-0460BB6209A2}" type="pres">
      <dgm:prSet presAssocID="{56AE93C8-0415-CF45-8FDA-2F2E2DFF28A5}" presName="node" presStyleLbl="node1" presStyleIdx="0" presStyleCnt="8">
        <dgm:presLayoutVars>
          <dgm:bulletEnabled val="1"/>
        </dgm:presLayoutVars>
      </dgm:prSet>
      <dgm:spPr/>
      <dgm:t>
        <a:bodyPr/>
        <a:lstStyle/>
        <a:p>
          <a:endParaRPr lang="en-US"/>
        </a:p>
      </dgm:t>
    </dgm:pt>
    <dgm:pt modelId="{42A775D2-484D-B04B-8B56-CC6694945D02}" type="pres">
      <dgm:prSet presAssocID="{09DB9F9B-9F8D-D744-937C-A96FF31C4FEB}" presName="sibTrans" presStyleCnt="0"/>
      <dgm:spPr/>
    </dgm:pt>
    <dgm:pt modelId="{FE80601B-B02A-9F4F-ABCC-F3BAD7CBF9CB}" type="pres">
      <dgm:prSet presAssocID="{2F5A17D0-1351-984A-B733-B6C70E5E453F}" presName="node" presStyleLbl="node1" presStyleIdx="1" presStyleCnt="8">
        <dgm:presLayoutVars>
          <dgm:bulletEnabled val="1"/>
        </dgm:presLayoutVars>
      </dgm:prSet>
      <dgm:spPr/>
      <dgm:t>
        <a:bodyPr/>
        <a:lstStyle/>
        <a:p>
          <a:endParaRPr lang="en-US"/>
        </a:p>
      </dgm:t>
    </dgm:pt>
    <dgm:pt modelId="{7CDDBF6D-ED8C-324A-ACF8-3DA91AE467B7}" type="pres">
      <dgm:prSet presAssocID="{51A17476-2256-E242-8F89-0EA389FEA676}" presName="sibTrans" presStyleCnt="0"/>
      <dgm:spPr/>
    </dgm:pt>
    <dgm:pt modelId="{6EB3564A-8DD1-8547-A151-7F8475309EF7}" type="pres">
      <dgm:prSet presAssocID="{B69C22BC-2F34-6F4B-B406-118DFC2CD3BD}" presName="node" presStyleLbl="node1" presStyleIdx="2" presStyleCnt="8">
        <dgm:presLayoutVars>
          <dgm:bulletEnabled val="1"/>
        </dgm:presLayoutVars>
      </dgm:prSet>
      <dgm:spPr/>
      <dgm:t>
        <a:bodyPr/>
        <a:lstStyle/>
        <a:p>
          <a:endParaRPr lang="en-US"/>
        </a:p>
      </dgm:t>
    </dgm:pt>
    <dgm:pt modelId="{096D1AE2-7358-A348-BD1D-F224690A9EE1}" type="pres">
      <dgm:prSet presAssocID="{CDE9F64D-2222-4A4F-A6D2-C8E5E1454E07}" presName="sibTrans" presStyleCnt="0"/>
      <dgm:spPr/>
    </dgm:pt>
    <dgm:pt modelId="{D5B111DD-B791-EA46-99EC-6745CA2F2E84}" type="pres">
      <dgm:prSet presAssocID="{3815383A-C37C-CF4C-9B22-55CEA63D4872}" presName="node" presStyleLbl="node1" presStyleIdx="3" presStyleCnt="8">
        <dgm:presLayoutVars>
          <dgm:bulletEnabled val="1"/>
        </dgm:presLayoutVars>
      </dgm:prSet>
      <dgm:spPr/>
      <dgm:t>
        <a:bodyPr/>
        <a:lstStyle/>
        <a:p>
          <a:endParaRPr lang="en-US"/>
        </a:p>
      </dgm:t>
    </dgm:pt>
    <dgm:pt modelId="{F3F24E17-D0E2-EE42-8B19-08BA258FB154}" type="pres">
      <dgm:prSet presAssocID="{38E584CB-93B1-2C48-9349-4E18CEDD5CA3}" presName="sibTrans" presStyleCnt="0"/>
      <dgm:spPr/>
    </dgm:pt>
    <dgm:pt modelId="{6523677D-BA14-7D4E-ACED-82EAD86A7952}" type="pres">
      <dgm:prSet presAssocID="{9B5D8D0F-536D-8B44-837D-5825DEC264B3}" presName="node" presStyleLbl="node1" presStyleIdx="4" presStyleCnt="8">
        <dgm:presLayoutVars>
          <dgm:bulletEnabled val="1"/>
        </dgm:presLayoutVars>
      </dgm:prSet>
      <dgm:spPr/>
      <dgm:t>
        <a:bodyPr/>
        <a:lstStyle/>
        <a:p>
          <a:endParaRPr lang="en-US"/>
        </a:p>
      </dgm:t>
    </dgm:pt>
    <dgm:pt modelId="{E2ABC859-9A4A-E543-8AD2-78215B7F9B9C}" type="pres">
      <dgm:prSet presAssocID="{FA5F1BC6-5AFA-8F48-88A3-0A0B5C405BC9}" presName="sibTrans" presStyleCnt="0"/>
      <dgm:spPr/>
    </dgm:pt>
    <dgm:pt modelId="{5DEFDD4B-1B4C-2048-9438-F35E5D9EBE2F}" type="pres">
      <dgm:prSet presAssocID="{C8332D5A-8EFC-A54B-B13C-E20524D63F64}" presName="node" presStyleLbl="node1" presStyleIdx="5" presStyleCnt="8">
        <dgm:presLayoutVars>
          <dgm:bulletEnabled val="1"/>
        </dgm:presLayoutVars>
      </dgm:prSet>
      <dgm:spPr/>
      <dgm:t>
        <a:bodyPr/>
        <a:lstStyle/>
        <a:p>
          <a:endParaRPr lang="en-US"/>
        </a:p>
      </dgm:t>
    </dgm:pt>
    <dgm:pt modelId="{766F5905-08E7-BF41-84A2-E2FC8E863AB8}" type="pres">
      <dgm:prSet presAssocID="{2B529327-6FF8-294B-B344-DBCDB06E6D1D}" presName="sibTrans" presStyleCnt="0"/>
      <dgm:spPr/>
    </dgm:pt>
    <dgm:pt modelId="{75FC4039-B904-1143-A391-B15B02CE608B}" type="pres">
      <dgm:prSet presAssocID="{348C5F23-42BD-0141-B793-B7D1C5EFA383}" presName="node" presStyleLbl="node1" presStyleIdx="6" presStyleCnt="8">
        <dgm:presLayoutVars>
          <dgm:bulletEnabled val="1"/>
        </dgm:presLayoutVars>
      </dgm:prSet>
      <dgm:spPr/>
      <dgm:t>
        <a:bodyPr/>
        <a:lstStyle/>
        <a:p>
          <a:endParaRPr lang="en-GB"/>
        </a:p>
      </dgm:t>
    </dgm:pt>
    <dgm:pt modelId="{1631FA85-E73C-8941-AF2C-6DC8897D5D24}" type="pres">
      <dgm:prSet presAssocID="{84FB19F0-B1D7-7340-A62D-F64C74F20E84}" presName="sibTrans" presStyleCnt="0"/>
      <dgm:spPr/>
    </dgm:pt>
    <dgm:pt modelId="{EA52EEE8-303B-1C4B-A533-721040FAA289}" type="pres">
      <dgm:prSet presAssocID="{F0D79CEE-23D7-7249-9847-49BED1ED480D}" presName="node" presStyleLbl="node1" presStyleIdx="7" presStyleCnt="8">
        <dgm:presLayoutVars>
          <dgm:bulletEnabled val="1"/>
        </dgm:presLayoutVars>
      </dgm:prSet>
      <dgm:spPr/>
      <dgm:t>
        <a:bodyPr/>
        <a:lstStyle/>
        <a:p>
          <a:endParaRPr lang="en-GB"/>
        </a:p>
      </dgm:t>
    </dgm:pt>
  </dgm:ptLst>
  <dgm:cxnLst>
    <dgm:cxn modelId="{FF0EE855-330B-AB4D-B439-CD52E4986EF9}" type="presOf" srcId="{348C5F23-42BD-0141-B793-B7D1C5EFA383}" destId="{75FC4039-B904-1143-A391-B15B02CE608B}" srcOrd="0" destOrd="0" presId="urn:microsoft.com/office/officeart/2005/8/layout/default#1"/>
    <dgm:cxn modelId="{BF74D97D-205D-334F-8DAC-BA958FB6F501}" srcId="{DEA7C8BD-3B0D-2D4D-9604-798823770111}" destId="{9B5D8D0F-536D-8B44-837D-5825DEC264B3}" srcOrd="4" destOrd="0" parTransId="{761DBEF7-D3DC-D941-AB29-C9A52BB5245E}" sibTransId="{FA5F1BC6-5AFA-8F48-88A3-0A0B5C405BC9}"/>
    <dgm:cxn modelId="{4FB7D724-88D6-6448-A89C-842DCFA038EB}" type="presOf" srcId="{2F5A17D0-1351-984A-B733-B6C70E5E453F}" destId="{FE80601B-B02A-9F4F-ABCC-F3BAD7CBF9CB}" srcOrd="0" destOrd="0" presId="urn:microsoft.com/office/officeart/2005/8/layout/default#1"/>
    <dgm:cxn modelId="{511E3EE8-679A-DC4C-955C-42BCEE4371EB}" type="presOf" srcId="{3815383A-C37C-CF4C-9B22-55CEA63D4872}" destId="{D5B111DD-B791-EA46-99EC-6745CA2F2E84}" srcOrd="0" destOrd="0" presId="urn:microsoft.com/office/officeart/2005/8/layout/default#1"/>
    <dgm:cxn modelId="{31FCFCA4-1F96-C947-8471-A95DB5D4A475}" srcId="{DEA7C8BD-3B0D-2D4D-9604-798823770111}" destId="{C8332D5A-8EFC-A54B-B13C-E20524D63F64}" srcOrd="5" destOrd="0" parTransId="{1B4D3C10-5AEA-C644-813B-82A27BB8CAFC}" sibTransId="{2B529327-6FF8-294B-B344-DBCDB06E6D1D}"/>
    <dgm:cxn modelId="{149F1B46-6A62-D34A-886B-5DA75626383E}" srcId="{DEA7C8BD-3B0D-2D4D-9604-798823770111}" destId="{2F5A17D0-1351-984A-B733-B6C70E5E453F}" srcOrd="1" destOrd="0" parTransId="{E48F384E-6C35-D34B-B66E-950FD98F8E56}" sibTransId="{51A17476-2256-E242-8F89-0EA389FEA676}"/>
    <dgm:cxn modelId="{04FA5FBE-ED3E-B047-B1C8-D09E514C5D30}" type="presOf" srcId="{9B5D8D0F-536D-8B44-837D-5825DEC264B3}" destId="{6523677D-BA14-7D4E-ACED-82EAD86A7952}" srcOrd="0" destOrd="0" presId="urn:microsoft.com/office/officeart/2005/8/layout/default#1"/>
    <dgm:cxn modelId="{3176CD0C-4053-1C44-A2CB-D70EAA4FC638}" srcId="{DEA7C8BD-3B0D-2D4D-9604-798823770111}" destId="{56AE93C8-0415-CF45-8FDA-2F2E2DFF28A5}" srcOrd="0" destOrd="0" parTransId="{84E65067-1F60-7944-9CE9-EEE0F1677BD8}" sibTransId="{09DB9F9B-9F8D-D744-937C-A96FF31C4FEB}"/>
    <dgm:cxn modelId="{BAB4A9BA-0159-0048-8BE3-959557827C75}" srcId="{DEA7C8BD-3B0D-2D4D-9604-798823770111}" destId="{348C5F23-42BD-0141-B793-B7D1C5EFA383}" srcOrd="6" destOrd="0" parTransId="{CFE8DA3C-9587-DF40-9A07-01B94F591DF8}" sibTransId="{84FB19F0-B1D7-7340-A62D-F64C74F20E84}"/>
    <dgm:cxn modelId="{A6EB9D2B-3685-6344-9759-1ACC6C212F54}" type="presOf" srcId="{F0D79CEE-23D7-7249-9847-49BED1ED480D}" destId="{EA52EEE8-303B-1C4B-A533-721040FAA289}" srcOrd="0" destOrd="0" presId="urn:microsoft.com/office/officeart/2005/8/layout/default#1"/>
    <dgm:cxn modelId="{71C23CC0-EC50-7A42-86BD-7321A437989F}" type="presOf" srcId="{56AE93C8-0415-CF45-8FDA-2F2E2DFF28A5}" destId="{BBF48C6C-695F-5A43-8E71-0460BB6209A2}" srcOrd="0" destOrd="0" presId="urn:microsoft.com/office/officeart/2005/8/layout/default#1"/>
    <dgm:cxn modelId="{0F38FB2C-DFAC-4E41-B6F0-A68DC078E22E}" type="presOf" srcId="{DEA7C8BD-3B0D-2D4D-9604-798823770111}" destId="{A596A51D-2391-054C-A104-46EDFF99ED62}" srcOrd="0" destOrd="0" presId="urn:microsoft.com/office/officeart/2005/8/layout/default#1"/>
    <dgm:cxn modelId="{BDB87A42-C1C3-954F-BEDA-55D9AF4BE75F}" srcId="{DEA7C8BD-3B0D-2D4D-9604-798823770111}" destId="{F0D79CEE-23D7-7249-9847-49BED1ED480D}" srcOrd="7" destOrd="0" parTransId="{19FFECB0-6772-874A-AF16-B09AD2DE67CD}" sibTransId="{30B5B12F-7811-ED4E-935F-B36AF4DE03A9}"/>
    <dgm:cxn modelId="{561465CA-4FE7-B64C-951B-E4ABF1928749}" type="presOf" srcId="{B69C22BC-2F34-6F4B-B406-118DFC2CD3BD}" destId="{6EB3564A-8DD1-8547-A151-7F8475309EF7}" srcOrd="0" destOrd="0" presId="urn:microsoft.com/office/officeart/2005/8/layout/default#1"/>
    <dgm:cxn modelId="{94432CE2-A044-7C44-8121-6225BF5BF60B}" srcId="{DEA7C8BD-3B0D-2D4D-9604-798823770111}" destId="{3815383A-C37C-CF4C-9B22-55CEA63D4872}" srcOrd="3" destOrd="0" parTransId="{394FF69F-4F75-B348-9F03-84027B05EAAE}" sibTransId="{38E584CB-93B1-2C48-9349-4E18CEDD5CA3}"/>
    <dgm:cxn modelId="{9E80754F-3380-4347-8D5E-5B3A8A8F5FB7}" type="presOf" srcId="{C8332D5A-8EFC-A54B-B13C-E20524D63F64}" destId="{5DEFDD4B-1B4C-2048-9438-F35E5D9EBE2F}" srcOrd="0" destOrd="0" presId="urn:microsoft.com/office/officeart/2005/8/layout/default#1"/>
    <dgm:cxn modelId="{86F71376-6C7F-AA40-9ADC-FFAAD0863764}" srcId="{DEA7C8BD-3B0D-2D4D-9604-798823770111}" destId="{B69C22BC-2F34-6F4B-B406-118DFC2CD3BD}" srcOrd="2" destOrd="0" parTransId="{D5DB75DD-0162-0245-A2B4-0768F2FAFC5C}" sibTransId="{CDE9F64D-2222-4A4F-A6D2-C8E5E1454E07}"/>
    <dgm:cxn modelId="{17265E40-89AF-964F-A9F0-943DA91CD4A9}" type="presParOf" srcId="{A596A51D-2391-054C-A104-46EDFF99ED62}" destId="{BBF48C6C-695F-5A43-8E71-0460BB6209A2}" srcOrd="0" destOrd="0" presId="urn:microsoft.com/office/officeart/2005/8/layout/default#1"/>
    <dgm:cxn modelId="{0A2E59B4-2818-8048-BEFC-75CF61FF67AF}" type="presParOf" srcId="{A596A51D-2391-054C-A104-46EDFF99ED62}" destId="{42A775D2-484D-B04B-8B56-CC6694945D02}" srcOrd="1" destOrd="0" presId="urn:microsoft.com/office/officeart/2005/8/layout/default#1"/>
    <dgm:cxn modelId="{77DAF6FE-E8EF-7F45-A2AB-EECCF1278C55}" type="presParOf" srcId="{A596A51D-2391-054C-A104-46EDFF99ED62}" destId="{FE80601B-B02A-9F4F-ABCC-F3BAD7CBF9CB}" srcOrd="2" destOrd="0" presId="urn:microsoft.com/office/officeart/2005/8/layout/default#1"/>
    <dgm:cxn modelId="{AF2E5639-8465-7340-979E-1622064B1FB9}" type="presParOf" srcId="{A596A51D-2391-054C-A104-46EDFF99ED62}" destId="{7CDDBF6D-ED8C-324A-ACF8-3DA91AE467B7}" srcOrd="3" destOrd="0" presId="urn:microsoft.com/office/officeart/2005/8/layout/default#1"/>
    <dgm:cxn modelId="{E3CBEE82-8501-2443-A049-3449DBBCE9E8}" type="presParOf" srcId="{A596A51D-2391-054C-A104-46EDFF99ED62}" destId="{6EB3564A-8DD1-8547-A151-7F8475309EF7}" srcOrd="4" destOrd="0" presId="urn:microsoft.com/office/officeart/2005/8/layout/default#1"/>
    <dgm:cxn modelId="{E732219D-1651-3048-8B72-E5DDDC557747}" type="presParOf" srcId="{A596A51D-2391-054C-A104-46EDFF99ED62}" destId="{096D1AE2-7358-A348-BD1D-F224690A9EE1}" srcOrd="5" destOrd="0" presId="urn:microsoft.com/office/officeart/2005/8/layout/default#1"/>
    <dgm:cxn modelId="{486CE9F3-97CB-D84F-8C8A-2151126AC0F4}" type="presParOf" srcId="{A596A51D-2391-054C-A104-46EDFF99ED62}" destId="{D5B111DD-B791-EA46-99EC-6745CA2F2E84}" srcOrd="6" destOrd="0" presId="urn:microsoft.com/office/officeart/2005/8/layout/default#1"/>
    <dgm:cxn modelId="{07029091-A877-5342-BA12-A24521DC8ACC}" type="presParOf" srcId="{A596A51D-2391-054C-A104-46EDFF99ED62}" destId="{F3F24E17-D0E2-EE42-8B19-08BA258FB154}" srcOrd="7" destOrd="0" presId="urn:microsoft.com/office/officeart/2005/8/layout/default#1"/>
    <dgm:cxn modelId="{52D0C074-7555-E749-B55D-273D91A5CCCA}" type="presParOf" srcId="{A596A51D-2391-054C-A104-46EDFF99ED62}" destId="{6523677D-BA14-7D4E-ACED-82EAD86A7952}" srcOrd="8" destOrd="0" presId="urn:microsoft.com/office/officeart/2005/8/layout/default#1"/>
    <dgm:cxn modelId="{C6C7B323-9E84-2943-879F-EB797A5F4AFD}" type="presParOf" srcId="{A596A51D-2391-054C-A104-46EDFF99ED62}" destId="{E2ABC859-9A4A-E543-8AD2-78215B7F9B9C}" srcOrd="9" destOrd="0" presId="urn:microsoft.com/office/officeart/2005/8/layout/default#1"/>
    <dgm:cxn modelId="{A4CD3197-A298-1F46-BE31-A73DA696D1C6}" type="presParOf" srcId="{A596A51D-2391-054C-A104-46EDFF99ED62}" destId="{5DEFDD4B-1B4C-2048-9438-F35E5D9EBE2F}" srcOrd="10" destOrd="0" presId="urn:microsoft.com/office/officeart/2005/8/layout/default#1"/>
    <dgm:cxn modelId="{320161C4-CE3A-6A41-AAA3-CFC7F5C8FF3D}" type="presParOf" srcId="{A596A51D-2391-054C-A104-46EDFF99ED62}" destId="{766F5905-08E7-BF41-84A2-E2FC8E863AB8}" srcOrd="11" destOrd="0" presId="urn:microsoft.com/office/officeart/2005/8/layout/default#1"/>
    <dgm:cxn modelId="{38C6EFA9-DC68-C645-8D95-1ED4A7505A15}" type="presParOf" srcId="{A596A51D-2391-054C-A104-46EDFF99ED62}" destId="{75FC4039-B904-1143-A391-B15B02CE608B}" srcOrd="12" destOrd="0" presId="urn:microsoft.com/office/officeart/2005/8/layout/default#1"/>
    <dgm:cxn modelId="{3809F53C-5DFC-A64C-BD38-935872BB1CBA}" type="presParOf" srcId="{A596A51D-2391-054C-A104-46EDFF99ED62}" destId="{1631FA85-E73C-8941-AF2C-6DC8897D5D24}" srcOrd="13" destOrd="0" presId="urn:microsoft.com/office/officeart/2005/8/layout/default#1"/>
    <dgm:cxn modelId="{81971B82-42A5-5349-975D-41FDEA327A7F}" type="presParOf" srcId="{A596A51D-2391-054C-A104-46EDFF99ED62}" destId="{EA52EEE8-303B-1C4B-A533-721040FAA289}" srcOrd="14"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73B6B0-73AF-0845-9115-BCEF61D8F984}" type="doc">
      <dgm:prSet loTypeId="urn:microsoft.com/office/officeart/2005/8/layout/vProcess5" loCatId="" qsTypeId="urn:microsoft.com/office/officeart/2005/8/quickstyle/simple4" qsCatId="simple" csTypeId="urn:microsoft.com/office/officeart/2005/8/colors/accent1_2" csCatId="accent1" phldr="1"/>
      <dgm:spPr/>
    </dgm:pt>
    <dgm:pt modelId="{18414290-1661-0B44-B7F7-BF5AAC4B2DC4}">
      <dgm:prSet phldrT="[Text]"/>
      <dgm:spPr/>
      <dgm:t>
        <a:bodyPr/>
        <a:lstStyle/>
        <a:p>
          <a:r>
            <a:rPr lang="en-GB" dirty="0" smtClean="0"/>
            <a:t>What?</a:t>
          </a:r>
          <a:endParaRPr lang="en-GB" dirty="0"/>
        </a:p>
      </dgm:t>
    </dgm:pt>
    <dgm:pt modelId="{4BF20224-E01B-FE4A-81D8-80E2BF104E6E}" type="parTrans" cxnId="{2323E5AE-CC52-F843-BF94-6CDD4E3F8706}">
      <dgm:prSet/>
      <dgm:spPr/>
      <dgm:t>
        <a:bodyPr/>
        <a:lstStyle/>
        <a:p>
          <a:endParaRPr lang="en-GB"/>
        </a:p>
      </dgm:t>
    </dgm:pt>
    <dgm:pt modelId="{B425279E-F9B4-D142-904E-C4AB674A241C}" type="sibTrans" cxnId="{2323E5AE-CC52-F843-BF94-6CDD4E3F8706}">
      <dgm:prSet/>
      <dgm:spPr/>
      <dgm:t>
        <a:bodyPr/>
        <a:lstStyle/>
        <a:p>
          <a:endParaRPr lang="en-GB" dirty="0"/>
        </a:p>
      </dgm:t>
    </dgm:pt>
    <dgm:pt modelId="{D6605F52-C4DC-784A-8CFF-DD91624DD201}">
      <dgm:prSet phldrT="[Text]"/>
      <dgm:spPr/>
      <dgm:t>
        <a:bodyPr/>
        <a:lstStyle/>
        <a:p>
          <a:r>
            <a:rPr lang="en-GB" dirty="0" smtClean="0"/>
            <a:t>So What?</a:t>
          </a:r>
          <a:endParaRPr lang="en-GB" dirty="0"/>
        </a:p>
      </dgm:t>
    </dgm:pt>
    <dgm:pt modelId="{28CD2881-1CDB-EB45-9D2D-23A0FD78C5F2}" type="parTrans" cxnId="{0AE9490A-465F-5B4C-B969-EC07C143ADF3}">
      <dgm:prSet/>
      <dgm:spPr/>
      <dgm:t>
        <a:bodyPr/>
        <a:lstStyle/>
        <a:p>
          <a:endParaRPr lang="en-GB"/>
        </a:p>
      </dgm:t>
    </dgm:pt>
    <dgm:pt modelId="{8AD15A44-CA2E-1B4C-8F98-2739596CA1DC}" type="sibTrans" cxnId="{0AE9490A-465F-5B4C-B969-EC07C143ADF3}">
      <dgm:prSet/>
      <dgm:spPr/>
      <dgm:t>
        <a:bodyPr/>
        <a:lstStyle/>
        <a:p>
          <a:endParaRPr lang="en-GB" dirty="0"/>
        </a:p>
      </dgm:t>
    </dgm:pt>
    <dgm:pt modelId="{64FF4C39-6AA1-3C45-BCF9-B2C5A5828886}">
      <dgm:prSet phldrT="[Text]"/>
      <dgm:spPr/>
      <dgm:t>
        <a:bodyPr/>
        <a:lstStyle/>
        <a:p>
          <a:r>
            <a:rPr lang="en-GB" dirty="0" smtClean="0"/>
            <a:t>Now What?</a:t>
          </a:r>
          <a:endParaRPr lang="en-GB" dirty="0"/>
        </a:p>
      </dgm:t>
    </dgm:pt>
    <dgm:pt modelId="{9AB57766-AB8D-9D4E-B140-C9C66F273A28}" type="parTrans" cxnId="{1934914E-69E4-7243-8F5C-697180F926E2}">
      <dgm:prSet/>
      <dgm:spPr/>
      <dgm:t>
        <a:bodyPr/>
        <a:lstStyle/>
        <a:p>
          <a:endParaRPr lang="en-GB"/>
        </a:p>
      </dgm:t>
    </dgm:pt>
    <dgm:pt modelId="{3E775145-9F44-8F44-A8DA-266F06799400}" type="sibTrans" cxnId="{1934914E-69E4-7243-8F5C-697180F926E2}">
      <dgm:prSet/>
      <dgm:spPr/>
      <dgm:t>
        <a:bodyPr/>
        <a:lstStyle/>
        <a:p>
          <a:endParaRPr lang="en-GB"/>
        </a:p>
      </dgm:t>
    </dgm:pt>
    <dgm:pt modelId="{ACDAF5F8-5B0E-C649-8454-A42373B452CF}" type="pres">
      <dgm:prSet presAssocID="{3F73B6B0-73AF-0845-9115-BCEF61D8F984}" presName="outerComposite" presStyleCnt="0">
        <dgm:presLayoutVars>
          <dgm:chMax val="5"/>
          <dgm:dir/>
          <dgm:resizeHandles val="exact"/>
        </dgm:presLayoutVars>
      </dgm:prSet>
      <dgm:spPr/>
    </dgm:pt>
    <dgm:pt modelId="{EB6FF48B-8840-BC4B-88F4-E742FD148A1C}" type="pres">
      <dgm:prSet presAssocID="{3F73B6B0-73AF-0845-9115-BCEF61D8F984}" presName="dummyMaxCanvas" presStyleCnt="0">
        <dgm:presLayoutVars/>
      </dgm:prSet>
      <dgm:spPr/>
    </dgm:pt>
    <dgm:pt modelId="{3A7FD388-F9A0-3F49-8D9E-5387206D8A1B}" type="pres">
      <dgm:prSet presAssocID="{3F73B6B0-73AF-0845-9115-BCEF61D8F984}" presName="ThreeNodes_1" presStyleLbl="node1" presStyleIdx="0" presStyleCnt="3">
        <dgm:presLayoutVars>
          <dgm:bulletEnabled val="1"/>
        </dgm:presLayoutVars>
      </dgm:prSet>
      <dgm:spPr/>
      <dgm:t>
        <a:bodyPr/>
        <a:lstStyle/>
        <a:p>
          <a:endParaRPr lang="en-GB"/>
        </a:p>
      </dgm:t>
    </dgm:pt>
    <dgm:pt modelId="{AA9C9A5C-4C1E-994A-BD76-471C04C55E3A}" type="pres">
      <dgm:prSet presAssocID="{3F73B6B0-73AF-0845-9115-BCEF61D8F984}" presName="ThreeNodes_2" presStyleLbl="node1" presStyleIdx="1" presStyleCnt="3">
        <dgm:presLayoutVars>
          <dgm:bulletEnabled val="1"/>
        </dgm:presLayoutVars>
      </dgm:prSet>
      <dgm:spPr/>
      <dgm:t>
        <a:bodyPr/>
        <a:lstStyle/>
        <a:p>
          <a:endParaRPr lang="en-GB"/>
        </a:p>
      </dgm:t>
    </dgm:pt>
    <dgm:pt modelId="{AEBEF399-B32B-9F49-9DFA-BC34C199E1BB}" type="pres">
      <dgm:prSet presAssocID="{3F73B6B0-73AF-0845-9115-BCEF61D8F984}" presName="ThreeNodes_3" presStyleLbl="node1" presStyleIdx="2" presStyleCnt="3">
        <dgm:presLayoutVars>
          <dgm:bulletEnabled val="1"/>
        </dgm:presLayoutVars>
      </dgm:prSet>
      <dgm:spPr/>
      <dgm:t>
        <a:bodyPr/>
        <a:lstStyle/>
        <a:p>
          <a:endParaRPr lang="en-GB"/>
        </a:p>
      </dgm:t>
    </dgm:pt>
    <dgm:pt modelId="{6178AEF9-1625-6C40-B572-5FDFCF671DED}" type="pres">
      <dgm:prSet presAssocID="{3F73B6B0-73AF-0845-9115-BCEF61D8F984}" presName="ThreeConn_1-2" presStyleLbl="fgAccFollowNode1" presStyleIdx="0" presStyleCnt="2">
        <dgm:presLayoutVars>
          <dgm:bulletEnabled val="1"/>
        </dgm:presLayoutVars>
      </dgm:prSet>
      <dgm:spPr/>
      <dgm:t>
        <a:bodyPr/>
        <a:lstStyle/>
        <a:p>
          <a:endParaRPr lang="en-GB"/>
        </a:p>
      </dgm:t>
    </dgm:pt>
    <dgm:pt modelId="{1EA7FCAE-C47F-1C47-B548-EC2537E1C10C}" type="pres">
      <dgm:prSet presAssocID="{3F73B6B0-73AF-0845-9115-BCEF61D8F984}" presName="ThreeConn_2-3" presStyleLbl="fgAccFollowNode1" presStyleIdx="1" presStyleCnt="2">
        <dgm:presLayoutVars>
          <dgm:bulletEnabled val="1"/>
        </dgm:presLayoutVars>
      </dgm:prSet>
      <dgm:spPr/>
      <dgm:t>
        <a:bodyPr/>
        <a:lstStyle/>
        <a:p>
          <a:endParaRPr lang="en-GB"/>
        </a:p>
      </dgm:t>
    </dgm:pt>
    <dgm:pt modelId="{76C7CC6B-CCBA-0247-80F4-D2C81B690EB9}" type="pres">
      <dgm:prSet presAssocID="{3F73B6B0-73AF-0845-9115-BCEF61D8F984}" presName="ThreeNodes_1_text" presStyleLbl="node1" presStyleIdx="2" presStyleCnt="3">
        <dgm:presLayoutVars>
          <dgm:bulletEnabled val="1"/>
        </dgm:presLayoutVars>
      </dgm:prSet>
      <dgm:spPr/>
      <dgm:t>
        <a:bodyPr/>
        <a:lstStyle/>
        <a:p>
          <a:endParaRPr lang="en-GB"/>
        </a:p>
      </dgm:t>
    </dgm:pt>
    <dgm:pt modelId="{2ECB7883-30BA-BF40-A9E7-C130FC29F77C}" type="pres">
      <dgm:prSet presAssocID="{3F73B6B0-73AF-0845-9115-BCEF61D8F984}" presName="ThreeNodes_2_text" presStyleLbl="node1" presStyleIdx="2" presStyleCnt="3">
        <dgm:presLayoutVars>
          <dgm:bulletEnabled val="1"/>
        </dgm:presLayoutVars>
      </dgm:prSet>
      <dgm:spPr/>
      <dgm:t>
        <a:bodyPr/>
        <a:lstStyle/>
        <a:p>
          <a:endParaRPr lang="en-GB"/>
        </a:p>
      </dgm:t>
    </dgm:pt>
    <dgm:pt modelId="{4F615BCA-D02F-0649-865C-6C26456439BD}" type="pres">
      <dgm:prSet presAssocID="{3F73B6B0-73AF-0845-9115-BCEF61D8F984}" presName="ThreeNodes_3_text" presStyleLbl="node1" presStyleIdx="2" presStyleCnt="3">
        <dgm:presLayoutVars>
          <dgm:bulletEnabled val="1"/>
        </dgm:presLayoutVars>
      </dgm:prSet>
      <dgm:spPr/>
      <dgm:t>
        <a:bodyPr/>
        <a:lstStyle/>
        <a:p>
          <a:endParaRPr lang="en-GB"/>
        </a:p>
      </dgm:t>
    </dgm:pt>
  </dgm:ptLst>
  <dgm:cxnLst>
    <dgm:cxn modelId="{6FAC95DF-F1CB-494B-A338-BE1D209D8CB5}" type="presOf" srcId="{18414290-1661-0B44-B7F7-BF5AAC4B2DC4}" destId="{3A7FD388-F9A0-3F49-8D9E-5387206D8A1B}" srcOrd="0" destOrd="0" presId="urn:microsoft.com/office/officeart/2005/8/layout/vProcess5"/>
    <dgm:cxn modelId="{D4D55CE3-A1D3-5249-94C1-D0AA5955BC92}" type="presOf" srcId="{18414290-1661-0B44-B7F7-BF5AAC4B2DC4}" destId="{76C7CC6B-CCBA-0247-80F4-D2C81B690EB9}" srcOrd="1" destOrd="0" presId="urn:microsoft.com/office/officeart/2005/8/layout/vProcess5"/>
    <dgm:cxn modelId="{0AE9490A-465F-5B4C-B969-EC07C143ADF3}" srcId="{3F73B6B0-73AF-0845-9115-BCEF61D8F984}" destId="{D6605F52-C4DC-784A-8CFF-DD91624DD201}" srcOrd="1" destOrd="0" parTransId="{28CD2881-1CDB-EB45-9D2D-23A0FD78C5F2}" sibTransId="{8AD15A44-CA2E-1B4C-8F98-2739596CA1DC}"/>
    <dgm:cxn modelId="{1934914E-69E4-7243-8F5C-697180F926E2}" srcId="{3F73B6B0-73AF-0845-9115-BCEF61D8F984}" destId="{64FF4C39-6AA1-3C45-BCF9-B2C5A5828886}" srcOrd="2" destOrd="0" parTransId="{9AB57766-AB8D-9D4E-B140-C9C66F273A28}" sibTransId="{3E775145-9F44-8F44-A8DA-266F06799400}"/>
    <dgm:cxn modelId="{2323E5AE-CC52-F843-BF94-6CDD4E3F8706}" srcId="{3F73B6B0-73AF-0845-9115-BCEF61D8F984}" destId="{18414290-1661-0B44-B7F7-BF5AAC4B2DC4}" srcOrd="0" destOrd="0" parTransId="{4BF20224-E01B-FE4A-81D8-80E2BF104E6E}" sibTransId="{B425279E-F9B4-D142-904E-C4AB674A241C}"/>
    <dgm:cxn modelId="{AC575771-8B50-9346-A017-FE3D3619A542}" type="presOf" srcId="{D6605F52-C4DC-784A-8CFF-DD91624DD201}" destId="{2ECB7883-30BA-BF40-A9E7-C130FC29F77C}" srcOrd="1" destOrd="0" presId="urn:microsoft.com/office/officeart/2005/8/layout/vProcess5"/>
    <dgm:cxn modelId="{2424514E-4B86-A647-BCCA-AFF037C80768}" type="presOf" srcId="{D6605F52-C4DC-784A-8CFF-DD91624DD201}" destId="{AA9C9A5C-4C1E-994A-BD76-471C04C55E3A}" srcOrd="0" destOrd="0" presId="urn:microsoft.com/office/officeart/2005/8/layout/vProcess5"/>
    <dgm:cxn modelId="{B6531D0A-3506-684E-A144-E7667BD72068}" type="presOf" srcId="{B425279E-F9B4-D142-904E-C4AB674A241C}" destId="{6178AEF9-1625-6C40-B572-5FDFCF671DED}" srcOrd="0" destOrd="0" presId="urn:microsoft.com/office/officeart/2005/8/layout/vProcess5"/>
    <dgm:cxn modelId="{992E28FB-37B8-CE43-9D4E-546ABC93E497}" type="presOf" srcId="{64FF4C39-6AA1-3C45-BCF9-B2C5A5828886}" destId="{AEBEF399-B32B-9F49-9DFA-BC34C199E1BB}" srcOrd="0" destOrd="0" presId="urn:microsoft.com/office/officeart/2005/8/layout/vProcess5"/>
    <dgm:cxn modelId="{EB78E702-3186-594B-A632-D79FDEA4985B}" type="presOf" srcId="{64FF4C39-6AA1-3C45-BCF9-B2C5A5828886}" destId="{4F615BCA-D02F-0649-865C-6C26456439BD}" srcOrd="1" destOrd="0" presId="urn:microsoft.com/office/officeart/2005/8/layout/vProcess5"/>
    <dgm:cxn modelId="{9912C2FE-6241-9942-8EC1-B34DE13FB676}" type="presOf" srcId="{8AD15A44-CA2E-1B4C-8F98-2739596CA1DC}" destId="{1EA7FCAE-C47F-1C47-B548-EC2537E1C10C}" srcOrd="0" destOrd="0" presId="urn:microsoft.com/office/officeart/2005/8/layout/vProcess5"/>
    <dgm:cxn modelId="{5AC36D46-32DB-A146-BC41-5094192CD497}" type="presOf" srcId="{3F73B6B0-73AF-0845-9115-BCEF61D8F984}" destId="{ACDAF5F8-5B0E-C649-8454-A42373B452CF}" srcOrd="0" destOrd="0" presId="urn:microsoft.com/office/officeart/2005/8/layout/vProcess5"/>
    <dgm:cxn modelId="{D20F97A5-3725-D54E-8E6C-C0FEBEE54609}" type="presParOf" srcId="{ACDAF5F8-5B0E-C649-8454-A42373B452CF}" destId="{EB6FF48B-8840-BC4B-88F4-E742FD148A1C}" srcOrd="0" destOrd="0" presId="urn:microsoft.com/office/officeart/2005/8/layout/vProcess5"/>
    <dgm:cxn modelId="{2842DE00-3301-D146-9EC2-3430280AFF24}" type="presParOf" srcId="{ACDAF5F8-5B0E-C649-8454-A42373B452CF}" destId="{3A7FD388-F9A0-3F49-8D9E-5387206D8A1B}" srcOrd="1" destOrd="0" presId="urn:microsoft.com/office/officeart/2005/8/layout/vProcess5"/>
    <dgm:cxn modelId="{3328C8C4-D857-0642-8285-96AA741294F1}" type="presParOf" srcId="{ACDAF5F8-5B0E-C649-8454-A42373B452CF}" destId="{AA9C9A5C-4C1E-994A-BD76-471C04C55E3A}" srcOrd="2" destOrd="0" presId="urn:microsoft.com/office/officeart/2005/8/layout/vProcess5"/>
    <dgm:cxn modelId="{0930855D-E384-A44D-ADFE-52D4F75B539B}" type="presParOf" srcId="{ACDAF5F8-5B0E-C649-8454-A42373B452CF}" destId="{AEBEF399-B32B-9F49-9DFA-BC34C199E1BB}" srcOrd="3" destOrd="0" presId="urn:microsoft.com/office/officeart/2005/8/layout/vProcess5"/>
    <dgm:cxn modelId="{70CB9AFE-D765-7841-B6CC-C74CF1CA0C62}" type="presParOf" srcId="{ACDAF5F8-5B0E-C649-8454-A42373B452CF}" destId="{6178AEF9-1625-6C40-B572-5FDFCF671DED}" srcOrd="4" destOrd="0" presId="urn:microsoft.com/office/officeart/2005/8/layout/vProcess5"/>
    <dgm:cxn modelId="{6379DB5B-97A5-0D41-BEB3-9DD557FAF5F8}" type="presParOf" srcId="{ACDAF5F8-5B0E-C649-8454-A42373B452CF}" destId="{1EA7FCAE-C47F-1C47-B548-EC2537E1C10C}" srcOrd="5" destOrd="0" presId="urn:microsoft.com/office/officeart/2005/8/layout/vProcess5"/>
    <dgm:cxn modelId="{81380089-B970-DB46-89A1-9C3B293BED6C}" type="presParOf" srcId="{ACDAF5F8-5B0E-C649-8454-A42373B452CF}" destId="{76C7CC6B-CCBA-0247-80F4-D2C81B690EB9}" srcOrd="6" destOrd="0" presId="urn:microsoft.com/office/officeart/2005/8/layout/vProcess5"/>
    <dgm:cxn modelId="{A5C65BA7-BB5B-3546-9ACA-BE8B1024FA4B}" type="presParOf" srcId="{ACDAF5F8-5B0E-C649-8454-A42373B452CF}" destId="{2ECB7883-30BA-BF40-A9E7-C130FC29F77C}" srcOrd="7" destOrd="0" presId="urn:microsoft.com/office/officeart/2005/8/layout/vProcess5"/>
    <dgm:cxn modelId="{3E42C484-80C6-4841-9374-58E1817D30AA}" type="presParOf" srcId="{ACDAF5F8-5B0E-C649-8454-A42373B452CF}" destId="{4F615BCA-D02F-0649-865C-6C26456439B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73B6B0-73AF-0845-9115-BCEF61D8F984}" type="doc">
      <dgm:prSet loTypeId="urn:microsoft.com/office/officeart/2005/8/layout/vProcess5" loCatId="" qsTypeId="urn:microsoft.com/office/officeart/2005/8/quickstyle/simple4" qsCatId="simple" csTypeId="urn:microsoft.com/office/officeart/2005/8/colors/accent1_2" csCatId="accent1" phldr="1"/>
      <dgm:spPr/>
    </dgm:pt>
    <dgm:pt modelId="{18414290-1661-0B44-B7F7-BF5AAC4B2DC4}">
      <dgm:prSet phldrT="[Text]"/>
      <dgm:spPr/>
      <dgm:t>
        <a:bodyPr/>
        <a:lstStyle/>
        <a:p>
          <a:r>
            <a:rPr lang="en-GB" dirty="0" smtClean="0"/>
            <a:t>What?</a:t>
          </a:r>
          <a:endParaRPr lang="en-GB" dirty="0"/>
        </a:p>
      </dgm:t>
    </dgm:pt>
    <dgm:pt modelId="{4BF20224-E01B-FE4A-81D8-80E2BF104E6E}" type="parTrans" cxnId="{2323E5AE-CC52-F843-BF94-6CDD4E3F8706}">
      <dgm:prSet/>
      <dgm:spPr/>
      <dgm:t>
        <a:bodyPr/>
        <a:lstStyle/>
        <a:p>
          <a:endParaRPr lang="en-GB"/>
        </a:p>
      </dgm:t>
    </dgm:pt>
    <dgm:pt modelId="{B425279E-F9B4-D142-904E-C4AB674A241C}" type="sibTrans" cxnId="{2323E5AE-CC52-F843-BF94-6CDD4E3F8706}">
      <dgm:prSet/>
      <dgm:spPr/>
      <dgm:t>
        <a:bodyPr/>
        <a:lstStyle/>
        <a:p>
          <a:endParaRPr lang="en-GB" dirty="0"/>
        </a:p>
      </dgm:t>
    </dgm:pt>
    <dgm:pt modelId="{ACDAF5F8-5B0E-C649-8454-A42373B452CF}" type="pres">
      <dgm:prSet presAssocID="{3F73B6B0-73AF-0845-9115-BCEF61D8F984}" presName="outerComposite" presStyleCnt="0">
        <dgm:presLayoutVars>
          <dgm:chMax val="5"/>
          <dgm:dir/>
          <dgm:resizeHandles val="exact"/>
        </dgm:presLayoutVars>
      </dgm:prSet>
      <dgm:spPr/>
    </dgm:pt>
    <dgm:pt modelId="{EB6FF48B-8840-BC4B-88F4-E742FD148A1C}" type="pres">
      <dgm:prSet presAssocID="{3F73B6B0-73AF-0845-9115-BCEF61D8F984}" presName="dummyMaxCanvas" presStyleCnt="0">
        <dgm:presLayoutVars/>
      </dgm:prSet>
      <dgm:spPr/>
    </dgm:pt>
    <dgm:pt modelId="{88FF75DC-41CD-4A48-A112-9073122CD218}" type="pres">
      <dgm:prSet presAssocID="{3F73B6B0-73AF-0845-9115-BCEF61D8F984}" presName="OneNode_1" presStyleLbl="node1" presStyleIdx="0" presStyleCnt="1" custLinFactNeighborX="26821" custLinFactNeighborY="-98263">
        <dgm:presLayoutVars>
          <dgm:bulletEnabled val="1"/>
        </dgm:presLayoutVars>
      </dgm:prSet>
      <dgm:spPr/>
      <dgm:t>
        <a:bodyPr/>
        <a:lstStyle/>
        <a:p>
          <a:endParaRPr lang="en-GB"/>
        </a:p>
      </dgm:t>
    </dgm:pt>
  </dgm:ptLst>
  <dgm:cxnLst>
    <dgm:cxn modelId="{65228FB3-8A50-4946-AD62-F654443885EF}" type="presOf" srcId="{18414290-1661-0B44-B7F7-BF5AAC4B2DC4}" destId="{88FF75DC-41CD-4A48-A112-9073122CD218}" srcOrd="0" destOrd="0" presId="urn:microsoft.com/office/officeart/2005/8/layout/vProcess5"/>
    <dgm:cxn modelId="{DD2C5265-96FD-DB4A-B130-6E8D9FCFE7BB}" type="presOf" srcId="{3F73B6B0-73AF-0845-9115-BCEF61D8F984}" destId="{ACDAF5F8-5B0E-C649-8454-A42373B452CF}" srcOrd="0" destOrd="0" presId="urn:microsoft.com/office/officeart/2005/8/layout/vProcess5"/>
    <dgm:cxn modelId="{2323E5AE-CC52-F843-BF94-6CDD4E3F8706}" srcId="{3F73B6B0-73AF-0845-9115-BCEF61D8F984}" destId="{18414290-1661-0B44-B7F7-BF5AAC4B2DC4}" srcOrd="0" destOrd="0" parTransId="{4BF20224-E01B-FE4A-81D8-80E2BF104E6E}" sibTransId="{B425279E-F9B4-D142-904E-C4AB674A241C}"/>
    <dgm:cxn modelId="{9B875AEC-6775-DB42-BE56-5DC6028627EE}" type="presParOf" srcId="{ACDAF5F8-5B0E-C649-8454-A42373B452CF}" destId="{EB6FF48B-8840-BC4B-88F4-E742FD148A1C}" srcOrd="0" destOrd="0" presId="urn:microsoft.com/office/officeart/2005/8/layout/vProcess5"/>
    <dgm:cxn modelId="{C2B1A702-2944-1B42-B932-9E9F3E9350B8}" type="presParOf" srcId="{ACDAF5F8-5B0E-C649-8454-A42373B452CF}" destId="{88FF75DC-41CD-4A48-A112-9073122CD218}"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CDF371-382A-5048-9A9F-DEAB9CCD7252}" type="doc">
      <dgm:prSet loTypeId="urn:microsoft.com/office/officeart/2005/8/layout/pList1#1" loCatId="list" qsTypeId="urn:microsoft.com/office/officeart/2005/8/quickstyle/simple4" qsCatId="simple" csTypeId="urn:microsoft.com/office/officeart/2005/8/colors/accent1_2" csCatId="accent1" phldr="1"/>
      <dgm:spPr/>
    </dgm:pt>
    <dgm:pt modelId="{07788768-D793-4448-9181-CD0F29C4032B}">
      <dgm:prSet phldrT="[Text]"/>
      <dgm:spPr/>
      <dgm:t>
        <a:bodyPr/>
        <a:lstStyle/>
        <a:p>
          <a:r>
            <a:rPr lang="en-US" dirty="0" smtClean="0"/>
            <a:t>exam</a:t>
          </a:r>
          <a:endParaRPr lang="en-US" dirty="0"/>
        </a:p>
      </dgm:t>
    </dgm:pt>
    <dgm:pt modelId="{5A8E4DA4-3D3E-5449-9213-7A3CB11BEA15}" type="parTrans" cxnId="{3307AD9C-8C1C-CE4D-A08E-B6A27140868A}">
      <dgm:prSet/>
      <dgm:spPr/>
      <dgm:t>
        <a:bodyPr/>
        <a:lstStyle/>
        <a:p>
          <a:endParaRPr lang="en-US"/>
        </a:p>
      </dgm:t>
    </dgm:pt>
    <dgm:pt modelId="{2A156A11-CA91-8646-8CE7-07451A6637D0}" type="sibTrans" cxnId="{3307AD9C-8C1C-CE4D-A08E-B6A27140868A}">
      <dgm:prSet/>
      <dgm:spPr/>
      <dgm:t>
        <a:bodyPr/>
        <a:lstStyle/>
        <a:p>
          <a:endParaRPr lang="en-US"/>
        </a:p>
      </dgm:t>
    </dgm:pt>
    <dgm:pt modelId="{BCFCCBE5-E9D9-B542-A8EB-51E13DFD4289}">
      <dgm:prSet phldrT="[Text]"/>
      <dgm:spPr/>
      <dgm:t>
        <a:bodyPr/>
        <a:lstStyle/>
        <a:p>
          <a:r>
            <a:rPr lang="en-US" dirty="0" smtClean="0"/>
            <a:t>motivations</a:t>
          </a:r>
          <a:endParaRPr lang="en-US" dirty="0"/>
        </a:p>
      </dgm:t>
    </dgm:pt>
    <dgm:pt modelId="{B0AA0F75-20DD-904A-AD32-B7E85F96F6FD}" type="parTrans" cxnId="{8B414C24-743F-0E45-BD18-0620D35CFE76}">
      <dgm:prSet/>
      <dgm:spPr/>
      <dgm:t>
        <a:bodyPr/>
        <a:lstStyle/>
        <a:p>
          <a:endParaRPr lang="en-US"/>
        </a:p>
      </dgm:t>
    </dgm:pt>
    <dgm:pt modelId="{BE5B5847-E9F2-5B4D-858A-0F936AAF3463}" type="sibTrans" cxnId="{8B414C24-743F-0E45-BD18-0620D35CFE76}">
      <dgm:prSet/>
      <dgm:spPr/>
      <dgm:t>
        <a:bodyPr/>
        <a:lstStyle/>
        <a:p>
          <a:endParaRPr lang="en-US"/>
        </a:p>
      </dgm:t>
    </dgm:pt>
    <dgm:pt modelId="{48497430-AE69-E947-8618-6CA15BAAF51F}">
      <dgm:prSet phldrT="[Text]"/>
      <dgm:spPr/>
      <dgm:t>
        <a:bodyPr/>
        <a:lstStyle/>
        <a:p>
          <a:r>
            <a:rPr lang="en-US" dirty="0" smtClean="0"/>
            <a:t>progress</a:t>
          </a:r>
          <a:endParaRPr lang="en-US" dirty="0"/>
        </a:p>
      </dgm:t>
    </dgm:pt>
    <dgm:pt modelId="{1967A159-DD45-EC4B-8547-631676D3ED4E}" type="parTrans" cxnId="{7D3079B1-ACD1-A440-8AA5-AADA738512EF}">
      <dgm:prSet/>
      <dgm:spPr/>
      <dgm:t>
        <a:bodyPr/>
        <a:lstStyle/>
        <a:p>
          <a:endParaRPr lang="en-US"/>
        </a:p>
      </dgm:t>
    </dgm:pt>
    <dgm:pt modelId="{67B013B7-C056-6449-865E-6662C6F08A79}" type="sibTrans" cxnId="{7D3079B1-ACD1-A440-8AA5-AADA738512EF}">
      <dgm:prSet/>
      <dgm:spPr/>
      <dgm:t>
        <a:bodyPr/>
        <a:lstStyle/>
        <a:p>
          <a:endParaRPr lang="en-US"/>
        </a:p>
      </dgm:t>
    </dgm:pt>
    <dgm:pt modelId="{2382C71F-A9A8-A149-BC9D-A6A233C71745}">
      <dgm:prSet phldrT="[Text]"/>
      <dgm:spPr/>
      <dgm:t>
        <a:bodyPr/>
        <a:lstStyle/>
        <a:p>
          <a:r>
            <a:rPr lang="en-US" dirty="0" smtClean="0"/>
            <a:t>Future plans</a:t>
          </a:r>
          <a:endParaRPr lang="en-US" dirty="0"/>
        </a:p>
      </dgm:t>
    </dgm:pt>
    <dgm:pt modelId="{D0AC8F75-3728-3D45-B4A4-F866CB3D046A}" type="parTrans" cxnId="{D6EDEA86-BA51-1F42-92A8-9F0E9D43030D}">
      <dgm:prSet/>
      <dgm:spPr/>
      <dgm:t>
        <a:bodyPr/>
        <a:lstStyle/>
        <a:p>
          <a:endParaRPr lang="en-US"/>
        </a:p>
      </dgm:t>
    </dgm:pt>
    <dgm:pt modelId="{E45C591B-FF21-9E4D-9D9F-CE877EA69A60}" type="sibTrans" cxnId="{D6EDEA86-BA51-1F42-92A8-9F0E9D43030D}">
      <dgm:prSet/>
      <dgm:spPr/>
      <dgm:t>
        <a:bodyPr/>
        <a:lstStyle/>
        <a:p>
          <a:endParaRPr lang="en-US"/>
        </a:p>
      </dgm:t>
    </dgm:pt>
    <dgm:pt modelId="{E9FD6065-1671-6D40-B5BD-656328D04223}">
      <dgm:prSet phldrT="[Text]"/>
      <dgm:spPr/>
      <dgm:t>
        <a:bodyPr/>
        <a:lstStyle/>
        <a:p>
          <a:r>
            <a:rPr lang="en-US" dirty="0" smtClean="0"/>
            <a:t>self knowledge</a:t>
          </a:r>
          <a:endParaRPr lang="en-US" dirty="0"/>
        </a:p>
      </dgm:t>
    </dgm:pt>
    <dgm:pt modelId="{9C15E516-A90B-7941-8E21-6AB34688886A}" type="parTrans" cxnId="{70409D96-5512-6B4F-8FC4-F0B83EA23987}">
      <dgm:prSet/>
      <dgm:spPr/>
      <dgm:t>
        <a:bodyPr/>
        <a:lstStyle/>
        <a:p>
          <a:endParaRPr lang="en-US"/>
        </a:p>
      </dgm:t>
    </dgm:pt>
    <dgm:pt modelId="{3B7971CF-0C91-624F-81C2-36BC58E868EA}" type="sibTrans" cxnId="{70409D96-5512-6B4F-8FC4-F0B83EA23987}">
      <dgm:prSet/>
      <dgm:spPr/>
      <dgm:t>
        <a:bodyPr/>
        <a:lstStyle/>
        <a:p>
          <a:endParaRPr lang="en-US"/>
        </a:p>
      </dgm:t>
    </dgm:pt>
    <dgm:pt modelId="{4BB10849-D9B8-1147-B236-ED0035C17296}" type="pres">
      <dgm:prSet presAssocID="{97CDF371-382A-5048-9A9F-DEAB9CCD7252}" presName="Name0" presStyleCnt="0">
        <dgm:presLayoutVars>
          <dgm:dir/>
          <dgm:resizeHandles val="exact"/>
        </dgm:presLayoutVars>
      </dgm:prSet>
      <dgm:spPr/>
    </dgm:pt>
    <dgm:pt modelId="{C3A39823-7D50-4A4D-940C-CE93DA281368}" type="pres">
      <dgm:prSet presAssocID="{BCFCCBE5-E9D9-B542-A8EB-51E13DFD4289}" presName="compNode" presStyleCnt="0"/>
      <dgm:spPr/>
    </dgm:pt>
    <dgm:pt modelId="{EB874268-A99F-7E4A-BF6A-97BEE835841D}" type="pres">
      <dgm:prSet presAssocID="{BCFCCBE5-E9D9-B542-A8EB-51E13DFD4289}" presName="pictRect" presStyleLbl="node1" presStyleIdx="0" presStyleCnt="5"/>
      <dgm:spPr>
        <a:blipFill rotWithShape="0">
          <a:blip xmlns:r="http://schemas.openxmlformats.org/officeDocument/2006/relationships" r:embed="rId1"/>
          <a:stretch>
            <a:fillRect/>
          </a:stretch>
        </a:blipFill>
      </dgm:spPr>
    </dgm:pt>
    <dgm:pt modelId="{84CD0BB3-57A8-AD48-B391-441E30AD70C3}" type="pres">
      <dgm:prSet presAssocID="{BCFCCBE5-E9D9-B542-A8EB-51E13DFD4289}" presName="textRect" presStyleLbl="revTx" presStyleIdx="0" presStyleCnt="5">
        <dgm:presLayoutVars>
          <dgm:bulletEnabled val="1"/>
        </dgm:presLayoutVars>
      </dgm:prSet>
      <dgm:spPr/>
      <dgm:t>
        <a:bodyPr/>
        <a:lstStyle/>
        <a:p>
          <a:endParaRPr lang="en-US"/>
        </a:p>
      </dgm:t>
    </dgm:pt>
    <dgm:pt modelId="{85C965C7-28EF-2447-AE4E-607053A7A95D}" type="pres">
      <dgm:prSet presAssocID="{BE5B5847-E9F2-5B4D-858A-0F936AAF3463}" presName="sibTrans" presStyleLbl="sibTrans2D1" presStyleIdx="0" presStyleCnt="0"/>
      <dgm:spPr/>
      <dgm:t>
        <a:bodyPr/>
        <a:lstStyle/>
        <a:p>
          <a:endParaRPr lang="en-US"/>
        </a:p>
      </dgm:t>
    </dgm:pt>
    <dgm:pt modelId="{1DB5F3CB-B48A-814A-BF01-1D34CA654D81}" type="pres">
      <dgm:prSet presAssocID="{07788768-D793-4448-9181-CD0F29C4032B}" presName="compNode" presStyleCnt="0"/>
      <dgm:spPr/>
    </dgm:pt>
    <dgm:pt modelId="{8C23DBEB-C4BC-1443-9CFF-38BA6E287ECD}" type="pres">
      <dgm:prSet presAssocID="{07788768-D793-4448-9181-CD0F29C4032B}" presName="pictRect" presStyleLbl="node1" presStyleIdx="1" presStyleCnt="5"/>
      <dgm:spPr>
        <a:blipFill rotWithShape="0">
          <a:blip xmlns:r="http://schemas.openxmlformats.org/officeDocument/2006/relationships" r:embed="rId2"/>
          <a:stretch>
            <a:fillRect/>
          </a:stretch>
        </a:blipFill>
      </dgm:spPr>
    </dgm:pt>
    <dgm:pt modelId="{A838C233-9997-7247-B426-DB13ADC77086}" type="pres">
      <dgm:prSet presAssocID="{07788768-D793-4448-9181-CD0F29C4032B}" presName="textRect" presStyleLbl="revTx" presStyleIdx="1" presStyleCnt="5">
        <dgm:presLayoutVars>
          <dgm:bulletEnabled val="1"/>
        </dgm:presLayoutVars>
      </dgm:prSet>
      <dgm:spPr/>
      <dgm:t>
        <a:bodyPr/>
        <a:lstStyle/>
        <a:p>
          <a:endParaRPr lang="en-US"/>
        </a:p>
      </dgm:t>
    </dgm:pt>
    <dgm:pt modelId="{0E23A8D2-C301-B745-BBEF-9D746347845C}" type="pres">
      <dgm:prSet presAssocID="{2A156A11-CA91-8646-8CE7-07451A6637D0}" presName="sibTrans" presStyleLbl="sibTrans2D1" presStyleIdx="0" presStyleCnt="0"/>
      <dgm:spPr/>
      <dgm:t>
        <a:bodyPr/>
        <a:lstStyle/>
        <a:p>
          <a:endParaRPr lang="en-US"/>
        </a:p>
      </dgm:t>
    </dgm:pt>
    <dgm:pt modelId="{018F0599-BAE4-5143-AFBA-182C09196C2C}" type="pres">
      <dgm:prSet presAssocID="{48497430-AE69-E947-8618-6CA15BAAF51F}" presName="compNode" presStyleCnt="0"/>
      <dgm:spPr/>
    </dgm:pt>
    <dgm:pt modelId="{4A4E3C18-0A68-7048-8036-60DC1B7AF634}" type="pres">
      <dgm:prSet presAssocID="{48497430-AE69-E947-8618-6CA15BAAF51F}" presName="pictRect" presStyleLbl="node1" presStyleIdx="2" presStyleCnt="5"/>
      <dgm:spPr>
        <a:blipFill rotWithShape="0">
          <a:blip xmlns:r="http://schemas.openxmlformats.org/officeDocument/2006/relationships" r:embed="rId3"/>
          <a:stretch>
            <a:fillRect/>
          </a:stretch>
        </a:blipFill>
      </dgm:spPr>
    </dgm:pt>
    <dgm:pt modelId="{9AF6F4D6-E9CC-1E49-AC9C-17309CBA4D1A}" type="pres">
      <dgm:prSet presAssocID="{48497430-AE69-E947-8618-6CA15BAAF51F}" presName="textRect" presStyleLbl="revTx" presStyleIdx="2" presStyleCnt="5">
        <dgm:presLayoutVars>
          <dgm:bulletEnabled val="1"/>
        </dgm:presLayoutVars>
      </dgm:prSet>
      <dgm:spPr/>
      <dgm:t>
        <a:bodyPr/>
        <a:lstStyle/>
        <a:p>
          <a:endParaRPr lang="en-US"/>
        </a:p>
      </dgm:t>
    </dgm:pt>
    <dgm:pt modelId="{B511F7B9-668E-DD4E-98F2-0C109140CEC7}" type="pres">
      <dgm:prSet presAssocID="{67B013B7-C056-6449-865E-6662C6F08A79}" presName="sibTrans" presStyleLbl="sibTrans2D1" presStyleIdx="0" presStyleCnt="0"/>
      <dgm:spPr/>
      <dgm:t>
        <a:bodyPr/>
        <a:lstStyle/>
        <a:p>
          <a:endParaRPr lang="en-US"/>
        </a:p>
      </dgm:t>
    </dgm:pt>
    <dgm:pt modelId="{798C6957-5DF4-8E4A-B7CD-043191B189EC}" type="pres">
      <dgm:prSet presAssocID="{E9FD6065-1671-6D40-B5BD-656328D04223}" presName="compNode" presStyleCnt="0"/>
      <dgm:spPr/>
    </dgm:pt>
    <dgm:pt modelId="{26070294-709E-4B4B-9F66-E794B7D2D16A}" type="pres">
      <dgm:prSet presAssocID="{E9FD6065-1671-6D40-B5BD-656328D04223}" presName="pictRect" presStyleLbl="node1" presStyleIdx="3" presStyleCnt="5"/>
      <dgm:spPr>
        <a:blipFill rotWithShape="0">
          <a:blip xmlns:r="http://schemas.openxmlformats.org/officeDocument/2006/relationships" r:embed="rId4"/>
          <a:stretch>
            <a:fillRect/>
          </a:stretch>
        </a:blipFill>
      </dgm:spPr>
    </dgm:pt>
    <dgm:pt modelId="{226976C5-2231-DC46-9BC9-543D8B6F5088}" type="pres">
      <dgm:prSet presAssocID="{E9FD6065-1671-6D40-B5BD-656328D04223}" presName="textRect" presStyleLbl="revTx" presStyleIdx="3" presStyleCnt="5">
        <dgm:presLayoutVars>
          <dgm:bulletEnabled val="1"/>
        </dgm:presLayoutVars>
      </dgm:prSet>
      <dgm:spPr/>
      <dgm:t>
        <a:bodyPr/>
        <a:lstStyle/>
        <a:p>
          <a:endParaRPr lang="en-US"/>
        </a:p>
      </dgm:t>
    </dgm:pt>
    <dgm:pt modelId="{CFE8BDB0-D14A-364B-BF5F-F85FC18E0F2A}" type="pres">
      <dgm:prSet presAssocID="{3B7971CF-0C91-624F-81C2-36BC58E868EA}" presName="sibTrans" presStyleLbl="sibTrans2D1" presStyleIdx="0" presStyleCnt="0"/>
      <dgm:spPr/>
      <dgm:t>
        <a:bodyPr/>
        <a:lstStyle/>
        <a:p>
          <a:endParaRPr lang="en-US"/>
        </a:p>
      </dgm:t>
    </dgm:pt>
    <dgm:pt modelId="{6C1C9C02-DEF3-8C42-B8A8-BCA97A1DF67B}" type="pres">
      <dgm:prSet presAssocID="{2382C71F-A9A8-A149-BC9D-A6A233C71745}" presName="compNode" presStyleCnt="0"/>
      <dgm:spPr/>
    </dgm:pt>
    <dgm:pt modelId="{56EB0BD0-A3AE-1C4F-8700-B65548955D07}" type="pres">
      <dgm:prSet presAssocID="{2382C71F-A9A8-A149-BC9D-A6A233C71745}" presName="pictRect" presStyleLbl="node1" presStyleIdx="4" presStyleCnt="5"/>
      <dgm:spPr>
        <a:blipFill rotWithShape="0">
          <a:blip xmlns:r="http://schemas.openxmlformats.org/officeDocument/2006/relationships" r:embed="rId5"/>
          <a:stretch>
            <a:fillRect/>
          </a:stretch>
        </a:blipFill>
      </dgm:spPr>
    </dgm:pt>
    <dgm:pt modelId="{F6432D3F-F7A7-EF49-B940-E031867E6FCA}" type="pres">
      <dgm:prSet presAssocID="{2382C71F-A9A8-A149-BC9D-A6A233C71745}" presName="textRect" presStyleLbl="revTx" presStyleIdx="4" presStyleCnt="5">
        <dgm:presLayoutVars>
          <dgm:bulletEnabled val="1"/>
        </dgm:presLayoutVars>
      </dgm:prSet>
      <dgm:spPr/>
      <dgm:t>
        <a:bodyPr/>
        <a:lstStyle/>
        <a:p>
          <a:endParaRPr lang="en-US"/>
        </a:p>
      </dgm:t>
    </dgm:pt>
  </dgm:ptLst>
  <dgm:cxnLst>
    <dgm:cxn modelId="{F6024D0A-4319-D443-9703-30691D293892}" type="presOf" srcId="{07788768-D793-4448-9181-CD0F29C4032B}" destId="{A838C233-9997-7247-B426-DB13ADC77086}" srcOrd="0" destOrd="0" presId="urn:microsoft.com/office/officeart/2005/8/layout/pList1#1"/>
    <dgm:cxn modelId="{75845920-2915-7D40-9CF8-24138E62A763}" type="presOf" srcId="{E9FD6065-1671-6D40-B5BD-656328D04223}" destId="{226976C5-2231-DC46-9BC9-543D8B6F5088}" srcOrd="0" destOrd="0" presId="urn:microsoft.com/office/officeart/2005/8/layout/pList1#1"/>
    <dgm:cxn modelId="{219CFE47-E135-A04D-A90A-0D9C13D787CA}" type="presOf" srcId="{2A156A11-CA91-8646-8CE7-07451A6637D0}" destId="{0E23A8D2-C301-B745-BBEF-9D746347845C}" srcOrd="0" destOrd="0" presId="urn:microsoft.com/office/officeart/2005/8/layout/pList1#1"/>
    <dgm:cxn modelId="{FD9D43A6-0B0E-1A41-B76F-65DE77F818CD}" type="presOf" srcId="{BE5B5847-E9F2-5B4D-858A-0F936AAF3463}" destId="{85C965C7-28EF-2447-AE4E-607053A7A95D}" srcOrd="0" destOrd="0" presId="urn:microsoft.com/office/officeart/2005/8/layout/pList1#1"/>
    <dgm:cxn modelId="{70409D96-5512-6B4F-8FC4-F0B83EA23987}" srcId="{97CDF371-382A-5048-9A9F-DEAB9CCD7252}" destId="{E9FD6065-1671-6D40-B5BD-656328D04223}" srcOrd="3" destOrd="0" parTransId="{9C15E516-A90B-7941-8E21-6AB34688886A}" sibTransId="{3B7971CF-0C91-624F-81C2-36BC58E868EA}"/>
    <dgm:cxn modelId="{1FCFF3DF-498E-7743-9709-07BCABABE1C7}" type="presOf" srcId="{2382C71F-A9A8-A149-BC9D-A6A233C71745}" destId="{F6432D3F-F7A7-EF49-B940-E031867E6FCA}" srcOrd="0" destOrd="0" presId="urn:microsoft.com/office/officeart/2005/8/layout/pList1#1"/>
    <dgm:cxn modelId="{2B826808-F02E-0145-B34F-E42E324450C9}" type="presOf" srcId="{BCFCCBE5-E9D9-B542-A8EB-51E13DFD4289}" destId="{84CD0BB3-57A8-AD48-B391-441E30AD70C3}" srcOrd="0" destOrd="0" presId="urn:microsoft.com/office/officeart/2005/8/layout/pList1#1"/>
    <dgm:cxn modelId="{E2B051D2-FD20-EA44-BC1C-0F4BF1F917E8}" type="presOf" srcId="{67B013B7-C056-6449-865E-6662C6F08A79}" destId="{B511F7B9-668E-DD4E-98F2-0C109140CEC7}" srcOrd="0" destOrd="0" presId="urn:microsoft.com/office/officeart/2005/8/layout/pList1#1"/>
    <dgm:cxn modelId="{D6EDEA86-BA51-1F42-92A8-9F0E9D43030D}" srcId="{97CDF371-382A-5048-9A9F-DEAB9CCD7252}" destId="{2382C71F-A9A8-A149-BC9D-A6A233C71745}" srcOrd="4" destOrd="0" parTransId="{D0AC8F75-3728-3D45-B4A4-F866CB3D046A}" sibTransId="{E45C591B-FF21-9E4D-9D9F-CE877EA69A60}"/>
    <dgm:cxn modelId="{C70715CF-DB1F-8240-A625-17E551A6F16F}" type="presOf" srcId="{97CDF371-382A-5048-9A9F-DEAB9CCD7252}" destId="{4BB10849-D9B8-1147-B236-ED0035C17296}" srcOrd="0" destOrd="0" presId="urn:microsoft.com/office/officeart/2005/8/layout/pList1#1"/>
    <dgm:cxn modelId="{8B414C24-743F-0E45-BD18-0620D35CFE76}" srcId="{97CDF371-382A-5048-9A9F-DEAB9CCD7252}" destId="{BCFCCBE5-E9D9-B542-A8EB-51E13DFD4289}" srcOrd="0" destOrd="0" parTransId="{B0AA0F75-20DD-904A-AD32-B7E85F96F6FD}" sibTransId="{BE5B5847-E9F2-5B4D-858A-0F936AAF3463}"/>
    <dgm:cxn modelId="{7D3079B1-ACD1-A440-8AA5-AADA738512EF}" srcId="{97CDF371-382A-5048-9A9F-DEAB9CCD7252}" destId="{48497430-AE69-E947-8618-6CA15BAAF51F}" srcOrd="2" destOrd="0" parTransId="{1967A159-DD45-EC4B-8547-631676D3ED4E}" sibTransId="{67B013B7-C056-6449-865E-6662C6F08A79}"/>
    <dgm:cxn modelId="{3307AD9C-8C1C-CE4D-A08E-B6A27140868A}" srcId="{97CDF371-382A-5048-9A9F-DEAB9CCD7252}" destId="{07788768-D793-4448-9181-CD0F29C4032B}" srcOrd="1" destOrd="0" parTransId="{5A8E4DA4-3D3E-5449-9213-7A3CB11BEA15}" sibTransId="{2A156A11-CA91-8646-8CE7-07451A6637D0}"/>
    <dgm:cxn modelId="{588DA1F4-15A0-8848-90E7-0F8EC234D1C5}" type="presOf" srcId="{48497430-AE69-E947-8618-6CA15BAAF51F}" destId="{9AF6F4D6-E9CC-1E49-AC9C-17309CBA4D1A}" srcOrd="0" destOrd="0" presId="urn:microsoft.com/office/officeart/2005/8/layout/pList1#1"/>
    <dgm:cxn modelId="{E03F7A13-CDF2-CB48-BE19-CA710C97D254}" type="presOf" srcId="{3B7971CF-0C91-624F-81C2-36BC58E868EA}" destId="{CFE8BDB0-D14A-364B-BF5F-F85FC18E0F2A}" srcOrd="0" destOrd="0" presId="urn:microsoft.com/office/officeart/2005/8/layout/pList1#1"/>
    <dgm:cxn modelId="{2475F072-2647-384E-9A92-3F7CBCE5992E}" type="presParOf" srcId="{4BB10849-D9B8-1147-B236-ED0035C17296}" destId="{C3A39823-7D50-4A4D-940C-CE93DA281368}" srcOrd="0" destOrd="0" presId="urn:microsoft.com/office/officeart/2005/8/layout/pList1#1"/>
    <dgm:cxn modelId="{5C7736A2-A807-6C48-84D1-F918BCBE4112}" type="presParOf" srcId="{C3A39823-7D50-4A4D-940C-CE93DA281368}" destId="{EB874268-A99F-7E4A-BF6A-97BEE835841D}" srcOrd="0" destOrd="0" presId="urn:microsoft.com/office/officeart/2005/8/layout/pList1#1"/>
    <dgm:cxn modelId="{18CCEB61-FAE8-A244-B438-C8F172F85D5E}" type="presParOf" srcId="{C3A39823-7D50-4A4D-940C-CE93DA281368}" destId="{84CD0BB3-57A8-AD48-B391-441E30AD70C3}" srcOrd="1" destOrd="0" presId="urn:microsoft.com/office/officeart/2005/8/layout/pList1#1"/>
    <dgm:cxn modelId="{04F1C42F-7977-CA44-B5EC-3EAF5835F16B}" type="presParOf" srcId="{4BB10849-D9B8-1147-B236-ED0035C17296}" destId="{85C965C7-28EF-2447-AE4E-607053A7A95D}" srcOrd="1" destOrd="0" presId="urn:microsoft.com/office/officeart/2005/8/layout/pList1#1"/>
    <dgm:cxn modelId="{A1CD8A89-73A2-3440-A0A9-1AE535C33AB0}" type="presParOf" srcId="{4BB10849-D9B8-1147-B236-ED0035C17296}" destId="{1DB5F3CB-B48A-814A-BF01-1D34CA654D81}" srcOrd="2" destOrd="0" presId="urn:microsoft.com/office/officeart/2005/8/layout/pList1#1"/>
    <dgm:cxn modelId="{3BC0768F-D3EB-224B-98FB-A8E8706275B8}" type="presParOf" srcId="{1DB5F3CB-B48A-814A-BF01-1D34CA654D81}" destId="{8C23DBEB-C4BC-1443-9CFF-38BA6E287ECD}" srcOrd="0" destOrd="0" presId="urn:microsoft.com/office/officeart/2005/8/layout/pList1#1"/>
    <dgm:cxn modelId="{850919F2-6884-4440-B234-6ADBE0F1C282}" type="presParOf" srcId="{1DB5F3CB-B48A-814A-BF01-1D34CA654D81}" destId="{A838C233-9997-7247-B426-DB13ADC77086}" srcOrd="1" destOrd="0" presId="urn:microsoft.com/office/officeart/2005/8/layout/pList1#1"/>
    <dgm:cxn modelId="{68C0C30C-85F0-164E-A63D-BA81946D3913}" type="presParOf" srcId="{4BB10849-D9B8-1147-B236-ED0035C17296}" destId="{0E23A8D2-C301-B745-BBEF-9D746347845C}" srcOrd="3" destOrd="0" presId="urn:microsoft.com/office/officeart/2005/8/layout/pList1#1"/>
    <dgm:cxn modelId="{48A527BE-45BC-374F-83F4-4D9BF4361670}" type="presParOf" srcId="{4BB10849-D9B8-1147-B236-ED0035C17296}" destId="{018F0599-BAE4-5143-AFBA-182C09196C2C}" srcOrd="4" destOrd="0" presId="urn:microsoft.com/office/officeart/2005/8/layout/pList1#1"/>
    <dgm:cxn modelId="{34355027-C15C-844B-ABBD-C3048161B6D5}" type="presParOf" srcId="{018F0599-BAE4-5143-AFBA-182C09196C2C}" destId="{4A4E3C18-0A68-7048-8036-60DC1B7AF634}" srcOrd="0" destOrd="0" presId="urn:microsoft.com/office/officeart/2005/8/layout/pList1#1"/>
    <dgm:cxn modelId="{B6882825-994D-9545-B3D3-341143AFA3C2}" type="presParOf" srcId="{018F0599-BAE4-5143-AFBA-182C09196C2C}" destId="{9AF6F4D6-E9CC-1E49-AC9C-17309CBA4D1A}" srcOrd="1" destOrd="0" presId="urn:microsoft.com/office/officeart/2005/8/layout/pList1#1"/>
    <dgm:cxn modelId="{C22B54C5-C89A-1748-A332-FF92B80F2F2C}" type="presParOf" srcId="{4BB10849-D9B8-1147-B236-ED0035C17296}" destId="{B511F7B9-668E-DD4E-98F2-0C109140CEC7}" srcOrd="5" destOrd="0" presId="urn:microsoft.com/office/officeart/2005/8/layout/pList1#1"/>
    <dgm:cxn modelId="{C89A90EB-5837-DB4D-A13C-4AB0ED7F0A53}" type="presParOf" srcId="{4BB10849-D9B8-1147-B236-ED0035C17296}" destId="{798C6957-5DF4-8E4A-B7CD-043191B189EC}" srcOrd="6" destOrd="0" presId="urn:microsoft.com/office/officeart/2005/8/layout/pList1#1"/>
    <dgm:cxn modelId="{C8FF4363-D2B7-FE4E-B163-69C8FA69AF32}" type="presParOf" srcId="{798C6957-5DF4-8E4A-B7CD-043191B189EC}" destId="{26070294-709E-4B4B-9F66-E794B7D2D16A}" srcOrd="0" destOrd="0" presId="urn:microsoft.com/office/officeart/2005/8/layout/pList1#1"/>
    <dgm:cxn modelId="{59BA3B39-6E72-644D-AB63-2DB3A3666DA6}" type="presParOf" srcId="{798C6957-5DF4-8E4A-B7CD-043191B189EC}" destId="{226976C5-2231-DC46-9BC9-543D8B6F5088}" srcOrd="1" destOrd="0" presId="urn:microsoft.com/office/officeart/2005/8/layout/pList1#1"/>
    <dgm:cxn modelId="{24324CD6-8793-774D-944A-170879519D21}" type="presParOf" srcId="{4BB10849-D9B8-1147-B236-ED0035C17296}" destId="{CFE8BDB0-D14A-364B-BF5F-F85FC18E0F2A}" srcOrd="7" destOrd="0" presId="urn:microsoft.com/office/officeart/2005/8/layout/pList1#1"/>
    <dgm:cxn modelId="{291A6952-B9E9-0345-BB38-E0B06FC9D5E5}" type="presParOf" srcId="{4BB10849-D9B8-1147-B236-ED0035C17296}" destId="{6C1C9C02-DEF3-8C42-B8A8-BCA97A1DF67B}" srcOrd="8" destOrd="0" presId="urn:microsoft.com/office/officeart/2005/8/layout/pList1#1"/>
    <dgm:cxn modelId="{CC3C57A2-551B-754D-944A-6FA014C34340}" type="presParOf" srcId="{6C1C9C02-DEF3-8C42-B8A8-BCA97A1DF67B}" destId="{56EB0BD0-A3AE-1C4F-8700-B65548955D07}" srcOrd="0" destOrd="0" presId="urn:microsoft.com/office/officeart/2005/8/layout/pList1#1"/>
    <dgm:cxn modelId="{AAE1BADC-23E7-2743-9BB7-BBE97601F25A}" type="presParOf" srcId="{6C1C9C02-DEF3-8C42-B8A8-BCA97A1DF67B}" destId="{F6432D3F-F7A7-EF49-B940-E031867E6FCA}" srcOrd="1" destOrd="0" presId="urn:microsoft.com/office/officeart/2005/8/layout/p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C3BEEE-282E-464B-9BB6-ADB5597CA66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6F747819-CEF2-B247-8792-20E2C47F2C5D}">
      <dgm:prSet phldrT="[Text]"/>
      <dgm:spPr/>
      <dgm:t>
        <a:bodyPr/>
        <a:lstStyle/>
        <a:p>
          <a:r>
            <a:rPr lang="en-US" dirty="0" smtClean="0"/>
            <a:t>Heading</a:t>
          </a:r>
          <a:endParaRPr lang="en-US" dirty="0"/>
        </a:p>
      </dgm:t>
    </dgm:pt>
    <dgm:pt modelId="{F528C799-9093-524B-B07D-88E3A03AAEC5}" type="parTrans" cxnId="{0E88B74C-C51C-F04A-AEEA-0A3FCD1BC882}">
      <dgm:prSet/>
      <dgm:spPr/>
      <dgm:t>
        <a:bodyPr/>
        <a:lstStyle/>
        <a:p>
          <a:endParaRPr lang="en-US"/>
        </a:p>
      </dgm:t>
    </dgm:pt>
    <dgm:pt modelId="{58542640-A44D-B341-A85F-3D588DDBDF08}" type="sibTrans" cxnId="{0E88B74C-C51C-F04A-AEEA-0A3FCD1BC882}">
      <dgm:prSet/>
      <dgm:spPr/>
      <dgm:t>
        <a:bodyPr/>
        <a:lstStyle/>
        <a:p>
          <a:endParaRPr lang="en-US"/>
        </a:p>
      </dgm:t>
    </dgm:pt>
    <dgm:pt modelId="{4F29FE18-D523-0549-B5F6-52F02DE34897}">
      <dgm:prSet phldrT="[Text]"/>
      <dgm:spPr/>
      <dgm:t>
        <a:bodyPr/>
        <a:lstStyle/>
        <a:p>
          <a:r>
            <a:rPr lang="en-US" dirty="0" smtClean="0"/>
            <a:t>Evidence page</a:t>
          </a:r>
          <a:endParaRPr lang="en-US" dirty="0"/>
        </a:p>
      </dgm:t>
    </dgm:pt>
    <dgm:pt modelId="{27A1E955-EFCF-0D48-8573-E776A05554CA}" type="parTrans" cxnId="{45EC26D0-A1F3-B74D-8889-64F84051C67A}">
      <dgm:prSet/>
      <dgm:spPr/>
      <dgm:t>
        <a:bodyPr/>
        <a:lstStyle/>
        <a:p>
          <a:endParaRPr lang="en-US"/>
        </a:p>
      </dgm:t>
    </dgm:pt>
    <dgm:pt modelId="{9E336770-F495-074A-9734-07AB2C6B98EF}" type="sibTrans" cxnId="{45EC26D0-A1F3-B74D-8889-64F84051C67A}">
      <dgm:prSet/>
      <dgm:spPr/>
      <dgm:t>
        <a:bodyPr/>
        <a:lstStyle/>
        <a:p>
          <a:endParaRPr lang="en-US"/>
        </a:p>
      </dgm:t>
    </dgm:pt>
    <dgm:pt modelId="{DB8DDFCD-88FC-EB4A-9A18-289030B903D4}">
      <dgm:prSet phldrT="[Text]"/>
      <dgm:spPr/>
      <dgm:t>
        <a:bodyPr/>
        <a:lstStyle/>
        <a:p>
          <a:r>
            <a:rPr lang="en-US" dirty="0" err="1" smtClean="0"/>
            <a:t>Reeflection</a:t>
          </a:r>
          <a:r>
            <a:rPr lang="en-US" dirty="0" smtClean="0"/>
            <a:t> Page</a:t>
          </a:r>
          <a:endParaRPr lang="en-US" dirty="0"/>
        </a:p>
      </dgm:t>
    </dgm:pt>
    <dgm:pt modelId="{118F361F-62B5-CB44-97B9-D1117AEAC600}" type="parTrans" cxnId="{E448539F-BAF8-3049-84F7-2855715A03F0}">
      <dgm:prSet/>
      <dgm:spPr/>
      <dgm:t>
        <a:bodyPr/>
        <a:lstStyle/>
        <a:p>
          <a:endParaRPr lang="en-US"/>
        </a:p>
      </dgm:t>
    </dgm:pt>
    <dgm:pt modelId="{2DE7F6EC-812A-B642-B064-210D668D91A6}" type="sibTrans" cxnId="{E448539F-BAF8-3049-84F7-2855715A03F0}">
      <dgm:prSet/>
      <dgm:spPr/>
      <dgm:t>
        <a:bodyPr/>
        <a:lstStyle/>
        <a:p>
          <a:endParaRPr lang="en-US"/>
        </a:p>
      </dgm:t>
    </dgm:pt>
    <dgm:pt modelId="{E9CB3ED3-A0CC-2E44-980C-B374EC130FDB}">
      <dgm:prSet phldrT="[Text]"/>
      <dgm:spPr/>
      <dgm:t>
        <a:bodyPr/>
        <a:lstStyle/>
        <a:p>
          <a:r>
            <a:rPr lang="en-US" dirty="0" smtClean="0"/>
            <a:t>Tells you what the section is about</a:t>
          </a:r>
          <a:endParaRPr lang="en-US" dirty="0"/>
        </a:p>
      </dgm:t>
    </dgm:pt>
    <dgm:pt modelId="{1D0B1AF8-142B-A14C-8D0E-E14275E5E4DD}" type="parTrans" cxnId="{8205ED8A-A06E-5C49-BF9D-E456D9EF0772}">
      <dgm:prSet/>
      <dgm:spPr/>
      <dgm:t>
        <a:bodyPr/>
        <a:lstStyle/>
        <a:p>
          <a:endParaRPr lang="en-US"/>
        </a:p>
      </dgm:t>
    </dgm:pt>
    <dgm:pt modelId="{212E042E-B800-644E-92B8-2D152CDA8D2D}" type="sibTrans" cxnId="{8205ED8A-A06E-5C49-BF9D-E456D9EF0772}">
      <dgm:prSet/>
      <dgm:spPr/>
      <dgm:t>
        <a:bodyPr/>
        <a:lstStyle/>
        <a:p>
          <a:endParaRPr lang="en-US"/>
        </a:p>
      </dgm:t>
    </dgm:pt>
    <dgm:pt modelId="{1548C9B9-DFA1-F84E-8F7D-2839D14E1082}">
      <dgm:prSet phldrT="[Text]"/>
      <dgm:spPr/>
      <dgm:t>
        <a:bodyPr/>
        <a:lstStyle/>
        <a:p>
          <a:r>
            <a:rPr lang="en-US" dirty="0" smtClean="0"/>
            <a:t>For you to answer questions</a:t>
          </a:r>
          <a:endParaRPr lang="en-US" dirty="0"/>
        </a:p>
      </dgm:t>
    </dgm:pt>
    <dgm:pt modelId="{24117CE5-3A70-C244-A7D4-51F9D1656800}" type="parTrans" cxnId="{BEC9F7F8-D523-D84D-BB33-7F29A66C4929}">
      <dgm:prSet/>
      <dgm:spPr/>
      <dgm:t>
        <a:bodyPr/>
        <a:lstStyle/>
        <a:p>
          <a:endParaRPr lang="en-US"/>
        </a:p>
      </dgm:t>
    </dgm:pt>
    <dgm:pt modelId="{85AC4274-1D22-674A-8A2F-F7A12125F8BF}" type="sibTrans" cxnId="{BEC9F7F8-D523-D84D-BB33-7F29A66C4929}">
      <dgm:prSet/>
      <dgm:spPr/>
      <dgm:t>
        <a:bodyPr/>
        <a:lstStyle/>
        <a:p>
          <a:endParaRPr lang="en-US"/>
        </a:p>
      </dgm:t>
    </dgm:pt>
    <dgm:pt modelId="{64ECF81E-D0BB-CA40-A3E2-E00F56C289F5}">
      <dgm:prSet phldrT="[Text]"/>
      <dgm:spPr/>
      <dgm:t>
        <a:bodyPr/>
        <a:lstStyle/>
        <a:p>
          <a:r>
            <a:rPr lang="en-US" dirty="0" smtClean="0"/>
            <a:t>For you to reason and discuss your </a:t>
          </a:r>
          <a:r>
            <a:rPr lang="en-US" dirty="0" err="1" smtClean="0"/>
            <a:t>behavours</a:t>
          </a:r>
          <a:r>
            <a:rPr lang="en-US" dirty="0" smtClean="0"/>
            <a:t>, identify issues, plan change, explain what you have done already</a:t>
          </a:r>
          <a:endParaRPr lang="en-US" dirty="0"/>
        </a:p>
      </dgm:t>
    </dgm:pt>
    <dgm:pt modelId="{AF71291E-CDF2-C343-A421-E68223394C6C}" type="parTrans" cxnId="{E8654438-B0EF-0C44-ACCD-631DF4B3DE67}">
      <dgm:prSet/>
      <dgm:spPr/>
      <dgm:t>
        <a:bodyPr/>
        <a:lstStyle/>
        <a:p>
          <a:endParaRPr lang="en-US"/>
        </a:p>
      </dgm:t>
    </dgm:pt>
    <dgm:pt modelId="{528203E6-0990-3140-A393-3304622B8FA4}" type="sibTrans" cxnId="{E8654438-B0EF-0C44-ACCD-631DF4B3DE67}">
      <dgm:prSet/>
      <dgm:spPr/>
      <dgm:t>
        <a:bodyPr/>
        <a:lstStyle/>
        <a:p>
          <a:endParaRPr lang="en-US"/>
        </a:p>
      </dgm:t>
    </dgm:pt>
    <dgm:pt modelId="{0F785993-8B2D-954C-9F2B-6B23C11FC96E}" type="pres">
      <dgm:prSet presAssocID="{C6C3BEEE-282E-464B-9BB6-ADB5597CA663}" presName="linear" presStyleCnt="0">
        <dgm:presLayoutVars>
          <dgm:dir/>
          <dgm:animLvl val="lvl"/>
          <dgm:resizeHandles val="exact"/>
        </dgm:presLayoutVars>
      </dgm:prSet>
      <dgm:spPr/>
      <dgm:t>
        <a:bodyPr/>
        <a:lstStyle/>
        <a:p>
          <a:endParaRPr lang="en-US"/>
        </a:p>
      </dgm:t>
    </dgm:pt>
    <dgm:pt modelId="{2985CD97-B2CE-A84C-903D-970292622609}" type="pres">
      <dgm:prSet presAssocID="{6F747819-CEF2-B247-8792-20E2C47F2C5D}" presName="parentLin" presStyleCnt="0"/>
      <dgm:spPr/>
    </dgm:pt>
    <dgm:pt modelId="{3E0DB17C-2EFB-4049-BF89-C0190A987AEF}" type="pres">
      <dgm:prSet presAssocID="{6F747819-CEF2-B247-8792-20E2C47F2C5D}" presName="parentLeftMargin" presStyleLbl="node1" presStyleIdx="0" presStyleCnt="3"/>
      <dgm:spPr/>
      <dgm:t>
        <a:bodyPr/>
        <a:lstStyle/>
        <a:p>
          <a:endParaRPr lang="en-US"/>
        </a:p>
      </dgm:t>
    </dgm:pt>
    <dgm:pt modelId="{587838AE-B643-D044-9310-20C1C447CB2E}" type="pres">
      <dgm:prSet presAssocID="{6F747819-CEF2-B247-8792-20E2C47F2C5D}" presName="parentText" presStyleLbl="node1" presStyleIdx="0" presStyleCnt="3">
        <dgm:presLayoutVars>
          <dgm:chMax val="0"/>
          <dgm:bulletEnabled val="1"/>
        </dgm:presLayoutVars>
      </dgm:prSet>
      <dgm:spPr/>
      <dgm:t>
        <a:bodyPr/>
        <a:lstStyle/>
        <a:p>
          <a:endParaRPr lang="en-US"/>
        </a:p>
      </dgm:t>
    </dgm:pt>
    <dgm:pt modelId="{3F261FF3-E2D0-CD49-9171-31E45730DD76}" type="pres">
      <dgm:prSet presAssocID="{6F747819-CEF2-B247-8792-20E2C47F2C5D}" presName="negativeSpace" presStyleCnt="0"/>
      <dgm:spPr/>
    </dgm:pt>
    <dgm:pt modelId="{F1D7C382-E2D1-3646-B720-C4044EA55B41}" type="pres">
      <dgm:prSet presAssocID="{6F747819-CEF2-B247-8792-20E2C47F2C5D}" presName="childText" presStyleLbl="conFgAcc1" presStyleIdx="0" presStyleCnt="3">
        <dgm:presLayoutVars>
          <dgm:bulletEnabled val="1"/>
        </dgm:presLayoutVars>
      </dgm:prSet>
      <dgm:spPr/>
      <dgm:t>
        <a:bodyPr/>
        <a:lstStyle/>
        <a:p>
          <a:endParaRPr lang="en-US"/>
        </a:p>
      </dgm:t>
    </dgm:pt>
    <dgm:pt modelId="{1FD552DA-9785-DC49-87E8-CEE2D7350439}" type="pres">
      <dgm:prSet presAssocID="{58542640-A44D-B341-A85F-3D588DDBDF08}" presName="spaceBetweenRectangles" presStyleCnt="0"/>
      <dgm:spPr/>
    </dgm:pt>
    <dgm:pt modelId="{C5ED90C9-F233-6B40-B090-8247FB5CBC46}" type="pres">
      <dgm:prSet presAssocID="{4F29FE18-D523-0549-B5F6-52F02DE34897}" presName="parentLin" presStyleCnt="0"/>
      <dgm:spPr/>
    </dgm:pt>
    <dgm:pt modelId="{4F0DB49D-F9AF-524F-8B6C-E58954722950}" type="pres">
      <dgm:prSet presAssocID="{4F29FE18-D523-0549-B5F6-52F02DE34897}" presName="parentLeftMargin" presStyleLbl="node1" presStyleIdx="0" presStyleCnt="3"/>
      <dgm:spPr/>
      <dgm:t>
        <a:bodyPr/>
        <a:lstStyle/>
        <a:p>
          <a:endParaRPr lang="en-US"/>
        </a:p>
      </dgm:t>
    </dgm:pt>
    <dgm:pt modelId="{286BC42C-2DAF-6F4E-A899-1C6994A78962}" type="pres">
      <dgm:prSet presAssocID="{4F29FE18-D523-0549-B5F6-52F02DE34897}" presName="parentText" presStyleLbl="node1" presStyleIdx="1" presStyleCnt="3">
        <dgm:presLayoutVars>
          <dgm:chMax val="0"/>
          <dgm:bulletEnabled val="1"/>
        </dgm:presLayoutVars>
      </dgm:prSet>
      <dgm:spPr/>
      <dgm:t>
        <a:bodyPr/>
        <a:lstStyle/>
        <a:p>
          <a:endParaRPr lang="en-US"/>
        </a:p>
      </dgm:t>
    </dgm:pt>
    <dgm:pt modelId="{ACE8B48A-0285-554D-91B0-10CF83A6B93A}" type="pres">
      <dgm:prSet presAssocID="{4F29FE18-D523-0549-B5F6-52F02DE34897}" presName="negativeSpace" presStyleCnt="0"/>
      <dgm:spPr/>
    </dgm:pt>
    <dgm:pt modelId="{A189328B-C625-3C48-AD71-7859897EFE71}" type="pres">
      <dgm:prSet presAssocID="{4F29FE18-D523-0549-B5F6-52F02DE34897}" presName="childText" presStyleLbl="conFgAcc1" presStyleIdx="1" presStyleCnt="3">
        <dgm:presLayoutVars>
          <dgm:bulletEnabled val="1"/>
        </dgm:presLayoutVars>
      </dgm:prSet>
      <dgm:spPr/>
      <dgm:t>
        <a:bodyPr/>
        <a:lstStyle/>
        <a:p>
          <a:endParaRPr lang="en-US"/>
        </a:p>
      </dgm:t>
    </dgm:pt>
    <dgm:pt modelId="{EB7C7473-6B31-F84D-BD35-52827A008D8A}" type="pres">
      <dgm:prSet presAssocID="{9E336770-F495-074A-9734-07AB2C6B98EF}" presName="spaceBetweenRectangles" presStyleCnt="0"/>
      <dgm:spPr/>
    </dgm:pt>
    <dgm:pt modelId="{CA70EBEE-DF7A-AE40-B2EF-11640C3F8BC6}" type="pres">
      <dgm:prSet presAssocID="{DB8DDFCD-88FC-EB4A-9A18-289030B903D4}" presName="parentLin" presStyleCnt="0"/>
      <dgm:spPr/>
    </dgm:pt>
    <dgm:pt modelId="{03BA3535-39AD-CA4B-83A9-2BED9AD41AA8}" type="pres">
      <dgm:prSet presAssocID="{DB8DDFCD-88FC-EB4A-9A18-289030B903D4}" presName="parentLeftMargin" presStyleLbl="node1" presStyleIdx="1" presStyleCnt="3"/>
      <dgm:spPr/>
      <dgm:t>
        <a:bodyPr/>
        <a:lstStyle/>
        <a:p>
          <a:endParaRPr lang="en-US"/>
        </a:p>
      </dgm:t>
    </dgm:pt>
    <dgm:pt modelId="{BEF76C28-C632-2D47-A4C8-8B9C6C8E780E}" type="pres">
      <dgm:prSet presAssocID="{DB8DDFCD-88FC-EB4A-9A18-289030B903D4}" presName="parentText" presStyleLbl="node1" presStyleIdx="2" presStyleCnt="3">
        <dgm:presLayoutVars>
          <dgm:chMax val="0"/>
          <dgm:bulletEnabled val="1"/>
        </dgm:presLayoutVars>
      </dgm:prSet>
      <dgm:spPr/>
      <dgm:t>
        <a:bodyPr/>
        <a:lstStyle/>
        <a:p>
          <a:endParaRPr lang="en-US"/>
        </a:p>
      </dgm:t>
    </dgm:pt>
    <dgm:pt modelId="{AD79C440-41E4-2144-B5D3-B7EEA91BB2EB}" type="pres">
      <dgm:prSet presAssocID="{DB8DDFCD-88FC-EB4A-9A18-289030B903D4}" presName="negativeSpace" presStyleCnt="0"/>
      <dgm:spPr/>
    </dgm:pt>
    <dgm:pt modelId="{15DA4172-4902-7741-BE38-C3AF86E124B8}" type="pres">
      <dgm:prSet presAssocID="{DB8DDFCD-88FC-EB4A-9A18-289030B903D4}" presName="childText" presStyleLbl="conFgAcc1" presStyleIdx="2" presStyleCnt="3">
        <dgm:presLayoutVars>
          <dgm:bulletEnabled val="1"/>
        </dgm:presLayoutVars>
      </dgm:prSet>
      <dgm:spPr/>
      <dgm:t>
        <a:bodyPr/>
        <a:lstStyle/>
        <a:p>
          <a:endParaRPr lang="en-US"/>
        </a:p>
      </dgm:t>
    </dgm:pt>
  </dgm:ptLst>
  <dgm:cxnLst>
    <dgm:cxn modelId="{93F96FBE-19E6-5D45-96D2-BA4E9C421641}" type="presOf" srcId="{E9CB3ED3-A0CC-2E44-980C-B374EC130FDB}" destId="{F1D7C382-E2D1-3646-B720-C4044EA55B41}" srcOrd="0" destOrd="0" presId="urn:microsoft.com/office/officeart/2005/8/layout/list1"/>
    <dgm:cxn modelId="{BDECF7A2-8578-BF43-B18B-4D217D4EAC3C}" type="presOf" srcId="{C6C3BEEE-282E-464B-9BB6-ADB5597CA663}" destId="{0F785993-8B2D-954C-9F2B-6B23C11FC96E}" srcOrd="0" destOrd="0" presId="urn:microsoft.com/office/officeart/2005/8/layout/list1"/>
    <dgm:cxn modelId="{E448539F-BAF8-3049-84F7-2855715A03F0}" srcId="{C6C3BEEE-282E-464B-9BB6-ADB5597CA663}" destId="{DB8DDFCD-88FC-EB4A-9A18-289030B903D4}" srcOrd="2" destOrd="0" parTransId="{118F361F-62B5-CB44-97B9-D1117AEAC600}" sibTransId="{2DE7F6EC-812A-B642-B064-210D668D91A6}"/>
    <dgm:cxn modelId="{45EC26D0-A1F3-B74D-8889-64F84051C67A}" srcId="{C6C3BEEE-282E-464B-9BB6-ADB5597CA663}" destId="{4F29FE18-D523-0549-B5F6-52F02DE34897}" srcOrd="1" destOrd="0" parTransId="{27A1E955-EFCF-0D48-8573-E776A05554CA}" sibTransId="{9E336770-F495-074A-9734-07AB2C6B98EF}"/>
    <dgm:cxn modelId="{FFAF2689-96AF-1F4D-ABA6-C26BA463F5C8}" type="presOf" srcId="{6F747819-CEF2-B247-8792-20E2C47F2C5D}" destId="{587838AE-B643-D044-9310-20C1C447CB2E}" srcOrd="1" destOrd="0" presId="urn:microsoft.com/office/officeart/2005/8/layout/list1"/>
    <dgm:cxn modelId="{0E88B74C-C51C-F04A-AEEA-0A3FCD1BC882}" srcId="{C6C3BEEE-282E-464B-9BB6-ADB5597CA663}" destId="{6F747819-CEF2-B247-8792-20E2C47F2C5D}" srcOrd="0" destOrd="0" parTransId="{F528C799-9093-524B-B07D-88E3A03AAEC5}" sibTransId="{58542640-A44D-B341-A85F-3D588DDBDF08}"/>
    <dgm:cxn modelId="{E8654438-B0EF-0C44-ACCD-631DF4B3DE67}" srcId="{DB8DDFCD-88FC-EB4A-9A18-289030B903D4}" destId="{64ECF81E-D0BB-CA40-A3E2-E00F56C289F5}" srcOrd="0" destOrd="0" parTransId="{AF71291E-CDF2-C343-A421-E68223394C6C}" sibTransId="{528203E6-0990-3140-A393-3304622B8FA4}"/>
    <dgm:cxn modelId="{E8155FAD-5C7A-234E-96E2-388B5D656626}" type="presOf" srcId="{6F747819-CEF2-B247-8792-20E2C47F2C5D}" destId="{3E0DB17C-2EFB-4049-BF89-C0190A987AEF}" srcOrd="0" destOrd="0" presId="urn:microsoft.com/office/officeart/2005/8/layout/list1"/>
    <dgm:cxn modelId="{8205ED8A-A06E-5C49-BF9D-E456D9EF0772}" srcId="{6F747819-CEF2-B247-8792-20E2C47F2C5D}" destId="{E9CB3ED3-A0CC-2E44-980C-B374EC130FDB}" srcOrd="0" destOrd="0" parTransId="{1D0B1AF8-142B-A14C-8D0E-E14275E5E4DD}" sibTransId="{212E042E-B800-644E-92B8-2D152CDA8D2D}"/>
    <dgm:cxn modelId="{518A1271-74D1-6D4B-AFCD-3B92541FCF63}" type="presOf" srcId="{64ECF81E-D0BB-CA40-A3E2-E00F56C289F5}" destId="{15DA4172-4902-7741-BE38-C3AF86E124B8}" srcOrd="0" destOrd="0" presId="urn:microsoft.com/office/officeart/2005/8/layout/list1"/>
    <dgm:cxn modelId="{7317B537-6FAC-7F40-A899-3286548EC335}" type="presOf" srcId="{4F29FE18-D523-0549-B5F6-52F02DE34897}" destId="{286BC42C-2DAF-6F4E-A899-1C6994A78962}" srcOrd="1" destOrd="0" presId="urn:microsoft.com/office/officeart/2005/8/layout/list1"/>
    <dgm:cxn modelId="{BEC9F7F8-D523-D84D-BB33-7F29A66C4929}" srcId="{4F29FE18-D523-0549-B5F6-52F02DE34897}" destId="{1548C9B9-DFA1-F84E-8F7D-2839D14E1082}" srcOrd="0" destOrd="0" parTransId="{24117CE5-3A70-C244-A7D4-51F9D1656800}" sibTransId="{85AC4274-1D22-674A-8A2F-F7A12125F8BF}"/>
    <dgm:cxn modelId="{00D6E087-98D0-0A44-963E-1C74B1814D66}" type="presOf" srcId="{DB8DDFCD-88FC-EB4A-9A18-289030B903D4}" destId="{BEF76C28-C632-2D47-A4C8-8B9C6C8E780E}" srcOrd="1" destOrd="0" presId="urn:microsoft.com/office/officeart/2005/8/layout/list1"/>
    <dgm:cxn modelId="{85796E92-847D-5245-876C-D6F3F8693E6B}" type="presOf" srcId="{1548C9B9-DFA1-F84E-8F7D-2839D14E1082}" destId="{A189328B-C625-3C48-AD71-7859897EFE71}" srcOrd="0" destOrd="0" presId="urn:microsoft.com/office/officeart/2005/8/layout/list1"/>
    <dgm:cxn modelId="{4D79519E-2FF8-5447-B97C-053EA0114DAC}" type="presOf" srcId="{4F29FE18-D523-0549-B5F6-52F02DE34897}" destId="{4F0DB49D-F9AF-524F-8B6C-E58954722950}" srcOrd="0" destOrd="0" presId="urn:microsoft.com/office/officeart/2005/8/layout/list1"/>
    <dgm:cxn modelId="{097999BD-DE1F-BE4E-A93A-E145A9E9F4D6}" type="presOf" srcId="{DB8DDFCD-88FC-EB4A-9A18-289030B903D4}" destId="{03BA3535-39AD-CA4B-83A9-2BED9AD41AA8}" srcOrd="0" destOrd="0" presId="urn:microsoft.com/office/officeart/2005/8/layout/list1"/>
    <dgm:cxn modelId="{4F3D8CB7-95AF-7D48-A15F-048CA1538A0B}" type="presParOf" srcId="{0F785993-8B2D-954C-9F2B-6B23C11FC96E}" destId="{2985CD97-B2CE-A84C-903D-970292622609}" srcOrd="0" destOrd="0" presId="urn:microsoft.com/office/officeart/2005/8/layout/list1"/>
    <dgm:cxn modelId="{28CF7FBF-B5F8-694E-99BC-D78996E00226}" type="presParOf" srcId="{2985CD97-B2CE-A84C-903D-970292622609}" destId="{3E0DB17C-2EFB-4049-BF89-C0190A987AEF}" srcOrd="0" destOrd="0" presId="urn:microsoft.com/office/officeart/2005/8/layout/list1"/>
    <dgm:cxn modelId="{D03AD223-F2CB-154D-B907-1D23C9A024B4}" type="presParOf" srcId="{2985CD97-B2CE-A84C-903D-970292622609}" destId="{587838AE-B643-D044-9310-20C1C447CB2E}" srcOrd="1" destOrd="0" presId="urn:microsoft.com/office/officeart/2005/8/layout/list1"/>
    <dgm:cxn modelId="{42C99F65-E3F6-B84C-847E-C2A6E19E7067}" type="presParOf" srcId="{0F785993-8B2D-954C-9F2B-6B23C11FC96E}" destId="{3F261FF3-E2D0-CD49-9171-31E45730DD76}" srcOrd="1" destOrd="0" presId="urn:microsoft.com/office/officeart/2005/8/layout/list1"/>
    <dgm:cxn modelId="{CF7D5EA2-C8F3-584E-B889-F157BD6D6754}" type="presParOf" srcId="{0F785993-8B2D-954C-9F2B-6B23C11FC96E}" destId="{F1D7C382-E2D1-3646-B720-C4044EA55B41}" srcOrd="2" destOrd="0" presId="urn:microsoft.com/office/officeart/2005/8/layout/list1"/>
    <dgm:cxn modelId="{36CFE7DC-3EE4-D948-82FF-695BCCDE22C7}" type="presParOf" srcId="{0F785993-8B2D-954C-9F2B-6B23C11FC96E}" destId="{1FD552DA-9785-DC49-87E8-CEE2D7350439}" srcOrd="3" destOrd="0" presId="urn:microsoft.com/office/officeart/2005/8/layout/list1"/>
    <dgm:cxn modelId="{5BD10066-886A-4941-8330-DC1D3AE250E7}" type="presParOf" srcId="{0F785993-8B2D-954C-9F2B-6B23C11FC96E}" destId="{C5ED90C9-F233-6B40-B090-8247FB5CBC46}" srcOrd="4" destOrd="0" presId="urn:microsoft.com/office/officeart/2005/8/layout/list1"/>
    <dgm:cxn modelId="{35B2B66F-B8E1-3843-BA7B-B4AED8341C4F}" type="presParOf" srcId="{C5ED90C9-F233-6B40-B090-8247FB5CBC46}" destId="{4F0DB49D-F9AF-524F-8B6C-E58954722950}" srcOrd="0" destOrd="0" presId="urn:microsoft.com/office/officeart/2005/8/layout/list1"/>
    <dgm:cxn modelId="{EF12C3DB-39BD-214B-A956-C2524711ACC7}" type="presParOf" srcId="{C5ED90C9-F233-6B40-B090-8247FB5CBC46}" destId="{286BC42C-2DAF-6F4E-A899-1C6994A78962}" srcOrd="1" destOrd="0" presId="urn:microsoft.com/office/officeart/2005/8/layout/list1"/>
    <dgm:cxn modelId="{8A3D1BB4-BF74-C342-9DFE-F6FDF21CE2F8}" type="presParOf" srcId="{0F785993-8B2D-954C-9F2B-6B23C11FC96E}" destId="{ACE8B48A-0285-554D-91B0-10CF83A6B93A}" srcOrd="5" destOrd="0" presId="urn:microsoft.com/office/officeart/2005/8/layout/list1"/>
    <dgm:cxn modelId="{DF963516-611F-9649-B845-82E8D9CC44A5}" type="presParOf" srcId="{0F785993-8B2D-954C-9F2B-6B23C11FC96E}" destId="{A189328B-C625-3C48-AD71-7859897EFE71}" srcOrd="6" destOrd="0" presId="urn:microsoft.com/office/officeart/2005/8/layout/list1"/>
    <dgm:cxn modelId="{BB237A2B-C290-AF49-8E8B-083F77B603DE}" type="presParOf" srcId="{0F785993-8B2D-954C-9F2B-6B23C11FC96E}" destId="{EB7C7473-6B31-F84D-BD35-52827A008D8A}" srcOrd="7" destOrd="0" presId="urn:microsoft.com/office/officeart/2005/8/layout/list1"/>
    <dgm:cxn modelId="{AD2228DD-FEFB-CD48-8E2A-5458E57920D8}" type="presParOf" srcId="{0F785993-8B2D-954C-9F2B-6B23C11FC96E}" destId="{CA70EBEE-DF7A-AE40-B2EF-11640C3F8BC6}" srcOrd="8" destOrd="0" presId="urn:microsoft.com/office/officeart/2005/8/layout/list1"/>
    <dgm:cxn modelId="{1D502CE1-7170-B044-BD25-4FB1D69F0A87}" type="presParOf" srcId="{CA70EBEE-DF7A-AE40-B2EF-11640C3F8BC6}" destId="{03BA3535-39AD-CA4B-83A9-2BED9AD41AA8}" srcOrd="0" destOrd="0" presId="urn:microsoft.com/office/officeart/2005/8/layout/list1"/>
    <dgm:cxn modelId="{10D68AAB-139E-A748-B1E6-51CEC9E3313C}" type="presParOf" srcId="{CA70EBEE-DF7A-AE40-B2EF-11640C3F8BC6}" destId="{BEF76C28-C632-2D47-A4C8-8B9C6C8E780E}" srcOrd="1" destOrd="0" presId="urn:microsoft.com/office/officeart/2005/8/layout/list1"/>
    <dgm:cxn modelId="{4A0E66C7-760F-FD4A-B23D-0AD6B0DF91CE}" type="presParOf" srcId="{0F785993-8B2D-954C-9F2B-6B23C11FC96E}" destId="{AD79C440-41E4-2144-B5D3-B7EEA91BB2EB}" srcOrd="9" destOrd="0" presId="urn:microsoft.com/office/officeart/2005/8/layout/list1"/>
    <dgm:cxn modelId="{A043ED18-A45B-9747-B4BB-71F1B8AB1896}" type="presParOf" srcId="{0F785993-8B2D-954C-9F2B-6B23C11FC96E}" destId="{15DA4172-4902-7741-BE38-C3AF86E124B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48C6C-695F-5A43-8E71-0460BB6209A2}">
      <dsp:nvSpPr>
        <dsp:cNvPr id="0" name=""/>
        <dsp:cNvSpPr/>
      </dsp:nvSpPr>
      <dsp:spPr>
        <a:xfrm>
          <a:off x="0" y="127000"/>
          <a:ext cx="1904999" cy="1143000"/>
        </a:xfrm>
        <a:prstGeom prst="rect">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learning</a:t>
          </a:r>
          <a:endParaRPr lang="en-US" sz="1800" kern="1200" dirty="0"/>
        </a:p>
      </dsp:txBody>
      <dsp:txXfrm>
        <a:off x="0" y="127000"/>
        <a:ext cx="1904999" cy="1143000"/>
      </dsp:txXfrm>
    </dsp:sp>
    <dsp:sp modelId="{FE80601B-B02A-9F4F-ABCC-F3BAD7CBF9CB}">
      <dsp:nvSpPr>
        <dsp:cNvPr id="0" name=""/>
        <dsp:cNvSpPr/>
      </dsp:nvSpPr>
      <dsp:spPr>
        <a:xfrm>
          <a:off x="2095500" y="127000"/>
          <a:ext cx="1904999" cy="1143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reflection</a:t>
          </a:r>
          <a:endParaRPr lang="en-US" sz="1800" kern="1200" dirty="0"/>
        </a:p>
      </dsp:txBody>
      <dsp:txXfrm>
        <a:off x="2095500" y="127000"/>
        <a:ext cx="1904999" cy="1143000"/>
      </dsp:txXfrm>
    </dsp:sp>
    <dsp:sp modelId="{6EB3564A-8DD1-8547-A151-7F8475309EF7}">
      <dsp:nvSpPr>
        <dsp:cNvPr id="0" name=""/>
        <dsp:cNvSpPr/>
      </dsp:nvSpPr>
      <dsp:spPr>
        <a:xfrm>
          <a:off x="4191000" y="127000"/>
          <a:ext cx="1904999" cy="1143000"/>
        </a:xfrm>
        <a:prstGeom prst="rect">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self knowledge</a:t>
          </a:r>
        </a:p>
      </dsp:txBody>
      <dsp:txXfrm>
        <a:off x="4191000" y="127000"/>
        <a:ext cx="1904999" cy="1143000"/>
      </dsp:txXfrm>
    </dsp:sp>
    <dsp:sp modelId="{D5B111DD-B791-EA46-99EC-6745CA2F2E84}">
      <dsp:nvSpPr>
        <dsp:cNvPr id="0" name=""/>
        <dsp:cNvSpPr/>
      </dsp:nvSpPr>
      <dsp:spPr>
        <a:xfrm>
          <a:off x="0" y="1460500"/>
          <a:ext cx="1904999" cy="1143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Using feedback</a:t>
          </a:r>
        </a:p>
      </dsp:txBody>
      <dsp:txXfrm>
        <a:off x="0" y="1460500"/>
        <a:ext cx="1904999" cy="1143000"/>
      </dsp:txXfrm>
    </dsp:sp>
    <dsp:sp modelId="{6523677D-BA14-7D4E-ACED-82EAD86A7952}">
      <dsp:nvSpPr>
        <dsp:cNvPr id="0" name=""/>
        <dsp:cNvSpPr/>
      </dsp:nvSpPr>
      <dsp:spPr>
        <a:xfrm>
          <a:off x="2095500" y="1460500"/>
          <a:ext cx="1904999" cy="1143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sz="1800" kern="1200" dirty="0"/>
        </a:p>
      </dsp:txBody>
      <dsp:txXfrm>
        <a:off x="2095500" y="1460500"/>
        <a:ext cx="1904999" cy="1143000"/>
      </dsp:txXfrm>
    </dsp:sp>
    <dsp:sp modelId="{5DEFDD4B-1B4C-2048-9438-F35E5D9EBE2F}">
      <dsp:nvSpPr>
        <dsp:cNvPr id="0" name=""/>
        <dsp:cNvSpPr/>
      </dsp:nvSpPr>
      <dsp:spPr>
        <a:xfrm>
          <a:off x="4191000" y="1460500"/>
          <a:ext cx="1904999" cy="1143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Future planning</a:t>
          </a:r>
        </a:p>
      </dsp:txBody>
      <dsp:txXfrm>
        <a:off x="4191000" y="1460500"/>
        <a:ext cx="1904999" cy="1143000"/>
      </dsp:txXfrm>
    </dsp:sp>
    <dsp:sp modelId="{75FC4039-B904-1143-A391-B15B02CE608B}">
      <dsp:nvSpPr>
        <dsp:cNvPr id="0" name=""/>
        <dsp:cNvSpPr/>
      </dsp:nvSpPr>
      <dsp:spPr>
        <a:xfrm>
          <a:off x="1047750" y="2793999"/>
          <a:ext cx="1904999" cy="1143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Hand in</a:t>
          </a:r>
          <a:br>
            <a:rPr lang="en-GB" sz="1800" kern="1200" dirty="0" smtClean="0"/>
          </a:br>
          <a:r>
            <a:rPr lang="en-GB" sz="1800" kern="1200" dirty="0" smtClean="0"/>
            <a:t/>
          </a:r>
          <a:br>
            <a:rPr lang="en-GB" sz="1800" kern="1200" dirty="0" smtClean="0"/>
          </a:br>
          <a:r>
            <a:rPr lang="en-GB" sz="1800" kern="1200" dirty="0" smtClean="0"/>
            <a:t>Wed 8</a:t>
          </a:r>
          <a:r>
            <a:rPr lang="en-GB" sz="1800" kern="1200" baseline="30000" dirty="0" smtClean="0"/>
            <a:t>th</a:t>
          </a:r>
          <a:r>
            <a:rPr lang="en-GB" sz="1800" kern="1200" dirty="0" smtClean="0"/>
            <a:t> March</a:t>
          </a:r>
          <a:endParaRPr lang="en-GB" sz="1800" kern="1200" dirty="0"/>
        </a:p>
      </dsp:txBody>
      <dsp:txXfrm>
        <a:off x="1047750" y="2793999"/>
        <a:ext cx="1904999" cy="1143000"/>
      </dsp:txXfrm>
    </dsp:sp>
    <dsp:sp modelId="{EA52EEE8-303B-1C4B-A533-721040FAA289}">
      <dsp:nvSpPr>
        <dsp:cNvPr id="0" name=""/>
        <dsp:cNvSpPr/>
      </dsp:nvSpPr>
      <dsp:spPr>
        <a:xfrm>
          <a:off x="3143250" y="2793999"/>
          <a:ext cx="1904999" cy="11430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u="sng" kern="1200" dirty="0" smtClean="0"/>
            <a:t>Assessment</a:t>
          </a:r>
          <a:r>
            <a:rPr lang="en-US" sz="1800" kern="1200" dirty="0" smtClean="0"/>
            <a:t> </a:t>
          </a:r>
          <a:br>
            <a:rPr lang="en-US" sz="1800" kern="1200" dirty="0" smtClean="0"/>
          </a:br>
          <a:r>
            <a:rPr lang="en-US" sz="1800" kern="1200" dirty="0" smtClean="0"/>
            <a:t>Interviews</a:t>
          </a:r>
          <a:br>
            <a:rPr lang="en-US" sz="1800" kern="1200" dirty="0" smtClean="0"/>
          </a:br>
          <a:r>
            <a:rPr lang="en-US" sz="1800" kern="1200" dirty="0" smtClean="0"/>
            <a:t/>
          </a:r>
          <a:br>
            <a:rPr lang="en-US" sz="1800" kern="1200" dirty="0" smtClean="0"/>
          </a:br>
          <a:r>
            <a:rPr lang="en-US" sz="1800" kern="1200" dirty="0" smtClean="0"/>
            <a:t>tbc</a:t>
          </a:r>
          <a:endParaRPr lang="en-GB" sz="1800" kern="1200" dirty="0"/>
        </a:p>
      </dsp:txBody>
      <dsp:txXfrm>
        <a:off x="3143250" y="2793999"/>
        <a:ext cx="1904999" cy="1143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FD388-F9A0-3F49-8D9E-5387206D8A1B}">
      <dsp:nvSpPr>
        <dsp:cNvPr id="0" name=""/>
        <dsp:cNvSpPr/>
      </dsp:nvSpPr>
      <dsp:spPr>
        <a:xfrm>
          <a:off x="0" y="0"/>
          <a:ext cx="4478203" cy="9916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n-GB" sz="4300" kern="1200" dirty="0" smtClean="0"/>
            <a:t>What?</a:t>
          </a:r>
          <a:endParaRPr lang="en-GB" sz="4300" kern="1200" dirty="0"/>
        </a:p>
      </dsp:txBody>
      <dsp:txXfrm>
        <a:off x="29044" y="29044"/>
        <a:ext cx="3408162" cy="933537"/>
      </dsp:txXfrm>
    </dsp:sp>
    <dsp:sp modelId="{AA9C9A5C-4C1E-994A-BD76-471C04C55E3A}">
      <dsp:nvSpPr>
        <dsp:cNvPr id="0" name=""/>
        <dsp:cNvSpPr/>
      </dsp:nvSpPr>
      <dsp:spPr>
        <a:xfrm>
          <a:off x="395135" y="1156895"/>
          <a:ext cx="4478203" cy="9916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n-GB" sz="4300" kern="1200" dirty="0" smtClean="0"/>
            <a:t>So What?</a:t>
          </a:r>
          <a:endParaRPr lang="en-GB" sz="4300" kern="1200" dirty="0"/>
        </a:p>
      </dsp:txBody>
      <dsp:txXfrm>
        <a:off x="424179" y="1185939"/>
        <a:ext cx="3380423" cy="933537"/>
      </dsp:txXfrm>
    </dsp:sp>
    <dsp:sp modelId="{AEBEF399-B32B-9F49-9DFA-BC34C199E1BB}">
      <dsp:nvSpPr>
        <dsp:cNvPr id="0" name=""/>
        <dsp:cNvSpPr/>
      </dsp:nvSpPr>
      <dsp:spPr>
        <a:xfrm>
          <a:off x="790271" y="2313791"/>
          <a:ext cx="4478203" cy="9916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n-GB" sz="4300" kern="1200" dirty="0" smtClean="0"/>
            <a:t>Now What?</a:t>
          </a:r>
          <a:endParaRPr lang="en-GB" sz="4300" kern="1200" dirty="0"/>
        </a:p>
      </dsp:txBody>
      <dsp:txXfrm>
        <a:off x="819315" y="2342835"/>
        <a:ext cx="3380423" cy="933537"/>
      </dsp:txXfrm>
    </dsp:sp>
    <dsp:sp modelId="{6178AEF9-1625-6C40-B572-5FDFCF671DED}">
      <dsp:nvSpPr>
        <dsp:cNvPr id="0" name=""/>
        <dsp:cNvSpPr/>
      </dsp:nvSpPr>
      <dsp:spPr>
        <a:xfrm>
          <a:off x="3833647" y="751982"/>
          <a:ext cx="644556" cy="644556"/>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GB" sz="2900" kern="1200" dirty="0"/>
        </a:p>
      </dsp:txBody>
      <dsp:txXfrm>
        <a:off x="3978672" y="751982"/>
        <a:ext cx="354506" cy="485028"/>
      </dsp:txXfrm>
    </dsp:sp>
    <dsp:sp modelId="{1EA7FCAE-C47F-1C47-B548-EC2537E1C10C}">
      <dsp:nvSpPr>
        <dsp:cNvPr id="0" name=""/>
        <dsp:cNvSpPr/>
      </dsp:nvSpPr>
      <dsp:spPr>
        <a:xfrm>
          <a:off x="4228783" y="1902267"/>
          <a:ext cx="644556" cy="644556"/>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GB" sz="2900" kern="1200" dirty="0"/>
        </a:p>
      </dsp:txBody>
      <dsp:txXfrm>
        <a:off x="4373808" y="1902267"/>
        <a:ext cx="354506" cy="4850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F75DC-41CD-4A48-A112-9073122CD218}">
      <dsp:nvSpPr>
        <dsp:cNvPr id="0" name=""/>
        <dsp:cNvSpPr/>
      </dsp:nvSpPr>
      <dsp:spPr>
        <a:xfrm>
          <a:off x="0" y="0"/>
          <a:ext cx="2814371" cy="9525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GB" sz="4100" kern="1200" dirty="0" smtClean="0"/>
            <a:t>What?</a:t>
          </a:r>
          <a:endParaRPr lang="en-GB" sz="4100" kern="1200" dirty="0"/>
        </a:p>
      </dsp:txBody>
      <dsp:txXfrm>
        <a:off x="27898" y="27898"/>
        <a:ext cx="2758575" cy="8967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74268-A99F-7E4A-BF6A-97BEE835841D}">
      <dsp:nvSpPr>
        <dsp:cNvPr id="0" name=""/>
        <dsp:cNvSpPr/>
      </dsp:nvSpPr>
      <dsp:spPr>
        <a:xfrm>
          <a:off x="120215" y="903"/>
          <a:ext cx="1829817" cy="1260743"/>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CD0BB3-57A8-AD48-B391-441E30AD70C3}">
      <dsp:nvSpPr>
        <dsp:cNvPr id="0" name=""/>
        <dsp:cNvSpPr/>
      </dsp:nvSpPr>
      <dsp:spPr>
        <a:xfrm>
          <a:off x="120215" y="1261647"/>
          <a:ext cx="1829817" cy="678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smtClean="0"/>
            <a:t>motivations</a:t>
          </a:r>
          <a:endParaRPr lang="en-US" sz="2000" kern="1200" dirty="0"/>
        </a:p>
      </dsp:txBody>
      <dsp:txXfrm>
        <a:off x="120215" y="1261647"/>
        <a:ext cx="1829817" cy="678862"/>
      </dsp:txXfrm>
    </dsp:sp>
    <dsp:sp modelId="{8C23DBEB-C4BC-1443-9CFF-38BA6E287ECD}">
      <dsp:nvSpPr>
        <dsp:cNvPr id="0" name=""/>
        <dsp:cNvSpPr/>
      </dsp:nvSpPr>
      <dsp:spPr>
        <a:xfrm>
          <a:off x="2133091" y="903"/>
          <a:ext cx="1829817" cy="1260743"/>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38C233-9997-7247-B426-DB13ADC77086}">
      <dsp:nvSpPr>
        <dsp:cNvPr id="0" name=""/>
        <dsp:cNvSpPr/>
      </dsp:nvSpPr>
      <dsp:spPr>
        <a:xfrm>
          <a:off x="2133091" y="1261647"/>
          <a:ext cx="1829817" cy="678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smtClean="0"/>
            <a:t>exam</a:t>
          </a:r>
          <a:endParaRPr lang="en-US" sz="2000" kern="1200" dirty="0"/>
        </a:p>
      </dsp:txBody>
      <dsp:txXfrm>
        <a:off x="2133091" y="1261647"/>
        <a:ext cx="1829817" cy="678862"/>
      </dsp:txXfrm>
    </dsp:sp>
    <dsp:sp modelId="{4A4E3C18-0A68-7048-8036-60DC1B7AF634}">
      <dsp:nvSpPr>
        <dsp:cNvPr id="0" name=""/>
        <dsp:cNvSpPr/>
      </dsp:nvSpPr>
      <dsp:spPr>
        <a:xfrm>
          <a:off x="4145967" y="903"/>
          <a:ext cx="1829817" cy="1260743"/>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AF6F4D6-E9CC-1E49-AC9C-17309CBA4D1A}">
      <dsp:nvSpPr>
        <dsp:cNvPr id="0" name=""/>
        <dsp:cNvSpPr/>
      </dsp:nvSpPr>
      <dsp:spPr>
        <a:xfrm>
          <a:off x="4145967" y="1261647"/>
          <a:ext cx="1829817" cy="678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smtClean="0"/>
            <a:t>progress</a:t>
          </a:r>
          <a:endParaRPr lang="en-US" sz="2000" kern="1200" dirty="0"/>
        </a:p>
      </dsp:txBody>
      <dsp:txXfrm>
        <a:off x="4145967" y="1261647"/>
        <a:ext cx="1829817" cy="678862"/>
      </dsp:txXfrm>
    </dsp:sp>
    <dsp:sp modelId="{26070294-709E-4B4B-9F66-E794B7D2D16A}">
      <dsp:nvSpPr>
        <dsp:cNvPr id="0" name=""/>
        <dsp:cNvSpPr/>
      </dsp:nvSpPr>
      <dsp:spPr>
        <a:xfrm>
          <a:off x="1126653" y="2123490"/>
          <a:ext cx="1829817" cy="1260743"/>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26976C5-2231-DC46-9BC9-543D8B6F5088}">
      <dsp:nvSpPr>
        <dsp:cNvPr id="0" name=""/>
        <dsp:cNvSpPr/>
      </dsp:nvSpPr>
      <dsp:spPr>
        <a:xfrm>
          <a:off x="1126653" y="3384234"/>
          <a:ext cx="1829817" cy="678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smtClean="0"/>
            <a:t>self knowledge</a:t>
          </a:r>
          <a:endParaRPr lang="en-US" sz="2000" kern="1200" dirty="0"/>
        </a:p>
      </dsp:txBody>
      <dsp:txXfrm>
        <a:off x="1126653" y="3384234"/>
        <a:ext cx="1829817" cy="678862"/>
      </dsp:txXfrm>
    </dsp:sp>
    <dsp:sp modelId="{56EB0BD0-A3AE-1C4F-8700-B65548955D07}">
      <dsp:nvSpPr>
        <dsp:cNvPr id="0" name=""/>
        <dsp:cNvSpPr/>
      </dsp:nvSpPr>
      <dsp:spPr>
        <a:xfrm>
          <a:off x="3139529" y="2123490"/>
          <a:ext cx="1829817" cy="1260743"/>
        </a:xfrm>
        <a:prstGeom prst="roundRect">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6432D3F-F7A7-EF49-B940-E031867E6FCA}">
      <dsp:nvSpPr>
        <dsp:cNvPr id="0" name=""/>
        <dsp:cNvSpPr/>
      </dsp:nvSpPr>
      <dsp:spPr>
        <a:xfrm>
          <a:off x="3139529" y="3384234"/>
          <a:ext cx="1829817" cy="678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smtClean="0"/>
            <a:t>Future plans</a:t>
          </a:r>
          <a:endParaRPr lang="en-US" sz="2000" kern="1200" dirty="0"/>
        </a:p>
      </dsp:txBody>
      <dsp:txXfrm>
        <a:off x="3139529" y="3384234"/>
        <a:ext cx="1829817" cy="6788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7C382-E2D1-3646-B720-C4044EA55B41}">
      <dsp:nvSpPr>
        <dsp:cNvPr id="0" name=""/>
        <dsp:cNvSpPr/>
      </dsp:nvSpPr>
      <dsp:spPr>
        <a:xfrm>
          <a:off x="0" y="380357"/>
          <a:ext cx="6371458" cy="8079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4496" tIns="395732" rIns="49449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Tells you what the section is about</a:t>
          </a:r>
          <a:endParaRPr lang="en-US" sz="1900" kern="1200" dirty="0"/>
        </a:p>
      </dsp:txBody>
      <dsp:txXfrm>
        <a:off x="0" y="380357"/>
        <a:ext cx="6371458" cy="807975"/>
      </dsp:txXfrm>
    </dsp:sp>
    <dsp:sp modelId="{587838AE-B643-D044-9310-20C1C447CB2E}">
      <dsp:nvSpPr>
        <dsp:cNvPr id="0" name=""/>
        <dsp:cNvSpPr/>
      </dsp:nvSpPr>
      <dsp:spPr>
        <a:xfrm>
          <a:off x="318572" y="99917"/>
          <a:ext cx="4460021"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8578" tIns="0" rIns="168578" bIns="0" numCol="1" spcCol="1270" anchor="ctr" anchorCtr="0">
          <a:noAutofit/>
        </a:bodyPr>
        <a:lstStyle/>
        <a:p>
          <a:pPr lvl="0" algn="l" defTabSz="844550">
            <a:lnSpc>
              <a:spcPct val="90000"/>
            </a:lnSpc>
            <a:spcBef>
              <a:spcPct val="0"/>
            </a:spcBef>
            <a:spcAft>
              <a:spcPct val="35000"/>
            </a:spcAft>
          </a:pPr>
          <a:r>
            <a:rPr lang="en-US" sz="1900" kern="1200" dirty="0" smtClean="0"/>
            <a:t>Heading</a:t>
          </a:r>
          <a:endParaRPr lang="en-US" sz="1900" kern="1200" dirty="0"/>
        </a:p>
      </dsp:txBody>
      <dsp:txXfrm>
        <a:off x="345952" y="127297"/>
        <a:ext cx="4405261" cy="506120"/>
      </dsp:txXfrm>
    </dsp:sp>
    <dsp:sp modelId="{A189328B-C625-3C48-AD71-7859897EFE71}">
      <dsp:nvSpPr>
        <dsp:cNvPr id="0" name=""/>
        <dsp:cNvSpPr/>
      </dsp:nvSpPr>
      <dsp:spPr>
        <a:xfrm>
          <a:off x="0" y="1571372"/>
          <a:ext cx="6371458" cy="8079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4496" tIns="395732" rIns="49449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For you to answer questions</a:t>
          </a:r>
          <a:endParaRPr lang="en-US" sz="1900" kern="1200" dirty="0"/>
        </a:p>
      </dsp:txBody>
      <dsp:txXfrm>
        <a:off x="0" y="1571372"/>
        <a:ext cx="6371458" cy="807975"/>
      </dsp:txXfrm>
    </dsp:sp>
    <dsp:sp modelId="{286BC42C-2DAF-6F4E-A899-1C6994A78962}">
      <dsp:nvSpPr>
        <dsp:cNvPr id="0" name=""/>
        <dsp:cNvSpPr/>
      </dsp:nvSpPr>
      <dsp:spPr>
        <a:xfrm>
          <a:off x="318572" y="1290932"/>
          <a:ext cx="4460021"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8578" tIns="0" rIns="168578" bIns="0" numCol="1" spcCol="1270" anchor="ctr" anchorCtr="0">
          <a:noAutofit/>
        </a:bodyPr>
        <a:lstStyle/>
        <a:p>
          <a:pPr lvl="0" algn="l" defTabSz="844550">
            <a:lnSpc>
              <a:spcPct val="90000"/>
            </a:lnSpc>
            <a:spcBef>
              <a:spcPct val="0"/>
            </a:spcBef>
            <a:spcAft>
              <a:spcPct val="35000"/>
            </a:spcAft>
          </a:pPr>
          <a:r>
            <a:rPr lang="en-US" sz="1900" kern="1200" dirty="0" smtClean="0"/>
            <a:t>Evidence page</a:t>
          </a:r>
          <a:endParaRPr lang="en-US" sz="1900" kern="1200" dirty="0"/>
        </a:p>
      </dsp:txBody>
      <dsp:txXfrm>
        <a:off x="345952" y="1318312"/>
        <a:ext cx="4405261" cy="506120"/>
      </dsp:txXfrm>
    </dsp:sp>
    <dsp:sp modelId="{15DA4172-4902-7741-BE38-C3AF86E124B8}">
      <dsp:nvSpPr>
        <dsp:cNvPr id="0" name=""/>
        <dsp:cNvSpPr/>
      </dsp:nvSpPr>
      <dsp:spPr>
        <a:xfrm>
          <a:off x="0" y="2762387"/>
          <a:ext cx="6371458" cy="13466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4496" tIns="395732" rIns="49449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t>For you to reason and discuss your </a:t>
          </a:r>
          <a:r>
            <a:rPr lang="en-US" sz="1900" kern="1200" dirty="0" err="1" smtClean="0"/>
            <a:t>behavours</a:t>
          </a:r>
          <a:r>
            <a:rPr lang="en-US" sz="1900" kern="1200" dirty="0" smtClean="0"/>
            <a:t>, identify issues, plan change, explain what you have done already</a:t>
          </a:r>
          <a:endParaRPr lang="en-US" sz="1900" kern="1200" dirty="0"/>
        </a:p>
      </dsp:txBody>
      <dsp:txXfrm>
        <a:off x="0" y="2762387"/>
        <a:ext cx="6371458" cy="1346625"/>
      </dsp:txXfrm>
    </dsp:sp>
    <dsp:sp modelId="{BEF76C28-C632-2D47-A4C8-8B9C6C8E780E}">
      <dsp:nvSpPr>
        <dsp:cNvPr id="0" name=""/>
        <dsp:cNvSpPr/>
      </dsp:nvSpPr>
      <dsp:spPr>
        <a:xfrm>
          <a:off x="318572" y="2481947"/>
          <a:ext cx="4460021"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8578" tIns="0" rIns="168578" bIns="0" numCol="1" spcCol="1270" anchor="ctr" anchorCtr="0">
          <a:noAutofit/>
        </a:bodyPr>
        <a:lstStyle/>
        <a:p>
          <a:pPr lvl="0" algn="l" defTabSz="844550">
            <a:lnSpc>
              <a:spcPct val="90000"/>
            </a:lnSpc>
            <a:spcBef>
              <a:spcPct val="0"/>
            </a:spcBef>
            <a:spcAft>
              <a:spcPct val="35000"/>
            </a:spcAft>
          </a:pPr>
          <a:r>
            <a:rPr lang="en-US" sz="1900" kern="1200" dirty="0" err="1" smtClean="0"/>
            <a:t>Reeflection</a:t>
          </a:r>
          <a:r>
            <a:rPr lang="en-US" sz="1900" kern="1200" dirty="0" smtClean="0"/>
            <a:t> Page</a:t>
          </a:r>
          <a:endParaRPr lang="en-US" sz="1900" kern="1200" dirty="0"/>
        </a:p>
      </dsp:txBody>
      <dsp:txXfrm>
        <a:off x="345952" y="2509327"/>
        <a:ext cx="4405261"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3FDC75-7F73-4A4A-A77C-09AADF00E0EA}" type="datetimeFigureOut">
              <a:rPr lang="en-US" smtClean="0"/>
              <a:pPr/>
              <a:t>23/02/17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515811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AEF76B-3757-4A0B-AF93-28494465C1DD}" type="datetimeFigureOut">
              <a:rPr lang="en-US" smtClean="0"/>
              <a:pPr/>
              <a:t>23/02/17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173542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CA1EF-7DEF-7241-B165-5696BA230FDA}" type="slidenum">
              <a:rPr lang="en-US"/>
              <a:pPr/>
              <a:t>1</a:t>
            </a:fld>
            <a:endParaRPr lang="en-US" dirty="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dirty="0"/>
              <a:t>Objective to get to know the each other and establish framework for future sessions</a:t>
            </a:r>
          </a:p>
          <a:p>
            <a:r>
              <a:rPr lang="en-US" dirty="0"/>
              <a:t>Introduce think pair share</a:t>
            </a:r>
          </a:p>
          <a:p>
            <a:r>
              <a:rPr lang="en-US" dirty="0"/>
              <a:t>Establish expectations for portfolio contribution for this part of the course</a:t>
            </a:r>
          </a:p>
          <a:p>
            <a:r>
              <a:rPr lang="en-US" dirty="0"/>
              <a:t>Much of the session will be run via discussion and question and answer</a:t>
            </a:r>
          </a:p>
          <a:p>
            <a:r>
              <a:rPr lang="en-US" dirty="0"/>
              <a:t>The slides will be used according to need, but can form a useful note for review and revision.</a:t>
            </a:r>
          </a:p>
          <a:p>
            <a:r>
              <a:rPr lang="en-US" dirty="0"/>
              <a:t>They can also be used as reference by students who do not attend the session.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you have to think about</a:t>
            </a:r>
          </a:p>
          <a:p>
            <a:r>
              <a:rPr lang="en-US" dirty="0" smtClean="0"/>
              <a:t>Exam (performance and progression)</a:t>
            </a:r>
          </a:p>
          <a:p>
            <a:r>
              <a:rPr lang="en-US" dirty="0" smtClean="0"/>
              <a:t>Motivations</a:t>
            </a:r>
          </a:p>
          <a:p>
            <a:r>
              <a:rPr lang="en-US" dirty="0" smtClean="0"/>
              <a:t>Progress</a:t>
            </a:r>
          </a:p>
          <a:p>
            <a:r>
              <a:rPr lang="en-US" dirty="0" smtClean="0"/>
              <a:t>Self</a:t>
            </a:r>
            <a:r>
              <a:rPr lang="en-US" baseline="0" dirty="0" smtClean="0"/>
              <a:t> Knowledge</a:t>
            </a:r>
          </a:p>
          <a:p>
            <a:r>
              <a:rPr lang="en-US" baseline="0" dirty="0" smtClean="0"/>
              <a:t>Future Plans</a:t>
            </a:r>
            <a:endParaRPr lang="en-US" dirty="0"/>
          </a:p>
        </p:txBody>
      </p:sp>
      <p:sp>
        <p:nvSpPr>
          <p:cNvPr id="4" name="Slide Number Placeholder 3"/>
          <p:cNvSpPr>
            <a:spLocks noGrp="1"/>
          </p:cNvSpPr>
          <p:nvPr>
            <p:ph type="sldNum" sz="quarter" idx="10"/>
          </p:nvPr>
        </p:nvSpPr>
        <p:spPr/>
        <p:txBody>
          <a:bodyPr/>
          <a:lstStyle/>
          <a:p>
            <a:fld id="{91FE7293-365D-124B-8A72-4585EACD1308}" type="slidenum">
              <a:rPr lang="en-US" smtClean="0"/>
              <a:pPr/>
              <a:t>44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and discuss the marking process</a:t>
            </a:r>
            <a:endParaRPr lang="en-US" dirty="0"/>
          </a:p>
        </p:txBody>
      </p:sp>
      <p:sp>
        <p:nvSpPr>
          <p:cNvPr id="4" name="Slide Number Placeholder 3"/>
          <p:cNvSpPr>
            <a:spLocks noGrp="1"/>
          </p:cNvSpPr>
          <p:nvPr>
            <p:ph type="sldNum" sz="quarter" idx="10"/>
          </p:nvPr>
        </p:nvSpPr>
        <p:spPr/>
        <p:txBody>
          <a:bodyPr/>
          <a:lstStyle/>
          <a:p>
            <a:fld id="{91FE7293-365D-124B-8A72-4585EACD1308}" type="slidenum">
              <a:rPr lang="en-US" smtClean="0"/>
              <a:pPr/>
              <a:t>45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blackboard</a:t>
            </a:r>
            <a:r>
              <a:rPr lang="en-US" baseline="0" dirty="0" smtClean="0"/>
              <a:t> to check details of the module, and background information which is still relevant</a:t>
            </a:r>
            <a:endParaRPr lang="en-US" dirty="0"/>
          </a:p>
        </p:txBody>
      </p:sp>
      <p:sp>
        <p:nvSpPr>
          <p:cNvPr id="4" name="Slide Number Placeholder 3"/>
          <p:cNvSpPr>
            <a:spLocks noGrp="1"/>
          </p:cNvSpPr>
          <p:nvPr>
            <p:ph type="sldNum" sz="quarter" idx="10"/>
          </p:nvPr>
        </p:nvSpPr>
        <p:spPr/>
        <p:txBody>
          <a:bodyPr/>
          <a:lstStyle/>
          <a:p>
            <a:fld id="{91FE7293-365D-124B-8A72-4585EACD1308}" type="slidenum">
              <a:rPr lang="en-US" smtClean="0"/>
              <a:pPr/>
              <a:t>47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Resources</a:t>
            </a:r>
            <a:r>
              <a:rPr lang="en-US" baseline="0" dirty="0" smtClean="0"/>
              <a:t> are put into a collection in edshare, go and get them if you want copies</a:t>
            </a:r>
            <a:endParaRPr lang="en-US" dirty="0"/>
          </a:p>
        </p:txBody>
      </p:sp>
      <p:sp>
        <p:nvSpPr>
          <p:cNvPr id="4" name="Slide Number Placeholder 3"/>
          <p:cNvSpPr>
            <a:spLocks noGrp="1"/>
          </p:cNvSpPr>
          <p:nvPr>
            <p:ph type="sldNum" sz="quarter" idx="10"/>
          </p:nvPr>
        </p:nvSpPr>
        <p:spPr/>
        <p:txBody>
          <a:bodyPr/>
          <a:lstStyle/>
          <a:p>
            <a:fld id="{91FE7293-365D-124B-8A72-4585EACD1308}" type="slidenum">
              <a:rPr lang="en-US" smtClean="0"/>
              <a:pPr/>
              <a:t>48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10F576-5B1E-1E4F-8ACE-8E34989B9EA9}" type="slidenum">
              <a:rPr lang="en-US"/>
              <a:pPr/>
              <a:t>50</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a:t>Recap on what has gone, and what is expected</a:t>
            </a:r>
          </a:p>
          <a:p>
            <a:r>
              <a:rPr lang="en-US"/>
              <a:t>Gauging the level of engagement, and motivation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C6CD15-66C2-8E44-AAD1-B52CFAD50A5F}" type="slidenum">
              <a:rPr lang="en-US"/>
              <a:pPr/>
              <a:t>52</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a:t>Relate the whole routes to success class back to the personal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23AF68-C085-374A-87C7-EF70DDB0CD5F}" type="slidenum">
              <a:rPr lang="en-US"/>
              <a:pPr/>
              <a:t>53</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2E997-4533-7B45-89AB-F3A58B8754D2}" type="slidenum">
              <a:rPr lang="en-US"/>
              <a:pPr/>
              <a:t>54</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a:t>Opening for discussion of the range of types of feedback</a:t>
            </a:r>
          </a:p>
          <a:p>
            <a:r>
              <a:rPr lang="en-US"/>
              <a:t>Learning taking place in three domains</a:t>
            </a:r>
          </a:p>
          <a:p>
            <a:pPr lvl="1"/>
            <a:r>
              <a:rPr lang="en-US"/>
              <a:t>Cognitive</a:t>
            </a:r>
          </a:p>
          <a:p>
            <a:pPr lvl="1"/>
            <a:r>
              <a:rPr lang="en-US"/>
              <a:t>Affective</a:t>
            </a:r>
          </a:p>
          <a:p>
            <a:pPr lvl="1"/>
            <a:r>
              <a:rPr lang="en-US"/>
              <a:t>Psycho-motor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5588E-EC67-FE43-A7AE-4A29C1AD7D75}" type="slidenum">
              <a:rPr lang="en-US"/>
              <a:pPr/>
              <a:t>55</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t>Interactive discussion, write feedback on board/acetate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6DFB9C-EC3A-B145-9928-95E96A6454AA}" type="slidenum">
              <a:rPr lang="en-US"/>
              <a:pPr/>
              <a:t>56</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US" dirty="0"/>
              <a:t>Ask the question, get a vote, have some discussion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 to establish how the classes will be run</a:t>
            </a:r>
          </a:p>
          <a:p>
            <a:r>
              <a:rPr lang="en-US" dirty="0" smtClean="0"/>
              <a:t>E.g. Q&amp;A</a:t>
            </a:r>
          </a:p>
          <a:p>
            <a:r>
              <a:rPr lang="en-US" dirty="0" smtClean="0"/>
              <a:t>Think share pair</a:t>
            </a:r>
          </a:p>
          <a:p>
            <a:r>
              <a:rPr lang="en-US" dirty="0" smtClean="0"/>
              <a:t>zappers</a:t>
            </a:r>
          </a:p>
          <a:p>
            <a:endParaRPr lang="en-US" dirty="0"/>
          </a:p>
        </p:txBody>
      </p:sp>
      <p:sp>
        <p:nvSpPr>
          <p:cNvPr id="4" name="Slide Number Placeholder 3"/>
          <p:cNvSpPr>
            <a:spLocks noGrp="1"/>
          </p:cNvSpPr>
          <p:nvPr>
            <p:ph type="sldNum" sz="quarter" idx="10"/>
          </p:nvPr>
        </p:nvSpPr>
        <p:spPr/>
        <p:txBody>
          <a:bodyPr/>
          <a:lstStyle/>
          <a:p>
            <a:fld id="{91FE7293-365D-124B-8A72-4585EACD1308}" type="slidenum">
              <a:rPr lang="en-US" smtClean="0"/>
              <a:pPr/>
              <a:t>4</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ED5926-155D-1E48-8C68-C1091EDFFC18}" type="slidenum">
              <a:rPr lang="en-US"/>
              <a:pPr/>
              <a:t>57</a:t>
            </a:fld>
            <a:endParaRPr 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r>
              <a:rPr lang="en-US"/>
              <a:t>Discussion of different types of feedback</a:t>
            </a:r>
          </a:p>
          <a:p>
            <a:r>
              <a:rPr lang="en-US"/>
              <a:t>Relation between feedback and reflection</a:t>
            </a:r>
          </a:p>
          <a:p>
            <a:r>
              <a:rPr lang="en-US"/>
              <a:t>Peer learning</a:t>
            </a:r>
          </a:p>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FA3088-E80A-1C44-8298-8851D509FE5A}" type="slidenum">
              <a:rPr lang="en-US"/>
              <a:pPr/>
              <a:t>59</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1ACA57-3BAA-254B-87B2-8851EB2B7313}" type="slidenum">
              <a:rPr lang="en-US"/>
              <a:pPr/>
              <a:t>74</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7E74C-D7F4-924B-9796-0CE06C5DD2C7}" type="slidenum">
              <a:rPr lang="en-US"/>
              <a:pPr/>
              <a:t>76</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43D20-8E65-3841-967E-8ED08B6C8B6A}" type="slidenum">
              <a:rPr lang="en-US"/>
              <a:pPr/>
              <a:t>77</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five minute video clip which looks at the student experience from the students perspective</a:t>
            </a:r>
          </a:p>
          <a:p>
            <a:r>
              <a:rPr lang="en-US" dirty="0" smtClean="0"/>
              <a:t>Opens up discussion into the tensions between academic and non academic life</a:t>
            </a:r>
          </a:p>
          <a:p>
            <a:r>
              <a:rPr lang="en-US" dirty="0" smtClean="0"/>
              <a:t>Need for work life balance</a:t>
            </a:r>
          </a:p>
          <a:p>
            <a:endParaRPr lang="en-US" dirty="0"/>
          </a:p>
        </p:txBody>
      </p:sp>
      <p:sp>
        <p:nvSpPr>
          <p:cNvPr id="4" name="Slide Number Placeholder 3"/>
          <p:cNvSpPr>
            <a:spLocks noGrp="1"/>
          </p:cNvSpPr>
          <p:nvPr>
            <p:ph type="sldNum" sz="quarter" idx="10"/>
          </p:nvPr>
        </p:nvSpPr>
        <p:spPr/>
        <p:txBody>
          <a:bodyPr/>
          <a:lstStyle/>
          <a:p>
            <a:fld id="{91FE7293-365D-124B-8A72-4585EACD1308}" type="slidenum">
              <a:rPr lang="en-US" smtClean="0"/>
              <a:pPr/>
              <a:t>78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FE7293-365D-124B-8A72-4585EACD1308}" type="slidenum">
              <a:rPr lang="en-US" smtClean="0"/>
              <a:pPr/>
              <a:t>79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Objective to get some general feedback from the students – who</a:t>
            </a:r>
            <a:r>
              <a:rPr lang="en-US" baseline="0" dirty="0" smtClean="0"/>
              <a:t> are you, why are you here? This is also the opening question to the Portfolio interview</a:t>
            </a:r>
            <a:endParaRPr lang="en-US" dirty="0" smtClean="0"/>
          </a:p>
          <a:p>
            <a:r>
              <a:rPr lang="en-US" dirty="0" smtClean="0"/>
              <a:t>Establish the diversity of objectives, but also the commonality</a:t>
            </a:r>
          </a:p>
          <a:p>
            <a:r>
              <a:rPr lang="en-US" dirty="0" smtClean="0"/>
              <a:t>Reminder – from induction….</a:t>
            </a:r>
          </a:p>
          <a:p>
            <a:r>
              <a:rPr lang="en-US" dirty="0" smtClean="0"/>
              <a:t>Extra info - degree profile of students from FY same as that of A level point entry</a:t>
            </a:r>
          </a:p>
          <a:p>
            <a:r>
              <a:rPr lang="en-US" dirty="0" smtClean="0"/>
              <a:t>Students may go on to do degree different to that first selected</a:t>
            </a:r>
          </a:p>
          <a:p>
            <a:r>
              <a:rPr lang="en-US" dirty="0" smtClean="0"/>
              <a:t>Some students take the year a second time</a:t>
            </a:r>
          </a:p>
          <a:p>
            <a:r>
              <a:rPr lang="en-US" dirty="0" smtClean="0"/>
              <a:t>Some students go on to study at another university</a:t>
            </a:r>
          </a:p>
          <a:p>
            <a:r>
              <a:rPr lang="en-US" dirty="0" smtClean="0"/>
              <a:t>You have to pass the course to progress</a:t>
            </a:r>
          </a:p>
          <a:p>
            <a:endParaRPr lang="en-US" dirty="0"/>
          </a:p>
        </p:txBody>
      </p:sp>
      <p:sp>
        <p:nvSpPr>
          <p:cNvPr id="4" name="Slide Number Placeholder 3"/>
          <p:cNvSpPr>
            <a:spLocks noGrp="1"/>
          </p:cNvSpPr>
          <p:nvPr>
            <p:ph type="sldNum" sz="quarter" idx="10"/>
          </p:nvPr>
        </p:nvSpPr>
        <p:spPr/>
        <p:txBody>
          <a:bodyPr/>
          <a:lstStyle/>
          <a:p>
            <a:fld id="{91FE7293-365D-124B-8A72-4585EACD1308}" type="slidenum">
              <a:rPr lang="en-US" smtClean="0"/>
              <a:pPr/>
              <a:t>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Exam</a:t>
            </a:r>
          </a:p>
          <a:p>
            <a:r>
              <a:rPr lang="en-US" dirty="0" smtClean="0"/>
              <a:t>2) Your</a:t>
            </a:r>
            <a:r>
              <a:rPr lang="en-US" baseline="0" dirty="0" smtClean="0"/>
              <a:t> motivations</a:t>
            </a:r>
          </a:p>
          <a:p>
            <a:r>
              <a:rPr lang="en-US" baseline="0" dirty="0" smtClean="0"/>
              <a:t>3) Your progress</a:t>
            </a:r>
          </a:p>
          <a:p>
            <a:r>
              <a:rPr lang="en-US" baseline="0" dirty="0" smtClean="0"/>
              <a:t>4) Self knowledge</a:t>
            </a:r>
          </a:p>
          <a:p>
            <a:r>
              <a:rPr lang="en-US" baseline="0" dirty="0" smtClean="0"/>
              <a:t>5) Future Objectives</a:t>
            </a:r>
          </a:p>
          <a:p>
            <a:r>
              <a:rPr lang="en-US" dirty="0" smtClean="0"/>
              <a:t>Explaining how the classes</a:t>
            </a:r>
            <a:r>
              <a:rPr lang="en-US" baseline="0" dirty="0" smtClean="0"/>
              <a:t> will be used to to fill out the portfolio</a:t>
            </a:r>
            <a:endParaRPr lang="en-US" dirty="0"/>
          </a:p>
        </p:txBody>
      </p:sp>
      <p:sp>
        <p:nvSpPr>
          <p:cNvPr id="4" name="Slide Number Placeholder 3"/>
          <p:cNvSpPr>
            <a:spLocks noGrp="1"/>
          </p:cNvSpPr>
          <p:nvPr>
            <p:ph type="sldNum" sz="quarter" idx="10"/>
          </p:nvPr>
        </p:nvSpPr>
        <p:spPr/>
        <p:txBody>
          <a:bodyPr/>
          <a:lstStyle/>
          <a:p>
            <a:fld id="{91FE7293-365D-124B-8A72-4585EACD1308}" type="slidenum">
              <a:rPr lang="en-US" smtClean="0"/>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photo by    photo by Anne Roberts</a:t>
            </a:r>
            <a:endParaRPr lang="en-GB" dirty="0"/>
          </a:p>
        </p:txBody>
      </p:sp>
      <p:sp>
        <p:nvSpPr>
          <p:cNvPr id="4" name="Slide Number Placeholder 3"/>
          <p:cNvSpPr>
            <a:spLocks noGrp="1"/>
          </p:cNvSpPr>
          <p:nvPr>
            <p:ph type="sldNum" sz="quarter" idx="10"/>
          </p:nvPr>
        </p:nvSpPr>
        <p:spPr/>
        <p:txBody>
          <a:bodyPr/>
          <a:lstStyle/>
          <a:p>
            <a:fld id="{8FDBE737-7FB0-414D-A48F-1FD18F75E1D0}" type="slidenum">
              <a:rPr lang="en-GB" smtClean="0"/>
              <a:t>26</a:t>
            </a:fld>
            <a:endParaRPr lang="en-GB"/>
          </a:p>
        </p:txBody>
      </p:sp>
    </p:spTree>
    <p:extLst>
      <p:ext uri="{BB962C8B-B14F-4D97-AF65-F5344CB8AC3E}">
        <p14:creationId xmlns:p14="http://schemas.microsoft.com/office/powerpoint/2010/main" val="4222874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DBE737-7FB0-414D-A48F-1FD18F75E1D0}" type="slidenum">
              <a:rPr lang="en-GB" smtClean="0"/>
              <a:t>35</a:t>
            </a:fld>
            <a:endParaRPr lang="en-GB" dirty="0"/>
          </a:p>
        </p:txBody>
      </p:sp>
    </p:spTree>
    <p:extLst>
      <p:ext uri="{BB962C8B-B14F-4D97-AF65-F5344CB8AC3E}">
        <p14:creationId xmlns:p14="http://schemas.microsoft.com/office/powerpoint/2010/main" val="2544334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FE7293-365D-124B-8A72-4585EACD1308}" type="slidenum">
              <a:rPr lang="en-US" smtClean="0"/>
              <a:pPr/>
              <a:t>41</a:t>
            </a:fld>
            <a:endParaRPr lang="en-US"/>
          </a:p>
        </p:txBody>
      </p:sp>
    </p:spTree>
    <p:extLst>
      <p:ext uri="{BB962C8B-B14F-4D97-AF65-F5344CB8AC3E}">
        <p14:creationId xmlns:p14="http://schemas.microsoft.com/office/powerpoint/2010/main" val="291726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 the portfolio</a:t>
            </a:r>
            <a:r>
              <a:rPr lang="en-US" baseline="0" dirty="0" smtClean="0"/>
              <a:t> using the visualiser</a:t>
            </a:r>
          </a:p>
          <a:p>
            <a:r>
              <a:rPr lang="en-US" baseline="0" dirty="0" smtClean="0"/>
              <a:t>Have a one page handout of the sections</a:t>
            </a:r>
            <a:endParaRPr lang="en-US" dirty="0"/>
          </a:p>
        </p:txBody>
      </p:sp>
      <p:sp>
        <p:nvSpPr>
          <p:cNvPr id="4" name="Slide Number Placeholder 3"/>
          <p:cNvSpPr>
            <a:spLocks noGrp="1"/>
          </p:cNvSpPr>
          <p:nvPr>
            <p:ph type="sldNum" sz="quarter" idx="10"/>
          </p:nvPr>
        </p:nvSpPr>
        <p:spPr/>
        <p:txBody>
          <a:bodyPr/>
          <a:lstStyle/>
          <a:p>
            <a:fld id="{91FE7293-365D-124B-8A72-4585EACD1308}" type="slidenum">
              <a:rPr lang="en-US" smtClean="0"/>
              <a:pPr/>
              <a:t>42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look at the handout individually</a:t>
            </a:r>
          </a:p>
          <a:p>
            <a:r>
              <a:rPr lang="en-US" dirty="0" smtClean="0"/>
              <a:t>Verbal questioning, do you have a problem with section?</a:t>
            </a:r>
            <a:endParaRPr lang="en-US" dirty="0"/>
          </a:p>
        </p:txBody>
      </p:sp>
      <p:sp>
        <p:nvSpPr>
          <p:cNvPr id="4" name="Slide Number Placeholder 3"/>
          <p:cNvSpPr>
            <a:spLocks noGrp="1"/>
          </p:cNvSpPr>
          <p:nvPr>
            <p:ph type="sldNum" sz="quarter" idx="10"/>
          </p:nvPr>
        </p:nvSpPr>
        <p:spPr/>
        <p:txBody>
          <a:bodyPr/>
          <a:lstStyle/>
          <a:p>
            <a:fld id="{91FE7293-365D-124B-8A72-4585EACD1308}" type="slidenum">
              <a:rPr lang="en-US" smtClean="0"/>
              <a:pPr/>
              <a:t>43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23/02/17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23/02/17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23/02/17</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GB"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23/02/17</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smtClean="0"/>
            </a:lvl1pPr>
          </a:lstStyle>
          <a:p>
            <a:r>
              <a:rPr lang="en-US" dirty="0"/>
              <a:t>FY February</a:t>
            </a:r>
            <a:r>
              <a:rPr lang="en-US" dirty="0" smtClean="0"/>
              <a:t> 2010</a:t>
            </a:r>
            <a:br>
              <a:rPr lang="en-US" dirty="0" smtClean="0"/>
            </a:br>
            <a:r>
              <a:rPr lang="en-US" dirty="0"/>
              <a:t>Routes to Success</a:t>
            </a:r>
            <a:endParaRPr lang="en-US" sz="1400" dirty="0"/>
          </a:p>
        </p:txBody>
      </p:sp>
      <p:sp>
        <p:nvSpPr>
          <p:cNvPr id="6" name="Footer Placeholder 5"/>
          <p:cNvSpPr>
            <a:spLocks noGrp="1"/>
          </p:cNvSpPr>
          <p:nvPr>
            <p:ph type="ftr" sz="quarter" idx="11"/>
          </p:nvPr>
        </p:nvSpPr>
        <p:spPr>
          <a:xfrm>
            <a:off x="3124200" y="6248400"/>
            <a:ext cx="2895600" cy="457200"/>
          </a:xfrm>
        </p:spPr>
        <p:txBody>
          <a:bodyPr/>
          <a:lstStyle>
            <a:lvl1pPr>
              <a:defRPr smtClean="0"/>
            </a:lvl1pPr>
          </a:lstStyle>
          <a:p>
            <a:r>
              <a:rPr lang="en-US"/>
              <a:t> saw@ecs.soton.ac.uk</a:t>
            </a:r>
            <a:endParaRPr lang="en-US" sz="1400"/>
          </a:p>
        </p:txBody>
      </p:sp>
    </p:spTree>
  </p:cSld>
  <p:clrMapOvr>
    <a:masterClrMapping/>
  </p:clrMapOvr>
  <p:transition xmlns:p14="http://schemas.microsoft.com/office/powerpoint/2010/mai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23/02/17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23/02/17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23/02/17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23/02/17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xmlns:p14="http://schemas.microsoft.com/office/powerpoint/2010/mai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23/02/17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23/02/17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xmlns:p14="http://schemas.microsoft.com/office/powerpoint/2010/mai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23/02/17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xmlns:p14="http://schemas.microsoft.com/office/powerpoint/2010/mai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23/02/17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xmlns:p14="http://schemas.microsoft.com/office/powerpoint/2010/main" spd="slow">
    <p:wipe dir="d"/>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B281C-5159-4971-8228-52B9A72E9ED2}" type="datetimeFigureOut">
              <a:rPr lang="en-US" smtClean="0"/>
              <a:pPr/>
              <a:t>23/02/17</a:t>
            </a:fld>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dirty="0"/>
          </a:p>
        </p:txBody>
      </p:sp>
      <p:pic>
        <p:nvPicPr>
          <p:cNvPr id="8" name="Picture 7"/>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54" r:id="rId10"/>
    <p:sldLayoutId id="2147483655" r:id="rId11"/>
    <p:sldLayoutId id="2147483663" r:id="rId12"/>
    <p:sldLayoutId id="2147483664" r:id="rId13"/>
    <p:sldLayoutId id="2147483666" r:id="rId14"/>
  </p:sldLayoutIdLst>
  <p:transition xmlns:p14="http://schemas.microsoft.com/office/powerpoint/2010/main" spd="slow">
    <p:wipe dir="d"/>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hyperlink" Target="http://www.edshare.soton.ac.uk/4690/" TargetMode="External"/><Relationship Id="rId5" Type="http://schemas.openxmlformats.org/officeDocument/2006/relationships/hyperlink" Target="http://www.edshare.soton.ac.uk/15918/" TargetMode="External"/><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isurvey.soton.ac.uk/1876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edshare.soton.ac.uk/15918/"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hyperlink" Target="https://youtu.be/hOA-2hl1Vbc"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750words.co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edshare.soton.ac.uk/18185/" TargetMode="Externa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10.xml"/><Relationship Id="rId2"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3.xml"/><Relationship Id="rId2" Type="http://schemas.openxmlformats.org/officeDocument/2006/relationships/image" Target="../media/image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bin"/><Relationship Id="rId5" Type="http://schemas.openxmlformats.org/officeDocument/2006/relationships/image" Target="../media/image35.emf"/><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hyperlink" Target="https://youtu.be/dGCJ46vyR9o?list=PL77BB94D4838EAD4C"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edshare.soton.ac.uk/16144/"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 Id="rId3" Type="http://schemas.openxmlformats.org/officeDocument/2006/relationships/hyperlink" Target="https://youtu.be/8h6IMYRoCZw"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 Id="rId3" Type="http://schemas.openxmlformats.org/officeDocument/2006/relationships/hyperlink" Target="http://www.edshare.soton.ac.uk/16146/"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edshare.soton.ac.uk/16145/"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youtu.be/hOA-2hl1Vbc"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hyperlink" Target="https://youtu.be/hOA-2hl1Vbc"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edshare.soton.ac.uk/14045/" TargetMode="Externa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edshare.soton.ac.uk/16144/"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edshare.soton.ac.uk/16146/" TargetMode="External"/><Relationship Id="rId4" Type="http://schemas.openxmlformats.org/officeDocument/2006/relationships/hyperlink" Target="http://www.edshare.soton.ac.uk/16145/" TargetMode="External"/><Relationship Id="rId5" Type="http://schemas.openxmlformats.org/officeDocument/2006/relationships/hyperlink" Target="https://www.youtube.com/playlist?list=PLsg_STfjaqqsZi7rN4hzycOAtP8dzmCxJ" TargetMode="External"/><Relationship Id="rId6" Type="http://schemas.openxmlformats.org/officeDocument/2006/relationships/hyperlink" Target="http://www.edshare.soton.ac.uk/14046/" TargetMode="External"/><Relationship Id="rId7" Type="http://schemas.openxmlformats.org/officeDocument/2006/relationships/hyperlink" Target="http://www.edshare.soton.ac.uk/16143/" TargetMode="External"/><Relationship Id="rId1" Type="http://schemas.openxmlformats.org/officeDocument/2006/relationships/slideLayout" Target="../slideLayouts/slideLayout3.xml"/><Relationship Id="rId2" Type="http://schemas.openxmlformats.org/officeDocument/2006/relationships/hyperlink" Target="https://youtu.be/8h6IMYRoCZw"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edshare.soton.ac.uk/14046/" TargetMode="External"/><Relationship Id="rId3" Type="http://schemas.openxmlformats.org/officeDocument/2006/relationships/hyperlink" Target="http://www.edshare.soton.ac.uk/16146/" TargetMode="Externa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2.bin"/><Relationship Id="rId5" Type="http://schemas.openxmlformats.org/officeDocument/2006/relationships/image" Target="../media/image39.emf"/><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78.xml.rels><?xml version="1.0" encoding="UTF-8" standalone="yes"?>
<Relationships xmlns="http://schemas.openxmlformats.org/package/2006/relationships"><Relationship Id="rId3" Type="http://schemas.openxmlformats.org/officeDocument/2006/relationships/hyperlink" Target="http://www.youtube.com/watch?v=dGCJ46vyR9o" TargetMode="External"/><Relationship Id="rId4" Type="http://schemas.openxmlformats.org/officeDocument/2006/relationships/image" Target="../media/image40.emf"/><Relationship Id="rId5" Type="http://schemas.openxmlformats.org/officeDocument/2006/relationships/hyperlink" Target="http://www.edshare.soton.ac.uk/67/" TargetMode="External"/><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normAutofit fontScale="90000"/>
          </a:bodyPr>
          <a:lstStyle/>
          <a:p>
            <a:r>
              <a:rPr kumimoji="0" lang="en-US" dirty="0"/>
              <a:t>Foundation Year</a:t>
            </a:r>
            <a:br>
              <a:rPr kumimoji="0" lang="en-US" dirty="0"/>
            </a:br>
            <a:r>
              <a:rPr kumimoji="0" lang="en-US" dirty="0"/>
              <a:t>Routes to Success</a:t>
            </a:r>
            <a:br>
              <a:rPr kumimoji="0" lang="en-US" dirty="0"/>
            </a:br>
            <a:r>
              <a:rPr kumimoji="0" lang="en-US" sz="2400" dirty="0"/>
              <a:t>Part III - Sustaining </a:t>
            </a:r>
            <a:r>
              <a:rPr kumimoji="0" lang="en-US" sz="2400" dirty="0" smtClean="0"/>
              <a:t>Success</a:t>
            </a:r>
            <a:br>
              <a:rPr kumimoji="0" lang="en-US" sz="2400" dirty="0" smtClean="0"/>
            </a:br>
            <a:r>
              <a:rPr kumimoji="0" lang="en-US" sz="2400" dirty="0" smtClean="0"/>
              <a:t>Su White, ECS</a:t>
            </a:r>
            <a:endParaRPr kumimoji="0" lang="en-US" dirty="0"/>
          </a:p>
        </p:txBody>
      </p:sp>
      <p:sp>
        <p:nvSpPr>
          <p:cNvPr id="2051" name="Rectangle 3"/>
          <p:cNvSpPr>
            <a:spLocks noGrp="1" noChangeArrowheads="1"/>
          </p:cNvSpPr>
          <p:nvPr>
            <p:ph type="subTitle" idx="1"/>
          </p:nvPr>
        </p:nvSpPr>
        <p:spPr/>
        <p:txBody>
          <a:bodyPr/>
          <a:lstStyle/>
          <a:p>
            <a:r>
              <a:rPr kumimoji="0" lang="en-US" dirty="0"/>
              <a:t>Su White</a:t>
            </a:r>
            <a:br>
              <a:rPr kumimoji="0" lang="en-US" dirty="0"/>
            </a:br>
            <a:r>
              <a:rPr kumimoji="0" lang="en-US" dirty="0"/>
              <a:t>Semester </a:t>
            </a:r>
            <a:r>
              <a:rPr kumimoji="0" lang="en-US" dirty="0" smtClean="0"/>
              <a:t>2</a:t>
            </a:r>
          </a:p>
          <a:p>
            <a:r>
              <a:rPr lang="en-US" dirty="0" smtClean="0"/>
              <a:t>overview</a:t>
            </a:r>
            <a:endParaRPr kumimoji="0" lang="en-US" dirty="0" smtClean="0"/>
          </a:p>
        </p:txBody>
      </p:sp>
      <p:pic>
        <p:nvPicPr>
          <p:cNvPr id="4" name="Picture 3" descr="TeachingRTSPages"/>
          <p:cNvPicPr>
            <a:picLocks noChangeAspect="1" noChangeArrowheads="1"/>
          </p:cNvPicPr>
          <p:nvPr/>
        </p:nvPicPr>
        <p:blipFill>
          <a:blip r:embed="rId3"/>
          <a:srcRect/>
          <a:stretch>
            <a:fillRect/>
          </a:stretch>
        </p:blipFill>
        <p:spPr bwMode="auto">
          <a:xfrm>
            <a:off x="1209675" y="630751"/>
            <a:ext cx="3143250" cy="4191000"/>
          </a:xfrm>
          <a:prstGeom prst="rect">
            <a:avLst/>
          </a:prstGeom>
          <a:noFill/>
        </p:spPr>
      </p:pic>
      <p:sp>
        <p:nvSpPr>
          <p:cNvPr id="6" name="Rectangle 5">
            <a:hlinkClick r:id="rId4"/>
          </p:cNvPr>
          <p:cNvSpPr/>
          <p:nvPr/>
        </p:nvSpPr>
        <p:spPr>
          <a:xfrm>
            <a:off x="0" y="6488668"/>
            <a:ext cx="9143999" cy="36933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en-US" dirty="0" smtClean="0"/>
              <a:t>Resource set in </a:t>
            </a:r>
            <a:r>
              <a:rPr lang="en-US" dirty="0" err="1" smtClean="0"/>
              <a:t>Edshare</a:t>
            </a:r>
            <a:r>
              <a:rPr lang="en-US" dirty="0" smtClean="0"/>
              <a:t> </a:t>
            </a:r>
            <a:r>
              <a:rPr lang="en-US" dirty="0">
                <a:hlinkClick r:id="rId5"/>
              </a:rPr>
              <a:t>http://www.edshare.soton.ac.uk/15918</a:t>
            </a:r>
            <a:r>
              <a:rPr lang="en-US" dirty="0" smtClean="0">
                <a:hlinkClick r:id="rId5"/>
              </a:rPr>
              <a:t>/</a:t>
            </a:r>
            <a:r>
              <a:rPr lang="en-US" dirty="0" smtClean="0"/>
              <a:t> </a:t>
            </a:r>
          </a:p>
        </p:txBody>
      </p:sp>
      <p:sp>
        <p:nvSpPr>
          <p:cNvPr id="3" name="Right Arrow 2"/>
          <p:cNvSpPr/>
          <p:nvPr/>
        </p:nvSpPr>
        <p:spPr>
          <a:xfrm>
            <a:off x="2286000" y="5394140"/>
            <a:ext cx="1724025" cy="972386"/>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b="1" dirty="0" smtClean="0"/>
              <a:t>Introduction</a:t>
            </a:r>
            <a:endParaRPr lang="en-GB" b="1" dirty="0"/>
          </a:p>
        </p:txBody>
      </p:sp>
      <p:sp>
        <p:nvSpPr>
          <p:cNvPr id="8" name="Right Arrow 7"/>
          <p:cNvSpPr/>
          <p:nvPr/>
        </p:nvSpPr>
        <p:spPr>
          <a:xfrm>
            <a:off x="4379119" y="5394140"/>
            <a:ext cx="1743075" cy="972386"/>
          </a:xfrm>
          <a:prstGeom prst="rightArrow">
            <a:avLst/>
          </a:prstGeom>
          <a:gradFill>
            <a:gsLst>
              <a:gs pos="0">
                <a:schemeClr val="accent4">
                  <a:tint val="50000"/>
                  <a:satMod val="300000"/>
                </a:schemeClr>
              </a:gs>
              <a:gs pos="78000">
                <a:schemeClr val="accent4">
                  <a:tint val="37000"/>
                  <a:satMod val="300000"/>
                </a:schemeClr>
              </a:gs>
              <a:gs pos="100000">
                <a:schemeClr val="accent4">
                  <a:tint val="15000"/>
                  <a:satMod val="350000"/>
                </a:schemeClr>
              </a:gs>
            </a:gsLst>
          </a:gradFill>
          <a:effectLst>
            <a:glow rad="50800">
              <a:schemeClr val="accent1">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GB" b="1" dirty="0" smtClean="0"/>
              <a:t>Consolidation</a:t>
            </a:r>
            <a:endParaRPr lang="en-GB" b="1" dirty="0"/>
          </a:p>
        </p:txBody>
      </p:sp>
      <p:sp>
        <p:nvSpPr>
          <p:cNvPr id="10" name="Right Arrow 9"/>
          <p:cNvSpPr/>
          <p:nvPr/>
        </p:nvSpPr>
        <p:spPr>
          <a:xfrm>
            <a:off x="6705600" y="5362879"/>
            <a:ext cx="1743075" cy="972386"/>
          </a:xfrm>
          <a:prstGeom prst="rightArrow">
            <a:avLst/>
          </a:prstGeom>
          <a:gradFill>
            <a:gsLst>
              <a:gs pos="0">
                <a:schemeClr val="accent4">
                  <a:tint val="50000"/>
                  <a:satMod val="300000"/>
                </a:schemeClr>
              </a:gs>
              <a:gs pos="100000">
                <a:schemeClr val="accent4">
                  <a:tint val="37000"/>
                  <a:satMod val="300000"/>
                </a:schemeClr>
              </a:gs>
              <a:gs pos="100000">
                <a:schemeClr val="accent4">
                  <a:tint val="15000"/>
                  <a:satMod val="350000"/>
                </a:schemeClr>
              </a:gs>
            </a:gsLst>
          </a:gradFill>
          <a:effectLst>
            <a:glow rad="50800">
              <a:schemeClr val="accent1">
                <a:alpha val="59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GB" b="1" dirty="0" smtClean="0"/>
              <a:t>Completion</a:t>
            </a:r>
            <a:endParaRPr lang="en-GB" b="1" dirty="0"/>
          </a:p>
        </p:txBody>
      </p:sp>
      <p:sp>
        <p:nvSpPr>
          <p:cNvPr id="11" name="Right Arrow 10"/>
          <p:cNvSpPr/>
          <p:nvPr/>
        </p:nvSpPr>
        <p:spPr>
          <a:xfrm>
            <a:off x="741759" y="5362879"/>
            <a:ext cx="1252538" cy="972386"/>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b="1" dirty="0" smtClean="0"/>
              <a:t>Notes</a:t>
            </a:r>
            <a:endParaRPr lang="en-GB" b="1" dirty="0"/>
          </a:p>
        </p:txBody>
      </p:sp>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Intros: Why we are here</a:t>
            </a:r>
            <a:endParaRPr lang="en-US" dirty="0"/>
          </a:p>
        </p:txBody>
      </p:sp>
      <p:sp>
        <p:nvSpPr>
          <p:cNvPr id="3" name="Rectangle 2"/>
          <p:cNvSpPr>
            <a:spLocks noGrp="1" noChangeArrowheads="1"/>
          </p:cNvSpPr>
          <p:nvPr/>
        </p:nvSpPr>
        <p:spPr bwMode="auto">
          <a:xfrm>
            <a:off x="779462" y="3308550"/>
            <a:ext cx="4590513" cy="2656218"/>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Wingdings" pitchFamily="-107" charset="2"/>
              <a:buChar char="§"/>
              <a:defRPr kumimoji="1" sz="2800">
                <a:solidFill>
                  <a:schemeClr val="tx1"/>
                </a:solidFill>
                <a:latin typeface="+mn-lt"/>
                <a:ea typeface="+mn-ea"/>
                <a:cs typeface="+mn-cs"/>
              </a:defRPr>
            </a:lvl1pPr>
            <a:lvl2pPr marL="742950" indent="-285750" algn="l" rtl="0" fontAlgn="base">
              <a:spcBef>
                <a:spcPct val="20000"/>
              </a:spcBef>
              <a:spcAft>
                <a:spcPct val="0"/>
              </a:spcAft>
              <a:buFont typeface="Wingdings" pitchFamily="-107" charset="2"/>
              <a:buChar char=""/>
              <a:defRPr kumimoji="1" sz="2400">
                <a:solidFill>
                  <a:schemeClr val="tx1"/>
                </a:solidFill>
                <a:latin typeface="+mn-lt"/>
                <a:ea typeface="+mn-ea"/>
              </a:defRPr>
            </a:lvl2pPr>
            <a:lvl3pPr marL="1143000" indent="-228600" algn="l" rtl="0" fontAlgn="base">
              <a:spcBef>
                <a:spcPct val="20000"/>
              </a:spcBef>
              <a:spcAft>
                <a:spcPct val="0"/>
              </a:spcAft>
              <a:buFont typeface="Wingdings" pitchFamily="-107" charset="2"/>
              <a:buChar char="§"/>
              <a:defRPr kumimoji="1" sz="2000">
                <a:solidFill>
                  <a:schemeClr val="tx1"/>
                </a:solidFill>
                <a:latin typeface="+mn-lt"/>
                <a:ea typeface="+mn-ea"/>
              </a:defRPr>
            </a:lvl3pPr>
            <a:lvl4pPr marL="1600200" indent="-228600" algn="l" rtl="0" fontAlgn="base">
              <a:spcBef>
                <a:spcPct val="20000"/>
              </a:spcBef>
              <a:spcAft>
                <a:spcPct val="0"/>
              </a:spcAft>
              <a:buFont typeface="Wingdings" pitchFamily="-107" charset="2"/>
              <a:buChar char=""/>
              <a:defRPr kumimoji="1" sz="1800">
                <a:solidFill>
                  <a:schemeClr val="tx1"/>
                </a:solidFill>
                <a:latin typeface="+mn-lt"/>
                <a:ea typeface="+mn-ea"/>
              </a:defRPr>
            </a:lvl4pPr>
            <a:lvl5pPr marL="2057400" indent="-228600" algn="l" rtl="0" fontAlgn="base">
              <a:spcBef>
                <a:spcPct val="20000"/>
              </a:spcBef>
              <a:spcAft>
                <a:spcPct val="0"/>
              </a:spcAft>
              <a:buFont typeface="Wingdings" pitchFamily="-107" charset="2"/>
              <a:buChar char=""/>
              <a:defRPr kumimoji="1" sz="1800">
                <a:solidFill>
                  <a:schemeClr val="tx1"/>
                </a:solidFill>
                <a:latin typeface="+mn-lt"/>
                <a:ea typeface="+mn-ea"/>
              </a:defRPr>
            </a:lvl5pPr>
            <a:lvl6pPr marL="2514600" indent="-228600" algn="l" rtl="0" fontAlgn="base">
              <a:spcBef>
                <a:spcPct val="20000"/>
              </a:spcBef>
              <a:spcAft>
                <a:spcPct val="0"/>
              </a:spcAft>
              <a:buFont typeface="Wingdings" pitchFamily="-107" charset="2"/>
              <a:buChar char=""/>
              <a:defRPr kumimoji="1" sz="1800">
                <a:solidFill>
                  <a:schemeClr val="tx1"/>
                </a:solidFill>
                <a:latin typeface="+mn-lt"/>
                <a:ea typeface="+mn-ea"/>
              </a:defRPr>
            </a:lvl6pPr>
            <a:lvl7pPr marL="2971800" indent="-228600" algn="l" rtl="0" fontAlgn="base">
              <a:spcBef>
                <a:spcPct val="20000"/>
              </a:spcBef>
              <a:spcAft>
                <a:spcPct val="0"/>
              </a:spcAft>
              <a:buFont typeface="Wingdings" pitchFamily="-107" charset="2"/>
              <a:buChar char=""/>
              <a:defRPr kumimoji="1" sz="1800">
                <a:solidFill>
                  <a:schemeClr val="tx1"/>
                </a:solidFill>
                <a:latin typeface="+mn-lt"/>
                <a:ea typeface="+mn-ea"/>
              </a:defRPr>
            </a:lvl7pPr>
            <a:lvl8pPr marL="3429000" indent="-228600" algn="l" rtl="0" fontAlgn="base">
              <a:spcBef>
                <a:spcPct val="20000"/>
              </a:spcBef>
              <a:spcAft>
                <a:spcPct val="0"/>
              </a:spcAft>
              <a:buFont typeface="Wingdings" pitchFamily="-107" charset="2"/>
              <a:buChar char=""/>
              <a:defRPr kumimoji="1" sz="1800">
                <a:solidFill>
                  <a:schemeClr val="tx1"/>
                </a:solidFill>
                <a:latin typeface="+mn-lt"/>
                <a:ea typeface="+mn-ea"/>
              </a:defRPr>
            </a:lvl8pPr>
            <a:lvl9pPr marL="3886200" indent="-228600" algn="l" rtl="0" fontAlgn="base">
              <a:spcBef>
                <a:spcPct val="20000"/>
              </a:spcBef>
              <a:spcAft>
                <a:spcPct val="0"/>
              </a:spcAft>
              <a:buFont typeface="Wingdings" pitchFamily="-107" charset="2"/>
              <a:buChar char=""/>
              <a:defRPr kumimoji="1" sz="1800">
                <a:solidFill>
                  <a:schemeClr val="tx1"/>
                </a:solidFill>
                <a:latin typeface="+mn-lt"/>
                <a:ea typeface="+mn-ea"/>
              </a:defRPr>
            </a:lvl9pPr>
          </a:lstStyle>
          <a:p>
            <a:pPr>
              <a:buFont typeface="Wingdings" pitchFamily="-107" charset="2"/>
              <a:buNone/>
            </a:pPr>
            <a:r>
              <a:rPr lang="en-US" sz="2400" dirty="0"/>
              <a:t>Routes to success!</a:t>
            </a:r>
          </a:p>
          <a:p>
            <a:r>
              <a:rPr lang="en-US" sz="2400" dirty="0"/>
              <a:t>It’s a module</a:t>
            </a:r>
          </a:p>
          <a:p>
            <a:r>
              <a:rPr lang="en-US" sz="2400" dirty="0"/>
              <a:t>You have coursework</a:t>
            </a:r>
          </a:p>
          <a:p>
            <a:r>
              <a:rPr lang="en-US" sz="2400" dirty="0"/>
              <a:t>This is the lecture series</a:t>
            </a:r>
          </a:p>
          <a:p>
            <a:r>
              <a:rPr lang="en-US" sz="2400" dirty="0"/>
              <a:t>I want to make it useful</a:t>
            </a:r>
          </a:p>
        </p:txBody>
      </p:sp>
      <p:sp>
        <p:nvSpPr>
          <p:cNvPr id="4" name="AutoShape 5"/>
          <p:cNvSpPr>
            <a:spLocks noChangeArrowheads="1"/>
          </p:cNvSpPr>
          <p:nvPr/>
        </p:nvSpPr>
        <p:spPr bwMode="auto">
          <a:xfrm>
            <a:off x="4853453" y="1425388"/>
            <a:ext cx="4290547" cy="2971800"/>
          </a:xfrm>
          <a:prstGeom prst="cloudCallout">
            <a:avLst>
              <a:gd name="adj1" fmla="val -43750"/>
              <a:gd name="adj2" fmla="val 70000"/>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prstTxWarp prst="textNoShape">
              <a:avLst/>
            </a:prstTxWarp>
          </a:bodyPr>
          <a:lstStyle/>
          <a:p>
            <a:pPr algn="ctr"/>
            <a:r>
              <a:rPr lang="en-US" dirty="0"/>
              <a:t>Each week we will</a:t>
            </a:r>
            <a:br>
              <a:rPr lang="en-US" dirty="0"/>
            </a:br>
            <a:r>
              <a:rPr lang="en-US" dirty="0"/>
              <a:t>rehearse part of</a:t>
            </a:r>
            <a:br>
              <a:rPr lang="en-US" dirty="0"/>
            </a:br>
            <a:r>
              <a:rPr lang="en-US" dirty="0"/>
              <a:t>the portfolio</a:t>
            </a:r>
          </a:p>
        </p:txBody>
      </p:sp>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smtClean="0"/>
              <a:t>Introduction:</a:t>
            </a:r>
            <a:endParaRPr lang="en-GB" dirty="0"/>
          </a:p>
        </p:txBody>
      </p:sp>
      <p:sp>
        <p:nvSpPr>
          <p:cNvPr id="6" name="Subtitle 5"/>
          <p:cNvSpPr>
            <a:spLocks noGrp="1"/>
          </p:cNvSpPr>
          <p:nvPr>
            <p:ph type="subTitle" idx="1"/>
          </p:nvPr>
        </p:nvSpPr>
        <p:spPr/>
        <p:style>
          <a:lnRef idx="1">
            <a:schemeClr val="accent1"/>
          </a:lnRef>
          <a:fillRef idx="2">
            <a:schemeClr val="accent1"/>
          </a:fillRef>
          <a:effectRef idx="1">
            <a:schemeClr val="accent1"/>
          </a:effectRef>
          <a:fontRef idx="minor">
            <a:schemeClr val="dk1"/>
          </a:fontRef>
        </p:style>
        <p:txBody>
          <a:bodyPr/>
          <a:lstStyle/>
          <a:p>
            <a:r>
              <a:rPr lang="en-GB" dirty="0" smtClean="0">
                <a:solidFill>
                  <a:schemeClr val="tx1"/>
                </a:solidFill>
              </a:rPr>
              <a:t>What you have to do</a:t>
            </a:r>
            <a:endParaRPr lang="en-GB" dirty="0">
              <a:solidFill>
                <a:schemeClr val="tx1"/>
              </a:solidFill>
            </a:endParaRPr>
          </a:p>
        </p:txBody>
      </p:sp>
    </p:spTree>
    <p:extLst>
      <p:ext uri="{BB962C8B-B14F-4D97-AF65-F5344CB8AC3E}">
        <p14:creationId xmlns:p14="http://schemas.microsoft.com/office/powerpoint/2010/main" val="813888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portfolio process</a:t>
            </a:r>
            <a:endParaRPr lang="en-GB" dirty="0"/>
          </a:p>
        </p:txBody>
      </p:sp>
      <p:sp>
        <p:nvSpPr>
          <p:cNvPr id="7" name="Text Placeholder 6"/>
          <p:cNvSpPr>
            <a:spLocks noGrp="1"/>
          </p:cNvSpPr>
          <p:nvPr>
            <p:ph type="body" sz="half" idx="1"/>
          </p:nvPr>
        </p:nvSpPr>
        <p:spPr/>
        <p:txBody>
          <a:bodyPr>
            <a:normAutofit fontScale="92500" lnSpcReduction="20000"/>
          </a:bodyPr>
          <a:lstStyle/>
          <a:p>
            <a:pPr marL="0" indent="0">
              <a:buNone/>
            </a:pPr>
            <a:r>
              <a:rPr lang="en-GB" dirty="0" smtClean="0"/>
              <a:t>Portfolio…</a:t>
            </a:r>
          </a:p>
          <a:p>
            <a:pPr marL="0" indent="0">
              <a:buNone/>
            </a:pPr>
            <a:r>
              <a:rPr lang="en-GB" dirty="0" smtClean="0"/>
              <a:t>You need </a:t>
            </a:r>
            <a:r>
              <a:rPr lang="en-GB" dirty="0"/>
              <a:t>to write </a:t>
            </a:r>
            <a:r>
              <a:rPr lang="is-IS" dirty="0" smtClean="0"/>
              <a:t>…</a:t>
            </a:r>
            <a:endParaRPr lang="en-GB" dirty="0" smtClean="0"/>
          </a:p>
          <a:p>
            <a:pPr marL="0" indent="0">
              <a:buNone/>
            </a:pPr>
            <a:endParaRPr lang="en-GB" dirty="0"/>
          </a:p>
          <a:p>
            <a:pPr marL="0" indent="0">
              <a:buNone/>
            </a:pPr>
            <a:r>
              <a:rPr lang="en-GB" dirty="0" smtClean="0"/>
              <a:t>Use the template</a:t>
            </a:r>
          </a:p>
          <a:p>
            <a:pPr marL="0" indent="0">
              <a:buNone/>
            </a:pPr>
            <a:r>
              <a:rPr lang="en-GB" dirty="0" smtClean="0"/>
              <a:t>Complete each section</a:t>
            </a:r>
          </a:p>
          <a:p>
            <a:r>
              <a:rPr lang="en-GB" dirty="0" smtClean="0"/>
              <a:t>cover pages</a:t>
            </a:r>
          </a:p>
          <a:p>
            <a:r>
              <a:rPr lang="en-GB" dirty="0" smtClean="0"/>
              <a:t>evidence pages</a:t>
            </a:r>
          </a:p>
          <a:p>
            <a:r>
              <a:rPr lang="en-GB" dirty="0" smtClean="0"/>
              <a:t>reflection pages</a:t>
            </a:r>
          </a:p>
          <a:p>
            <a:pPr marL="0" indent="0">
              <a:buNone/>
            </a:pPr>
            <a:r>
              <a:rPr lang="en-GB" dirty="0"/>
              <a:t>H</a:t>
            </a:r>
            <a:r>
              <a:rPr lang="en-GB" dirty="0" smtClean="0"/>
              <a:t>and in on time</a:t>
            </a:r>
          </a:p>
          <a:p>
            <a:pPr marL="0" indent="0">
              <a:buNone/>
            </a:pPr>
            <a:r>
              <a:rPr lang="en-GB" dirty="0" smtClean="0"/>
              <a:t>Attend the interview</a:t>
            </a:r>
          </a:p>
          <a:p>
            <a:pPr marL="0" indent="0">
              <a:buNone/>
            </a:pPr>
            <a:endParaRPr lang="en-GB" dirty="0" smtClean="0"/>
          </a:p>
          <a:p>
            <a:pPr marL="0" indent="0">
              <a:buNone/>
            </a:pPr>
            <a:endParaRPr lang="en-GB" dirty="0" smtClean="0"/>
          </a:p>
        </p:txBody>
      </p:sp>
      <p:sp>
        <p:nvSpPr>
          <p:cNvPr id="8" name="Content Placeholder 7"/>
          <p:cNvSpPr>
            <a:spLocks noGrp="1"/>
          </p:cNvSpPr>
          <p:nvPr>
            <p:ph sz="half" idx="2"/>
          </p:nvPr>
        </p:nvSpPr>
        <p:spPr/>
        <p:txBody>
          <a:bodyPr>
            <a:normAutofit fontScale="92500" lnSpcReduction="20000"/>
          </a:bodyPr>
          <a:lstStyle/>
          <a:p>
            <a:pPr marL="0" indent="0">
              <a:buNone/>
            </a:pPr>
            <a:r>
              <a:rPr lang="en-GB" b="1" dirty="0"/>
              <a:t>My </a:t>
            </a:r>
            <a:r>
              <a:rPr lang="en-GB" b="1" dirty="0" smtClean="0"/>
              <a:t>job</a:t>
            </a:r>
          </a:p>
          <a:p>
            <a:pPr marL="0" indent="0">
              <a:buNone/>
            </a:pPr>
            <a:r>
              <a:rPr lang="en-GB" dirty="0" smtClean="0"/>
              <a:t>to </a:t>
            </a:r>
            <a:r>
              <a:rPr lang="en-GB" dirty="0"/>
              <a:t>help you with this </a:t>
            </a:r>
            <a:r>
              <a:rPr lang="en-GB" dirty="0" smtClean="0"/>
              <a:t>task</a:t>
            </a:r>
            <a:endParaRPr lang="en-GB" dirty="0"/>
          </a:p>
          <a:p>
            <a:pPr marL="0" indent="0">
              <a:buNone/>
            </a:pPr>
            <a:r>
              <a:rPr lang="en-GB" b="1" dirty="0"/>
              <a:t>Your </a:t>
            </a:r>
            <a:r>
              <a:rPr lang="en-GB" b="1" dirty="0" smtClean="0"/>
              <a:t>job</a:t>
            </a:r>
          </a:p>
          <a:p>
            <a:pPr marL="0" indent="0">
              <a:buNone/>
            </a:pPr>
            <a:r>
              <a:rPr lang="en-GB" dirty="0" smtClean="0"/>
              <a:t>do </a:t>
            </a:r>
            <a:r>
              <a:rPr lang="en-GB" dirty="0"/>
              <a:t>the very best you can</a:t>
            </a:r>
          </a:p>
          <a:p>
            <a:pPr marL="0" indent="0">
              <a:buNone/>
            </a:pPr>
            <a:r>
              <a:rPr lang="en-GB" b="1" dirty="0" smtClean="0"/>
              <a:t>Guidance:</a:t>
            </a:r>
            <a:endParaRPr lang="en-GB" dirty="0" smtClean="0"/>
          </a:p>
          <a:p>
            <a:r>
              <a:rPr lang="en-GB" dirty="0" smtClean="0"/>
              <a:t>Answer specific questions</a:t>
            </a:r>
          </a:p>
          <a:p>
            <a:r>
              <a:rPr lang="en-GB" dirty="0" smtClean="0"/>
              <a:t>Reflect on your answers</a:t>
            </a:r>
          </a:p>
          <a:p>
            <a:r>
              <a:rPr lang="en-GB" dirty="0" smtClean="0"/>
              <a:t>Evaluate your motivations</a:t>
            </a:r>
            <a:endParaRPr lang="en-GB" dirty="0"/>
          </a:p>
        </p:txBody>
      </p:sp>
    </p:spTree>
    <p:extLst>
      <p:ext uri="{BB962C8B-B14F-4D97-AF65-F5344CB8AC3E}">
        <p14:creationId xmlns:p14="http://schemas.microsoft.com/office/powerpoint/2010/main" val="124035178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smtClean="0"/>
              <a:t>Lecture/Learning Structure:</a:t>
            </a:r>
            <a:endParaRPr lang="en-GB" dirty="0"/>
          </a:p>
        </p:txBody>
      </p:sp>
      <p:sp>
        <p:nvSpPr>
          <p:cNvPr id="6" name="Subtitle 5"/>
          <p:cNvSpPr>
            <a:spLocks noGrp="1"/>
          </p:cNvSpPr>
          <p:nvPr>
            <p:ph type="subTitle" idx="1"/>
          </p:nvPr>
        </p:nvSpPr>
        <p:spPr/>
        <p:style>
          <a:lnRef idx="1">
            <a:schemeClr val="accent1"/>
          </a:lnRef>
          <a:fillRef idx="2">
            <a:schemeClr val="accent1"/>
          </a:fillRef>
          <a:effectRef idx="1">
            <a:schemeClr val="accent1"/>
          </a:effectRef>
          <a:fontRef idx="minor">
            <a:schemeClr val="dk1"/>
          </a:fontRef>
        </p:style>
        <p:txBody>
          <a:bodyPr/>
          <a:lstStyle/>
          <a:p>
            <a:r>
              <a:rPr lang="en-GB" dirty="0" smtClean="0">
                <a:solidFill>
                  <a:schemeClr val="tx1"/>
                </a:solidFill>
              </a:rPr>
              <a:t>How the work is paced by </a:t>
            </a:r>
            <a:r>
              <a:rPr lang="en-GB" smtClean="0">
                <a:solidFill>
                  <a:schemeClr val="tx1"/>
                </a:solidFill>
              </a:rPr>
              <a:t>the class:</a:t>
            </a:r>
            <a:endParaRPr lang="en-GB" dirty="0">
              <a:solidFill>
                <a:schemeClr val="tx1"/>
              </a:solidFill>
            </a:endParaRPr>
          </a:p>
        </p:txBody>
      </p:sp>
    </p:spTree>
    <p:extLst>
      <p:ext uri="{BB962C8B-B14F-4D97-AF65-F5344CB8AC3E}">
        <p14:creationId xmlns:p14="http://schemas.microsoft.com/office/powerpoint/2010/main" val="1351316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Intros: The big picture themes</a:t>
            </a:r>
            <a:endParaRPr lang="en-US" dirty="0"/>
          </a:p>
        </p:txBody>
      </p:sp>
      <p:graphicFrame>
        <p:nvGraphicFramePr>
          <p:cNvPr id="3" name="Diagram 2"/>
          <p:cNvGraphicFramePr/>
          <p:nvPr>
            <p:extLst>
              <p:ext uri="{D42A27DB-BD31-4B8C-83A1-F6EECF244321}">
                <p14:modId xmlns:p14="http://schemas.microsoft.com/office/powerpoint/2010/main" val="3067199064"/>
              </p:ext>
            </p:extLst>
          </p:nvPr>
        </p:nvGraphicFramePr>
        <p:xfrm>
          <a:off x="1802513" y="191163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I will help you</a:t>
            </a:r>
            <a:endParaRPr lang="en-GB" dirty="0"/>
          </a:p>
        </p:txBody>
      </p:sp>
      <p:sp>
        <p:nvSpPr>
          <p:cNvPr id="3" name="Content Placeholder 2"/>
          <p:cNvSpPr>
            <a:spLocks noGrp="1"/>
          </p:cNvSpPr>
          <p:nvPr>
            <p:ph sz="half" idx="1"/>
          </p:nvPr>
        </p:nvSpPr>
        <p:spPr/>
        <p:txBody>
          <a:bodyPr>
            <a:normAutofit/>
          </a:bodyPr>
          <a:lstStyle/>
          <a:p>
            <a:pPr marL="0" indent="0">
              <a:buNone/>
            </a:pPr>
            <a:r>
              <a:rPr lang="en-GB" dirty="0" smtClean="0"/>
              <a:t>Supporting tasks</a:t>
            </a:r>
          </a:p>
          <a:p>
            <a:r>
              <a:rPr lang="en-GB" dirty="0" smtClean="0"/>
              <a:t>Watch the videos</a:t>
            </a:r>
          </a:p>
          <a:p>
            <a:r>
              <a:rPr lang="en-GB" dirty="0" smtClean="0"/>
              <a:t>Complete surveys</a:t>
            </a:r>
          </a:p>
          <a:p>
            <a:r>
              <a:rPr lang="en-GB" dirty="0" smtClean="0"/>
              <a:t>Write a draft </a:t>
            </a:r>
            <a:br>
              <a:rPr lang="en-GB" dirty="0" smtClean="0"/>
            </a:br>
            <a:r>
              <a:rPr lang="en-GB" dirty="0" smtClean="0"/>
              <a:t>before the final version</a:t>
            </a:r>
          </a:p>
          <a:p>
            <a:endParaRPr lang="en-GB" dirty="0"/>
          </a:p>
        </p:txBody>
      </p:sp>
      <p:sp>
        <p:nvSpPr>
          <p:cNvPr id="4" name="Content Placeholder 3"/>
          <p:cNvSpPr>
            <a:spLocks noGrp="1"/>
          </p:cNvSpPr>
          <p:nvPr>
            <p:ph sz="half" idx="2"/>
          </p:nvPr>
        </p:nvSpPr>
        <p:spPr/>
        <p:txBody>
          <a:bodyPr>
            <a:normAutofit/>
          </a:bodyPr>
          <a:lstStyle/>
          <a:p>
            <a:r>
              <a:rPr lang="en-GB" dirty="0" smtClean="0"/>
              <a:t>Videos</a:t>
            </a:r>
          </a:p>
          <a:p>
            <a:pPr lvl="1"/>
            <a:r>
              <a:rPr lang="en-GB" dirty="0" smtClean="0"/>
              <a:t>Help you see the bigger picture</a:t>
            </a:r>
          </a:p>
          <a:p>
            <a:r>
              <a:rPr lang="en-GB" dirty="0" smtClean="0"/>
              <a:t>Quizzes</a:t>
            </a:r>
          </a:p>
          <a:p>
            <a:pPr lvl="1"/>
            <a:r>
              <a:rPr lang="en-GB" dirty="0" smtClean="0"/>
              <a:t>Pace you through the reflection which goes with the course</a:t>
            </a:r>
          </a:p>
          <a:p>
            <a:r>
              <a:rPr lang="en-GB" dirty="0" smtClean="0"/>
              <a:t>Drafts</a:t>
            </a:r>
          </a:p>
          <a:p>
            <a:pPr lvl="1"/>
            <a:r>
              <a:rPr lang="en-GB" dirty="0" smtClean="0"/>
              <a:t>Help you produce an excellent final version</a:t>
            </a:r>
            <a:endParaRPr lang="en-GB" dirty="0"/>
          </a:p>
        </p:txBody>
      </p:sp>
      <p:sp>
        <p:nvSpPr>
          <p:cNvPr id="5" name="TextBox 4"/>
          <p:cNvSpPr txBox="1"/>
          <p:nvPr/>
        </p:nvSpPr>
        <p:spPr>
          <a:xfrm>
            <a:off x="685800" y="6019800"/>
            <a:ext cx="84582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smtClean="0"/>
              <a:t>Student work improved after we introduced the surveys and videos</a:t>
            </a:r>
          </a:p>
          <a:p>
            <a:pPr algn="ctr"/>
            <a:r>
              <a:rPr lang="en-GB" dirty="0" smtClean="0"/>
              <a:t> Complete the tasks:  they can help you get better marks!</a:t>
            </a:r>
            <a:endParaRPr lang="en-GB" dirty="0"/>
          </a:p>
        </p:txBody>
      </p:sp>
    </p:spTree>
    <p:extLst>
      <p:ext uri="{BB962C8B-B14F-4D97-AF65-F5344CB8AC3E}">
        <p14:creationId xmlns:p14="http://schemas.microsoft.com/office/powerpoint/2010/main" val="16398526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reminder</a:t>
            </a:r>
            <a:endParaRPr lang="en-GB" dirty="0"/>
          </a:p>
        </p:txBody>
      </p:sp>
      <p:sp>
        <p:nvSpPr>
          <p:cNvPr id="3" name="Content Placeholder 2"/>
          <p:cNvSpPr>
            <a:spLocks noGrp="1"/>
          </p:cNvSpPr>
          <p:nvPr>
            <p:ph sz="half" idx="1"/>
          </p:nvPr>
        </p:nvSpPr>
        <p:spPr>
          <a:xfrm>
            <a:off x="967373" y="4662082"/>
            <a:ext cx="7395577" cy="1295973"/>
          </a:xfrm>
        </p:spPr>
        <p:txBody>
          <a:bodyPr>
            <a:noAutofit/>
          </a:bodyPr>
          <a:lstStyle/>
          <a:p>
            <a:pPr marL="0" indent="0">
              <a:buNone/>
            </a:pPr>
            <a:r>
              <a:rPr lang="en-GB" sz="2400" i="1" dirty="0" smtClean="0"/>
              <a:t>“</a:t>
            </a:r>
            <a:r>
              <a:rPr lang="en-GB" sz="2400" i="1" dirty="0"/>
              <a:t>We don't receive wisdom; </a:t>
            </a:r>
            <a:r>
              <a:rPr lang="en-GB" sz="2400" i="1" dirty="0" smtClean="0"/>
              <a:t/>
            </a:r>
            <a:br>
              <a:rPr lang="en-GB" sz="2400" i="1" dirty="0" smtClean="0"/>
            </a:br>
            <a:r>
              <a:rPr lang="en-GB" sz="2400" i="1" dirty="0" smtClean="0"/>
              <a:t>we </a:t>
            </a:r>
            <a:r>
              <a:rPr lang="en-GB" sz="2400" i="1" dirty="0"/>
              <a:t>must discover it for ourselves </a:t>
            </a:r>
            <a:r>
              <a:rPr lang="en-GB" sz="2400" i="1" dirty="0" smtClean="0"/>
              <a:t/>
            </a:r>
            <a:br>
              <a:rPr lang="en-GB" sz="2400" i="1" dirty="0" smtClean="0"/>
            </a:br>
            <a:r>
              <a:rPr lang="en-GB" sz="2400" i="1" dirty="0" smtClean="0"/>
              <a:t>after </a:t>
            </a:r>
            <a:r>
              <a:rPr lang="en-GB" sz="2400" i="1" dirty="0"/>
              <a:t>a journey that no </a:t>
            </a:r>
            <a:r>
              <a:rPr lang="en-GB" sz="2400" i="1" dirty="0" smtClean="0"/>
              <a:t>one can </a:t>
            </a:r>
            <a:r>
              <a:rPr lang="en-GB" sz="2400" i="1" dirty="0"/>
              <a:t>take for us …”</a:t>
            </a:r>
            <a:r>
              <a:rPr lang="en-GB" sz="2400" dirty="0"/>
              <a:t>  </a:t>
            </a:r>
          </a:p>
        </p:txBody>
      </p:sp>
      <p:pic>
        <p:nvPicPr>
          <p:cNvPr id="5" name="Content Placeholder 4" descr="Proust.jpg"/>
          <p:cNvPicPr>
            <a:picLocks noGrp="1" noChangeAspect="1"/>
          </p:cNvPicPr>
          <p:nvPr>
            <p:ph sz="half" idx="2"/>
          </p:nvPr>
        </p:nvPicPr>
        <p:blipFill>
          <a:blip r:embed="rId2">
            <a:extLst>
              <a:ext uri="{28A0092B-C50C-407E-A947-70E740481C1C}">
                <a14:useLocalDpi xmlns:a14="http://schemas.microsoft.com/office/drawing/2010/main" val="0"/>
              </a:ext>
            </a:extLst>
          </a:blip>
          <a:srcRect l="-10480" r="-10480"/>
          <a:stretch>
            <a:fillRect/>
          </a:stretch>
        </p:blipFill>
        <p:spPr>
          <a:xfrm>
            <a:off x="5446547" y="832157"/>
            <a:ext cx="3078850" cy="3551902"/>
          </a:xfrm>
        </p:spPr>
      </p:pic>
      <p:sp>
        <p:nvSpPr>
          <p:cNvPr id="6" name="Rectangle 5"/>
          <p:cNvSpPr/>
          <p:nvPr/>
        </p:nvSpPr>
        <p:spPr>
          <a:xfrm>
            <a:off x="403224" y="5958056"/>
            <a:ext cx="8740775" cy="400110"/>
          </a:xfrm>
          <a:prstGeom prst="rect">
            <a:avLst/>
          </a:prstGeom>
          <a:ln/>
        </p:spPr>
        <p:style>
          <a:lnRef idx="1">
            <a:schemeClr val="accent1"/>
          </a:lnRef>
          <a:fillRef idx="3">
            <a:schemeClr val="accent1"/>
          </a:fillRef>
          <a:effectRef idx="2">
            <a:schemeClr val="accent1"/>
          </a:effectRef>
          <a:fontRef idx="minor">
            <a:schemeClr val="lt1"/>
          </a:fontRef>
        </p:style>
        <p:txBody>
          <a:bodyPr wrap="square">
            <a:spAutoFit/>
          </a:bodyPr>
          <a:lstStyle/>
          <a:p>
            <a:pPr lvl="0" algn="ctr">
              <a:spcBef>
                <a:spcPts val="2000"/>
              </a:spcBef>
            </a:pPr>
            <a:r>
              <a:rPr lang="en-GB" sz="2000" dirty="0">
                <a:solidFill>
                  <a:prstClr val="white"/>
                </a:solidFill>
              </a:rPr>
              <a:t>Marcel Proust (French novelist 1871 – 1922)</a:t>
            </a:r>
          </a:p>
        </p:txBody>
      </p:sp>
    </p:spTree>
    <p:extLst>
      <p:ext uri="{BB962C8B-B14F-4D97-AF65-F5344CB8AC3E}">
        <p14:creationId xmlns:p14="http://schemas.microsoft.com/office/powerpoint/2010/main" val="38808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5733" y="381000"/>
            <a:ext cx="8229599" cy="6146800"/>
          </a:xfrm>
          <a:prstGeom prst="rect">
            <a:avLst/>
          </a:prstGeom>
        </p:spPr>
      </p:pic>
      <p:sp>
        <p:nvSpPr>
          <p:cNvPr id="3" name="Title 2"/>
          <p:cNvSpPr>
            <a:spLocks noGrp="1"/>
          </p:cNvSpPr>
          <p:nvPr>
            <p:ph type="title"/>
          </p:nvPr>
        </p:nvSpPr>
        <p:spPr/>
        <p:txBody>
          <a:bodyPr/>
          <a:lstStyle/>
          <a:p>
            <a:r>
              <a:rPr lang="en-GB" dirty="0" smtClean="0"/>
              <a:t>It</a:t>
            </a:r>
            <a:r>
              <a:rPr lang="fr-FR" dirty="0" smtClean="0"/>
              <a:t>’</a:t>
            </a:r>
            <a:r>
              <a:rPr lang="en-GB" dirty="0" smtClean="0"/>
              <a:t>s the journey…</a:t>
            </a:r>
            <a:endParaRPr lang="en-GB" dirty="0"/>
          </a:p>
        </p:txBody>
      </p:sp>
      <p:sp>
        <p:nvSpPr>
          <p:cNvPr id="4" name="TextBox 3"/>
          <p:cNvSpPr txBox="1"/>
          <p:nvPr/>
        </p:nvSpPr>
        <p:spPr>
          <a:xfrm>
            <a:off x="6807200" y="3268133"/>
            <a:ext cx="184666" cy="369332"/>
          </a:xfrm>
          <a:prstGeom prst="rect">
            <a:avLst/>
          </a:prstGeom>
          <a:noFill/>
        </p:spPr>
        <p:txBody>
          <a:bodyPr wrap="none" rtlCol="0">
            <a:spAutoFit/>
          </a:bodyPr>
          <a:lstStyle/>
          <a:p>
            <a:endParaRPr lang="en-GB" dirty="0"/>
          </a:p>
        </p:txBody>
      </p:sp>
      <p:sp>
        <p:nvSpPr>
          <p:cNvPr id="5" name="TextBox 4"/>
          <p:cNvSpPr txBox="1"/>
          <p:nvPr/>
        </p:nvSpPr>
        <p:spPr>
          <a:xfrm>
            <a:off x="5715000" y="3666067"/>
            <a:ext cx="184666"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8705345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Remember</a:t>
            </a:r>
            <a:endParaRPr lang="en-GB" dirty="0"/>
          </a:p>
        </p:txBody>
      </p:sp>
      <p:sp>
        <p:nvSpPr>
          <p:cNvPr id="3" name="Content Placeholder 2"/>
          <p:cNvSpPr>
            <a:spLocks noGrp="1"/>
          </p:cNvSpPr>
          <p:nvPr>
            <p:ph sz="half" idx="1"/>
          </p:nvPr>
        </p:nvSpPr>
        <p:spPr>
          <a:xfrm>
            <a:off x="779462" y="2980267"/>
            <a:ext cx="3657600" cy="3068108"/>
          </a:xfrm>
        </p:spPr>
        <p:txBody>
          <a:bodyPr>
            <a:normAutofit/>
          </a:bodyPr>
          <a:lstStyle/>
          <a:p>
            <a:r>
              <a:rPr lang="en-GB" dirty="0" smtClean="0"/>
              <a:t>This module assists you:</a:t>
            </a:r>
          </a:p>
          <a:p>
            <a:pPr lvl="1"/>
            <a:r>
              <a:rPr lang="en-GB" dirty="0" smtClean="0"/>
              <a:t>Developing your individual learning</a:t>
            </a:r>
          </a:p>
          <a:p>
            <a:pPr lvl="1"/>
            <a:r>
              <a:rPr lang="en-GB" dirty="0" smtClean="0"/>
              <a:t>Recognising how you can be responsible for your own learning</a:t>
            </a:r>
          </a:p>
        </p:txBody>
      </p:sp>
      <p:sp>
        <p:nvSpPr>
          <p:cNvPr id="4" name="Content Placeholder 3"/>
          <p:cNvSpPr>
            <a:spLocks noGrp="1"/>
          </p:cNvSpPr>
          <p:nvPr>
            <p:ph sz="half" idx="2"/>
          </p:nvPr>
        </p:nvSpPr>
        <p:spPr>
          <a:xfrm>
            <a:off x="4688541" y="2980267"/>
            <a:ext cx="3657600" cy="3068108"/>
          </a:xfrm>
        </p:spPr>
        <p:txBody>
          <a:bodyPr>
            <a:normAutofit/>
          </a:bodyPr>
          <a:lstStyle/>
          <a:p>
            <a:pPr lvl="1"/>
            <a:r>
              <a:rPr lang="en-GB" dirty="0" smtClean="0"/>
              <a:t>Learn </a:t>
            </a:r>
            <a:r>
              <a:rPr lang="en-GB" dirty="0"/>
              <a:t>how to become a resilient learner</a:t>
            </a:r>
          </a:p>
          <a:p>
            <a:pPr lvl="1"/>
            <a:r>
              <a:rPr lang="en-GB" dirty="0" smtClean="0"/>
              <a:t>Develop </a:t>
            </a:r>
            <a:r>
              <a:rPr lang="en-GB" dirty="0"/>
              <a:t>skills so you</a:t>
            </a:r>
          </a:p>
          <a:p>
            <a:pPr lvl="2"/>
            <a:r>
              <a:rPr lang="en-GB" sz="2400" dirty="0"/>
              <a:t>Understand how you best learn</a:t>
            </a:r>
          </a:p>
          <a:p>
            <a:pPr lvl="2"/>
            <a:r>
              <a:rPr lang="en-GB" sz="2400" dirty="0"/>
              <a:t>Reflect on how you can improve</a:t>
            </a:r>
          </a:p>
          <a:p>
            <a:endParaRPr lang="en-GB" dirty="0"/>
          </a:p>
        </p:txBody>
      </p:sp>
      <p:sp>
        <p:nvSpPr>
          <p:cNvPr id="5" name="Rectangle 4"/>
          <p:cNvSpPr/>
          <p:nvPr/>
        </p:nvSpPr>
        <p:spPr>
          <a:xfrm>
            <a:off x="446706" y="6248400"/>
            <a:ext cx="8697294" cy="40011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GB" sz="2000" dirty="0"/>
              <a:t>This module </a:t>
            </a:r>
            <a:r>
              <a:rPr lang="en-GB" sz="2000" dirty="0" smtClean="0"/>
              <a:t>needs you to actively </a:t>
            </a:r>
            <a:r>
              <a:rPr lang="en-GB" sz="2000" dirty="0"/>
              <a:t>engage </a:t>
            </a:r>
            <a:r>
              <a:rPr lang="en-GB" sz="2000" dirty="0" smtClean="0"/>
              <a:t>with </a:t>
            </a:r>
            <a:r>
              <a:rPr lang="en-GB" sz="2000" dirty="0"/>
              <a:t>this </a:t>
            </a:r>
            <a:r>
              <a:rPr lang="en-GB" sz="2000" dirty="0" smtClean="0"/>
              <a:t>process </a:t>
            </a:r>
            <a:r>
              <a:rPr lang="en-GB" sz="2000" dirty="0" smtClean="0">
                <a:sym typeface="Wingdings"/>
              </a:rPr>
              <a:t></a:t>
            </a:r>
            <a:endParaRPr lang="en-GB" sz="2000" dirty="0"/>
          </a:p>
        </p:txBody>
      </p:sp>
      <p:sp>
        <p:nvSpPr>
          <p:cNvPr id="6" name="Rectangle 5"/>
          <p:cNvSpPr/>
          <p:nvPr/>
        </p:nvSpPr>
        <p:spPr>
          <a:xfrm>
            <a:off x="609600" y="1801968"/>
            <a:ext cx="8534400" cy="83099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GB" sz="2400" dirty="0"/>
              <a:t>Studying is not simply about transferring </a:t>
            </a:r>
            <a:r>
              <a:rPr lang="en-GB" sz="2400" dirty="0" smtClean="0"/>
              <a:t/>
            </a:r>
            <a:br>
              <a:rPr lang="en-GB" sz="2400" dirty="0" smtClean="0"/>
            </a:br>
            <a:r>
              <a:rPr lang="en-GB" sz="2400" dirty="0" smtClean="0"/>
              <a:t>a </a:t>
            </a:r>
            <a:r>
              <a:rPr lang="en-GB" sz="2400" dirty="0"/>
              <a:t>set of facts from lecturer to students</a:t>
            </a:r>
          </a:p>
        </p:txBody>
      </p:sp>
    </p:spTree>
    <p:extLst>
      <p:ext uri="{BB962C8B-B14F-4D97-AF65-F5344CB8AC3E}">
        <p14:creationId xmlns:p14="http://schemas.microsoft.com/office/powerpoint/2010/main" val="2080878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If studying alone or revising</a:t>
            </a:r>
            <a:endParaRPr lang="en-GB" dirty="0"/>
          </a:p>
        </p:txBody>
      </p:sp>
      <p:sp>
        <p:nvSpPr>
          <p:cNvPr id="5" name="Content Placeholder 4"/>
          <p:cNvSpPr>
            <a:spLocks noGrp="1"/>
          </p:cNvSpPr>
          <p:nvPr>
            <p:ph idx="1"/>
          </p:nvPr>
        </p:nvSpPr>
        <p:spPr/>
        <p:txBody>
          <a:bodyPr/>
          <a:lstStyle/>
          <a:p>
            <a:pPr marL="0" indent="0">
              <a:buNone/>
            </a:pPr>
            <a:r>
              <a:rPr lang="en-GB" dirty="0" smtClean="0"/>
              <a:t>Look at the survey questions and complete online</a:t>
            </a:r>
          </a:p>
          <a:p>
            <a:endParaRPr lang="en-GB" dirty="0"/>
          </a:p>
          <a:p>
            <a:pPr marL="0" indent="0">
              <a:buNone/>
            </a:pPr>
            <a:r>
              <a:rPr lang="en-GB" dirty="0">
                <a:hlinkClick r:id="rId2"/>
              </a:rPr>
              <a:t>https://www.isurvey.soton.ac.uk/</a:t>
            </a:r>
            <a:r>
              <a:rPr lang="en-GB" dirty="0" smtClean="0">
                <a:hlinkClick r:id="rId2"/>
              </a:rPr>
              <a:t>18760</a:t>
            </a:r>
            <a:endParaRPr lang="en-GB" dirty="0" smtClean="0"/>
          </a:p>
          <a:p>
            <a:endParaRPr lang="en-GB" dirty="0"/>
          </a:p>
          <a:p>
            <a:endParaRPr lang="en-GB" dirty="0"/>
          </a:p>
        </p:txBody>
      </p:sp>
    </p:spTree>
    <p:extLst>
      <p:ext uri="{BB962C8B-B14F-4D97-AF65-F5344CB8AC3E}">
        <p14:creationId xmlns:p14="http://schemas.microsoft.com/office/powerpoint/2010/main" val="487626504"/>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How to use these slides</a:t>
            </a:r>
            <a:endParaRPr lang="en-GB" dirty="0"/>
          </a:p>
        </p:txBody>
      </p:sp>
      <p:sp>
        <p:nvSpPr>
          <p:cNvPr id="3" name="Content Placeholder 2"/>
          <p:cNvSpPr>
            <a:spLocks noGrp="1"/>
          </p:cNvSpPr>
          <p:nvPr>
            <p:ph idx="1"/>
          </p:nvPr>
        </p:nvSpPr>
        <p:spPr/>
        <p:txBody>
          <a:bodyPr>
            <a:normAutofit fontScale="92500" lnSpcReduction="20000"/>
          </a:bodyPr>
          <a:lstStyle/>
          <a:p>
            <a:r>
              <a:rPr lang="en-GB" dirty="0"/>
              <a:t>T</a:t>
            </a:r>
            <a:r>
              <a:rPr lang="en-GB" dirty="0" smtClean="0"/>
              <a:t>he slides are the basis for the material we will cover through the module</a:t>
            </a:r>
          </a:p>
          <a:p>
            <a:r>
              <a:rPr lang="en-GB" dirty="0" smtClean="0"/>
              <a:t>You can refer to them later on to remind yourself of what we plan to do</a:t>
            </a:r>
          </a:p>
          <a:p>
            <a:r>
              <a:rPr lang="en-GB" dirty="0" smtClean="0"/>
              <a:t>Read them in conjunction with other materials provided via blackboard</a:t>
            </a:r>
          </a:p>
          <a:p>
            <a:r>
              <a:rPr lang="en-GB" dirty="0" smtClean="0"/>
              <a:t>All the materials are stored in the same </a:t>
            </a:r>
            <a:r>
              <a:rPr lang="en-GB" dirty="0" err="1" smtClean="0"/>
              <a:t>EdShare</a:t>
            </a:r>
            <a:r>
              <a:rPr lang="en-GB" dirty="0" smtClean="0"/>
              <a:t> record</a:t>
            </a:r>
          </a:p>
          <a:p>
            <a:r>
              <a:rPr lang="en-US" dirty="0"/>
              <a:t>Resource set in </a:t>
            </a:r>
            <a:r>
              <a:rPr lang="en-US" dirty="0" err="1"/>
              <a:t>Edshare</a:t>
            </a:r>
            <a:r>
              <a:rPr lang="en-US" dirty="0"/>
              <a:t> </a:t>
            </a:r>
            <a:r>
              <a:rPr lang="en-US" dirty="0" smtClean="0">
                <a:hlinkClick r:id="rId2"/>
              </a:rPr>
              <a:t>http://www.edshare.soton.ac.uk/15918/</a:t>
            </a:r>
            <a:endParaRPr lang="en-GB" dirty="0"/>
          </a:p>
        </p:txBody>
      </p:sp>
    </p:spTree>
    <p:extLst>
      <p:ext uri="{BB962C8B-B14F-4D97-AF65-F5344CB8AC3E}">
        <p14:creationId xmlns:p14="http://schemas.microsoft.com/office/powerpoint/2010/main" val="1067639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 you go about learning?</a:t>
            </a:r>
            <a:endParaRPr lang="en-GB" dirty="0"/>
          </a:p>
        </p:txBody>
      </p:sp>
      <p:pic>
        <p:nvPicPr>
          <p:cNvPr id="6" name="Content Placeholder 5" descr="Screenshot 2016-01-28 13.32.49.png"/>
          <p:cNvPicPr>
            <a:picLocks noGrp="1" noChangeAspect="1"/>
          </p:cNvPicPr>
          <p:nvPr>
            <p:ph idx="1"/>
          </p:nvPr>
        </p:nvPicPr>
        <p:blipFill>
          <a:blip r:embed="rId2">
            <a:extLst>
              <a:ext uri="{28A0092B-C50C-407E-A947-70E740481C1C}">
                <a14:useLocalDpi xmlns:a14="http://schemas.microsoft.com/office/drawing/2010/main" val="0"/>
              </a:ext>
            </a:extLst>
          </a:blip>
          <a:srcRect l="-1712" r="-1712"/>
          <a:stretch>
            <a:fillRect/>
          </a:stretch>
        </p:blipFill>
        <p:spPr/>
      </p:pic>
      <p:sp>
        <p:nvSpPr>
          <p:cNvPr id="3" name="Explosion 1 2"/>
          <p:cNvSpPr/>
          <p:nvPr/>
        </p:nvSpPr>
        <p:spPr>
          <a:xfrm>
            <a:off x="838200" y="5029200"/>
            <a:ext cx="4038600" cy="251460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W1 – complete after class</a:t>
            </a:r>
          </a:p>
          <a:p>
            <a:pPr algn="ctr"/>
            <a:r>
              <a:rPr lang="en-GB" dirty="0" smtClean="0"/>
              <a:t>W2 – write main approaches</a:t>
            </a:r>
            <a:endParaRPr lang="en-GB" dirty="0"/>
          </a:p>
        </p:txBody>
      </p:sp>
    </p:spTree>
    <p:extLst>
      <p:ext uri="{BB962C8B-B14F-4D97-AF65-F5344CB8AC3E}">
        <p14:creationId xmlns:p14="http://schemas.microsoft.com/office/powerpoint/2010/main" val="20026946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Life and Learning</a:t>
            </a:r>
            <a:endParaRPr lang="en-GB" dirty="0"/>
          </a:p>
        </p:txBody>
      </p:sp>
      <p:sp>
        <p:nvSpPr>
          <p:cNvPr id="5" name="Content Placeholder 4"/>
          <p:cNvSpPr>
            <a:spLocks noGrp="1"/>
          </p:cNvSpPr>
          <p:nvPr>
            <p:ph sz="half" idx="1"/>
          </p:nvPr>
        </p:nvSpPr>
        <p:spPr>
          <a:xfrm>
            <a:off x="618880" y="4792450"/>
            <a:ext cx="7975431" cy="915859"/>
          </a:xfrm>
        </p:spPr>
        <p:txBody>
          <a:bodyPr>
            <a:normAutofit/>
          </a:bodyPr>
          <a:lstStyle/>
          <a:p>
            <a:pPr marL="0" indent="0">
              <a:buNone/>
            </a:pPr>
            <a:r>
              <a:rPr lang="en-GB" sz="2400" i="1" dirty="0"/>
              <a:t>“Live as if you were to die tomorrow. </a:t>
            </a:r>
            <a:r>
              <a:rPr lang="en-GB" sz="2400" i="1" dirty="0" smtClean="0"/>
              <a:t/>
            </a:r>
            <a:br>
              <a:rPr lang="en-GB" sz="2400" i="1" dirty="0" smtClean="0"/>
            </a:br>
            <a:r>
              <a:rPr lang="en-GB" sz="2400" i="1" dirty="0" smtClean="0"/>
              <a:t>Learn </a:t>
            </a:r>
            <a:r>
              <a:rPr lang="en-GB" sz="2400" i="1" dirty="0"/>
              <a:t>as if you were to live forever.</a:t>
            </a:r>
            <a:r>
              <a:rPr lang="en-GB" sz="2400" i="1" dirty="0" smtClean="0"/>
              <a:t>”</a:t>
            </a:r>
          </a:p>
        </p:txBody>
      </p:sp>
      <p:pic>
        <p:nvPicPr>
          <p:cNvPr id="7" name="Content Placeholder 6" descr="gandhi_smiling.jpg"/>
          <p:cNvPicPr>
            <a:picLocks noGrp="1" noChangeAspect="1"/>
          </p:cNvPicPr>
          <p:nvPr>
            <p:ph sz="half" idx="2"/>
          </p:nvPr>
        </p:nvPicPr>
        <p:blipFill>
          <a:blip r:embed="rId2">
            <a:extLst>
              <a:ext uri="{28A0092B-C50C-407E-A947-70E740481C1C}">
                <a14:useLocalDpi xmlns:a14="http://schemas.microsoft.com/office/drawing/2010/main" val="0"/>
              </a:ext>
            </a:extLst>
          </a:blip>
          <a:srcRect t="4678" b="4678"/>
          <a:stretch>
            <a:fillRect/>
          </a:stretch>
        </p:blipFill>
        <p:spPr>
          <a:xfrm>
            <a:off x="5273617" y="381000"/>
            <a:ext cx="3089333" cy="3563989"/>
          </a:xfrm>
        </p:spPr>
      </p:pic>
      <p:sp>
        <p:nvSpPr>
          <p:cNvPr id="8" name="Rectangle 7"/>
          <p:cNvSpPr/>
          <p:nvPr/>
        </p:nvSpPr>
        <p:spPr>
          <a:xfrm>
            <a:off x="1635008" y="5846301"/>
            <a:ext cx="6959302"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GB" sz="2000" dirty="0"/>
              <a:t>Mahatma </a:t>
            </a:r>
            <a:r>
              <a:rPr lang="en-GB" sz="2000" dirty="0" smtClean="0"/>
              <a:t>Gandhi, Indian </a:t>
            </a:r>
            <a:r>
              <a:rPr lang="en-GB" sz="2000" dirty="0">
                <a:solidFill>
                  <a:prstClr val="white"/>
                </a:solidFill>
              </a:rPr>
              <a:t>politician and activist </a:t>
            </a:r>
            <a:r>
              <a:rPr lang="en-GB" sz="2000" dirty="0" smtClean="0"/>
              <a:t> </a:t>
            </a:r>
            <a:r>
              <a:rPr lang="en-US" sz="2000" dirty="0" smtClean="0"/>
              <a:t>1869 –1948</a:t>
            </a:r>
            <a:endParaRPr lang="en-GB" sz="2000" dirty="0"/>
          </a:p>
        </p:txBody>
      </p:sp>
    </p:spTree>
    <p:extLst>
      <p:ext uri="{BB962C8B-B14F-4D97-AF65-F5344CB8AC3E}">
        <p14:creationId xmlns:p14="http://schemas.microsoft.com/office/powerpoint/2010/main" val="1229887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 Reminder: overview of RTS</a:t>
            </a:r>
            <a:endParaRPr lang="en-GB" dirty="0"/>
          </a:p>
        </p:txBody>
      </p:sp>
      <p:sp>
        <p:nvSpPr>
          <p:cNvPr id="8" name="Text Placeholder 7"/>
          <p:cNvSpPr>
            <a:spLocks noGrp="1"/>
          </p:cNvSpPr>
          <p:nvPr>
            <p:ph type="body" idx="1"/>
          </p:nvPr>
        </p:nvSpPr>
        <p:spPr/>
        <p:txBody>
          <a:bodyPr/>
          <a:lstStyle/>
          <a:p>
            <a:r>
              <a:rPr lang="en-GB" dirty="0" smtClean="0"/>
              <a:t>Engineering</a:t>
            </a:r>
            <a:endParaRPr lang="en-GB" dirty="0"/>
          </a:p>
        </p:txBody>
      </p:sp>
      <p:sp>
        <p:nvSpPr>
          <p:cNvPr id="5" name="Content Placeholder 4"/>
          <p:cNvSpPr>
            <a:spLocks noGrp="1"/>
          </p:cNvSpPr>
          <p:nvPr>
            <p:ph sz="half" idx="2"/>
          </p:nvPr>
        </p:nvSpPr>
        <p:spPr/>
        <p:txBody>
          <a:bodyPr/>
          <a:lstStyle/>
          <a:p>
            <a:r>
              <a:rPr lang="en-GB" dirty="0" smtClean="0"/>
              <a:t>John Mills</a:t>
            </a:r>
            <a:br>
              <a:rPr lang="en-GB" dirty="0" smtClean="0"/>
            </a:br>
            <a:r>
              <a:rPr lang="en-GB" dirty="0" smtClean="0"/>
              <a:t>Introductory Sessions</a:t>
            </a:r>
          </a:p>
          <a:p>
            <a:r>
              <a:rPr lang="en-GB" dirty="0" smtClean="0"/>
              <a:t>Mike Hogg</a:t>
            </a:r>
            <a:br>
              <a:rPr lang="en-GB" dirty="0" smtClean="0"/>
            </a:br>
            <a:r>
              <a:rPr lang="en-GB" dirty="0" smtClean="0"/>
              <a:t>Thinking about the Problem</a:t>
            </a:r>
          </a:p>
          <a:p>
            <a:r>
              <a:rPr lang="en-GB" dirty="0" smtClean="0"/>
              <a:t>Su White</a:t>
            </a:r>
            <a:br>
              <a:rPr lang="en-GB" dirty="0" smtClean="0"/>
            </a:br>
            <a:r>
              <a:rPr lang="en-GB" dirty="0" smtClean="0"/>
              <a:t>Building on foundations</a:t>
            </a:r>
          </a:p>
        </p:txBody>
      </p:sp>
      <p:sp>
        <p:nvSpPr>
          <p:cNvPr id="9" name="Text Placeholder 8"/>
          <p:cNvSpPr>
            <a:spLocks noGrp="1"/>
          </p:cNvSpPr>
          <p:nvPr>
            <p:ph type="body" sz="quarter" idx="3"/>
          </p:nvPr>
        </p:nvSpPr>
        <p:spPr/>
        <p:txBody>
          <a:bodyPr/>
          <a:lstStyle/>
          <a:p>
            <a:endParaRPr lang="en-GB" dirty="0"/>
          </a:p>
        </p:txBody>
      </p:sp>
      <p:sp>
        <p:nvSpPr>
          <p:cNvPr id="6" name="Content Placeholder 5"/>
          <p:cNvSpPr>
            <a:spLocks noGrp="1"/>
          </p:cNvSpPr>
          <p:nvPr>
            <p:ph sz="quarter" idx="4"/>
          </p:nvPr>
        </p:nvSpPr>
        <p:spPr/>
        <p:txBody>
          <a:bodyPr/>
          <a:lstStyle/>
          <a:p>
            <a:endParaRPr lang="en-GB" dirty="0"/>
          </a:p>
        </p:txBody>
      </p:sp>
    </p:spTree>
    <p:extLst>
      <p:ext uri="{BB962C8B-B14F-4D97-AF65-F5344CB8AC3E}">
        <p14:creationId xmlns:p14="http://schemas.microsoft.com/office/powerpoint/2010/main" val="349137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opportunity</a:t>
            </a:r>
            <a:endParaRPr lang="en-GB" dirty="0"/>
          </a:p>
        </p:txBody>
      </p:sp>
      <p:sp>
        <p:nvSpPr>
          <p:cNvPr id="3" name="Content Placeholder 2"/>
          <p:cNvSpPr>
            <a:spLocks noGrp="1"/>
          </p:cNvSpPr>
          <p:nvPr>
            <p:ph sz="half" idx="1"/>
          </p:nvPr>
        </p:nvSpPr>
        <p:spPr>
          <a:xfrm>
            <a:off x="967373" y="4662082"/>
            <a:ext cx="7395577" cy="1295973"/>
          </a:xfrm>
        </p:spPr>
        <p:txBody>
          <a:bodyPr>
            <a:noAutofit/>
          </a:bodyPr>
          <a:lstStyle/>
          <a:p>
            <a:pPr marL="0" indent="0">
              <a:buNone/>
            </a:pPr>
            <a:r>
              <a:rPr lang="en-GB" sz="2400" i="1" dirty="0" smtClean="0"/>
              <a:t>“Education is the most powerful weapon which you can use to change the world”</a:t>
            </a:r>
            <a:r>
              <a:rPr lang="en-GB" sz="2400" dirty="0" smtClean="0"/>
              <a:t>  </a:t>
            </a:r>
            <a:endParaRPr lang="en-GB" sz="2400" dirty="0"/>
          </a:p>
        </p:txBody>
      </p:sp>
      <p:sp>
        <p:nvSpPr>
          <p:cNvPr id="6" name="Rectangle 5"/>
          <p:cNvSpPr/>
          <p:nvPr/>
        </p:nvSpPr>
        <p:spPr>
          <a:xfrm>
            <a:off x="533400" y="5958056"/>
            <a:ext cx="8610599" cy="40011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lvl="0" algn="ctr">
              <a:spcBef>
                <a:spcPts val="2000"/>
              </a:spcBef>
            </a:pPr>
            <a:r>
              <a:rPr lang="en-GB" sz="2000" dirty="0" smtClean="0">
                <a:solidFill>
                  <a:srgbClr val="000000"/>
                </a:solidFill>
              </a:rPr>
              <a:t>Nelson Mandela (South African politician and activist  1918-2013)</a:t>
            </a:r>
            <a:endParaRPr lang="en-GB" sz="2000" dirty="0">
              <a:solidFill>
                <a:srgbClr val="000000"/>
              </a:solidFill>
            </a:endParaRPr>
          </a:p>
        </p:txBody>
      </p:sp>
      <p:pic>
        <p:nvPicPr>
          <p:cNvPr id="8" name="Content Placeholder 7" descr="Nelson-Mandela-Photo.jpg"/>
          <p:cNvPicPr>
            <a:picLocks noGrp="1" noChangeAspect="1"/>
          </p:cNvPicPr>
          <p:nvPr>
            <p:ph sz="half" idx="2"/>
          </p:nvPr>
        </p:nvPicPr>
        <p:blipFill>
          <a:blip r:embed="rId2">
            <a:extLst>
              <a:ext uri="{28A0092B-C50C-407E-A947-70E740481C1C}">
                <a14:useLocalDpi xmlns:a14="http://schemas.microsoft.com/office/drawing/2010/main" val="0"/>
              </a:ext>
            </a:extLst>
          </a:blip>
          <a:srcRect t="2497" b="2497"/>
          <a:stretch>
            <a:fillRect/>
          </a:stretch>
        </p:blipFill>
        <p:spPr>
          <a:xfrm>
            <a:off x="5273617" y="573269"/>
            <a:ext cx="3089333" cy="3563989"/>
          </a:xfrm>
        </p:spPr>
      </p:pic>
    </p:spTree>
    <p:extLst>
      <p:ext uri="{BB962C8B-B14F-4D97-AF65-F5344CB8AC3E}">
        <p14:creationId xmlns:p14="http://schemas.microsoft.com/office/powerpoint/2010/main" val="8415767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we expect 1</a:t>
            </a:r>
            <a:endParaRPr lang="en-GB" dirty="0"/>
          </a:p>
        </p:txBody>
      </p:sp>
      <p:sp>
        <p:nvSpPr>
          <p:cNvPr id="3" name="Content Placeholder 2"/>
          <p:cNvSpPr>
            <a:spLocks noGrp="1"/>
          </p:cNvSpPr>
          <p:nvPr>
            <p:ph sz="half" idx="1"/>
          </p:nvPr>
        </p:nvSpPr>
        <p:spPr/>
        <p:txBody>
          <a:bodyPr>
            <a:noAutofit/>
          </a:bodyPr>
          <a:lstStyle/>
          <a:p>
            <a:pPr marL="0" indent="0">
              <a:buNone/>
            </a:pPr>
            <a:r>
              <a:rPr lang="en-GB" sz="2400" dirty="0" smtClean="0"/>
              <a:t>Work and study independently but also</a:t>
            </a:r>
            <a:r>
              <a:rPr lang="is-IS" sz="2400" dirty="0" smtClean="0"/>
              <a:t>…</a:t>
            </a:r>
            <a:endParaRPr lang="en-GB" sz="2400" dirty="0" smtClean="0"/>
          </a:p>
          <a:p>
            <a:r>
              <a:rPr lang="en-GB" sz="2400" dirty="0" smtClean="0"/>
              <a:t>Discuss the task with fellow students</a:t>
            </a:r>
          </a:p>
          <a:p>
            <a:pPr lvl="1"/>
            <a:r>
              <a:rPr lang="en-GB" dirty="0" smtClean="0"/>
              <a:t>Face-to-face is often better than online</a:t>
            </a:r>
          </a:p>
          <a:p>
            <a:pPr lvl="1"/>
            <a:r>
              <a:rPr lang="en-GB" dirty="0"/>
              <a:t> </a:t>
            </a:r>
            <a:r>
              <a:rPr lang="en-GB" dirty="0" smtClean="0"/>
              <a:t>find time over a coffee or in a social context</a:t>
            </a:r>
          </a:p>
          <a:p>
            <a:r>
              <a:rPr lang="en-GB" sz="2400" dirty="0" smtClean="0"/>
              <a:t>Watch the videos together</a:t>
            </a:r>
          </a:p>
          <a:p>
            <a:r>
              <a:rPr lang="en-GB" sz="2400" dirty="0" smtClean="0"/>
              <a:t>Proof read work in progress</a:t>
            </a:r>
          </a:p>
        </p:txBody>
      </p:sp>
      <p:sp>
        <p:nvSpPr>
          <p:cNvPr id="4" name="Content Placeholder 3"/>
          <p:cNvSpPr>
            <a:spLocks noGrp="1"/>
          </p:cNvSpPr>
          <p:nvPr>
            <p:ph sz="half" idx="2"/>
          </p:nvPr>
        </p:nvSpPr>
        <p:spPr/>
        <p:txBody>
          <a:bodyPr>
            <a:normAutofit/>
          </a:bodyPr>
          <a:lstStyle/>
          <a:p>
            <a:pPr marL="0" indent="0">
              <a:buNone/>
            </a:pPr>
            <a:r>
              <a:rPr lang="en-GB" dirty="0" smtClean="0"/>
              <a:t> </a:t>
            </a:r>
            <a:endParaRPr lang="en-GB" dirty="0"/>
          </a:p>
        </p:txBody>
      </p:sp>
      <p:pic>
        <p:nvPicPr>
          <p:cNvPr id="6" name="Picture 5" descr="senate-house-hub-group-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286000"/>
            <a:ext cx="3048000" cy="2286000"/>
          </a:xfrm>
          <a:prstGeom prst="rect">
            <a:avLst/>
          </a:prstGeom>
        </p:spPr>
      </p:pic>
    </p:spTree>
    <p:extLst>
      <p:ext uri="{BB962C8B-B14F-4D97-AF65-F5344CB8AC3E}">
        <p14:creationId xmlns:p14="http://schemas.microsoft.com/office/powerpoint/2010/main" val="141274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riting_thinking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2438400"/>
            <a:ext cx="4800600" cy="2548074"/>
          </a:xfrm>
          <a:prstGeom prst="rect">
            <a:avLst/>
          </a:prstGeom>
        </p:spPr>
      </p:pic>
      <p:sp>
        <p:nvSpPr>
          <p:cNvPr id="2" name="Title 1"/>
          <p:cNvSpPr>
            <a:spLocks noGrp="1"/>
          </p:cNvSpPr>
          <p:nvPr>
            <p:ph type="title"/>
          </p:nvPr>
        </p:nvSpPr>
        <p:spPr/>
        <p:txBody>
          <a:bodyPr/>
          <a:lstStyle/>
          <a:p>
            <a:r>
              <a:rPr lang="en-GB" dirty="0" smtClean="0"/>
              <a:t>What we expect 2</a:t>
            </a:r>
            <a:endParaRPr lang="en-GB" dirty="0"/>
          </a:p>
        </p:txBody>
      </p:sp>
      <p:sp>
        <p:nvSpPr>
          <p:cNvPr id="3" name="Content Placeholder 2"/>
          <p:cNvSpPr>
            <a:spLocks noGrp="1"/>
          </p:cNvSpPr>
          <p:nvPr>
            <p:ph sz="half" idx="1"/>
          </p:nvPr>
        </p:nvSpPr>
        <p:spPr/>
        <p:txBody>
          <a:bodyPr>
            <a:normAutofit/>
          </a:bodyPr>
          <a:lstStyle/>
          <a:p>
            <a:pPr marL="0" indent="0">
              <a:buNone/>
            </a:pPr>
            <a:r>
              <a:rPr lang="en-GB" dirty="0" smtClean="0"/>
              <a:t>Complete surveys if asked</a:t>
            </a:r>
          </a:p>
          <a:p>
            <a:pPr marL="514350" indent="-457200"/>
            <a:r>
              <a:rPr lang="en-GB" dirty="0"/>
              <a:t> </a:t>
            </a:r>
            <a:r>
              <a:rPr lang="en-GB" dirty="0" smtClean="0"/>
              <a:t>you will get email invitations</a:t>
            </a:r>
          </a:p>
          <a:p>
            <a:pPr marL="514350" indent="-457200"/>
            <a:r>
              <a:rPr lang="is-IS" dirty="0" smtClean="0"/>
              <a:t>… </a:t>
            </a:r>
            <a:r>
              <a:rPr lang="en-GB" dirty="0" smtClean="0"/>
              <a:t>and reminders</a:t>
            </a:r>
          </a:p>
          <a:p>
            <a:pPr marL="57150" indent="0">
              <a:buNone/>
            </a:pPr>
            <a:r>
              <a:rPr lang="en-GB" dirty="0" smtClean="0"/>
              <a:t>Work on your portfolio draft every week</a:t>
            </a:r>
          </a:p>
          <a:p>
            <a:endParaRPr lang="en-GB" dirty="0" smtClean="0"/>
          </a:p>
          <a:p>
            <a:pPr lvl="1"/>
            <a:endParaRPr lang="en-GB" dirty="0"/>
          </a:p>
          <a:p>
            <a:pPr marL="457200" lvl="1" indent="0">
              <a:buNone/>
            </a:pPr>
            <a:endParaRPr lang="en-GB" dirty="0" smtClean="0"/>
          </a:p>
        </p:txBody>
      </p:sp>
      <p:sp>
        <p:nvSpPr>
          <p:cNvPr id="4" name="Content Placeholder 3"/>
          <p:cNvSpPr>
            <a:spLocks noGrp="1"/>
          </p:cNvSpPr>
          <p:nvPr>
            <p:ph sz="half" idx="2"/>
          </p:nvPr>
        </p:nvSpPr>
        <p:spPr/>
        <p:txBody>
          <a:bodyPr>
            <a:normAutofit/>
          </a:bodyPr>
          <a:lstStyle/>
          <a:p>
            <a:pPr marL="0" indent="0">
              <a:buNone/>
            </a:pPr>
            <a:r>
              <a:rPr lang="en-GB" dirty="0" smtClean="0"/>
              <a:t> </a:t>
            </a:r>
          </a:p>
        </p:txBody>
      </p:sp>
      <p:sp>
        <p:nvSpPr>
          <p:cNvPr id="5" name="TextBox 4"/>
          <p:cNvSpPr txBox="1"/>
          <p:nvPr/>
        </p:nvSpPr>
        <p:spPr>
          <a:xfrm>
            <a:off x="762000" y="5257800"/>
            <a:ext cx="8142862"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dirty="0" smtClean="0"/>
              <a:t> </a:t>
            </a:r>
            <a:r>
              <a:rPr lang="en-GB" sz="2000" b="1" dirty="0" smtClean="0"/>
              <a:t>the best students always manage to  write excellent portfolios</a:t>
            </a:r>
            <a:br>
              <a:rPr lang="en-GB" sz="2000" b="1" dirty="0" smtClean="0"/>
            </a:br>
            <a:r>
              <a:rPr lang="en-GB" sz="2000" b="1" dirty="0" smtClean="0"/>
              <a:t> but you don’t have to be a great author </a:t>
            </a:r>
            <a:br>
              <a:rPr lang="en-GB" sz="2000" b="1" dirty="0" smtClean="0"/>
            </a:br>
            <a:r>
              <a:rPr lang="en-GB" sz="2000" b="1" dirty="0" smtClean="0"/>
              <a:t>just write the answers to the questions</a:t>
            </a:r>
            <a:endParaRPr lang="en-GB" sz="2000" b="1" dirty="0"/>
          </a:p>
        </p:txBody>
      </p:sp>
    </p:spTree>
    <p:extLst>
      <p:ext uri="{BB962C8B-B14F-4D97-AF65-F5344CB8AC3E}">
        <p14:creationId xmlns:p14="http://schemas.microsoft.com/office/powerpoint/2010/main" val="20195238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Providing Scaffolding</a:t>
            </a:r>
            <a:endParaRPr lang="en-GB" dirty="0"/>
          </a:p>
        </p:txBody>
      </p:sp>
      <p:sp>
        <p:nvSpPr>
          <p:cNvPr id="3" name="Content Placeholder 2"/>
          <p:cNvSpPr>
            <a:spLocks noGrp="1"/>
          </p:cNvSpPr>
          <p:nvPr>
            <p:ph sz="half" idx="1"/>
          </p:nvPr>
        </p:nvSpPr>
        <p:spPr/>
        <p:txBody>
          <a:bodyPr>
            <a:normAutofit fontScale="85000" lnSpcReduction="20000"/>
          </a:bodyPr>
          <a:lstStyle/>
          <a:p>
            <a:pPr marL="0" indent="0">
              <a:buNone/>
            </a:pPr>
            <a:r>
              <a:rPr lang="en-GB" dirty="0" smtClean="0"/>
              <a:t>The videos, readings and tasks are designed to build a scaffolding for you to use </a:t>
            </a:r>
          </a:p>
          <a:p>
            <a:endParaRPr lang="en-GB" dirty="0" smtClean="0"/>
          </a:p>
          <a:p>
            <a:r>
              <a:rPr lang="en-GB" dirty="0" smtClean="0"/>
              <a:t>As thinking exercises</a:t>
            </a:r>
          </a:p>
          <a:p>
            <a:r>
              <a:rPr lang="en-GB" dirty="0" smtClean="0"/>
              <a:t>When you are doing the coursework</a:t>
            </a:r>
          </a:p>
          <a:p>
            <a:r>
              <a:rPr lang="en-GB" dirty="0" smtClean="0"/>
              <a:t>In the immediate future, helping you make good decisions about your study habits</a:t>
            </a:r>
          </a:p>
          <a:p>
            <a:r>
              <a:rPr lang="en-GB" dirty="0" smtClean="0"/>
              <a:t>In the longer term during your degree studies</a:t>
            </a:r>
          </a:p>
          <a:p>
            <a:endParaRPr lang="en-GB" dirty="0"/>
          </a:p>
        </p:txBody>
      </p:sp>
      <p:pic>
        <p:nvPicPr>
          <p:cNvPr id="8" name="Content Placeholder 7" descr="Scaffolding.jpg"/>
          <p:cNvPicPr>
            <a:picLocks noGrp="1" noChangeAspect="1"/>
          </p:cNvPicPr>
          <p:nvPr>
            <p:ph sz="half" idx="2"/>
          </p:nvPr>
        </p:nvPicPr>
        <p:blipFill>
          <a:blip r:embed="rId3">
            <a:extLst>
              <a:ext uri="{28A0092B-C50C-407E-A947-70E740481C1C}">
                <a14:useLocalDpi xmlns:a14="http://schemas.microsoft.com/office/drawing/2010/main" val="0"/>
              </a:ext>
            </a:extLst>
          </a:blip>
          <a:srcRect t="-36456" b="-36456"/>
          <a:stretch>
            <a:fillRect/>
          </a:stretch>
        </p:blipFill>
        <p:spPr/>
      </p:pic>
      <p:sp>
        <p:nvSpPr>
          <p:cNvPr id="6" name="TextBox 5"/>
          <p:cNvSpPr txBox="1"/>
          <p:nvPr/>
        </p:nvSpPr>
        <p:spPr>
          <a:xfrm>
            <a:off x="5164667" y="6519333"/>
            <a:ext cx="184666" cy="369332"/>
          </a:xfrm>
          <a:prstGeom prst="rect">
            <a:avLst/>
          </a:prstGeom>
          <a:noFill/>
        </p:spPr>
        <p:txBody>
          <a:bodyPr wrap="none" rtlCol="0">
            <a:spAutoFit/>
          </a:bodyPr>
          <a:lstStyle/>
          <a:p>
            <a:endParaRPr lang="en-GB" dirty="0"/>
          </a:p>
        </p:txBody>
      </p:sp>
      <p:sp>
        <p:nvSpPr>
          <p:cNvPr id="7" name="TextBox 6"/>
          <p:cNvSpPr txBox="1"/>
          <p:nvPr/>
        </p:nvSpPr>
        <p:spPr>
          <a:xfrm>
            <a:off x="4688541" y="6117734"/>
            <a:ext cx="3495405" cy="369332"/>
          </a:xfrm>
          <a:prstGeom prst="rect">
            <a:avLst/>
          </a:prstGeom>
          <a:noFill/>
        </p:spPr>
        <p:txBody>
          <a:bodyPr wrap="square" rtlCol="0">
            <a:spAutoFit/>
          </a:bodyPr>
          <a:lstStyle/>
          <a:p>
            <a:r>
              <a:rPr lang="en-GB" dirty="0"/>
              <a:t>photo by Anne Roberts</a:t>
            </a:r>
          </a:p>
        </p:txBody>
      </p:sp>
    </p:spTree>
    <p:extLst>
      <p:ext uri="{BB962C8B-B14F-4D97-AF65-F5344CB8AC3E}">
        <p14:creationId xmlns:p14="http://schemas.microsoft.com/office/powerpoint/2010/main" val="1857264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Every student is different</a:t>
            </a:r>
            <a:endParaRPr lang="en-GB" dirty="0"/>
          </a:p>
        </p:txBody>
      </p:sp>
      <p:sp>
        <p:nvSpPr>
          <p:cNvPr id="3" name="Content Placeholder 2"/>
          <p:cNvSpPr>
            <a:spLocks noGrp="1"/>
          </p:cNvSpPr>
          <p:nvPr>
            <p:ph sz="half" idx="1"/>
          </p:nvPr>
        </p:nvSpPr>
        <p:spPr/>
        <p:txBody>
          <a:bodyPr>
            <a:normAutofit lnSpcReduction="10000"/>
          </a:bodyPr>
          <a:lstStyle/>
          <a:p>
            <a:r>
              <a:rPr lang="en-GB" dirty="0" smtClean="0"/>
              <a:t>The surveys provide real data about the students </a:t>
            </a:r>
          </a:p>
          <a:p>
            <a:r>
              <a:rPr lang="en-GB" dirty="0" smtClean="0"/>
              <a:t>Anonymously</a:t>
            </a:r>
          </a:p>
          <a:p>
            <a:r>
              <a:rPr lang="en-GB" dirty="0" smtClean="0"/>
              <a:t>In general terms</a:t>
            </a:r>
          </a:p>
        </p:txBody>
      </p:sp>
      <p:sp>
        <p:nvSpPr>
          <p:cNvPr id="4" name="Content Placeholder 3"/>
          <p:cNvSpPr>
            <a:spLocks noGrp="1"/>
          </p:cNvSpPr>
          <p:nvPr>
            <p:ph sz="half" idx="2"/>
          </p:nvPr>
        </p:nvSpPr>
        <p:spPr/>
        <p:txBody>
          <a:bodyPr>
            <a:normAutofit lnSpcReduction="10000"/>
          </a:bodyPr>
          <a:lstStyle/>
          <a:p>
            <a:r>
              <a:rPr lang="en-GB" dirty="0" smtClean="0"/>
              <a:t>The  surveys and information from Blackboard provides</a:t>
            </a:r>
          </a:p>
          <a:p>
            <a:r>
              <a:rPr lang="en-GB" dirty="0" smtClean="0"/>
              <a:t>A more accurate picture about how much use you are making of the resources</a:t>
            </a:r>
          </a:p>
          <a:p>
            <a:r>
              <a:rPr lang="en-GB" dirty="0" smtClean="0"/>
              <a:t>In general how students are interacting with this part of the module</a:t>
            </a:r>
            <a:endParaRPr lang="en-GB" dirty="0"/>
          </a:p>
        </p:txBody>
      </p:sp>
      <p:sp>
        <p:nvSpPr>
          <p:cNvPr id="5" name="Rectangle 4"/>
          <p:cNvSpPr/>
          <p:nvPr/>
        </p:nvSpPr>
        <p:spPr>
          <a:xfrm>
            <a:off x="838200" y="6096000"/>
            <a:ext cx="7984067" cy="40011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GB" sz="2000" dirty="0" smtClean="0"/>
              <a:t> </a:t>
            </a:r>
            <a:r>
              <a:rPr lang="en-GB" sz="2000" b="1" dirty="0" smtClean="0"/>
              <a:t>your answers to the </a:t>
            </a:r>
            <a:r>
              <a:rPr lang="en-GB" sz="2000" b="1" dirty="0" err="1" smtClean="0"/>
              <a:t>quizes</a:t>
            </a:r>
            <a:r>
              <a:rPr lang="en-GB" sz="2000" b="1" dirty="0" smtClean="0"/>
              <a:t> help </a:t>
            </a:r>
            <a:r>
              <a:rPr lang="en-GB" sz="2000" b="1" dirty="0"/>
              <a:t>us understand your progress as a class</a:t>
            </a:r>
          </a:p>
        </p:txBody>
      </p:sp>
    </p:spTree>
    <p:extLst>
      <p:ext uri="{BB962C8B-B14F-4D97-AF65-F5344CB8AC3E}">
        <p14:creationId xmlns:p14="http://schemas.microsoft.com/office/powerpoint/2010/main" val="4250130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Looking at the portfolio</a:t>
            </a:r>
            <a:endParaRPr lang="en-GB" dirty="0"/>
          </a:p>
        </p:txBody>
      </p:sp>
      <p:pic>
        <p:nvPicPr>
          <p:cNvPr id="4" name="Content Placeholder 3" descr="Screenshot 2016-01-28 13.34.39.png"/>
          <p:cNvPicPr>
            <a:picLocks noGrp="1" noChangeAspect="1"/>
          </p:cNvPicPr>
          <p:nvPr>
            <p:ph idx="1"/>
          </p:nvPr>
        </p:nvPicPr>
        <p:blipFill>
          <a:blip r:embed="rId2">
            <a:extLst>
              <a:ext uri="{28A0092B-C50C-407E-A947-70E740481C1C}">
                <a14:useLocalDpi xmlns:a14="http://schemas.microsoft.com/office/drawing/2010/main" val="0"/>
              </a:ext>
            </a:extLst>
          </a:blip>
          <a:srcRect l="-12969" r="-12969"/>
          <a:stretch>
            <a:fillRect/>
          </a:stretch>
        </p:blipFill>
        <p:spPr>
          <a:xfrm>
            <a:off x="-228600" y="1524000"/>
            <a:ext cx="10212681" cy="5433516"/>
          </a:xfrm>
        </p:spPr>
      </p:pic>
      <p:sp>
        <p:nvSpPr>
          <p:cNvPr id="3" name="Explosion 1 2"/>
          <p:cNvSpPr/>
          <p:nvPr/>
        </p:nvSpPr>
        <p:spPr>
          <a:xfrm>
            <a:off x="6858000" y="1066800"/>
            <a:ext cx="4267200" cy="312420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W1 printout in class</a:t>
            </a:r>
          </a:p>
        </p:txBody>
      </p:sp>
    </p:spTree>
    <p:extLst>
      <p:ext uri="{BB962C8B-B14F-4D97-AF65-F5344CB8AC3E}">
        <p14:creationId xmlns:p14="http://schemas.microsoft.com/office/powerpoint/2010/main" val="5631138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Writing – and how to do it!</a:t>
            </a:r>
            <a:endParaRPr lang="en-GB" dirty="0"/>
          </a:p>
        </p:txBody>
      </p:sp>
      <p:sp>
        <p:nvSpPr>
          <p:cNvPr id="3" name="Content Placeholder 2"/>
          <p:cNvSpPr>
            <a:spLocks noGrp="1"/>
          </p:cNvSpPr>
          <p:nvPr>
            <p:ph idx="1"/>
          </p:nvPr>
        </p:nvSpPr>
        <p:spPr/>
        <p:txBody>
          <a:bodyPr/>
          <a:lstStyle/>
          <a:p>
            <a:pPr marL="0" indent="0">
              <a:buNone/>
            </a:pPr>
            <a:r>
              <a:rPr lang="en-GB" dirty="0" smtClean="0"/>
              <a:t>Exercise</a:t>
            </a:r>
          </a:p>
          <a:p>
            <a:r>
              <a:rPr lang="en-GB" dirty="0" smtClean="0"/>
              <a:t>We are going to spend five minutes free writing</a:t>
            </a:r>
          </a:p>
          <a:p>
            <a:r>
              <a:rPr lang="en-GB" dirty="0" smtClean="0"/>
              <a:t>Use the final page of the portfolio</a:t>
            </a:r>
          </a:p>
          <a:p>
            <a:r>
              <a:rPr lang="en-GB" dirty="0" smtClean="0"/>
              <a:t>Spend five minutes writing about your approaches to learning, what you do and why you do it the way you do</a:t>
            </a:r>
          </a:p>
          <a:p>
            <a:pPr marL="0" indent="0">
              <a:buNone/>
            </a:pPr>
            <a:endParaRPr lang="en-GB" dirty="0"/>
          </a:p>
        </p:txBody>
      </p:sp>
    </p:spTree>
    <p:extLst>
      <p:ext uri="{BB962C8B-B14F-4D97-AF65-F5344CB8AC3E}">
        <p14:creationId xmlns:p14="http://schemas.microsoft.com/office/powerpoint/2010/main" val="1030600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smtClean="0"/>
              <a:t>Introduction:</a:t>
            </a:r>
            <a:endParaRPr lang="en-GB" dirty="0"/>
          </a:p>
        </p:txBody>
      </p:sp>
      <p:sp>
        <p:nvSpPr>
          <p:cNvPr id="6" name="Subtitle 5"/>
          <p:cNvSpPr>
            <a:spLocks noGrp="1"/>
          </p:cNvSpPr>
          <p:nvPr>
            <p:ph type="subTitle" idx="1"/>
          </p:nvPr>
        </p:nvSpPr>
        <p:spPr/>
        <p:style>
          <a:lnRef idx="1">
            <a:schemeClr val="accent1"/>
          </a:lnRef>
          <a:fillRef idx="2">
            <a:schemeClr val="accent1"/>
          </a:fillRef>
          <a:effectRef idx="1">
            <a:schemeClr val="accent1"/>
          </a:effectRef>
          <a:fontRef idx="minor">
            <a:schemeClr val="dk1"/>
          </a:fontRef>
        </p:style>
        <p:txBody>
          <a:bodyPr/>
          <a:lstStyle/>
          <a:p>
            <a:r>
              <a:rPr lang="en-GB" dirty="0" smtClean="0">
                <a:solidFill>
                  <a:schemeClr val="tx1"/>
                </a:solidFill>
              </a:rPr>
              <a:t>Hello</a:t>
            </a:r>
            <a:r>
              <a:rPr lang="en-GB" dirty="0">
                <a:solidFill>
                  <a:schemeClr val="tx1"/>
                </a:solidFill>
              </a:rPr>
              <a:t> </a:t>
            </a:r>
            <a:r>
              <a:rPr lang="en-GB" dirty="0" smtClean="0">
                <a:solidFill>
                  <a:schemeClr val="tx1"/>
                </a:solidFill>
              </a:rPr>
              <a:t>and Overview</a:t>
            </a:r>
            <a:endParaRPr lang="en-GB" dirty="0">
              <a:solidFill>
                <a:schemeClr val="tx1"/>
              </a:solidFill>
            </a:endParaRPr>
          </a:p>
        </p:txBody>
      </p:sp>
    </p:spTree>
    <p:extLst>
      <p:ext uri="{BB962C8B-B14F-4D97-AF65-F5344CB8AC3E}">
        <p14:creationId xmlns:p14="http://schemas.microsoft.com/office/powerpoint/2010/main" val="20131656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Rely on your brain</a:t>
            </a:r>
            <a:r>
              <a:rPr lang="mr-IN" dirty="0" smtClean="0"/>
              <a:t>…</a:t>
            </a:r>
            <a:r>
              <a:rPr lang="en-GB" dirty="0" smtClean="0"/>
              <a:t>.</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787246"/>
            <a:ext cx="8077200" cy="3916920"/>
          </a:xfrm>
        </p:spPr>
      </p:pic>
    </p:spTree>
    <p:extLst>
      <p:ext uri="{BB962C8B-B14F-4D97-AF65-F5344CB8AC3E}">
        <p14:creationId xmlns:p14="http://schemas.microsoft.com/office/powerpoint/2010/main" val="1328089553"/>
      </p:ext>
    </p:extLst>
  </p:cSld>
  <p:clrMapOvr>
    <a:masterClrMapping/>
  </p:clrMapOvr>
  <p:transition xmlns:p14="http://schemas.microsoft.com/office/powerpoint/2010/main" spd="slow">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Start Now</a:t>
            </a:r>
            <a:endParaRPr lang="en-GB" dirty="0"/>
          </a:p>
        </p:txBody>
      </p:sp>
      <p:pic>
        <p:nvPicPr>
          <p:cNvPr id="4" name="Content Placeholder 3" descr="Screenshot 2016-01-28 13.46.32.png"/>
          <p:cNvPicPr>
            <a:picLocks noGrp="1" noChangeAspect="1"/>
          </p:cNvPicPr>
          <p:nvPr>
            <p:ph idx="1"/>
          </p:nvPr>
        </p:nvPicPr>
        <p:blipFill>
          <a:blip r:embed="rId2">
            <a:extLst>
              <a:ext uri="{28A0092B-C50C-407E-A947-70E740481C1C}">
                <a14:useLocalDpi xmlns:a14="http://schemas.microsoft.com/office/drawing/2010/main" val="0"/>
              </a:ext>
            </a:extLst>
          </a:blip>
          <a:srcRect l="-9295" r="-9295"/>
          <a:stretch>
            <a:fillRect/>
          </a:stretch>
        </p:blipFill>
        <p:spPr/>
      </p:pic>
      <p:sp>
        <p:nvSpPr>
          <p:cNvPr id="5" name="Rectangle 4"/>
          <p:cNvSpPr/>
          <p:nvPr/>
        </p:nvSpPr>
        <p:spPr>
          <a:xfrm>
            <a:off x="2684786" y="6064731"/>
            <a:ext cx="3401893"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n-GB" dirty="0">
                <a:hlinkClick r:id="rId3"/>
              </a:rPr>
              <a:t>https://</a:t>
            </a:r>
            <a:r>
              <a:rPr lang="en-GB" dirty="0" err="1">
                <a:hlinkClick r:id="rId3"/>
              </a:rPr>
              <a:t>youtu.be</a:t>
            </a:r>
            <a:r>
              <a:rPr lang="en-GB" dirty="0">
                <a:hlinkClick r:id="rId3"/>
              </a:rPr>
              <a:t>/hOA-2hl1Vbc</a:t>
            </a:r>
            <a:endParaRPr lang="en-GB" dirty="0"/>
          </a:p>
        </p:txBody>
      </p:sp>
    </p:spTree>
    <p:extLst>
      <p:ext uri="{BB962C8B-B14F-4D97-AF65-F5344CB8AC3E}">
        <p14:creationId xmlns:p14="http://schemas.microsoft.com/office/powerpoint/2010/main" val="23911881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we know about writing</a:t>
            </a:r>
            <a:endParaRPr lang="en-GB" dirty="0"/>
          </a:p>
        </p:txBody>
      </p:sp>
      <p:sp>
        <p:nvSpPr>
          <p:cNvPr id="3" name="Content Placeholder 2"/>
          <p:cNvSpPr>
            <a:spLocks noGrp="1"/>
          </p:cNvSpPr>
          <p:nvPr>
            <p:ph idx="1"/>
          </p:nvPr>
        </p:nvSpPr>
        <p:spPr/>
        <p:txBody>
          <a:bodyPr/>
          <a:lstStyle/>
          <a:p>
            <a:pPr marL="0" indent="0">
              <a:buNone/>
            </a:pPr>
            <a:r>
              <a:rPr lang="en-GB" dirty="0" smtClean="0"/>
              <a:t>It can be a thinking tool</a:t>
            </a:r>
          </a:p>
          <a:p>
            <a:r>
              <a:rPr lang="en-GB" dirty="0" smtClean="0"/>
              <a:t>You can get rid of fear by writing , freely,  for a short while every day</a:t>
            </a:r>
          </a:p>
          <a:p>
            <a:r>
              <a:rPr lang="en-GB" dirty="0" smtClean="0"/>
              <a:t>Want to accept a challenge?</a:t>
            </a:r>
          </a:p>
          <a:p>
            <a:r>
              <a:rPr lang="en-GB" dirty="0" smtClean="0">
                <a:hlinkClick r:id="rId2"/>
              </a:rPr>
              <a:t>http://750words.com/</a:t>
            </a:r>
            <a:endParaRPr lang="en-GB" dirty="0" smtClean="0"/>
          </a:p>
          <a:p>
            <a:r>
              <a:rPr lang="en-GB" dirty="0" smtClean="0"/>
              <a:t>Sign up – one month free – just right for the portfolio </a:t>
            </a:r>
            <a:r>
              <a:rPr lang="en-GB" dirty="0" smtClean="0">
                <a:sym typeface="Wingdings"/>
              </a:rPr>
              <a:t></a:t>
            </a:r>
            <a:endParaRPr lang="en-GB" dirty="0"/>
          </a:p>
        </p:txBody>
      </p:sp>
    </p:spTree>
    <p:extLst>
      <p:ext uri="{BB962C8B-B14F-4D97-AF65-F5344CB8AC3E}">
        <p14:creationId xmlns:p14="http://schemas.microsoft.com/office/powerpoint/2010/main" val="2435315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Now look at the portfolio (1</a:t>
            </a:r>
            <a:r>
              <a:rPr lang="en-GB" baseline="30000" dirty="0" smtClean="0"/>
              <a:t>st</a:t>
            </a:r>
            <a:r>
              <a:rPr lang="en-GB" dirty="0" smtClean="0"/>
              <a:t> section)</a:t>
            </a:r>
            <a:endParaRPr lang="en-GB" dirty="0"/>
          </a:p>
        </p:txBody>
      </p:sp>
      <p:sp>
        <p:nvSpPr>
          <p:cNvPr id="3" name="Content Placeholder 2"/>
          <p:cNvSpPr>
            <a:spLocks noGrp="1"/>
          </p:cNvSpPr>
          <p:nvPr>
            <p:ph idx="1"/>
          </p:nvPr>
        </p:nvSpPr>
        <p:spPr>
          <a:xfrm>
            <a:off x="762000" y="1857692"/>
            <a:ext cx="8001000" cy="4297363"/>
          </a:xfrm>
        </p:spPr>
        <p:txBody>
          <a:bodyPr>
            <a:normAutofit lnSpcReduction="10000"/>
          </a:bodyPr>
          <a:lstStyle/>
          <a:p>
            <a:r>
              <a:rPr lang="en-GB" dirty="0" smtClean="0"/>
              <a:t>What are your ambitions?</a:t>
            </a:r>
          </a:p>
          <a:p>
            <a:r>
              <a:rPr lang="en-GB" dirty="0" smtClean="0"/>
              <a:t>Do you have goals?</a:t>
            </a:r>
          </a:p>
          <a:p>
            <a:r>
              <a:rPr lang="en-GB" dirty="0" smtClean="0"/>
              <a:t>Use paper and index card (in class) *</a:t>
            </a:r>
          </a:p>
          <a:p>
            <a:pPr lvl="1"/>
            <a:r>
              <a:rPr lang="en-GB" dirty="0" smtClean="0"/>
              <a:t> think about your goals</a:t>
            </a:r>
          </a:p>
          <a:p>
            <a:pPr lvl="1"/>
            <a:r>
              <a:rPr lang="en-GB" dirty="0" smtClean="0"/>
              <a:t>What do you want to achieve over the next few weeks?</a:t>
            </a:r>
          </a:p>
          <a:p>
            <a:pPr marL="971550" lvl="1" indent="-514350">
              <a:buFont typeface="+mj-lt"/>
              <a:buAutoNum type="arabicPeriod"/>
            </a:pPr>
            <a:r>
              <a:rPr lang="en-GB" dirty="0" smtClean="0"/>
              <a:t>Write quickly </a:t>
            </a:r>
            <a:r>
              <a:rPr lang="mr-IN" dirty="0" smtClean="0"/>
              <a:t>–</a:t>
            </a:r>
            <a:r>
              <a:rPr lang="en-GB" dirty="0" smtClean="0"/>
              <a:t> rough ideas</a:t>
            </a:r>
          </a:p>
          <a:p>
            <a:pPr marL="971550" lvl="1" indent="-514350">
              <a:buFont typeface="+mj-lt"/>
              <a:buAutoNum type="arabicPeriod"/>
            </a:pPr>
            <a:r>
              <a:rPr lang="en-GB" dirty="0" smtClean="0"/>
              <a:t>Select and write down three or more goals that relate to the portfolio</a:t>
            </a:r>
            <a:endParaRPr lang="en-GB" dirty="0"/>
          </a:p>
        </p:txBody>
      </p:sp>
      <p:sp>
        <p:nvSpPr>
          <p:cNvPr id="4" name="TextBox 3"/>
          <p:cNvSpPr txBox="1"/>
          <p:nvPr/>
        </p:nvSpPr>
        <p:spPr>
          <a:xfrm>
            <a:off x="533400" y="6119336"/>
            <a:ext cx="8615362" cy="7386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sz="2400" b="1" dirty="0" smtClean="0"/>
              <a:t>* Studying alone, find a piece of paper and write it down on that</a:t>
            </a:r>
          </a:p>
          <a:p>
            <a:r>
              <a:rPr lang="en-GB" dirty="0" smtClean="0"/>
              <a:t>Although a card is best because you can  carry it around with you as a reminder afterwards</a:t>
            </a:r>
            <a:endParaRPr lang="en-GB" dirty="0"/>
          </a:p>
        </p:txBody>
      </p:sp>
      <p:sp>
        <p:nvSpPr>
          <p:cNvPr id="5" name="Rectangle 4"/>
          <p:cNvSpPr/>
          <p:nvPr/>
        </p:nvSpPr>
        <p:spPr>
          <a:xfrm>
            <a:off x="5029200" y="1170250"/>
            <a:ext cx="4081462"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GB" dirty="0">
                <a:hlinkClick r:id="rId2"/>
              </a:rPr>
              <a:t>http://www.edshare.soton.ac.uk/18185</a:t>
            </a:r>
            <a:r>
              <a:rPr lang="en-GB" dirty="0" smtClean="0">
                <a:hlinkClick r:id="rId2"/>
              </a:rPr>
              <a:t>/</a:t>
            </a:r>
            <a:endParaRPr lang="en-GB" dirty="0" smtClean="0"/>
          </a:p>
          <a:p>
            <a:pPr algn="ctr"/>
            <a:r>
              <a:rPr lang="en-GB" dirty="0" smtClean="0"/>
              <a:t>First section pages 3-4</a:t>
            </a:r>
            <a:endParaRPr lang="en-GB" dirty="0"/>
          </a:p>
        </p:txBody>
      </p:sp>
    </p:spTree>
    <p:extLst>
      <p:ext uri="{BB962C8B-B14F-4D97-AF65-F5344CB8AC3E}">
        <p14:creationId xmlns:p14="http://schemas.microsoft.com/office/powerpoint/2010/main" val="2039888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Use this model for reflection</a:t>
            </a:r>
            <a:endParaRPr lang="en-GB" dirty="0"/>
          </a:p>
        </p:txBody>
      </p:sp>
      <p:graphicFrame>
        <p:nvGraphicFramePr>
          <p:cNvPr id="5" name="Diagram 4"/>
          <p:cNvGraphicFramePr/>
          <p:nvPr>
            <p:extLst>
              <p:ext uri="{D42A27DB-BD31-4B8C-83A1-F6EECF244321}">
                <p14:modId xmlns:p14="http://schemas.microsoft.com/office/powerpoint/2010/main" val="1962928844"/>
              </p:ext>
            </p:extLst>
          </p:nvPr>
        </p:nvGraphicFramePr>
        <p:xfrm>
          <a:off x="1540934" y="3273182"/>
          <a:ext cx="5268475" cy="3305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295401" y="1761067"/>
            <a:ext cx="6781800"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dirty="0" smtClean="0"/>
              <a:t> </a:t>
            </a:r>
            <a:r>
              <a:rPr lang="en-GB" sz="2000" b="1" dirty="0" smtClean="0"/>
              <a:t>you can use these set questions to help </a:t>
            </a:r>
          </a:p>
          <a:p>
            <a:pPr algn="ctr"/>
            <a:r>
              <a:rPr lang="en-GB" sz="2000" b="1" dirty="0" smtClean="0"/>
              <a:t>think about the evidence</a:t>
            </a:r>
            <a:br>
              <a:rPr lang="en-GB" sz="2000" b="1" dirty="0" smtClean="0"/>
            </a:br>
            <a:r>
              <a:rPr lang="en-GB" sz="2000" b="1" dirty="0" smtClean="0"/>
              <a:t>and complete the portfolio</a:t>
            </a:r>
            <a:endParaRPr lang="en-GB" sz="2000" b="1" dirty="0"/>
          </a:p>
        </p:txBody>
      </p:sp>
    </p:spTree>
    <p:extLst>
      <p:ext uri="{BB962C8B-B14F-4D97-AF65-F5344CB8AC3E}">
        <p14:creationId xmlns:p14="http://schemas.microsoft.com/office/powerpoint/2010/main" val="6981369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237" y="304800"/>
            <a:ext cx="8077200" cy="1143000"/>
          </a:xfrm>
        </p:spPr>
        <p:txBody>
          <a:bodyPr/>
          <a:lstStyle/>
          <a:p>
            <a:r>
              <a:rPr lang="en-GB" dirty="0" smtClean="0"/>
              <a:t> </a:t>
            </a:r>
            <a:r>
              <a:rPr lang="en-GB" dirty="0"/>
              <a:t>E</a:t>
            </a:r>
            <a:r>
              <a:rPr lang="en-GB" dirty="0" smtClean="0"/>
              <a:t>xplaining the model: What?</a:t>
            </a:r>
            <a:endParaRPr lang="en-GB" dirty="0"/>
          </a:p>
        </p:txBody>
      </p:sp>
      <p:sp>
        <p:nvSpPr>
          <p:cNvPr id="4" name="Content Placeholder 3"/>
          <p:cNvSpPr>
            <a:spLocks noGrp="1"/>
          </p:cNvSpPr>
          <p:nvPr>
            <p:ph idx="1"/>
          </p:nvPr>
        </p:nvSpPr>
        <p:spPr/>
        <p:txBody>
          <a:bodyPr>
            <a:normAutofit lnSpcReduction="10000"/>
          </a:bodyPr>
          <a:lstStyle/>
          <a:p>
            <a:pPr marL="0" indent="0">
              <a:buNone/>
            </a:pPr>
            <a:r>
              <a:rPr lang="en-GB" sz="2800" dirty="0"/>
              <a:t>Use the </a:t>
            </a:r>
            <a:r>
              <a:rPr lang="en-GB" sz="2800" dirty="0" smtClean="0"/>
              <a:t>specific:</a:t>
            </a:r>
            <a:endParaRPr lang="en-GB" sz="2800" dirty="0"/>
          </a:p>
          <a:p>
            <a:pPr marL="0" indent="0">
              <a:buNone/>
            </a:pPr>
            <a:r>
              <a:rPr lang="en-GB" sz="2800" dirty="0" smtClean="0">
                <a:latin typeface="l" charset="0"/>
              </a:rPr>
              <a:t>“I </a:t>
            </a:r>
            <a:r>
              <a:rPr lang="en-GB" sz="2800" dirty="0">
                <a:latin typeface="l" charset="0"/>
              </a:rPr>
              <a:t>completed a lab and </a:t>
            </a:r>
            <a:r>
              <a:rPr lang="en-GB" sz="2800" dirty="0" smtClean="0">
                <a:latin typeface="l" charset="0"/>
              </a:rPr>
              <a:t/>
            </a:r>
            <a:br>
              <a:rPr lang="en-GB" sz="2800" dirty="0" smtClean="0">
                <a:latin typeface="l" charset="0"/>
              </a:rPr>
            </a:br>
            <a:r>
              <a:rPr lang="en-GB" sz="2800" dirty="0" smtClean="0">
                <a:latin typeface="l" charset="0"/>
              </a:rPr>
              <a:t>received  a mark (xxx) for </a:t>
            </a:r>
            <a:r>
              <a:rPr lang="en-GB" sz="2800" dirty="0">
                <a:latin typeface="l" charset="0"/>
              </a:rPr>
              <a:t>some </a:t>
            </a:r>
            <a:r>
              <a:rPr lang="en-GB" sz="2800" dirty="0" smtClean="0">
                <a:latin typeface="l" charset="0"/>
              </a:rPr>
              <a:t>work (</a:t>
            </a:r>
            <a:r>
              <a:rPr lang="en-GB" sz="2800" dirty="0" err="1" smtClean="0">
                <a:latin typeface="l" charset="0"/>
              </a:rPr>
              <a:t>yyy</a:t>
            </a:r>
            <a:r>
              <a:rPr lang="en-GB" sz="2800" dirty="0" smtClean="0">
                <a:latin typeface="l" charset="0"/>
              </a:rPr>
              <a:t>)”</a:t>
            </a:r>
          </a:p>
          <a:p>
            <a:pPr marL="0" indent="0">
              <a:buNone/>
            </a:pPr>
            <a:r>
              <a:rPr lang="en-GB" sz="2800" b="1" dirty="0" smtClean="0"/>
              <a:t>Avoid the general</a:t>
            </a:r>
          </a:p>
          <a:p>
            <a:pPr marL="0" indent="0">
              <a:buNone/>
            </a:pPr>
            <a:r>
              <a:rPr lang="en-GB" sz="2800" dirty="0" smtClean="0"/>
              <a:t>“I keep missing deadlines and loose marks”</a:t>
            </a:r>
          </a:p>
          <a:p>
            <a:pPr marL="0" indent="0">
              <a:buNone/>
            </a:pPr>
            <a:r>
              <a:rPr lang="en-GB" sz="2800" dirty="0" smtClean="0"/>
              <a:t>“My marks for this module are OK</a:t>
            </a:r>
            <a:r>
              <a:rPr lang="mr-IN" sz="2800" dirty="0" smtClean="0"/>
              <a:t>…</a:t>
            </a:r>
            <a:r>
              <a:rPr lang="en-GB" sz="2800" dirty="0" smtClean="0"/>
              <a:t> Although:”</a:t>
            </a:r>
          </a:p>
          <a:p>
            <a:pPr marL="0" indent="0">
              <a:buNone/>
            </a:pPr>
            <a:r>
              <a:rPr lang="en-GB" sz="2800" i="1" dirty="0"/>
              <a:t>Explain what actually </a:t>
            </a:r>
            <a:r>
              <a:rPr lang="en-GB" sz="2800" i="1" dirty="0" smtClean="0"/>
              <a:t>happens</a:t>
            </a:r>
          </a:p>
          <a:p>
            <a:pPr marL="0" indent="0">
              <a:buNone/>
            </a:pPr>
            <a:r>
              <a:rPr lang="en-GB" sz="2800" dirty="0" smtClean="0"/>
              <a:t>Try starting with a general, and applying critical thinking, can lead you to the specific</a:t>
            </a:r>
          </a:p>
        </p:txBody>
      </p:sp>
      <p:sp>
        <p:nvSpPr>
          <p:cNvPr id="3" name="TextBox 2"/>
          <p:cNvSpPr txBox="1"/>
          <p:nvPr/>
        </p:nvSpPr>
        <p:spPr>
          <a:xfrm>
            <a:off x="533400" y="6017478"/>
            <a:ext cx="86106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dirty="0"/>
              <a:t> </a:t>
            </a:r>
            <a:r>
              <a:rPr lang="en-GB" sz="2400" b="1" dirty="0"/>
              <a:t>if </a:t>
            </a:r>
            <a:r>
              <a:rPr lang="en-GB" sz="2400" b="1" dirty="0" smtClean="0"/>
              <a:t> your first response is to provide </a:t>
            </a:r>
            <a:r>
              <a:rPr lang="en-GB" sz="2400" b="1" dirty="0"/>
              <a:t>a general answer </a:t>
            </a:r>
            <a:r>
              <a:rPr lang="en-GB" sz="2400" b="1" dirty="0" smtClean="0"/>
              <a:t/>
            </a:r>
            <a:br>
              <a:rPr lang="en-GB" sz="2400" b="1" dirty="0" smtClean="0"/>
            </a:br>
            <a:r>
              <a:rPr lang="en-GB" sz="2400" b="1" dirty="0" smtClean="0"/>
              <a:t>ask </a:t>
            </a:r>
            <a:r>
              <a:rPr lang="en-GB" sz="2400" b="1" dirty="0"/>
              <a:t>yourself how you can make it much more </a:t>
            </a:r>
            <a:r>
              <a:rPr lang="en-GB" sz="2400" b="1" dirty="0" smtClean="0"/>
              <a:t>specific</a:t>
            </a:r>
            <a:endParaRPr lang="en-GB" sz="2400" b="1" dirty="0"/>
          </a:p>
        </p:txBody>
      </p:sp>
      <p:graphicFrame>
        <p:nvGraphicFramePr>
          <p:cNvPr id="5" name="Diagram 4"/>
          <p:cNvGraphicFramePr/>
          <p:nvPr>
            <p:extLst>
              <p:ext uri="{D42A27DB-BD31-4B8C-83A1-F6EECF244321}">
                <p14:modId xmlns:p14="http://schemas.microsoft.com/office/powerpoint/2010/main" val="608628304"/>
              </p:ext>
            </p:extLst>
          </p:nvPr>
        </p:nvGraphicFramePr>
        <p:xfrm>
          <a:off x="5943600" y="557151"/>
          <a:ext cx="2814371" cy="190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7630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Explaining the model: So What?</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3207751"/>
              </p:ext>
            </p:extLst>
          </p:nvPr>
        </p:nvGraphicFramePr>
        <p:xfrm>
          <a:off x="762000" y="1600200"/>
          <a:ext cx="8363857" cy="4846320"/>
        </p:xfrm>
        <a:graphic>
          <a:graphicData uri="http://schemas.openxmlformats.org/drawingml/2006/table">
            <a:tbl>
              <a:tblPr firstRow="1" bandRow="1">
                <a:tableStyleId>{2D5ABB26-0587-4C30-8999-92F81FD0307C}</a:tableStyleId>
              </a:tblPr>
              <a:tblGrid>
                <a:gridCol w="3810000"/>
                <a:gridCol w="4553857"/>
              </a:tblGrid>
              <a:tr h="4215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strike="noStrike" dirty="0" smtClean="0">
                          <a:solidFill>
                            <a:schemeClr val="tx1"/>
                          </a:solidFill>
                        </a:rPr>
                        <a:t>My work got a:</a:t>
                      </a:r>
                    </a:p>
                  </a:txBody>
                  <a:tcPr/>
                </a:tc>
                <a:tc>
                  <a:txBody>
                    <a:bodyPr/>
                    <a:lstStyle/>
                    <a:p>
                      <a:r>
                        <a:rPr lang="en-GB" sz="2400" b="1" strike="noStrike" dirty="0" smtClean="0">
                          <a:solidFill>
                            <a:schemeClr val="tx1"/>
                          </a:solidFill>
                        </a:rPr>
                        <a:t>1</a:t>
                      </a:r>
                      <a:r>
                        <a:rPr lang="en-GB" sz="2400" b="1" strike="noStrike" baseline="30000" dirty="0" smtClean="0">
                          <a:solidFill>
                            <a:schemeClr val="tx1"/>
                          </a:solidFill>
                        </a:rPr>
                        <a:t>st</a:t>
                      </a:r>
                      <a:r>
                        <a:rPr lang="en-GB" sz="2400" b="1" strike="noStrike" dirty="0" smtClean="0">
                          <a:solidFill>
                            <a:schemeClr val="tx1"/>
                          </a:solidFill>
                        </a:rPr>
                        <a:t>, 2:1,2:2;3</a:t>
                      </a:r>
                      <a:r>
                        <a:rPr lang="en-GB" sz="2400" b="1" strike="noStrike" baseline="30000" dirty="0" smtClean="0">
                          <a:solidFill>
                            <a:schemeClr val="tx1"/>
                          </a:solidFill>
                        </a:rPr>
                        <a:t>rd</a:t>
                      </a:r>
                      <a:r>
                        <a:rPr lang="en-GB" sz="2400" b="1" strike="noStrike" baseline="0" dirty="0" smtClean="0">
                          <a:solidFill>
                            <a:schemeClr val="tx1"/>
                          </a:solidFill>
                        </a:rPr>
                        <a:t>, Fail (near pass), Fail</a:t>
                      </a:r>
                      <a:endParaRPr lang="en-GB" sz="2400" b="1" strike="noStrike" dirty="0">
                        <a:solidFill>
                          <a:schemeClr val="tx1"/>
                        </a:solidFill>
                      </a:endParaRPr>
                    </a:p>
                  </a:txBody>
                  <a:tcPr/>
                </a:tc>
              </a:tr>
              <a:tr h="745787">
                <a:tc>
                  <a:txBody>
                    <a:bodyPr/>
                    <a:lstStyle/>
                    <a:p>
                      <a:r>
                        <a:rPr lang="en-GB" sz="2400" b="1" strike="noStrike" dirty="0" smtClean="0">
                          <a:solidFill>
                            <a:schemeClr val="tx1"/>
                          </a:solidFill>
                        </a:rPr>
                        <a:t>I expected a mark of: </a:t>
                      </a:r>
                      <a:endParaRPr lang="en-GB" sz="2400" b="1" strike="noStrike"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strike="noStrike" dirty="0" smtClean="0">
                          <a:solidFill>
                            <a:schemeClr val="tx1"/>
                          </a:solidFill>
                        </a:rPr>
                        <a:t>1</a:t>
                      </a:r>
                      <a:r>
                        <a:rPr lang="en-GB" sz="2400" b="1" strike="noStrike" baseline="30000" dirty="0" smtClean="0">
                          <a:solidFill>
                            <a:schemeClr val="tx1"/>
                          </a:solidFill>
                        </a:rPr>
                        <a:t>st</a:t>
                      </a:r>
                      <a:r>
                        <a:rPr lang="en-GB" sz="2400" b="1" strike="noStrike" dirty="0" smtClean="0">
                          <a:solidFill>
                            <a:schemeClr val="tx1"/>
                          </a:solidFill>
                        </a:rPr>
                        <a:t>, 2:1,2:2;3</a:t>
                      </a:r>
                      <a:r>
                        <a:rPr lang="en-GB" sz="2400" b="1" strike="noStrike" baseline="30000" dirty="0" smtClean="0">
                          <a:solidFill>
                            <a:schemeClr val="tx1"/>
                          </a:solidFill>
                        </a:rPr>
                        <a:t>rd</a:t>
                      </a:r>
                      <a:r>
                        <a:rPr lang="en-GB" sz="2400" b="1" strike="noStrike" baseline="0" dirty="0" smtClean="0">
                          <a:solidFill>
                            <a:schemeClr val="tx1"/>
                          </a:solidFill>
                        </a:rPr>
                        <a:t>, Fail (near pass), Fail, </a:t>
                      </a:r>
                      <a:br>
                        <a:rPr lang="en-GB" sz="2400" b="1" strike="noStrike" baseline="0" dirty="0" smtClean="0">
                          <a:solidFill>
                            <a:schemeClr val="tx1"/>
                          </a:solidFill>
                        </a:rPr>
                      </a:br>
                      <a:r>
                        <a:rPr lang="en-GB" sz="2400" b="1" strike="noStrike" baseline="0" dirty="0" smtClean="0">
                          <a:solidFill>
                            <a:schemeClr val="tx1"/>
                          </a:solidFill>
                        </a:rPr>
                        <a:t>no idea</a:t>
                      </a:r>
                      <a:endParaRPr lang="en-GB" sz="2400" b="1" strike="noStrike" dirty="0" smtClean="0">
                        <a:solidFill>
                          <a:schemeClr val="tx1"/>
                        </a:solidFill>
                      </a:endParaRPr>
                    </a:p>
                  </a:txBody>
                  <a:tcPr/>
                </a:tc>
              </a:tr>
              <a:tr h="421532">
                <a:tc>
                  <a:txBody>
                    <a:bodyPr/>
                    <a:lstStyle/>
                    <a:p>
                      <a:r>
                        <a:rPr lang="en-GB" sz="2400" b="1" strike="noStrike" dirty="0" smtClean="0">
                          <a:solidFill>
                            <a:schemeClr val="tx1"/>
                          </a:solidFill>
                        </a:rPr>
                        <a:t>When I handed</a:t>
                      </a:r>
                      <a:r>
                        <a:rPr lang="en-GB" sz="2400" b="1" strike="noStrike" baseline="0" dirty="0" smtClean="0">
                          <a:solidFill>
                            <a:schemeClr val="tx1"/>
                          </a:solidFill>
                        </a:rPr>
                        <a:t> in </a:t>
                      </a:r>
                      <a:r>
                        <a:rPr lang="en-GB" sz="2400" b="1" strike="noStrike" dirty="0" smtClean="0">
                          <a:solidFill>
                            <a:schemeClr val="tx1"/>
                          </a:solidFill>
                        </a:rPr>
                        <a:t>I felt:</a:t>
                      </a:r>
                      <a:endParaRPr lang="en-GB" sz="2400" b="1" strike="noStrike" dirty="0">
                        <a:solidFill>
                          <a:schemeClr val="tx1"/>
                        </a:solidFill>
                      </a:endParaRPr>
                    </a:p>
                  </a:txBody>
                  <a:tcPr/>
                </a:tc>
                <a:tc>
                  <a:txBody>
                    <a:bodyPr/>
                    <a:lstStyle/>
                    <a:p>
                      <a:r>
                        <a:rPr lang="en-GB" sz="2400" b="1" strike="noStrike" dirty="0" smtClean="0">
                          <a:solidFill>
                            <a:schemeClr val="tx1"/>
                          </a:solidFill>
                        </a:rPr>
                        <a:t>{your emotion/confidence/state of mind}</a:t>
                      </a:r>
                      <a:endParaRPr lang="en-GB" sz="2400" b="1" strike="noStrike" dirty="0">
                        <a:solidFill>
                          <a:schemeClr val="tx1"/>
                        </a:solidFill>
                      </a:endParaRPr>
                    </a:p>
                  </a:txBody>
                  <a:tcPr/>
                </a:tc>
              </a:tr>
              <a:tr h="421532">
                <a:tc>
                  <a:txBody>
                    <a:bodyPr/>
                    <a:lstStyle/>
                    <a:p>
                      <a:r>
                        <a:rPr lang="en-GB" sz="2400" b="1" strike="noStrike" dirty="0" smtClean="0">
                          <a:solidFill>
                            <a:schemeClr val="tx1"/>
                          </a:solidFill>
                        </a:rPr>
                        <a:t>When I got the mark</a:t>
                      </a:r>
                      <a:endParaRPr lang="en-GB" sz="2400" b="1" strike="noStrike"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strike="noStrike" dirty="0" smtClean="0">
                          <a:solidFill>
                            <a:schemeClr val="tx1"/>
                          </a:solidFill>
                        </a:rPr>
                        <a:t>{your emotion/confidence/state of mind}</a:t>
                      </a:r>
                    </a:p>
                  </a:txBody>
                  <a:tcPr/>
                </a:tc>
              </a:tr>
              <a:tr h="13942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strike="noStrike" dirty="0" smtClean="0">
                          <a:solidFill>
                            <a:schemeClr val="tx1"/>
                          </a:solidFill>
                        </a:rPr>
                        <a:t>The</a:t>
                      </a:r>
                      <a:r>
                        <a:rPr lang="en-GB" sz="2400" b="1" strike="noStrike" baseline="0" dirty="0" smtClean="0">
                          <a:solidFill>
                            <a:schemeClr val="tx1"/>
                          </a:solidFill>
                        </a:rPr>
                        <a:t> reason the for the relationship between my expectations, mark, and feeling was:</a:t>
                      </a:r>
                      <a:endParaRPr lang="en-GB" sz="2400" b="1" strike="noStrike" dirty="0" smtClean="0">
                        <a:solidFill>
                          <a:schemeClr val="tx1"/>
                        </a:solidFill>
                      </a:endParaRPr>
                    </a:p>
                  </a:txBody>
                  <a:tcPr/>
                </a:tc>
                <a:tc>
                  <a:txBody>
                    <a:bodyPr/>
                    <a:lstStyle/>
                    <a:p>
                      <a:r>
                        <a:rPr lang="en-GB" sz="2400" b="1" strike="noStrike" dirty="0" smtClean="0">
                          <a:solidFill>
                            <a:schemeClr val="tx1"/>
                          </a:solidFill>
                        </a:rPr>
                        <a:t>A</a:t>
                      </a:r>
                      <a:r>
                        <a:rPr lang="en-GB" sz="2400" b="1" strike="noStrike" baseline="0" dirty="0" smtClean="0">
                          <a:solidFill>
                            <a:schemeClr val="tx1"/>
                          </a:solidFill>
                        </a:rPr>
                        <a:t> logical analysis of the evidence and observations</a:t>
                      </a:r>
                      <a:endParaRPr lang="en-GB" sz="2400" b="1" strike="noStrike" dirty="0">
                        <a:solidFill>
                          <a:schemeClr val="tx1"/>
                        </a:solidFill>
                      </a:endParaRPr>
                    </a:p>
                  </a:txBody>
                  <a:tcPr/>
                </a:tc>
              </a:tr>
            </a:tbl>
          </a:graphicData>
        </a:graphic>
      </p:graphicFrame>
      <p:grpSp>
        <p:nvGrpSpPr>
          <p:cNvPr id="5" name="Group 4"/>
          <p:cNvGrpSpPr/>
          <p:nvPr/>
        </p:nvGrpSpPr>
        <p:grpSpPr>
          <a:xfrm>
            <a:off x="5867400" y="364882"/>
            <a:ext cx="2814371" cy="952500"/>
            <a:chOff x="0" y="0"/>
            <a:chExt cx="2814371" cy="952500"/>
          </a:xfrm>
        </p:grpSpPr>
        <p:sp>
          <p:nvSpPr>
            <p:cNvPr id="6" name="Rounded Rectangle 5"/>
            <p:cNvSpPr/>
            <p:nvPr/>
          </p:nvSpPr>
          <p:spPr>
            <a:xfrm>
              <a:off x="0" y="0"/>
              <a:ext cx="2814371" cy="95250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Rounded Rectangle 4"/>
            <p:cNvSpPr/>
            <p:nvPr/>
          </p:nvSpPr>
          <p:spPr>
            <a:xfrm>
              <a:off x="27898" y="27898"/>
              <a:ext cx="2758575" cy="896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GB" sz="4100" kern="1200" dirty="0" smtClean="0"/>
                <a:t>So What?</a:t>
              </a:r>
              <a:endParaRPr lang="en-GB" sz="4100" kern="1200" dirty="0"/>
            </a:p>
          </p:txBody>
        </p:sp>
      </p:grpSp>
    </p:spTree>
    <p:extLst>
      <p:ext uri="{BB962C8B-B14F-4D97-AF65-F5344CB8AC3E}">
        <p14:creationId xmlns:p14="http://schemas.microsoft.com/office/powerpoint/2010/main" val="29968855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a:t>
            </a:r>
            <a:r>
              <a:rPr lang="en-GB" dirty="0" smtClean="0"/>
              <a:t>xplaining the model: So what?</a:t>
            </a:r>
            <a:endParaRPr lang="en-GB" dirty="0"/>
          </a:p>
        </p:txBody>
      </p:sp>
      <p:sp>
        <p:nvSpPr>
          <p:cNvPr id="3" name="Content Placeholder 2"/>
          <p:cNvSpPr>
            <a:spLocks noGrp="1"/>
          </p:cNvSpPr>
          <p:nvPr>
            <p:ph sz="half" idx="1"/>
          </p:nvPr>
        </p:nvSpPr>
        <p:spPr/>
        <p:txBody>
          <a:bodyPr>
            <a:normAutofit lnSpcReduction="10000"/>
          </a:bodyPr>
          <a:lstStyle/>
          <a:p>
            <a:pPr marL="0" indent="0">
              <a:buNone/>
            </a:pPr>
            <a:r>
              <a:rPr lang="en-GB" dirty="0" smtClean="0"/>
              <a:t>An explanation of any logical conclusions which you draw:</a:t>
            </a:r>
          </a:p>
          <a:p>
            <a:pPr marL="0" indent="0">
              <a:buNone/>
            </a:pPr>
            <a:endParaRPr lang="en-GB" dirty="0" smtClean="0"/>
          </a:p>
        </p:txBody>
      </p:sp>
      <p:sp>
        <p:nvSpPr>
          <p:cNvPr id="5" name="Content Placeholder 4"/>
          <p:cNvSpPr>
            <a:spLocks noGrp="1"/>
          </p:cNvSpPr>
          <p:nvPr>
            <p:ph sz="half" idx="2"/>
          </p:nvPr>
        </p:nvSpPr>
        <p:spPr/>
        <p:txBody>
          <a:bodyPr>
            <a:normAutofit lnSpcReduction="10000"/>
          </a:bodyPr>
          <a:lstStyle/>
          <a:p>
            <a:pPr marL="0" indent="0">
              <a:buNone/>
            </a:pPr>
            <a:r>
              <a:rPr lang="en-GB" dirty="0" smtClean="0"/>
              <a:t>examples</a:t>
            </a:r>
          </a:p>
          <a:p>
            <a:pPr marL="0" indent="0">
              <a:buNone/>
            </a:pPr>
            <a:endParaRPr lang="en-GB" dirty="0"/>
          </a:p>
          <a:p>
            <a:pPr marL="0" indent="0">
              <a:buNone/>
            </a:pPr>
            <a:r>
              <a:rPr lang="en-GB" dirty="0" smtClean="0"/>
              <a:t>I </a:t>
            </a:r>
            <a:r>
              <a:rPr lang="en-GB" dirty="0"/>
              <a:t>think I was {over optimistic, unrealistic, realistic}</a:t>
            </a:r>
          </a:p>
          <a:p>
            <a:pPr marL="0" indent="0">
              <a:buNone/>
            </a:pPr>
            <a:r>
              <a:rPr lang="en-GB" dirty="0"/>
              <a:t>The outcome might have been better if….</a:t>
            </a:r>
          </a:p>
          <a:p>
            <a:pPr marL="0" indent="0">
              <a:buNone/>
            </a:pPr>
            <a:r>
              <a:rPr lang="en-GB" dirty="0"/>
              <a:t>The outcome was satisfactory/excellent but….</a:t>
            </a:r>
          </a:p>
          <a:p>
            <a:endParaRPr lang="en-GB" dirty="0"/>
          </a:p>
        </p:txBody>
      </p:sp>
      <p:sp>
        <p:nvSpPr>
          <p:cNvPr id="4" name="TextBox 3"/>
          <p:cNvSpPr txBox="1"/>
          <p:nvPr/>
        </p:nvSpPr>
        <p:spPr>
          <a:xfrm>
            <a:off x="544871" y="6211669"/>
            <a:ext cx="8599129"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dirty="0"/>
              <a:t>What you will write will be an objective evaluation of your experience</a:t>
            </a:r>
          </a:p>
          <a:p>
            <a:pPr algn="ctr"/>
            <a:endParaRPr lang="en-GB" dirty="0"/>
          </a:p>
        </p:txBody>
      </p:sp>
      <p:grpSp>
        <p:nvGrpSpPr>
          <p:cNvPr id="6" name="Group 5"/>
          <p:cNvGrpSpPr/>
          <p:nvPr/>
        </p:nvGrpSpPr>
        <p:grpSpPr>
          <a:xfrm>
            <a:off x="5867400" y="369888"/>
            <a:ext cx="2814371" cy="952500"/>
            <a:chOff x="0" y="0"/>
            <a:chExt cx="2814371" cy="952500"/>
          </a:xfrm>
        </p:grpSpPr>
        <p:sp>
          <p:nvSpPr>
            <p:cNvPr id="7" name="Rounded Rectangle 6"/>
            <p:cNvSpPr/>
            <p:nvPr/>
          </p:nvSpPr>
          <p:spPr>
            <a:xfrm>
              <a:off x="0" y="0"/>
              <a:ext cx="2814371" cy="95250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Rounded Rectangle 4"/>
            <p:cNvSpPr/>
            <p:nvPr/>
          </p:nvSpPr>
          <p:spPr>
            <a:xfrm>
              <a:off x="27898" y="27898"/>
              <a:ext cx="2758575" cy="896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GB" sz="4100" kern="1200" dirty="0" smtClean="0"/>
                <a:t>So What?</a:t>
              </a:r>
              <a:endParaRPr lang="en-GB" sz="4100" kern="1200" dirty="0"/>
            </a:p>
          </p:txBody>
        </p:sp>
      </p:grpSp>
    </p:spTree>
    <p:extLst>
      <p:ext uri="{BB962C8B-B14F-4D97-AF65-F5344CB8AC3E}">
        <p14:creationId xmlns:p14="http://schemas.microsoft.com/office/powerpoint/2010/main" val="11976833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Explaining the model: Now What</a:t>
            </a:r>
            <a:endParaRPr lang="en-GB" dirty="0"/>
          </a:p>
        </p:txBody>
      </p:sp>
      <p:sp>
        <p:nvSpPr>
          <p:cNvPr id="3" name="Content Placeholder 2"/>
          <p:cNvSpPr>
            <a:spLocks noGrp="1"/>
          </p:cNvSpPr>
          <p:nvPr>
            <p:ph sz="half" idx="1"/>
          </p:nvPr>
        </p:nvSpPr>
        <p:spPr/>
        <p:txBody>
          <a:bodyPr>
            <a:normAutofit/>
          </a:bodyPr>
          <a:lstStyle/>
          <a:p>
            <a:pPr marL="0" indent="0">
              <a:buNone/>
            </a:pPr>
            <a:r>
              <a:rPr lang="en-GB" dirty="0" smtClean="0"/>
              <a:t>A realistic and objective suggestion of changes you will make:</a:t>
            </a:r>
          </a:p>
        </p:txBody>
      </p:sp>
      <p:sp>
        <p:nvSpPr>
          <p:cNvPr id="4" name="Content Placeholder 3"/>
          <p:cNvSpPr>
            <a:spLocks noGrp="1"/>
          </p:cNvSpPr>
          <p:nvPr>
            <p:ph sz="half" idx="2"/>
          </p:nvPr>
        </p:nvSpPr>
        <p:spPr/>
        <p:txBody>
          <a:bodyPr>
            <a:normAutofit/>
          </a:bodyPr>
          <a:lstStyle/>
          <a:p>
            <a:pPr marL="0" indent="0">
              <a:buNone/>
            </a:pPr>
            <a:r>
              <a:rPr lang="en-GB" dirty="0" smtClean="0"/>
              <a:t>Examples:</a:t>
            </a:r>
          </a:p>
          <a:p>
            <a:pPr marL="0" indent="0">
              <a:buNone/>
            </a:pPr>
            <a:r>
              <a:rPr lang="en-GB" dirty="0" smtClean="0"/>
              <a:t>How you might</a:t>
            </a:r>
          </a:p>
          <a:p>
            <a:r>
              <a:rPr lang="en-GB" dirty="0" smtClean="0"/>
              <a:t>Change </a:t>
            </a:r>
            <a:r>
              <a:rPr lang="en-GB" dirty="0"/>
              <a:t>your behaviours and do things differently</a:t>
            </a:r>
          </a:p>
          <a:p>
            <a:r>
              <a:rPr lang="en-GB" dirty="0"/>
              <a:t>Look at things differently</a:t>
            </a:r>
          </a:p>
          <a:p>
            <a:pPr marL="0" indent="0">
              <a:buNone/>
            </a:pPr>
            <a:r>
              <a:rPr lang="en-GB" dirty="0"/>
              <a:t>NB: it will be different for </a:t>
            </a:r>
            <a:r>
              <a:rPr lang="en-GB" dirty="0" smtClean="0"/>
              <a:t>everyone</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240067"/>
            <a:ext cx="3810000" cy="1450191"/>
          </a:xfrm>
          <a:prstGeom prst="rect">
            <a:avLst/>
          </a:prstGeom>
        </p:spPr>
      </p:pic>
      <p:grpSp>
        <p:nvGrpSpPr>
          <p:cNvPr id="6" name="Group 5"/>
          <p:cNvGrpSpPr/>
          <p:nvPr/>
        </p:nvGrpSpPr>
        <p:grpSpPr>
          <a:xfrm>
            <a:off x="6024829" y="369888"/>
            <a:ext cx="2890571" cy="952500"/>
            <a:chOff x="0" y="0"/>
            <a:chExt cx="2814371" cy="952500"/>
          </a:xfrm>
        </p:grpSpPr>
        <p:sp>
          <p:nvSpPr>
            <p:cNvPr id="7" name="Rounded Rectangle 6"/>
            <p:cNvSpPr/>
            <p:nvPr/>
          </p:nvSpPr>
          <p:spPr>
            <a:xfrm>
              <a:off x="0" y="0"/>
              <a:ext cx="2814371" cy="952500"/>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Rounded Rectangle 4"/>
            <p:cNvSpPr/>
            <p:nvPr/>
          </p:nvSpPr>
          <p:spPr>
            <a:xfrm>
              <a:off x="27898" y="27898"/>
              <a:ext cx="2758575" cy="8967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GB" sz="4100" kern="1200" smtClean="0"/>
                <a:t>Now What</a:t>
              </a:r>
              <a:r>
                <a:rPr lang="en-GB" sz="4100" kern="1200" dirty="0" smtClean="0"/>
                <a:t>?</a:t>
              </a:r>
              <a:endParaRPr lang="en-GB" sz="4100" kern="1200" dirty="0"/>
            </a:p>
          </p:txBody>
        </p:sp>
      </p:grpSp>
    </p:spTree>
    <p:extLst>
      <p:ext uri="{BB962C8B-B14F-4D97-AF65-F5344CB8AC3E}">
        <p14:creationId xmlns:p14="http://schemas.microsoft.com/office/powerpoint/2010/main" val="40252208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077200" cy="1143000"/>
          </a:xfrm>
        </p:spPr>
        <p:txBody>
          <a:bodyPr/>
          <a:lstStyle/>
          <a:p>
            <a:r>
              <a:rPr lang="en-GB" dirty="0" smtClean="0"/>
              <a:t>Another way of thinking about it</a:t>
            </a:r>
            <a:endParaRPr lang="en-GB" dirty="0"/>
          </a:p>
        </p:txBody>
      </p:sp>
      <p:pic>
        <p:nvPicPr>
          <p:cNvPr id="4" name="Content Placeholder 3" descr="Screen Shot 2014-02-08 at 18.11.05.png"/>
          <p:cNvPicPr>
            <a:picLocks noGrp="1" noChangeAspect="1"/>
          </p:cNvPicPr>
          <p:nvPr>
            <p:ph idx="1"/>
          </p:nvPr>
        </p:nvPicPr>
        <p:blipFill>
          <a:blip r:embed="rId2">
            <a:alphaModFix/>
            <a:extLst>
              <a:ext uri="{28A0092B-C50C-407E-A947-70E740481C1C}">
                <a14:useLocalDpi xmlns:a14="http://schemas.microsoft.com/office/drawing/2010/main" val="0"/>
              </a:ext>
            </a:extLst>
          </a:blip>
          <a:srcRect l="-19844" r="-19844"/>
          <a:stretch>
            <a:fillRect/>
          </a:stretch>
        </p:blipFill>
        <p:spPr>
          <a:xfrm>
            <a:off x="-685800" y="914400"/>
            <a:ext cx="10954683" cy="6080125"/>
          </a:xfrm>
        </p:spPr>
      </p:pic>
    </p:spTree>
    <p:extLst>
      <p:ext uri="{BB962C8B-B14F-4D97-AF65-F5344CB8AC3E}">
        <p14:creationId xmlns:p14="http://schemas.microsoft.com/office/powerpoint/2010/main" val="436233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Intros</a:t>
            </a:r>
            <a:endParaRPr lang="en-US" dirty="0"/>
          </a:p>
        </p:txBody>
      </p:sp>
      <p:sp>
        <p:nvSpPr>
          <p:cNvPr id="3" name="Text Placeholder 2"/>
          <p:cNvSpPr>
            <a:spLocks noGrp="1"/>
          </p:cNvSpPr>
          <p:nvPr>
            <p:ph idx="1"/>
          </p:nvPr>
        </p:nvSpPr>
        <p:spPr/>
        <p:txBody>
          <a:bodyPr/>
          <a:lstStyle/>
          <a:p>
            <a:r>
              <a:rPr lang="en-US" dirty="0" smtClean="0"/>
              <a:t>You</a:t>
            </a:r>
            <a:endParaRPr lang="en-US" dirty="0"/>
          </a:p>
          <a:p>
            <a:r>
              <a:rPr lang="en-US" dirty="0" smtClean="0"/>
              <a:t>Me</a:t>
            </a:r>
          </a:p>
          <a:p>
            <a:r>
              <a:rPr lang="en-US" dirty="0" smtClean="0"/>
              <a:t>The team</a:t>
            </a:r>
          </a:p>
          <a:p>
            <a:r>
              <a:rPr lang="en-US" dirty="0" smtClean="0"/>
              <a:t>The module ( and us </a:t>
            </a:r>
            <a:r>
              <a:rPr lang="en-US" dirty="0" smtClean="0">
                <a:sym typeface="Wingdings"/>
              </a:rPr>
              <a:t>)</a:t>
            </a:r>
            <a:endParaRPr lang="en-US" dirty="0"/>
          </a:p>
        </p:txBody>
      </p:sp>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Think about your motivation</a:t>
            </a:r>
            <a:endParaRPr lang="en-GB" dirty="0"/>
          </a:p>
        </p:txBody>
      </p:sp>
      <p:pic>
        <p:nvPicPr>
          <p:cNvPr id="4" name="Content Placeholder 3" descr="Screen Shot 2013-01-15 at 17.04.50.png"/>
          <p:cNvPicPr>
            <a:picLocks noGrp="1" noChangeAspect="1"/>
          </p:cNvPicPr>
          <p:nvPr>
            <p:ph idx="1"/>
          </p:nvPr>
        </p:nvPicPr>
        <p:blipFill>
          <a:blip r:embed="rId2">
            <a:extLst>
              <a:ext uri="{28A0092B-C50C-407E-A947-70E740481C1C}">
                <a14:useLocalDpi xmlns:a14="http://schemas.microsoft.com/office/drawing/2010/main" val="0"/>
              </a:ext>
            </a:extLst>
          </a:blip>
          <a:srcRect l="5832" r="5832"/>
          <a:stretch>
            <a:fillRect/>
          </a:stretch>
        </p:blipFill>
        <p:spPr>
          <a:xfrm>
            <a:off x="304801" y="1828800"/>
            <a:ext cx="8365066" cy="4642716"/>
          </a:xfrm>
        </p:spPr>
      </p:pic>
    </p:spTree>
    <p:extLst>
      <p:ext uri="{BB962C8B-B14F-4D97-AF65-F5344CB8AC3E}">
        <p14:creationId xmlns:p14="http://schemas.microsoft.com/office/powerpoint/2010/main" val="31146477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Task…</a:t>
            </a:r>
            <a:endParaRPr lang="en-GB" dirty="0"/>
          </a:p>
        </p:txBody>
      </p:sp>
      <p:sp>
        <p:nvSpPr>
          <p:cNvPr id="4" name="Explosion 1 3"/>
          <p:cNvSpPr/>
          <p:nvPr/>
        </p:nvSpPr>
        <p:spPr>
          <a:xfrm rot="963797">
            <a:off x="3422197" y="1811514"/>
            <a:ext cx="3224837" cy="3074924"/>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b="1" dirty="0" smtClean="0"/>
              <a:t>About 20 available days from start to the deadline</a:t>
            </a:r>
            <a:endParaRPr lang="en-GB" b="1" dirty="0"/>
          </a:p>
        </p:txBody>
      </p:sp>
    </p:spTree>
    <p:extLst>
      <p:ext uri="{BB962C8B-B14F-4D97-AF65-F5344CB8AC3E}">
        <p14:creationId xmlns:p14="http://schemas.microsoft.com/office/powerpoint/2010/main" val="30459862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Self Study: Look at the Portfolio</a:t>
            </a:r>
            <a:endParaRPr lang="en-US" dirty="0"/>
          </a:p>
        </p:txBody>
      </p:sp>
      <p:pic>
        <p:nvPicPr>
          <p:cNvPr id="4" name="Picture 3" descr="TeachingRTSPages"/>
          <p:cNvPicPr>
            <a:picLocks noChangeAspect="1" noChangeArrowheads="1"/>
          </p:cNvPicPr>
          <p:nvPr/>
        </p:nvPicPr>
        <p:blipFill>
          <a:blip r:embed="rId3"/>
          <a:srcRect/>
          <a:stretch>
            <a:fillRect/>
          </a:stretch>
        </p:blipFill>
        <p:spPr bwMode="auto">
          <a:xfrm>
            <a:off x="2880037" y="1782393"/>
            <a:ext cx="3143250" cy="4191000"/>
          </a:xfrm>
          <a:prstGeom prst="rect">
            <a:avLst/>
          </a:prstGeom>
          <a:noFill/>
        </p:spPr>
      </p:pic>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Intro Portfolio</a:t>
            </a:r>
            <a:endParaRPr lang="en-US" dirty="0"/>
          </a:p>
        </p:txBody>
      </p:sp>
      <p:pic>
        <p:nvPicPr>
          <p:cNvPr id="9" name="Content Placeholder 8" descr="Picture 27.png"/>
          <p:cNvPicPr>
            <a:picLocks noGrp="1" noChangeAspect="1"/>
          </p:cNvPicPr>
          <p:nvPr>
            <p:ph idx="1"/>
          </p:nvPr>
        </p:nvPicPr>
        <p:blipFill>
          <a:blip r:embed="rId3"/>
          <a:srcRect t="-1517" b="-1517"/>
          <a:stretch>
            <a:fillRect/>
          </a:stretch>
        </p:blipFill>
        <p:spPr/>
      </p:pic>
      <p:sp>
        <p:nvSpPr>
          <p:cNvPr id="8" name="Text Placeholder 7"/>
          <p:cNvSpPr>
            <a:spLocks noGrp="1"/>
          </p:cNvSpPr>
          <p:nvPr>
            <p:ph type="body" sz="half" idx="2"/>
          </p:nvPr>
        </p:nvSpPr>
        <p:spPr/>
        <p:txBody>
          <a:bodyPr/>
          <a:lstStyle/>
          <a:p>
            <a:r>
              <a:rPr lang="en-US" dirty="0" smtClean="0"/>
              <a:t>Look at your handout</a:t>
            </a:r>
          </a:p>
          <a:p>
            <a:r>
              <a:rPr lang="en-US" dirty="0" smtClean="0"/>
              <a:t>What would you put in the sections?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Intros: what you have to think about</a:t>
            </a:r>
            <a:endParaRPr lang="en-US" dirty="0"/>
          </a:p>
        </p:txBody>
      </p:sp>
      <p:graphicFrame>
        <p:nvGraphicFramePr>
          <p:cNvPr id="3" name="Diagram 2"/>
          <p:cNvGraphicFramePr/>
          <p:nvPr>
            <p:extLst>
              <p:ext uri="{D42A27DB-BD31-4B8C-83A1-F6EECF244321}">
                <p14:modId xmlns:p14="http://schemas.microsoft.com/office/powerpoint/2010/main" val="886300392"/>
              </p:ext>
            </p:extLst>
          </p:nvPr>
        </p:nvGraphicFramePr>
        <p:xfrm>
          <a:off x="1665959" y="234614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Intros:</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What we will do</a:t>
            </a:r>
          </a:p>
          <a:p>
            <a:pPr>
              <a:buNone/>
            </a:pPr>
            <a:r>
              <a:rPr lang="en-US" dirty="0" smtClean="0"/>
              <a:t>Weeks 1-4</a:t>
            </a:r>
          </a:p>
          <a:p>
            <a:r>
              <a:rPr lang="en-US" dirty="0" smtClean="0"/>
              <a:t>For first three week</a:t>
            </a:r>
          </a:p>
          <a:p>
            <a:pPr lvl="1"/>
            <a:r>
              <a:rPr lang="en-US" dirty="0" smtClean="0"/>
              <a:t>will rehearse thinking </a:t>
            </a:r>
          </a:p>
          <a:p>
            <a:pPr lvl="1"/>
            <a:r>
              <a:rPr lang="en-US" dirty="0" smtClean="0"/>
              <a:t>provide ideas for each section</a:t>
            </a:r>
            <a:br>
              <a:rPr lang="en-US" dirty="0" smtClean="0"/>
            </a:br>
            <a:endParaRPr lang="en-US" dirty="0" smtClean="0"/>
          </a:p>
          <a:p>
            <a:pPr lvl="1"/>
            <a:r>
              <a:rPr lang="en-US" dirty="0" err="1" smtClean="0"/>
              <a:t>Handin</a:t>
            </a:r>
            <a:r>
              <a:rPr lang="en-US" dirty="0" smtClean="0"/>
              <a:t> your portfolio  - 2</a:t>
            </a:r>
            <a:r>
              <a:rPr lang="en-US" baseline="30000" dirty="0" smtClean="0"/>
              <a:t>nd</a:t>
            </a:r>
            <a:r>
              <a:rPr lang="en-US" dirty="0" smtClean="0"/>
              <a:t>  March 2013</a:t>
            </a:r>
          </a:p>
          <a:p>
            <a:pPr lvl="1"/>
            <a:r>
              <a:rPr lang="en-US" dirty="0" smtClean="0"/>
              <a:t>Individual recorded interview</a:t>
            </a:r>
            <a:br>
              <a:rPr lang="en-US" dirty="0" smtClean="0"/>
            </a:br>
            <a:r>
              <a:rPr lang="en-US" dirty="0" smtClean="0"/>
              <a:t>according to schedule </a:t>
            </a:r>
            <a:endParaRPr lang="en-US" dirty="0"/>
          </a:p>
        </p:txBody>
      </p:sp>
      <p:sp>
        <p:nvSpPr>
          <p:cNvPr id="4" name="Explosion 1 3"/>
          <p:cNvSpPr/>
          <p:nvPr/>
        </p:nvSpPr>
        <p:spPr>
          <a:xfrm rot="488208">
            <a:off x="5657566" y="2317745"/>
            <a:ext cx="4265094" cy="3539175"/>
          </a:xfrm>
          <a:prstGeom prst="irregularSeal1">
            <a:avLst/>
          </a:prstGeom>
          <a:gradFill flip="none" rotWithShape="1">
            <a:gsLst>
              <a:gs pos="0">
                <a:schemeClr val="accent1">
                  <a:shade val="51000"/>
                  <a:satMod val="130000"/>
                </a:schemeClr>
              </a:gs>
              <a:gs pos="99000">
                <a:schemeClr val="accent1">
                  <a:shade val="93000"/>
                  <a:satMod val="130000"/>
                </a:schemeClr>
              </a:gs>
              <a:gs pos="100000">
                <a:schemeClr val="accent1">
                  <a:shade val="94000"/>
                  <a:satMod val="135000"/>
                </a:schemeClr>
              </a:gs>
              <a:gs pos="1000">
                <a:schemeClr val="accent5">
                  <a:lumMod val="60000"/>
                  <a:lumOff val="40000"/>
                </a:schemeClr>
              </a:gs>
            </a:gsLst>
            <a:path path="shape">
              <a:fillToRect l="50000" t="50000" r="50000" b="50000"/>
            </a:path>
            <a:tileRect/>
          </a:gradFill>
          <a:ln/>
          <a:effectLst>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a:lstStyle/>
          <a:p>
            <a:pPr algn="ctr"/>
            <a:r>
              <a:rPr lang="en-US" dirty="0" smtClean="0"/>
              <a:t>Remember</a:t>
            </a:r>
            <a:endParaRPr lang="en-US" dirty="0"/>
          </a:p>
          <a:p>
            <a:pPr algn="ctr"/>
            <a:r>
              <a:rPr lang="en-US" dirty="0" smtClean="0"/>
              <a:t>no handin</a:t>
            </a:r>
            <a:br>
              <a:rPr lang="en-US" dirty="0" smtClean="0"/>
            </a:br>
            <a:r>
              <a:rPr lang="en-US" dirty="0" smtClean="0"/>
              <a:t>	no interview</a:t>
            </a:r>
            <a:br>
              <a:rPr lang="en-US" dirty="0" smtClean="0"/>
            </a:br>
            <a:r>
              <a:rPr lang="en-US" dirty="0" smtClean="0"/>
              <a:t>	no mark</a:t>
            </a:r>
            <a:endParaRPr lang="en-US" dirty="0"/>
          </a:p>
        </p:txBody>
      </p:sp>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achingRTSPages"/>
          <p:cNvPicPr>
            <a:picLocks noChangeAspect="1" noChangeArrowheads="1"/>
          </p:cNvPicPr>
          <p:nvPr/>
        </p:nvPicPr>
        <p:blipFill>
          <a:blip r:embed="rId2"/>
          <a:srcRect/>
          <a:stretch>
            <a:fillRect/>
          </a:stretch>
        </p:blipFill>
        <p:spPr bwMode="auto">
          <a:xfrm rot="709289">
            <a:off x="6103883" y="-266700"/>
            <a:ext cx="3143250" cy="4191000"/>
          </a:xfrm>
          <a:prstGeom prst="rect">
            <a:avLst/>
          </a:prstGeom>
          <a:noFill/>
        </p:spPr>
      </p:pic>
      <p:sp>
        <p:nvSpPr>
          <p:cNvPr id="2" name="Title 1"/>
          <p:cNvSpPr>
            <a:spLocks noGrp="1"/>
          </p:cNvSpPr>
          <p:nvPr>
            <p:ph type="title"/>
          </p:nvPr>
        </p:nvSpPr>
        <p:spPr/>
        <p:txBody>
          <a:bodyPr/>
          <a:lstStyle/>
          <a:p>
            <a:r>
              <a:rPr lang="en-US" dirty="0" smtClean="0"/>
              <a:t>Intros: each section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19755320"/>
              </p:ext>
            </p:extLst>
          </p:nvPr>
        </p:nvGraphicFramePr>
        <p:xfrm>
          <a:off x="779463" y="1828800"/>
          <a:ext cx="6371459" cy="4208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find stuff: Blackboard</a:t>
            </a:r>
            <a:endParaRPr lang="en-US" dirty="0"/>
          </a:p>
        </p:txBody>
      </p:sp>
      <p:pic>
        <p:nvPicPr>
          <p:cNvPr id="5" name="Content Placeholder 4" descr="Picture 37.png"/>
          <p:cNvPicPr>
            <a:picLocks noGrp="1" noChangeAspect="1"/>
          </p:cNvPicPr>
          <p:nvPr>
            <p:ph idx="1"/>
          </p:nvPr>
        </p:nvPicPr>
        <p:blipFill>
          <a:blip r:embed="rId3"/>
          <a:srcRect t="-197" b="-197"/>
          <a:stretch>
            <a:fillRect/>
          </a:stretch>
        </p:blipFill>
        <p:spPr/>
      </p:pic>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find stuff: Edshare</a:t>
            </a:r>
            <a:endParaRPr lang="en-US" dirty="0"/>
          </a:p>
        </p:txBody>
      </p:sp>
      <p:pic>
        <p:nvPicPr>
          <p:cNvPr id="4" name="Content Placeholder 3" descr="Picture 20.png"/>
          <p:cNvPicPr>
            <a:picLocks noGrp="1" noChangeAspect="1"/>
          </p:cNvPicPr>
          <p:nvPr>
            <p:ph idx="1"/>
          </p:nvPr>
        </p:nvPicPr>
        <p:blipFill>
          <a:blip r:embed="rId3"/>
          <a:srcRect t="-1582" b="-1582"/>
          <a:stretch>
            <a:fillRect/>
          </a:stretch>
        </p:blipFill>
        <p:spPr/>
      </p:pic>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Suggested watching and reading</a:t>
            </a:r>
            <a:endParaRPr lang="en-GB"/>
          </a:p>
        </p:txBody>
      </p:sp>
      <p:sp>
        <p:nvSpPr>
          <p:cNvPr id="3" name="Content Placeholder 2"/>
          <p:cNvSpPr>
            <a:spLocks noGrp="1"/>
          </p:cNvSpPr>
          <p:nvPr>
            <p:ph idx="1"/>
          </p:nvPr>
        </p:nvSpPr>
        <p:spPr/>
        <p:txBody>
          <a:bodyPr>
            <a:normAutofit fontScale="70000" lnSpcReduction="20000"/>
          </a:bodyPr>
          <a:lstStyle/>
          <a:p>
            <a:pPr marL="0" indent="0">
              <a:buNone/>
            </a:pPr>
            <a:r>
              <a:rPr lang="en-GB" dirty="0"/>
              <a:t>A vision of students today</a:t>
            </a:r>
          </a:p>
          <a:p>
            <a:pPr marL="0" indent="0">
              <a:buNone/>
            </a:pPr>
            <a:r>
              <a:rPr lang="en-GB" dirty="0"/>
              <a:t>How to Get the Most Out of Studying: Part 1 of 5, "Beliefs That Make You Fail... Or Succeed"</a:t>
            </a:r>
          </a:p>
          <a:p>
            <a:pPr marL="0" indent="0">
              <a:buNone/>
            </a:pPr>
            <a:r>
              <a:rPr lang="en-GB" dirty="0"/>
              <a:t>How to Learn Anything... Fast - Josh Kaufman</a:t>
            </a:r>
          </a:p>
          <a:p>
            <a:pPr marL="0" indent="0">
              <a:buNone/>
            </a:pPr>
            <a:r>
              <a:rPr lang="en-GB" dirty="0"/>
              <a:t>GLADWELL, M. (2008). Outliers, the story of success, Penguin (Audio Book on YouTube)</a:t>
            </a:r>
          </a:p>
          <a:p>
            <a:pPr marL="0" indent="0">
              <a:buNone/>
            </a:pPr>
            <a:r>
              <a:rPr lang="en-GB" dirty="0"/>
              <a:t>RSA Animate - Drive: The surprising truth about what motivates us </a:t>
            </a:r>
          </a:p>
          <a:p>
            <a:pPr marL="0" indent="0">
              <a:buNone/>
            </a:pPr>
            <a:r>
              <a:rPr lang="en-GB" dirty="0"/>
              <a:t>SYED, M. (2010) Bounce: The Myth of Talent and the Power of Practice, Fourth Estate (video of recent presentation by Matt Syed</a:t>
            </a:r>
          </a:p>
          <a:p>
            <a:pPr marL="0" indent="0">
              <a:buNone/>
            </a:pPr>
            <a:r>
              <a:rPr lang="en-GB" dirty="0"/>
              <a:t>The Visions of Students Today 2011 Remix One (trailer</a:t>
            </a:r>
            <a:r>
              <a:rPr lang="en-GB" dirty="0" smtClean="0"/>
              <a:t>)</a:t>
            </a:r>
          </a:p>
          <a:p>
            <a:pPr marL="0" indent="0">
              <a:buNone/>
            </a:pPr>
            <a:r>
              <a:rPr lang="en-GB" dirty="0" smtClean="0"/>
              <a:t>Plus a few others – the list is constantly renewing – look in </a:t>
            </a:r>
            <a:r>
              <a:rPr lang="en-GB" dirty="0" err="1" smtClean="0"/>
              <a:t>edshare</a:t>
            </a:r>
            <a:endParaRPr lang="en-GB" dirty="0"/>
          </a:p>
        </p:txBody>
      </p:sp>
    </p:spTree>
    <p:extLst>
      <p:ext uri="{BB962C8B-B14F-4D97-AF65-F5344CB8AC3E}">
        <p14:creationId xmlns:p14="http://schemas.microsoft.com/office/powerpoint/2010/main" val="3274581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Its all about you</a:t>
            </a:r>
            <a:endParaRPr lang="en-GB" dirty="0"/>
          </a:p>
        </p:txBody>
      </p:sp>
      <p:pic>
        <p:nvPicPr>
          <p:cNvPr id="7" name="Content Placeholder 6" descr="notaboutyou.jpg"/>
          <p:cNvPicPr>
            <a:picLocks noGrp="1" noChangeAspect="1"/>
          </p:cNvPicPr>
          <p:nvPr>
            <p:ph sz="half" idx="1"/>
          </p:nvPr>
        </p:nvPicPr>
        <p:blipFill>
          <a:blip r:embed="rId2">
            <a:extLst>
              <a:ext uri="{28A0092B-C50C-407E-A947-70E740481C1C}">
                <a14:useLocalDpi xmlns:a14="http://schemas.microsoft.com/office/drawing/2010/main" val="0"/>
              </a:ext>
            </a:extLst>
          </a:blip>
          <a:srcRect t="-10932" b="-10932"/>
          <a:stretch>
            <a:fillRect/>
          </a:stretch>
        </p:blipFill>
        <p:spPr/>
      </p:pic>
      <p:sp>
        <p:nvSpPr>
          <p:cNvPr id="6" name="Content Placeholder 5"/>
          <p:cNvSpPr>
            <a:spLocks noGrp="1"/>
          </p:cNvSpPr>
          <p:nvPr>
            <p:ph sz="half" idx="2"/>
          </p:nvPr>
        </p:nvSpPr>
        <p:spPr/>
        <p:txBody>
          <a:bodyPr>
            <a:normAutofit/>
          </a:bodyPr>
          <a:lstStyle/>
          <a:p>
            <a:pPr marL="0" indent="0" algn="ctr">
              <a:buNone/>
            </a:pPr>
            <a:r>
              <a:rPr lang="en-GB" sz="2800" dirty="0" smtClean="0"/>
              <a:t>RTS-3 may seem </a:t>
            </a:r>
            <a:r>
              <a:rPr lang="en-GB" sz="2800" b="1" u="sng" dirty="0" smtClean="0"/>
              <a:t>nothing like </a:t>
            </a:r>
            <a:br>
              <a:rPr lang="en-GB" sz="2800" b="1" u="sng" dirty="0" smtClean="0"/>
            </a:br>
            <a:r>
              <a:rPr lang="en-GB" sz="2800" dirty="0" smtClean="0"/>
              <a:t>any other of your study on the foundation year so far</a:t>
            </a:r>
            <a:r>
              <a:rPr lang="is-IS" sz="2800" dirty="0" smtClean="0"/>
              <a:t>…</a:t>
            </a:r>
          </a:p>
          <a:p>
            <a:pPr marL="0" indent="0" algn="ctr">
              <a:buNone/>
            </a:pPr>
            <a:r>
              <a:rPr lang="en-US" sz="2800" dirty="0" smtClean="0"/>
              <a:t>B</a:t>
            </a:r>
            <a:r>
              <a:rPr lang="is-IS" sz="2800" dirty="0" smtClean="0"/>
              <a:t>ut it covers essentials which you can use for the rest of your life</a:t>
            </a:r>
            <a:endParaRPr lang="en-GB" sz="2800" dirty="0"/>
          </a:p>
        </p:txBody>
      </p:sp>
    </p:spTree>
    <p:extLst>
      <p:ext uri="{BB962C8B-B14F-4D97-AF65-F5344CB8AC3E}">
        <p14:creationId xmlns:p14="http://schemas.microsoft.com/office/powerpoint/2010/main" val="29492091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kumimoji="0" lang="en-US" dirty="0"/>
              <a:t>Your formal objectives:</a:t>
            </a:r>
          </a:p>
        </p:txBody>
      </p:sp>
      <p:sp>
        <p:nvSpPr>
          <p:cNvPr id="3075" name="Rectangle 3"/>
          <p:cNvSpPr>
            <a:spLocks noGrp="1" noChangeArrowheads="1"/>
          </p:cNvSpPr>
          <p:nvPr>
            <p:ph type="body" idx="1"/>
          </p:nvPr>
        </p:nvSpPr>
        <p:spPr/>
        <p:txBody>
          <a:bodyPr/>
          <a:lstStyle/>
          <a:p>
            <a:pPr>
              <a:buFont typeface="Wingdings" pitchFamily="-107" charset="2"/>
              <a:buNone/>
            </a:pPr>
            <a:r>
              <a:rPr kumimoji="0" lang="en-GB" sz="2000" dirty="0">
                <a:latin typeface="Verdana" pitchFamily="-107" charset="0"/>
              </a:rPr>
              <a:t>The module - Sustaining Success</a:t>
            </a:r>
          </a:p>
          <a:p>
            <a:pPr>
              <a:buFont typeface="Wingdings" pitchFamily="-107" charset="2"/>
              <a:buNone/>
            </a:pPr>
            <a:r>
              <a:rPr kumimoji="0" lang="en-GB" sz="2000" dirty="0">
                <a:latin typeface="Verdana" pitchFamily="-107" charset="0"/>
              </a:rPr>
              <a:t>Three portfolio components</a:t>
            </a:r>
          </a:p>
          <a:p>
            <a:r>
              <a:rPr kumimoji="0" lang="en-GB" sz="2000" dirty="0">
                <a:latin typeface="Verdana" pitchFamily="-107" charset="0"/>
              </a:rPr>
              <a:t>Getting Started in Higher </a:t>
            </a:r>
            <a:r>
              <a:rPr kumimoji="0" lang="en-GB" sz="2000" dirty="0" smtClean="0">
                <a:latin typeface="Verdana" pitchFamily="-107" charset="0"/>
              </a:rPr>
              <a:t>Education </a:t>
            </a:r>
            <a:r>
              <a:rPr lang="en-GB" sz="2000" dirty="0" smtClean="0">
                <a:latin typeface="Verdana" pitchFamily="-107" charset="0"/>
              </a:rPr>
              <a:t> </a:t>
            </a:r>
            <a:r>
              <a:rPr kumimoji="0" lang="en-GB" sz="2800" dirty="0" smtClean="0">
                <a:solidFill>
                  <a:srgbClr val="FF0000"/>
                </a:solidFill>
                <a:latin typeface="Zapf Dingbats"/>
                <a:ea typeface="Zapf Dingbats"/>
                <a:cs typeface="Zapf Dingbats"/>
              </a:rPr>
              <a:t>✔</a:t>
            </a:r>
            <a:endParaRPr kumimoji="0" lang="en-GB" sz="2000" dirty="0" smtClean="0">
              <a:solidFill>
                <a:srgbClr val="FF0000"/>
              </a:solidFill>
              <a:latin typeface="Verdana" pitchFamily="-107" charset="0"/>
            </a:endParaRPr>
          </a:p>
          <a:p>
            <a:r>
              <a:rPr kumimoji="0" lang="en-GB" sz="2000" dirty="0">
                <a:latin typeface="Verdana" pitchFamily="-107" charset="0"/>
              </a:rPr>
              <a:t>Making </a:t>
            </a:r>
            <a:r>
              <a:rPr kumimoji="0" lang="en-GB" sz="2000" dirty="0" smtClean="0">
                <a:latin typeface="Verdana" pitchFamily="-107" charset="0"/>
              </a:rPr>
              <a:t>Progress  </a:t>
            </a:r>
            <a:r>
              <a:rPr kumimoji="0" lang="en-GB" sz="2800" dirty="0" smtClean="0">
                <a:solidFill>
                  <a:srgbClr val="FF0000"/>
                </a:solidFill>
                <a:latin typeface="Zapf Dingbats"/>
                <a:ea typeface="Zapf Dingbats"/>
                <a:cs typeface="Zapf Dingbats"/>
              </a:rPr>
              <a:t>✔</a:t>
            </a:r>
            <a:endParaRPr kumimoji="0" lang="en-GB" sz="2000" dirty="0" smtClean="0">
              <a:solidFill>
                <a:srgbClr val="FF0000"/>
              </a:solidFill>
              <a:latin typeface="Verdana" pitchFamily="-107" charset="0"/>
            </a:endParaRPr>
          </a:p>
          <a:p>
            <a:r>
              <a:rPr kumimoji="0" lang="en-GB" sz="2000" dirty="0">
                <a:latin typeface="Verdana" pitchFamily="-107" charset="0"/>
              </a:rPr>
              <a:t>Sustaining Success:  </a:t>
            </a:r>
            <a:r>
              <a:rPr lang="en-GB" sz="2000" dirty="0" smtClean="0">
                <a:latin typeface="Verdana" pitchFamily="-107" charset="0"/>
              </a:rPr>
              <a:t>NOW</a:t>
            </a:r>
            <a:endParaRPr kumimoji="0" lang="en-US" sz="2000" dirty="0">
              <a:solidFill>
                <a:srgbClr val="A81050"/>
              </a:solidFill>
              <a:latin typeface="Verdana" pitchFamily="-107" charset="0"/>
            </a:endParaRPr>
          </a:p>
        </p:txBody>
      </p:sp>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Bigger Objective</a:t>
            </a:r>
            <a:endParaRPr lang="en-GB" dirty="0"/>
          </a:p>
        </p:txBody>
      </p:sp>
      <p:sp>
        <p:nvSpPr>
          <p:cNvPr id="3" name="Content Placeholder 2"/>
          <p:cNvSpPr>
            <a:spLocks noGrp="1"/>
          </p:cNvSpPr>
          <p:nvPr>
            <p:ph idx="1"/>
          </p:nvPr>
        </p:nvSpPr>
        <p:spPr/>
        <p:txBody>
          <a:bodyPr/>
          <a:lstStyle/>
          <a:p>
            <a:r>
              <a:rPr lang="en-GB" dirty="0" smtClean="0"/>
              <a:t>Successfully complete the foundation year</a:t>
            </a:r>
          </a:p>
          <a:p>
            <a:r>
              <a:rPr lang="en-GB" dirty="0" smtClean="0"/>
              <a:t>Gain a brilliant degree</a:t>
            </a:r>
          </a:p>
          <a:p>
            <a:r>
              <a:rPr lang="en-GB" dirty="0" smtClean="0"/>
              <a:t>Secure the future of you choice/dreams</a:t>
            </a:r>
            <a:endParaRPr lang="en-GB" dirty="0"/>
          </a:p>
        </p:txBody>
      </p:sp>
    </p:spTree>
    <p:extLst>
      <p:ext uri="{BB962C8B-B14F-4D97-AF65-F5344CB8AC3E}">
        <p14:creationId xmlns:p14="http://schemas.microsoft.com/office/powerpoint/2010/main" val="22077441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smtClean="0"/>
              <a:t>Objectives (task)</a:t>
            </a:r>
            <a:endParaRPr lang="en-US" dirty="0"/>
          </a:p>
        </p:txBody>
      </p:sp>
      <p:sp>
        <p:nvSpPr>
          <p:cNvPr id="43011" name="Rectangle 3"/>
          <p:cNvSpPr>
            <a:spLocks noGrp="1" noChangeArrowheads="1"/>
          </p:cNvSpPr>
          <p:nvPr>
            <p:ph type="body" sz="half" idx="1"/>
          </p:nvPr>
        </p:nvSpPr>
        <p:spPr>
          <a:xfrm>
            <a:off x="779462" y="3212353"/>
            <a:ext cx="3657600" cy="2836022"/>
          </a:xfrm>
        </p:spPr>
        <p:txBody>
          <a:bodyPr/>
          <a:lstStyle/>
          <a:p>
            <a:r>
              <a:rPr lang="en-US" sz="2400" dirty="0" smtClean="0"/>
              <a:t>Should </a:t>
            </a:r>
            <a:r>
              <a:rPr lang="en-US" sz="2400" dirty="0"/>
              <a:t>relate to why you are here :-)</a:t>
            </a:r>
          </a:p>
        </p:txBody>
      </p:sp>
      <p:sp>
        <p:nvSpPr>
          <p:cNvPr id="43012" name="Rectangle 4"/>
          <p:cNvSpPr>
            <a:spLocks noGrp="1" noChangeArrowheads="1"/>
          </p:cNvSpPr>
          <p:nvPr>
            <p:ph type="body" sz="half" idx="2"/>
          </p:nvPr>
        </p:nvSpPr>
        <p:spPr>
          <a:xfrm>
            <a:off x="4688541" y="2330824"/>
            <a:ext cx="3657600" cy="3717551"/>
          </a:xfrm>
        </p:spPr>
        <p:txBody>
          <a:bodyPr>
            <a:normAutofit/>
          </a:bodyPr>
          <a:lstStyle/>
          <a:p>
            <a:pPr>
              <a:buFont typeface="Wingdings" pitchFamily="-107" charset="2"/>
              <a:buNone/>
            </a:pPr>
            <a:r>
              <a:rPr lang="en-US" sz="2400" dirty="0"/>
              <a:t>Think for a moment…</a:t>
            </a:r>
          </a:p>
          <a:p>
            <a:pPr>
              <a:buFont typeface="Wingdings" pitchFamily="-107" charset="2"/>
              <a:buNone/>
            </a:pPr>
            <a:r>
              <a:rPr lang="en-US" sz="2400" dirty="0"/>
              <a:t>What do you want to achieve?</a:t>
            </a:r>
          </a:p>
          <a:p>
            <a:pPr>
              <a:lnSpc>
                <a:spcPct val="180000"/>
              </a:lnSpc>
              <a:buFont typeface="Wingdings" pitchFamily="-107" charset="2"/>
              <a:buChar char="ü"/>
            </a:pPr>
            <a:r>
              <a:rPr lang="en-US" sz="1800" dirty="0"/>
              <a:t>Today</a:t>
            </a:r>
          </a:p>
          <a:p>
            <a:pPr>
              <a:lnSpc>
                <a:spcPct val="180000"/>
              </a:lnSpc>
              <a:buFont typeface="Wingdings" pitchFamily="-107" charset="2"/>
              <a:buChar char="ü"/>
            </a:pPr>
            <a:r>
              <a:rPr lang="en-US" sz="1800" dirty="0"/>
              <a:t>Tomorrow</a:t>
            </a:r>
          </a:p>
          <a:p>
            <a:pPr>
              <a:lnSpc>
                <a:spcPct val="180000"/>
              </a:lnSpc>
              <a:buFont typeface="Wingdings" pitchFamily="-107" charset="2"/>
              <a:buChar char="ü"/>
            </a:pPr>
            <a:r>
              <a:rPr lang="en-US" sz="1800" dirty="0"/>
              <a:t>This semester, year, </a:t>
            </a:r>
          </a:p>
          <a:p>
            <a:pPr>
              <a:lnSpc>
                <a:spcPct val="180000"/>
              </a:lnSpc>
              <a:buFont typeface="Wingdings" pitchFamily="-107" charset="2"/>
              <a:buChar char="ü"/>
            </a:pPr>
            <a:r>
              <a:rPr lang="en-US" sz="1800" dirty="0"/>
              <a:t>During the life of your degree</a:t>
            </a:r>
            <a:endParaRPr lang="en-US" sz="2400" dirty="0"/>
          </a:p>
        </p:txBody>
      </p:sp>
      <p:sp>
        <p:nvSpPr>
          <p:cNvPr id="43013" name="AutoShape 5"/>
          <p:cNvSpPr>
            <a:spLocks noChangeArrowheads="1"/>
          </p:cNvSpPr>
          <p:nvPr/>
        </p:nvSpPr>
        <p:spPr bwMode="auto">
          <a:xfrm>
            <a:off x="6754672" y="0"/>
            <a:ext cx="3182937" cy="1902786"/>
          </a:xfrm>
          <a:prstGeom prst="cloudCallout">
            <a:avLst>
              <a:gd name="adj1" fmla="val -27760"/>
              <a:gd name="adj2" fmla="val 98889"/>
            </a:avLst>
          </a:prstGeom>
          <a:solidFill>
            <a:schemeClr val="accent1"/>
          </a:solidFill>
          <a:ln w="9525">
            <a:solidFill>
              <a:schemeClr val="tx1"/>
            </a:solidFill>
            <a:round/>
            <a:headEnd/>
            <a:tailEnd/>
          </a:ln>
        </p:spPr>
        <p:txBody>
          <a:bodyPr wrap="none" anchor="ctr">
            <a:prstTxWarp prst="textNoShape">
              <a:avLst/>
            </a:prstTxWarp>
          </a:bodyPr>
          <a:lstStyle/>
          <a:p>
            <a:pPr algn="ctr"/>
            <a:r>
              <a:rPr lang="en-US" dirty="0"/>
              <a:t>Ambition, </a:t>
            </a:r>
            <a:br>
              <a:rPr lang="en-US" dirty="0"/>
            </a:br>
            <a:r>
              <a:rPr lang="en-US" dirty="0"/>
              <a:t>desire, need, </a:t>
            </a:r>
            <a:br>
              <a:rPr lang="en-US" dirty="0"/>
            </a:br>
            <a:r>
              <a:rPr lang="en-US" dirty="0"/>
              <a:t>want….</a:t>
            </a:r>
          </a:p>
        </p:txBody>
      </p:sp>
      <p:sp>
        <p:nvSpPr>
          <p:cNvPr id="8" name="Rectangle 7"/>
          <p:cNvSpPr/>
          <p:nvPr/>
        </p:nvSpPr>
        <p:spPr>
          <a:xfrm>
            <a:off x="1813391" y="1656220"/>
            <a:ext cx="5247342" cy="461665"/>
          </a:xfrm>
          <a:prstGeom prst="rect">
            <a:avLst/>
          </a:prstGeom>
        </p:spPr>
        <p:txBody>
          <a:bodyPr wrap="square">
            <a:spAutoFit/>
          </a:bodyPr>
          <a:lstStyle/>
          <a:p>
            <a:pPr marL="282575" lvl="0" indent="-282575" defTabSz="914400">
              <a:spcBef>
                <a:spcPts val="2000"/>
              </a:spcBef>
              <a:buFont typeface="Wingdings 2" pitchFamily="18" charset="2"/>
              <a:buChar char=""/>
            </a:pPr>
            <a:r>
              <a:rPr lang="en-US" sz="2400" dirty="0">
                <a:solidFill>
                  <a:prstClr val="white"/>
                </a:solidFill>
              </a:rPr>
              <a:t>Identify your own objectives</a:t>
            </a:r>
          </a:p>
        </p:txBody>
      </p:sp>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p:txBody>
          <a:bodyPr/>
          <a:lstStyle/>
          <a:p>
            <a:r>
              <a:rPr lang="en-US" dirty="0"/>
              <a:t>About Feedback</a:t>
            </a:r>
          </a:p>
        </p:txBody>
      </p:sp>
      <p:sp>
        <p:nvSpPr>
          <p:cNvPr id="50179" name="Rectangle 3"/>
          <p:cNvSpPr>
            <a:spLocks noGrp="1" noChangeArrowheads="1"/>
          </p:cNvSpPr>
          <p:nvPr>
            <p:ph type="subTitle" idx="1"/>
          </p:nvPr>
        </p:nvSpPr>
        <p:spPr/>
        <p:txBody>
          <a:bodyPr/>
          <a:lstStyle/>
          <a:p>
            <a:r>
              <a:rPr lang="en-US"/>
              <a:t>How do we get it?</a:t>
            </a:r>
          </a:p>
          <a:p>
            <a:r>
              <a:rPr lang="en-US"/>
              <a:t>How? When? So What?</a:t>
            </a:r>
          </a:p>
        </p:txBody>
      </p:sp>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r>
              <a:rPr kumimoji="0" lang="en-US" dirty="0"/>
              <a:t>Varieties of Feedback: </a:t>
            </a:r>
            <a:br>
              <a:rPr kumimoji="0" lang="en-US" dirty="0"/>
            </a:br>
            <a:r>
              <a:rPr kumimoji="0" lang="en-US" dirty="0"/>
              <a:t>Full Brain?</a:t>
            </a:r>
          </a:p>
        </p:txBody>
      </p:sp>
      <p:pic>
        <p:nvPicPr>
          <p:cNvPr id="27652" name="Picture 4" descr="fullbrain"/>
          <p:cNvPicPr>
            <a:picLocks noChangeAspect="1" noChangeArrowheads="1"/>
          </p:cNvPicPr>
          <p:nvPr/>
        </p:nvPicPr>
        <p:blipFill>
          <a:blip r:embed="rId3"/>
          <a:srcRect/>
          <a:stretch>
            <a:fillRect/>
          </a:stretch>
        </p:blipFill>
        <p:spPr bwMode="auto">
          <a:xfrm>
            <a:off x="2590800" y="1981200"/>
            <a:ext cx="3313113" cy="4267200"/>
          </a:xfrm>
          <a:prstGeom prst="rect">
            <a:avLst/>
          </a:prstGeom>
          <a:noFill/>
        </p:spPr>
      </p:pic>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kumimoji="0" lang="en-US" dirty="0" smtClean="0"/>
              <a:t>Think about </a:t>
            </a:r>
            <a:r>
              <a:rPr kumimoji="0" lang="en-US" dirty="0"/>
              <a:t>this </a:t>
            </a:r>
            <a:r>
              <a:rPr kumimoji="0" lang="en-US" dirty="0" smtClean="0"/>
              <a:t>module (RTS)</a:t>
            </a:r>
            <a:endParaRPr kumimoji="0" lang="en-US" dirty="0"/>
          </a:p>
        </p:txBody>
      </p:sp>
      <p:sp>
        <p:nvSpPr>
          <p:cNvPr id="69635" name="Rectangle 3"/>
          <p:cNvSpPr>
            <a:spLocks noGrp="1" noChangeArrowheads="1"/>
          </p:cNvSpPr>
          <p:nvPr>
            <p:ph type="body" idx="1"/>
          </p:nvPr>
        </p:nvSpPr>
        <p:spPr/>
        <p:txBody>
          <a:bodyPr/>
          <a:lstStyle/>
          <a:p>
            <a:pPr marL="609600" indent="-609600">
              <a:buFont typeface="Wingdings" pitchFamily="-107" charset="2"/>
              <a:buNone/>
            </a:pPr>
            <a:r>
              <a:rPr lang="en-US" dirty="0"/>
              <a:t>What have you done</a:t>
            </a:r>
            <a:r>
              <a:rPr lang="en-US" dirty="0" smtClean="0"/>
              <a:t>? </a:t>
            </a:r>
            <a:br>
              <a:rPr lang="en-US" dirty="0" smtClean="0"/>
            </a:br>
            <a:r>
              <a:rPr lang="en-US" dirty="0" smtClean="0"/>
              <a:t>What have *you* achieved?</a:t>
            </a:r>
            <a:endParaRPr lang="en-US" dirty="0"/>
          </a:p>
          <a:p>
            <a:pPr marL="0" indent="0">
              <a:buNone/>
            </a:pPr>
            <a:r>
              <a:rPr lang="en-US" b="1" u="sng" dirty="0" smtClean="0"/>
              <a:t>Q     How </a:t>
            </a:r>
            <a:r>
              <a:rPr lang="en-US" b="1" u="sng" dirty="0"/>
              <a:t>do you rate it so far?</a:t>
            </a:r>
          </a:p>
          <a:p>
            <a:pPr marL="609600" indent="-609600">
              <a:buFont typeface="Arial" pitchFamily="-107" charset="0"/>
              <a:buAutoNum type="alphaLcPeriod"/>
            </a:pPr>
            <a:r>
              <a:rPr lang="en-US" dirty="0"/>
              <a:t>Obviously useful</a:t>
            </a:r>
          </a:p>
          <a:p>
            <a:pPr marL="609600" indent="-609600">
              <a:buFont typeface="Arial" pitchFamily="-107" charset="0"/>
              <a:buAutoNum type="alphaLcPeriod"/>
            </a:pPr>
            <a:r>
              <a:rPr lang="en-US" dirty="0"/>
              <a:t>Surprisingly useful</a:t>
            </a:r>
          </a:p>
          <a:p>
            <a:pPr marL="609600" indent="-609600">
              <a:buFont typeface="Arial" pitchFamily="-107" charset="0"/>
              <a:buAutoNum type="alphaLcPeriod"/>
            </a:pPr>
            <a:r>
              <a:rPr lang="en-US" dirty="0"/>
              <a:t>Still not sure</a:t>
            </a:r>
          </a:p>
          <a:p>
            <a:pPr marL="609600" indent="-609600">
              <a:buFont typeface="Arial" pitchFamily="-107" charset="0"/>
              <a:buAutoNum type="alphaLcPeriod"/>
            </a:pPr>
            <a:r>
              <a:rPr lang="en-US" dirty="0"/>
              <a:t>Don’t think it is helping</a:t>
            </a:r>
          </a:p>
        </p:txBody>
      </p:sp>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kumimoji="0" lang="en-US" dirty="0"/>
              <a:t>Reflection and Feedback 1</a:t>
            </a:r>
          </a:p>
        </p:txBody>
      </p:sp>
      <p:sp>
        <p:nvSpPr>
          <p:cNvPr id="22531" name="Rectangle 3"/>
          <p:cNvSpPr>
            <a:spLocks noGrp="1" noChangeArrowheads="1"/>
          </p:cNvSpPr>
          <p:nvPr>
            <p:ph type="body" idx="1"/>
          </p:nvPr>
        </p:nvSpPr>
        <p:spPr>
          <a:xfrm>
            <a:off x="685800" y="1981200"/>
            <a:ext cx="4343400" cy="4114800"/>
          </a:xfrm>
        </p:spPr>
        <p:txBody>
          <a:bodyPr/>
          <a:lstStyle/>
          <a:p>
            <a:pPr>
              <a:buFont typeface="Wingdings" pitchFamily="-107" charset="2"/>
              <a:buNone/>
            </a:pPr>
            <a:r>
              <a:rPr lang="en-US"/>
              <a:t>True of False?</a:t>
            </a:r>
          </a:p>
          <a:p>
            <a:pPr>
              <a:buFont typeface="Wingdings" pitchFamily="-107" charset="2"/>
              <a:buNone/>
            </a:pPr>
            <a:r>
              <a:rPr lang="en-US"/>
              <a:t>	You can only get feedback on your work from the lecturers or demonstrators</a:t>
            </a:r>
          </a:p>
        </p:txBody>
      </p:sp>
      <p:graphicFrame>
        <p:nvGraphicFramePr>
          <p:cNvPr id="22532" name="Object 4"/>
          <p:cNvGraphicFramePr>
            <a:graphicFrameLocks/>
          </p:cNvGraphicFramePr>
          <p:nvPr/>
        </p:nvGraphicFramePr>
        <p:xfrm>
          <a:off x="5486400" y="1981200"/>
          <a:ext cx="1852613" cy="4095750"/>
        </p:xfrm>
        <a:graphic>
          <a:graphicData uri="http://schemas.openxmlformats.org/presentationml/2006/ole">
            <mc:AlternateContent xmlns:mc="http://schemas.openxmlformats.org/markup-compatibility/2006">
              <mc:Choice xmlns:v="urn:schemas-microsoft-com:vml" Requires="v">
                <p:oleObj spid="_x0000_s1047" name="Clip" r:id="rId4" imgW="1043305" imgH="2300605" progId="">
                  <p:embed/>
                </p:oleObj>
              </mc:Choice>
              <mc:Fallback>
                <p:oleObj name="Clip" r:id="rId4" imgW="1043305" imgH="2300605"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81200"/>
                        <a:ext cx="1852613"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kumimoji="0" lang="en-US" dirty="0"/>
              <a:t>reflection and feedback 2</a:t>
            </a:r>
          </a:p>
        </p:txBody>
      </p:sp>
      <p:sp>
        <p:nvSpPr>
          <p:cNvPr id="23555" name="Rectangle 3"/>
          <p:cNvSpPr>
            <a:spLocks noGrp="1" noChangeArrowheads="1"/>
          </p:cNvSpPr>
          <p:nvPr>
            <p:ph type="body" sz="half" idx="1"/>
          </p:nvPr>
        </p:nvSpPr>
        <p:spPr>
          <a:xfrm>
            <a:off x="685799" y="1981200"/>
            <a:ext cx="4294319" cy="4114800"/>
          </a:xfrm>
        </p:spPr>
        <p:txBody>
          <a:bodyPr>
            <a:normAutofit/>
          </a:bodyPr>
          <a:lstStyle/>
          <a:p>
            <a:pPr marL="457200" indent="-457200">
              <a:lnSpc>
                <a:spcPct val="90000"/>
              </a:lnSpc>
              <a:buFont typeface="Wingdings" pitchFamily="-107" charset="2"/>
              <a:buNone/>
            </a:pPr>
            <a:r>
              <a:rPr lang="en-US" sz="2000" dirty="0"/>
              <a:t>How can you get feedback from </a:t>
            </a:r>
            <a:r>
              <a:rPr lang="en-US" sz="2000" dirty="0" smtClean="0"/>
              <a:t>an exam</a:t>
            </a:r>
            <a:r>
              <a:rPr lang="en-US" sz="2000" dirty="0"/>
              <a:t>?</a:t>
            </a:r>
          </a:p>
          <a:p>
            <a:pPr marL="457200" indent="-457200">
              <a:lnSpc>
                <a:spcPct val="90000"/>
              </a:lnSpc>
              <a:buFont typeface="Wingdings" pitchFamily="-107" charset="2"/>
              <a:buNone/>
            </a:pPr>
            <a:r>
              <a:rPr lang="en-US" sz="2000" dirty="0"/>
              <a:t>Choose any which apply</a:t>
            </a:r>
          </a:p>
          <a:p>
            <a:pPr marL="457200" indent="-457200">
              <a:lnSpc>
                <a:spcPct val="90000"/>
              </a:lnSpc>
              <a:buFont typeface="Arial" pitchFamily="-107" charset="0"/>
              <a:buAutoNum type="alphaLcPeriod"/>
            </a:pPr>
            <a:endParaRPr lang="en-US" sz="2000" dirty="0"/>
          </a:p>
          <a:p>
            <a:pPr marL="457200" indent="-457200">
              <a:lnSpc>
                <a:spcPct val="90000"/>
              </a:lnSpc>
              <a:buFont typeface="Arial" pitchFamily="-107" charset="0"/>
              <a:buAutoNum type="alphaLcPeriod"/>
            </a:pPr>
            <a:r>
              <a:rPr lang="en-US" sz="2000" dirty="0"/>
              <a:t>Listen to the general feedback on how we all did</a:t>
            </a:r>
          </a:p>
          <a:p>
            <a:pPr marL="457200" indent="-457200">
              <a:lnSpc>
                <a:spcPct val="90000"/>
              </a:lnSpc>
              <a:buFont typeface="Arial" pitchFamily="-107" charset="0"/>
              <a:buAutoNum type="alphaLcPeriod"/>
            </a:pPr>
            <a:r>
              <a:rPr lang="en-US" sz="2000" dirty="0"/>
              <a:t>Think about how I did</a:t>
            </a:r>
          </a:p>
          <a:p>
            <a:pPr marL="457200" indent="-457200">
              <a:lnSpc>
                <a:spcPct val="90000"/>
              </a:lnSpc>
              <a:buFont typeface="Arial" pitchFamily="-107" charset="0"/>
              <a:buAutoNum type="alphaLcPeriod"/>
            </a:pPr>
            <a:r>
              <a:rPr lang="en-US" sz="2000" dirty="0"/>
              <a:t>Talk to fellow students about</a:t>
            </a:r>
            <a:r>
              <a:rPr lang="en-US" sz="2000" dirty="0" smtClean="0"/>
              <a:t> </a:t>
            </a:r>
            <a:br>
              <a:rPr lang="en-US" sz="2000" dirty="0" smtClean="0"/>
            </a:br>
            <a:r>
              <a:rPr lang="en-US" sz="2000" dirty="0" smtClean="0"/>
              <a:t> how </a:t>
            </a:r>
            <a:r>
              <a:rPr lang="en-US" sz="2000" dirty="0"/>
              <a:t>we did</a:t>
            </a:r>
          </a:p>
          <a:p>
            <a:pPr marL="457200" indent="-457200">
              <a:lnSpc>
                <a:spcPct val="90000"/>
              </a:lnSpc>
              <a:buFont typeface="Arial" pitchFamily="-107" charset="0"/>
              <a:buAutoNum type="alphaLcPeriod"/>
            </a:pPr>
            <a:r>
              <a:rPr lang="en-US" sz="2000" dirty="0"/>
              <a:t>Read and analyse at my marked</a:t>
            </a:r>
            <a:r>
              <a:rPr lang="en-US" sz="2000" dirty="0" smtClean="0"/>
              <a:t> </a:t>
            </a:r>
            <a:br>
              <a:rPr lang="en-US" sz="2000" dirty="0" smtClean="0"/>
            </a:br>
            <a:r>
              <a:rPr lang="en-US" sz="2000" dirty="0" smtClean="0"/>
              <a:t>exam </a:t>
            </a:r>
            <a:r>
              <a:rPr lang="en-US" sz="2000" dirty="0"/>
              <a:t>script </a:t>
            </a:r>
          </a:p>
          <a:p>
            <a:pPr marL="457200" indent="-457200">
              <a:lnSpc>
                <a:spcPct val="90000"/>
              </a:lnSpc>
              <a:buFont typeface="Arial" pitchFamily="-107" charset="0"/>
              <a:buAutoNum type="alphaLcPeriod"/>
            </a:pPr>
            <a:r>
              <a:rPr lang="en-US" sz="2000" dirty="0"/>
              <a:t>Attempt the exam a second time </a:t>
            </a:r>
          </a:p>
        </p:txBody>
      </p:sp>
      <p:pic>
        <p:nvPicPr>
          <p:cNvPr id="23558" name="Picture 6" descr="feedback"/>
          <p:cNvPicPr>
            <a:picLocks noGrp="1" noChangeAspect="1" noChangeArrowheads="1"/>
          </p:cNvPicPr>
          <p:nvPr>
            <p:ph sz="half" idx="2"/>
          </p:nvPr>
        </p:nvPicPr>
        <p:blipFill>
          <a:blip r:embed="rId3"/>
          <a:srcRect/>
          <a:stretch>
            <a:fillRect/>
          </a:stretch>
        </p:blipFill>
        <p:spPr>
          <a:xfrm>
            <a:off x="4980119" y="2274888"/>
            <a:ext cx="3810000" cy="3525837"/>
          </a:xfrm>
        </p:spPr>
      </p:pic>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exams</a:t>
            </a:r>
            <a:endParaRPr lang="en-GB" dirty="0"/>
          </a:p>
        </p:txBody>
      </p:sp>
      <p:sp>
        <p:nvSpPr>
          <p:cNvPr id="3" name="Text Placeholder 2"/>
          <p:cNvSpPr>
            <a:spLocks noGrp="1"/>
          </p:cNvSpPr>
          <p:nvPr>
            <p:ph type="body" sz="half" idx="1"/>
          </p:nvPr>
        </p:nvSpPr>
        <p:spPr/>
        <p:txBody>
          <a:bodyPr/>
          <a:lstStyle/>
          <a:p>
            <a:r>
              <a:rPr lang="en-GB" dirty="0" smtClean="0"/>
              <a:t>Remember</a:t>
            </a:r>
          </a:p>
          <a:p>
            <a:r>
              <a:rPr lang="en-GB" dirty="0" smtClean="0"/>
              <a:t>Think back</a:t>
            </a:r>
          </a:p>
          <a:p>
            <a:r>
              <a:rPr lang="en-GB" dirty="0" smtClean="0"/>
              <a:t>Before your exam </a:t>
            </a:r>
            <a:endParaRPr lang="en-GB" dirty="0"/>
          </a:p>
          <a:p>
            <a:r>
              <a:rPr lang="en-GB" dirty="0" smtClean="0"/>
              <a:t>Make a note now…</a:t>
            </a:r>
          </a:p>
        </p:txBody>
      </p:sp>
      <p:sp>
        <p:nvSpPr>
          <p:cNvPr id="4" name="Content Placeholder 3"/>
          <p:cNvSpPr>
            <a:spLocks noGrp="1"/>
          </p:cNvSpPr>
          <p:nvPr>
            <p:ph sz="half" idx="2"/>
          </p:nvPr>
        </p:nvSpPr>
        <p:spPr/>
        <p:txBody>
          <a:bodyPr/>
          <a:lstStyle/>
          <a:p>
            <a:r>
              <a:rPr lang="en-GB" dirty="0" smtClean="0"/>
              <a:t>TODAY - Think back</a:t>
            </a:r>
          </a:p>
          <a:p>
            <a:r>
              <a:rPr lang="en-GB" dirty="0" smtClean="0"/>
              <a:t>Reflecting on your exam performance</a:t>
            </a:r>
          </a:p>
          <a:p>
            <a:r>
              <a:rPr lang="en-GB" dirty="0" smtClean="0"/>
              <a:t>As you are thinking about it today…</a:t>
            </a:r>
          </a:p>
          <a:p>
            <a:r>
              <a:rPr lang="en-GB" smtClean="0"/>
              <a:t>Make a note</a:t>
            </a:r>
            <a:endParaRPr lang="en-GB" dirty="0"/>
          </a:p>
        </p:txBody>
      </p:sp>
    </p:spTree>
    <p:extLst>
      <p:ext uri="{BB962C8B-B14F-4D97-AF65-F5344CB8AC3E}">
        <p14:creationId xmlns:p14="http://schemas.microsoft.com/office/powerpoint/2010/main" val="299991157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p:txBody>
          <a:bodyPr/>
          <a:lstStyle/>
          <a:p>
            <a:r>
              <a:rPr lang="en-US" dirty="0"/>
              <a:t>Your Tasks</a:t>
            </a:r>
          </a:p>
        </p:txBody>
      </p:sp>
      <p:sp>
        <p:nvSpPr>
          <p:cNvPr id="51203" name="Rectangle 3"/>
          <p:cNvSpPr>
            <a:spLocks noGrp="1" noChangeArrowheads="1"/>
          </p:cNvSpPr>
          <p:nvPr>
            <p:ph type="subTitle" idx="1"/>
          </p:nvPr>
        </p:nvSpPr>
        <p:spPr/>
        <p:txBody>
          <a:bodyPr/>
          <a:lstStyle/>
          <a:p>
            <a:r>
              <a:rPr lang="en-US" dirty="0" smtClean="0"/>
              <a:t>Some things </a:t>
            </a:r>
            <a:r>
              <a:rPr lang="en-US" dirty="0"/>
              <a:t>for you…</a:t>
            </a:r>
          </a:p>
          <a:p>
            <a:r>
              <a:rPr lang="en-US" dirty="0"/>
              <a:t>And the portfolio ;-)</a:t>
            </a:r>
          </a:p>
        </p:txBody>
      </p:sp>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 A vision of students</a:t>
            </a:r>
            <a:endParaRPr lang="en-GB" dirty="0"/>
          </a:p>
        </p:txBody>
      </p:sp>
      <p:pic>
        <p:nvPicPr>
          <p:cNvPr id="6" name="Content Placeholder 5" descr="Screenshot 2016-01-28 13.26.34.png"/>
          <p:cNvPicPr>
            <a:picLocks noGrp="1" noChangeAspect="1"/>
          </p:cNvPicPr>
          <p:nvPr>
            <p:ph idx="1"/>
          </p:nvPr>
        </p:nvPicPr>
        <p:blipFill>
          <a:blip r:embed="rId2">
            <a:extLst>
              <a:ext uri="{28A0092B-C50C-407E-A947-70E740481C1C}">
                <a14:useLocalDpi xmlns:a14="http://schemas.microsoft.com/office/drawing/2010/main" val="0"/>
              </a:ext>
            </a:extLst>
          </a:blip>
          <a:srcRect l="-8315" r="-8315"/>
          <a:stretch>
            <a:fillRect/>
          </a:stretch>
        </p:blipFill>
        <p:spPr/>
      </p:pic>
      <p:sp>
        <p:nvSpPr>
          <p:cNvPr id="7" name="Rectangle 6"/>
          <p:cNvSpPr/>
          <p:nvPr/>
        </p:nvSpPr>
        <p:spPr>
          <a:xfrm>
            <a:off x="1303867" y="6037730"/>
            <a:ext cx="6536266"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dirty="0">
                <a:hlinkClick r:id="rId3"/>
              </a:rPr>
              <a:t>https://</a:t>
            </a:r>
            <a:r>
              <a:rPr lang="en-GB" dirty="0" err="1">
                <a:hlinkClick r:id="rId3"/>
              </a:rPr>
              <a:t>youtu.be</a:t>
            </a:r>
            <a:r>
              <a:rPr lang="en-GB" dirty="0">
                <a:hlinkClick r:id="rId3"/>
              </a:rPr>
              <a:t>/dGCJ46vyR9o?list=PL77BB94D4838EAD4C</a:t>
            </a:r>
            <a:endParaRPr lang="en-GB" dirty="0"/>
          </a:p>
        </p:txBody>
      </p:sp>
    </p:spTree>
    <p:extLst>
      <p:ext uri="{BB962C8B-B14F-4D97-AF65-F5344CB8AC3E}">
        <p14:creationId xmlns:p14="http://schemas.microsoft.com/office/powerpoint/2010/main" val="40944337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Consolidation</a:t>
            </a:r>
            <a:endParaRPr lang="en-GB" dirty="0"/>
          </a:p>
        </p:txBody>
      </p:sp>
      <p:sp>
        <p:nvSpPr>
          <p:cNvPr id="5" name="Picture Placeholder 4"/>
          <p:cNvSpPr>
            <a:spLocks noGrp="1"/>
          </p:cNvSpPr>
          <p:nvPr>
            <p:ph type="pic" sz="quarter" idx="13"/>
          </p:nvPr>
        </p:nvSpPr>
        <p:spPr/>
      </p:sp>
    </p:spTree>
    <p:extLst>
      <p:ext uri="{BB962C8B-B14F-4D97-AF65-F5344CB8AC3E}">
        <p14:creationId xmlns:p14="http://schemas.microsoft.com/office/powerpoint/2010/main" val="1453402972"/>
      </p:ext>
    </p:extLst>
  </p:cSld>
  <p:clrMapOvr>
    <a:masterClrMapping/>
  </p:clrMapOvr>
  <p:transition xmlns:p14="http://schemas.microsoft.com/office/powerpoint/2010/main" spd="slow">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Three stages</a:t>
            </a:r>
            <a:endParaRPr lang="en-GB" dirty="0"/>
          </a:p>
        </p:txBody>
      </p:sp>
      <p:sp>
        <p:nvSpPr>
          <p:cNvPr id="3" name="Subtitle 2"/>
          <p:cNvSpPr>
            <a:spLocks noGrp="1"/>
          </p:cNvSpPr>
          <p:nvPr>
            <p:ph type="subTitle" idx="1"/>
          </p:nvPr>
        </p:nvSpPr>
        <p:spPr/>
        <p:txBody>
          <a:bodyPr>
            <a:normAutofit/>
          </a:bodyPr>
          <a:lstStyle/>
          <a:p>
            <a:r>
              <a:rPr lang="en-GB" sz="3600" b="1" dirty="0" smtClean="0">
                <a:solidFill>
                  <a:schemeClr val="tx1"/>
                </a:solidFill>
              </a:rPr>
              <a:t>Introduction</a:t>
            </a:r>
            <a:br>
              <a:rPr lang="en-GB" sz="3600" b="1" dirty="0" smtClean="0">
                <a:solidFill>
                  <a:schemeClr val="tx1"/>
                </a:solidFill>
              </a:rPr>
            </a:br>
            <a:r>
              <a:rPr lang="en-GB" sz="3600" b="1" dirty="0" smtClean="0">
                <a:solidFill>
                  <a:schemeClr val="tx1"/>
                </a:solidFill>
              </a:rPr>
              <a:t>Consolidation</a:t>
            </a:r>
            <a:br>
              <a:rPr lang="en-GB" sz="3600" b="1" dirty="0" smtClean="0">
                <a:solidFill>
                  <a:schemeClr val="tx1"/>
                </a:solidFill>
              </a:rPr>
            </a:br>
            <a:r>
              <a:rPr lang="en-GB" sz="3600" b="1" dirty="0" smtClean="0">
                <a:solidFill>
                  <a:schemeClr val="tx1"/>
                </a:solidFill>
              </a:rPr>
              <a:t>Completion</a:t>
            </a:r>
            <a:endParaRPr lang="en-GB" sz="3600" b="1" dirty="0">
              <a:solidFill>
                <a:schemeClr val="tx1"/>
              </a:solidFill>
            </a:endParaRPr>
          </a:p>
        </p:txBody>
      </p:sp>
    </p:spTree>
    <p:extLst>
      <p:ext uri="{BB962C8B-B14F-4D97-AF65-F5344CB8AC3E}">
        <p14:creationId xmlns:p14="http://schemas.microsoft.com/office/powerpoint/2010/main" val="28711874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Today</a:t>
            </a:r>
            <a:endParaRPr lang="en-GB" dirty="0"/>
          </a:p>
        </p:txBody>
      </p:sp>
      <p:sp>
        <p:nvSpPr>
          <p:cNvPr id="3" name="Subtitle 2"/>
          <p:cNvSpPr>
            <a:spLocks noGrp="1"/>
          </p:cNvSpPr>
          <p:nvPr>
            <p:ph type="subTitle" idx="1"/>
          </p:nvPr>
        </p:nvSpPr>
        <p:spPr/>
        <p:txBody>
          <a:bodyPr>
            <a:normAutofit/>
          </a:bodyPr>
          <a:lstStyle/>
          <a:p>
            <a:r>
              <a:rPr lang="en-GB" sz="2800" b="1" dirty="0" smtClean="0">
                <a:solidFill>
                  <a:srgbClr val="000000"/>
                </a:solidFill>
              </a:rPr>
              <a:t>Consolidation</a:t>
            </a:r>
            <a:endParaRPr lang="en-GB" sz="2800" b="1" dirty="0">
              <a:solidFill>
                <a:srgbClr val="000000"/>
              </a:solidFill>
            </a:endParaRPr>
          </a:p>
        </p:txBody>
      </p:sp>
    </p:spTree>
    <p:extLst>
      <p:ext uri="{BB962C8B-B14F-4D97-AF65-F5344CB8AC3E}">
        <p14:creationId xmlns:p14="http://schemas.microsoft.com/office/powerpoint/2010/main" val="25231035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Mental jogging</a:t>
            </a:r>
            <a:endParaRPr lang="en-GB" dirty="0"/>
          </a:p>
        </p:txBody>
      </p:sp>
      <p:sp>
        <p:nvSpPr>
          <p:cNvPr id="3" name="Content Placeholder 2"/>
          <p:cNvSpPr>
            <a:spLocks noGrp="1"/>
          </p:cNvSpPr>
          <p:nvPr>
            <p:ph idx="1"/>
          </p:nvPr>
        </p:nvSpPr>
        <p:spPr/>
        <p:txBody>
          <a:bodyPr/>
          <a:lstStyle/>
          <a:p>
            <a:pPr marL="0" indent="0">
              <a:buNone/>
            </a:pPr>
            <a:r>
              <a:rPr lang="en-GB" dirty="0" smtClean="0"/>
              <a:t>Complete one of these mental jogging activities. Write down</a:t>
            </a:r>
            <a:r>
              <a:rPr lang="is-IS" dirty="0" smtClean="0"/>
              <a:t>…</a:t>
            </a:r>
            <a:endParaRPr lang="en-GB" dirty="0" smtClean="0"/>
          </a:p>
          <a:p>
            <a:r>
              <a:rPr lang="en-GB" dirty="0" smtClean="0"/>
              <a:t>Seven issues you might identify in your learning</a:t>
            </a:r>
            <a:r>
              <a:rPr lang="is-IS" dirty="0" smtClean="0"/>
              <a:t>…</a:t>
            </a:r>
          </a:p>
          <a:p>
            <a:r>
              <a:rPr lang="is-IS" dirty="0" smtClean="0"/>
              <a:t>Seven ways to solve those issues</a:t>
            </a:r>
          </a:p>
          <a:p>
            <a:r>
              <a:rPr lang="is-IS" dirty="0"/>
              <a:t>Seven questions you have about the portfolio</a:t>
            </a:r>
          </a:p>
          <a:p>
            <a:r>
              <a:rPr lang="en-GB" dirty="0" smtClean="0"/>
              <a:t>Seven answers to those questions</a:t>
            </a:r>
            <a:endParaRPr lang="en-GB" dirty="0"/>
          </a:p>
        </p:txBody>
      </p:sp>
      <p:sp>
        <p:nvSpPr>
          <p:cNvPr id="4" name="Rectangle 3"/>
          <p:cNvSpPr/>
          <p:nvPr/>
        </p:nvSpPr>
        <p:spPr>
          <a:xfrm>
            <a:off x="609600" y="6211668"/>
            <a:ext cx="85344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GB" dirty="0" err="1"/>
              <a:t>Edshare</a:t>
            </a:r>
            <a:r>
              <a:rPr lang="en-GB" dirty="0"/>
              <a:t> </a:t>
            </a:r>
            <a:r>
              <a:rPr lang="en-GB" dirty="0">
                <a:hlinkClick r:id="rId2"/>
              </a:rPr>
              <a:t>http://www.edshare.soton.ac.uk/16144/</a:t>
            </a:r>
            <a:endParaRPr lang="en-GB" dirty="0"/>
          </a:p>
        </p:txBody>
      </p:sp>
    </p:spTree>
    <p:extLst>
      <p:ext uri="{BB962C8B-B14F-4D97-AF65-F5344CB8AC3E}">
        <p14:creationId xmlns:p14="http://schemas.microsoft.com/office/powerpoint/2010/main" val="29576038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Looking at the portfolio</a:t>
            </a:r>
            <a:endParaRPr lang="en-GB" dirty="0"/>
          </a:p>
        </p:txBody>
      </p:sp>
      <p:pic>
        <p:nvPicPr>
          <p:cNvPr id="4" name="Content Placeholder 3" descr="Screenshot 2016-01-28 13.34.39.png"/>
          <p:cNvPicPr>
            <a:picLocks noGrp="1" noChangeAspect="1"/>
          </p:cNvPicPr>
          <p:nvPr>
            <p:ph idx="1"/>
          </p:nvPr>
        </p:nvPicPr>
        <p:blipFill>
          <a:blip r:embed="rId2">
            <a:extLst>
              <a:ext uri="{28A0092B-C50C-407E-A947-70E740481C1C}">
                <a14:useLocalDpi xmlns:a14="http://schemas.microsoft.com/office/drawing/2010/main" val="0"/>
              </a:ext>
            </a:extLst>
          </a:blip>
          <a:srcRect l="-12969" r="-12969"/>
          <a:stretch>
            <a:fillRect/>
          </a:stretch>
        </p:blipFill>
        <p:spPr>
          <a:xfrm>
            <a:off x="-76200" y="1424484"/>
            <a:ext cx="10212681" cy="5433516"/>
          </a:xfrm>
        </p:spPr>
      </p:pic>
      <p:sp>
        <p:nvSpPr>
          <p:cNvPr id="3" name="Explosion 1 2"/>
          <p:cNvSpPr/>
          <p:nvPr/>
        </p:nvSpPr>
        <p:spPr>
          <a:xfrm>
            <a:off x="5562600" y="1066800"/>
            <a:ext cx="4267200" cy="312420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t>Make sure you have the correct version</a:t>
            </a:r>
          </a:p>
        </p:txBody>
      </p:sp>
      <p:sp>
        <p:nvSpPr>
          <p:cNvPr id="5" name="TextBox 4"/>
          <p:cNvSpPr txBox="1"/>
          <p:nvPr/>
        </p:nvSpPr>
        <p:spPr>
          <a:xfrm>
            <a:off x="1905000" y="6248400"/>
            <a:ext cx="6853158" cy="369332"/>
          </a:xfrm>
          <a:prstGeom prst="rect">
            <a:avLst/>
          </a:prstGeom>
          <a:noFill/>
        </p:spPr>
        <p:txBody>
          <a:bodyPr wrap="none" rtlCol="0">
            <a:spAutoFit/>
          </a:bodyPr>
          <a:lstStyle/>
          <a:p>
            <a:r>
              <a:rPr lang="en-GB" dirty="0" smtClean="0"/>
              <a:t>Review the portfolio structure, this week consider the section on exams</a:t>
            </a:r>
            <a:endParaRPr lang="en-GB" dirty="0"/>
          </a:p>
        </p:txBody>
      </p:sp>
    </p:spTree>
    <p:extLst>
      <p:ext uri="{BB962C8B-B14F-4D97-AF65-F5344CB8AC3E}">
        <p14:creationId xmlns:p14="http://schemas.microsoft.com/office/powerpoint/2010/main" val="18434904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Thinking about Flow</a:t>
            </a:r>
            <a:endParaRPr lang="en-GB" dirty="0"/>
          </a:p>
        </p:txBody>
      </p:sp>
      <p:pic>
        <p:nvPicPr>
          <p:cNvPr id="4" name="Content Placeholder 3" descr="Screenshot 2016-02-18 11.18.21.png"/>
          <p:cNvPicPr>
            <a:picLocks noGrp="1" noChangeAspect="1"/>
          </p:cNvPicPr>
          <p:nvPr>
            <p:ph sz="half" idx="1"/>
          </p:nvPr>
        </p:nvPicPr>
        <p:blipFill>
          <a:blip r:embed="rId2">
            <a:extLst>
              <a:ext uri="{28A0092B-C50C-407E-A947-70E740481C1C}">
                <a14:useLocalDpi xmlns:a14="http://schemas.microsoft.com/office/drawing/2010/main" val="0"/>
              </a:ext>
            </a:extLst>
          </a:blip>
          <a:srcRect l="25021" r="25021"/>
          <a:stretch>
            <a:fillRect/>
          </a:stretch>
        </p:blipFill>
        <p:spPr/>
      </p:pic>
      <p:sp>
        <p:nvSpPr>
          <p:cNvPr id="6" name="Content Placeholder 5"/>
          <p:cNvSpPr>
            <a:spLocks noGrp="1"/>
          </p:cNvSpPr>
          <p:nvPr>
            <p:ph sz="half" idx="2"/>
          </p:nvPr>
        </p:nvSpPr>
        <p:spPr/>
        <p:txBody>
          <a:bodyPr>
            <a:normAutofit lnSpcReduction="10000"/>
          </a:bodyPr>
          <a:lstStyle/>
          <a:p>
            <a:r>
              <a:rPr lang="en-GB" dirty="0" smtClean="0"/>
              <a:t>Much of the video and writing focuses on happiness</a:t>
            </a:r>
          </a:p>
          <a:p>
            <a:r>
              <a:rPr lang="en-GB" dirty="0" smtClean="0"/>
              <a:t>I am interested in how we can access flow to work optimally and achieve our goals</a:t>
            </a:r>
          </a:p>
          <a:p>
            <a:r>
              <a:rPr lang="en-GB" dirty="0" smtClean="0"/>
              <a:t>Watch and relate the general context to your own experience</a:t>
            </a:r>
            <a:endParaRPr lang="en-GB" dirty="0"/>
          </a:p>
        </p:txBody>
      </p:sp>
      <p:sp>
        <p:nvSpPr>
          <p:cNvPr id="5" name="Rectangle 4"/>
          <p:cNvSpPr/>
          <p:nvPr/>
        </p:nvSpPr>
        <p:spPr>
          <a:xfrm>
            <a:off x="3048000" y="6248400"/>
            <a:ext cx="3200140" cy="369332"/>
          </a:xfrm>
          <a:prstGeom prst="rect">
            <a:avLst/>
          </a:prstGeom>
        </p:spPr>
        <p:txBody>
          <a:bodyPr wrap="none">
            <a:spAutoFit/>
          </a:bodyPr>
          <a:lstStyle/>
          <a:p>
            <a:r>
              <a:rPr lang="en-GB" dirty="0">
                <a:hlinkClick r:id="rId3"/>
              </a:rPr>
              <a:t>https://</a:t>
            </a:r>
            <a:r>
              <a:rPr lang="en-GB" dirty="0" err="1">
                <a:hlinkClick r:id="rId3"/>
              </a:rPr>
              <a:t>youtu.be</a:t>
            </a:r>
            <a:r>
              <a:rPr lang="en-GB" dirty="0">
                <a:hlinkClick r:id="rId3"/>
              </a:rPr>
              <a:t>/8h6IMYRoCZw</a:t>
            </a:r>
            <a:endParaRPr lang="en-GB" dirty="0"/>
          </a:p>
        </p:txBody>
      </p:sp>
    </p:spTree>
    <p:extLst>
      <p:ext uri="{BB962C8B-B14F-4D97-AF65-F5344CB8AC3E}">
        <p14:creationId xmlns:p14="http://schemas.microsoft.com/office/powerpoint/2010/main" val="22535567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Essays and reports </a:t>
            </a:r>
            <a:r>
              <a:rPr lang="en-GB" dirty="0" err="1" smtClean="0"/>
              <a:t>vs</a:t>
            </a:r>
            <a:r>
              <a:rPr lang="en-GB" dirty="0" smtClean="0"/>
              <a:t> </a:t>
            </a:r>
            <a:r>
              <a:rPr lang="en-GB" dirty="0"/>
              <a:t>r</a:t>
            </a:r>
            <a:r>
              <a:rPr lang="en-GB" dirty="0" smtClean="0"/>
              <a:t>eflections</a:t>
            </a:r>
            <a:endParaRPr lang="en-GB" dirty="0"/>
          </a:p>
        </p:txBody>
      </p:sp>
      <p:pic>
        <p:nvPicPr>
          <p:cNvPr id="7" name="Content Placeholder 6" descr="Screenshot 2016-02-18 11.24.46.png"/>
          <p:cNvPicPr>
            <a:picLocks noGrp="1" noChangeAspect="1"/>
          </p:cNvPicPr>
          <p:nvPr>
            <p:ph sz="half" idx="1"/>
          </p:nvPr>
        </p:nvPicPr>
        <p:blipFill>
          <a:blip r:embed="rId2">
            <a:extLst>
              <a:ext uri="{28A0092B-C50C-407E-A947-70E740481C1C}">
                <a14:useLocalDpi xmlns:a14="http://schemas.microsoft.com/office/drawing/2010/main" val="0"/>
              </a:ext>
            </a:extLst>
          </a:blip>
          <a:srcRect l="-10531" r="-10531"/>
          <a:stretch>
            <a:fillRect/>
          </a:stretch>
        </p:blipFill>
        <p:spPr/>
      </p:pic>
      <p:sp>
        <p:nvSpPr>
          <p:cNvPr id="6" name="Content Placeholder 5"/>
          <p:cNvSpPr>
            <a:spLocks noGrp="1"/>
          </p:cNvSpPr>
          <p:nvPr>
            <p:ph sz="half" idx="2"/>
          </p:nvPr>
        </p:nvSpPr>
        <p:spPr/>
        <p:txBody>
          <a:bodyPr/>
          <a:lstStyle/>
          <a:p>
            <a:r>
              <a:rPr lang="en-GB" dirty="0" smtClean="0"/>
              <a:t>Read/download the hand out</a:t>
            </a:r>
          </a:p>
          <a:p>
            <a:r>
              <a:rPr lang="en-GB" dirty="0" smtClean="0"/>
              <a:t>Read each point in turn</a:t>
            </a:r>
          </a:p>
          <a:p>
            <a:r>
              <a:rPr lang="en-GB" dirty="0" smtClean="0"/>
              <a:t>How can you relate this to what you write in the portfolio</a:t>
            </a:r>
          </a:p>
          <a:p>
            <a:endParaRPr lang="en-GB" dirty="0"/>
          </a:p>
        </p:txBody>
      </p:sp>
      <p:sp>
        <p:nvSpPr>
          <p:cNvPr id="8" name="Rectangle 7"/>
          <p:cNvSpPr/>
          <p:nvPr/>
        </p:nvSpPr>
        <p:spPr>
          <a:xfrm>
            <a:off x="685800" y="6324600"/>
            <a:ext cx="84582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GB" dirty="0">
                <a:hlinkClick r:id="rId3"/>
              </a:rPr>
              <a:t>http://www.edshare.soton.ac.uk/16146/</a:t>
            </a:r>
            <a:endParaRPr lang="en-GB" dirty="0"/>
          </a:p>
        </p:txBody>
      </p:sp>
    </p:spTree>
    <p:extLst>
      <p:ext uri="{BB962C8B-B14F-4D97-AF65-F5344CB8AC3E}">
        <p14:creationId xmlns:p14="http://schemas.microsoft.com/office/powerpoint/2010/main" val="10093230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do you get inspiration?</a:t>
            </a:r>
            <a:endParaRPr lang="en-GB" dirty="0"/>
          </a:p>
        </p:txBody>
      </p:sp>
      <p:sp>
        <p:nvSpPr>
          <p:cNvPr id="3" name="Content Placeholder 2"/>
          <p:cNvSpPr>
            <a:spLocks noGrp="1"/>
          </p:cNvSpPr>
          <p:nvPr>
            <p:ph idx="1"/>
          </p:nvPr>
        </p:nvSpPr>
        <p:spPr/>
        <p:txBody>
          <a:bodyPr>
            <a:normAutofit/>
          </a:bodyPr>
          <a:lstStyle/>
          <a:p>
            <a:pPr marL="0" indent="0">
              <a:buNone/>
            </a:pPr>
            <a:r>
              <a:rPr lang="en-GB" dirty="0" smtClean="0"/>
              <a:t>Exercise</a:t>
            </a:r>
          </a:p>
          <a:p>
            <a:r>
              <a:rPr lang="en-GB" dirty="0"/>
              <a:t>S</a:t>
            </a:r>
            <a:r>
              <a:rPr lang="en-GB" dirty="0" smtClean="0"/>
              <a:t>pend five minutes free writing</a:t>
            </a:r>
          </a:p>
          <a:p>
            <a:r>
              <a:rPr lang="en-GB" dirty="0" smtClean="0"/>
              <a:t>Use the hand out</a:t>
            </a:r>
          </a:p>
          <a:p>
            <a:r>
              <a:rPr lang="en-GB" dirty="0" smtClean="0"/>
              <a:t>Write what inspires you in your chosen topic</a:t>
            </a:r>
          </a:p>
          <a:p>
            <a:pPr lvl="1"/>
            <a:r>
              <a:rPr lang="en-GB" dirty="0" smtClean="0"/>
              <a:t>Could be a person, book, idea, objective</a:t>
            </a:r>
          </a:p>
          <a:p>
            <a:pPr lvl="1"/>
            <a:r>
              <a:rPr lang="en-GB" dirty="0" smtClean="0"/>
              <a:t>Don’t plan or think about it, just let your unconscious lead you, the only person to read this will be you</a:t>
            </a:r>
            <a:r>
              <a:rPr lang="is-IS" dirty="0" smtClean="0"/>
              <a:t>…(see next slide)</a:t>
            </a:r>
            <a:endParaRPr lang="en-GB" dirty="0" smtClean="0"/>
          </a:p>
        </p:txBody>
      </p:sp>
      <p:sp>
        <p:nvSpPr>
          <p:cNvPr id="4" name="Rectangle 3"/>
          <p:cNvSpPr/>
          <p:nvPr/>
        </p:nvSpPr>
        <p:spPr>
          <a:xfrm>
            <a:off x="2362200" y="5934670"/>
            <a:ext cx="4572000" cy="923330"/>
          </a:xfrm>
          <a:prstGeom prst="rect">
            <a:avLst/>
          </a:prstGeom>
        </p:spPr>
        <p:txBody>
          <a:bodyPr>
            <a:spAutoFit/>
          </a:bodyPr>
          <a:lstStyle/>
          <a:p>
            <a:r>
              <a:rPr lang="en-GB" dirty="0" smtClean="0"/>
              <a:t>Link to Free </a:t>
            </a:r>
            <a:r>
              <a:rPr lang="en-GB" dirty="0"/>
              <a:t>writing </a:t>
            </a:r>
            <a:r>
              <a:rPr lang="en-GB" dirty="0" smtClean="0"/>
              <a:t>exercise and background info  EdShare </a:t>
            </a:r>
            <a:r>
              <a:rPr lang="en-GB" dirty="0">
                <a:hlinkClick r:id="rId2"/>
              </a:rPr>
              <a:t>http://www.edshare.soton.ac.uk/16145/</a:t>
            </a:r>
            <a:endParaRPr lang="en-GB" dirty="0"/>
          </a:p>
        </p:txBody>
      </p:sp>
    </p:spTree>
    <p:extLst>
      <p:ext uri="{BB962C8B-B14F-4D97-AF65-F5344CB8AC3E}">
        <p14:creationId xmlns:p14="http://schemas.microsoft.com/office/powerpoint/2010/main" val="3580825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five minutes writing </a:t>
            </a:r>
          </a:p>
        </p:txBody>
      </p:sp>
      <p:sp>
        <p:nvSpPr>
          <p:cNvPr id="5" name="Content Placeholder 4"/>
          <p:cNvSpPr>
            <a:spLocks noGrp="1"/>
          </p:cNvSpPr>
          <p:nvPr>
            <p:ph sz="half" idx="1"/>
          </p:nvPr>
        </p:nvSpPr>
        <p:spPr/>
        <p:txBody>
          <a:bodyPr>
            <a:normAutofit/>
          </a:bodyPr>
          <a:lstStyle/>
          <a:p>
            <a:pPr marL="0" indent="0">
              <a:buNone/>
            </a:pPr>
            <a:r>
              <a:rPr lang="en-GB" dirty="0" smtClean="0"/>
              <a:t>What </a:t>
            </a:r>
            <a:r>
              <a:rPr lang="en-GB" dirty="0"/>
              <a:t>inspires you in your chosen topic</a:t>
            </a:r>
          </a:p>
          <a:p>
            <a:pPr lvl="1"/>
            <a:r>
              <a:rPr lang="en-GB" dirty="0"/>
              <a:t>Could be a person, book, idea, objective</a:t>
            </a:r>
          </a:p>
          <a:p>
            <a:pPr lvl="1"/>
            <a:r>
              <a:rPr lang="en-GB" dirty="0"/>
              <a:t>Don’t plan or think about it, just let your unconscious lead you, the only person to read this will be you</a:t>
            </a:r>
          </a:p>
          <a:p>
            <a:endParaRPr lang="en-GB" dirty="0"/>
          </a:p>
        </p:txBody>
      </p:sp>
      <p:sp>
        <p:nvSpPr>
          <p:cNvPr id="6" name="Content Placeholder 5"/>
          <p:cNvSpPr>
            <a:spLocks noGrp="1"/>
          </p:cNvSpPr>
          <p:nvPr>
            <p:ph sz="half" idx="2"/>
          </p:nvPr>
        </p:nvSpPr>
        <p:spPr/>
        <p:txBody>
          <a:bodyPr>
            <a:noAutofit/>
          </a:bodyPr>
          <a:lstStyle/>
          <a:p>
            <a:pPr>
              <a:lnSpc>
                <a:spcPct val="80000"/>
              </a:lnSpc>
            </a:pPr>
            <a:r>
              <a:rPr lang="en-GB" sz="1600" dirty="0"/>
              <a:t>Don't stop for anything. </a:t>
            </a:r>
          </a:p>
          <a:p>
            <a:pPr>
              <a:lnSpc>
                <a:spcPct val="80000"/>
              </a:lnSpc>
            </a:pPr>
            <a:endParaRPr lang="en-GB" sz="1600" dirty="0"/>
          </a:p>
          <a:p>
            <a:pPr>
              <a:lnSpc>
                <a:spcPct val="80000"/>
              </a:lnSpc>
            </a:pPr>
            <a:r>
              <a:rPr lang="en-GB" sz="1600" dirty="0"/>
              <a:t>Go quickly without rushing. </a:t>
            </a:r>
          </a:p>
          <a:p>
            <a:pPr>
              <a:lnSpc>
                <a:spcPct val="80000"/>
              </a:lnSpc>
            </a:pPr>
            <a:endParaRPr lang="en-GB" sz="1600" dirty="0"/>
          </a:p>
          <a:p>
            <a:pPr>
              <a:lnSpc>
                <a:spcPct val="80000"/>
              </a:lnSpc>
            </a:pPr>
            <a:r>
              <a:rPr lang="en-GB" sz="1600" dirty="0"/>
              <a:t>Never stop to look back, to cross something out, to wonder how to spell something, to wonder what word or thought to use, or to think about what you are doing. </a:t>
            </a:r>
          </a:p>
          <a:p>
            <a:pPr>
              <a:lnSpc>
                <a:spcPct val="80000"/>
              </a:lnSpc>
            </a:pPr>
            <a:endParaRPr lang="en-GB" sz="1600" dirty="0"/>
          </a:p>
          <a:p>
            <a:pPr>
              <a:lnSpc>
                <a:spcPct val="80000"/>
              </a:lnSpc>
            </a:pPr>
            <a:r>
              <a:rPr lang="en-GB" sz="1600" dirty="0"/>
              <a:t>If you can't think of a word or a spelling, </a:t>
            </a:r>
          </a:p>
          <a:p>
            <a:pPr>
              <a:lnSpc>
                <a:spcPct val="80000"/>
              </a:lnSpc>
            </a:pPr>
            <a:r>
              <a:rPr lang="en-GB" sz="1600" dirty="0"/>
              <a:t>just use a squiggle or else write "I can't think what to say, I can't think what to say" as many times as you want; </a:t>
            </a:r>
          </a:p>
          <a:p>
            <a:pPr>
              <a:lnSpc>
                <a:spcPct val="80000"/>
              </a:lnSpc>
            </a:pPr>
            <a:r>
              <a:rPr lang="en-GB" sz="1600" dirty="0"/>
              <a:t>or repeat the last word you wrote over and over again; or anything else. </a:t>
            </a:r>
          </a:p>
          <a:p>
            <a:pPr>
              <a:lnSpc>
                <a:spcPct val="80000"/>
              </a:lnSpc>
            </a:pPr>
            <a:endParaRPr lang="en-GB" sz="1600" dirty="0"/>
          </a:p>
          <a:p>
            <a:pPr>
              <a:lnSpc>
                <a:spcPct val="80000"/>
              </a:lnSpc>
            </a:pPr>
            <a:r>
              <a:rPr lang="en-GB" sz="1600" dirty="0"/>
              <a:t>The only requirement is that you never stop. </a:t>
            </a:r>
          </a:p>
        </p:txBody>
      </p:sp>
      <p:sp>
        <p:nvSpPr>
          <p:cNvPr id="7" name="Rectangle 6"/>
          <p:cNvSpPr/>
          <p:nvPr/>
        </p:nvSpPr>
        <p:spPr>
          <a:xfrm>
            <a:off x="2667000" y="6096000"/>
            <a:ext cx="3070071"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n-GB" dirty="0" smtClean="0">
                <a:hlinkClick r:id="rId2"/>
              </a:rPr>
              <a:t>https</a:t>
            </a:r>
            <a:r>
              <a:rPr lang="en-GB" dirty="0">
                <a:hlinkClick r:id="rId2"/>
              </a:rPr>
              <a:t>://youtu.be/hOA-2hl1Vbc</a:t>
            </a:r>
            <a:endParaRPr lang="en-GB" dirty="0"/>
          </a:p>
        </p:txBody>
      </p:sp>
    </p:spTree>
    <p:extLst>
      <p:ext uri="{BB962C8B-B14F-4D97-AF65-F5344CB8AC3E}">
        <p14:creationId xmlns:p14="http://schemas.microsoft.com/office/powerpoint/2010/main" val="1885471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Start Now</a:t>
            </a:r>
            <a:endParaRPr lang="en-GB" dirty="0"/>
          </a:p>
        </p:txBody>
      </p:sp>
      <p:pic>
        <p:nvPicPr>
          <p:cNvPr id="4" name="Content Placeholder 3" descr="Screenshot 2016-01-28 13.46.32.png"/>
          <p:cNvPicPr>
            <a:picLocks noGrp="1" noChangeAspect="1"/>
          </p:cNvPicPr>
          <p:nvPr>
            <p:ph idx="1"/>
          </p:nvPr>
        </p:nvPicPr>
        <p:blipFill>
          <a:blip r:embed="rId2">
            <a:extLst>
              <a:ext uri="{28A0092B-C50C-407E-A947-70E740481C1C}">
                <a14:useLocalDpi xmlns:a14="http://schemas.microsoft.com/office/drawing/2010/main" val="0"/>
              </a:ext>
            </a:extLst>
          </a:blip>
          <a:srcRect l="-9295" r="-9295"/>
          <a:stretch>
            <a:fillRect/>
          </a:stretch>
        </p:blipFill>
        <p:spPr/>
      </p:pic>
      <p:sp>
        <p:nvSpPr>
          <p:cNvPr id="5" name="Rectangle 4"/>
          <p:cNvSpPr/>
          <p:nvPr/>
        </p:nvSpPr>
        <p:spPr>
          <a:xfrm>
            <a:off x="2684786" y="6064731"/>
            <a:ext cx="3401893" cy="36933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n-GB" dirty="0">
                <a:hlinkClick r:id="rId3"/>
              </a:rPr>
              <a:t>https://</a:t>
            </a:r>
            <a:r>
              <a:rPr lang="en-GB" dirty="0" err="1">
                <a:hlinkClick r:id="rId3"/>
              </a:rPr>
              <a:t>youtu.be</a:t>
            </a:r>
            <a:r>
              <a:rPr lang="en-GB" dirty="0">
                <a:hlinkClick r:id="rId3"/>
              </a:rPr>
              <a:t>/hOA-2hl1Vbc</a:t>
            </a:r>
            <a:endParaRPr lang="en-GB" dirty="0"/>
          </a:p>
        </p:txBody>
      </p:sp>
    </p:spTree>
    <p:extLst>
      <p:ext uri="{BB962C8B-B14F-4D97-AF65-F5344CB8AC3E}">
        <p14:creationId xmlns:p14="http://schemas.microsoft.com/office/powerpoint/2010/main" val="2770517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have collections of videos</a:t>
            </a:r>
            <a:endParaRPr lang="en-GB" dirty="0"/>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7165" y="1600200"/>
            <a:ext cx="3964970" cy="4297363"/>
          </a:xfrm>
        </p:spPr>
      </p:pic>
      <p:sp>
        <p:nvSpPr>
          <p:cNvPr id="5" name="Rectangle 4"/>
          <p:cNvSpPr/>
          <p:nvPr/>
        </p:nvSpPr>
        <p:spPr>
          <a:xfrm>
            <a:off x="2837165" y="6248400"/>
            <a:ext cx="4013215"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GB" dirty="0"/>
              <a:t>http://</a:t>
            </a:r>
            <a:r>
              <a:rPr lang="en-GB" dirty="0">
                <a:hlinkClick r:id="rId2"/>
              </a:rPr>
              <a:t>www.edshare.soton.ac.uk/14045</a:t>
            </a:r>
            <a:r>
              <a:rPr lang="en-GB" dirty="0"/>
              <a:t>/</a:t>
            </a:r>
          </a:p>
        </p:txBody>
      </p:sp>
      <p:sp>
        <p:nvSpPr>
          <p:cNvPr id="6" name="TextBox 5"/>
          <p:cNvSpPr txBox="1"/>
          <p:nvPr/>
        </p:nvSpPr>
        <p:spPr>
          <a:xfrm>
            <a:off x="7239000" y="1600200"/>
            <a:ext cx="1676400" cy="480131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b="1" dirty="0" smtClean="0"/>
              <a:t>First Collection</a:t>
            </a:r>
          </a:p>
          <a:p>
            <a:pPr algn="ctr"/>
            <a:endParaRPr lang="en-GB" b="1" dirty="0" smtClean="0"/>
          </a:p>
          <a:p>
            <a:pPr marL="285750" indent="-285750">
              <a:buFont typeface="Arial" charset="0"/>
              <a:buChar char="•"/>
            </a:pPr>
            <a:r>
              <a:rPr lang="en-GB" dirty="0" smtClean="0"/>
              <a:t>Mike </a:t>
            </a:r>
            <a:r>
              <a:rPr lang="en-GB" dirty="0" err="1" smtClean="0"/>
              <a:t>Wesch</a:t>
            </a:r>
            <a:r>
              <a:rPr lang="en-GB" dirty="0" smtClean="0"/>
              <a:t>, Students Today (2)</a:t>
            </a:r>
          </a:p>
          <a:p>
            <a:pPr marL="285750" indent="-285750">
              <a:buFont typeface="Arial" charset="0"/>
              <a:buChar char="•"/>
            </a:pPr>
            <a:r>
              <a:rPr lang="en-GB" dirty="0" smtClean="0"/>
              <a:t>Matt Syed, Bounce</a:t>
            </a:r>
          </a:p>
          <a:p>
            <a:pPr marL="285750" indent="-285750">
              <a:buFont typeface="Arial" charset="0"/>
              <a:buChar char="•"/>
            </a:pPr>
            <a:r>
              <a:rPr lang="en-GB" dirty="0" smtClean="0"/>
              <a:t>RSA Animate, Drive</a:t>
            </a:r>
          </a:p>
          <a:p>
            <a:pPr marL="285750" indent="-285750">
              <a:buFont typeface="Arial" charset="0"/>
              <a:buChar char="•"/>
            </a:pPr>
            <a:r>
              <a:rPr lang="en-GB" dirty="0" smtClean="0"/>
              <a:t>Reflective Writing</a:t>
            </a:r>
          </a:p>
          <a:p>
            <a:pPr marL="285750" indent="-285750">
              <a:buFont typeface="Arial" charset="0"/>
              <a:buChar char="•"/>
            </a:pPr>
            <a:r>
              <a:rPr lang="en-GB" dirty="0" smtClean="0"/>
              <a:t>Critical thinking</a:t>
            </a:r>
          </a:p>
          <a:p>
            <a:pPr algn="ctr"/>
            <a:endParaRPr lang="en-GB" b="1" dirty="0" smtClean="0"/>
          </a:p>
          <a:p>
            <a:pPr algn="ctr"/>
            <a:r>
              <a:rPr lang="en-GB" b="1" dirty="0" smtClean="0"/>
              <a:t>Watch right now</a:t>
            </a:r>
          </a:p>
        </p:txBody>
      </p:sp>
      <p:sp>
        <p:nvSpPr>
          <p:cNvPr id="8" name="TextBox 7"/>
          <p:cNvSpPr txBox="1"/>
          <p:nvPr/>
        </p:nvSpPr>
        <p:spPr>
          <a:xfrm>
            <a:off x="838200" y="1600200"/>
            <a:ext cx="1676400"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b="1" dirty="0" smtClean="0"/>
              <a:t>The whole collection</a:t>
            </a:r>
          </a:p>
          <a:p>
            <a:pPr algn="ctr"/>
            <a:endParaRPr lang="en-GB" b="1" dirty="0" smtClean="0"/>
          </a:p>
          <a:p>
            <a:pPr marL="342900" indent="-342900">
              <a:buFont typeface="+mj-lt"/>
              <a:buAutoNum type="arabicPeriod"/>
            </a:pPr>
            <a:r>
              <a:rPr lang="en-GB" dirty="0" smtClean="0"/>
              <a:t>Context</a:t>
            </a:r>
          </a:p>
          <a:p>
            <a:pPr marL="342900" indent="-342900">
              <a:buFont typeface="+mj-lt"/>
              <a:buAutoNum type="arabicPeriod"/>
            </a:pPr>
            <a:r>
              <a:rPr lang="en-GB" dirty="0" smtClean="0"/>
              <a:t>Study advice</a:t>
            </a:r>
          </a:p>
          <a:p>
            <a:pPr marL="342900" indent="-342900">
              <a:buFont typeface="+mj-lt"/>
              <a:buAutoNum type="arabicPeriod"/>
            </a:pPr>
            <a:r>
              <a:rPr lang="en-GB" dirty="0" smtClean="0"/>
              <a:t>How to learn anything fast</a:t>
            </a:r>
          </a:p>
          <a:p>
            <a:pPr marL="342900" indent="-342900">
              <a:buFont typeface="+mj-lt"/>
              <a:buAutoNum type="arabicPeriod"/>
            </a:pPr>
            <a:r>
              <a:rPr lang="en-GB" dirty="0" smtClean="0"/>
              <a:t>Flow</a:t>
            </a:r>
          </a:p>
          <a:p>
            <a:endParaRPr lang="en-GB" dirty="0"/>
          </a:p>
        </p:txBody>
      </p:sp>
    </p:spTree>
    <p:extLst>
      <p:ext uri="{BB962C8B-B14F-4D97-AF65-F5344CB8AC3E}">
        <p14:creationId xmlns:p14="http://schemas.microsoft.com/office/powerpoint/2010/main" val="1903001507"/>
      </p:ext>
    </p:extLst>
  </p:cSld>
  <p:clrMapOvr>
    <a:masterClrMapping/>
  </p:clrMapOvr>
  <p:transition xmlns:p14="http://schemas.microsoft.com/office/powerpoint/2010/main" spd="slow">
    <p:wipe di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 will have your exam results</a:t>
            </a:r>
            <a:endParaRPr lang="en-GB" dirty="0"/>
          </a:p>
        </p:txBody>
      </p:sp>
      <p:sp>
        <p:nvSpPr>
          <p:cNvPr id="3" name="Content Placeholder 2"/>
          <p:cNvSpPr>
            <a:spLocks noGrp="1"/>
          </p:cNvSpPr>
          <p:nvPr>
            <p:ph sz="half" idx="1"/>
          </p:nvPr>
        </p:nvSpPr>
        <p:spPr/>
        <p:txBody>
          <a:bodyPr>
            <a:normAutofit/>
          </a:bodyPr>
          <a:lstStyle/>
          <a:p>
            <a:r>
              <a:rPr lang="en-GB" dirty="0" smtClean="0"/>
              <a:t>Now or very soon</a:t>
            </a:r>
          </a:p>
          <a:p>
            <a:r>
              <a:rPr lang="en-GB" dirty="0" smtClean="0"/>
              <a:t>Find some time to think about them</a:t>
            </a:r>
            <a:r>
              <a:rPr lang="is-IS" dirty="0" smtClean="0"/>
              <a:t>…</a:t>
            </a:r>
            <a:endParaRPr lang="en-GB" dirty="0" smtClean="0"/>
          </a:p>
        </p:txBody>
      </p:sp>
      <p:sp>
        <p:nvSpPr>
          <p:cNvPr id="4" name="Content Placeholder 3"/>
          <p:cNvSpPr>
            <a:spLocks noGrp="1"/>
          </p:cNvSpPr>
          <p:nvPr>
            <p:ph sz="half" idx="2"/>
          </p:nvPr>
        </p:nvSpPr>
        <p:spPr/>
        <p:txBody>
          <a:bodyPr>
            <a:normAutofit/>
          </a:bodyPr>
          <a:lstStyle/>
          <a:p>
            <a:r>
              <a:rPr lang="en-GB" dirty="0" smtClean="0"/>
              <a:t>Wordless recreation </a:t>
            </a:r>
            <a:r>
              <a:rPr lang="en-GB" dirty="0"/>
              <a:t>to find quiet time</a:t>
            </a:r>
          </a:p>
          <a:p>
            <a:pPr lvl="1"/>
            <a:r>
              <a:rPr lang="en-GB" dirty="0"/>
              <a:t>A walk in the park</a:t>
            </a:r>
          </a:p>
          <a:p>
            <a:pPr lvl="1"/>
            <a:r>
              <a:rPr lang="en-GB" dirty="0"/>
              <a:t>A swim</a:t>
            </a:r>
          </a:p>
          <a:p>
            <a:pPr lvl="1"/>
            <a:r>
              <a:rPr lang="en-GB" dirty="0"/>
              <a:t>A run</a:t>
            </a:r>
          </a:p>
          <a:p>
            <a:pPr lvl="1"/>
            <a:r>
              <a:rPr lang="en-GB" dirty="0"/>
              <a:t>Doodling/colouring</a:t>
            </a:r>
          </a:p>
          <a:p>
            <a:pPr lvl="1"/>
            <a:r>
              <a:rPr lang="en-GB" dirty="0"/>
              <a:t>You could try a free writing exercise</a:t>
            </a:r>
          </a:p>
          <a:p>
            <a:endParaRPr lang="en-GB" dirty="0"/>
          </a:p>
        </p:txBody>
      </p:sp>
      <p:sp>
        <p:nvSpPr>
          <p:cNvPr id="5" name="Cloud Callout 4"/>
          <p:cNvSpPr/>
          <p:nvPr/>
        </p:nvSpPr>
        <p:spPr>
          <a:xfrm>
            <a:off x="1600200" y="3124200"/>
            <a:ext cx="2971800" cy="2590800"/>
          </a:xfrm>
          <a:prstGeom prst="cloudCallout">
            <a:avLst>
              <a:gd name="adj1" fmla="val -80222"/>
              <a:gd name="adj2" fmla="val 593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My exams</a:t>
            </a:r>
            <a:r>
              <a:rPr lang="is-IS" dirty="0" smtClean="0"/>
              <a:t>….</a:t>
            </a:r>
            <a:endParaRPr lang="en-GB" dirty="0"/>
          </a:p>
        </p:txBody>
      </p:sp>
    </p:spTree>
    <p:extLst>
      <p:ext uri="{BB962C8B-B14F-4D97-AF65-F5344CB8AC3E}">
        <p14:creationId xmlns:p14="http://schemas.microsoft.com/office/powerpoint/2010/main" val="3236857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exams</a:t>
            </a:r>
            <a:endParaRPr lang="en-GB" dirty="0"/>
          </a:p>
        </p:txBody>
      </p:sp>
      <p:sp>
        <p:nvSpPr>
          <p:cNvPr id="3" name="Text Placeholder 2"/>
          <p:cNvSpPr>
            <a:spLocks noGrp="1"/>
          </p:cNvSpPr>
          <p:nvPr>
            <p:ph type="body" sz="half" idx="1"/>
          </p:nvPr>
        </p:nvSpPr>
        <p:spPr/>
        <p:txBody>
          <a:bodyPr/>
          <a:lstStyle/>
          <a:p>
            <a:r>
              <a:rPr lang="en-GB" dirty="0" smtClean="0"/>
              <a:t>What are your reflections on your exam performance?</a:t>
            </a:r>
          </a:p>
        </p:txBody>
      </p:sp>
      <p:sp>
        <p:nvSpPr>
          <p:cNvPr id="4" name="Content Placeholder 3"/>
          <p:cNvSpPr>
            <a:spLocks noGrp="1"/>
          </p:cNvSpPr>
          <p:nvPr>
            <p:ph sz="half" idx="2"/>
          </p:nvPr>
        </p:nvSpPr>
        <p:spPr/>
        <p:txBody>
          <a:bodyPr/>
          <a:lstStyle/>
          <a:p>
            <a:r>
              <a:rPr lang="en-GB" dirty="0" smtClean="0"/>
              <a:t>What are you going to do differently next time?</a:t>
            </a:r>
          </a:p>
          <a:p>
            <a:r>
              <a:rPr lang="en-GB" dirty="0" smtClean="0"/>
              <a:t>What could you do before the next exam to make things even better?</a:t>
            </a:r>
            <a:endParaRPr lang="en-GB" dirty="0"/>
          </a:p>
        </p:txBody>
      </p:sp>
      <p:sp>
        <p:nvSpPr>
          <p:cNvPr id="5" name="TextBox 4"/>
          <p:cNvSpPr txBox="1"/>
          <p:nvPr/>
        </p:nvSpPr>
        <p:spPr>
          <a:xfrm>
            <a:off x="609600" y="6096000"/>
            <a:ext cx="8398741"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sz="2400" dirty="0" smtClean="0"/>
              <a:t>Fill in that section of the portfolio as soon as possible</a:t>
            </a:r>
            <a:endParaRPr lang="en-GB" sz="2400" dirty="0"/>
          </a:p>
        </p:txBody>
      </p:sp>
    </p:spTree>
    <p:extLst>
      <p:ext uri="{BB962C8B-B14F-4D97-AF65-F5344CB8AC3E}">
        <p14:creationId xmlns:p14="http://schemas.microsoft.com/office/powerpoint/2010/main" val="29516794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Contents/Resources </a:t>
            </a:r>
            <a:r>
              <a:rPr lang="en-GB" sz="2400" dirty="0" smtClean="0"/>
              <a:t>page 1 of 2</a:t>
            </a:r>
            <a:endParaRPr lang="en-GB" sz="2400" dirty="0"/>
          </a:p>
        </p:txBody>
      </p:sp>
      <p:sp>
        <p:nvSpPr>
          <p:cNvPr id="5" name="Content Placeholder 4"/>
          <p:cNvSpPr>
            <a:spLocks noGrp="1"/>
          </p:cNvSpPr>
          <p:nvPr>
            <p:ph idx="1"/>
          </p:nvPr>
        </p:nvSpPr>
        <p:spPr/>
        <p:txBody>
          <a:bodyPr>
            <a:normAutofit/>
          </a:bodyPr>
          <a:lstStyle/>
          <a:p>
            <a:pPr marL="0" indent="0">
              <a:buNone/>
            </a:pPr>
            <a:r>
              <a:rPr lang="en-GB" sz="3400" dirty="0" smtClean="0"/>
              <a:t>Mental </a:t>
            </a:r>
            <a:r>
              <a:rPr lang="en-GB" sz="3400" dirty="0"/>
              <a:t>Jogging exercise</a:t>
            </a:r>
          </a:p>
          <a:p>
            <a:pPr marL="0" indent="0">
              <a:buNone/>
            </a:pPr>
            <a:r>
              <a:rPr lang="en-GB" sz="3400" dirty="0" err="1"/>
              <a:t>Edshare</a:t>
            </a:r>
            <a:r>
              <a:rPr lang="en-GB" sz="3400" dirty="0"/>
              <a:t> </a:t>
            </a:r>
            <a:r>
              <a:rPr lang="en-GB" sz="3400" dirty="0">
                <a:hlinkClick r:id="rId2"/>
              </a:rPr>
              <a:t>http://www.edshare.soton.ac.uk/16144/</a:t>
            </a:r>
          </a:p>
          <a:p>
            <a:pPr marL="0" indent="0">
              <a:buNone/>
            </a:pPr>
            <a:endParaRPr lang="en-GB" dirty="0"/>
          </a:p>
          <a:p>
            <a:pPr marL="0" indent="0">
              <a:buNone/>
            </a:pPr>
            <a:endParaRPr lang="en-GB" u="sng" dirty="0"/>
          </a:p>
          <a:p>
            <a:pPr marL="0" indent="0">
              <a:buNone/>
            </a:pPr>
            <a:endParaRPr lang="en-GB" dirty="0"/>
          </a:p>
        </p:txBody>
      </p:sp>
    </p:spTree>
    <p:extLst>
      <p:ext uri="{BB962C8B-B14F-4D97-AF65-F5344CB8AC3E}">
        <p14:creationId xmlns:p14="http://schemas.microsoft.com/office/powerpoint/2010/main" val="38313827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Contents/Resources </a:t>
            </a:r>
            <a:r>
              <a:rPr lang="en-GB" sz="2400" dirty="0" smtClean="0"/>
              <a:t>page 2 </a:t>
            </a:r>
            <a:r>
              <a:rPr lang="en-GB" sz="2400" dirty="0"/>
              <a:t>of 2</a:t>
            </a:r>
          </a:p>
        </p:txBody>
      </p:sp>
      <p:sp>
        <p:nvSpPr>
          <p:cNvPr id="3" name="Content Placeholder 2"/>
          <p:cNvSpPr>
            <a:spLocks noGrp="1"/>
          </p:cNvSpPr>
          <p:nvPr>
            <p:ph idx="1"/>
          </p:nvPr>
        </p:nvSpPr>
        <p:spPr/>
        <p:txBody>
          <a:bodyPr>
            <a:normAutofit fontScale="62500" lnSpcReduction="20000"/>
          </a:bodyPr>
          <a:lstStyle/>
          <a:p>
            <a:pPr marL="0" indent="0">
              <a:buNone/>
            </a:pPr>
            <a:r>
              <a:rPr lang="en-GB" dirty="0"/>
              <a:t>Video of book review explaining Flow </a:t>
            </a:r>
            <a:r>
              <a:rPr lang="en-GB" dirty="0" smtClean="0"/>
              <a:t> YouTube </a:t>
            </a:r>
            <a:r>
              <a:rPr lang="en-GB" dirty="0">
                <a:hlinkClick r:id="rId2"/>
              </a:rPr>
              <a:t>https://youtu.be/8h6IMYRoCZw</a:t>
            </a:r>
          </a:p>
          <a:p>
            <a:pPr marL="0" indent="0">
              <a:buNone/>
            </a:pPr>
            <a:endParaRPr lang="en-GB" dirty="0"/>
          </a:p>
          <a:p>
            <a:pPr marL="0" indent="0">
              <a:buNone/>
            </a:pPr>
            <a:r>
              <a:rPr lang="en-GB" dirty="0"/>
              <a:t>Comparing reflection and essays </a:t>
            </a:r>
            <a:r>
              <a:rPr lang="en-GB" dirty="0" smtClean="0"/>
              <a:t>EdShare </a:t>
            </a:r>
            <a:r>
              <a:rPr lang="en-GB" dirty="0">
                <a:hlinkClick r:id="rId3"/>
              </a:rPr>
              <a:t>http://www.edshare.soton.ac.uk/16146/</a:t>
            </a:r>
          </a:p>
          <a:p>
            <a:pPr marL="0" indent="0">
              <a:buNone/>
            </a:pPr>
            <a:endParaRPr lang="en-GB" dirty="0"/>
          </a:p>
          <a:p>
            <a:pPr marL="0" indent="0">
              <a:buNone/>
            </a:pPr>
            <a:r>
              <a:rPr lang="en-GB" dirty="0"/>
              <a:t>Free writing exercise </a:t>
            </a:r>
            <a:r>
              <a:rPr lang="en-GB" dirty="0" smtClean="0"/>
              <a:t> EdShare </a:t>
            </a:r>
            <a:r>
              <a:rPr lang="en-GB" dirty="0">
                <a:hlinkClick r:id="rId4"/>
              </a:rPr>
              <a:t>http://www.edshare.soton.ac.uk/16145/</a:t>
            </a:r>
          </a:p>
          <a:p>
            <a:pPr marL="0" indent="0">
              <a:buNone/>
            </a:pPr>
            <a:endParaRPr lang="en-GB" dirty="0"/>
          </a:p>
          <a:p>
            <a:pPr marL="0" indent="0">
              <a:buNone/>
            </a:pPr>
            <a:r>
              <a:rPr lang="en-GB" dirty="0"/>
              <a:t>List of videos to watch </a:t>
            </a:r>
            <a:r>
              <a:rPr lang="en-GB" dirty="0" smtClean="0"/>
              <a:t> YouTube  </a:t>
            </a:r>
            <a:r>
              <a:rPr lang="en-GB" dirty="0"/>
              <a:t/>
            </a:r>
            <a:br>
              <a:rPr lang="en-GB" dirty="0"/>
            </a:br>
            <a:r>
              <a:rPr lang="en-GB" dirty="0">
                <a:hlinkClick r:id="rId5"/>
              </a:rPr>
              <a:t>https://www.youtube.com/playlist?list=</a:t>
            </a:r>
            <a:r>
              <a:rPr lang="en-GB" dirty="0" smtClean="0">
                <a:hlinkClick r:id="rId5"/>
              </a:rPr>
              <a:t>PLsg_STfjaqqsZi7rN4hzycOAtP8dzmCxJ</a:t>
            </a:r>
            <a:r>
              <a:rPr lang="en-GB" dirty="0" smtClean="0"/>
              <a:t> </a:t>
            </a:r>
          </a:p>
          <a:p>
            <a:pPr marL="0" indent="0">
              <a:buNone/>
            </a:pPr>
            <a:r>
              <a:rPr lang="en-GB" dirty="0" smtClean="0"/>
              <a:t>EdShare </a:t>
            </a:r>
            <a:r>
              <a:rPr lang="en-GB" dirty="0">
                <a:hlinkClick r:id="rId6"/>
              </a:rPr>
              <a:t>http://www.edshare.soton.ac.uk/14046/</a:t>
            </a:r>
          </a:p>
          <a:p>
            <a:pPr marL="0" indent="0">
              <a:buNone/>
            </a:pPr>
            <a:endParaRPr lang="en-GB" dirty="0"/>
          </a:p>
          <a:p>
            <a:pPr marL="0" indent="0">
              <a:buNone/>
            </a:pPr>
            <a:r>
              <a:rPr lang="en-GB" dirty="0"/>
              <a:t>Peer review guidance </a:t>
            </a:r>
            <a:r>
              <a:rPr lang="en-GB" dirty="0" smtClean="0"/>
              <a:t> EdShare </a:t>
            </a:r>
            <a:r>
              <a:rPr lang="en-GB" dirty="0">
                <a:hlinkClick r:id="rId7"/>
              </a:rPr>
              <a:t>http://www.edshare.soton.ac.uk/16143/</a:t>
            </a:r>
          </a:p>
          <a:p>
            <a:pPr marL="0" indent="0">
              <a:buNone/>
            </a:pPr>
            <a:endParaRPr lang="en-GB" dirty="0"/>
          </a:p>
          <a:p>
            <a:endParaRPr lang="en-GB" dirty="0"/>
          </a:p>
        </p:txBody>
      </p:sp>
    </p:spTree>
    <p:extLst>
      <p:ext uri="{BB962C8B-B14F-4D97-AF65-F5344CB8AC3E}">
        <p14:creationId xmlns:p14="http://schemas.microsoft.com/office/powerpoint/2010/main" val="633276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dirty="0"/>
              <a:t>1) Progress review</a:t>
            </a:r>
          </a:p>
        </p:txBody>
      </p:sp>
      <p:sp>
        <p:nvSpPr>
          <p:cNvPr id="64515" name="Rectangle 3"/>
          <p:cNvSpPr>
            <a:spLocks noGrp="1" noChangeArrowheads="1"/>
          </p:cNvSpPr>
          <p:nvPr>
            <p:ph type="body" idx="1"/>
          </p:nvPr>
        </p:nvSpPr>
        <p:spPr/>
        <p:txBody>
          <a:bodyPr>
            <a:normAutofit/>
          </a:bodyPr>
          <a:lstStyle/>
          <a:p>
            <a:pPr>
              <a:buFontTx/>
              <a:buNone/>
            </a:pPr>
            <a:r>
              <a:rPr lang="en-US" dirty="0"/>
              <a:t>Think about your progress so far this year</a:t>
            </a:r>
          </a:p>
          <a:p>
            <a:r>
              <a:rPr lang="en-US" dirty="0"/>
              <a:t>What will you continue?</a:t>
            </a:r>
          </a:p>
          <a:p>
            <a:r>
              <a:rPr lang="en-US" dirty="0"/>
              <a:t>What will you modify?</a:t>
            </a:r>
          </a:p>
          <a:p>
            <a:r>
              <a:rPr lang="en-US" dirty="0"/>
              <a:t>What will you stop</a:t>
            </a:r>
            <a:r>
              <a:rPr lang="en-US" dirty="0" smtClean="0"/>
              <a:t>?</a:t>
            </a:r>
          </a:p>
          <a:p>
            <a:pPr marL="0" indent="0">
              <a:buNone/>
            </a:pPr>
            <a:r>
              <a:rPr lang="en-US" dirty="0" smtClean="0"/>
              <a:t>By the end of next week</a:t>
            </a:r>
          </a:p>
          <a:p>
            <a:pPr marL="0" indent="0">
              <a:buNone/>
            </a:pPr>
            <a:r>
              <a:rPr lang="en-US" smtClean="0"/>
              <a:t>Read </a:t>
            </a:r>
            <a:r>
              <a:rPr lang="en-US" dirty="0" smtClean="0"/>
              <a:t>each section of the portfolio and sketch in some responses</a:t>
            </a:r>
          </a:p>
        </p:txBody>
      </p:sp>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Next seven days</a:t>
            </a:r>
            <a:endParaRPr lang="en-GB" dirty="0"/>
          </a:p>
        </p:txBody>
      </p:sp>
      <p:sp>
        <p:nvSpPr>
          <p:cNvPr id="5" name="Content Placeholder 4"/>
          <p:cNvSpPr>
            <a:spLocks noGrp="1"/>
          </p:cNvSpPr>
          <p:nvPr>
            <p:ph sz="half" idx="1"/>
          </p:nvPr>
        </p:nvSpPr>
        <p:spPr/>
        <p:txBody>
          <a:bodyPr>
            <a:normAutofit fontScale="92500"/>
          </a:bodyPr>
          <a:lstStyle/>
          <a:p>
            <a:pPr marL="0" indent="0">
              <a:buNone/>
            </a:pPr>
            <a:r>
              <a:rPr lang="en-GB" dirty="0" smtClean="0"/>
              <a:t>1) </a:t>
            </a:r>
            <a:r>
              <a:rPr lang="en-GB" dirty="0" smtClean="0"/>
              <a:t>Understand the difference between </a:t>
            </a:r>
          </a:p>
          <a:p>
            <a:pPr lvl="1"/>
            <a:r>
              <a:rPr lang="en-GB" dirty="0" smtClean="0"/>
              <a:t>writing a reflection </a:t>
            </a:r>
          </a:p>
          <a:p>
            <a:pPr marL="457200" lvl="1" indent="0">
              <a:buNone/>
            </a:pPr>
            <a:r>
              <a:rPr lang="en-GB" dirty="0" smtClean="0"/>
              <a:t>and </a:t>
            </a:r>
          </a:p>
          <a:p>
            <a:pPr lvl="1"/>
            <a:r>
              <a:rPr lang="en-GB" dirty="0"/>
              <a:t>w</a:t>
            </a:r>
            <a:r>
              <a:rPr lang="en-GB" dirty="0" smtClean="0"/>
              <a:t>riting and essay</a:t>
            </a:r>
          </a:p>
          <a:p>
            <a:pPr marL="457200" lvl="1" indent="0">
              <a:buNone/>
            </a:pPr>
            <a:endParaRPr lang="en-GB" dirty="0" smtClean="0"/>
          </a:p>
          <a:p>
            <a:pPr marL="457200" lvl="1" indent="0">
              <a:buNone/>
            </a:pPr>
            <a:endParaRPr lang="en-GB" dirty="0"/>
          </a:p>
        </p:txBody>
      </p:sp>
      <p:sp>
        <p:nvSpPr>
          <p:cNvPr id="7" name="Content Placeholder 6"/>
          <p:cNvSpPr>
            <a:spLocks noGrp="1"/>
          </p:cNvSpPr>
          <p:nvPr>
            <p:ph sz="half" idx="2"/>
          </p:nvPr>
        </p:nvSpPr>
        <p:spPr/>
        <p:txBody>
          <a:bodyPr>
            <a:normAutofit fontScale="92500"/>
          </a:bodyPr>
          <a:lstStyle/>
          <a:p>
            <a:pPr marL="0" indent="0">
              <a:buNone/>
            </a:pPr>
            <a:r>
              <a:rPr lang="en-GB" dirty="0" smtClean="0"/>
              <a:t>2) </a:t>
            </a:r>
            <a:r>
              <a:rPr lang="en-GB" dirty="0" smtClean="0"/>
              <a:t>Watch the video set</a:t>
            </a:r>
          </a:p>
          <a:p>
            <a:pPr marL="0" indent="0">
              <a:buNone/>
            </a:pPr>
            <a:endParaRPr lang="en-GB" dirty="0" smtClean="0"/>
          </a:p>
          <a:p>
            <a:pPr marL="0" indent="0">
              <a:buNone/>
            </a:pPr>
            <a:r>
              <a:rPr lang="en-GB" dirty="0" smtClean="0"/>
              <a:t>3) </a:t>
            </a:r>
            <a:r>
              <a:rPr lang="en-GB" dirty="0" smtClean="0"/>
              <a:t>Make your action plan</a:t>
            </a:r>
          </a:p>
          <a:p>
            <a:pPr marL="400050" lvl="1" indent="0">
              <a:buNone/>
            </a:pPr>
            <a:r>
              <a:rPr lang="en-GB" dirty="0" smtClean="0"/>
              <a:t>Think about this in the context of </a:t>
            </a:r>
          </a:p>
          <a:p>
            <a:pPr lvl="1"/>
            <a:r>
              <a:rPr lang="en-GB" dirty="0" smtClean="0"/>
              <a:t>What you learnt about flow?</a:t>
            </a:r>
          </a:p>
          <a:p>
            <a:pPr lvl="1"/>
            <a:r>
              <a:rPr lang="en-GB" dirty="0" smtClean="0"/>
              <a:t>What you need to write in the portfolio?</a:t>
            </a:r>
          </a:p>
          <a:p>
            <a:pPr lvl="1"/>
            <a:r>
              <a:rPr lang="en-GB" dirty="0" smtClean="0"/>
              <a:t>What makes you happy?</a:t>
            </a:r>
          </a:p>
          <a:p>
            <a:pPr lvl="1"/>
            <a:r>
              <a:rPr lang="en-GB" dirty="0" smtClean="0"/>
              <a:t>What you plan to achieve?</a:t>
            </a:r>
            <a:endParaRPr lang="en-GB" dirty="0"/>
          </a:p>
        </p:txBody>
      </p:sp>
      <p:sp>
        <p:nvSpPr>
          <p:cNvPr id="9" name="Rectangle 8"/>
          <p:cNvSpPr/>
          <p:nvPr/>
        </p:nvSpPr>
        <p:spPr>
          <a:xfrm>
            <a:off x="5086727" y="2171700"/>
            <a:ext cx="4031873" cy="369332"/>
          </a:xfrm>
          <a:prstGeom prst="rect">
            <a:avLst/>
          </a:prstGeom>
        </p:spPr>
        <p:txBody>
          <a:bodyPr wrap="none">
            <a:spAutoFit/>
          </a:bodyPr>
          <a:lstStyle/>
          <a:p>
            <a:r>
              <a:rPr lang="en-GB" dirty="0">
                <a:hlinkClick r:id="rId2"/>
              </a:rPr>
              <a:t>http://www.edshare.soton.ac.uk/14046/</a:t>
            </a:r>
            <a:endParaRPr lang="en-GB" dirty="0"/>
          </a:p>
        </p:txBody>
      </p:sp>
      <p:sp>
        <p:nvSpPr>
          <p:cNvPr id="10" name="Rectangle 9"/>
          <p:cNvSpPr/>
          <p:nvPr/>
        </p:nvSpPr>
        <p:spPr>
          <a:xfrm>
            <a:off x="762000" y="5791200"/>
            <a:ext cx="4572000" cy="369332"/>
          </a:xfrm>
          <a:prstGeom prst="rect">
            <a:avLst/>
          </a:prstGeom>
        </p:spPr>
        <p:txBody>
          <a:bodyPr>
            <a:spAutoFit/>
          </a:bodyPr>
          <a:lstStyle/>
          <a:p>
            <a:r>
              <a:rPr lang="en-GB" dirty="0" smtClean="0">
                <a:hlinkClick r:id="rId3"/>
              </a:rPr>
              <a:t>http</a:t>
            </a:r>
            <a:r>
              <a:rPr lang="en-GB" dirty="0">
                <a:hlinkClick r:id="rId3"/>
              </a:rPr>
              <a:t>://www.edshare.soton.ac.uk/16146/</a:t>
            </a:r>
            <a:endParaRPr lang="en-GB" dirty="0"/>
          </a:p>
        </p:txBody>
      </p:sp>
    </p:spTree>
    <p:extLst>
      <p:ext uri="{BB962C8B-B14F-4D97-AF65-F5344CB8AC3E}">
        <p14:creationId xmlns:p14="http://schemas.microsoft.com/office/powerpoint/2010/main" val="1408451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dirty="0"/>
              <a:t>Thank You :-)</a:t>
            </a:r>
          </a:p>
        </p:txBody>
      </p:sp>
      <p:graphicFrame>
        <p:nvGraphicFramePr>
          <p:cNvPr id="74756" name="Object 4"/>
          <p:cNvGraphicFramePr>
            <a:graphicFrameLocks noGrp="1"/>
          </p:cNvGraphicFramePr>
          <p:nvPr>
            <p:ph type="body" idx="1"/>
          </p:nvPr>
        </p:nvGraphicFramePr>
        <p:xfrm>
          <a:off x="4795838" y="1752600"/>
          <a:ext cx="4348162" cy="4114800"/>
        </p:xfrm>
        <a:graphic>
          <a:graphicData uri="http://schemas.openxmlformats.org/presentationml/2006/ole">
            <mc:AlternateContent xmlns:mc="http://schemas.openxmlformats.org/markup-compatibility/2006">
              <mc:Choice xmlns:v="urn:schemas-microsoft-com:vml" Requires="v">
                <p:oleObj spid="_x0000_s2071" name="Clip" r:id="rId4" imgW="3666653" imgH="3470495" progId="">
                  <p:embed/>
                </p:oleObj>
              </mc:Choice>
              <mc:Fallback>
                <p:oleObj name="Clip" r:id="rId4" imgW="3666653" imgH="3470495"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5838" y="1752600"/>
                        <a:ext cx="434816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dirty="0" smtClean="0"/>
              <a:t>Essential Activities</a:t>
            </a:r>
            <a:r>
              <a:rPr lang="en-US" dirty="0"/>
              <a:t>..</a:t>
            </a:r>
          </a:p>
        </p:txBody>
      </p:sp>
      <p:sp>
        <p:nvSpPr>
          <p:cNvPr id="94211" name="Rectangle 3"/>
          <p:cNvSpPr>
            <a:spLocks noGrp="1" noChangeArrowheads="1"/>
          </p:cNvSpPr>
          <p:nvPr>
            <p:ph type="body" idx="1"/>
          </p:nvPr>
        </p:nvSpPr>
        <p:spPr/>
        <p:txBody>
          <a:bodyPr>
            <a:normAutofit lnSpcReduction="10000"/>
          </a:bodyPr>
          <a:lstStyle/>
          <a:p>
            <a:r>
              <a:rPr lang="en-US" dirty="0"/>
              <a:t>Think about evidence…</a:t>
            </a:r>
          </a:p>
          <a:p>
            <a:r>
              <a:rPr lang="en-US" dirty="0"/>
              <a:t>Where will you get evidence?</a:t>
            </a:r>
          </a:p>
          <a:p>
            <a:r>
              <a:rPr lang="en-US" dirty="0"/>
              <a:t>What sort of evidence can you use?</a:t>
            </a:r>
          </a:p>
          <a:p>
            <a:r>
              <a:rPr lang="en-US" dirty="0"/>
              <a:t>Watch the </a:t>
            </a:r>
            <a:r>
              <a:rPr lang="en-US" dirty="0" smtClean="0"/>
              <a:t>videos</a:t>
            </a:r>
          </a:p>
          <a:p>
            <a:pPr lvl="1"/>
            <a:r>
              <a:rPr lang="en-US" dirty="0" smtClean="0"/>
              <a:t> think about *your* education</a:t>
            </a:r>
          </a:p>
          <a:p>
            <a:pPr lvl="1"/>
            <a:r>
              <a:rPr lang="en-US" dirty="0" smtClean="0"/>
              <a:t>Think about *your* learning</a:t>
            </a:r>
          </a:p>
          <a:p>
            <a:r>
              <a:rPr lang="en-US" dirty="0"/>
              <a:t>Take a look at EdShare - how could you use it to assemble evidence?</a:t>
            </a:r>
          </a:p>
        </p:txBody>
      </p:sp>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A vision of students today</a:t>
            </a:r>
            <a:endParaRPr lang="en-US" dirty="0"/>
          </a:p>
        </p:txBody>
      </p:sp>
      <p:pic>
        <p:nvPicPr>
          <p:cNvPr id="3" name="Picture 5">
            <a:hlinkClick r:id="rId3"/>
          </p:cNvPr>
          <p:cNvPicPr>
            <a:picLocks noChangeAspect="1" noChangeArrowheads="1"/>
          </p:cNvPicPr>
          <p:nvPr/>
        </p:nvPicPr>
        <p:blipFill>
          <a:blip r:embed="rId4"/>
          <a:srcRect/>
          <a:stretch>
            <a:fillRect/>
          </a:stretch>
        </p:blipFill>
        <p:spPr bwMode="auto">
          <a:xfrm>
            <a:off x="2819400" y="1676400"/>
            <a:ext cx="3365500" cy="4343400"/>
          </a:xfrm>
          <a:prstGeom prst="rect">
            <a:avLst/>
          </a:prstGeom>
          <a:noFill/>
          <a:ln w="9525">
            <a:noFill/>
            <a:miter lim="800000"/>
            <a:headEnd/>
            <a:tailEnd/>
          </a:ln>
          <a:effectLst>
            <a:outerShdw blurRad="50800" dist="25399" dir="2700000" algn="ctr" rotWithShape="0">
              <a:srgbClr val="000000">
                <a:alpha val="75000"/>
              </a:srgbClr>
            </a:outerShdw>
          </a:effectLst>
        </p:spPr>
      </p:pic>
      <p:sp>
        <p:nvSpPr>
          <p:cNvPr id="4" name="Text Box 8"/>
          <p:cNvSpPr txBox="1">
            <a:spLocks noChangeArrowheads="1"/>
          </p:cNvSpPr>
          <p:nvPr/>
        </p:nvSpPr>
        <p:spPr bwMode="auto">
          <a:xfrm>
            <a:off x="381000" y="5943600"/>
            <a:ext cx="84582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t>Work by Michael Wesch of Kansas State University - Digital Ethnography Project</a:t>
            </a:r>
            <a:endParaRPr lang="en-US" sz="2000"/>
          </a:p>
        </p:txBody>
      </p:sp>
      <p:sp>
        <p:nvSpPr>
          <p:cNvPr id="6" name="Text Box 7"/>
          <p:cNvSpPr txBox="1">
            <a:spLocks noChangeArrowheads="1"/>
          </p:cNvSpPr>
          <p:nvPr/>
        </p:nvSpPr>
        <p:spPr bwMode="auto">
          <a:xfrm>
            <a:off x="762000" y="3200400"/>
            <a:ext cx="1828800" cy="1323439"/>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t>Swap to web browser</a:t>
            </a:r>
            <a:r>
              <a:rPr lang="en-US" sz="2000" dirty="0" smtClean="0"/>
              <a:t>! Linked from EdShare</a:t>
            </a:r>
          </a:p>
        </p:txBody>
      </p:sp>
      <p:sp>
        <p:nvSpPr>
          <p:cNvPr id="8" name="Rectangle 7">
            <a:hlinkClick r:id="rId5"/>
          </p:cNvPr>
          <p:cNvSpPr/>
          <p:nvPr/>
        </p:nvSpPr>
        <p:spPr>
          <a:xfrm>
            <a:off x="0" y="6488668"/>
            <a:ext cx="9143999"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dirty="0" smtClean="0">
                <a:hlinkClick r:id="rId5"/>
              </a:rPr>
              <a:t>http://www.edshare.soton.ac.uk/67/</a:t>
            </a:r>
            <a:endParaRPr lang="en-GB" dirty="0"/>
          </a:p>
        </p:txBody>
      </p:sp>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Introductory resources</a:t>
            </a:r>
            <a:endParaRPr lang="en-US" dirty="0"/>
          </a:p>
        </p:txBody>
      </p:sp>
      <p:sp>
        <p:nvSpPr>
          <p:cNvPr id="3" name="Content Placeholder 2"/>
          <p:cNvSpPr>
            <a:spLocks noGrp="1"/>
          </p:cNvSpPr>
          <p:nvPr>
            <p:ph idx="1"/>
          </p:nvPr>
        </p:nvSpPr>
        <p:spPr/>
        <p:txBody>
          <a:bodyPr>
            <a:normAutofit/>
          </a:bodyPr>
          <a:lstStyle/>
          <a:p>
            <a:r>
              <a:rPr lang="en-US" dirty="0" smtClean="0"/>
              <a:t>These slides</a:t>
            </a:r>
          </a:p>
          <a:p>
            <a:r>
              <a:rPr lang="en-US" dirty="0" smtClean="0"/>
              <a:t>The portfolio template</a:t>
            </a:r>
          </a:p>
          <a:p>
            <a:r>
              <a:rPr lang="en-US" dirty="0" smtClean="0"/>
              <a:t>The first survey</a:t>
            </a:r>
          </a:p>
          <a:p>
            <a:r>
              <a:rPr lang="en-US" dirty="0" smtClean="0"/>
              <a:t>Your free writing</a:t>
            </a:r>
          </a:p>
          <a:p>
            <a:r>
              <a:rPr lang="en-US" dirty="0" smtClean="0"/>
              <a:t>Your goals</a:t>
            </a:r>
          </a:p>
          <a:p>
            <a:r>
              <a:rPr lang="en-US" dirty="0" smtClean="0"/>
              <a:t>The videos (linked from blackboard)</a:t>
            </a:r>
          </a:p>
          <a:p>
            <a:pPr marL="0" indent="0">
              <a:buNone/>
            </a:pPr>
            <a:endParaRPr lang="en-US" dirty="0"/>
          </a:p>
        </p:txBody>
      </p:sp>
      <p:sp>
        <p:nvSpPr>
          <p:cNvPr id="5" name="TextBox 4"/>
          <p:cNvSpPr txBox="1"/>
          <p:nvPr/>
        </p:nvSpPr>
        <p:spPr>
          <a:xfrm>
            <a:off x="609600" y="6019800"/>
            <a:ext cx="8720667"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smtClean="0"/>
              <a:t> review all the information in these  resources</a:t>
            </a:r>
            <a:br>
              <a:rPr lang="en-GB" dirty="0" smtClean="0"/>
            </a:br>
            <a:r>
              <a:rPr lang="en-GB" dirty="0" smtClean="0"/>
              <a:t>review these slides</a:t>
            </a:r>
            <a:endParaRPr lang="en-GB" dirty="0"/>
          </a:p>
        </p:txBody>
      </p:sp>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 white"/>
          <p:cNvPicPr>
            <a:picLocks noChangeAspect="1" noChangeArrowheads="1"/>
          </p:cNvPicPr>
          <p:nvPr/>
        </p:nvPicPr>
        <p:blipFill>
          <a:blip r:embed="rId3"/>
          <a:srcRect/>
          <a:stretch>
            <a:fillRect/>
          </a:stretch>
        </p:blipFill>
        <p:spPr bwMode="auto">
          <a:xfrm>
            <a:off x="4648200" y="864944"/>
            <a:ext cx="2089150" cy="2197100"/>
          </a:xfrm>
          <a:prstGeom prst="rect">
            <a:avLst/>
          </a:prstGeom>
          <a:noFill/>
        </p:spPr>
      </p:pic>
      <p:sp>
        <p:nvSpPr>
          <p:cNvPr id="7" name="Oval Callout 6"/>
          <p:cNvSpPr/>
          <p:nvPr/>
        </p:nvSpPr>
        <p:spPr>
          <a:xfrm>
            <a:off x="7086600" y="457200"/>
            <a:ext cx="2133600" cy="1374422"/>
          </a:xfrm>
          <a:prstGeom prst="wedgeEllipseCallout">
            <a:avLst>
              <a:gd name="adj1" fmla="val -111094"/>
              <a:gd name="adj2" fmla="val 96629"/>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dirty="0" smtClean="0"/>
              <a:t/>
            </a:r>
            <a:br>
              <a:rPr lang="en-US" dirty="0" smtClean="0"/>
            </a:br>
            <a:r>
              <a:rPr lang="en-US" sz="2400" dirty="0" smtClean="0"/>
              <a:t>What about you?</a:t>
            </a:r>
            <a:endParaRPr lang="en-US" sz="2400" dirty="0"/>
          </a:p>
        </p:txBody>
      </p:sp>
      <p:sp>
        <p:nvSpPr>
          <p:cNvPr id="2" name="Title 1"/>
          <p:cNvSpPr>
            <a:spLocks noGrp="1"/>
          </p:cNvSpPr>
          <p:nvPr>
            <p:ph type="title"/>
          </p:nvPr>
        </p:nvSpPr>
        <p:spPr/>
        <p:txBody>
          <a:bodyPr>
            <a:normAutofit fontScale="90000"/>
          </a:bodyPr>
          <a:lstStyle/>
          <a:p>
            <a:r>
              <a:rPr lang="en-US" dirty="0" smtClean="0"/>
              <a:t>Intros: me, the support team and you? </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sz="2581" dirty="0" smtClean="0"/>
              <a:t>Leader for this section</a:t>
            </a:r>
          </a:p>
          <a:p>
            <a:r>
              <a:rPr lang="en-US" dirty="0" smtClean="0"/>
              <a:t>Dr Su White</a:t>
            </a:r>
          </a:p>
          <a:p>
            <a:r>
              <a:rPr lang="en-US" dirty="0" smtClean="0"/>
              <a:t>Academic in ECS</a:t>
            </a:r>
          </a:p>
          <a:p>
            <a:r>
              <a:rPr lang="en-US" dirty="0" smtClean="0"/>
              <a:t>saw@ecs.soton.ac.uk	</a:t>
            </a:r>
          </a:p>
          <a:p>
            <a:r>
              <a:rPr lang="en-US" dirty="0" smtClean="0"/>
              <a:t>Researcher in Web and Internet Science – ECS</a:t>
            </a:r>
          </a:p>
          <a:p>
            <a:endParaRPr lang="en-US" dirty="0" smtClean="0"/>
          </a:p>
          <a:p>
            <a:pPr>
              <a:buNone/>
            </a:pPr>
            <a:r>
              <a:rPr lang="en-US" dirty="0" smtClean="0"/>
              <a:t>Why I am here</a:t>
            </a:r>
          </a:p>
          <a:p>
            <a:r>
              <a:rPr lang="en-US" dirty="0" smtClean="0"/>
              <a:t>Senior tutor on the foundation year</a:t>
            </a:r>
          </a:p>
          <a:p>
            <a:r>
              <a:rPr lang="en-US" dirty="0" smtClean="0"/>
              <a:t>Believe that </a:t>
            </a:r>
            <a:r>
              <a:rPr lang="en-US" b="1" dirty="0" smtClean="0"/>
              <a:t>all</a:t>
            </a:r>
            <a:r>
              <a:rPr lang="en-US" dirty="0" smtClean="0"/>
              <a:t> students can learn and succeed</a:t>
            </a:r>
            <a:endParaRPr lang="en-US" dirty="0"/>
          </a:p>
        </p:txBody>
      </p:sp>
    </p:spTree>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team..</a:t>
            </a:r>
            <a:endParaRPr lang="en-GB" dirty="0"/>
          </a:p>
        </p:txBody>
      </p:sp>
      <p:sp>
        <p:nvSpPr>
          <p:cNvPr id="4" name="Content Placeholder 3"/>
          <p:cNvSpPr>
            <a:spLocks noGrp="1"/>
          </p:cNvSpPr>
          <p:nvPr>
            <p:ph sz="half" idx="1"/>
          </p:nvPr>
        </p:nvSpPr>
        <p:spPr/>
        <p:txBody>
          <a:bodyPr/>
          <a:lstStyle/>
          <a:p>
            <a:pPr marL="0" indent="0">
              <a:buNone/>
            </a:pPr>
            <a:r>
              <a:rPr lang="en-GB" dirty="0" smtClean="0"/>
              <a:t>This term:</a:t>
            </a:r>
          </a:p>
          <a:p>
            <a:r>
              <a:rPr lang="en-GB" dirty="0" smtClean="0"/>
              <a:t> John Mills</a:t>
            </a:r>
          </a:p>
          <a:p>
            <a:r>
              <a:rPr lang="en-GB" dirty="0" smtClean="0"/>
              <a:t>Will conduct some of the interviews</a:t>
            </a:r>
            <a:br>
              <a:rPr lang="en-GB" dirty="0" smtClean="0"/>
            </a:br>
            <a:r>
              <a:rPr lang="en-GB" dirty="0" smtClean="0"/>
              <a:t> ( along with me)</a:t>
            </a:r>
          </a:p>
        </p:txBody>
      </p:sp>
      <p:sp>
        <p:nvSpPr>
          <p:cNvPr id="5" name="Content Placeholder 4"/>
          <p:cNvSpPr>
            <a:spLocks noGrp="1"/>
          </p:cNvSpPr>
          <p:nvPr>
            <p:ph sz="half" idx="2"/>
          </p:nvPr>
        </p:nvSpPr>
        <p:spPr>
          <a:xfrm>
            <a:off x="4640526" y="1600199"/>
            <a:ext cx="4274873" cy="4525963"/>
          </a:xfrm>
        </p:spPr>
        <p:txBody>
          <a:bodyPr/>
          <a:lstStyle/>
          <a:p>
            <a:r>
              <a:rPr lang="en-GB" dirty="0" smtClean="0"/>
              <a:t> you </a:t>
            </a:r>
            <a:r>
              <a:rPr lang="en-GB" smtClean="0"/>
              <a:t>may meet postgrad’s</a:t>
            </a:r>
            <a:endParaRPr lang="en-GB" dirty="0" smtClean="0"/>
          </a:p>
          <a:p>
            <a:r>
              <a:rPr lang="en-GB" dirty="0"/>
              <a:t> </a:t>
            </a:r>
            <a:r>
              <a:rPr lang="en-GB" dirty="0" smtClean="0"/>
              <a:t>in lectures</a:t>
            </a:r>
          </a:p>
          <a:p>
            <a:r>
              <a:rPr lang="en-GB" dirty="0"/>
              <a:t> </a:t>
            </a:r>
            <a:r>
              <a:rPr lang="en-GB" dirty="0" smtClean="0"/>
              <a:t>conducting research</a:t>
            </a:r>
          </a:p>
          <a:p>
            <a:pPr lvl="1"/>
            <a:r>
              <a:rPr lang="en-GB" dirty="0"/>
              <a:t> </a:t>
            </a:r>
            <a:r>
              <a:rPr lang="en-GB" dirty="0" smtClean="0"/>
              <a:t>surveys</a:t>
            </a:r>
          </a:p>
          <a:p>
            <a:pPr lvl="1"/>
            <a:r>
              <a:rPr lang="en-GB" dirty="0"/>
              <a:t> </a:t>
            </a:r>
            <a:r>
              <a:rPr lang="en-GB" dirty="0" smtClean="0"/>
              <a:t>group discussions</a:t>
            </a:r>
            <a:endParaRPr lang="en-GB" dirty="0"/>
          </a:p>
        </p:txBody>
      </p:sp>
      <p:sp>
        <p:nvSpPr>
          <p:cNvPr id="6" name="TextBox 5"/>
          <p:cNvSpPr txBox="1"/>
          <p:nvPr/>
        </p:nvSpPr>
        <p:spPr>
          <a:xfrm>
            <a:off x="1016000" y="5283200"/>
            <a:ext cx="7196667"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GB" sz="2000" b="1" dirty="0" smtClean="0"/>
              <a:t> we are interested in the whole general question</a:t>
            </a:r>
            <a:br>
              <a:rPr lang="en-GB" sz="2000" b="1" dirty="0" smtClean="0"/>
            </a:br>
            <a:r>
              <a:rPr lang="en-GB" sz="2000" b="1" dirty="0" smtClean="0"/>
              <a:t>of how you are learning on the foundation year</a:t>
            </a:r>
          </a:p>
          <a:p>
            <a:pPr algn="ctr"/>
            <a:r>
              <a:rPr lang="en-GB" sz="2000" b="1" dirty="0"/>
              <a:t> </a:t>
            </a:r>
            <a:r>
              <a:rPr lang="en-GB" sz="2000" b="1" dirty="0" smtClean="0"/>
              <a:t>we are relying on you to participate in all of the various activities</a:t>
            </a:r>
            <a:endParaRPr lang="en-GB" sz="2000" b="1" dirty="0"/>
          </a:p>
        </p:txBody>
      </p:sp>
    </p:spTree>
    <p:extLst>
      <p:ext uri="{BB962C8B-B14F-4D97-AF65-F5344CB8AC3E}">
        <p14:creationId xmlns:p14="http://schemas.microsoft.com/office/powerpoint/2010/main" val="12614926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raining New Employe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Training New Employees.potx</Template>
  <TotalTime>0</TotalTime>
  <Words>3088</Words>
  <Application>Microsoft Macintosh PowerPoint</Application>
  <PresentationFormat>On-screen Show (4:3)</PresentationFormat>
  <Paragraphs>554</Paragraphs>
  <Slides>79</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Training New Employees</vt:lpstr>
      <vt:lpstr>Clip</vt:lpstr>
      <vt:lpstr>Foundation Year Routes to Success Part III - Sustaining Success Su White, ECS</vt:lpstr>
      <vt:lpstr> How to use these slides</vt:lpstr>
      <vt:lpstr>Introduction:</vt:lpstr>
      <vt:lpstr>Intros</vt:lpstr>
      <vt:lpstr>Its all about you</vt:lpstr>
      <vt:lpstr>You: A vision of students</vt:lpstr>
      <vt:lpstr>We have collections of videos</vt:lpstr>
      <vt:lpstr>Intros: me, the support team and you? </vt:lpstr>
      <vt:lpstr>The team..</vt:lpstr>
      <vt:lpstr>Intros: Why we are here</vt:lpstr>
      <vt:lpstr>Introduction:</vt:lpstr>
      <vt:lpstr>The portfolio process</vt:lpstr>
      <vt:lpstr>Lecture/Learning Structure:</vt:lpstr>
      <vt:lpstr>Intros: The big picture themes</vt:lpstr>
      <vt:lpstr> I will help you</vt:lpstr>
      <vt:lpstr>reminder</vt:lpstr>
      <vt:lpstr>It’s the journey…</vt:lpstr>
      <vt:lpstr> Remember</vt:lpstr>
      <vt:lpstr>If studying alone or revising</vt:lpstr>
      <vt:lpstr>How do you go about learning?</vt:lpstr>
      <vt:lpstr>Life and Learning</vt:lpstr>
      <vt:lpstr> Reminder: overview of RTS</vt:lpstr>
      <vt:lpstr>Your opportunity</vt:lpstr>
      <vt:lpstr>What we expect 1</vt:lpstr>
      <vt:lpstr>What we expect 2</vt:lpstr>
      <vt:lpstr>Providing Scaffolding</vt:lpstr>
      <vt:lpstr>Every student is different</vt:lpstr>
      <vt:lpstr>Looking at the portfolio</vt:lpstr>
      <vt:lpstr>Writing – and how to do it!</vt:lpstr>
      <vt:lpstr>Rely on your brain….</vt:lpstr>
      <vt:lpstr>Start Now</vt:lpstr>
      <vt:lpstr>What we know about writing</vt:lpstr>
      <vt:lpstr>Now look at the portfolio (1st section)</vt:lpstr>
      <vt:lpstr> Use this model for reflection</vt:lpstr>
      <vt:lpstr> Explaining the model: What?</vt:lpstr>
      <vt:lpstr>Explaining the model: So What?</vt:lpstr>
      <vt:lpstr>Explaining the model: So what?</vt:lpstr>
      <vt:lpstr> Explaining the model: Now What</vt:lpstr>
      <vt:lpstr>Another way of thinking about it</vt:lpstr>
      <vt:lpstr> Think about your motivation</vt:lpstr>
      <vt:lpstr>Your Task…</vt:lpstr>
      <vt:lpstr>Self Study: Look at the Portfolio</vt:lpstr>
      <vt:lpstr>Intro Portfolio</vt:lpstr>
      <vt:lpstr>Intros: what you have to think about</vt:lpstr>
      <vt:lpstr>Intros:</vt:lpstr>
      <vt:lpstr>Intros: each section</vt:lpstr>
      <vt:lpstr>Where to find stuff: Blackboard</vt:lpstr>
      <vt:lpstr>Where to find stuff: Edshare</vt:lpstr>
      <vt:lpstr>Suggested watching and reading</vt:lpstr>
      <vt:lpstr>Your formal objectives:</vt:lpstr>
      <vt:lpstr>Bigger Objective</vt:lpstr>
      <vt:lpstr>Objectives (task)</vt:lpstr>
      <vt:lpstr>About Feedback</vt:lpstr>
      <vt:lpstr>Varieties of Feedback:  Full Brain?</vt:lpstr>
      <vt:lpstr>Think about this module (RTS)</vt:lpstr>
      <vt:lpstr>Reflection and Feedback 1</vt:lpstr>
      <vt:lpstr>reflection and feedback 2</vt:lpstr>
      <vt:lpstr>exams</vt:lpstr>
      <vt:lpstr>Your Tasks</vt:lpstr>
      <vt:lpstr>Consolidation</vt:lpstr>
      <vt:lpstr>Three stages</vt:lpstr>
      <vt:lpstr>Today</vt:lpstr>
      <vt:lpstr>Mental jogging</vt:lpstr>
      <vt:lpstr>Looking at the portfolio</vt:lpstr>
      <vt:lpstr>Thinking about Flow</vt:lpstr>
      <vt:lpstr>Essays and reports vs reflections</vt:lpstr>
      <vt:lpstr>Where do you get inspiration?</vt:lpstr>
      <vt:lpstr>five minutes writing </vt:lpstr>
      <vt:lpstr>Start Now</vt:lpstr>
      <vt:lpstr>You will have your exam results</vt:lpstr>
      <vt:lpstr>exams</vt:lpstr>
      <vt:lpstr>Contents/Resources page 1 of 2</vt:lpstr>
      <vt:lpstr>Contents/Resources page 2 of 2</vt:lpstr>
      <vt:lpstr>1) Progress review</vt:lpstr>
      <vt:lpstr>Next seven days</vt:lpstr>
      <vt:lpstr>Thank You :-)</vt:lpstr>
      <vt:lpstr>Essential Activities..</vt:lpstr>
      <vt:lpstr>Video: A vision of students today</vt:lpstr>
      <vt:lpstr>Introductory 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2010-02-01T21:33:28Z</dcterms:created>
  <dcterms:modified xsi:type="dcterms:W3CDTF">2017-02-23T14:51:03Z</dcterms:modified>
</cp:coreProperties>
</file>