
<file path=[Content_Types].xml><?xml version="1.0" encoding="utf-8"?>
<Types xmlns="http://schemas.openxmlformats.org/package/2006/content-types">
  <Default Extension="xml" ContentType="application/xml"/>
  <Default Extension="jpeg" ContentType="image/jpeg"/>
  <Default Extension="mp4" ContentType="video/mp4"/>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619" r:id="rId1"/>
  </p:sldMasterIdLst>
  <p:notesMasterIdLst>
    <p:notesMasterId r:id="rId20"/>
  </p:notesMasterIdLst>
  <p:sldIdLst>
    <p:sldId id="256" r:id="rId2"/>
    <p:sldId id="294" r:id="rId3"/>
    <p:sldId id="266" r:id="rId4"/>
    <p:sldId id="280" r:id="rId5"/>
    <p:sldId id="295" r:id="rId6"/>
    <p:sldId id="301" r:id="rId7"/>
    <p:sldId id="277" r:id="rId8"/>
    <p:sldId id="298" r:id="rId9"/>
    <p:sldId id="282" r:id="rId10"/>
    <p:sldId id="283" r:id="rId11"/>
    <p:sldId id="284" r:id="rId12"/>
    <p:sldId id="285" r:id="rId13"/>
    <p:sldId id="286" r:id="rId14"/>
    <p:sldId id="287" r:id="rId15"/>
    <p:sldId id="299" r:id="rId16"/>
    <p:sldId id="300" r:id="rId17"/>
    <p:sldId id="276" r:id="rId18"/>
    <p:sldId id="26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01" autoAdjust="0"/>
    <p:restoredTop sz="86464" autoAdjust="0"/>
  </p:normalViewPr>
  <p:slideViewPr>
    <p:cSldViewPr snapToGrid="0" snapToObjects="1">
      <p:cViewPr varScale="1">
        <p:scale>
          <a:sx n="108" d="100"/>
          <a:sy n="108" d="100"/>
        </p:scale>
        <p:origin x="146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4F27DC-A338-B641-A590-91B36A2EC380}" type="datetimeFigureOut">
              <a:rPr lang="en-US" smtClean="0"/>
              <a:t>2/16/17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C0FE20-A89E-B943-8B9A-0858C901E499}" type="slidenum">
              <a:rPr lang="en-US" smtClean="0"/>
              <a:t>‹#›</a:t>
            </a:fld>
            <a:endParaRPr lang="en-US"/>
          </a:p>
        </p:txBody>
      </p:sp>
    </p:spTree>
    <p:extLst>
      <p:ext uri="{BB962C8B-B14F-4D97-AF65-F5344CB8AC3E}">
        <p14:creationId xmlns:p14="http://schemas.microsoft.com/office/powerpoint/2010/main" val="19200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28E80666-FB37-4B36-9149-507F3B0178E3}" type="datetimeFigureOut">
              <a:rPr lang="en-US" smtClean="0"/>
              <a:pPr/>
              <a:t>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D739C4FB-7D33-419B-8833-D1372BFD11C8}" type="slidenum">
              <a:rPr lang="en-US" smtClean="0"/>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GB"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36A696D-22F7-F041-970E-4294EE310222}" type="datetimeFigureOut">
              <a:rPr lang="en-US" smtClean="0"/>
              <a:t>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DC041-A041-8F4B-8E27-41918442D71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36A696D-22F7-F041-970E-4294EE310222}" type="datetimeFigureOut">
              <a:rPr lang="en-US" smtClean="0"/>
              <a:t>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DC041-A041-8F4B-8E27-41918442D71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A36A696D-22F7-F041-970E-4294EE310222}" type="datetimeFigureOut">
              <a:rPr lang="en-US" smtClean="0"/>
              <a:t>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DC041-A041-8F4B-8E27-41918442D714}" type="slidenum">
              <a:rPr lang="en-US" smtClean="0"/>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GB"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28E80666-FB37-4B36-9149-507F3B0178E3}" type="datetimeFigureOut">
              <a:rPr lang="en-US" smtClean="0"/>
              <a:pPr/>
              <a:t>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GB"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36A696D-22F7-F041-970E-4294EE310222}" type="datetimeFigureOut">
              <a:rPr lang="en-US" smtClean="0"/>
              <a:t>2/16/17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DC041-A041-8F4B-8E27-41918442D714}" type="slidenum">
              <a:rPr lang="en-US" smtClean="0"/>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GB"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36A696D-22F7-F041-970E-4294EE310222}" type="datetimeFigureOut">
              <a:rPr lang="en-US" smtClean="0"/>
              <a:t>2/16/17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3DC041-A041-8F4B-8E27-41918442D714}" type="slidenum">
              <a:rPr lang="en-US" smtClean="0"/>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GB"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A36A696D-22F7-F041-970E-4294EE310222}" type="datetimeFigureOut">
              <a:rPr lang="en-US" smtClean="0"/>
              <a:t>2/16/17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3DC041-A041-8F4B-8E27-41918442D714}" type="slidenum">
              <a:rPr lang="en-US" smtClean="0"/>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GB"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6A696D-22F7-F041-970E-4294EE310222}" type="datetimeFigureOut">
              <a:rPr lang="en-US" smtClean="0"/>
              <a:t>2/16/17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3DC041-A041-8F4B-8E27-41918442D71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A36A696D-22F7-F041-970E-4294EE310222}" type="datetimeFigureOut">
              <a:rPr lang="en-US" smtClean="0"/>
              <a:t>2/16/17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DC041-A041-8F4B-8E27-41918442D714}" type="slidenum">
              <a:rPr lang="en-US" smtClean="0"/>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GB"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GB"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A36A696D-22F7-F041-970E-4294EE310222}" type="datetimeFigureOut">
              <a:rPr lang="en-US" smtClean="0"/>
              <a:t>2/16/17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DC041-A041-8F4B-8E27-41918442D714}" type="slidenum">
              <a:rPr lang="en-US" smtClean="0"/>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GB"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GB"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6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A36A696D-22F7-F041-970E-4294EE310222}" type="datetimeFigureOut">
              <a:rPr lang="en-US" smtClean="0"/>
              <a:t>2/16/17</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183DC041-A041-8F4B-8E27-41918442D71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620" r:id="rId1"/>
    <p:sldLayoutId id="2147484621" r:id="rId2"/>
    <p:sldLayoutId id="2147484622" r:id="rId3"/>
    <p:sldLayoutId id="2147484623" r:id="rId4"/>
    <p:sldLayoutId id="2147484624" r:id="rId5"/>
    <p:sldLayoutId id="2147484625" r:id="rId6"/>
    <p:sldLayoutId id="2147484626" r:id="rId7"/>
    <p:sldLayoutId id="2147484627" r:id="rId8"/>
    <p:sldLayoutId id="2147484628" r:id="rId9"/>
    <p:sldLayoutId id="2147484629" r:id="rId10"/>
    <p:sldLayoutId id="2147484630"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png"/><Relationship Id="rId5" Type="http://schemas.openxmlformats.org/officeDocument/2006/relationships/image" Target="../media/image6.png"/><Relationship Id="rId1" Type="http://schemas.microsoft.com/office/2007/relationships/media" Target="../media/media1.mp4"/><Relationship Id="rId2" Type="http://schemas.openxmlformats.org/officeDocument/2006/relationships/video" Target="../media/media1.mp4"/></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43323" y="3921044"/>
            <a:ext cx="5120640" cy="1581150"/>
          </a:xfrm>
        </p:spPr>
        <p:txBody>
          <a:bodyPr>
            <a:normAutofit fontScale="77500" lnSpcReduction="20000"/>
          </a:bodyPr>
          <a:lstStyle/>
          <a:p>
            <a:r>
              <a:rPr lang="en-US" dirty="0" smtClean="0"/>
              <a:t>David Millard </a:t>
            </a:r>
          </a:p>
          <a:p>
            <a:r>
              <a:rPr lang="en-US" i="1" dirty="0" err="1" smtClean="0"/>
              <a:t>dem@ecs.soton.ac.uk</a:t>
            </a:r>
            <a:endParaRPr lang="en-US" i="1" dirty="0" smtClean="0"/>
          </a:p>
          <a:p>
            <a:endParaRPr lang="en-US" dirty="0" smtClean="0"/>
          </a:p>
          <a:p>
            <a:r>
              <a:rPr lang="en-US" dirty="0" err="1" smtClean="0"/>
              <a:t>Thanassis</a:t>
            </a:r>
            <a:r>
              <a:rPr lang="en-US" dirty="0" smtClean="0"/>
              <a:t> </a:t>
            </a:r>
            <a:r>
              <a:rPr lang="en-US" dirty="0" err="1" smtClean="0"/>
              <a:t>Tiropanis</a:t>
            </a:r>
            <a:endParaRPr lang="en-US" dirty="0"/>
          </a:p>
          <a:p>
            <a:r>
              <a:rPr lang="en-US" i="1" dirty="0" smtClean="0"/>
              <a:t>tt2@ecs.soton.ac.uk</a:t>
            </a:r>
          </a:p>
          <a:p>
            <a:endParaRPr lang="en-US" dirty="0"/>
          </a:p>
        </p:txBody>
      </p:sp>
      <p:sp>
        <p:nvSpPr>
          <p:cNvPr id="2" name="Title 1"/>
          <p:cNvSpPr>
            <a:spLocks noGrp="1"/>
          </p:cNvSpPr>
          <p:nvPr>
            <p:ph type="title"/>
          </p:nvPr>
        </p:nvSpPr>
        <p:spPr>
          <a:xfrm>
            <a:off x="3739896" y="1353820"/>
            <a:ext cx="5120640" cy="2304288"/>
          </a:xfrm>
        </p:spPr>
        <p:txBody>
          <a:bodyPr>
            <a:normAutofit/>
          </a:bodyPr>
          <a:lstStyle/>
          <a:p>
            <a:r>
              <a:rPr lang="en-US" smtClean="0"/>
              <a:t>The Science </a:t>
            </a:r>
            <a:r>
              <a:rPr lang="en-US" dirty="0" smtClean="0"/>
              <a:t>of </a:t>
            </a:r>
            <a:r>
              <a:rPr lang="en-US" smtClean="0"/>
              <a:t>Social Media:</a:t>
            </a:r>
            <a:r>
              <a:rPr lang="en-US" dirty="0" smtClean="0"/>
              <a:t/>
            </a:r>
            <a:br>
              <a:rPr lang="en-US" dirty="0" smtClean="0"/>
            </a:br>
            <a:r>
              <a:rPr lang="en-US" dirty="0" smtClean="0"/>
              <a:t>Project Launch</a:t>
            </a:r>
            <a:endParaRPr lang="en-US" dirty="0"/>
          </a:p>
        </p:txBody>
      </p:sp>
    </p:spTree>
    <p:extLst>
      <p:ext uri="{BB962C8B-B14F-4D97-AF65-F5344CB8AC3E}">
        <p14:creationId xmlns:p14="http://schemas.microsoft.com/office/powerpoint/2010/main" val="4181590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0"/>
            <a:ext cx="8591550" cy="713619"/>
          </a:xfrm>
        </p:spPr>
        <p:txBody>
          <a:bodyPr>
            <a:normAutofit/>
          </a:bodyPr>
          <a:lstStyle/>
          <a:p>
            <a:r>
              <a:rPr lang="en-US" dirty="0" smtClean="0"/>
              <a:t>Example Projects: 2012</a:t>
            </a:r>
            <a:endParaRPr lang="en-US" dirty="0"/>
          </a:p>
        </p:txBody>
      </p:sp>
      <p:pic>
        <p:nvPicPr>
          <p:cNvPr id="4" name="Picture 3"/>
          <p:cNvPicPr>
            <a:picLocks noChangeAspect="1"/>
          </p:cNvPicPr>
          <p:nvPr/>
        </p:nvPicPr>
        <p:blipFill>
          <a:blip r:embed="rId4" cstate="print">
            <a:alphaModFix amt="50000"/>
            <a:extLst>
              <a:ext uri="{28A0092B-C50C-407E-A947-70E740481C1C}">
                <a14:useLocalDpi xmlns:a14="http://schemas.microsoft.com/office/drawing/2010/main"/>
              </a:ext>
            </a:extLst>
          </a:blip>
          <a:stretch>
            <a:fillRect/>
          </a:stretch>
        </p:blipFill>
        <p:spPr>
          <a:xfrm rot="21419429">
            <a:off x="0" y="713619"/>
            <a:ext cx="9144000" cy="6151707"/>
          </a:xfrm>
          <a:prstGeom prst="rect">
            <a:avLst/>
          </a:prstGeom>
        </p:spPr>
      </p:pic>
      <p:pic>
        <p:nvPicPr>
          <p:cNvPr id="3" name="Same clas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832116" y="2600476"/>
            <a:ext cx="7154873" cy="402461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266137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alphaModFix amt="50000"/>
            <a:extLst>
              <a:ext uri="{28A0092B-C50C-407E-A947-70E740481C1C}">
                <a14:useLocalDpi xmlns:a14="http://schemas.microsoft.com/office/drawing/2010/main"/>
              </a:ext>
            </a:extLst>
          </a:blip>
          <a:stretch>
            <a:fillRect/>
          </a:stretch>
        </p:blipFill>
        <p:spPr>
          <a:xfrm rot="21419429">
            <a:off x="0" y="713619"/>
            <a:ext cx="9144000" cy="6151707"/>
          </a:xfrm>
          <a:prstGeom prst="rect">
            <a:avLst/>
          </a:prstGeom>
        </p:spPr>
      </p:pic>
      <p:sp>
        <p:nvSpPr>
          <p:cNvPr id="2" name="Title 1"/>
          <p:cNvSpPr>
            <a:spLocks noGrp="1"/>
          </p:cNvSpPr>
          <p:nvPr>
            <p:ph type="title"/>
          </p:nvPr>
        </p:nvSpPr>
        <p:spPr>
          <a:xfrm>
            <a:off x="276225" y="0"/>
            <a:ext cx="8591550" cy="713619"/>
          </a:xfrm>
        </p:spPr>
        <p:txBody>
          <a:bodyPr>
            <a:normAutofit/>
          </a:bodyPr>
          <a:lstStyle/>
          <a:p>
            <a:r>
              <a:rPr lang="en-US" dirty="0" smtClean="0"/>
              <a:t>Example Projects: 2012</a:t>
            </a:r>
            <a:endParaRPr lang="en-US" dirty="0"/>
          </a:p>
        </p:txBody>
      </p:sp>
      <p:pic>
        <p:nvPicPr>
          <p:cNvPr id="3" name="Picture 2" descr="UseCas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29080" y="858762"/>
            <a:ext cx="5138695" cy="58299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9771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alphaModFix amt="50000"/>
            <a:extLst>
              <a:ext uri="{28A0092B-C50C-407E-A947-70E740481C1C}">
                <a14:useLocalDpi xmlns:a14="http://schemas.microsoft.com/office/drawing/2010/main"/>
              </a:ext>
            </a:extLst>
          </a:blip>
          <a:stretch>
            <a:fillRect/>
          </a:stretch>
        </p:blipFill>
        <p:spPr>
          <a:xfrm rot="21419429">
            <a:off x="0" y="713619"/>
            <a:ext cx="9144000" cy="6151707"/>
          </a:xfrm>
          <a:prstGeom prst="rect">
            <a:avLst/>
          </a:prstGeom>
        </p:spPr>
      </p:pic>
      <p:sp>
        <p:nvSpPr>
          <p:cNvPr id="2" name="Title 1"/>
          <p:cNvSpPr>
            <a:spLocks noGrp="1"/>
          </p:cNvSpPr>
          <p:nvPr>
            <p:ph type="title"/>
          </p:nvPr>
        </p:nvSpPr>
        <p:spPr>
          <a:xfrm>
            <a:off x="276225" y="0"/>
            <a:ext cx="8591550" cy="713619"/>
          </a:xfrm>
        </p:spPr>
        <p:txBody>
          <a:bodyPr>
            <a:normAutofit/>
          </a:bodyPr>
          <a:lstStyle/>
          <a:p>
            <a:r>
              <a:rPr lang="en-US" dirty="0" smtClean="0"/>
              <a:t>Example Projects: 2012</a:t>
            </a:r>
            <a:endParaRPr lang="en-US" dirty="0"/>
          </a:p>
        </p:txBody>
      </p:sp>
      <p:sp>
        <p:nvSpPr>
          <p:cNvPr id="6" name="Rectangle 5"/>
          <p:cNvSpPr/>
          <p:nvPr/>
        </p:nvSpPr>
        <p:spPr>
          <a:xfrm>
            <a:off x="5092095" y="713619"/>
            <a:ext cx="3580191" cy="5842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draft_choic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31232" y="955523"/>
            <a:ext cx="3295911" cy="5430762"/>
          </a:xfrm>
          <a:prstGeom prst="rect">
            <a:avLst/>
          </a:prstGeom>
        </p:spPr>
      </p:pic>
    </p:spTree>
    <p:extLst>
      <p:ext uri="{BB962C8B-B14F-4D97-AF65-F5344CB8AC3E}">
        <p14:creationId xmlns:p14="http://schemas.microsoft.com/office/powerpoint/2010/main" val="2559971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alphaModFix amt="50000"/>
            <a:extLst>
              <a:ext uri="{28A0092B-C50C-407E-A947-70E740481C1C}">
                <a14:useLocalDpi xmlns:a14="http://schemas.microsoft.com/office/drawing/2010/main"/>
              </a:ext>
            </a:extLst>
          </a:blip>
          <a:stretch>
            <a:fillRect/>
          </a:stretch>
        </p:blipFill>
        <p:spPr>
          <a:xfrm rot="21419429">
            <a:off x="0" y="713619"/>
            <a:ext cx="9144000" cy="6151707"/>
          </a:xfrm>
          <a:prstGeom prst="rect">
            <a:avLst/>
          </a:prstGeom>
        </p:spPr>
      </p:pic>
      <p:sp>
        <p:nvSpPr>
          <p:cNvPr id="2" name="Title 1"/>
          <p:cNvSpPr>
            <a:spLocks noGrp="1"/>
          </p:cNvSpPr>
          <p:nvPr>
            <p:ph type="title"/>
          </p:nvPr>
        </p:nvSpPr>
        <p:spPr>
          <a:xfrm>
            <a:off x="276225" y="0"/>
            <a:ext cx="8591550" cy="713619"/>
          </a:xfrm>
        </p:spPr>
        <p:txBody>
          <a:bodyPr>
            <a:normAutofit/>
          </a:bodyPr>
          <a:lstStyle/>
          <a:p>
            <a:r>
              <a:rPr lang="en-US" dirty="0" smtClean="0"/>
              <a:t>Example Projects: 2012</a:t>
            </a:r>
            <a:endParaRPr lang="en-US" dirty="0"/>
          </a:p>
        </p:txBody>
      </p:sp>
      <p:pic>
        <p:nvPicPr>
          <p:cNvPr id="3" name="Picture 2" descr="homepg.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02518" y="846668"/>
            <a:ext cx="6865258" cy="57210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5481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alphaModFix amt="50000"/>
            <a:extLst>
              <a:ext uri="{28A0092B-C50C-407E-A947-70E740481C1C}">
                <a14:useLocalDpi xmlns:a14="http://schemas.microsoft.com/office/drawing/2010/main"/>
              </a:ext>
            </a:extLst>
          </a:blip>
          <a:stretch>
            <a:fillRect/>
          </a:stretch>
        </p:blipFill>
        <p:spPr>
          <a:xfrm rot="21419429">
            <a:off x="0" y="713619"/>
            <a:ext cx="9144000" cy="6151707"/>
          </a:xfrm>
          <a:prstGeom prst="rect">
            <a:avLst/>
          </a:prstGeom>
        </p:spPr>
      </p:pic>
      <p:sp>
        <p:nvSpPr>
          <p:cNvPr id="2" name="Title 1"/>
          <p:cNvSpPr>
            <a:spLocks noGrp="1"/>
          </p:cNvSpPr>
          <p:nvPr>
            <p:ph type="title"/>
          </p:nvPr>
        </p:nvSpPr>
        <p:spPr>
          <a:xfrm>
            <a:off x="276225" y="0"/>
            <a:ext cx="8591550" cy="713619"/>
          </a:xfrm>
        </p:spPr>
        <p:txBody>
          <a:bodyPr>
            <a:normAutofit/>
          </a:bodyPr>
          <a:lstStyle/>
          <a:p>
            <a:r>
              <a:rPr lang="en-US" dirty="0" smtClean="0"/>
              <a:t>Example Projects: 2012</a:t>
            </a:r>
            <a:endParaRPr lang="en-US" dirty="0"/>
          </a:p>
        </p:txBody>
      </p:sp>
      <p:pic>
        <p:nvPicPr>
          <p:cNvPr id="6" name="Picture 5" descr="4.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41773" y="961849"/>
            <a:ext cx="4618416" cy="2713759"/>
          </a:xfrm>
          <a:prstGeom prst="rect">
            <a:avLst/>
          </a:prstGeom>
          <a:ln>
            <a:noFill/>
          </a:ln>
          <a:effectLst>
            <a:outerShdw blurRad="292100" dist="139700" dir="2700000" algn="tl" rotWithShape="0">
              <a:srgbClr val="333333">
                <a:alpha val="65000"/>
              </a:srgbClr>
            </a:outerShdw>
          </a:effectLst>
        </p:spPr>
      </p:pic>
      <p:pic>
        <p:nvPicPr>
          <p:cNvPr id="7" name="Picture 6" descr="5.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41773" y="3810564"/>
            <a:ext cx="4618416" cy="28142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8741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Portfolio</a:t>
            </a:r>
            <a:endParaRPr lang="en-US" dirty="0"/>
          </a:p>
        </p:txBody>
      </p:sp>
      <p:sp>
        <p:nvSpPr>
          <p:cNvPr id="3" name="Content Placeholder 2"/>
          <p:cNvSpPr>
            <a:spLocks noGrp="1"/>
          </p:cNvSpPr>
          <p:nvPr>
            <p:ph sz="quarter" idx="13"/>
          </p:nvPr>
        </p:nvSpPr>
        <p:spPr>
          <a:xfrm>
            <a:off x="274320" y="1298447"/>
            <a:ext cx="8595360" cy="5320831"/>
          </a:xfrm>
        </p:spPr>
        <p:txBody>
          <a:bodyPr>
            <a:normAutofit fontScale="85000" lnSpcReduction="20000"/>
          </a:bodyPr>
          <a:lstStyle/>
          <a:p>
            <a:pPr marL="0" indent="0">
              <a:buNone/>
            </a:pPr>
            <a:r>
              <a:rPr lang="en-US" dirty="0"/>
              <a:t>The final portfolio </a:t>
            </a:r>
            <a:r>
              <a:rPr lang="en-US" dirty="0" smtClean="0"/>
              <a:t>will </a:t>
            </a:r>
            <a:r>
              <a:rPr lang="en-US" dirty="0"/>
              <a:t>be marked according to the following marks scheme: </a:t>
            </a:r>
            <a:endParaRPr lang="en-US" dirty="0" smtClean="0"/>
          </a:p>
          <a:p>
            <a:pPr marL="0" indent="0">
              <a:buNone/>
            </a:pPr>
            <a:endParaRPr lang="en-US" dirty="0"/>
          </a:p>
          <a:p>
            <a:r>
              <a:rPr lang="en-US" dirty="0"/>
              <a:t>10% - Structure, Story and Use of Media </a:t>
            </a:r>
          </a:p>
          <a:p>
            <a:pPr lvl="1"/>
            <a:r>
              <a:rPr lang="en-US" dirty="0">
                <a:solidFill>
                  <a:srgbClr val="C3796F"/>
                </a:solidFill>
              </a:rPr>
              <a:t>A strong portfolio would be coherently structured using the entry and tags mechanism of the blog system, and the story of the project and roles of individuals would be clear and told through a variety of media (including video, audio, photos and text) appropriate to the task </a:t>
            </a:r>
          </a:p>
          <a:p>
            <a:r>
              <a:rPr lang="en-US" dirty="0"/>
              <a:t>50% - </a:t>
            </a:r>
            <a:r>
              <a:rPr lang="en-US" dirty="0" smtClean="0"/>
              <a:t>Engineering and Design </a:t>
            </a:r>
            <a:r>
              <a:rPr lang="en-US" dirty="0"/>
              <a:t>Professionalism </a:t>
            </a:r>
          </a:p>
          <a:p>
            <a:pPr lvl="1"/>
            <a:r>
              <a:rPr lang="en-US" dirty="0">
                <a:solidFill>
                  <a:srgbClr val="C3796F"/>
                </a:solidFill>
              </a:rPr>
              <a:t>A strong portfolio will show that the team chose appropriate engineering </a:t>
            </a:r>
            <a:r>
              <a:rPr lang="en-US" dirty="0" smtClean="0">
                <a:solidFill>
                  <a:srgbClr val="C3796F"/>
                </a:solidFill>
              </a:rPr>
              <a:t>and design steps </a:t>
            </a:r>
            <a:r>
              <a:rPr lang="en-US" dirty="0">
                <a:solidFill>
                  <a:srgbClr val="C3796F"/>
                </a:solidFill>
              </a:rPr>
              <a:t>and solutions for the problem that they were tackling, and that these methods were applied intelligently to produce artifacts of professional quality. </a:t>
            </a:r>
          </a:p>
          <a:p>
            <a:r>
              <a:rPr lang="en-US" dirty="0"/>
              <a:t>30% - Consideration of contextual factors (social, economic, legal etc.) </a:t>
            </a:r>
          </a:p>
          <a:p>
            <a:pPr lvl="1"/>
            <a:r>
              <a:rPr lang="en-US" dirty="0">
                <a:solidFill>
                  <a:srgbClr val="C3796F"/>
                </a:solidFill>
              </a:rPr>
              <a:t>A strong portfolio would demonstrate a keen awareness of social factors around their software, and show that the team had undertaken sensible steps to both understand those issues, communicate them through the blog and incorporate them into their design and development work. </a:t>
            </a:r>
          </a:p>
          <a:p>
            <a:r>
              <a:rPr lang="en-US" dirty="0"/>
              <a:t>10% - Initiative, Innovation and Creativity </a:t>
            </a:r>
          </a:p>
          <a:p>
            <a:pPr lvl="1"/>
            <a:r>
              <a:rPr lang="en-US" dirty="0">
                <a:solidFill>
                  <a:srgbClr val="C3796F"/>
                </a:solidFill>
              </a:rPr>
              <a:t>A strong portfolio would include ideas and practices that were above and beyond the thinking we would normally expect to see in a standard commercial web development project. This might be in terms of the central idea or in the methods used to explore and develop it. </a:t>
            </a:r>
          </a:p>
          <a:p>
            <a:endParaRPr lang="en-US" dirty="0"/>
          </a:p>
        </p:txBody>
      </p:sp>
    </p:spTree>
    <p:extLst>
      <p:ext uri="{BB962C8B-B14F-4D97-AF65-F5344CB8AC3E}">
        <p14:creationId xmlns:p14="http://schemas.microsoft.com/office/powerpoint/2010/main" val="39466865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Note on Group Marking</a:t>
            </a:r>
            <a:endParaRPr lang="en-US" dirty="0"/>
          </a:p>
        </p:txBody>
      </p:sp>
      <p:sp>
        <p:nvSpPr>
          <p:cNvPr id="3" name="Content Placeholder 2"/>
          <p:cNvSpPr>
            <a:spLocks noGrp="1"/>
          </p:cNvSpPr>
          <p:nvPr>
            <p:ph sz="quarter" idx="13"/>
          </p:nvPr>
        </p:nvSpPr>
        <p:spPr>
          <a:xfrm>
            <a:off x="274320" y="1409146"/>
            <a:ext cx="8291445" cy="4827062"/>
          </a:xfrm>
        </p:spPr>
        <p:txBody>
          <a:bodyPr>
            <a:normAutofit fontScale="92500" lnSpcReduction="10000"/>
          </a:bodyPr>
          <a:lstStyle/>
          <a:p>
            <a:r>
              <a:rPr lang="en-US" dirty="0" smtClean="0"/>
              <a:t>Your final mark will be:</a:t>
            </a:r>
          </a:p>
          <a:p>
            <a:pPr lvl="1"/>
            <a:r>
              <a:rPr lang="en-US" dirty="0" smtClean="0"/>
              <a:t>As a group: Portfolio (24 marks) + Pitch (8 marks)</a:t>
            </a:r>
          </a:p>
          <a:p>
            <a:pPr lvl="1"/>
            <a:r>
              <a:rPr lang="en-US" dirty="0" smtClean="0"/>
              <a:t>As an individual: Exam (60 marks) + Personal Summary (8 marks)</a:t>
            </a:r>
          </a:p>
          <a:p>
            <a:endParaRPr lang="en-US" dirty="0"/>
          </a:p>
          <a:p>
            <a:r>
              <a:rPr lang="en-US" dirty="0" smtClean="0"/>
              <a:t>In a normal situation we expect the group mark (</a:t>
            </a:r>
            <a:r>
              <a:rPr lang="en-US" dirty="0" err="1" smtClean="0"/>
              <a:t>portfolio+pitch</a:t>
            </a:r>
            <a:r>
              <a:rPr lang="en-US" dirty="0" smtClean="0"/>
              <a:t>) to stand for all members of the group</a:t>
            </a:r>
          </a:p>
          <a:p>
            <a:pPr lvl="1"/>
            <a:r>
              <a:rPr lang="en-US" dirty="0" smtClean="0"/>
              <a:t>Marks within a group will thus vary according to each person’s personal reflective summary and exam results</a:t>
            </a:r>
          </a:p>
          <a:p>
            <a:pPr lvl="1"/>
            <a:endParaRPr lang="en-US" dirty="0"/>
          </a:p>
          <a:p>
            <a:r>
              <a:rPr lang="en-US" dirty="0" smtClean="0"/>
              <a:t>In exceptional circumstances (i.e. non-participation, extreme group breakdown, etc.) we will adjust the group mark so that it is not even</a:t>
            </a:r>
          </a:p>
          <a:p>
            <a:pPr lvl="1"/>
            <a:r>
              <a:rPr lang="en-US" dirty="0" smtClean="0"/>
              <a:t>This will be transparent (normally involving a group meeting)</a:t>
            </a:r>
          </a:p>
          <a:p>
            <a:pPr lvl="1"/>
            <a:r>
              <a:rPr lang="en-US" dirty="0" smtClean="0"/>
              <a:t>May involve special circumstances board</a:t>
            </a:r>
          </a:p>
          <a:p>
            <a:pPr lvl="1"/>
            <a:r>
              <a:rPr lang="en-US" dirty="0" smtClean="0"/>
              <a:t>And will be based on mentor feedback</a:t>
            </a:r>
            <a:endParaRPr lang="en-US" dirty="0"/>
          </a:p>
        </p:txBody>
      </p:sp>
    </p:spTree>
    <p:extLst>
      <p:ext uri="{BB962C8B-B14F-4D97-AF65-F5344CB8AC3E}">
        <p14:creationId xmlns:p14="http://schemas.microsoft.com/office/powerpoint/2010/main" val="34800154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135893"/>
            <a:ext cx="8591550" cy="1066801"/>
          </a:xfrm>
        </p:spPr>
        <p:txBody>
          <a:bodyPr/>
          <a:lstStyle/>
          <a:p>
            <a:r>
              <a:rPr lang="en-US" dirty="0" smtClean="0"/>
              <a:t>Next steps</a:t>
            </a:r>
            <a:endParaRPr lang="en-US" dirty="0"/>
          </a:p>
        </p:txBody>
      </p:sp>
      <p:sp>
        <p:nvSpPr>
          <p:cNvPr id="3" name="Content Placeholder 2"/>
          <p:cNvSpPr>
            <a:spLocks noGrp="1"/>
          </p:cNvSpPr>
          <p:nvPr>
            <p:ph sz="quarter" idx="13"/>
          </p:nvPr>
        </p:nvSpPr>
        <p:spPr>
          <a:xfrm>
            <a:off x="274320" y="1446779"/>
            <a:ext cx="8595360" cy="4937760"/>
          </a:xfrm>
        </p:spPr>
        <p:txBody>
          <a:bodyPr>
            <a:normAutofit fontScale="92500" lnSpcReduction="20000"/>
          </a:bodyPr>
          <a:lstStyle/>
          <a:p>
            <a:pPr marL="0" indent="0">
              <a:buNone/>
            </a:pPr>
            <a:r>
              <a:rPr lang="en-US" dirty="0" smtClean="0"/>
              <a:t>By the end of </a:t>
            </a:r>
            <a:r>
              <a:rPr lang="en-US" b="1" dirty="0" smtClean="0"/>
              <a:t>week 4</a:t>
            </a:r>
            <a:r>
              <a:rPr lang="en-US" dirty="0" smtClean="0"/>
              <a:t> your group should have:</a:t>
            </a:r>
          </a:p>
          <a:p>
            <a:pPr marL="0" indent="0">
              <a:buNone/>
            </a:pPr>
            <a:endParaRPr lang="en-US" dirty="0"/>
          </a:p>
          <a:p>
            <a:pPr marL="342900" indent="-342900"/>
            <a:r>
              <a:rPr lang="en-US" dirty="0" smtClean="0"/>
              <a:t>Requested </a:t>
            </a:r>
            <a:r>
              <a:rPr lang="en-US" dirty="0"/>
              <a:t>a blog (</a:t>
            </a:r>
            <a:r>
              <a:rPr lang="en-US" dirty="0">
                <a:solidFill>
                  <a:schemeClr val="tx2">
                    <a:lumMod val="90000"/>
                    <a:lumOff val="10000"/>
                  </a:schemeClr>
                </a:solidFill>
              </a:rPr>
              <a:t>http://</a:t>
            </a:r>
            <a:r>
              <a:rPr lang="en-US" dirty="0" smtClean="0">
                <a:solidFill>
                  <a:schemeClr val="tx2">
                    <a:lumMod val="90000"/>
                    <a:lumOff val="10000"/>
                  </a:schemeClr>
                </a:solidFill>
              </a:rPr>
              <a:t>blog.soton.ac.uk</a:t>
            </a:r>
            <a:r>
              <a:rPr lang="en-US" dirty="0" smtClean="0"/>
              <a:t>)</a:t>
            </a:r>
          </a:p>
          <a:p>
            <a:pPr marL="342900" indent="-342900"/>
            <a:r>
              <a:rPr lang="en-US" dirty="0" smtClean="0"/>
              <a:t>Held your first meeting</a:t>
            </a:r>
          </a:p>
          <a:p>
            <a:pPr marL="515938" lvl="1" indent="-342900"/>
            <a:r>
              <a:rPr lang="en-US" dirty="0" smtClean="0"/>
              <a:t>Brainstormed a topic</a:t>
            </a:r>
          </a:p>
          <a:p>
            <a:pPr marL="515938" lvl="1" indent="-342900"/>
            <a:r>
              <a:rPr lang="en-US" dirty="0" smtClean="0"/>
              <a:t>Decided on a group name</a:t>
            </a:r>
          </a:p>
          <a:p>
            <a:pPr marL="0" indent="0">
              <a:buNone/>
            </a:pPr>
            <a:endParaRPr lang="en-US" dirty="0"/>
          </a:p>
          <a:p>
            <a:pPr marL="0" indent="0">
              <a:buNone/>
            </a:pPr>
            <a:r>
              <a:rPr lang="en-US" dirty="0" smtClean="0"/>
              <a:t>By the end of </a:t>
            </a:r>
            <a:r>
              <a:rPr lang="en-US" b="1" dirty="0" smtClean="0"/>
              <a:t>week 5</a:t>
            </a:r>
            <a:r>
              <a:rPr lang="en-US" dirty="0" smtClean="0"/>
              <a:t> your group should have:</a:t>
            </a:r>
          </a:p>
          <a:p>
            <a:pPr marL="0" indent="0">
              <a:buNone/>
            </a:pPr>
            <a:endParaRPr lang="en-US" dirty="0" smtClean="0"/>
          </a:p>
          <a:p>
            <a:pPr marL="515938" lvl="1" indent="-342900"/>
            <a:r>
              <a:rPr lang="en-US" dirty="0" smtClean="0"/>
              <a:t>Had an initial meeting with your mentor</a:t>
            </a:r>
          </a:p>
          <a:p>
            <a:pPr marL="515938" lvl="1" indent="-342900"/>
            <a:r>
              <a:rPr lang="en-US" dirty="0" smtClean="0"/>
              <a:t>Created a welcome blog post that includes a project brief</a:t>
            </a:r>
          </a:p>
          <a:p>
            <a:pPr marL="687388" lvl="2" indent="-342900"/>
            <a:r>
              <a:rPr lang="en-US" dirty="0" smtClean="0"/>
              <a:t>Approximately 200 words</a:t>
            </a:r>
          </a:p>
          <a:p>
            <a:pPr marL="687388" lvl="2" indent="-342900"/>
            <a:r>
              <a:rPr lang="en-US" dirty="0" smtClean="0"/>
              <a:t>What is your topic, why is it interesting, what is your rough plan?</a:t>
            </a:r>
          </a:p>
          <a:p>
            <a:pPr marL="0" indent="0">
              <a:buNone/>
            </a:pPr>
            <a:endParaRPr lang="en-US" dirty="0"/>
          </a:p>
          <a:p>
            <a:pPr marL="0" indent="0">
              <a:buNone/>
            </a:pPr>
            <a:r>
              <a:rPr lang="en-US" dirty="0" smtClean="0"/>
              <a:t>After that it is over to you…	</a:t>
            </a:r>
          </a:p>
          <a:p>
            <a:pPr marL="342900" indent="-342900"/>
            <a:endParaRPr lang="en-US" dirty="0" smtClean="0"/>
          </a:p>
        </p:txBody>
      </p:sp>
      <p:sp>
        <p:nvSpPr>
          <p:cNvPr id="4" name="TextBox 3"/>
          <p:cNvSpPr txBox="1"/>
          <p:nvPr/>
        </p:nvSpPr>
        <p:spPr>
          <a:xfrm>
            <a:off x="2627252" y="6334731"/>
            <a:ext cx="4657878" cy="400110"/>
          </a:xfrm>
          <a:prstGeom prst="rect">
            <a:avLst/>
          </a:prstGeom>
          <a:noFill/>
        </p:spPr>
        <p:txBody>
          <a:bodyPr wrap="none" rtlCol="0">
            <a:spAutoFit/>
          </a:bodyPr>
          <a:lstStyle/>
          <a:p>
            <a:r>
              <a:rPr lang="en-US" sz="2000" dirty="0" smtClean="0">
                <a:solidFill>
                  <a:schemeClr val="accent2"/>
                </a:solidFill>
              </a:rPr>
              <a:t>Deadline: End of Week 10 (Friday 5</a:t>
            </a:r>
            <a:r>
              <a:rPr lang="en-US" sz="2000" baseline="30000" dirty="0" smtClean="0">
                <a:solidFill>
                  <a:schemeClr val="accent2"/>
                </a:solidFill>
              </a:rPr>
              <a:t>th</a:t>
            </a:r>
            <a:r>
              <a:rPr lang="en-US" sz="2000" dirty="0">
                <a:solidFill>
                  <a:schemeClr val="accent2"/>
                </a:solidFill>
              </a:rPr>
              <a:t> </a:t>
            </a:r>
            <a:r>
              <a:rPr lang="en-US" sz="2000" dirty="0" smtClean="0">
                <a:solidFill>
                  <a:schemeClr val="accent2"/>
                </a:solidFill>
              </a:rPr>
              <a:t>May)</a:t>
            </a:r>
            <a:endParaRPr lang="en-US" sz="2000" dirty="0">
              <a:solidFill>
                <a:schemeClr val="accent2"/>
              </a:solidFill>
            </a:endParaRPr>
          </a:p>
        </p:txBody>
      </p:sp>
    </p:spTree>
    <p:extLst>
      <p:ext uri="{BB962C8B-B14F-4D97-AF65-F5344CB8AC3E}">
        <p14:creationId xmlns:p14="http://schemas.microsoft.com/office/powerpoint/2010/main" val="3130836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quarter" idx="13"/>
          </p:nvPr>
        </p:nvSpPr>
        <p:spPr/>
        <p:txBody>
          <a:bodyPr>
            <a:normAutofit fontScale="92500" lnSpcReduction="20000"/>
          </a:bodyPr>
          <a:lstStyle/>
          <a:p>
            <a:pPr marL="0" indent="0">
              <a:buNone/>
            </a:pPr>
            <a:endParaRPr lang="en-US" dirty="0"/>
          </a:p>
          <a:p>
            <a:pPr marL="0" indent="0" algn="ctr">
              <a:buNone/>
            </a:pPr>
            <a:r>
              <a:rPr lang="en-US" sz="32300" dirty="0" smtClean="0"/>
              <a:t>?</a:t>
            </a:r>
            <a:endParaRPr lang="en-US" dirty="0" smtClean="0"/>
          </a:p>
          <a:p>
            <a:pPr marL="0" indent="0" algn="r">
              <a:buNone/>
            </a:pPr>
            <a:endParaRPr lang="en-US" sz="1800" dirty="0" smtClean="0"/>
          </a:p>
          <a:p>
            <a:pPr marL="0" indent="0" algn="r">
              <a:buNone/>
            </a:pPr>
            <a:r>
              <a:rPr lang="en-US" sz="1800" dirty="0" smtClean="0">
                <a:solidFill>
                  <a:schemeClr val="accent6"/>
                </a:solidFill>
              </a:rPr>
              <a:t>Dave Millard (</a:t>
            </a:r>
            <a:r>
              <a:rPr lang="en-US" sz="1800" dirty="0" err="1" smtClean="0">
                <a:solidFill>
                  <a:schemeClr val="accent6"/>
                </a:solidFill>
              </a:rPr>
              <a:t>dem@ecs.soton.ac.uk</a:t>
            </a:r>
            <a:r>
              <a:rPr lang="en-US" sz="1800" dirty="0" smtClean="0">
                <a:solidFill>
                  <a:schemeClr val="accent6"/>
                </a:solidFill>
              </a:rPr>
              <a:t>)</a:t>
            </a:r>
          </a:p>
          <a:p>
            <a:pPr marL="0" indent="0" algn="r">
              <a:buNone/>
            </a:pPr>
            <a:r>
              <a:rPr lang="en-US" sz="1800" dirty="0" err="1" smtClean="0">
                <a:solidFill>
                  <a:schemeClr val="accent6"/>
                </a:solidFill>
              </a:rPr>
              <a:t>Thanassis</a:t>
            </a:r>
            <a:r>
              <a:rPr lang="en-US" sz="1800" dirty="0" smtClean="0">
                <a:solidFill>
                  <a:schemeClr val="accent6"/>
                </a:solidFill>
              </a:rPr>
              <a:t> </a:t>
            </a:r>
            <a:r>
              <a:rPr lang="en-US" sz="1800" dirty="0" err="1" smtClean="0">
                <a:solidFill>
                  <a:schemeClr val="accent6"/>
                </a:solidFill>
              </a:rPr>
              <a:t>Tiropanis</a:t>
            </a:r>
            <a:r>
              <a:rPr lang="en-US" sz="1800" dirty="0" smtClean="0">
                <a:solidFill>
                  <a:schemeClr val="accent6"/>
                </a:solidFill>
              </a:rPr>
              <a:t> (tt2@ecs.soton.ac.uk)</a:t>
            </a:r>
          </a:p>
        </p:txBody>
      </p:sp>
    </p:spTree>
    <p:extLst>
      <p:ext uri="{BB962C8B-B14F-4D97-AF65-F5344CB8AC3E}">
        <p14:creationId xmlns:p14="http://schemas.microsoft.com/office/powerpoint/2010/main" val="2397919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754978" y="2401111"/>
            <a:ext cx="3181599" cy="4264522"/>
          </a:xfrm>
          <a:prstGeom prst="rect">
            <a:avLst/>
          </a:prstGeom>
          <a:solidFill>
            <a:schemeClr val="tx2">
              <a:lumMod val="75000"/>
              <a:lumOff val="25000"/>
              <a:alpha val="5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2400" dirty="0" smtClean="0"/>
              <a:t>Assessment (%)</a:t>
            </a:r>
            <a:endParaRPr lang="en-US" sz="2400" dirty="0"/>
          </a:p>
        </p:txBody>
      </p:sp>
      <p:sp>
        <p:nvSpPr>
          <p:cNvPr id="14" name="Rectangle 13"/>
          <p:cNvSpPr/>
          <p:nvPr/>
        </p:nvSpPr>
        <p:spPr>
          <a:xfrm>
            <a:off x="2413592" y="2401111"/>
            <a:ext cx="3272419" cy="4264522"/>
          </a:xfrm>
          <a:prstGeom prst="rect">
            <a:avLst/>
          </a:prstGeom>
          <a:solidFill>
            <a:schemeClr val="accent5">
              <a:lumMod val="75000"/>
              <a:alpha val="5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2400" dirty="0" smtClean="0"/>
              <a:t>Learning</a:t>
            </a:r>
            <a:endParaRPr lang="en-US" sz="2400" dirty="0"/>
          </a:p>
        </p:txBody>
      </p:sp>
      <p:sp>
        <p:nvSpPr>
          <p:cNvPr id="2" name="Title 1"/>
          <p:cNvSpPr>
            <a:spLocks noGrp="1"/>
          </p:cNvSpPr>
          <p:nvPr>
            <p:ph type="title"/>
          </p:nvPr>
        </p:nvSpPr>
        <p:spPr>
          <a:xfrm>
            <a:off x="276225" y="43186"/>
            <a:ext cx="8591550" cy="1066801"/>
          </a:xfrm>
        </p:spPr>
        <p:txBody>
          <a:bodyPr/>
          <a:lstStyle/>
          <a:p>
            <a:r>
              <a:rPr lang="en-US" dirty="0" smtClean="0"/>
              <a:t>COMP6217: Who are You?</a:t>
            </a:r>
            <a:endParaRPr lang="en-US" dirty="0"/>
          </a:p>
        </p:txBody>
      </p:sp>
      <p:sp>
        <p:nvSpPr>
          <p:cNvPr id="3" name="Content Placeholder 2"/>
          <p:cNvSpPr>
            <a:spLocks noGrp="1"/>
          </p:cNvSpPr>
          <p:nvPr>
            <p:ph sz="quarter" idx="13"/>
          </p:nvPr>
        </p:nvSpPr>
        <p:spPr>
          <a:xfrm>
            <a:off x="234549" y="1210991"/>
            <a:ext cx="8232557" cy="1088545"/>
          </a:xfrm>
        </p:spPr>
        <p:txBody>
          <a:bodyPr>
            <a:normAutofit/>
          </a:bodyPr>
          <a:lstStyle/>
          <a:p>
            <a:r>
              <a:rPr lang="en-US" dirty="0" smtClean="0"/>
              <a:t>Computer Scientists, Web Technologists, </a:t>
            </a:r>
            <a:r>
              <a:rPr lang="en-US" smtClean="0"/>
              <a:t>Data Scientists, and Web </a:t>
            </a:r>
            <a:r>
              <a:rPr lang="en-US" dirty="0" smtClean="0"/>
              <a:t>Scientists</a:t>
            </a:r>
          </a:p>
        </p:txBody>
      </p:sp>
      <p:sp>
        <p:nvSpPr>
          <p:cNvPr id="4" name="Rectangle 3"/>
          <p:cNvSpPr/>
          <p:nvPr/>
        </p:nvSpPr>
        <p:spPr>
          <a:xfrm>
            <a:off x="2557322" y="3185057"/>
            <a:ext cx="2875644" cy="1012866"/>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Ten week lecture series</a:t>
            </a:r>
            <a:endParaRPr lang="en-US" dirty="0"/>
          </a:p>
        </p:txBody>
      </p:sp>
      <p:sp>
        <p:nvSpPr>
          <p:cNvPr id="5" name="Rectangle 4"/>
          <p:cNvSpPr/>
          <p:nvPr/>
        </p:nvSpPr>
        <p:spPr>
          <a:xfrm>
            <a:off x="6047549" y="3185057"/>
            <a:ext cx="2563049" cy="101286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Exam (60%)</a:t>
            </a:r>
            <a:endParaRPr lang="en-US" dirty="0"/>
          </a:p>
        </p:txBody>
      </p:sp>
      <p:sp>
        <p:nvSpPr>
          <p:cNvPr id="6" name="Rectangle 5"/>
          <p:cNvSpPr/>
          <p:nvPr/>
        </p:nvSpPr>
        <p:spPr>
          <a:xfrm>
            <a:off x="2557322" y="4346655"/>
            <a:ext cx="2875644" cy="1986435"/>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Group Project</a:t>
            </a:r>
            <a:endParaRPr lang="en-US" dirty="0"/>
          </a:p>
        </p:txBody>
      </p:sp>
      <p:sp>
        <p:nvSpPr>
          <p:cNvPr id="7" name="Rectangle 6"/>
          <p:cNvSpPr/>
          <p:nvPr/>
        </p:nvSpPr>
        <p:spPr>
          <a:xfrm>
            <a:off x="6047550" y="4936700"/>
            <a:ext cx="2563048" cy="87377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Portfolio (24%)</a:t>
            </a:r>
            <a:endParaRPr lang="en-US" dirty="0"/>
          </a:p>
        </p:txBody>
      </p:sp>
      <p:sp>
        <p:nvSpPr>
          <p:cNvPr id="8" name="Rectangle 7"/>
          <p:cNvSpPr/>
          <p:nvPr/>
        </p:nvSpPr>
        <p:spPr>
          <a:xfrm>
            <a:off x="6047550" y="4346655"/>
            <a:ext cx="2563049" cy="41637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Personal Summary (8%)</a:t>
            </a:r>
            <a:endParaRPr lang="en-US" dirty="0"/>
          </a:p>
        </p:txBody>
      </p:sp>
      <p:sp>
        <p:nvSpPr>
          <p:cNvPr id="9" name="Rectangle 8"/>
          <p:cNvSpPr/>
          <p:nvPr/>
        </p:nvSpPr>
        <p:spPr>
          <a:xfrm>
            <a:off x="6047549" y="5916715"/>
            <a:ext cx="2563049" cy="41637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Dragon’s Den Pitch (8%)</a:t>
            </a:r>
            <a:endParaRPr lang="en-US" dirty="0"/>
          </a:p>
        </p:txBody>
      </p:sp>
      <p:sp>
        <p:nvSpPr>
          <p:cNvPr id="10" name="Right Arrow 9"/>
          <p:cNvSpPr/>
          <p:nvPr/>
        </p:nvSpPr>
        <p:spPr>
          <a:xfrm>
            <a:off x="5432966" y="3481471"/>
            <a:ext cx="614584" cy="544474"/>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1" name="Right Arrow 10"/>
          <p:cNvSpPr/>
          <p:nvPr/>
        </p:nvSpPr>
        <p:spPr>
          <a:xfrm>
            <a:off x="5432966" y="4448154"/>
            <a:ext cx="614584" cy="264782"/>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 name="Right Arrow 11"/>
          <p:cNvSpPr/>
          <p:nvPr/>
        </p:nvSpPr>
        <p:spPr>
          <a:xfrm>
            <a:off x="5447686" y="5102674"/>
            <a:ext cx="614584" cy="574124"/>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3" name="Right Arrow 12"/>
          <p:cNvSpPr/>
          <p:nvPr/>
        </p:nvSpPr>
        <p:spPr>
          <a:xfrm>
            <a:off x="5432966" y="5916715"/>
            <a:ext cx="614584" cy="264782"/>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7" name="Rounded Rectangle 16"/>
          <p:cNvSpPr/>
          <p:nvPr/>
        </p:nvSpPr>
        <p:spPr>
          <a:xfrm>
            <a:off x="234549" y="2937676"/>
            <a:ext cx="8595360" cy="3561083"/>
          </a:xfrm>
          <a:prstGeom prst="roundRect">
            <a:avLst>
              <a:gd name="adj" fmla="val 8076"/>
            </a:avLst>
          </a:prstGeom>
          <a:noFill/>
          <a:ln w="38100">
            <a:solidFill>
              <a:schemeClr val="accent1">
                <a:alpha val="74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a:solidFill>
                <a:srgbClr val="2E2224"/>
              </a:solidFill>
            </a:endParaRPr>
          </a:p>
          <a:p>
            <a:r>
              <a:rPr lang="en-US" sz="2400" dirty="0" smtClean="0">
                <a:solidFill>
                  <a:srgbClr val="2E2224"/>
                </a:solidFill>
              </a:rPr>
              <a:t>COMP6217</a:t>
            </a:r>
          </a:p>
          <a:p>
            <a:r>
              <a:rPr lang="en-US" i="1" dirty="0" smtClean="0">
                <a:solidFill>
                  <a:srgbClr val="2E2224"/>
                </a:solidFill>
              </a:rPr>
              <a:t>(15 credits)</a:t>
            </a:r>
          </a:p>
          <a:p>
            <a:endParaRPr lang="en-US" sz="2400" dirty="0" smtClean="0">
              <a:solidFill>
                <a:srgbClr val="2E2224"/>
              </a:solidFill>
            </a:endParaRPr>
          </a:p>
        </p:txBody>
      </p:sp>
    </p:spTree>
    <p:extLst>
      <p:ext uri="{BB962C8B-B14F-4D97-AF65-F5344CB8AC3E}">
        <p14:creationId xmlns:p14="http://schemas.microsoft.com/office/powerpoint/2010/main" val="1679273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117351"/>
            <a:ext cx="8591550" cy="1066801"/>
          </a:xfrm>
        </p:spPr>
        <p:txBody>
          <a:bodyPr/>
          <a:lstStyle/>
          <a:p>
            <a:r>
              <a:rPr lang="en-US" dirty="0" smtClean="0"/>
              <a:t>Project: Overview</a:t>
            </a:r>
            <a:endParaRPr lang="en-US" dirty="0"/>
          </a:p>
        </p:txBody>
      </p:sp>
      <p:sp>
        <p:nvSpPr>
          <p:cNvPr id="3" name="Content Placeholder 2"/>
          <p:cNvSpPr>
            <a:spLocks noGrp="1"/>
          </p:cNvSpPr>
          <p:nvPr>
            <p:ph sz="quarter" idx="13"/>
          </p:nvPr>
        </p:nvSpPr>
        <p:spPr>
          <a:xfrm>
            <a:off x="274320" y="1381885"/>
            <a:ext cx="8595360" cy="4937760"/>
          </a:xfrm>
        </p:spPr>
        <p:txBody>
          <a:bodyPr>
            <a:normAutofit lnSpcReduction="10000"/>
          </a:bodyPr>
          <a:lstStyle/>
          <a:p>
            <a:r>
              <a:rPr lang="en-US" dirty="0" smtClean="0"/>
              <a:t>Your task is to </a:t>
            </a:r>
            <a:r>
              <a:rPr lang="en-US" b="1" dirty="0" smtClean="0"/>
              <a:t>develop an idea </a:t>
            </a:r>
            <a:r>
              <a:rPr lang="en-US" dirty="0" smtClean="0"/>
              <a:t>for a new social networking tool/website/application</a:t>
            </a:r>
          </a:p>
          <a:p>
            <a:r>
              <a:rPr lang="en-US" dirty="0" smtClean="0"/>
              <a:t>Topic and platform is up to you</a:t>
            </a:r>
          </a:p>
          <a:p>
            <a:pPr lvl="1"/>
            <a:r>
              <a:rPr lang="en-US" dirty="0" smtClean="0"/>
              <a:t>Moneymaking, altruistic, experimental, fun</a:t>
            </a:r>
          </a:p>
          <a:p>
            <a:pPr lvl="1"/>
            <a:r>
              <a:rPr lang="en-US" dirty="0" smtClean="0"/>
              <a:t>Web-based, Mobile, Desktop</a:t>
            </a:r>
          </a:p>
          <a:p>
            <a:pPr lvl="1"/>
            <a:endParaRPr lang="en-US" dirty="0"/>
          </a:p>
          <a:p>
            <a:r>
              <a:rPr lang="en-US" dirty="0" smtClean="0"/>
              <a:t>A Developed Idea</a:t>
            </a:r>
          </a:p>
          <a:p>
            <a:pPr lvl="1"/>
            <a:r>
              <a:rPr lang="en-US" dirty="0" smtClean="0"/>
              <a:t>Does not </a:t>
            </a:r>
            <a:r>
              <a:rPr lang="en-US" i="1" dirty="0" smtClean="0"/>
              <a:t>have</a:t>
            </a:r>
            <a:r>
              <a:rPr lang="en-US" dirty="0" smtClean="0"/>
              <a:t> to be a working system</a:t>
            </a:r>
          </a:p>
          <a:p>
            <a:pPr lvl="2"/>
            <a:r>
              <a:rPr lang="en-US" dirty="0" smtClean="0"/>
              <a:t>although you may wish to include prototypes or proofs of concept</a:t>
            </a:r>
          </a:p>
          <a:p>
            <a:pPr lvl="1"/>
            <a:r>
              <a:rPr lang="en-US" dirty="0" smtClean="0"/>
              <a:t>Instead create an idea portfolio</a:t>
            </a:r>
          </a:p>
          <a:p>
            <a:pPr lvl="2"/>
            <a:r>
              <a:rPr lang="en-US" dirty="0" smtClean="0"/>
              <a:t>explores/explains and describes the issues around your idea</a:t>
            </a:r>
          </a:p>
          <a:p>
            <a:pPr lvl="2"/>
            <a:r>
              <a:rPr lang="en-US" dirty="0" smtClean="0"/>
              <a:t>explains motivation and requirements</a:t>
            </a:r>
          </a:p>
          <a:p>
            <a:pPr lvl="2"/>
            <a:r>
              <a:rPr lang="en-US" dirty="0" smtClean="0"/>
              <a:t>presents design documents and plans</a:t>
            </a:r>
          </a:p>
          <a:p>
            <a:pPr lvl="2"/>
            <a:r>
              <a:rPr lang="en-US" dirty="0"/>
              <a:t>i</a:t>
            </a:r>
            <a:r>
              <a:rPr lang="en-US" dirty="0" smtClean="0"/>
              <a:t>ncludes evidence that the idea will work</a:t>
            </a:r>
          </a:p>
          <a:p>
            <a:pPr lvl="2"/>
            <a:endParaRPr lang="en-US" dirty="0" smtClean="0"/>
          </a:p>
          <a:p>
            <a:endParaRPr lang="en-US" dirty="0" smtClean="0"/>
          </a:p>
        </p:txBody>
      </p:sp>
    </p:spTree>
    <p:extLst>
      <p:ext uri="{BB962C8B-B14F-4D97-AF65-F5344CB8AC3E}">
        <p14:creationId xmlns:p14="http://schemas.microsoft.com/office/powerpoint/2010/main" val="926245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the Mentor</a:t>
            </a:r>
            <a:endParaRPr lang="en-US" dirty="0"/>
          </a:p>
        </p:txBody>
      </p:sp>
      <p:sp>
        <p:nvSpPr>
          <p:cNvPr id="3" name="Content Placeholder 2"/>
          <p:cNvSpPr>
            <a:spLocks noGrp="1"/>
          </p:cNvSpPr>
          <p:nvPr>
            <p:ph sz="quarter" idx="13"/>
          </p:nvPr>
        </p:nvSpPr>
        <p:spPr>
          <a:xfrm>
            <a:off x="274320" y="1393018"/>
            <a:ext cx="8595360" cy="2605934"/>
          </a:xfrm>
        </p:spPr>
        <p:txBody>
          <a:bodyPr>
            <a:noAutofit/>
          </a:bodyPr>
          <a:lstStyle/>
          <a:p>
            <a:r>
              <a:rPr lang="en-US" dirty="0" smtClean="0"/>
              <a:t>Is a guide to help you develop your idea in a structured way</a:t>
            </a:r>
          </a:p>
          <a:p>
            <a:r>
              <a:rPr lang="en-US" dirty="0" smtClean="0"/>
              <a:t>Will help you pace your activities</a:t>
            </a:r>
          </a:p>
          <a:p>
            <a:r>
              <a:rPr lang="en-US" dirty="0" smtClean="0"/>
              <a:t>And give advice on what activities to undertake</a:t>
            </a:r>
          </a:p>
          <a:p>
            <a:r>
              <a:rPr lang="en-US" dirty="0" smtClean="0"/>
              <a:t>They are our representatives in the group</a:t>
            </a:r>
          </a:p>
          <a:p>
            <a:pPr lvl="1"/>
            <a:r>
              <a:rPr lang="en-US" sz="2200" dirty="0" smtClean="0"/>
              <a:t>Will help with any group disputes</a:t>
            </a:r>
          </a:p>
          <a:p>
            <a:pPr lvl="1"/>
            <a:r>
              <a:rPr lang="en-US" sz="2200" dirty="0" smtClean="0"/>
              <a:t>Liaise with us if needed</a:t>
            </a:r>
          </a:p>
          <a:p>
            <a:pPr lvl="1"/>
            <a:endParaRPr lang="en-US" sz="2200" dirty="0"/>
          </a:p>
          <a:p>
            <a:pPr lvl="1"/>
            <a:endParaRPr lang="en-US" sz="2200" dirty="0" smtClean="0"/>
          </a:p>
          <a:p>
            <a:r>
              <a:rPr lang="en-US" sz="2400" dirty="0" smtClean="0"/>
              <a:t>We will allocate mentors to groups next week</a:t>
            </a:r>
          </a:p>
          <a:p>
            <a:endParaRPr lang="en-US" dirty="0"/>
          </a:p>
        </p:txBody>
      </p:sp>
    </p:spTree>
    <p:extLst>
      <p:ext uri="{BB962C8B-B14F-4D97-AF65-F5344CB8AC3E}">
        <p14:creationId xmlns:p14="http://schemas.microsoft.com/office/powerpoint/2010/main" val="2795395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0"/>
            <a:ext cx="8591550" cy="759579"/>
          </a:xfrm>
        </p:spPr>
        <p:txBody>
          <a:bodyPr/>
          <a:lstStyle/>
          <a:p>
            <a:r>
              <a:rPr lang="en-US" dirty="0" smtClean="0"/>
              <a:t>Groups 2017</a:t>
            </a:r>
            <a:endParaRPr lang="en-US" dirty="0"/>
          </a:p>
        </p:txBody>
      </p:sp>
      <p:sp>
        <p:nvSpPr>
          <p:cNvPr id="3" name="Content Placeholder 2"/>
          <p:cNvSpPr>
            <a:spLocks noGrp="1"/>
          </p:cNvSpPr>
          <p:nvPr>
            <p:ph sz="quarter" idx="13"/>
          </p:nvPr>
        </p:nvSpPr>
        <p:spPr>
          <a:xfrm>
            <a:off x="276225" y="1068720"/>
            <a:ext cx="4058769" cy="4937760"/>
          </a:xfrm>
        </p:spPr>
        <p:txBody>
          <a:bodyPr>
            <a:noAutofit/>
          </a:bodyPr>
          <a:lstStyle/>
          <a:p>
            <a:pPr marL="0" indent="0">
              <a:buNone/>
            </a:pPr>
            <a:r>
              <a:rPr lang="en-US" sz="1400" b="1" dirty="0"/>
              <a:t>Group 1</a:t>
            </a:r>
          </a:p>
          <a:p>
            <a:r>
              <a:rPr lang="en-US" sz="1400" dirty="0" err="1"/>
              <a:t>Kitromili</a:t>
            </a:r>
            <a:r>
              <a:rPr lang="en-US" sz="1400" dirty="0"/>
              <a:t> Sofia - sk1n15</a:t>
            </a:r>
          </a:p>
          <a:p>
            <a:r>
              <a:rPr lang="en-US" sz="1400" dirty="0" err="1"/>
              <a:t>Efimova</a:t>
            </a:r>
            <a:r>
              <a:rPr lang="en-US" sz="1400" dirty="0"/>
              <a:t> </a:t>
            </a:r>
            <a:r>
              <a:rPr lang="en-US" sz="1400" dirty="0" err="1"/>
              <a:t>Yulia</a:t>
            </a:r>
            <a:r>
              <a:rPr lang="en-US" sz="1400" dirty="0"/>
              <a:t> - ye1n15</a:t>
            </a:r>
          </a:p>
          <a:p>
            <a:r>
              <a:rPr lang="en-US" sz="1400" dirty="0"/>
              <a:t>Cheng Kang - kc1u16</a:t>
            </a:r>
          </a:p>
          <a:p>
            <a:r>
              <a:rPr lang="en-US" sz="1400" dirty="0" err="1"/>
              <a:t>Ayling</a:t>
            </a:r>
            <a:r>
              <a:rPr lang="en-US" sz="1400" dirty="0"/>
              <a:t> Jacqueline - jaa1g16</a:t>
            </a:r>
          </a:p>
          <a:p>
            <a:r>
              <a:rPr lang="en-US" sz="1400" dirty="0" err="1"/>
              <a:t>Jonak</a:t>
            </a:r>
            <a:r>
              <a:rPr lang="en-US" sz="1400" dirty="0"/>
              <a:t> </a:t>
            </a:r>
            <a:r>
              <a:rPr lang="en-US" sz="1400" dirty="0" err="1"/>
              <a:t>Justyna</a:t>
            </a:r>
            <a:r>
              <a:rPr lang="en-US" sz="1400" dirty="0"/>
              <a:t> - </a:t>
            </a:r>
            <a:r>
              <a:rPr lang="en-US" sz="1400" dirty="0" smtClean="0"/>
              <a:t>jkj1n15</a:t>
            </a:r>
          </a:p>
          <a:p>
            <a:endParaRPr lang="en-US" sz="1400" dirty="0" smtClean="0"/>
          </a:p>
          <a:p>
            <a:pPr marL="0" indent="0">
              <a:buNone/>
            </a:pPr>
            <a:r>
              <a:rPr lang="en-US" sz="1400" b="1" dirty="0" smtClean="0"/>
              <a:t>Group </a:t>
            </a:r>
            <a:r>
              <a:rPr lang="en-US" sz="1400" b="1" dirty="0"/>
              <a:t>2</a:t>
            </a:r>
          </a:p>
          <a:p>
            <a:r>
              <a:rPr lang="en-US" sz="1400" dirty="0" err="1"/>
              <a:t>Staniforth</a:t>
            </a:r>
            <a:r>
              <a:rPr lang="en-US" sz="1400" dirty="0"/>
              <a:t> Jonathan - js30g13</a:t>
            </a:r>
          </a:p>
          <a:p>
            <a:r>
              <a:rPr lang="en-US" sz="1400" dirty="0" err="1"/>
              <a:t>Strouthos</a:t>
            </a:r>
            <a:r>
              <a:rPr lang="en-US" sz="1400" dirty="0"/>
              <a:t> Michalis - ms1u16</a:t>
            </a:r>
          </a:p>
          <a:p>
            <a:r>
              <a:rPr lang="en-US" sz="1400" dirty="0" err="1"/>
              <a:t>Gillbard</a:t>
            </a:r>
            <a:r>
              <a:rPr lang="en-US" sz="1400" dirty="0"/>
              <a:t> Edward - eg16g15</a:t>
            </a:r>
          </a:p>
          <a:p>
            <a:r>
              <a:rPr lang="en-US" sz="1400" dirty="0" err="1"/>
              <a:t>Suwanicho</a:t>
            </a:r>
            <a:r>
              <a:rPr lang="en-US" sz="1400" dirty="0"/>
              <a:t> </a:t>
            </a:r>
            <a:r>
              <a:rPr lang="en-US" sz="1400" dirty="0" err="1"/>
              <a:t>Ekawut</a:t>
            </a:r>
            <a:r>
              <a:rPr lang="en-US" sz="1400" dirty="0"/>
              <a:t> - es1y15</a:t>
            </a:r>
          </a:p>
          <a:p>
            <a:r>
              <a:rPr lang="en-US" sz="1400" dirty="0"/>
              <a:t>Morgan Cathy - cem1e16</a:t>
            </a:r>
          </a:p>
          <a:p>
            <a:endParaRPr lang="en-US" sz="1400" dirty="0" smtClean="0"/>
          </a:p>
          <a:p>
            <a:pPr marL="0" indent="0">
              <a:buNone/>
            </a:pPr>
            <a:r>
              <a:rPr lang="en-US" sz="1400" b="1" dirty="0" smtClean="0"/>
              <a:t>Group 3</a:t>
            </a:r>
            <a:endParaRPr lang="en-US" sz="1400" b="1" dirty="0"/>
          </a:p>
          <a:p>
            <a:r>
              <a:rPr lang="en-US" sz="1400" dirty="0"/>
              <a:t>Wales Amy - aw2e15</a:t>
            </a:r>
          </a:p>
          <a:p>
            <a:r>
              <a:rPr lang="en-US" sz="1400" dirty="0" err="1"/>
              <a:t>Bobkova</a:t>
            </a:r>
            <a:r>
              <a:rPr lang="en-US" sz="1400" dirty="0"/>
              <a:t> Maria - mb3n15</a:t>
            </a:r>
          </a:p>
          <a:p>
            <a:r>
              <a:rPr lang="en-US" sz="1400" dirty="0"/>
              <a:t>Deng </a:t>
            </a:r>
            <a:r>
              <a:rPr lang="en-US" sz="1400" dirty="0" err="1"/>
              <a:t>Yongliang</a:t>
            </a:r>
            <a:r>
              <a:rPr lang="en-US" sz="1400" dirty="0"/>
              <a:t> - yd1n16</a:t>
            </a:r>
          </a:p>
          <a:p>
            <a:r>
              <a:rPr lang="en-US" sz="1400" dirty="0"/>
              <a:t>Hamilton Rachel - reth1g16</a:t>
            </a:r>
            <a:endParaRPr lang="en-US" sz="1300" dirty="0"/>
          </a:p>
        </p:txBody>
      </p:sp>
      <p:sp>
        <p:nvSpPr>
          <p:cNvPr id="4" name="Content Placeholder 2"/>
          <p:cNvSpPr txBox="1">
            <a:spLocks/>
          </p:cNvSpPr>
          <p:nvPr/>
        </p:nvSpPr>
        <p:spPr>
          <a:xfrm>
            <a:off x="4660197" y="1068720"/>
            <a:ext cx="4058769" cy="4937760"/>
          </a:xfrm>
          <a:prstGeom prst="rect">
            <a:avLst/>
          </a:prstGeom>
        </p:spPr>
        <p:txBody>
          <a:bodyPr vert="horz" lIns="91440" tIns="45720" rIns="91440" bIns="45720" rtlCol="0">
            <a:no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marL="0" indent="0">
              <a:buNone/>
            </a:pPr>
            <a:r>
              <a:rPr lang="en-US" sz="1400" b="1" dirty="0" smtClean="0"/>
              <a:t>Group 4</a:t>
            </a:r>
            <a:endParaRPr lang="en-US" sz="1400" b="1" dirty="0"/>
          </a:p>
          <a:p>
            <a:r>
              <a:rPr lang="en-US" sz="1400" dirty="0"/>
              <a:t>Breeze Susan - smb1n15</a:t>
            </a:r>
          </a:p>
          <a:p>
            <a:r>
              <a:rPr lang="en-US" sz="1400" dirty="0"/>
              <a:t>Tang </a:t>
            </a:r>
            <a:r>
              <a:rPr lang="en-US" sz="1400" dirty="0" err="1"/>
              <a:t>Darron</a:t>
            </a:r>
            <a:r>
              <a:rPr lang="en-US" sz="1400" dirty="0"/>
              <a:t> - dt6g12</a:t>
            </a:r>
          </a:p>
          <a:p>
            <a:r>
              <a:rPr lang="en-US" sz="1400" dirty="0"/>
              <a:t>Ralph-Donaldson Travis - tjrd1n16</a:t>
            </a:r>
          </a:p>
          <a:p>
            <a:r>
              <a:rPr lang="en-US" sz="1400" dirty="0" err="1"/>
              <a:t>Cayola</a:t>
            </a:r>
            <a:r>
              <a:rPr lang="en-US" sz="1400" dirty="0"/>
              <a:t> Pérez Luis - lcp1u16</a:t>
            </a:r>
          </a:p>
          <a:p>
            <a:pPr marL="0" indent="0">
              <a:buNone/>
            </a:pPr>
            <a:endParaRPr lang="en-US" sz="1400" dirty="0" smtClean="0"/>
          </a:p>
          <a:p>
            <a:pPr marL="0" indent="0">
              <a:buNone/>
            </a:pPr>
            <a:r>
              <a:rPr lang="en-US" sz="1400" b="1" dirty="0" smtClean="0"/>
              <a:t>Group </a:t>
            </a:r>
            <a:r>
              <a:rPr lang="en-US" sz="1400" b="1" dirty="0"/>
              <a:t>5</a:t>
            </a:r>
          </a:p>
          <a:p>
            <a:r>
              <a:rPr lang="en-US" sz="1400" dirty="0" err="1"/>
              <a:t>Thorburn</a:t>
            </a:r>
            <a:r>
              <a:rPr lang="en-US" sz="1400" dirty="0"/>
              <a:t> Robert - rht1g16</a:t>
            </a:r>
          </a:p>
          <a:p>
            <a:r>
              <a:rPr lang="en-US" sz="1400" dirty="0"/>
              <a:t>Roper Bernard - bar1g16</a:t>
            </a:r>
          </a:p>
          <a:p>
            <a:r>
              <a:rPr lang="en-US" sz="1400" dirty="0"/>
              <a:t>Qu </a:t>
            </a:r>
            <a:r>
              <a:rPr lang="en-US" sz="1400" dirty="0" err="1"/>
              <a:t>Mojia</a:t>
            </a:r>
            <a:r>
              <a:rPr lang="en-US" sz="1400" dirty="0"/>
              <a:t> - mq1e16</a:t>
            </a:r>
          </a:p>
          <a:p>
            <a:r>
              <a:rPr lang="en-US" sz="1400" dirty="0"/>
              <a:t>Cooper George - gc5g13</a:t>
            </a:r>
            <a:endParaRPr lang="en-US" sz="1300" dirty="0"/>
          </a:p>
        </p:txBody>
      </p:sp>
    </p:spTree>
    <p:extLst>
      <p:ext uri="{BB962C8B-B14F-4D97-AF65-F5344CB8AC3E}">
        <p14:creationId xmlns:p14="http://schemas.microsoft.com/office/powerpoint/2010/main" val="2152862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0"/>
            <a:ext cx="8591550" cy="759579"/>
          </a:xfrm>
        </p:spPr>
        <p:txBody>
          <a:bodyPr/>
          <a:lstStyle/>
          <a:p>
            <a:r>
              <a:rPr lang="en-US" dirty="0" smtClean="0"/>
              <a:t>Groups 2017</a:t>
            </a:r>
            <a:endParaRPr lang="en-US" dirty="0"/>
          </a:p>
        </p:txBody>
      </p:sp>
      <p:sp>
        <p:nvSpPr>
          <p:cNvPr id="3" name="Content Placeholder 2"/>
          <p:cNvSpPr>
            <a:spLocks noGrp="1"/>
          </p:cNvSpPr>
          <p:nvPr>
            <p:ph sz="quarter" idx="13"/>
          </p:nvPr>
        </p:nvSpPr>
        <p:spPr>
          <a:xfrm>
            <a:off x="276225" y="1068720"/>
            <a:ext cx="4058769" cy="4937760"/>
          </a:xfrm>
        </p:spPr>
        <p:txBody>
          <a:bodyPr>
            <a:noAutofit/>
          </a:bodyPr>
          <a:lstStyle/>
          <a:p>
            <a:pPr marL="0" indent="0">
              <a:buNone/>
            </a:pPr>
            <a:r>
              <a:rPr lang="en-US" sz="1400" b="1" dirty="0"/>
              <a:t>Group 1</a:t>
            </a:r>
          </a:p>
          <a:p>
            <a:r>
              <a:rPr lang="en-US" sz="1400" dirty="0" err="1"/>
              <a:t>Kitromili</a:t>
            </a:r>
            <a:r>
              <a:rPr lang="en-US" sz="1400" dirty="0"/>
              <a:t> Sofia - sk1n15</a:t>
            </a:r>
          </a:p>
          <a:p>
            <a:r>
              <a:rPr lang="en-US" sz="1400" dirty="0" err="1"/>
              <a:t>Efimova</a:t>
            </a:r>
            <a:r>
              <a:rPr lang="en-US" sz="1400" dirty="0"/>
              <a:t> </a:t>
            </a:r>
            <a:r>
              <a:rPr lang="en-US" sz="1400" dirty="0" err="1"/>
              <a:t>Yulia</a:t>
            </a:r>
            <a:r>
              <a:rPr lang="en-US" sz="1400" dirty="0"/>
              <a:t> - ye1n15</a:t>
            </a:r>
          </a:p>
          <a:p>
            <a:r>
              <a:rPr lang="en-US" sz="1400" dirty="0"/>
              <a:t>Cheng Kang - kc1u16</a:t>
            </a:r>
          </a:p>
          <a:p>
            <a:r>
              <a:rPr lang="en-US" sz="1400" dirty="0" err="1"/>
              <a:t>Ayling</a:t>
            </a:r>
            <a:r>
              <a:rPr lang="en-US" sz="1400" dirty="0"/>
              <a:t> Jacqueline - jaa1g16</a:t>
            </a:r>
          </a:p>
          <a:p>
            <a:r>
              <a:rPr lang="en-US" sz="1400" dirty="0" err="1"/>
              <a:t>Jonak</a:t>
            </a:r>
            <a:r>
              <a:rPr lang="en-US" sz="1400" dirty="0"/>
              <a:t> </a:t>
            </a:r>
            <a:r>
              <a:rPr lang="en-US" sz="1400" dirty="0" err="1"/>
              <a:t>Justyna</a:t>
            </a:r>
            <a:r>
              <a:rPr lang="en-US" sz="1400" dirty="0"/>
              <a:t> - </a:t>
            </a:r>
            <a:r>
              <a:rPr lang="en-US" sz="1400" dirty="0" smtClean="0"/>
              <a:t>jkj1n15</a:t>
            </a:r>
          </a:p>
          <a:p>
            <a:endParaRPr lang="en-US" sz="1400" dirty="0" smtClean="0"/>
          </a:p>
          <a:p>
            <a:pPr marL="0" indent="0">
              <a:buNone/>
            </a:pPr>
            <a:r>
              <a:rPr lang="en-US" sz="1400" b="1" dirty="0" smtClean="0"/>
              <a:t>Group </a:t>
            </a:r>
            <a:r>
              <a:rPr lang="en-US" sz="1400" b="1" dirty="0"/>
              <a:t>2</a:t>
            </a:r>
          </a:p>
          <a:p>
            <a:r>
              <a:rPr lang="en-US" sz="1400" dirty="0" err="1"/>
              <a:t>Staniforth</a:t>
            </a:r>
            <a:r>
              <a:rPr lang="en-US" sz="1400" dirty="0"/>
              <a:t> Jonathan - js30g13</a:t>
            </a:r>
          </a:p>
          <a:p>
            <a:r>
              <a:rPr lang="en-US" sz="1400" dirty="0" err="1"/>
              <a:t>Strouthos</a:t>
            </a:r>
            <a:r>
              <a:rPr lang="en-US" sz="1400" dirty="0"/>
              <a:t> Michalis - ms1u16</a:t>
            </a:r>
          </a:p>
          <a:p>
            <a:r>
              <a:rPr lang="en-US" sz="1400" dirty="0" err="1"/>
              <a:t>Gillbard</a:t>
            </a:r>
            <a:r>
              <a:rPr lang="en-US" sz="1400" dirty="0"/>
              <a:t> Edward - eg16g15</a:t>
            </a:r>
          </a:p>
          <a:p>
            <a:r>
              <a:rPr lang="en-US" sz="1400" dirty="0" err="1"/>
              <a:t>Suwanicho</a:t>
            </a:r>
            <a:r>
              <a:rPr lang="en-US" sz="1400" dirty="0"/>
              <a:t> </a:t>
            </a:r>
            <a:r>
              <a:rPr lang="en-US" sz="1400" dirty="0" err="1"/>
              <a:t>Ekawut</a:t>
            </a:r>
            <a:r>
              <a:rPr lang="en-US" sz="1400" dirty="0"/>
              <a:t> - es1y15</a:t>
            </a:r>
          </a:p>
          <a:p>
            <a:r>
              <a:rPr lang="en-US" sz="1400" dirty="0"/>
              <a:t>Morgan Cathy - cem1e16</a:t>
            </a:r>
          </a:p>
          <a:p>
            <a:endParaRPr lang="en-US" sz="1400" dirty="0" smtClean="0"/>
          </a:p>
          <a:p>
            <a:pPr marL="0" indent="0">
              <a:buNone/>
            </a:pPr>
            <a:r>
              <a:rPr lang="en-US" sz="1400" b="1" dirty="0" smtClean="0"/>
              <a:t>Group 3</a:t>
            </a:r>
            <a:endParaRPr lang="en-US" sz="1400" b="1" dirty="0"/>
          </a:p>
          <a:p>
            <a:r>
              <a:rPr lang="en-US" sz="1400" dirty="0"/>
              <a:t>Wales Amy - aw2e15</a:t>
            </a:r>
          </a:p>
          <a:p>
            <a:r>
              <a:rPr lang="en-US" sz="1400" dirty="0" err="1"/>
              <a:t>Bobkova</a:t>
            </a:r>
            <a:r>
              <a:rPr lang="en-US" sz="1400" dirty="0"/>
              <a:t> Maria - mb3n15</a:t>
            </a:r>
          </a:p>
          <a:p>
            <a:r>
              <a:rPr lang="en-US" sz="1400" dirty="0"/>
              <a:t>Deng </a:t>
            </a:r>
            <a:r>
              <a:rPr lang="en-US" sz="1400" dirty="0" err="1"/>
              <a:t>Yongliang</a:t>
            </a:r>
            <a:r>
              <a:rPr lang="en-US" sz="1400" dirty="0"/>
              <a:t> - yd1n16</a:t>
            </a:r>
          </a:p>
          <a:p>
            <a:r>
              <a:rPr lang="en-US" sz="1400" dirty="0"/>
              <a:t>Hamilton Rachel - reth1g16</a:t>
            </a:r>
            <a:endParaRPr lang="en-US" sz="1300" dirty="0"/>
          </a:p>
        </p:txBody>
      </p:sp>
      <p:sp>
        <p:nvSpPr>
          <p:cNvPr id="4" name="Content Placeholder 2"/>
          <p:cNvSpPr txBox="1">
            <a:spLocks/>
          </p:cNvSpPr>
          <p:nvPr/>
        </p:nvSpPr>
        <p:spPr>
          <a:xfrm>
            <a:off x="4660197" y="1068720"/>
            <a:ext cx="4058769" cy="4937760"/>
          </a:xfrm>
          <a:prstGeom prst="rect">
            <a:avLst/>
          </a:prstGeom>
        </p:spPr>
        <p:txBody>
          <a:bodyPr vert="horz" lIns="91440" tIns="45720" rIns="91440" bIns="45720" rtlCol="0">
            <a:no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marL="0" indent="0">
              <a:buNone/>
            </a:pPr>
            <a:r>
              <a:rPr lang="en-US" sz="1400" b="1" dirty="0" smtClean="0"/>
              <a:t>Group 4</a:t>
            </a:r>
            <a:endParaRPr lang="en-US" sz="1400" b="1" dirty="0"/>
          </a:p>
          <a:p>
            <a:r>
              <a:rPr lang="en-US" sz="1400" dirty="0"/>
              <a:t>Breeze Susan - smb1n15</a:t>
            </a:r>
          </a:p>
          <a:p>
            <a:r>
              <a:rPr lang="en-US" sz="1400" dirty="0"/>
              <a:t>Tang </a:t>
            </a:r>
            <a:r>
              <a:rPr lang="en-US" sz="1400" dirty="0" err="1"/>
              <a:t>Darron</a:t>
            </a:r>
            <a:r>
              <a:rPr lang="en-US" sz="1400" dirty="0"/>
              <a:t> - dt6g12</a:t>
            </a:r>
          </a:p>
          <a:p>
            <a:r>
              <a:rPr lang="en-US" sz="1400" dirty="0"/>
              <a:t>Ralph-Donaldson Travis - tjrd1n16</a:t>
            </a:r>
          </a:p>
          <a:p>
            <a:r>
              <a:rPr lang="en-US" sz="1400" dirty="0" err="1"/>
              <a:t>Cayola</a:t>
            </a:r>
            <a:r>
              <a:rPr lang="en-US" sz="1400" dirty="0"/>
              <a:t> Pérez Luis - lcp1u16</a:t>
            </a:r>
          </a:p>
          <a:p>
            <a:pPr marL="0" indent="0">
              <a:buNone/>
            </a:pPr>
            <a:endParaRPr lang="en-US" sz="1400" dirty="0" smtClean="0"/>
          </a:p>
          <a:p>
            <a:pPr marL="0" indent="0">
              <a:buNone/>
            </a:pPr>
            <a:r>
              <a:rPr lang="en-US" sz="1400" b="1" dirty="0" smtClean="0"/>
              <a:t>Group </a:t>
            </a:r>
            <a:r>
              <a:rPr lang="en-US" sz="1400" b="1" dirty="0"/>
              <a:t>5</a:t>
            </a:r>
          </a:p>
          <a:p>
            <a:r>
              <a:rPr lang="en-US" sz="1400" dirty="0" err="1"/>
              <a:t>Thorburn</a:t>
            </a:r>
            <a:r>
              <a:rPr lang="en-US" sz="1400" dirty="0"/>
              <a:t> Robert - rht1g16</a:t>
            </a:r>
          </a:p>
          <a:p>
            <a:r>
              <a:rPr lang="en-US" sz="1400" dirty="0"/>
              <a:t>Roper Bernard - bar1g16</a:t>
            </a:r>
          </a:p>
          <a:p>
            <a:r>
              <a:rPr lang="en-US" sz="1400" dirty="0"/>
              <a:t>Qu </a:t>
            </a:r>
            <a:r>
              <a:rPr lang="en-US" sz="1400" dirty="0" err="1"/>
              <a:t>Mojia</a:t>
            </a:r>
            <a:r>
              <a:rPr lang="en-US" sz="1400" dirty="0"/>
              <a:t> - mq1e16</a:t>
            </a:r>
          </a:p>
          <a:p>
            <a:r>
              <a:rPr lang="en-US" sz="1400" dirty="0"/>
              <a:t>Cooper George - gc5g13</a:t>
            </a:r>
            <a:endParaRPr lang="en-US" sz="1300" dirty="0"/>
          </a:p>
        </p:txBody>
      </p:sp>
      <p:sp>
        <p:nvSpPr>
          <p:cNvPr id="6" name="Rectangle 5"/>
          <p:cNvSpPr/>
          <p:nvPr/>
        </p:nvSpPr>
        <p:spPr>
          <a:xfrm>
            <a:off x="744230" y="6281123"/>
            <a:ext cx="7831933" cy="369332"/>
          </a:xfrm>
          <a:prstGeom prst="rect">
            <a:avLst/>
          </a:prstGeom>
          <a:solidFill>
            <a:schemeClr val="tx1">
              <a:alpha val="80000"/>
            </a:schemeClr>
          </a:solidFill>
        </p:spPr>
        <p:txBody>
          <a:bodyPr wrap="square">
            <a:spAutoFit/>
          </a:bodyPr>
          <a:lstStyle/>
          <a:p>
            <a:pPr algn="ctr"/>
            <a:r>
              <a:rPr lang="en-US" dirty="0">
                <a:solidFill>
                  <a:schemeClr val="bg1"/>
                </a:solidFill>
              </a:rPr>
              <a:t>https://</a:t>
            </a:r>
            <a:r>
              <a:rPr lang="en-US" dirty="0" err="1">
                <a:solidFill>
                  <a:schemeClr val="bg1"/>
                </a:solidFill>
              </a:rPr>
              <a:t>secure.ecs.soton.ac.uk</a:t>
            </a:r>
            <a:r>
              <a:rPr lang="en-US" dirty="0">
                <a:solidFill>
                  <a:schemeClr val="bg1"/>
                </a:solidFill>
              </a:rPr>
              <a:t>/module/COMP6217/</a:t>
            </a:r>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6225" y="0"/>
            <a:ext cx="8817009" cy="6677654"/>
          </a:xfrm>
          <a:prstGeom prst="rect">
            <a:avLst/>
          </a:prstGeom>
        </p:spPr>
      </p:pic>
    </p:spTree>
    <p:extLst>
      <p:ext uri="{BB962C8B-B14F-4D97-AF65-F5344CB8AC3E}">
        <p14:creationId xmlns:p14="http://schemas.microsoft.com/office/powerpoint/2010/main" val="578575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Formation and Brainstorm</a:t>
            </a:r>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529667"/>
            <a:ext cx="9144000" cy="4802392"/>
          </a:xfrm>
          <a:prstGeom prst="rect">
            <a:avLst/>
          </a:prstGeom>
        </p:spPr>
      </p:pic>
      <p:sp>
        <p:nvSpPr>
          <p:cNvPr id="4" name="Rectangle 3"/>
          <p:cNvSpPr/>
          <p:nvPr/>
        </p:nvSpPr>
        <p:spPr>
          <a:xfrm>
            <a:off x="7381979" y="6065582"/>
            <a:ext cx="1762021" cy="261610"/>
          </a:xfrm>
          <a:prstGeom prst="rect">
            <a:avLst/>
          </a:prstGeom>
        </p:spPr>
        <p:txBody>
          <a:bodyPr wrap="none">
            <a:spAutoFit/>
          </a:bodyPr>
          <a:lstStyle/>
          <a:p>
            <a:pPr algn="r"/>
            <a:r>
              <a:rPr lang="en-US" sz="1100" dirty="0">
                <a:solidFill>
                  <a:schemeClr val="accent6">
                    <a:lumMod val="20000"/>
                    <a:lumOff val="80000"/>
                  </a:schemeClr>
                </a:solidFill>
              </a:rPr>
              <a:t>Cogs by </a:t>
            </a:r>
            <a:r>
              <a:rPr lang="en-US" sz="1100" dirty="0" err="1">
                <a:solidFill>
                  <a:schemeClr val="accent6">
                    <a:lumMod val="20000"/>
                    <a:lumOff val="80000"/>
                  </a:schemeClr>
                </a:solidFill>
              </a:rPr>
              <a:t>Ade@Cuckooland</a:t>
            </a:r>
            <a:endParaRPr lang="en-US" sz="1100" dirty="0">
              <a:solidFill>
                <a:schemeClr val="accent6">
                  <a:lumMod val="20000"/>
                  <a:lumOff val="80000"/>
                </a:schemeClr>
              </a:solidFill>
            </a:endParaRPr>
          </a:p>
        </p:txBody>
      </p:sp>
      <p:sp>
        <p:nvSpPr>
          <p:cNvPr id="5" name="TextBox 4"/>
          <p:cNvSpPr txBox="1"/>
          <p:nvPr/>
        </p:nvSpPr>
        <p:spPr>
          <a:xfrm>
            <a:off x="143178" y="1602239"/>
            <a:ext cx="4083169" cy="2369880"/>
          </a:xfrm>
          <a:prstGeom prst="rect">
            <a:avLst/>
          </a:prstGeom>
          <a:noFill/>
        </p:spPr>
        <p:txBody>
          <a:bodyPr wrap="none" rtlCol="0">
            <a:spAutoFit/>
          </a:bodyPr>
          <a:lstStyle/>
          <a:p>
            <a:r>
              <a:rPr lang="en-US" sz="2400" dirty="0" smtClean="0">
                <a:solidFill>
                  <a:schemeClr val="accent4">
                    <a:lumMod val="20000"/>
                    <a:lumOff val="80000"/>
                  </a:schemeClr>
                </a:solidFill>
              </a:rPr>
              <a:t>Each Group needs:</a:t>
            </a:r>
          </a:p>
          <a:p>
            <a:endParaRPr lang="en-US" sz="2800" dirty="0" smtClean="0">
              <a:solidFill>
                <a:schemeClr val="accent4">
                  <a:lumMod val="20000"/>
                  <a:lumOff val="80000"/>
                </a:schemeClr>
              </a:solidFill>
            </a:endParaRPr>
          </a:p>
          <a:p>
            <a:pPr marL="285750" indent="-285750">
              <a:buFont typeface="Arial"/>
              <a:buChar char="•"/>
            </a:pPr>
            <a:r>
              <a:rPr lang="en-US" sz="2400" dirty="0" smtClean="0">
                <a:solidFill>
                  <a:schemeClr val="accent4">
                    <a:lumMod val="20000"/>
                    <a:lumOff val="80000"/>
                  </a:schemeClr>
                </a:solidFill>
              </a:rPr>
              <a:t>A Name</a:t>
            </a:r>
          </a:p>
          <a:p>
            <a:pPr marL="285750" indent="-285750">
              <a:buFont typeface="Arial"/>
              <a:buChar char="•"/>
            </a:pPr>
            <a:r>
              <a:rPr lang="en-US" sz="2400" dirty="0" smtClean="0">
                <a:solidFill>
                  <a:schemeClr val="accent4">
                    <a:lumMod val="20000"/>
                    <a:lumOff val="80000"/>
                  </a:schemeClr>
                </a:solidFill>
              </a:rPr>
              <a:t>An initial blog administrator</a:t>
            </a:r>
          </a:p>
          <a:p>
            <a:pPr marL="285750" indent="-285750">
              <a:buFont typeface="Arial"/>
              <a:buChar char="•"/>
            </a:pPr>
            <a:r>
              <a:rPr lang="en-US" sz="2400" dirty="0" smtClean="0">
                <a:solidFill>
                  <a:schemeClr val="accent4">
                    <a:lumMod val="20000"/>
                    <a:lumOff val="80000"/>
                  </a:schemeClr>
                </a:solidFill>
              </a:rPr>
              <a:t>Some ideas!</a:t>
            </a:r>
          </a:p>
          <a:p>
            <a:endParaRPr lang="en-US" sz="2400" dirty="0">
              <a:solidFill>
                <a:schemeClr val="accent4">
                  <a:lumMod val="20000"/>
                  <a:lumOff val="80000"/>
                </a:schemeClr>
              </a:solidFill>
            </a:endParaRPr>
          </a:p>
        </p:txBody>
      </p:sp>
    </p:spTree>
    <p:extLst>
      <p:ext uri="{BB962C8B-B14F-4D97-AF65-F5344CB8AC3E}">
        <p14:creationId xmlns:p14="http://schemas.microsoft.com/office/powerpoint/2010/main" val="3412761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108082"/>
            <a:ext cx="8591550" cy="1066800"/>
          </a:xfrm>
        </p:spPr>
        <p:txBody>
          <a:bodyPr/>
          <a:lstStyle/>
          <a:p>
            <a:r>
              <a:rPr lang="en-US" dirty="0" smtClean="0"/>
              <a:t>Portfolio</a:t>
            </a:r>
            <a:endParaRPr lang="en-US" dirty="0"/>
          </a:p>
        </p:txBody>
      </p:sp>
      <p:sp>
        <p:nvSpPr>
          <p:cNvPr id="5" name="Content Placeholder 4"/>
          <p:cNvSpPr>
            <a:spLocks noGrp="1"/>
          </p:cNvSpPr>
          <p:nvPr>
            <p:ph sz="quarter" idx="13"/>
          </p:nvPr>
        </p:nvSpPr>
        <p:spPr>
          <a:xfrm>
            <a:off x="276225" y="1810512"/>
            <a:ext cx="4251960" cy="4716060"/>
          </a:xfrm>
        </p:spPr>
        <p:txBody>
          <a:bodyPr>
            <a:normAutofit/>
          </a:bodyPr>
          <a:lstStyle/>
          <a:p>
            <a:r>
              <a:rPr lang="en-US" dirty="0" smtClean="0"/>
              <a:t>Create a Blog </a:t>
            </a:r>
            <a:r>
              <a:rPr lang="en-US" b="1" dirty="0" smtClean="0"/>
              <a:t>as you go</a:t>
            </a:r>
          </a:p>
          <a:p>
            <a:pPr lvl="1"/>
            <a:r>
              <a:rPr lang="en-US" dirty="0" smtClean="0"/>
              <a:t>You will need a </a:t>
            </a:r>
            <a:r>
              <a:rPr lang="en-US" b="1" dirty="0" smtClean="0"/>
              <a:t>team name</a:t>
            </a:r>
          </a:p>
          <a:p>
            <a:pPr lvl="1"/>
            <a:r>
              <a:rPr lang="en-US" dirty="0" smtClean="0"/>
              <a:t>We will use the University blog system (</a:t>
            </a:r>
            <a:r>
              <a:rPr lang="en-US" dirty="0" err="1" smtClean="0"/>
              <a:t>Wordpress</a:t>
            </a:r>
            <a:r>
              <a:rPr lang="en-US" dirty="0" smtClean="0"/>
              <a:t>)</a:t>
            </a:r>
          </a:p>
          <a:p>
            <a:endParaRPr lang="en-US" dirty="0" smtClean="0"/>
          </a:p>
          <a:p>
            <a:r>
              <a:rPr lang="en-US" dirty="0" smtClean="0"/>
              <a:t>No fixed set of activities</a:t>
            </a:r>
          </a:p>
          <a:p>
            <a:pPr lvl="1"/>
            <a:r>
              <a:rPr lang="en-US" dirty="0" smtClean="0"/>
              <a:t>You need to decide what is best for your project</a:t>
            </a:r>
          </a:p>
          <a:p>
            <a:endParaRPr lang="en-US" dirty="0" smtClean="0"/>
          </a:p>
          <a:p>
            <a:r>
              <a:rPr lang="en-US" dirty="0" smtClean="0"/>
              <a:t>Use </a:t>
            </a:r>
            <a:r>
              <a:rPr lang="en-US" b="1" dirty="0" smtClean="0"/>
              <a:t>multimedia </a:t>
            </a:r>
            <a:r>
              <a:rPr lang="en-US" dirty="0" smtClean="0"/>
              <a:t>as well as text</a:t>
            </a:r>
          </a:p>
          <a:p>
            <a:pPr lvl="1"/>
            <a:r>
              <a:rPr lang="en-US" dirty="0" smtClean="0"/>
              <a:t>Photos, videos, transcripts</a:t>
            </a:r>
          </a:p>
          <a:p>
            <a:endParaRPr lang="en-US" dirty="0"/>
          </a:p>
          <a:p>
            <a:endParaRPr lang="en-US" dirty="0"/>
          </a:p>
        </p:txBody>
      </p:sp>
      <p:sp>
        <p:nvSpPr>
          <p:cNvPr id="6" name="Content Placeholder 5"/>
          <p:cNvSpPr>
            <a:spLocks noGrp="1"/>
          </p:cNvSpPr>
          <p:nvPr>
            <p:ph sz="quarter" idx="14"/>
          </p:nvPr>
        </p:nvSpPr>
        <p:spPr>
          <a:xfrm>
            <a:off x="4615815" y="1810511"/>
            <a:ext cx="4251960" cy="4808767"/>
          </a:xfrm>
        </p:spPr>
        <p:txBody>
          <a:bodyPr>
            <a:normAutofit fontScale="85000" lnSpcReduction="20000"/>
          </a:bodyPr>
          <a:lstStyle/>
          <a:p>
            <a:r>
              <a:rPr lang="en-US" dirty="0"/>
              <a:t>Welcome and project brief </a:t>
            </a:r>
          </a:p>
          <a:p>
            <a:r>
              <a:rPr lang="en-US" dirty="0"/>
              <a:t>Analysis of existing similar tools </a:t>
            </a:r>
          </a:p>
          <a:p>
            <a:r>
              <a:rPr lang="en-US" dirty="0"/>
              <a:t>Related academic work </a:t>
            </a:r>
          </a:p>
          <a:p>
            <a:r>
              <a:rPr lang="en-US" dirty="0"/>
              <a:t>Links to related news items in the tech media </a:t>
            </a:r>
          </a:p>
          <a:p>
            <a:r>
              <a:rPr lang="en-US" dirty="0"/>
              <a:t>Interviews with </a:t>
            </a:r>
            <a:r>
              <a:rPr lang="en-US" dirty="0" smtClean="0"/>
              <a:t>potential users</a:t>
            </a:r>
          </a:p>
          <a:p>
            <a:r>
              <a:rPr lang="en-US" dirty="0" smtClean="0"/>
              <a:t>Surveys and focus </a:t>
            </a:r>
            <a:r>
              <a:rPr lang="en-US" dirty="0"/>
              <a:t>groups </a:t>
            </a:r>
          </a:p>
          <a:p>
            <a:r>
              <a:rPr lang="en-US" dirty="0"/>
              <a:t>Mockups and Ideas </a:t>
            </a:r>
          </a:p>
          <a:p>
            <a:r>
              <a:rPr lang="en-US" dirty="0"/>
              <a:t>Scenarios and Personas </a:t>
            </a:r>
          </a:p>
          <a:p>
            <a:r>
              <a:rPr lang="en-US" dirty="0"/>
              <a:t>Web maps and Storyboards </a:t>
            </a:r>
          </a:p>
          <a:p>
            <a:r>
              <a:rPr lang="en-US" dirty="0"/>
              <a:t>Tech </a:t>
            </a:r>
            <a:r>
              <a:rPr lang="en-US" dirty="0" smtClean="0"/>
              <a:t>demos</a:t>
            </a:r>
            <a:endParaRPr lang="en-US" dirty="0"/>
          </a:p>
          <a:p>
            <a:r>
              <a:rPr lang="en-US" dirty="0"/>
              <a:t>UML diagrams </a:t>
            </a:r>
          </a:p>
          <a:p>
            <a:r>
              <a:rPr lang="en-US" dirty="0"/>
              <a:t>Overview of standards and protocols </a:t>
            </a:r>
          </a:p>
          <a:p>
            <a:r>
              <a:rPr lang="en-US" dirty="0" smtClean="0"/>
              <a:t>Social / Ethical considerations</a:t>
            </a:r>
            <a:endParaRPr lang="en-US" dirty="0"/>
          </a:p>
          <a:p>
            <a:r>
              <a:rPr lang="en-US" dirty="0" smtClean="0"/>
              <a:t>Economic context</a:t>
            </a:r>
            <a:endParaRPr lang="en-US" dirty="0"/>
          </a:p>
          <a:p>
            <a:r>
              <a:rPr lang="en-US" dirty="0" smtClean="0"/>
              <a:t>Overview </a:t>
            </a:r>
            <a:r>
              <a:rPr lang="en-US" dirty="0"/>
              <a:t>of pitch to dragons den panel </a:t>
            </a:r>
          </a:p>
        </p:txBody>
      </p:sp>
      <p:sp>
        <p:nvSpPr>
          <p:cNvPr id="4" name="Text Placeholder 3"/>
          <p:cNvSpPr>
            <a:spLocks noGrp="1"/>
          </p:cNvSpPr>
          <p:nvPr>
            <p:ph type="body" sz="half" idx="2"/>
          </p:nvPr>
        </p:nvSpPr>
        <p:spPr/>
        <p:txBody>
          <a:bodyPr/>
          <a:lstStyle/>
          <a:p>
            <a:r>
              <a:rPr lang="en-US" b="1" dirty="0" smtClean="0"/>
              <a:t>Process and Structure</a:t>
            </a:r>
            <a:endParaRPr lang="en-US" b="1" dirty="0"/>
          </a:p>
        </p:txBody>
      </p:sp>
      <p:sp>
        <p:nvSpPr>
          <p:cNvPr id="7" name="Text Placeholder 6"/>
          <p:cNvSpPr>
            <a:spLocks noGrp="1"/>
          </p:cNvSpPr>
          <p:nvPr>
            <p:ph type="body" sz="half" idx="15"/>
          </p:nvPr>
        </p:nvSpPr>
        <p:spPr/>
        <p:txBody>
          <a:bodyPr/>
          <a:lstStyle/>
          <a:p>
            <a:r>
              <a:rPr lang="en-US" b="1" dirty="0" smtClean="0"/>
              <a:t>Potential Content</a:t>
            </a:r>
            <a:endParaRPr lang="en-US" b="1" dirty="0"/>
          </a:p>
        </p:txBody>
      </p:sp>
    </p:spTree>
    <p:extLst>
      <p:ext uri="{BB962C8B-B14F-4D97-AF65-F5344CB8AC3E}">
        <p14:creationId xmlns:p14="http://schemas.microsoft.com/office/powerpoint/2010/main" val="4192528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0"/>
            <a:ext cx="8591550" cy="713619"/>
          </a:xfrm>
        </p:spPr>
        <p:txBody>
          <a:bodyPr>
            <a:normAutofit/>
          </a:bodyPr>
          <a:lstStyle/>
          <a:p>
            <a:r>
              <a:rPr lang="en-US" dirty="0" smtClean="0"/>
              <a:t>Example Projects: 2012</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1419429">
            <a:off x="0" y="713619"/>
            <a:ext cx="9144000" cy="6151707"/>
          </a:xfrm>
          <a:prstGeom prst="rect">
            <a:avLst/>
          </a:prstGeom>
        </p:spPr>
      </p:pic>
    </p:spTree>
    <p:extLst>
      <p:ext uri="{BB962C8B-B14F-4D97-AF65-F5344CB8AC3E}">
        <p14:creationId xmlns:p14="http://schemas.microsoft.com/office/powerpoint/2010/main" val="290637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SOHO.thmx</Template>
  <TotalTime>27116</TotalTime>
  <Words>1051</Words>
  <Application>Microsoft Macintosh PowerPoint</Application>
  <PresentationFormat>On-screen Show (4:3)</PresentationFormat>
  <Paragraphs>192</Paragraphs>
  <Slides>18</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Candara</vt:lpstr>
      <vt:lpstr>Tahoma</vt:lpstr>
      <vt:lpstr>Tunga</vt:lpstr>
      <vt:lpstr>Arial</vt:lpstr>
      <vt:lpstr>Soho</vt:lpstr>
      <vt:lpstr>The Science of Social Media: Project Launch</vt:lpstr>
      <vt:lpstr>COMP6217: Who are You?</vt:lpstr>
      <vt:lpstr>Project: Overview</vt:lpstr>
      <vt:lpstr>Role of the Mentor</vt:lpstr>
      <vt:lpstr>Groups 2017</vt:lpstr>
      <vt:lpstr>Groups 2017</vt:lpstr>
      <vt:lpstr>Group Formation and Brainstorm</vt:lpstr>
      <vt:lpstr>Portfolio</vt:lpstr>
      <vt:lpstr>Example Projects: 2012</vt:lpstr>
      <vt:lpstr>Example Projects: 2012</vt:lpstr>
      <vt:lpstr>Example Projects: 2012</vt:lpstr>
      <vt:lpstr>Example Projects: 2012</vt:lpstr>
      <vt:lpstr>Example Projects: 2012</vt:lpstr>
      <vt:lpstr>Example Projects: 2012</vt:lpstr>
      <vt:lpstr>Assessment: Portfolio</vt:lpstr>
      <vt:lpstr>A Note on Group Marking</vt:lpstr>
      <vt:lpstr>Next steps</vt:lpstr>
      <vt:lpstr>Questions…</vt:lpstr>
    </vt:vector>
  </TitlesOfParts>
  <Company>University of Southampton</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Social Networking Systems</dc:title>
  <dc:creator>David Millard</dc:creator>
  <cp:lastModifiedBy>Millard D.E.</cp:lastModifiedBy>
  <cp:revision>57</cp:revision>
  <dcterms:created xsi:type="dcterms:W3CDTF">2011-01-26T16:20:04Z</dcterms:created>
  <dcterms:modified xsi:type="dcterms:W3CDTF">2017-02-16T10:29:57Z</dcterms:modified>
</cp:coreProperties>
</file>