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6" r:id="rId1"/>
    <p:sldMasterId id="2147483684" r:id="rId2"/>
  </p:sldMasterIdLst>
  <p:notesMasterIdLst>
    <p:notesMasterId r:id="rId39"/>
  </p:notesMasterIdLst>
  <p:handoutMasterIdLst>
    <p:handoutMasterId r:id="rId40"/>
  </p:handoutMasterIdLst>
  <p:sldIdLst>
    <p:sldId id="601" r:id="rId3"/>
    <p:sldId id="748" r:id="rId4"/>
    <p:sldId id="702" r:id="rId5"/>
    <p:sldId id="703" r:id="rId6"/>
    <p:sldId id="704" r:id="rId7"/>
    <p:sldId id="705" r:id="rId8"/>
    <p:sldId id="706" r:id="rId9"/>
    <p:sldId id="708" r:id="rId10"/>
    <p:sldId id="709" r:id="rId11"/>
    <p:sldId id="603" r:id="rId12"/>
    <p:sldId id="710" r:id="rId13"/>
    <p:sldId id="713" r:id="rId14"/>
    <p:sldId id="712" r:id="rId15"/>
    <p:sldId id="711" r:id="rId16"/>
    <p:sldId id="714" r:id="rId17"/>
    <p:sldId id="715" r:id="rId18"/>
    <p:sldId id="716" r:id="rId19"/>
    <p:sldId id="670" r:id="rId20"/>
    <p:sldId id="671" r:id="rId21"/>
    <p:sldId id="750" r:id="rId22"/>
    <p:sldId id="752" r:id="rId23"/>
    <p:sldId id="751" r:id="rId24"/>
    <p:sldId id="692" r:id="rId25"/>
    <p:sldId id="629" r:id="rId26"/>
    <p:sldId id="749" r:id="rId27"/>
    <p:sldId id="759" r:id="rId28"/>
    <p:sldId id="757" r:id="rId29"/>
    <p:sldId id="746" r:id="rId30"/>
    <p:sldId id="729" r:id="rId31"/>
    <p:sldId id="730" r:id="rId32"/>
    <p:sldId id="731" r:id="rId33"/>
    <p:sldId id="732" r:id="rId34"/>
    <p:sldId id="734" r:id="rId35"/>
    <p:sldId id="754" r:id="rId36"/>
    <p:sldId id="753" r:id="rId37"/>
    <p:sldId id="755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62" autoAdjust="0"/>
    <p:restoredTop sz="72716" autoAdjust="0"/>
  </p:normalViewPr>
  <p:slideViewPr>
    <p:cSldViewPr>
      <p:cViewPr>
        <p:scale>
          <a:sx n="103" d="100"/>
          <a:sy n="103" d="100"/>
        </p:scale>
        <p:origin x="-368" y="-312"/>
      </p:cViewPr>
      <p:guideLst>
        <p:guide orient="horz" pos="2160"/>
        <p:guide pos="2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90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90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AEF123-836C-B646-A0F8-026B736F8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43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BCA20E-E1C6-C346-99CB-CFB45C037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06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72940-C1DA-7E48-B9C8-189526ED243E}" type="slidenum">
              <a:rPr lang="en-US"/>
              <a:pPr/>
              <a:t>1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082AE-C401-E143-B11F-9C30003A89F7}" type="slidenum">
              <a:rPr lang="en-US"/>
              <a:pPr/>
              <a:t>18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96886-2FB5-0549-B45C-24729D721A7E}" type="slidenum">
              <a:rPr lang="en-US"/>
              <a:pPr/>
              <a:t>19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D1858-A86A-8743-9E79-9338E18E5CC0}" type="slidenum">
              <a:rPr lang="en-US"/>
              <a:pPr/>
              <a:t>23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E1D57-CA1B-4347-9C79-B25DDD341818}" type="slidenum">
              <a:rPr lang="en-US"/>
              <a:pPr/>
              <a:t>24</a:t>
            </a:fld>
            <a:endParaRPr lang="en-US"/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28650" lvl="1" indent="-171450">
              <a:buFont typeface="Arial"/>
              <a:buChar char="•"/>
            </a:pPr>
            <a:r>
              <a:rPr lang="en-GB" dirty="0" smtClean="0"/>
              <a:t>User wishes to annotate a document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 smtClean="0"/>
              <a:t>Browsers create RDF that associates a region in the document with the annotation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 smtClean="0"/>
              <a:t>RDF published to a server </a:t>
            </a:r>
            <a:br>
              <a:rPr lang="en-GB" dirty="0" smtClean="0"/>
            </a:br>
            <a:r>
              <a:rPr lang="en-GB" dirty="0" smtClean="0"/>
              <a:t>(cf. link server)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 smtClean="0"/>
              <a:t>Browsers can query server to obtain annotations for pages</a:t>
            </a:r>
          </a:p>
          <a:p>
            <a:pPr marL="171450" indent="-171450">
              <a:buFont typeface="Arial"/>
              <a:buChar char="•"/>
            </a:pPr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56283-C117-FD4F-81E4-DC95987D9CD6}" type="slidenum">
              <a:rPr lang="en-US"/>
              <a:pPr/>
              <a:t>30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605A2-F1CE-3F40-A4C6-64A4FC11CDD9}" type="slidenum">
              <a:rPr lang="en-GB"/>
              <a:pPr/>
              <a:t>31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11B7A-EDF0-EB4B-B44E-5EFB852CE2DF}" type="slidenum">
              <a:rPr lang="en-US"/>
              <a:pPr/>
              <a:t>32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A20E-E1C6-C346-99CB-CFB45C0374C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9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294A-305A-5148-851E-87EAB571FB8D}" type="slidenum">
              <a:rPr lang="en-US"/>
              <a:pPr/>
              <a:t>4</a:t>
            </a:fld>
            <a:endParaRPr 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7A649-C45C-9540-BC69-7607E5A995A6}" type="slidenum">
              <a:rPr lang="en-US"/>
              <a:pPr/>
              <a:t>5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SIOC – Semantically-Interlinked Online Communities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59DFE-48A0-514B-974A-E9AD06536CE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32366-70DB-EF4D-9EEF-9FB110AD18D1}" type="slidenum">
              <a:rPr lang="en-US"/>
              <a:pPr/>
              <a:t>9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FFCD-EFE2-9046-B394-5CF4991665DA}" type="slidenum">
              <a:rPr lang="en-US"/>
              <a:pPr/>
              <a:t>10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A0532-F770-1A41-8380-1B7A62CB1CA7}" type="slidenum">
              <a:rPr lang="en-US"/>
              <a:pPr/>
              <a:t>12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2664A-158F-B748-BFA3-D3C1897C57E8}" type="slidenum">
              <a:rPr lang="en-US"/>
              <a:pPr/>
              <a:t>13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D93CC-947A-074C-A193-0215573696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856C1-EDFD-ED4A-B892-F010F9D95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61998E88-EECB-EA4C-8457-6F0C172C5B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D8BB8557-BD52-A746-A93E-0BBB89C396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335224D-EF62-2A4E-AE98-DEC4CC691B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8E4FDF2-E882-1944-9B1E-C59C959732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69CC-482B-0A4E-A14E-479E47F23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563438-3C6C-FE49-84F5-1622158936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469CC-482B-0A4E-A14E-479E47F238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108D6-3244-DC43-8000-DEBE2C11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12E60D-3BB1-CD4F-A6AA-5123536C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2C542-DB8F-BF45-BF14-FC413683B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1" r:id="rId14"/>
    <p:sldLayoutId id="2147483682" r:id="rId15"/>
    <p:sldLayoutId id="2147483683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brainz.org/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gif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hyperlink" Target="http://www.esd.org.uk/standards/ipsv/" TargetMode="External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ikeon.com/foaf/?mbox=nmg@ecs.soton.ac.uk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://jibbering.com/foaf/foafnaut.svg" TargetMode="External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Vocabularies and </a:t>
            </a:r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COMP6215 </a:t>
            </a:r>
            <a:r>
              <a:rPr lang="en-US" dirty="0"/>
              <a:t>Semantic Web Technologies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Dr Nicholas </a:t>
            </a:r>
            <a:r>
              <a:rPr lang="en-GB" dirty="0" smtClean="0"/>
              <a:t>Gibbins - </a:t>
            </a:r>
            <a:r>
              <a:rPr lang="en-GB" dirty="0" err="1" smtClean="0"/>
              <a:t>nmg</a:t>
            </a:r>
            <a:r>
              <a:rPr lang="en-GB" dirty="0" err="1"/>
              <a:t>@ecs.soton.ac.uk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2016-2017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smtClean="0"/>
              <a:t>Title</a:t>
            </a:r>
          </a:p>
          <a:p>
            <a:r>
              <a:rPr lang="en-GB" smtClean="0"/>
              <a:t>Creator</a:t>
            </a:r>
          </a:p>
          <a:p>
            <a:r>
              <a:rPr lang="en-GB" smtClean="0"/>
              <a:t>Subject</a:t>
            </a:r>
          </a:p>
          <a:p>
            <a:r>
              <a:rPr lang="en-GB" smtClean="0"/>
              <a:t>Description</a:t>
            </a:r>
          </a:p>
          <a:p>
            <a:r>
              <a:rPr lang="en-GB" smtClean="0"/>
              <a:t>Publisher</a:t>
            </a:r>
          </a:p>
          <a:p>
            <a:r>
              <a:rPr lang="en-GB" smtClean="0"/>
              <a:t>Contributor</a:t>
            </a:r>
          </a:p>
          <a:p>
            <a:r>
              <a:rPr lang="en-GB" smtClean="0"/>
              <a:t>Date</a:t>
            </a:r>
            <a:endParaRPr lang="en-US"/>
          </a:p>
        </p:txBody>
      </p:sp>
      <p:sp>
        <p:nvSpPr>
          <p:cNvPr id="78438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GB" smtClean="0"/>
              <a:t>Type</a:t>
            </a:r>
          </a:p>
          <a:p>
            <a:r>
              <a:rPr lang="en-GB" smtClean="0"/>
              <a:t>Format</a:t>
            </a:r>
          </a:p>
          <a:p>
            <a:r>
              <a:rPr lang="en-GB" smtClean="0"/>
              <a:t>Identifier</a:t>
            </a:r>
          </a:p>
          <a:p>
            <a:r>
              <a:rPr lang="en-GB" smtClean="0"/>
              <a:t>Source</a:t>
            </a:r>
          </a:p>
          <a:p>
            <a:r>
              <a:rPr lang="en-GB" smtClean="0"/>
              <a:t>Language</a:t>
            </a:r>
          </a:p>
          <a:p>
            <a:r>
              <a:rPr lang="en-GB" smtClean="0"/>
              <a:t>Relation</a:t>
            </a:r>
          </a:p>
          <a:p>
            <a:r>
              <a:rPr lang="en-GB" smtClean="0"/>
              <a:t>Coverage</a:t>
            </a:r>
          </a:p>
          <a:p>
            <a:r>
              <a:rPr lang="en-GB" smtClean="0"/>
              <a:t>Rights</a:t>
            </a:r>
            <a:endParaRPr lang="en-US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Dublin Core Element Set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More detailed bibliographic ontology</a:t>
            </a:r>
          </a:p>
          <a:p>
            <a:r>
              <a:rPr lang="en-US" dirty="0" smtClean="0"/>
              <a:t>Describes types of publication</a:t>
            </a:r>
          </a:p>
          <a:p>
            <a:pPr lvl="1"/>
            <a:r>
              <a:rPr lang="en-US" dirty="0" smtClean="0"/>
              <a:t>Conference paper</a:t>
            </a:r>
          </a:p>
          <a:p>
            <a:pPr lvl="1"/>
            <a:r>
              <a:rPr lang="en-US" dirty="0" smtClean="0"/>
              <a:t>Journal article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Builds on Dublin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Bibliographic Ontology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4953000"/>
            <a:ext cx="2159000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6325141"/>
            <a:ext cx="284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bibliontology.com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200" dirty="0"/>
              <a:t>An open replacement for the </a:t>
            </a:r>
            <a:r>
              <a:rPr lang="en-GB" sz="2200" dirty="0" err="1" smtClean="0"/>
              <a:t>Gracenote</a:t>
            </a:r>
            <a:r>
              <a:rPr lang="en-GB" sz="2200" dirty="0" smtClean="0"/>
              <a:t> CD </a:t>
            </a:r>
            <a:r>
              <a:rPr lang="en-GB" sz="2200" dirty="0"/>
              <a:t>database</a:t>
            </a:r>
          </a:p>
          <a:p>
            <a:pPr>
              <a:lnSpc>
                <a:spcPct val="90000"/>
              </a:lnSpc>
            </a:pPr>
            <a:r>
              <a:rPr lang="en-GB" sz="2200" dirty="0" smtClean="0"/>
              <a:t>Community</a:t>
            </a:r>
            <a:r>
              <a:rPr lang="en-GB" sz="2200" dirty="0"/>
              <a:t>-maintained service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Submissions and </a:t>
            </a:r>
            <a:r>
              <a:rPr lang="en-GB" sz="2000" dirty="0" smtClean="0"/>
              <a:t>moderations</a:t>
            </a:r>
          </a:p>
          <a:p>
            <a:r>
              <a:rPr lang="en-GB" dirty="0" smtClean="0"/>
              <a:t>Vocabularies used:</a:t>
            </a:r>
          </a:p>
          <a:p>
            <a:pPr lvl="1"/>
            <a:r>
              <a:rPr lang="en-GB" dirty="0" smtClean="0"/>
              <a:t>Dublin Core</a:t>
            </a:r>
          </a:p>
          <a:p>
            <a:pPr lvl="1"/>
            <a:r>
              <a:rPr lang="en-GB" dirty="0" smtClean="0"/>
              <a:t>Custom ontology for metadata specifically relating to audio recordings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  <a:buNone/>
            </a:pPr>
            <a:endParaRPr lang="en-GB" sz="2200" dirty="0" smtClean="0"/>
          </a:p>
        </p:txBody>
      </p:sp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MusicBrainz</a:t>
            </a:r>
          </a:p>
        </p:txBody>
      </p:sp>
      <p:pic>
        <p:nvPicPr>
          <p:cNvPr id="794628" name="Picture 4" descr="Picture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11" y="1341438"/>
            <a:ext cx="4033838" cy="3846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000" y="6350291"/>
            <a:ext cx="323350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 smtClean="0">
                <a:latin typeface="Georgia"/>
                <a:cs typeface="Georgia"/>
              </a:rPr>
              <a:t>http://</a:t>
            </a:r>
            <a:r>
              <a:rPr lang="en-GB" dirty="0" err="1" smtClean="0">
                <a:latin typeface="Georgia"/>
                <a:cs typeface="Georgia"/>
              </a:rPr>
              <a:t>www.musicbrainz.org</a:t>
            </a:r>
            <a:r>
              <a:rPr lang="en-GB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Set of metadata vocabularies for automating publishing production processes and content exchange</a:t>
            </a:r>
          </a:p>
          <a:p>
            <a:r>
              <a:rPr lang="en-GB" dirty="0" smtClean="0"/>
              <a:t>Simplified profile of RDF/XML</a:t>
            </a:r>
          </a:p>
          <a:p>
            <a:pPr lvl="1"/>
            <a:r>
              <a:rPr lang="en-GB" dirty="0" smtClean="0"/>
              <a:t>Lower hurdle to adoption</a:t>
            </a:r>
          </a:p>
          <a:p>
            <a:r>
              <a:rPr lang="en-GB" dirty="0" smtClean="0"/>
              <a:t>Commercial users include Time, Inc., Lexis-Nexis and McGraw-Hill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Vocabularies used:</a:t>
            </a:r>
          </a:p>
          <a:p>
            <a:pPr lvl="1"/>
            <a:r>
              <a:rPr lang="en-GB" dirty="0" smtClean="0"/>
              <a:t>Dublin Core</a:t>
            </a:r>
          </a:p>
          <a:p>
            <a:pPr lvl="1"/>
            <a:r>
              <a:rPr lang="en-GB" dirty="0" smtClean="0"/>
              <a:t>Custom </a:t>
            </a:r>
            <a:r>
              <a:rPr lang="en-GB" dirty="0" err="1" smtClean="0"/>
              <a:t>ontologies</a:t>
            </a:r>
            <a:r>
              <a:rPr lang="en-GB" dirty="0" smtClean="0"/>
              <a:t> for</a:t>
            </a:r>
          </a:p>
          <a:p>
            <a:pPr lvl="2"/>
            <a:r>
              <a:rPr lang="en-GB" dirty="0" smtClean="0"/>
              <a:t>Controlled vocabularies</a:t>
            </a:r>
          </a:p>
          <a:p>
            <a:pPr lvl="2"/>
            <a:r>
              <a:rPr lang="en-GB" dirty="0" smtClean="0"/>
              <a:t>Relational information</a:t>
            </a:r>
          </a:p>
          <a:p>
            <a:pPr lvl="2"/>
            <a:r>
              <a:rPr lang="en-GB" dirty="0" smtClean="0"/>
              <a:t>Resource types</a:t>
            </a:r>
          </a:p>
          <a:p>
            <a:pPr lvl="2"/>
            <a:r>
              <a:rPr lang="en-GB" dirty="0" smtClean="0"/>
              <a:t>Rights management</a:t>
            </a:r>
          </a:p>
          <a:p>
            <a:endParaRPr lang="en-US" dirty="0"/>
          </a:p>
        </p:txBody>
      </p:sp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Publishing Standards for Industry Standard Metadata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381000" y="6325141"/>
            <a:ext cx="307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Georgia"/>
                <a:cs typeface="Georgia"/>
              </a:rPr>
              <a:t>http://</a:t>
            </a:r>
            <a:r>
              <a:rPr lang="en-GB" dirty="0" err="1" smtClean="0">
                <a:latin typeface="Georgia"/>
                <a:cs typeface="Georgia"/>
              </a:rPr>
              <a:t>www.idealliance.org</a:t>
            </a:r>
            <a:r>
              <a:rPr lang="en-GB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Simple ontology for describing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Brands</a:t>
            </a:r>
          </a:p>
          <a:p>
            <a:pPr lvl="1"/>
            <a:r>
              <a:rPr lang="en-US" dirty="0" smtClean="0"/>
              <a:t>Series (seasons)</a:t>
            </a:r>
          </a:p>
          <a:p>
            <a:pPr lvl="1"/>
            <a:r>
              <a:rPr lang="en-US" dirty="0" smtClean="0"/>
              <a:t>Episodes</a:t>
            </a:r>
          </a:p>
          <a:p>
            <a:pPr lvl="1"/>
            <a:r>
              <a:rPr lang="en-US" dirty="0" smtClean="0"/>
              <a:t>Broadcast events</a:t>
            </a:r>
          </a:p>
          <a:p>
            <a:pPr lvl="1"/>
            <a:r>
              <a:rPr lang="en-US" dirty="0" smtClean="0"/>
              <a:t>Broadcast services</a:t>
            </a:r>
          </a:p>
          <a:p>
            <a:endParaRPr lang="en-US" dirty="0" smtClean="0"/>
          </a:p>
          <a:p>
            <a:r>
              <a:rPr lang="en-US" dirty="0" smtClean="0"/>
              <a:t>Data describing all BBC </a:t>
            </a:r>
            <a:r>
              <a:rPr lang="en-US" dirty="0" err="1" smtClean="0"/>
              <a:t>programmes</a:t>
            </a:r>
            <a:endParaRPr lang="en-US" dirty="0" smtClean="0"/>
          </a:p>
        </p:txBody>
      </p:sp>
      <p:pic>
        <p:nvPicPr>
          <p:cNvPr id="8" name="Content Placeholder 7" descr="radiotimes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4" r="-5734"/>
          <a:stretch>
            <a:fillRect/>
          </a:stretch>
        </p:blipFill>
        <p:spPr>
          <a:xfrm>
            <a:off x="4829268" y="1201626"/>
            <a:ext cx="4038600" cy="4830762"/>
          </a:xfr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BBC </a:t>
            </a:r>
            <a:r>
              <a:rPr lang="en-US" dirty="0" err="1" smtClean="0"/>
              <a:t>Programmes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6339185"/>
            <a:ext cx="5436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www.bbc.co.uk/programmes/developers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96985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purl.org/ontology/po</a:t>
            </a:r>
            <a:r>
              <a:rPr lang="en-US" dirty="0" smtClean="0">
                <a:latin typeface="Georgia"/>
                <a:cs typeface="Georgia"/>
              </a:rPr>
              <a:t>/ 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4794" y="6002178"/>
            <a:ext cx="3549428" cy="2462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Georgia"/>
                <a:cs typeface="Georgia"/>
              </a:rPr>
              <a:t>http://www.flickr.com/photos/nicecupoftea/4104234460/</a:t>
            </a:r>
            <a:endParaRPr lang="en-US" sz="1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Cultural Heritage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http://www.flickr.com/photos/juanillooo/476627356/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Ontology for heterogeneous cultural heritage information</a:t>
            </a:r>
          </a:p>
          <a:p>
            <a:r>
              <a:rPr lang="en-US" dirty="0" smtClean="0"/>
              <a:t>Represents more than just bibliographic information</a:t>
            </a:r>
          </a:p>
          <a:p>
            <a:r>
              <a:rPr lang="en-US" dirty="0" smtClean="0"/>
              <a:t>Event-based model</a:t>
            </a:r>
            <a:br>
              <a:rPr lang="en-US" dirty="0" smtClean="0"/>
            </a:br>
            <a:r>
              <a:rPr lang="en-US" dirty="0" smtClean="0"/>
              <a:t>(compare with Dublin Core’s attribute-based approach)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CIDOC CRM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0" y="1341438"/>
            <a:ext cx="4676311" cy="35072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6337716"/>
            <a:ext cx="3001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www.cidoc-crm.org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/>
              <a:t>Knowledge </a:t>
            </a:r>
            <a:r>
              <a:rPr lang="en-US" dirty="0" err="1" smtClean="0"/>
              <a:t>Organisation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Knowledge Organisation System</a:t>
            </a:r>
            <a:endParaRPr lang="en-GB" dirty="0"/>
          </a:p>
        </p:txBody>
      </p:sp>
      <p:sp>
        <p:nvSpPr>
          <p:cNvPr id="921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Standard vocabulary to support thesauri, classification schemes, subject heading lists, taxonomies, and other types of controlled vocabulary</a:t>
            </a:r>
          </a:p>
          <a:p>
            <a:r>
              <a:rPr lang="en-GB" dirty="0" smtClean="0"/>
              <a:t>Semantic relationships: broader, narrower, related terms</a:t>
            </a:r>
          </a:p>
          <a:p>
            <a:r>
              <a:rPr lang="en-GB" dirty="0" smtClean="0"/>
              <a:t>Labels, preferred labels, alternative labels</a:t>
            </a:r>
          </a:p>
          <a:p>
            <a:r>
              <a:rPr lang="en-GB" dirty="0" smtClean="0"/>
              <a:t>Notes, documentation, scope notes</a:t>
            </a:r>
          </a:p>
          <a:p>
            <a:r>
              <a:rPr lang="en-GB" dirty="0" smtClean="0"/>
              <a:t>Mappings between vocabularies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81000" y="6350291"/>
            <a:ext cx="428295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http://www.w3.org/TR/</a:t>
            </a:r>
            <a:r>
              <a:rPr lang="en-GB" dirty="0" err="1">
                <a:latin typeface="Georgia"/>
                <a:cs typeface="Georgia"/>
              </a:rPr>
              <a:t>skos</a:t>
            </a:r>
            <a:r>
              <a:rPr lang="en-GB" dirty="0">
                <a:latin typeface="Georgia"/>
                <a:cs typeface="Georgia"/>
              </a:rPr>
              <a:t>-reference/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SKOS Example</a:t>
            </a:r>
            <a:endParaRPr lang="en-GB"/>
          </a:p>
        </p:txBody>
      </p:sp>
      <p:pic>
        <p:nvPicPr>
          <p:cNvPr id="923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71580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Social Networking</a:t>
            </a:r>
          </a:p>
          <a:p>
            <a:r>
              <a:rPr lang="en-US" dirty="0" smtClean="0"/>
              <a:t>Bibliographic Metadata</a:t>
            </a:r>
          </a:p>
          <a:p>
            <a:r>
              <a:rPr lang="en-US" dirty="0" smtClean="0"/>
              <a:t>Cultural Heritage</a:t>
            </a:r>
          </a:p>
          <a:p>
            <a:r>
              <a:rPr lang="en-US" dirty="0" smtClean="0"/>
              <a:t>Knowledge </a:t>
            </a:r>
            <a:r>
              <a:rPr lang="en-US" dirty="0" err="1" smtClean="0"/>
              <a:t>Organisation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  <a:p>
            <a:r>
              <a:rPr lang="en-US" dirty="0"/>
              <a:t>Web Annotation</a:t>
            </a:r>
          </a:p>
          <a:p>
            <a:r>
              <a:rPr lang="en-US" dirty="0" smtClean="0"/>
              <a:t>Public Sector Information</a:t>
            </a:r>
          </a:p>
          <a:p>
            <a:r>
              <a:rPr lang="en-US" dirty="0" smtClean="0"/>
              <a:t>Geographic Information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10877" b="-535"/>
          <a:stretch/>
        </p:blipFill>
        <p:spPr>
          <a:xfrm>
            <a:off x="0" y="0"/>
            <a:ext cx="9144000" cy="627545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8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provenance</a:t>
            </a:r>
            <a:r>
              <a:rPr lang="en-US" dirty="0"/>
              <a:t> of </a:t>
            </a:r>
            <a:r>
              <a:rPr lang="en-US" dirty="0" smtClean="0"/>
              <a:t>a digital object </a:t>
            </a:r>
            <a:r>
              <a:rPr lang="en-US" dirty="0"/>
              <a:t>represents </a:t>
            </a:r>
            <a:r>
              <a:rPr lang="en-US" dirty="0" smtClean="0"/>
              <a:t>its origin</a:t>
            </a:r>
          </a:p>
          <a:p>
            <a:r>
              <a:rPr lang="en-US" dirty="0" smtClean="0"/>
              <a:t>Provenance facilitates: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/>
              <a:t>how data was collected so it can be meaningfully </a:t>
            </a:r>
            <a:r>
              <a:rPr lang="en-US" dirty="0" smtClean="0"/>
              <a:t>used</a:t>
            </a:r>
          </a:p>
          <a:p>
            <a:pPr lvl="1"/>
            <a:r>
              <a:rPr lang="en-US" dirty="0" smtClean="0"/>
              <a:t>determining </a:t>
            </a:r>
            <a:r>
              <a:rPr lang="en-US" dirty="0"/>
              <a:t>ownership and rights over an </a:t>
            </a:r>
            <a:r>
              <a:rPr lang="en-US" dirty="0" smtClean="0"/>
              <a:t>object</a:t>
            </a:r>
            <a:endParaRPr lang="en-US" dirty="0"/>
          </a:p>
          <a:p>
            <a:pPr lvl="1"/>
            <a:r>
              <a:rPr lang="en-US" dirty="0" smtClean="0"/>
              <a:t>making </a:t>
            </a:r>
            <a:r>
              <a:rPr lang="en-US" dirty="0" err="1"/>
              <a:t>judgements</a:t>
            </a:r>
            <a:r>
              <a:rPr lang="en-US" dirty="0"/>
              <a:t> about information to determine whether to trust </a:t>
            </a:r>
            <a:r>
              <a:rPr lang="en-US" dirty="0" smtClean="0"/>
              <a:t>it</a:t>
            </a:r>
            <a:endParaRPr lang="en-US" dirty="0"/>
          </a:p>
          <a:p>
            <a:pPr lvl="1"/>
            <a:r>
              <a:rPr lang="en-US" dirty="0" smtClean="0"/>
              <a:t>verifying </a:t>
            </a:r>
            <a:r>
              <a:rPr lang="en-US" dirty="0"/>
              <a:t>that the process and steps used to obtain a result complies with given </a:t>
            </a:r>
            <a:r>
              <a:rPr lang="en-US" dirty="0" smtClean="0"/>
              <a:t>requirements</a:t>
            </a:r>
            <a:endParaRPr lang="en-US" dirty="0"/>
          </a:p>
          <a:p>
            <a:pPr lvl="1"/>
            <a:r>
              <a:rPr lang="en-US" dirty="0" smtClean="0"/>
              <a:t>reproducing </a:t>
            </a:r>
            <a:r>
              <a:rPr lang="en-US" dirty="0"/>
              <a:t>how something was generated.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specification and ontology for expressing </a:t>
            </a:r>
            <a:r>
              <a:rPr lang="en-US" dirty="0"/>
              <a:t>provenance </a:t>
            </a:r>
            <a:r>
              <a:rPr lang="en-US" dirty="0" smtClean="0"/>
              <a:t>records</a:t>
            </a:r>
          </a:p>
          <a:p>
            <a:r>
              <a:rPr lang="en-US" dirty="0" smtClean="0"/>
              <a:t>Records </a:t>
            </a:r>
            <a:r>
              <a:rPr lang="en-US" dirty="0"/>
              <a:t>contain </a:t>
            </a:r>
            <a:r>
              <a:rPr lang="en-US" i="1" dirty="0"/>
              <a:t>descriptions</a:t>
            </a:r>
            <a:r>
              <a:rPr lang="en-US" dirty="0"/>
              <a:t> of the entities and activities involved in producing and delivering or otherwise influencing a given </a:t>
            </a:r>
            <a:r>
              <a:rPr lang="en-US" dirty="0" smtClean="0"/>
              <a:t>object</a:t>
            </a:r>
          </a:p>
          <a:p>
            <a:r>
              <a:rPr lang="en-US" dirty="0" smtClean="0"/>
              <a:t>Became a W3C Recommendation in April 2013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PROV-O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7874" b="-37874"/>
          <a:stretch>
            <a:fillRect/>
          </a:stretch>
        </p:blipFill>
        <p:spPr>
          <a:xfrm>
            <a:off x="4427984" y="1682750"/>
            <a:ext cx="4536504" cy="4489449"/>
          </a:xfrm>
        </p:spPr>
      </p:pic>
      <p:sp>
        <p:nvSpPr>
          <p:cNvPr id="11" name="Rectangle 10"/>
          <p:cNvSpPr/>
          <p:nvPr/>
        </p:nvSpPr>
        <p:spPr>
          <a:xfrm>
            <a:off x="381000" y="6350291"/>
            <a:ext cx="4052687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http://www.w3.org/TR/</a:t>
            </a:r>
            <a:r>
              <a:rPr lang="en-GB" dirty="0" err="1">
                <a:latin typeface="Georgia"/>
                <a:cs typeface="Georgia"/>
              </a:rPr>
              <a:t>prov</a:t>
            </a:r>
            <a:r>
              <a:rPr lang="en-GB" dirty="0">
                <a:latin typeface="Georgia"/>
                <a:cs typeface="Georgia"/>
              </a:rPr>
              <a:t>-primer/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148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Web Annotation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http://www.flickr.com/photos/medievalkarl/4473939932/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Shared annotations for the Web</a:t>
            </a:r>
          </a:p>
          <a:p>
            <a:pPr marL="0" indent="0">
              <a:buNone/>
            </a:pPr>
            <a:r>
              <a:rPr lang="en-GB" dirty="0"/>
              <a:t>Vocabularies </a:t>
            </a:r>
            <a:r>
              <a:rPr lang="en-GB" dirty="0" smtClean="0"/>
              <a:t>used:</a:t>
            </a:r>
            <a:endParaRPr lang="en-GB" dirty="0"/>
          </a:p>
          <a:p>
            <a:pPr lvl="1"/>
            <a:r>
              <a:rPr lang="en-GB" dirty="0"/>
              <a:t>Dublin Core for bibliographic metadata about the annotation</a:t>
            </a:r>
          </a:p>
          <a:p>
            <a:pPr lvl="1"/>
            <a:r>
              <a:rPr lang="en-GB" dirty="0"/>
              <a:t>Custom schema for relating annotation to annotated document</a:t>
            </a:r>
          </a:p>
          <a:p>
            <a:pPr lvl="1"/>
            <a:r>
              <a:rPr lang="en-GB" dirty="0" err="1"/>
              <a:t>XPath</a:t>
            </a:r>
            <a:r>
              <a:rPr lang="en-GB" dirty="0"/>
              <a:t> and </a:t>
            </a:r>
            <a:r>
              <a:rPr lang="en-GB" dirty="0" err="1"/>
              <a:t>XPointer</a:t>
            </a:r>
            <a:r>
              <a:rPr lang="en-GB" dirty="0"/>
              <a:t> used to identify region of document to be annotated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Annotea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81000" y="6337716"/>
            <a:ext cx="386367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dirty="0" smtClean="0">
                <a:latin typeface="Georgia"/>
                <a:cs typeface="Georgia"/>
              </a:rPr>
              <a:t>http://www.w3.org/2001/Annotea/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9" name="Picture 3" descr="xul_side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35186"/>
            <a:ext cx="4716016" cy="512281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W3C </a:t>
            </a:r>
            <a:r>
              <a:rPr lang="en-US" dirty="0" smtClean="0"/>
              <a:t>Proposed Recommendation (17 Jan 2017)</a:t>
            </a:r>
            <a:endParaRPr lang="en-US" dirty="0" smtClean="0"/>
          </a:p>
          <a:p>
            <a:pPr lvl="1"/>
            <a:r>
              <a:rPr lang="en-US" dirty="0" smtClean="0"/>
              <a:t>Ongoing work on annotation within </a:t>
            </a:r>
            <a:r>
              <a:rPr lang="en-US" dirty="0" smtClean="0"/>
              <a:t>W3C (Web Annotation Working Group)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Vocabularies used:</a:t>
            </a:r>
          </a:p>
          <a:p>
            <a:pPr lvl="1"/>
            <a:r>
              <a:rPr lang="en-US" dirty="0" smtClean="0"/>
              <a:t>FOAF</a:t>
            </a:r>
          </a:p>
          <a:p>
            <a:pPr lvl="1"/>
            <a:r>
              <a:rPr lang="en-US" dirty="0" smtClean="0"/>
              <a:t>Dublin Core</a:t>
            </a:r>
          </a:p>
          <a:p>
            <a:pPr lvl="1"/>
            <a:r>
              <a:rPr lang="en-US" dirty="0" smtClean="0"/>
              <a:t>Provenance</a:t>
            </a:r>
          </a:p>
          <a:p>
            <a:pPr lvl="1"/>
            <a:r>
              <a:rPr lang="en-US" dirty="0" smtClean="0"/>
              <a:t>SKOS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5788" b="-45788"/>
          <a:stretch>
            <a:fillRect/>
          </a:stretch>
        </p:blipFill>
        <p:spPr>
          <a:xfrm>
            <a:off x="4355975" y="1484784"/>
            <a:ext cx="4644623" cy="50912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Annotation Data Model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6350291"/>
            <a:ext cx="4700325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</a:t>
            </a:r>
            <a:r>
              <a:rPr lang="en-GB" dirty="0" err="1">
                <a:latin typeface="Georgia"/>
                <a:cs typeface="Georgia"/>
              </a:rPr>
              <a:t>www.openannotation.org</a:t>
            </a:r>
            <a:r>
              <a:rPr lang="en-GB" dirty="0">
                <a:latin typeface="Georgia"/>
                <a:cs typeface="Georgia"/>
              </a:rPr>
              <a:t>/spec/core/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7072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t="-2375" b="-1433"/>
          <a:stretch/>
        </p:blipFill>
        <p:spPr>
          <a:xfrm>
            <a:off x="395535" y="764704"/>
            <a:ext cx="860735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17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5786374464_ece629a41d_b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polycart</a:t>
            </a:r>
            <a:r>
              <a:rPr lang="en-US" dirty="0"/>
              <a:t>/5786374464</a:t>
            </a:r>
          </a:p>
        </p:txBody>
      </p:sp>
    </p:spTree>
    <p:extLst>
      <p:ext uri="{BB962C8B-B14F-4D97-AF65-F5344CB8AC3E}">
        <p14:creationId xmlns:p14="http://schemas.microsoft.com/office/powerpoint/2010/main" val="319896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Standardised</a:t>
            </a:r>
            <a:r>
              <a:rPr lang="en-US" dirty="0" smtClean="0"/>
              <a:t> vocabulary for product, price, and company data</a:t>
            </a:r>
          </a:p>
          <a:p>
            <a:r>
              <a:rPr lang="en-US" dirty="0" smtClean="0"/>
              <a:t>Represents:</a:t>
            </a:r>
          </a:p>
          <a:p>
            <a:pPr lvl="1"/>
            <a:r>
              <a:rPr lang="en-US" dirty="0" smtClean="0"/>
              <a:t>Prices</a:t>
            </a:r>
          </a:p>
          <a:p>
            <a:pPr lvl="1"/>
            <a:r>
              <a:rPr lang="en-US" dirty="0" smtClean="0"/>
              <a:t>Accepted payment methods</a:t>
            </a:r>
          </a:p>
          <a:p>
            <a:pPr lvl="1"/>
            <a:r>
              <a:rPr lang="en-US" dirty="0" smtClean="0"/>
              <a:t>Opening times</a:t>
            </a:r>
          </a:p>
          <a:p>
            <a:pPr lvl="1"/>
            <a:r>
              <a:rPr lang="en-US" dirty="0" smtClean="0"/>
              <a:t>Delivery methods and charges</a:t>
            </a:r>
          </a:p>
          <a:p>
            <a:pPr lvl="1"/>
            <a:r>
              <a:rPr lang="en-US" dirty="0" smtClean="0"/>
              <a:t>Warranty promises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Integrates with:</a:t>
            </a:r>
          </a:p>
          <a:p>
            <a:pPr lvl="1"/>
            <a:r>
              <a:rPr lang="en-US" dirty="0" smtClean="0"/>
              <a:t>UNSPSC vocabulary for offerings</a:t>
            </a:r>
          </a:p>
          <a:p>
            <a:pPr lvl="1"/>
            <a:r>
              <a:rPr lang="en-US" dirty="0" smtClean="0"/>
              <a:t>SIC codes for company type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Relations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78" y="5741718"/>
            <a:ext cx="3247389" cy="883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976" y="6325142"/>
            <a:ext cx="3334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purl.org/goodrelations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Sector Information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http://www.flickr.com/photos/emsef/1398072554/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" y="0"/>
            <a:ext cx="9143506" cy="685806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008596" y="1540438"/>
            <a:ext cx="1774664" cy="1367530"/>
            <a:chOff x="3385024" y="1308288"/>
            <a:chExt cx="1774664" cy="136753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3385024" y="1308288"/>
              <a:ext cx="1774664" cy="1367530"/>
            </a:xfrm>
            <a:prstGeom prst="wedgeRoundRectCallout">
              <a:avLst>
                <a:gd name="adj1" fmla="val 37883"/>
                <a:gd name="adj2" fmla="val 66071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  <a:endPara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193" y="1454808"/>
              <a:ext cx="1091369" cy="1091369"/>
            </a:xfrm>
            <a:prstGeom prst="rect">
              <a:avLst/>
            </a:prstGeom>
          </p:spPr>
        </p:pic>
      </p:grpSp>
      <p:grpSp>
        <p:nvGrpSpPr>
          <p:cNvPr id="3" name="Group 11"/>
          <p:cNvGrpSpPr/>
          <p:nvPr/>
        </p:nvGrpSpPr>
        <p:grpSpPr>
          <a:xfrm>
            <a:off x="6554014" y="678498"/>
            <a:ext cx="1774664" cy="1367530"/>
            <a:chOff x="6554014" y="472123"/>
            <a:chExt cx="1774664" cy="136753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6554014" y="472123"/>
              <a:ext cx="1774664" cy="1367530"/>
            </a:xfrm>
            <a:prstGeom prst="wedgeRoundRectCallout">
              <a:avLst>
                <a:gd name="adj1" fmla="val -33677"/>
                <a:gd name="adj2" fmla="val 62500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0" dirty="0" smtClean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  <a:endPara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34" y="618643"/>
              <a:ext cx="1058807" cy="1058807"/>
            </a:xfrm>
            <a:prstGeom prst="rect">
              <a:avLst/>
            </a:prstGeom>
          </p:spPr>
        </p:pic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olidFill>
                  <a:schemeClr val="bg1"/>
                </a:solidFill>
              </a:rPr>
              <a:t>Social Networking</a:t>
            </a:r>
            <a:br>
              <a:rPr lang="en-US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bigblackbox</a:t>
            </a:r>
            <a:r>
              <a:rPr lang="en-US" dirty="0" smtClean="0"/>
              <a:t>/4269397346/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AKTive</a:t>
            </a:r>
            <a:r>
              <a:rPr lang="en-GB" dirty="0" smtClean="0"/>
              <a:t> PSI (2005)</a:t>
            </a:r>
            <a:endParaRPr lang="en-GB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cs typeface="Georgia"/>
              </a:rPr>
              <a:t>Use advanced knowledge management technology to improve the delivery of policy and public services across Government</a:t>
            </a:r>
          </a:p>
          <a:p>
            <a:r>
              <a:rPr lang="en-GB" altLang="ja-JP" dirty="0" smtClean="0"/>
              <a:t>Build up a detailed picture of life in two London Boroughs, using as broad a collection of Public Sector Information as possible</a:t>
            </a:r>
            <a:endParaRPr lang="en-GB" dirty="0" smtClean="0"/>
          </a:p>
          <a:p>
            <a:pPr lvl="1"/>
            <a:endParaRPr lang="en-GB" dirty="0"/>
          </a:p>
        </p:txBody>
      </p:sp>
      <p:grpSp>
        <p:nvGrpSpPr>
          <p:cNvPr id="2" name="Group 9"/>
          <p:cNvGrpSpPr/>
          <p:nvPr/>
        </p:nvGrpSpPr>
        <p:grpSpPr>
          <a:xfrm>
            <a:off x="1142484" y="4281357"/>
            <a:ext cx="6859031" cy="2460011"/>
            <a:chOff x="107950" y="3429000"/>
            <a:chExt cx="8861425" cy="3178175"/>
          </a:xfrm>
        </p:grpSpPr>
        <p:pic>
          <p:nvPicPr>
            <p:cNvPr id="11" name="Picture 3" descr="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651" r="56650"/>
            <a:stretch>
              <a:fillRect/>
            </a:stretch>
          </p:blipFill>
          <p:spPr bwMode="auto">
            <a:xfrm>
              <a:off x="3132138" y="4149725"/>
              <a:ext cx="1152525" cy="747713"/>
            </a:xfrm>
            <a:prstGeom prst="rect">
              <a:avLst/>
            </a:prstGeom>
            <a:noFill/>
          </p:spPr>
        </p:pic>
        <p:pic>
          <p:nvPicPr>
            <p:cNvPr id="12" name="Picture 4" descr="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157788"/>
              <a:ext cx="2552700" cy="288925"/>
            </a:xfrm>
            <a:prstGeom prst="rect">
              <a:avLst/>
            </a:prstGeom>
            <a:noFill/>
          </p:spPr>
        </p:pic>
        <p:pic>
          <p:nvPicPr>
            <p:cNvPr id="13" name="Picture 5" descr="m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5949950"/>
              <a:ext cx="2381250" cy="657225"/>
            </a:xfrm>
            <a:prstGeom prst="rect">
              <a:avLst/>
            </a:prstGeom>
            <a:noFill/>
          </p:spPr>
        </p:pic>
        <p:pic>
          <p:nvPicPr>
            <p:cNvPr id="14" name="Picture 6" descr="londo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157788"/>
              <a:ext cx="1676400" cy="285750"/>
            </a:xfrm>
            <a:prstGeom prst="rect">
              <a:avLst/>
            </a:prstGeom>
            <a:noFill/>
          </p:spPr>
        </p:pic>
        <p:pic>
          <p:nvPicPr>
            <p:cNvPr id="15" name="Picture 7" descr="lewish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036"/>
            <a:stretch>
              <a:fillRect/>
            </a:stretch>
          </p:blipFill>
          <p:spPr bwMode="auto">
            <a:xfrm>
              <a:off x="5292725" y="3429000"/>
              <a:ext cx="2058988" cy="501650"/>
            </a:xfrm>
            <a:prstGeom prst="rect">
              <a:avLst/>
            </a:prstGeom>
            <a:noFill/>
          </p:spPr>
        </p:pic>
        <p:pic>
          <p:nvPicPr>
            <p:cNvPr id="16" name="Picture 8" descr="home-off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661025"/>
              <a:ext cx="1104900" cy="866775"/>
            </a:xfrm>
            <a:prstGeom prst="rect">
              <a:avLst/>
            </a:prstGeom>
            <a:noFill/>
          </p:spPr>
        </p:pic>
        <p:pic>
          <p:nvPicPr>
            <p:cNvPr id="17" name="Picture 9" descr="hml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365625"/>
              <a:ext cx="2047875" cy="523875"/>
            </a:xfrm>
            <a:prstGeom prst="rect">
              <a:avLst/>
            </a:prstGeom>
            <a:noFill/>
          </p:spPr>
        </p:pic>
        <p:pic>
          <p:nvPicPr>
            <p:cNvPr id="18" name="Picture 10" descr="gazett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5949950"/>
              <a:ext cx="2428875" cy="619125"/>
            </a:xfrm>
            <a:prstGeom prst="rect">
              <a:avLst/>
            </a:prstGeom>
            <a:noFill/>
          </p:spPr>
        </p:pic>
        <p:pic>
          <p:nvPicPr>
            <p:cNvPr id="19" name="Picture 11" descr="d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3716338"/>
              <a:ext cx="2066925" cy="1082675"/>
            </a:xfrm>
            <a:prstGeom prst="rect">
              <a:avLst/>
            </a:prstGeom>
            <a:noFill/>
          </p:spPr>
        </p:pic>
        <p:pic>
          <p:nvPicPr>
            <p:cNvPr id="20" name="Picture 12" descr="defr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5516563"/>
              <a:ext cx="1390650" cy="1085850"/>
            </a:xfrm>
            <a:prstGeom prst="rect">
              <a:avLst/>
            </a:prstGeom>
            <a:noFill/>
          </p:spPr>
        </p:pic>
        <p:pic>
          <p:nvPicPr>
            <p:cNvPr id="21" name="Picture 13" descr="camd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37063"/>
              <a:ext cx="1800225" cy="374650"/>
            </a:xfrm>
            <a:prstGeom prst="rect">
              <a:avLst/>
            </a:prstGeom>
            <a:noFill/>
          </p:spPr>
        </p:pic>
        <p:pic>
          <p:nvPicPr>
            <p:cNvPr id="22" name="Picture 14" descr="c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868863"/>
              <a:ext cx="2005012" cy="989012"/>
            </a:xfrm>
            <a:prstGeom prst="rect">
              <a:avLst/>
            </a:prstGeom>
            <a:noFill/>
          </p:spPr>
        </p:pic>
        <p:pic>
          <p:nvPicPr>
            <p:cNvPr id="23" name="Picture 16" descr="opsi-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429000"/>
              <a:ext cx="4876800" cy="6953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Visualisations and Mashups</a:t>
            </a:r>
            <a:endParaRPr lang="en-GB" dirty="0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6706"/>
            <a:ext cx="3960813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31" y="2890838"/>
            <a:ext cx="39258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27592"/>
            <a:ext cx="4054920" cy="24028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Public</a:t>
            </a:r>
            <a:r>
              <a:rPr lang="en-GB" dirty="0" smtClean="0"/>
              <a:t> Sector </a:t>
            </a:r>
            <a:r>
              <a:rPr lang="en-GB" dirty="0"/>
              <a:t>Vocabulary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Taxonomy for classifying public sector information resources</a:t>
            </a:r>
          </a:p>
          <a:p>
            <a:r>
              <a:rPr lang="en-GB" dirty="0"/>
              <a:t>Developed with the backing of the ODPM and the Cabinet Office e-Government Unit</a:t>
            </a:r>
          </a:p>
          <a:p>
            <a:r>
              <a:rPr lang="en-GB" dirty="0"/>
              <a:t>Available in a variety of formats, but RDF/XML is the definitive format</a:t>
            </a:r>
          </a:p>
          <a:p>
            <a:r>
              <a:rPr lang="en-GB" dirty="0"/>
              <a:t>Uses Dublin Core and SKOS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327845"/>
            <a:ext cx="427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www.esd.org.uk/standards/ipsv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2009, Tim Berners-Lee and Nigel </a:t>
            </a:r>
            <a:r>
              <a:rPr lang="en-US" dirty="0" err="1" smtClean="0"/>
              <a:t>Shadbolt</a:t>
            </a:r>
            <a:r>
              <a:rPr lang="en-US" dirty="0" smtClean="0"/>
              <a:t> appointed as advisors to HMG on opening up public data</a:t>
            </a:r>
          </a:p>
          <a:p>
            <a:endParaRPr lang="en-US" dirty="0" smtClean="0"/>
          </a:p>
          <a:p>
            <a:r>
              <a:rPr lang="en-US" dirty="0" err="1" smtClean="0"/>
              <a:t>data.gov.uk</a:t>
            </a:r>
            <a:r>
              <a:rPr lang="en-US" dirty="0" smtClean="0"/>
              <a:t> website went public on 21 Jan 2010</a:t>
            </a:r>
          </a:p>
          <a:p>
            <a:pPr lvl="1"/>
            <a:r>
              <a:rPr lang="en-US" dirty="0" smtClean="0"/>
              <a:t>2890 datasets from central and local government</a:t>
            </a:r>
          </a:p>
          <a:p>
            <a:pPr lvl="1"/>
            <a:r>
              <a:rPr lang="en-US" dirty="0" smtClean="0"/>
              <a:t>Uses SW technologies to represent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data.gov.uk (2010)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2" y="1565275"/>
            <a:ext cx="4624628" cy="37274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412" b="141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Geographic Information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6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Opened up datasets as part of UK public sector data initiative:</a:t>
            </a:r>
          </a:p>
          <a:p>
            <a:pPr lvl="1"/>
            <a:r>
              <a:rPr lang="en-US" dirty="0" smtClean="0"/>
              <a:t>1:50,000 Gazetteer</a:t>
            </a:r>
            <a:br>
              <a:rPr lang="en-US" dirty="0" smtClean="0"/>
            </a:br>
            <a:r>
              <a:rPr lang="en-US" dirty="0" smtClean="0"/>
              <a:t>250,000 place names</a:t>
            </a:r>
          </a:p>
          <a:p>
            <a:pPr lvl="1"/>
            <a:r>
              <a:rPr lang="en-US" dirty="0" smtClean="0"/>
              <a:t>Code-Point</a:t>
            </a:r>
            <a:br>
              <a:rPr lang="en-US" dirty="0" smtClean="0"/>
            </a:br>
            <a:r>
              <a:rPr lang="en-US" dirty="0" smtClean="0"/>
              <a:t>1,700,000 postcode units</a:t>
            </a:r>
          </a:p>
          <a:p>
            <a:pPr lvl="1"/>
            <a:r>
              <a:rPr lang="en-US" dirty="0" smtClean="0"/>
              <a:t>Boundary Line</a:t>
            </a:r>
            <a:br>
              <a:rPr lang="en-US" dirty="0" smtClean="0"/>
            </a:br>
            <a:r>
              <a:rPr lang="en-US" dirty="0" smtClean="0"/>
              <a:t>Electoral and administrative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Output formats:</a:t>
            </a:r>
          </a:p>
          <a:p>
            <a:pPr lvl="1"/>
            <a:r>
              <a:rPr lang="en-US" dirty="0" smtClean="0"/>
              <a:t>JSON</a:t>
            </a:r>
          </a:p>
          <a:p>
            <a:pPr lvl="1"/>
            <a:r>
              <a:rPr lang="en-US" dirty="0" smtClean="0"/>
              <a:t>RDF</a:t>
            </a:r>
          </a:p>
          <a:p>
            <a:r>
              <a:rPr lang="en-US" dirty="0" smtClean="0"/>
              <a:t>SPARQL query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Ordnance Survey Linked Data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6327845"/>
            <a:ext cx="374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data.ordnancesurvey.co.uk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1684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OSM Semantic Network</a:t>
            </a:r>
          </a:p>
          <a:p>
            <a:pPr lvl="1"/>
            <a:r>
              <a:rPr lang="en-US" dirty="0" smtClean="0"/>
              <a:t>SKOS vocabulary built from map feature tags</a:t>
            </a:r>
          </a:p>
          <a:p>
            <a:pPr marL="0" indent="0">
              <a:buNone/>
            </a:pPr>
            <a:r>
              <a:rPr lang="en-US" dirty="0" err="1" smtClean="0"/>
              <a:t>LinkedGeoData.org</a:t>
            </a:r>
            <a:endParaRPr lang="en-US" dirty="0" smtClean="0"/>
          </a:p>
          <a:p>
            <a:pPr lvl="1"/>
            <a:r>
              <a:rPr lang="en-US" dirty="0" smtClean="0"/>
              <a:t>Interlinks OSM data with other linked open data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6" t="18279" r="46290" b="170"/>
          <a:stretch/>
        </p:blipFill>
        <p:spPr>
          <a:xfrm>
            <a:off x="4724400" y="1682750"/>
            <a:ext cx="4095750" cy="448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</a:t>
            </a:r>
            <a:r>
              <a:rPr lang="en-US" dirty="0" err="1" smtClean="0"/>
              <a:t>Streetmap</a:t>
            </a:r>
            <a:r>
              <a:rPr lang="en-US" dirty="0" smtClean="0"/>
              <a:t> Linked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6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Friend of a Friend (FOAF)</a:t>
            </a:r>
            <a:endParaRPr lang="en-GB" dirty="0"/>
          </a:p>
        </p:txBody>
      </p:sp>
      <p:sp>
        <p:nvSpPr>
          <p:cNvPr id="821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Semantic Web realisation of “six degrees of separation”</a:t>
            </a:r>
          </a:p>
          <a:p>
            <a:r>
              <a:rPr lang="en-GB" dirty="0" smtClean="0"/>
              <a:t>Fully distributed system</a:t>
            </a:r>
          </a:p>
          <a:p>
            <a:pPr lvl="1"/>
            <a:r>
              <a:rPr lang="en-GB" dirty="0" smtClean="0"/>
              <a:t>Each user writes an RDF file describing themselves and who they know (using the FOAF schema)</a:t>
            </a:r>
          </a:p>
          <a:p>
            <a:pPr lvl="1"/>
            <a:r>
              <a:rPr lang="en-GB" dirty="0" smtClean="0"/>
              <a:t>Files are harvested and aggregated</a:t>
            </a:r>
          </a:p>
          <a:p>
            <a:pPr lvl="1"/>
            <a:r>
              <a:rPr lang="en-GB" dirty="0" smtClean="0"/>
              <a:t>Data is presented in a variety of interfaces</a:t>
            </a:r>
          </a:p>
          <a:p>
            <a:r>
              <a:rPr lang="en-GB" dirty="0" smtClean="0"/>
              <a:t>Avoids </a:t>
            </a:r>
            <a:r>
              <a:rPr lang="en-GB" dirty="0" err="1" smtClean="0"/>
              <a:t>siloing</a:t>
            </a:r>
            <a:r>
              <a:rPr lang="en-GB" dirty="0" smtClean="0"/>
              <a:t> of existing social networking systems</a:t>
            </a:r>
          </a:p>
          <a:p>
            <a:r>
              <a:rPr lang="en-GB" dirty="0" smtClean="0"/>
              <a:t>Data from many providers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613254"/>
            <a:ext cx="2235783" cy="1117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6361814"/>
            <a:ext cx="3170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Georgia"/>
                <a:cs typeface="Georgia"/>
              </a:rPr>
              <a:t>http://www.foaf-project.org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Interfaces</a:t>
            </a:r>
            <a:endParaRPr lang="en-US" dirty="0"/>
          </a:p>
        </p:txBody>
      </p:sp>
      <p:pic>
        <p:nvPicPr>
          <p:cNvPr id="8232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8" y="1844824"/>
            <a:ext cx="3992102" cy="39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4248472" cy="3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8132"/>
            <a:ext cx="4326458" cy="273287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Ontology for describing wikis, bulletin boards, blogs,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Designed to interoperate with FOAF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Semantically-Interlinked Online Communities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6337716"/>
            <a:ext cx="2868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rdfs.org/sioc/spec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5486604"/>
            <a:ext cx="1257679" cy="12330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o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" y="453609"/>
            <a:ext cx="9112904" cy="59711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Bibliographic Metadata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http://www.flickr.com/photos/celesterc/1069893367/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A standard set of 15 metadata elements for cross-domain information resource description</a:t>
            </a:r>
          </a:p>
          <a:p>
            <a:r>
              <a:rPr lang="en-GB" dirty="0" smtClean="0"/>
              <a:t>Formally endorsed by ISO, NISO and CEN</a:t>
            </a:r>
          </a:p>
          <a:p>
            <a:r>
              <a:rPr lang="en-GB" dirty="0" smtClean="0"/>
              <a:t>Representation language-neutral</a:t>
            </a:r>
          </a:p>
          <a:p>
            <a:pPr lvl="1"/>
            <a:r>
              <a:rPr lang="en-GB" dirty="0" smtClean="0"/>
              <a:t>Plain XML serialisations in addition to RDF/XML</a:t>
            </a:r>
          </a:p>
          <a:p>
            <a:pPr lvl="1"/>
            <a:r>
              <a:rPr lang="en-GB" dirty="0" smtClean="0"/>
              <a:t>Predates RDF </a:t>
            </a:r>
            <a:br>
              <a:rPr lang="en-GB" dirty="0" smtClean="0"/>
            </a:br>
            <a:r>
              <a:rPr lang="en-GB" dirty="0" smtClean="0"/>
              <a:t>(started in 1995)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Possibly the most widely used Semantic Web vocabulary</a:t>
            </a:r>
          </a:p>
          <a:p>
            <a:pPr lvl="1"/>
            <a:r>
              <a:rPr lang="en-GB" dirty="0" smtClean="0"/>
              <a:t>Libraries (electronic and physical)</a:t>
            </a:r>
          </a:p>
          <a:p>
            <a:pPr lvl="1"/>
            <a:r>
              <a:rPr lang="en-GB" dirty="0" smtClean="0"/>
              <a:t>Museums</a:t>
            </a:r>
          </a:p>
          <a:p>
            <a:pPr lvl="1"/>
            <a:r>
              <a:rPr lang="en-GB" dirty="0" smtClean="0"/>
              <a:t>Web archives</a:t>
            </a:r>
          </a:p>
          <a:p>
            <a:pPr lvl="2"/>
            <a:r>
              <a:rPr lang="en-GB" dirty="0" smtClean="0"/>
              <a:t>Open Directory Project</a:t>
            </a:r>
          </a:p>
          <a:p>
            <a:pPr lvl="2"/>
            <a:r>
              <a:rPr lang="en-GB" dirty="0" smtClean="0"/>
              <a:t>UK Mirror Service</a:t>
            </a:r>
          </a:p>
          <a:p>
            <a:pPr lvl="2"/>
            <a:r>
              <a:rPr lang="en-GB" dirty="0" err="1" smtClean="0"/>
              <a:t>MusicBrainz</a:t>
            </a:r>
            <a:endParaRPr lang="en-GB" dirty="0" smtClean="0"/>
          </a:p>
          <a:p>
            <a:pPr lvl="1"/>
            <a:r>
              <a:rPr lang="en-GB" dirty="0" smtClean="0"/>
              <a:t>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Dublin Core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600700"/>
            <a:ext cx="1905000" cy="1143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000" y="6304002"/>
            <a:ext cx="2505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Georgia"/>
                <a:cs typeface="Georgia"/>
              </a:rPr>
              <a:t>http://</a:t>
            </a:r>
            <a:r>
              <a:rPr lang="en-GB" dirty="0" err="1" smtClean="0">
                <a:latin typeface="Georgia"/>
                <a:cs typeface="Georgia"/>
              </a:rPr>
              <a:t>dublincore.org</a:t>
            </a:r>
            <a:r>
              <a:rPr lang="en-GB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ECS.thmx</Template>
  <TotalTime>6430</TotalTime>
  <Words>1087</Words>
  <Application>Microsoft Macintosh PowerPoint</Application>
  <PresentationFormat>On-screen Show (4:3)</PresentationFormat>
  <Paragraphs>225</Paragraphs>
  <Slides>36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ECS</vt:lpstr>
      <vt:lpstr>1_ECS</vt:lpstr>
      <vt:lpstr>Vocabularies and Applications</vt:lpstr>
      <vt:lpstr>Overview</vt:lpstr>
      <vt:lpstr>Social Networking </vt:lpstr>
      <vt:lpstr>Friend of a Friend (FOAF)</vt:lpstr>
      <vt:lpstr>Multiple Interfaces</vt:lpstr>
      <vt:lpstr>Semantically-Interlinked Online Communities</vt:lpstr>
      <vt:lpstr>PowerPoint Presentation</vt:lpstr>
      <vt:lpstr>Bibliographic Metadata</vt:lpstr>
      <vt:lpstr>Dublin Core</vt:lpstr>
      <vt:lpstr>Dublin Core Element Set</vt:lpstr>
      <vt:lpstr>Bibliographic Ontology</vt:lpstr>
      <vt:lpstr>MusicBrainz</vt:lpstr>
      <vt:lpstr>Publishing Standards for Industry Standard Metadata</vt:lpstr>
      <vt:lpstr>BBC Programmes</vt:lpstr>
      <vt:lpstr>Cultural Heritage</vt:lpstr>
      <vt:lpstr>CIDOC CRM</vt:lpstr>
      <vt:lpstr>Knowledge Organisation</vt:lpstr>
      <vt:lpstr>Simple Knowledge Organisation System</vt:lpstr>
      <vt:lpstr>SKOS Example</vt:lpstr>
      <vt:lpstr>Provenance</vt:lpstr>
      <vt:lpstr>Provenance</vt:lpstr>
      <vt:lpstr>PROV-O</vt:lpstr>
      <vt:lpstr>Web Annotation</vt:lpstr>
      <vt:lpstr>Annotea</vt:lpstr>
      <vt:lpstr>Open Annotation Data Model</vt:lpstr>
      <vt:lpstr>PowerPoint Presentation</vt:lpstr>
      <vt:lpstr>Commerce</vt:lpstr>
      <vt:lpstr>Good Relations</vt:lpstr>
      <vt:lpstr>Public Sector Information</vt:lpstr>
      <vt:lpstr>AKTive PSI (2005)</vt:lpstr>
      <vt:lpstr>Visualisations and Mashups</vt:lpstr>
      <vt:lpstr>Integrated Public Sector Vocabulary</vt:lpstr>
      <vt:lpstr>data.gov.uk (2010)</vt:lpstr>
      <vt:lpstr>Geographic Information</vt:lpstr>
      <vt:lpstr>Ordnance Survey Linked Data</vt:lpstr>
      <vt:lpstr>Open Streetmap Linked Data</vt:lpstr>
    </vt:vector>
  </TitlesOfParts>
  <Company>AKT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the Semantic Web: Concepts, Technologies and Tools</dc:title>
  <dc:creator>Nick Gibbins</dc:creator>
  <cp:lastModifiedBy>Nicholas Gibbins</cp:lastModifiedBy>
  <cp:revision>107</cp:revision>
  <cp:lastPrinted>2007-04-17T12:59:34Z</cp:lastPrinted>
  <dcterms:created xsi:type="dcterms:W3CDTF">2010-05-04T18:58:59Z</dcterms:created>
  <dcterms:modified xsi:type="dcterms:W3CDTF">2017-02-02T15:35:57Z</dcterms:modified>
</cp:coreProperties>
</file>