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47"/>
  </p:notesMasterIdLst>
  <p:handoutMasterIdLst>
    <p:handoutMasterId r:id="rId48"/>
  </p:handoutMasterIdLst>
  <p:sldIdLst>
    <p:sldId id="257" r:id="rId2"/>
    <p:sldId id="258" r:id="rId3"/>
    <p:sldId id="315" r:id="rId4"/>
    <p:sldId id="260" r:id="rId5"/>
    <p:sldId id="261" r:id="rId6"/>
    <p:sldId id="262" r:id="rId7"/>
    <p:sldId id="263" r:id="rId8"/>
    <p:sldId id="265"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301" r:id="rId41"/>
    <p:sldId id="303" r:id="rId42"/>
    <p:sldId id="307" r:id="rId43"/>
    <p:sldId id="309" r:id="rId44"/>
    <p:sldId id="313" r:id="rId45"/>
    <p:sldId id="316"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3D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62" autoAdjust="0"/>
    <p:restoredTop sz="84058" autoAdjust="0"/>
  </p:normalViewPr>
  <p:slideViewPr>
    <p:cSldViewPr snapToGrid="0" snapToObjects="1" showGuides="1">
      <p:cViewPr>
        <p:scale>
          <a:sx n="116" d="100"/>
          <a:sy n="116" d="100"/>
        </p:scale>
        <p:origin x="-80" y="672"/>
      </p:cViewPr>
      <p:guideLst>
        <p:guide orient="horz" pos="964"/>
        <p:guide pos="5701"/>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3" Type="http://schemas.openxmlformats.org/officeDocument/2006/relationships/slide" Target="slides/slide20.xml"/><Relationship Id="rId4" Type="http://schemas.openxmlformats.org/officeDocument/2006/relationships/slide" Target="slides/slide21.xml"/><Relationship Id="rId5" Type="http://schemas.openxmlformats.org/officeDocument/2006/relationships/slide" Target="slides/slide22.xml"/><Relationship Id="rId6" Type="http://schemas.openxmlformats.org/officeDocument/2006/relationships/slide" Target="slides/slide36.xml"/><Relationship Id="rId7" Type="http://schemas.openxmlformats.org/officeDocument/2006/relationships/slide" Target="slides/slide37.xml"/><Relationship Id="rId8" Type="http://schemas.openxmlformats.org/officeDocument/2006/relationships/slide" Target="slides/slide38.xml"/><Relationship Id="rId9" Type="http://schemas.openxmlformats.org/officeDocument/2006/relationships/slide" Target="slides/slide40.xml"/><Relationship Id="rId10" Type="http://schemas.openxmlformats.org/officeDocument/2006/relationships/slide" Target="slides/slide41.xml"/><Relationship Id="rId11" Type="http://schemas.openxmlformats.org/officeDocument/2006/relationships/slide" Target="slides/slide42.xml"/><Relationship Id="rId1" Type="http://schemas.openxmlformats.org/officeDocument/2006/relationships/slide" Target="slides/slide17.xml"/><Relationship Id="rId2"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485D2D6-8E04-1246-A3D7-2F47ED38C17B}" type="datetimeFigureOut">
              <a:rPr lang="en-US" smtClean="0"/>
              <a:t>01/02/17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BEADDB-A639-524B-A606-2115457C79A8}" type="slidenum">
              <a:rPr lang="en-US" smtClean="0"/>
              <a:t>‹#›</a:t>
            </a:fld>
            <a:endParaRPr lang="en-US"/>
          </a:p>
        </p:txBody>
      </p:sp>
    </p:spTree>
    <p:extLst>
      <p:ext uri="{BB962C8B-B14F-4D97-AF65-F5344CB8AC3E}">
        <p14:creationId xmlns:p14="http://schemas.microsoft.com/office/powerpoint/2010/main" val="31553428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558316-EA0B-DD45-8A30-3804B8988875}" type="datetimeFigureOut">
              <a:rPr lang="en-US" smtClean="0"/>
              <a:t>01/02/17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C1BF2E-ED20-0F42-B096-E9CC55F351D0}" type="slidenum">
              <a:rPr lang="en-US" smtClean="0"/>
              <a:t>‹#›</a:t>
            </a:fld>
            <a:endParaRPr lang="en-US"/>
          </a:p>
        </p:txBody>
      </p:sp>
    </p:spTree>
    <p:extLst>
      <p:ext uri="{BB962C8B-B14F-4D97-AF65-F5344CB8AC3E}">
        <p14:creationId xmlns:p14="http://schemas.microsoft.com/office/powerpoint/2010/main" val="76223443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552B500C-F96B-8847-BE72-EA3A0DC9685B}" type="slidenum">
              <a:rPr lang="en-GB"/>
              <a:pPr/>
              <a:t>1</a:t>
            </a:fld>
            <a:endParaRPr lang="en-GB"/>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9B39A81C-47F1-F345-AF39-E638576E22AA}" type="slidenum">
              <a:rPr lang="en-GB"/>
              <a:pPr/>
              <a:t>10</a:t>
            </a:fld>
            <a:endParaRPr lang="en-GB"/>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BB31B9A-A7C2-604C-832C-4FFE13D8FEE6}" type="slidenum">
              <a:rPr lang="en-GB"/>
              <a:pPr/>
              <a:t>11</a:t>
            </a:fld>
            <a:endParaRPr lang="en-GB"/>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GB" dirty="0" smtClean="0">
                <a:latin typeface="Arial" charset="0"/>
                <a:ea typeface="ＭＳ Ｐゴシック" charset="-128"/>
                <a:cs typeface="ＭＳ Ｐゴシック" charset="-128"/>
              </a:rPr>
              <a:t>(NLP</a:t>
            </a:r>
            <a:r>
              <a:rPr lang="en-GB" baseline="0" dirty="0" smtClean="0">
                <a:latin typeface="Arial" charset="0"/>
                <a:ea typeface="ＭＳ Ｐゴシック" charset="-128"/>
                <a:cs typeface="ＭＳ Ｐゴシック" charset="-128"/>
              </a:rPr>
              <a:t> is hard)</a:t>
            </a:r>
            <a:endParaRPr lang="en-GB" dirty="0">
              <a:latin typeface="Arial"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464EEA6-A386-1743-ACB8-949E19A67F50}" type="slidenum">
              <a:rPr lang="en-GB"/>
              <a:pPr/>
              <a:t>12</a:t>
            </a:fld>
            <a:endParaRPr lang="en-GB"/>
          </a:p>
        </p:txBody>
      </p:sp>
      <p:sp>
        <p:nvSpPr>
          <p:cNvPr id="40963"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(make the most of the structure you already have)</a:t>
            </a:r>
          </a:p>
          <a:p>
            <a:pPr eaLnBrk="1" hangingPunct="1"/>
            <a:endParaRPr lang="en-GB" dirty="0">
              <a:latin typeface="Arial"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220329C-ECFA-3B44-A67F-AA2BB98FA5E9}" type="slidenum">
              <a:rPr lang="en-GB"/>
              <a:pPr/>
              <a:t>13</a:t>
            </a:fld>
            <a:endParaRPr lang="en-GB"/>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875F9D0-A302-804E-9B18-D2E21A10ACC7}" type="slidenum">
              <a:rPr lang="en-GB"/>
              <a:pPr/>
              <a:t>14</a:t>
            </a:fld>
            <a:endParaRPr lang="en-GB"/>
          </a:p>
        </p:txBody>
      </p:sp>
      <p:sp>
        <p:nvSpPr>
          <p:cNvPr id="45059" name="Rectangle 2"/>
          <p:cNvSpPr>
            <a:spLocks noGrp="1" noRot="1" noChangeAspect="1" noChangeArrowheads="1"/>
          </p:cNvSpPr>
          <p:nvPr>
            <p:ph type="sldImg"/>
          </p:nvPr>
        </p:nvSpPr>
        <p:spPr>
          <a:solidFill>
            <a:srgbClr val="FFFFFF"/>
          </a:solidFill>
          <a:ln/>
        </p:spPr>
      </p:sp>
      <p:sp>
        <p:nvSpPr>
          <p:cNvPr id="45060"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0CA2533-2DC4-CE45-B807-3045E79C26A3}" type="slidenum">
              <a:rPr lang="en-GB"/>
              <a:pPr/>
              <a:t>15</a:t>
            </a:fld>
            <a:endParaRPr lang="en-GB"/>
          </a:p>
        </p:txBody>
      </p:sp>
      <p:sp>
        <p:nvSpPr>
          <p:cNvPr id="47107" name="Rectangle 2"/>
          <p:cNvSpPr>
            <a:spLocks noGrp="1" noRot="1" noChangeAspect="1" noChangeArrowheads="1"/>
          </p:cNvSpPr>
          <p:nvPr>
            <p:ph type="sldImg"/>
          </p:nvPr>
        </p:nvSpPr>
        <p:spPr>
          <a:solidFill>
            <a:srgbClr val="FFFFFF"/>
          </a:solidFill>
          <a:ln/>
        </p:spPr>
      </p:sp>
      <p:sp>
        <p:nvSpPr>
          <p:cNvPr id="47108"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A8C3BA0-E762-AD45-BB2F-364E06334D78}" type="slidenum">
              <a:rPr lang="en-GB"/>
              <a:pPr/>
              <a:t>16</a:t>
            </a:fld>
            <a:endParaRPr lang="en-GB"/>
          </a:p>
        </p:txBody>
      </p:sp>
      <p:sp>
        <p:nvSpPr>
          <p:cNvPr id="49155" name="Rectangle 2"/>
          <p:cNvSpPr>
            <a:spLocks noGrp="1" noRot="1" noChangeAspect="1" noChangeArrowheads="1"/>
          </p:cNvSpPr>
          <p:nvPr>
            <p:ph type="sldImg"/>
          </p:nvPr>
        </p:nvSpPr>
        <p:spPr>
          <a:solidFill>
            <a:srgbClr val="FFFFFF"/>
          </a:solidFill>
          <a:ln/>
        </p:spPr>
      </p:sp>
      <p:sp>
        <p:nvSpPr>
          <p:cNvPr id="4915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t>The origins of the Semantic Web lie in metadata</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t>Early development of RDF (pre “Semantic Web”) heavily driven by librarians – web</a:t>
            </a:r>
            <a:r>
              <a:rPr lang="en-GB" sz="1200" baseline="0" dirty="0" smtClean="0"/>
              <a:t> catalogues</a:t>
            </a:r>
            <a:endParaRPr lang="en-GB" sz="1200" dirty="0" smtClean="0"/>
          </a:p>
          <a:p>
            <a:pPr eaLnBrk="1" hangingPunct="1"/>
            <a:endParaRPr lang="en-GB" dirty="0">
              <a:latin typeface="Arial"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BA40270-A9BA-F645-81AA-A6198DAE0374}" type="slidenum">
              <a:rPr lang="en-GB"/>
              <a:pPr/>
              <a:t>17</a:t>
            </a:fld>
            <a:endParaRPr lang="en-GB"/>
          </a:p>
        </p:txBody>
      </p:sp>
      <p:sp>
        <p:nvSpPr>
          <p:cNvPr id="51203" name="Rectangle 2"/>
          <p:cNvSpPr>
            <a:spLocks noGrp="1" noRot="1" noChangeAspect="1" noChangeArrowheads="1"/>
          </p:cNvSpPr>
          <p:nvPr>
            <p:ph type="sldImg"/>
          </p:nvPr>
        </p:nvSpPr>
        <p:spPr>
          <a:solidFill>
            <a:srgbClr val="FFFFFF"/>
          </a:solidFill>
          <a:ln/>
        </p:spPr>
      </p:sp>
      <p:sp>
        <p:nvSpPr>
          <p:cNvPr id="5120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DAC42AF6-7E01-D84B-BDEB-AD65E837F171}" type="slidenum">
              <a:rPr lang="en-GB"/>
              <a:pPr/>
              <a:t>18</a:t>
            </a:fld>
            <a:endParaRPr lang="en-GB"/>
          </a:p>
        </p:txBody>
      </p:sp>
      <p:sp>
        <p:nvSpPr>
          <p:cNvPr id="53251" name="Rectangle 2"/>
          <p:cNvSpPr>
            <a:spLocks noGrp="1" noRot="1" noChangeAspect="1" noChangeArrowheads="1"/>
          </p:cNvSpPr>
          <p:nvPr>
            <p:ph type="sldImg"/>
          </p:nvPr>
        </p:nvSpPr>
        <p:spPr>
          <a:solidFill>
            <a:srgbClr val="FFFFFF"/>
          </a:solidFill>
          <a:ln/>
        </p:spPr>
      </p:sp>
      <p:sp>
        <p:nvSpPr>
          <p:cNvPr id="53252"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dirty="0" smtClean="0"/>
              <a:t>(the Semantic Web has a strong heritage!)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651BDFB-D001-A842-8097-6C6F21F2650F}" type="slidenum">
              <a:rPr lang="en-GB"/>
              <a:pPr/>
              <a:t>19</a:t>
            </a:fld>
            <a:endParaRPr lang="en-GB"/>
          </a:p>
        </p:txBody>
      </p:sp>
      <p:sp>
        <p:nvSpPr>
          <p:cNvPr id="55299" name="Rectangle 2"/>
          <p:cNvSpPr>
            <a:spLocks noGrp="1" noRot="1" noChangeAspect="1" noChangeArrowheads="1"/>
          </p:cNvSpPr>
          <p:nvPr>
            <p:ph type="sldImg"/>
          </p:nvPr>
        </p:nvSpPr>
        <p:spPr>
          <a:solidFill>
            <a:srgbClr val="FFFFFF"/>
          </a:solidFill>
          <a:ln/>
        </p:spPr>
      </p:sp>
      <p:sp>
        <p:nvSpPr>
          <p:cNvPr id="55300"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marL="365125" lvl="0" indent="0" eaLnBrk="1" hangingPunct="1">
              <a:lnSpc>
                <a:spcPct val="80000"/>
              </a:lnSpc>
              <a:buFont typeface="Arial"/>
              <a:buNone/>
            </a:pPr>
            <a:r>
              <a:rPr lang="en-GB" sz="1800" dirty="0" err="1" smtClean="0"/>
              <a:t>Qullian</a:t>
            </a:r>
            <a:r>
              <a:rPr lang="en-GB" sz="1800" dirty="0" smtClean="0"/>
              <a:t> –</a:t>
            </a:r>
            <a:r>
              <a:rPr lang="en-GB" sz="1800" baseline="0" dirty="0" smtClean="0"/>
              <a:t> semantic networks</a:t>
            </a:r>
          </a:p>
          <a:p>
            <a:pPr marL="365125" lvl="0" indent="0" eaLnBrk="1" hangingPunct="1">
              <a:lnSpc>
                <a:spcPct val="80000"/>
              </a:lnSpc>
              <a:buFont typeface="Arial"/>
              <a:buNone/>
            </a:pPr>
            <a:r>
              <a:rPr lang="en-GB" sz="1800" baseline="0" dirty="0" smtClean="0"/>
              <a:t>(also </a:t>
            </a:r>
            <a:r>
              <a:rPr lang="en-GB" sz="1800" baseline="0" dirty="0" err="1" smtClean="0"/>
              <a:t>Minsky’s</a:t>
            </a:r>
            <a:r>
              <a:rPr lang="en-GB" sz="1800" baseline="0" dirty="0" smtClean="0"/>
              <a:t> frames)</a:t>
            </a:r>
          </a:p>
          <a:p>
            <a:pPr marL="365125" lvl="0" indent="0" eaLnBrk="1" hangingPunct="1">
              <a:lnSpc>
                <a:spcPct val="80000"/>
              </a:lnSpc>
              <a:buFont typeface="Arial"/>
              <a:buNone/>
            </a:pPr>
            <a:endParaRPr lang="en-GB" sz="1800" dirty="0" smtClean="0"/>
          </a:p>
          <a:p>
            <a:pPr marL="650875" lvl="0" indent="-285750" eaLnBrk="1" hangingPunct="1">
              <a:lnSpc>
                <a:spcPct val="80000"/>
              </a:lnSpc>
              <a:buFont typeface="Arial"/>
              <a:buChar char="•"/>
            </a:pPr>
            <a:r>
              <a:rPr lang="en-GB" sz="1800" dirty="0" smtClean="0"/>
              <a:t>Nodes are objects or concepts</a:t>
            </a:r>
          </a:p>
          <a:p>
            <a:pPr marL="650875" lvl="0" indent="-285750" eaLnBrk="1" hangingPunct="1">
              <a:lnSpc>
                <a:spcPct val="80000"/>
              </a:lnSpc>
              <a:buFont typeface="Arial"/>
              <a:buChar char="•"/>
            </a:pPr>
            <a:r>
              <a:rPr lang="en-GB" sz="1800" dirty="0" smtClean="0"/>
              <a:t>Edges are relations or associations</a:t>
            </a:r>
          </a:p>
          <a:p>
            <a:pPr eaLnBrk="1" hangingPunct="1"/>
            <a:endParaRPr lang="en-GB" dirty="0">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76734F6A-AB36-C748-8F7D-322521CEE13A}" type="slidenum">
              <a:rPr lang="en-GB"/>
              <a:pPr/>
              <a:t>2</a:t>
            </a:fld>
            <a:endParaRPr lang="en-GB"/>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A5390F9D-E4D6-1248-A8CC-039A6F7F300D}" type="slidenum">
              <a:rPr lang="en-GB"/>
              <a:pPr/>
              <a:t>20</a:t>
            </a:fld>
            <a:endParaRPr lang="en-GB"/>
          </a:p>
        </p:txBody>
      </p:sp>
      <p:sp>
        <p:nvSpPr>
          <p:cNvPr id="57347" name="Rectangle 2"/>
          <p:cNvSpPr>
            <a:spLocks noGrp="1" noRot="1" noChangeAspect="1" noChangeArrowheads="1"/>
          </p:cNvSpPr>
          <p:nvPr>
            <p:ph type="sldImg"/>
          </p:nvPr>
        </p:nvSpPr>
        <p:spPr>
          <a:solidFill>
            <a:srgbClr val="FFFFFF"/>
          </a:solidFill>
          <a:ln/>
        </p:spPr>
      </p:sp>
      <p:sp>
        <p:nvSpPr>
          <p:cNvPr id="57348"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GB" dirty="0" smtClean="0">
                <a:latin typeface="Arial" charset="0"/>
                <a:ea typeface="ＭＳ Ｐゴシック" charset="-128"/>
                <a:cs typeface="ＭＳ Ｐゴシック" charset="-128"/>
              </a:rPr>
              <a:t>Ontology – assume a defined</a:t>
            </a:r>
            <a:r>
              <a:rPr lang="en-GB" baseline="0" dirty="0" smtClean="0">
                <a:latin typeface="Arial" charset="0"/>
                <a:ea typeface="ＭＳ Ｐゴシック" charset="-128"/>
                <a:cs typeface="ＭＳ Ｐゴシック" charset="-128"/>
              </a:rPr>
              <a:t> vocabulary for a particular domain</a:t>
            </a:r>
            <a:endParaRPr lang="en-GB" dirty="0">
              <a:latin typeface="Arial"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98E1D842-A9DB-BC4C-AB54-D980E780B74E}" type="slidenum">
              <a:rPr lang="en-GB"/>
              <a:pPr/>
              <a:t>21</a:t>
            </a:fld>
            <a:endParaRPr lang="en-GB"/>
          </a:p>
        </p:txBody>
      </p:sp>
      <p:sp>
        <p:nvSpPr>
          <p:cNvPr id="59395" name="Rectangle 2"/>
          <p:cNvSpPr>
            <a:spLocks noGrp="1" noRot="1" noChangeAspect="1" noChangeArrowheads="1"/>
          </p:cNvSpPr>
          <p:nvPr>
            <p:ph type="sldImg"/>
          </p:nvPr>
        </p:nvSpPr>
        <p:spPr>
          <a:solidFill>
            <a:srgbClr val="FFFFFF"/>
          </a:solidFill>
          <a:ln/>
        </p:spPr>
      </p:sp>
      <p:sp>
        <p:nvSpPr>
          <p:cNvPr id="5939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1D89553-A7C0-8448-8146-C35320F1F430}" type="slidenum">
              <a:rPr lang="en-GB"/>
              <a:pPr/>
              <a:t>22</a:t>
            </a:fld>
            <a:endParaRPr lang="en-GB"/>
          </a:p>
        </p:txBody>
      </p:sp>
      <p:sp>
        <p:nvSpPr>
          <p:cNvPr id="61443" name="Rectangle 2"/>
          <p:cNvSpPr>
            <a:spLocks noGrp="1" noRot="1" noChangeAspect="1" noChangeArrowheads="1"/>
          </p:cNvSpPr>
          <p:nvPr>
            <p:ph type="sldImg"/>
          </p:nvPr>
        </p:nvSpPr>
        <p:spPr>
          <a:solidFill>
            <a:srgbClr val="FFFFFF"/>
          </a:solidFill>
          <a:ln/>
        </p:spPr>
      </p:sp>
      <p:sp>
        <p:nvSpPr>
          <p:cNvPr id="6144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GB" dirty="0" smtClean="0">
                <a:latin typeface="Arial" charset="0"/>
                <a:ea typeface="ＭＳ Ｐゴシック" charset="-128"/>
                <a:cs typeface="ＭＳ Ｐゴシック" charset="-128"/>
              </a:rPr>
              <a:t>Open hypermedia:</a:t>
            </a:r>
            <a:r>
              <a:rPr lang="en-GB" baseline="0" dirty="0" smtClean="0">
                <a:latin typeface="Arial" charset="0"/>
                <a:ea typeface="ＭＳ Ｐゴシック" charset="-128"/>
                <a:cs typeface="ＭＳ Ｐゴシック" charset="-128"/>
              </a:rPr>
              <a:t> l</a:t>
            </a:r>
            <a:r>
              <a:rPr lang="en-GB" sz="1200" dirty="0" smtClean="0"/>
              <a:t>inks should be</a:t>
            </a:r>
          </a:p>
          <a:p>
            <a:pPr marL="342900" lvl="0" indent="-342900" eaLnBrk="1" hangingPunct="1">
              <a:buFont typeface="Arial"/>
              <a:buChar char="•"/>
            </a:pPr>
            <a:r>
              <a:rPr lang="en-GB" sz="1200" dirty="0" smtClean="0"/>
              <a:t>first-class objects</a:t>
            </a:r>
          </a:p>
          <a:p>
            <a:pPr marL="342900" lvl="0" indent="-342900" eaLnBrk="1" hangingPunct="1">
              <a:buFont typeface="Arial"/>
              <a:buChar char="•"/>
            </a:pPr>
            <a:r>
              <a:rPr lang="en-GB" sz="1200" dirty="0" smtClean="0"/>
              <a:t>manipulated independently</a:t>
            </a:r>
          </a:p>
          <a:p>
            <a:pPr eaLnBrk="1" hangingPunct="1"/>
            <a:endParaRPr lang="en-GB" dirty="0">
              <a:latin typeface="Arial" charset="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11FCFDE-19C8-774A-923A-E7237DAA6074}" type="slidenum">
              <a:rPr lang="en-GB"/>
              <a:pPr/>
              <a:t>23</a:t>
            </a:fld>
            <a:endParaRPr lang="en-GB"/>
          </a:p>
        </p:txBody>
      </p:sp>
      <p:sp>
        <p:nvSpPr>
          <p:cNvPr id="65539" name="Rectangle 2"/>
          <p:cNvSpPr>
            <a:spLocks noGrp="1" noRot="1" noChangeAspect="1" noChangeArrowheads="1"/>
          </p:cNvSpPr>
          <p:nvPr>
            <p:ph type="sldImg"/>
          </p:nvPr>
        </p:nvSpPr>
        <p:spPr>
          <a:solidFill>
            <a:srgbClr val="FFFFFF"/>
          </a:solidFill>
          <a:ln/>
        </p:spPr>
      </p:sp>
      <p:sp>
        <p:nvSpPr>
          <p:cNvPr id="65540"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dirty="0" smtClean="0"/>
              <a:t>Knowledge is expressed as text, images, </a:t>
            </a:r>
            <a:r>
              <a:rPr lang="en-GB" dirty="0" err="1" smtClean="0"/>
              <a:t>etc</a:t>
            </a:r>
            <a:endParaRPr lang="en-GB"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E9835C4-313F-3D47-A388-29699725BEC9}" type="slidenum">
              <a:rPr lang="en-GB"/>
              <a:pPr/>
              <a:t>24</a:t>
            </a:fld>
            <a:endParaRPr lang="en-GB"/>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724DC1B-D5B6-4D44-A353-466508BBFC32}" type="slidenum">
              <a:rPr lang="en-GB"/>
              <a:pPr/>
              <a:t>25</a:t>
            </a:fld>
            <a:endParaRPr lang="en-GB"/>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952351A-57C2-4940-91A0-19944D75D100}" type="slidenum">
              <a:rPr lang="en-GB"/>
              <a:pPr/>
              <a:t>26</a:t>
            </a:fld>
            <a:endParaRPr lang="en-GB"/>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CE5B50E2-024A-0B40-9CE7-E21BB4683E9B}" type="slidenum">
              <a:rPr lang="en-GB"/>
              <a:pPr/>
              <a:t>27</a:t>
            </a:fld>
            <a:endParaRPr lang="en-GB"/>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A11DD6A2-7EC6-674E-BA34-AEB077F998FB}" type="slidenum">
              <a:rPr lang="en-GB"/>
              <a:pPr/>
              <a:t>28</a:t>
            </a:fld>
            <a:endParaRPr lang="en-GB"/>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E7E3E3F-6246-4D4B-9611-8C73A7332501}" type="slidenum">
              <a:rPr lang="en-GB"/>
              <a:pPr/>
              <a:t>29</a:t>
            </a:fld>
            <a:endParaRPr lang="en-GB"/>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2DD6FD-1C8A-C84C-B33E-FDCB731A608E}" type="slidenum">
              <a:rPr lang="en-GB"/>
              <a:pPr/>
              <a:t>3</a:t>
            </a:fld>
            <a:endParaRPr lang="en-GB"/>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37A83E1B-162F-0A43-BBB3-CC6604FB775F}" type="slidenum">
              <a:rPr lang="en-GB"/>
              <a:pPr/>
              <a:t>30</a:t>
            </a:fld>
            <a:endParaRPr lang="en-GB"/>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7C8A5E2A-4476-2248-BEE1-1DAF3E6FD0C6}" type="slidenum">
              <a:rPr lang="en-GB"/>
              <a:pPr/>
              <a:t>31</a:t>
            </a:fld>
            <a:endParaRPr lang="en-GB"/>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488080A-DE7E-E34F-86E4-0042DB803564}" type="slidenum">
              <a:rPr lang="en-GB"/>
              <a:pPr/>
              <a:t>32</a:t>
            </a:fld>
            <a:endParaRPr lang="en-GB"/>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6C091625-C71E-424B-9478-5BDDDD238290}" type="slidenum">
              <a:rPr lang="en-GB"/>
              <a:pPr/>
              <a:t>33</a:t>
            </a:fld>
            <a:endParaRPr lang="en-GB"/>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AA105873-82B9-AD47-BA03-3CA1F3106514}" type="slidenum">
              <a:rPr lang="en-GB"/>
              <a:pPr/>
              <a:t>34</a:t>
            </a:fld>
            <a:endParaRPr lang="en-GB"/>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ACC3963F-EADC-C341-BAD3-78EB44937CEF}" type="slidenum">
              <a:rPr lang="en-GB"/>
              <a:pPr/>
              <a:t>35</a:t>
            </a:fld>
            <a:endParaRPr lang="en-GB"/>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57CC8C8A-A264-7446-BA69-899F86971668}" type="slidenum">
              <a:rPr lang="en-GB"/>
              <a:pPr/>
              <a:t>36</a:t>
            </a:fld>
            <a:endParaRPr lang="en-GB"/>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4BE82FEE-7BA4-AD4B-BB67-B2502CDA529B}" type="slidenum">
              <a:rPr lang="en-GB"/>
              <a:pPr/>
              <a:t>37</a:t>
            </a:fld>
            <a:endParaRPr lang="en-GB"/>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0C48304-D270-3945-A315-A93BF7D6A0E5}" type="slidenum">
              <a:rPr lang="en-GB"/>
              <a:pPr/>
              <a:t>38</a:t>
            </a:fld>
            <a:endParaRPr lang="en-GB"/>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1E8926B7-9F50-DE4B-85D8-A6D316C4AA4D}" type="slidenum">
              <a:rPr lang="en-GB"/>
              <a:pPr/>
              <a:t>39</a:t>
            </a:fld>
            <a:endParaRPr lang="en-GB"/>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3E714B9B-C50B-EE42-8D0D-1A3021714598}" type="slidenum">
              <a:rPr lang="en-GB"/>
              <a:pPr/>
              <a:t>4</a:t>
            </a:fld>
            <a:endParaRPr lang="en-GB"/>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92DA1FE3-8884-554D-9708-310832748FB2}" type="slidenum">
              <a:rPr lang="en-GB"/>
              <a:pPr/>
              <a:t>40</a:t>
            </a:fld>
            <a:endParaRPr lang="en-GB"/>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2B6683C5-24BE-4D4D-BE1C-B9E6681EC315}" type="slidenum">
              <a:rPr lang="en-GB"/>
              <a:pPr/>
              <a:t>41</a:t>
            </a:fld>
            <a:endParaRPr lang="en-GB"/>
          </a:p>
        </p:txBody>
      </p:sp>
      <p:sp>
        <p:nvSpPr>
          <p:cNvPr id="108547" name="Rectangle 2"/>
          <p:cNvSpPr>
            <a:spLocks noGrp="1" noRot="1" noChangeAspect="1" noChangeArrowheads="1" noTextEdit="1"/>
          </p:cNvSpPr>
          <p:nvPr>
            <p:ph type="sldImg"/>
          </p:nvPr>
        </p:nvSpPr>
        <p:spPr>
          <a:solidFill>
            <a:srgbClr val="FFFFFF"/>
          </a:solidFill>
          <a:ln/>
        </p:spPr>
      </p:sp>
      <p:sp>
        <p:nvSpPr>
          <p:cNvPr id="1085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693496C4-61FC-5340-9A6B-BA8873580A30}" type="slidenum">
              <a:rPr lang="en-GB"/>
              <a:pPr/>
              <a:t>42</a:t>
            </a:fld>
            <a:endParaRPr lang="en-GB"/>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8F45CF4D-0887-1742-9E66-6E3367652CFD}" type="slidenum">
              <a:rPr lang="en-GB"/>
              <a:pPr/>
              <a:t>43</a:t>
            </a:fld>
            <a:endParaRPr lang="en-GB"/>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48603890-61C9-2C4C-B02F-E7B9793CCEAF}" type="slidenum">
              <a:rPr lang="en-GB"/>
              <a:pPr/>
              <a:t>44</a:t>
            </a:fld>
            <a:endParaRPr lang="en-GB"/>
          </a:p>
        </p:txBody>
      </p:sp>
      <p:sp>
        <p:nvSpPr>
          <p:cNvPr id="129027" name="Rectangle 2"/>
          <p:cNvSpPr>
            <a:spLocks noGrp="1" noRot="1" noChangeAspect="1" noChangeArrowheads="1" noTextEdit="1"/>
          </p:cNvSpPr>
          <p:nvPr>
            <p:ph type="sldImg"/>
          </p:nvPr>
        </p:nvSpPr>
        <p:spPr>
          <a:solidFill>
            <a:srgbClr val="FFFFFF"/>
          </a:solidFill>
          <a:ln/>
        </p:spPr>
      </p:sp>
      <p:sp>
        <p:nvSpPr>
          <p:cNvPr id="1290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30E26BF-C41E-2F45-9B4F-0E77A4CFB83C}" type="slidenum">
              <a:rPr lang="en-GB"/>
              <a:pPr/>
              <a:t>5</a:t>
            </a:fld>
            <a:endParaRPr lang="en-GB"/>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480F960-AE9E-654E-8E2A-DE0FDED093F5}" type="slidenum">
              <a:rPr lang="en-GB"/>
              <a:pPr/>
              <a:t>6</a:t>
            </a:fld>
            <a:endParaRPr lang="en-GB"/>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00EF881E-8225-274C-A8A8-D6BA5D8C181C}" type="slidenum">
              <a:rPr lang="en-GB"/>
              <a:pPr/>
              <a:t>7</a:t>
            </a:fld>
            <a:endParaRPr lang="en-GB"/>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20AAB32-2F20-D64B-8DD2-BEC4DBCC584D}" type="slidenum">
              <a:rPr lang="en-GB"/>
              <a:pPr/>
              <a:t>8</a:t>
            </a:fld>
            <a:endParaRPr lang="en-GB"/>
          </a:p>
        </p:txBody>
      </p:sp>
      <p:sp>
        <p:nvSpPr>
          <p:cNvPr id="30723" name="Rectangle 2"/>
          <p:cNvSpPr>
            <a:spLocks noGrp="1" noRot="1" noChangeAspect="1" noChangeArrowheads="1"/>
          </p:cNvSpPr>
          <p:nvPr>
            <p:ph type="sldImg"/>
          </p:nvPr>
        </p:nvSpPr>
        <p:spPr>
          <a:solidFill>
            <a:srgbClr val="FFFFFF"/>
          </a:solidFill>
          <a:ln/>
        </p:spPr>
      </p:sp>
      <p:sp>
        <p:nvSpPr>
          <p:cNvPr id="3072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GB" dirty="0" smtClean="0"/>
              <a:t>The World Wide Web was invented by Tim Berners-Lee (amongst others), a physicist working at CERN</a:t>
            </a:r>
          </a:p>
          <a:p>
            <a:pPr eaLnBrk="1" hangingPunct="1"/>
            <a:endParaRPr lang="en-GB" dirty="0" smtClean="0"/>
          </a:p>
          <a:p>
            <a:pPr eaLnBrk="1" hangingPunct="1"/>
            <a:r>
              <a:rPr lang="en-GB" dirty="0" smtClean="0"/>
              <a:t>TBL’s original vision of the Web was much more ambitious than the reality of the existing (syntactic) Web</a:t>
            </a:r>
          </a:p>
          <a:p>
            <a:pPr eaLnBrk="1" hangingPunct="1"/>
            <a:endParaRPr lang="en-GB" dirty="0" smtClean="0"/>
          </a:p>
          <a:p>
            <a:pPr eaLnBrk="1" hangingPunct="1"/>
            <a:r>
              <a:rPr lang="en-GB" dirty="0" smtClean="0"/>
              <a:t>TBL (and others) have since been working towards realising this vision, which has become known as the Semantic Web</a:t>
            </a:r>
          </a:p>
          <a:p>
            <a:pPr eaLnBrk="1" hangingPunct="1"/>
            <a:endParaRPr lang="en-GB" dirty="0">
              <a:latin typeface="Arial"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5C89A06-4879-DD43-A73F-6D3F77FF3D5D}" type="slidenum">
              <a:rPr lang="en-GB"/>
              <a:pPr/>
              <a:t>9</a:t>
            </a:fld>
            <a:endParaRPr lang="en-GB"/>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GB">
              <a:latin typeface="Arial"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rotWithShape="1">
          <a:gsLst>
            <a:gs pos="0">
              <a:srgbClr val="014359"/>
            </a:gs>
            <a:gs pos="50000">
              <a:srgbClr val="014359"/>
            </a:gs>
            <a:gs pos="100000">
              <a:srgbClr val="007275"/>
            </a:gs>
          </a:gsLst>
          <a:lin ang="5400000"/>
        </a:gradFill>
        <a:effectLst/>
      </p:bgPr>
    </p:bg>
    <p:spTree>
      <p:nvGrpSpPr>
        <p:cNvPr id="1" name=""/>
        <p:cNvGrpSpPr/>
        <p:nvPr/>
      </p:nvGrpSpPr>
      <p:grpSpPr>
        <a:xfrm>
          <a:off x="0" y="0"/>
          <a:ext cx="0" cy="0"/>
          <a:chOff x="0" y="0"/>
          <a:chExt cx="0" cy="0"/>
        </a:xfrm>
      </p:grpSpPr>
      <p:sp>
        <p:nvSpPr>
          <p:cNvPr id="10242" name="Rectangle 1026"/>
          <p:cNvSpPr>
            <a:spLocks noGrp="1" noChangeArrowheads="1"/>
          </p:cNvSpPr>
          <p:nvPr>
            <p:ph type="ctrTitle"/>
          </p:nvPr>
        </p:nvSpPr>
        <p:spPr>
          <a:xfrm>
            <a:off x="323999" y="1700213"/>
            <a:ext cx="8496000" cy="2160587"/>
          </a:xfrm>
        </p:spPr>
        <p:txBody>
          <a:bodyPr lIns="91440" anchor="b"/>
          <a:lstStyle>
            <a:lvl1pPr algn="l">
              <a:defRPr sz="7200">
                <a:solidFill>
                  <a:schemeClr val="bg1"/>
                </a:solidFill>
              </a:defRPr>
            </a:lvl1pPr>
          </a:lstStyle>
          <a:p>
            <a:r>
              <a:rPr lang="en-GB" smtClean="0"/>
              <a:t>Click to edit Master title style</a:t>
            </a:r>
            <a:endParaRPr lang="en-GB" dirty="0"/>
          </a:p>
        </p:txBody>
      </p:sp>
      <p:sp>
        <p:nvSpPr>
          <p:cNvPr id="10243" name="Rectangle 1027"/>
          <p:cNvSpPr>
            <a:spLocks noGrp="1" noChangeArrowheads="1"/>
          </p:cNvSpPr>
          <p:nvPr>
            <p:ph type="subTitle" idx="1"/>
          </p:nvPr>
        </p:nvSpPr>
        <p:spPr>
          <a:xfrm>
            <a:off x="324000" y="3860800"/>
            <a:ext cx="8496000" cy="1946275"/>
          </a:xfrm>
        </p:spPr>
        <p:txBody>
          <a:bodyPr lIns="91440"/>
          <a:lstStyle>
            <a:lvl1pPr marL="0" indent="0">
              <a:buFontTx/>
              <a:buNone/>
              <a:defRPr sz="3600">
                <a:solidFill>
                  <a:srgbClr val="B1D3D6"/>
                </a:solidFill>
              </a:defRPr>
            </a:lvl1pPr>
          </a:lstStyle>
          <a:p>
            <a:r>
              <a:rPr lang="en-GB" smtClean="0"/>
              <a:t>Click to edit Master subtitle style</a:t>
            </a:r>
            <a:endParaRPr lang="en-GB" dirty="0"/>
          </a:p>
        </p:txBody>
      </p:sp>
      <p:pic>
        <p:nvPicPr>
          <p:cNvPr id="5" name="Picture 1033" descr="white_logo"/>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51550" y="381000"/>
            <a:ext cx="2695575" cy="5842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Placeholder 18"/>
          <p:cNvSpPr>
            <a:spLocks noGrp="1"/>
          </p:cNvSpPr>
          <p:nvPr>
            <p:ph type="body" sz="quarter" idx="10" hasCustomPrompt="1"/>
          </p:nvPr>
        </p:nvSpPr>
        <p:spPr>
          <a:xfrm>
            <a:off x="324000" y="5807075"/>
            <a:ext cx="8496000" cy="882860"/>
          </a:xfrm>
        </p:spPr>
        <p:txBody>
          <a:bodyPr/>
          <a:lstStyle>
            <a:lvl1pPr marL="90000" indent="0">
              <a:spcAft>
                <a:spcPts val="0"/>
              </a:spcAft>
              <a:buNone/>
              <a:defRPr sz="2000" baseline="0">
                <a:solidFill>
                  <a:srgbClr val="B1D3D6"/>
                </a:solidFill>
              </a:defRPr>
            </a:lvl1pPr>
          </a:lstStyle>
          <a:p>
            <a:pPr lvl="0"/>
            <a:r>
              <a:rPr lang="en-US" dirty="0" smtClean="0"/>
              <a:t>Click to add author </a:t>
            </a:r>
            <a:br>
              <a:rPr lang="en-US" dirty="0" smtClean="0"/>
            </a:br>
            <a:r>
              <a:rPr lang="en-US" dirty="0" smtClean="0"/>
              <a:t>and date</a:t>
            </a:r>
          </a:p>
        </p:txBody>
      </p:sp>
      <p:pic>
        <p:nvPicPr>
          <p:cNvPr id="6" name="Picture 5" descr="Electronics_and_Computer_Science_BLACK-2.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999" y="381000"/>
            <a:ext cx="2163119" cy="5842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79375" y="3200400"/>
            <a:ext cx="9223375" cy="3657600"/>
          </a:xfrm>
          <a:prstGeom prst="rect">
            <a:avLst/>
          </a:prstGeom>
          <a:gradFill rotWithShape="0">
            <a:gsLst>
              <a:gs pos="0">
                <a:srgbClr val="014359"/>
              </a:gs>
              <a:gs pos="100000">
                <a:srgbClr val="007275"/>
              </a:gs>
            </a:gsLst>
            <a:lin ang="5400000" scaled="1"/>
          </a:gradFill>
          <a:ln w="9525">
            <a:noFill/>
            <a:miter lim="800000"/>
            <a:headEnd/>
            <a:tailEnd/>
          </a:ln>
        </p:spPr>
        <p:txBody>
          <a:bodyPr wrap="none" anchor="ctr">
            <a:prstTxWarp prst="textNoShape">
              <a:avLst/>
            </a:prstTxWarp>
          </a:bodyPr>
          <a:lstStyle/>
          <a:p>
            <a:endParaRPr lang="en-GB"/>
          </a:p>
        </p:txBody>
      </p:sp>
      <p:sp>
        <p:nvSpPr>
          <p:cNvPr id="5" name="Rectangle 3"/>
          <p:cNvSpPr>
            <a:spLocks noChangeArrowheads="1"/>
          </p:cNvSpPr>
          <p:nvPr/>
        </p:nvSpPr>
        <p:spPr bwMode="auto">
          <a:xfrm>
            <a:off x="-79375" y="0"/>
            <a:ext cx="9223375" cy="3276600"/>
          </a:xfrm>
          <a:prstGeom prst="rect">
            <a:avLst/>
          </a:prstGeom>
          <a:solidFill>
            <a:srgbClr val="014359"/>
          </a:solidFill>
          <a:ln w="9525">
            <a:noFill/>
            <a:miter lim="800000"/>
            <a:headEnd/>
            <a:tailEnd/>
          </a:ln>
        </p:spPr>
        <p:txBody>
          <a:bodyPr wrap="none" anchor="ctr">
            <a:prstTxWarp prst="textNoShape">
              <a:avLst/>
            </a:prstTxWarp>
          </a:bodyPr>
          <a:lstStyle/>
          <a:p>
            <a:endParaRPr lang="en-GB" sz="2400" b="0">
              <a:latin typeface="Arial" charset="0"/>
              <a:ea typeface="ＭＳ Ｐゴシック" charset="-128"/>
              <a:cs typeface="ＭＳ Ｐゴシック" charset="-128"/>
            </a:endParaRPr>
          </a:p>
        </p:txBody>
      </p:sp>
      <p:pic>
        <p:nvPicPr>
          <p:cNvPr id="6" name="Picture 7" descr="electronics"/>
          <p:cNvPicPr>
            <a:picLocks noChangeAspect="1" noChangeArrowheads="1"/>
          </p:cNvPicPr>
          <p:nvPr/>
        </p:nvPicPr>
        <p:blipFill>
          <a:blip r:embed="rId2"/>
          <a:srcRect/>
          <a:stretch>
            <a:fillRect/>
          </a:stretch>
        </p:blipFill>
        <p:spPr bwMode="auto">
          <a:xfrm>
            <a:off x="6011863" y="381000"/>
            <a:ext cx="2771775" cy="1103313"/>
          </a:xfrm>
          <a:prstGeom prst="rect">
            <a:avLst/>
          </a:prstGeom>
          <a:noFill/>
          <a:ln w="9525">
            <a:noFill/>
            <a:miter lim="800000"/>
            <a:headEnd/>
            <a:tailEnd/>
          </a:ln>
        </p:spPr>
      </p:pic>
      <p:sp>
        <p:nvSpPr>
          <p:cNvPr id="258052" name="Rectangle 4"/>
          <p:cNvSpPr>
            <a:spLocks noGrp="1" noChangeArrowheads="1"/>
          </p:cNvSpPr>
          <p:nvPr>
            <p:ph type="ctrTitle"/>
          </p:nvPr>
        </p:nvSpPr>
        <p:spPr>
          <a:xfrm>
            <a:off x="304800" y="1676400"/>
            <a:ext cx="8534400" cy="2184400"/>
          </a:xfrm>
        </p:spPr>
        <p:txBody>
          <a:bodyPr lIns="91440"/>
          <a:lstStyle>
            <a:lvl1pPr>
              <a:defRPr sz="7500">
                <a:solidFill>
                  <a:schemeClr val="bg1"/>
                </a:solidFill>
              </a:defRPr>
            </a:lvl1pPr>
          </a:lstStyle>
          <a:p>
            <a:r>
              <a:rPr lang="en-GB"/>
              <a:t>Click to edit Master title style</a:t>
            </a:r>
          </a:p>
        </p:txBody>
      </p:sp>
      <p:sp>
        <p:nvSpPr>
          <p:cNvPr id="258053" name="Rectangle 5"/>
          <p:cNvSpPr>
            <a:spLocks noGrp="1" noChangeArrowheads="1"/>
          </p:cNvSpPr>
          <p:nvPr>
            <p:ph type="subTitle" idx="1"/>
          </p:nvPr>
        </p:nvSpPr>
        <p:spPr>
          <a:xfrm>
            <a:off x="304800" y="3933825"/>
            <a:ext cx="8534400" cy="1752600"/>
          </a:xfrm>
        </p:spPr>
        <p:txBody>
          <a:bodyPr lIns="91440"/>
          <a:lstStyle>
            <a:lvl1pPr marL="0" indent="0">
              <a:buFontTx/>
              <a:buNone/>
              <a:defRPr sz="3500">
                <a:solidFill>
                  <a:schemeClr val="accent1"/>
                </a:solidFill>
              </a:defRPr>
            </a:lvl1pPr>
          </a:lstStyle>
          <a:p>
            <a:r>
              <a:rPr lang="en-GB"/>
              <a:t>Click to edit Master subtitle style</a:t>
            </a:r>
          </a:p>
        </p:txBody>
      </p:sp>
      <p:sp>
        <p:nvSpPr>
          <p:cNvPr id="7" name="Rectangle 6"/>
          <p:cNvSpPr>
            <a:spLocks noGrp="1" noChangeArrowheads="1"/>
          </p:cNvSpPr>
          <p:nvPr>
            <p:ph type="sldNum" sz="quarter" idx="10"/>
          </p:nvPr>
        </p:nvSpPr>
        <p:spPr>
          <a:xfrm>
            <a:off x="6705600" y="6248400"/>
            <a:ext cx="2133600" cy="473075"/>
          </a:xfrm>
        </p:spPr>
        <p:txBody>
          <a:bodyPr rIns="91440"/>
          <a:lstStyle>
            <a:lvl1pPr>
              <a:defRPr>
                <a:latin typeface="Arial" charset="0"/>
              </a:defRPr>
            </a:lvl1pPr>
          </a:lstStyle>
          <a:p>
            <a:fld id="{198F08A9-B702-9D45-B5D9-72A2B6F83BCD}" type="slidenum">
              <a:rPr lang="en-GB"/>
              <a:pPr/>
              <a:t>‹#›</a:t>
            </a:fld>
            <a:endParaRPr lang="en-GB"/>
          </a:p>
        </p:txBody>
      </p:sp>
    </p:spTree>
    <p:extLst>
      <p:ext uri="{BB962C8B-B14F-4D97-AF65-F5344CB8AC3E}">
        <p14:creationId xmlns:p14="http://schemas.microsoft.com/office/powerpoint/2010/main" val="4006316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908050"/>
            <a:ext cx="8534400" cy="615950"/>
          </a:xfrm>
        </p:spPr>
        <p:txBody>
          <a:bodyPr/>
          <a:lstStyle/>
          <a:p>
            <a:r>
              <a:rPr lang="en-GB" smtClean="0"/>
              <a:t>Click to edit Master title style</a:t>
            </a:r>
            <a:endParaRPr lang="en-GB"/>
          </a:p>
        </p:txBody>
      </p:sp>
      <p:sp>
        <p:nvSpPr>
          <p:cNvPr id="3" name="Text Placeholder 2"/>
          <p:cNvSpPr>
            <a:spLocks noGrp="1"/>
          </p:cNvSpPr>
          <p:nvPr>
            <p:ph type="body" sz="half" idx="1"/>
          </p:nvPr>
        </p:nvSpPr>
        <p:spPr>
          <a:xfrm>
            <a:off x="304800" y="1676400"/>
            <a:ext cx="4191000" cy="44196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76400"/>
            <a:ext cx="4191000" cy="44196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6"/>
          <p:cNvSpPr>
            <a:spLocks noGrp="1" noChangeArrowheads="1"/>
          </p:cNvSpPr>
          <p:nvPr>
            <p:ph type="dt" sz="half" idx="10"/>
          </p:nvPr>
        </p:nvSpPr>
        <p:spPr>
          <a:ln/>
        </p:spPr>
        <p:txBody>
          <a:bodyPr/>
          <a:lstStyle>
            <a:lvl1pPr>
              <a:defRPr/>
            </a:lvl1pPr>
          </a:lstStyle>
          <a:p>
            <a:endParaRPr lang="en-GB"/>
          </a:p>
        </p:txBody>
      </p:sp>
      <p:sp>
        <p:nvSpPr>
          <p:cNvPr id="6" name="Rectangle 7"/>
          <p:cNvSpPr>
            <a:spLocks noGrp="1" noChangeArrowheads="1"/>
          </p:cNvSpPr>
          <p:nvPr>
            <p:ph type="ftr" sz="quarter" idx="11"/>
          </p:nvPr>
        </p:nvSpPr>
        <p:spPr>
          <a:ln/>
        </p:spPr>
        <p:txBody>
          <a:bodyPr/>
          <a:lstStyle>
            <a:lvl1pPr>
              <a:defRPr/>
            </a:lvl1pPr>
          </a:lstStyle>
          <a:p>
            <a:endParaRPr lang="en-GB"/>
          </a:p>
        </p:txBody>
      </p:sp>
      <p:sp>
        <p:nvSpPr>
          <p:cNvPr id="7" name="Rectangle 8"/>
          <p:cNvSpPr>
            <a:spLocks noGrp="1" noChangeArrowheads="1"/>
          </p:cNvSpPr>
          <p:nvPr>
            <p:ph type="sldNum" sz="quarter" idx="12"/>
          </p:nvPr>
        </p:nvSpPr>
        <p:spPr>
          <a:ln/>
        </p:spPr>
        <p:txBody>
          <a:bodyPr/>
          <a:lstStyle>
            <a:lvl1pPr>
              <a:defRPr/>
            </a:lvl1pPr>
          </a:lstStyle>
          <a:p>
            <a:fld id="{54B5C4AC-9921-B44B-9B01-FB3FBEB46736}" type="slidenum">
              <a:rPr lang="en-GB"/>
              <a:pPr/>
              <a:t>‹#›</a:t>
            </a:fld>
            <a:endParaRPr lang="en-GB"/>
          </a:p>
        </p:txBody>
      </p:sp>
    </p:spTree>
    <p:extLst>
      <p:ext uri="{BB962C8B-B14F-4D97-AF65-F5344CB8AC3E}">
        <p14:creationId xmlns:p14="http://schemas.microsoft.com/office/powerpoint/2010/main" val="2652189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908050"/>
            <a:ext cx="8534400" cy="615950"/>
          </a:xfrm>
        </p:spPr>
        <p:txBody>
          <a:bodyPr/>
          <a:lstStyle/>
          <a:p>
            <a:r>
              <a:rPr lang="en-GB" smtClean="0"/>
              <a:t>Click to edit Master title style</a:t>
            </a:r>
            <a:endParaRPr lang="en-GB"/>
          </a:p>
        </p:txBody>
      </p:sp>
      <p:sp>
        <p:nvSpPr>
          <p:cNvPr id="3" name="Text Placeholder 2"/>
          <p:cNvSpPr>
            <a:spLocks noGrp="1"/>
          </p:cNvSpPr>
          <p:nvPr>
            <p:ph type="body" sz="half" idx="1"/>
          </p:nvPr>
        </p:nvSpPr>
        <p:spPr>
          <a:xfrm>
            <a:off x="304800" y="1676400"/>
            <a:ext cx="8534400" cy="21336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304800" y="3962400"/>
            <a:ext cx="8534400" cy="21336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6"/>
          <p:cNvSpPr>
            <a:spLocks noGrp="1" noChangeArrowheads="1"/>
          </p:cNvSpPr>
          <p:nvPr>
            <p:ph type="dt" sz="half" idx="10"/>
          </p:nvPr>
        </p:nvSpPr>
        <p:spPr>
          <a:ln/>
        </p:spPr>
        <p:txBody>
          <a:bodyPr/>
          <a:lstStyle>
            <a:lvl1pPr>
              <a:defRPr/>
            </a:lvl1pPr>
          </a:lstStyle>
          <a:p>
            <a:endParaRPr lang="en-GB"/>
          </a:p>
        </p:txBody>
      </p:sp>
      <p:sp>
        <p:nvSpPr>
          <p:cNvPr id="6" name="Rectangle 7"/>
          <p:cNvSpPr>
            <a:spLocks noGrp="1" noChangeArrowheads="1"/>
          </p:cNvSpPr>
          <p:nvPr>
            <p:ph type="ftr" sz="quarter" idx="11"/>
          </p:nvPr>
        </p:nvSpPr>
        <p:spPr>
          <a:ln/>
        </p:spPr>
        <p:txBody>
          <a:bodyPr/>
          <a:lstStyle>
            <a:lvl1pPr>
              <a:defRPr/>
            </a:lvl1pPr>
          </a:lstStyle>
          <a:p>
            <a:endParaRPr lang="en-GB"/>
          </a:p>
        </p:txBody>
      </p:sp>
      <p:sp>
        <p:nvSpPr>
          <p:cNvPr id="7" name="Rectangle 8"/>
          <p:cNvSpPr>
            <a:spLocks noGrp="1" noChangeArrowheads="1"/>
          </p:cNvSpPr>
          <p:nvPr>
            <p:ph type="sldNum" sz="quarter" idx="12"/>
          </p:nvPr>
        </p:nvSpPr>
        <p:spPr>
          <a:ln/>
        </p:spPr>
        <p:txBody>
          <a:bodyPr/>
          <a:lstStyle>
            <a:lvl1pPr>
              <a:defRPr/>
            </a:lvl1pPr>
          </a:lstStyle>
          <a:p>
            <a:fld id="{C5CA64AC-15F0-B448-853C-A0A1216AC7BB}" type="slidenum">
              <a:rPr lang="en-GB"/>
              <a:pPr/>
              <a:t>‹#›</a:t>
            </a:fld>
            <a:endParaRPr lang="en-GB"/>
          </a:p>
        </p:txBody>
      </p:sp>
    </p:spTree>
    <p:extLst>
      <p:ext uri="{BB962C8B-B14F-4D97-AF65-F5344CB8AC3E}">
        <p14:creationId xmlns:p14="http://schemas.microsoft.com/office/powerpoint/2010/main" val="54345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sz="3200"/>
            </a:lvl1pPr>
          </a:lstStyle>
          <a:p>
            <a:r>
              <a:rPr lang="en-GB" smtClean="0"/>
              <a:t>Click to edit Master title style</a:t>
            </a:r>
            <a:endParaRPr lang="en-US" dirty="0"/>
          </a:p>
        </p:txBody>
      </p:sp>
      <p:sp>
        <p:nvSpPr>
          <p:cNvPr id="10" name="Date Placeholder 9"/>
          <p:cNvSpPr>
            <a:spLocks noGrp="1"/>
          </p:cNvSpPr>
          <p:nvPr>
            <p:ph type="dt" sz="half" idx="10"/>
          </p:nvPr>
        </p:nvSpPr>
        <p:spPr/>
        <p:txBody>
          <a:bodyPr/>
          <a:lstStyle/>
          <a:p>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03AC6681-E0FD-2C4C-B392-04A572FD2AAE}" type="slidenum">
              <a:rPr lang="en-US" smtClean="0"/>
              <a:pPr/>
              <a:t>‹#›</a:t>
            </a:fld>
            <a:endParaRPr lang="en-US" dirty="0"/>
          </a:p>
        </p:txBody>
      </p:sp>
      <p:sp>
        <p:nvSpPr>
          <p:cNvPr id="13" name="Rectangle 3"/>
          <p:cNvSpPr>
            <a:spLocks noGrp="1" noChangeArrowheads="1"/>
          </p:cNvSpPr>
          <p:nvPr>
            <p:ph idx="1"/>
          </p:nvPr>
        </p:nvSpPr>
        <p:spPr bwMode="auto">
          <a:xfrm>
            <a:off x="324000" y="1692000"/>
            <a:ext cx="8496000" cy="44690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nSpc>
                <a:spcPct val="100000"/>
              </a:lnSpc>
              <a:spcAft>
                <a:spcPts val="1800"/>
              </a:spcAft>
              <a:defRPr/>
            </a:lvl1pPr>
            <a:lvl2pPr marL="540000" indent="-180000">
              <a:lnSpc>
                <a:spcPct val="100000"/>
              </a:lnSpc>
              <a:spcAft>
                <a:spcPts val="1200"/>
              </a:spcAft>
              <a:buFont typeface="Lucida Grande"/>
              <a:buChar char="–"/>
              <a:defRPr/>
            </a:lvl2pPr>
            <a:lvl3pPr marL="810000" indent="-180000">
              <a:lnSpc>
                <a:spcPct val="100000"/>
              </a:lnSpc>
              <a:spcAft>
                <a:spcPts val="1200"/>
              </a:spcAft>
              <a:buFont typeface="Lucida Grande"/>
              <a:buChar char="–"/>
              <a:defRPr/>
            </a:lvl3pPr>
            <a:lvl4pPr marL="1080000" indent="-180000">
              <a:lnSpc>
                <a:spcPct val="100000"/>
              </a:lnSpc>
              <a:spcAft>
                <a:spcPts val="1200"/>
              </a:spcAft>
              <a:buFont typeface="Lucida Grande"/>
              <a:buChar char="–"/>
              <a:defRPr/>
            </a:lvl4pPr>
            <a:lvl5pPr marL="1350000" indent="-180000">
              <a:lnSpc>
                <a:spcPct val="100000"/>
              </a:lnSpc>
              <a:spcAft>
                <a:spcPts val="1200"/>
              </a:spcAft>
              <a:buFont typeface="Lucida Grande"/>
              <a:buChar cha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000" y="1700214"/>
            <a:ext cx="8496000" cy="4113268"/>
          </a:xfrm>
        </p:spPr>
        <p:txBody>
          <a:bodyPr anchor="ctr"/>
          <a:lstStyle>
            <a:lvl1pPr algn="r">
              <a:defRPr sz="7200" b="0" i="0" cap="none">
                <a:solidFill>
                  <a:schemeClr val="bg1"/>
                </a:solidFill>
              </a:defRPr>
            </a:lvl1pPr>
          </a:lstStyle>
          <a:p>
            <a:r>
              <a:rPr lang="en-GB" smtClean="0"/>
              <a:t>Click to edit Master title style</a:t>
            </a:r>
            <a:endParaRPr lang="en-US" dirty="0"/>
          </a:p>
        </p:txBody>
      </p:sp>
      <p:pic>
        <p:nvPicPr>
          <p:cNvPr id="9" name="Picture 1033" descr="white_logo"/>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38925" y="381000"/>
            <a:ext cx="2139950" cy="465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0" y="0"/>
            <a:ext cx="9144000" cy="6858000"/>
          </a:xfrm>
        </p:spPr>
        <p:txBody>
          <a:bodyPr/>
          <a:lstStyle>
            <a:lvl1pPr marL="90000" indent="0">
              <a:buNone/>
              <a:defRPr>
                <a:solidFill>
                  <a:srgbClr val="FFFFFF"/>
                </a:solidFill>
              </a:defRPr>
            </a:lvl1pPr>
          </a:lstStyle>
          <a:p>
            <a:r>
              <a:rPr lang="en-GB" smtClean="0"/>
              <a:t>Drag picture to placeholder or click icon to add</a:t>
            </a:r>
            <a:endParaRPr lang="en-US" dirty="0"/>
          </a:p>
        </p:txBody>
      </p:sp>
      <p:sp>
        <p:nvSpPr>
          <p:cNvPr id="2" name="Title 1"/>
          <p:cNvSpPr>
            <a:spLocks noGrp="1"/>
          </p:cNvSpPr>
          <p:nvPr>
            <p:ph type="title"/>
          </p:nvPr>
        </p:nvSpPr>
        <p:spPr>
          <a:xfrm>
            <a:off x="324000" y="4406900"/>
            <a:ext cx="8496000" cy="1362075"/>
          </a:xfrm>
          <a:effectLst>
            <a:outerShdw blurRad="76200" dist="12700" dir="2700000" algn="tl" rotWithShape="0">
              <a:prstClr val="black"/>
            </a:outerShdw>
          </a:effectLst>
        </p:spPr>
        <p:txBody>
          <a:bodyPr/>
          <a:lstStyle>
            <a:lvl1pPr algn="l">
              <a:defRPr sz="4800" b="0" i="0" cap="none">
                <a:solidFill>
                  <a:srgbClr val="FFFFFF"/>
                </a:solidFill>
              </a:defRPr>
            </a:lvl1pPr>
          </a:lstStyle>
          <a:p>
            <a:r>
              <a:rPr lang="en-GB" smtClean="0"/>
              <a:t>Click to edit Master title style</a:t>
            </a:r>
            <a:endParaRPr lang="en-US" dirty="0"/>
          </a:p>
        </p:txBody>
      </p:sp>
      <p:sp>
        <p:nvSpPr>
          <p:cNvPr id="5" name="Text Placeholder 2"/>
          <p:cNvSpPr>
            <a:spLocks noGrp="1"/>
          </p:cNvSpPr>
          <p:nvPr>
            <p:ph type="body" idx="1" hasCustomPrompt="1"/>
          </p:nvPr>
        </p:nvSpPr>
        <p:spPr>
          <a:xfrm>
            <a:off x="324000" y="5768975"/>
            <a:ext cx="8496000" cy="395288"/>
          </a:xfrm>
          <a:effectLst>
            <a:outerShdw blurRad="76200" dist="12700" dir="2700000" algn="tl" rotWithShape="0">
              <a:prstClr val="black"/>
            </a:outerShdw>
          </a:effectLst>
        </p:spPr>
        <p:txBody>
          <a:bodyPr anchor="b"/>
          <a:lstStyle>
            <a:lvl1pPr marL="0" indent="0">
              <a:buNone/>
              <a:defRPr sz="1600" b="1">
                <a:solidFill>
                  <a:srgbClr val="FFFFF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add image URI</a:t>
            </a:r>
          </a:p>
        </p:txBody>
      </p:sp>
    </p:spTree>
    <p:extLst>
      <p:ext uri="{BB962C8B-B14F-4D97-AF65-F5344CB8AC3E}">
        <p14:creationId xmlns:p14="http://schemas.microsoft.com/office/powerpoint/2010/main" val="285055712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4000" y="1682750"/>
            <a:ext cx="4095600" cy="44894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724400" y="1682750"/>
            <a:ext cx="4095600" cy="4489449"/>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pic>
        <p:nvPicPr>
          <p:cNvPr id="11"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8" name="Date Placeholder 7"/>
          <p:cNvSpPr>
            <a:spLocks noGrp="1"/>
          </p:cNvSpPr>
          <p:nvPr>
            <p:ph type="dt" sz="half" idx="10"/>
          </p:nvPr>
        </p:nvSpPr>
        <p:spPr/>
        <p:txBody>
          <a:bodyPr/>
          <a:lstStyle/>
          <a:p>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03AC6681-E0FD-2C4C-B392-04A572FD2AA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1682750"/>
            <a:ext cx="40956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324000" y="2322511"/>
            <a:ext cx="4095600" cy="3849689"/>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724399" y="1682750"/>
            <a:ext cx="4094164"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24399" y="2322511"/>
            <a:ext cx="4094164" cy="384969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pic>
        <p:nvPicPr>
          <p:cNvPr id="12"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03AC6681-E0FD-2C4C-B392-04A572FD2A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24000" y="1682750"/>
            <a:ext cx="8496000" cy="4489450"/>
          </a:xfrm>
        </p:spPr>
        <p:txBody>
          <a:bodyPr/>
          <a:lstStyle/>
          <a:p>
            <a:pPr lvl="0"/>
            <a:r>
              <a:rPr lang="en-GB" noProof="0" smtClean="0"/>
              <a:t>Click icon to add table</a:t>
            </a:r>
            <a:endParaRPr lang="en-US" noProof="0" dirty="0" smtClean="0"/>
          </a:p>
        </p:txBody>
      </p:sp>
      <p:pic>
        <p:nvPicPr>
          <p:cNvPr id="9"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8" name="Date Placeholder 7"/>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03AC6681-E0FD-2C4C-B392-04A572FD2A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6" name="Date Placeholder 5"/>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03AC6681-E0FD-2C4C-B392-04A572FD2AA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4000" y="900000"/>
            <a:ext cx="8496000" cy="6492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smtClean="0"/>
              <a:t>Click to edit Master title style</a:t>
            </a:r>
            <a:endParaRPr lang="en-GB" dirty="0"/>
          </a:p>
        </p:txBody>
      </p:sp>
      <p:sp>
        <p:nvSpPr>
          <p:cNvPr id="1027" name="Rectangle 3"/>
          <p:cNvSpPr>
            <a:spLocks noGrp="1" noChangeArrowheads="1"/>
          </p:cNvSpPr>
          <p:nvPr>
            <p:ph type="body" idx="1"/>
          </p:nvPr>
        </p:nvSpPr>
        <p:spPr bwMode="auto">
          <a:xfrm>
            <a:off x="324000" y="1692000"/>
            <a:ext cx="8496000" cy="44690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2" name="Rectangle 4"/>
          <p:cNvSpPr>
            <a:spLocks noGrp="1" noChangeArrowheads="1"/>
          </p:cNvSpPr>
          <p:nvPr>
            <p:ph type="dt" sz="half" idx="2"/>
          </p:nvPr>
        </p:nvSpPr>
        <p:spPr bwMode="auto">
          <a:xfrm>
            <a:off x="324000" y="6324600"/>
            <a:ext cx="1752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dirty="0">
                <a:latin typeface="Georgia"/>
                <a:ea typeface="ＭＳ Ｐゴシック" pitchFamily="-106" charset="-128"/>
                <a:cs typeface="Georgia"/>
              </a:defRPr>
            </a:lvl1pPr>
          </a:lstStyle>
          <a:p>
            <a:endParaRPr lang="en-US" dirty="0"/>
          </a:p>
        </p:txBody>
      </p:sp>
      <p:sp>
        <p:nvSpPr>
          <p:cNvPr id="3" name="Rectangle 5"/>
          <p:cNvSpPr>
            <a:spLocks noGrp="1" noChangeArrowheads="1"/>
          </p:cNvSpPr>
          <p:nvPr>
            <p:ph type="ftr" sz="quarter" idx="3"/>
          </p:nvPr>
        </p:nvSpPr>
        <p:spPr bwMode="auto">
          <a:xfrm>
            <a:off x="3048000" y="6324600"/>
            <a:ext cx="2895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dirty="0">
                <a:latin typeface="Georgia"/>
                <a:ea typeface="ＭＳ Ｐゴシック" pitchFamily="-106" charset="-128"/>
                <a:cs typeface="Georgia"/>
              </a:defRPr>
            </a:lvl1pPr>
          </a:lstStyle>
          <a:p>
            <a:endParaRPr lang="en-US" dirty="0"/>
          </a:p>
        </p:txBody>
      </p:sp>
      <p:sp>
        <p:nvSpPr>
          <p:cNvPr id="1030" name="Rectangle 6"/>
          <p:cNvSpPr>
            <a:spLocks noGrp="1" noChangeArrowheads="1"/>
          </p:cNvSpPr>
          <p:nvPr>
            <p:ph type="sldNum" sz="quarter" idx="4"/>
          </p:nvPr>
        </p:nvSpPr>
        <p:spPr bwMode="auto">
          <a:xfrm>
            <a:off x="7067400" y="6316662"/>
            <a:ext cx="1752600" cy="312738"/>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algn="r">
              <a:defRPr sz="1400">
                <a:latin typeface="Georgia"/>
                <a:ea typeface="ＭＳ Ｐゴシック" pitchFamily="-106" charset="-128"/>
                <a:cs typeface="Georgia"/>
              </a:defRPr>
            </a:lvl1pPr>
          </a:lstStyle>
          <a:p>
            <a:fld id="{03AC6681-E0FD-2C4C-B392-04A572FD2AA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51" r:id="rId4"/>
    <p:sldLayoutId id="2147483742" r:id="rId5"/>
    <p:sldLayoutId id="2147483743" r:id="rId6"/>
    <p:sldLayoutId id="2147483750" r:id="rId7"/>
    <p:sldLayoutId id="2147483744" r:id="rId8"/>
    <p:sldLayoutId id="2147483745" r:id="rId9"/>
    <p:sldLayoutId id="2147483752" r:id="rId10"/>
    <p:sldLayoutId id="2147483753" r:id="rId11"/>
    <p:sldLayoutId id="2147483754" r:id="rId12"/>
  </p:sldLayoutIdLst>
  <p:hf hdr="0" ftr="0" dt="0"/>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2pPr>
      <a:lvl3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3pPr>
      <a:lvl4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4pPr>
      <a:lvl5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5pPr>
      <a:lvl6pPr marL="4572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6pPr>
      <a:lvl7pPr marL="9144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7pPr>
      <a:lvl8pPr marL="13716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8pPr>
      <a:lvl9pPr marL="18288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9pPr>
    </p:titleStyle>
    <p:bodyStyle>
      <a:lvl1pPr marL="174625" indent="-174625" algn="l" rtl="0" eaLnBrk="1" fontAlgn="base" hangingPunct="1">
        <a:spcBef>
          <a:spcPct val="0"/>
        </a:spcBef>
        <a:spcAft>
          <a:spcPts val="1800"/>
        </a:spcAft>
        <a:buFont typeface="Arial"/>
        <a:buChar char="•"/>
        <a:defRPr sz="2400">
          <a:solidFill>
            <a:schemeClr val="tx1"/>
          </a:solidFill>
          <a:latin typeface="+mn-lt"/>
          <a:ea typeface="+mn-ea"/>
          <a:cs typeface="+mn-cs"/>
        </a:defRPr>
      </a:lvl1pPr>
      <a:lvl2pPr marL="449263" indent="-176213" algn="l" rtl="0" eaLnBrk="1" fontAlgn="base" hangingPunct="1">
        <a:spcBef>
          <a:spcPct val="0"/>
        </a:spcBef>
        <a:spcAft>
          <a:spcPts val="1200"/>
        </a:spcAft>
        <a:buFont typeface="Lucida Grande"/>
        <a:buChar char="-"/>
        <a:defRPr sz="2000">
          <a:solidFill>
            <a:schemeClr val="tx1"/>
          </a:solidFill>
          <a:latin typeface="+mn-lt"/>
          <a:ea typeface="+mn-ea"/>
        </a:defRPr>
      </a:lvl2pPr>
      <a:lvl3pPr marL="722313" indent="-185738" algn="l" rtl="0" eaLnBrk="1" fontAlgn="base" hangingPunct="1">
        <a:spcBef>
          <a:spcPct val="0"/>
        </a:spcBef>
        <a:spcAft>
          <a:spcPts val="1200"/>
        </a:spcAft>
        <a:buFont typeface="Lucida Grande"/>
        <a:buChar char="-"/>
        <a:defRPr sz="2000">
          <a:solidFill>
            <a:schemeClr val="tx1"/>
          </a:solidFill>
          <a:latin typeface="+mn-lt"/>
          <a:ea typeface="+mn-ea"/>
        </a:defRPr>
      </a:lvl3pPr>
      <a:lvl4pPr marL="985838" indent="-176213" algn="l" rtl="0" eaLnBrk="1" fontAlgn="base" hangingPunct="1">
        <a:spcBef>
          <a:spcPct val="0"/>
        </a:spcBef>
        <a:spcAft>
          <a:spcPts val="1200"/>
        </a:spcAft>
        <a:buFont typeface="Lucida Grande"/>
        <a:buChar char="-"/>
        <a:defRPr sz="2000">
          <a:solidFill>
            <a:schemeClr val="tx1"/>
          </a:solidFill>
          <a:latin typeface="+mn-lt"/>
          <a:ea typeface="+mn-ea"/>
        </a:defRPr>
      </a:lvl4pPr>
      <a:lvl5pPr marL="1258888" indent="-185738" algn="l" rtl="0" eaLnBrk="1" fontAlgn="base" hangingPunct="1">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ctrTitle"/>
          </p:nvPr>
        </p:nvSpPr>
        <p:spPr/>
        <p:txBody>
          <a:bodyPr/>
          <a:lstStyle/>
          <a:p>
            <a:r>
              <a:rPr lang="en-US" smtClean="0"/>
              <a:t>Semantic Web Technologies</a:t>
            </a:r>
            <a:endParaRPr lang="en-US" dirty="0"/>
          </a:p>
        </p:txBody>
      </p:sp>
      <p:sp>
        <p:nvSpPr>
          <p:cNvPr id="17411" name="Rectangle 6"/>
          <p:cNvSpPr>
            <a:spLocks noGrp="1" noChangeArrowheads="1"/>
          </p:cNvSpPr>
          <p:nvPr>
            <p:ph type="subTitle" idx="1"/>
          </p:nvPr>
        </p:nvSpPr>
        <p:spPr/>
        <p:txBody>
          <a:bodyPr/>
          <a:lstStyle/>
          <a:p>
            <a:r>
              <a:rPr lang="en-US" smtClean="0"/>
              <a:t>COMP6215</a:t>
            </a:r>
            <a:endParaRPr lang="en-US" dirty="0" smtClean="0"/>
          </a:p>
        </p:txBody>
      </p:sp>
      <p:sp>
        <p:nvSpPr>
          <p:cNvPr id="2" name="Text Placeholder 1"/>
          <p:cNvSpPr>
            <a:spLocks noGrp="1"/>
          </p:cNvSpPr>
          <p:nvPr>
            <p:ph type="body" sz="quarter" idx="10"/>
          </p:nvPr>
        </p:nvSpPr>
        <p:spPr/>
        <p:txBody>
          <a:bodyPr/>
          <a:lstStyle/>
          <a:p>
            <a:r>
              <a:rPr lang="en-US" dirty="0" err="1" smtClean="0"/>
              <a:t>Dr</a:t>
            </a:r>
            <a:r>
              <a:rPr lang="en-US" dirty="0" smtClean="0"/>
              <a:t> Nicholas Gibbins - </a:t>
            </a:r>
            <a:r>
              <a:rPr lang="en-US" dirty="0" err="1" smtClean="0"/>
              <a:t>nmg@ecs.soton.ac.uk</a:t>
            </a:r>
            <a:endParaRPr lang="en-US" dirty="0" smtClean="0"/>
          </a:p>
          <a:p>
            <a:r>
              <a:rPr lang="en-US" dirty="0" smtClean="0"/>
              <a:t>2016-2017</a:t>
            </a:r>
            <a:endParaRPr lang="en-US" dirty="0"/>
          </a:p>
        </p:txBody>
      </p:sp>
    </p:spTree>
    <p:extLst>
      <p:ext uri="{BB962C8B-B14F-4D97-AF65-F5344CB8AC3E}">
        <p14:creationId xmlns:p14="http://schemas.microsoft.com/office/powerpoint/2010/main" val="92075758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title"/>
          </p:nvPr>
        </p:nvSpPr>
        <p:spPr/>
        <p:txBody>
          <a:bodyPr/>
          <a:lstStyle/>
          <a:p>
            <a:pPr eaLnBrk="1" hangingPunct="1"/>
            <a:r>
              <a:rPr lang="en-GB"/>
              <a:t>What is the Semantic Web?</a:t>
            </a:r>
          </a:p>
        </p:txBody>
      </p:sp>
      <p:sp>
        <p:nvSpPr>
          <p:cNvPr id="35843" name="Rectangle 6"/>
          <p:cNvSpPr>
            <a:spLocks noGrp="1" noChangeArrowheads="1"/>
          </p:cNvSpPr>
          <p:nvPr>
            <p:ph idx="1"/>
          </p:nvPr>
        </p:nvSpPr>
        <p:spPr>
          <a:xfrm>
            <a:off x="324000" y="1692000"/>
            <a:ext cx="5714850" cy="4469088"/>
          </a:xfrm>
        </p:spPr>
        <p:txBody>
          <a:bodyPr/>
          <a:lstStyle/>
          <a:p>
            <a:pPr marL="0" indent="0" eaLnBrk="1" hangingPunct="1">
              <a:lnSpc>
                <a:spcPct val="90000"/>
              </a:lnSpc>
              <a:buFontTx/>
              <a:buNone/>
            </a:pPr>
            <a:r>
              <a:rPr lang="en-GB" sz="2000" dirty="0"/>
              <a:t>The Semantic Web is an extension of the current Web in which </a:t>
            </a:r>
            <a:r>
              <a:rPr lang="en-GB" sz="2000" b="1" dirty="0"/>
              <a:t>information is given a well-defined meaning</a:t>
            </a:r>
            <a:r>
              <a:rPr lang="en-GB" sz="2000" dirty="0"/>
              <a:t>, better enabling computers and people to work in cooperation.  </a:t>
            </a:r>
          </a:p>
          <a:p>
            <a:pPr marL="0" indent="0" eaLnBrk="1" hangingPunct="1">
              <a:lnSpc>
                <a:spcPct val="90000"/>
              </a:lnSpc>
              <a:buFontTx/>
              <a:buNone/>
            </a:pPr>
            <a:r>
              <a:rPr lang="en-GB" sz="2000" dirty="0"/>
              <a:t>It is the idea of having data on the Web defined and linked in a way that it can be</a:t>
            </a:r>
            <a:r>
              <a:rPr lang="en-GB" sz="2000" b="1" dirty="0"/>
              <a:t> </a:t>
            </a:r>
            <a:r>
              <a:rPr lang="en-GB" sz="2000" dirty="0"/>
              <a:t>used</a:t>
            </a:r>
            <a:r>
              <a:rPr lang="en-GB" sz="2000" b="1" dirty="0"/>
              <a:t> for more effective discovery, automation, integration and reuse</a:t>
            </a:r>
            <a:r>
              <a:rPr lang="en-GB" sz="2000" dirty="0"/>
              <a:t> across various applications.  </a:t>
            </a:r>
          </a:p>
          <a:p>
            <a:pPr marL="0" indent="0" eaLnBrk="1" hangingPunct="1">
              <a:lnSpc>
                <a:spcPct val="90000"/>
              </a:lnSpc>
              <a:buFontTx/>
              <a:buNone/>
            </a:pPr>
            <a:r>
              <a:rPr lang="en-GB" sz="2000" dirty="0"/>
              <a:t>The Web can reach its full potential if it becomes a place where </a:t>
            </a:r>
            <a:r>
              <a:rPr lang="en-GB" sz="2000" b="1" dirty="0"/>
              <a:t>data can be processed by automated tools as well as people</a:t>
            </a:r>
            <a:r>
              <a:rPr lang="en-GB" sz="2000" dirty="0"/>
              <a:t>.</a:t>
            </a:r>
          </a:p>
        </p:txBody>
      </p:sp>
      <p:sp>
        <p:nvSpPr>
          <p:cNvPr id="35844" name="Text Box 7"/>
          <p:cNvSpPr txBox="1">
            <a:spLocks noChangeArrowheads="1"/>
          </p:cNvSpPr>
          <p:nvPr/>
        </p:nvSpPr>
        <p:spPr bwMode="auto">
          <a:xfrm>
            <a:off x="324000" y="6373813"/>
            <a:ext cx="2355733" cy="235962"/>
          </a:xfrm>
          <a:prstGeom prst="rect">
            <a:avLst/>
          </a:prstGeom>
          <a:noFill/>
          <a:ln w="9525">
            <a:noFill/>
            <a:miter lim="800000"/>
            <a:headEnd/>
            <a:tailEnd/>
          </a:ln>
        </p:spPr>
        <p:txBody>
          <a:bodyPr wrap="none">
            <a:prstTxWarp prst="textNoShape">
              <a:avLst/>
            </a:prstTxWarp>
            <a:spAutoFit/>
          </a:bodyPr>
          <a:lstStyle/>
          <a:p>
            <a:pPr algn="l" eaLnBrk="1" hangingPunct="1">
              <a:lnSpc>
                <a:spcPct val="50000"/>
              </a:lnSpc>
              <a:spcBef>
                <a:spcPct val="20000"/>
              </a:spcBef>
              <a:buClr>
                <a:schemeClr val="tx1"/>
              </a:buClr>
              <a:buFont typeface="Optima" charset="0"/>
              <a:buNone/>
            </a:pPr>
            <a:r>
              <a:rPr lang="en-GB" sz="1600" b="0" dirty="0">
                <a:solidFill>
                  <a:schemeClr val="tx2"/>
                </a:solidFill>
              </a:rPr>
              <a:t>W3C Activity Statement</a:t>
            </a:r>
            <a:endParaRPr lang="en-GB" sz="1600" b="0" dirty="0"/>
          </a:p>
        </p:txBody>
      </p:sp>
      <p:grpSp>
        <p:nvGrpSpPr>
          <p:cNvPr id="35845" name="Group 9"/>
          <p:cNvGrpSpPr>
            <a:grpSpLocks/>
          </p:cNvGrpSpPr>
          <p:nvPr/>
        </p:nvGrpSpPr>
        <p:grpSpPr bwMode="auto">
          <a:xfrm>
            <a:off x="6038850" y="1676400"/>
            <a:ext cx="2782888" cy="3352800"/>
            <a:chOff x="2880" y="960"/>
            <a:chExt cx="2880" cy="3360"/>
          </a:xfrm>
        </p:grpSpPr>
        <p:pic>
          <p:nvPicPr>
            <p:cNvPr id="35846" name="Picture 10" descr="computer_understand_en"/>
            <p:cNvPicPr>
              <a:picLocks noChangeAspect="1" noChangeArrowheads="1"/>
            </p:cNvPicPr>
            <p:nvPr/>
          </p:nvPicPr>
          <p:blipFill>
            <a:blip r:embed="rId3">
              <a:lum bright="24000"/>
            </a:blip>
            <a:srcRect/>
            <a:stretch>
              <a:fillRect/>
            </a:stretch>
          </p:blipFill>
          <p:spPr bwMode="auto">
            <a:xfrm>
              <a:off x="3890" y="960"/>
              <a:ext cx="1870" cy="1748"/>
            </a:xfrm>
            <a:prstGeom prst="rect">
              <a:avLst/>
            </a:prstGeom>
            <a:noFill/>
            <a:ln w="9525">
              <a:noFill/>
              <a:miter lim="800000"/>
              <a:headEnd/>
              <a:tailEnd/>
            </a:ln>
          </p:spPr>
        </p:pic>
        <p:pic>
          <p:nvPicPr>
            <p:cNvPr id="35847" name="Picture 11"/>
            <p:cNvPicPr>
              <a:picLocks noChangeAspect="1" noChangeArrowheads="1"/>
            </p:cNvPicPr>
            <p:nvPr/>
          </p:nvPicPr>
          <p:blipFill>
            <a:blip r:embed="rId4"/>
            <a:srcRect l="50000" t="17633" b="36737"/>
            <a:stretch>
              <a:fillRect/>
            </a:stretch>
          </p:blipFill>
          <p:spPr bwMode="auto">
            <a:xfrm>
              <a:off x="2880" y="2832"/>
              <a:ext cx="2880" cy="1488"/>
            </a:xfrm>
            <a:prstGeom prst="rect">
              <a:avLst/>
            </a:prstGeom>
            <a:noFill/>
            <a:ln w="9525">
              <a:noFill/>
              <a:miter lim="800000"/>
              <a:headEnd/>
              <a:tailEnd/>
            </a:ln>
          </p:spPr>
        </p:pic>
      </p:grpSp>
      <p:sp>
        <p:nvSpPr>
          <p:cNvPr id="2" name="Slide Number Placeholder 1"/>
          <p:cNvSpPr>
            <a:spLocks noGrp="1"/>
          </p:cNvSpPr>
          <p:nvPr>
            <p:ph type="sldNum" sz="quarter" idx="12"/>
          </p:nvPr>
        </p:nvSpPr>
        <p:spPr/>
        <p:txBody>
          <a:bodyPr/>
          <a:lstStyle/>
          <a:p>
            <a:fld id="{03AC6681-E0FD-2C4C-B392-04A572FD2AAE}" type="slidenum">
              <a:rPr lang="en-US" smtClean="0"/>
              <a:pPr/>
              <a:t>10</a:t>
            </a:fld>
            <a:endParaRPr lang="en-US" dirty="0"/>
          </a:p>
        </p:txBody>
      </p:sp>
    </p:spTree>
    <p:extLst>
      <p:ext uri="{BB962C8B-B14F-4D97-AF65-F5344CB8AC3E}">
        <p14:creationId xmlns:p14="http://schemas.microsoft.com/office/powerpoint/2010/main" val="93244904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p:txBody>
          <a:bodyPr/>
          <a:lstStyle/>
          <a:p>
            <a:pPr eaLnBrk="1" hangingPunct="1"/>
            <a:r>
              <a:rPr lang="en-GB" dirty="0" smtClean="0"/>
              <a:t>The </a:t>
            </a:r>
            <a:r>
              <a:rPr lang="en-GB" dirty="0"/>
              <a:t>annotated Web</a:t>
            </a:r>
          </a:p>
        </p:txBody>
      </p:sp>
      <p:sp>
        <p:nvSpPr>
          <p:cNvPr id="37891" name="Rectangle 5"/>
          <p:cNvSpPr>
            <a:spLocks noGrp="1" noChangeArrowheads="1"/>
          </p:cNvSpPr>
          <p:nvPr>
            <p:ph idx="1"/>
          </p:nvPr>
        </p:nvSpPr>
        <p:spPr/>
        <p:txBody>
          <a:bodyPr/>
          <a:lstStyle/>
          <a:p>
            <a:pPr eaLnBrk="1" hangingPunct="1"/>
            <a:r>
              <a:rPr lang="en-GB" dirty="0"/>
              <a:t>Enrich existing web pages with annotations</a:t>
            </a:r>
          </a:p>
          <a:p>
            <a:pPr eaLnBrk="1" hangingPunct="1"/>
            <a:r>
              <a:rPr lang="en-GB" dirty="0"/>
              <a:t>Classify web pages</a:t>
            </a:r>
          </a:p>
          <a:p>
            <a:pPr eaLnBrk="1" hangingPunct="1"/>
            <a:r>
              <a:rPr lang="en-GB" dirty="0"/>
              <a:t>Use natural language techniques to extract information from web pages</a:t>
            </a:r>
          </a:p>
          <a:p>
            <a:pPr eaLnBrk="1" hangingPunct="1"/>
            <a:endParaRPr lang="en-GB" dirty="0"/>
          </a:p>
          <a:p>
            <a:pPr eaLnBrk="1" hangingPunct="1"/>
            <a:r>
              <a:rPr lang="en-GB" dirty="0"/>
              <a:t>Annotations enable enhanced browsing and </a:t>
            </a:r>
            <a:r>
              <a:rPr lang="en-GB" dirty="0" smtClean="0"/>
              <a:t>searching</a:t>
            </a:r>
            <a:endParaRPr lang="en-GB" dirty="0"/>
          </a:p>
        </p:txBody>
      </p:sp>
      <p:sp>
        <p:nvSpPr>
          <p:cNvPr id="2" name="Slide Number Placeholder 1"/>
          <p:cNvSpPr>
            <a:spLocks noGrp="1"/>
          </p:cNvSpPr>
          <p:nvPr>
            <p:ph type="sldNum" sz="quarter" idx="12"/>
          </p:nvPr>
        </p:nvSpPr>
        <p:spPr/>
        <p:txBody>
          <a:bodyPr/>
          <a:lstStyle/>
          <a:p>
            <a:fld id="{03AC6681-E0FD-2C4C-B392-04A572FD2AAE}" type="slidenum">
              <a:rPr lang="en-US" smtClean="0"/>
              <a:pPr/>
              <a:t>11</a:t>
            </a:fld>
            <a:endParaRPr lang="en-US" dirty="0"/>
          </a:p>
        </p:txBody>
      </p:sp>
    </p:spTree>
    <p:extLst>
      <p:ext uri="{BB962C8B-B14F-4D97-AF65-F5344CB8AC3E}">
        <p14:creationId xmlns:p14="http://schemas.microsoft.com/office/powerpoint/2010/main" val="48058947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p:txBody>
          <a:bodyPr/>
          <a:lstStyle/>
          <a:p>
            <a:pPr eaLnBrk="1" hangingPunct="1"/>
            <a:r>
              <a:rPr lang="en-GB" dirty="0" smtClean="0"/>
              <a:t>The </a:t>
            </a:r>
            <a:r>
              <a:rPr lang="en-GB" dirty="0"/>
              <a:t>Web of Data</a:t>
            </a:r>
          </a:p>
        </p:txBody>
      </p:sp>
      <p:sp>
        <p:nvSpPr>
          <p:cNvPr id="39939" name="Rectangle 5"/>
          <p:cNvSpPr>
            <a:spLocks noGrp="1" noChangeArrowheads="1"/>
          </p:cNvSpPr>
          <p:nvPr>
            <p:ph idx="1"/>
          </p:nvPr>
        </p:nvSpPr>
        <p:spPr/>
        <p:txBody>
          <a:bodyPr/>
          <a:lstStyle/>
          <a:p>
            <a:pPr eaLnBrk="1" hangingPunct="1">
              <a:lnSpc>
                <a:spcPct val="90000"/>
              </a:lnSpc>
            </a:pPr>
            <a:r>
              <a:rPr lang="en-GB" dirty="0"/>
              <a:t>Expose existing databases in a common format</a:t>
            </a:r>
          </a:p>
          <a:p>
            <a:pPr eaLnBrk="1" hangingPunct="1">
              <a:lnSpc>
                <a:spcPct val="90000"/>
              </a:lnSpc>
            </a:pPr>
            <a:r>
              <a:rPr lang="en-GB" dirty="0"/>
              <a:t>Express database schemas in a machine-understandable form</a:t>
            </a:r>
          </a:p>
          <a:p>
            <a:pPr eaLnBrk="1" hangingPunct="1">
              <a:lnSpc>
                <a:spcPct val="90000"/>
              </a:lnSpc>
            </a:pPr>
            <a:endParaRPr lang="en-GB" dirty="0"/>
          </a:p>
          <a:p>
            <a:pPr eaLnBrk="1" hangingPunct="1">
              <a:lnSpc>
                <a:spcPct val="90000"/>
              </a:lnSpc>
            </a:pPr>
            <a:r>
              <a:rPr lang="en-GB" dirty="0"/>
              <a:t>Common format allows the integration of data in unexpected ways</a:t>
            </a:r>
          </a:p>
          <a:p>
            <a:pPr eaLnBrk="1" hangingPunct="1">
              <a:lnSpc>
                <a:spcPct val="90000"/>
              </a:lnSpc>
            </a:pPr>
            <a:r>
              <a:rPr lang="en-GB" dirty="0"/>
              <a:t>Machine-understandable schemas allow reasoning about </a:t>
            </a:r>
            <a:r>
              <a:rPr lang="en-GB" dirty="0" smtClean="0"/>
              <a:t>data</a:t>
            </a:r>
            <a:endParaRPr lang="en-GB" dirty="0"/>
          </a:p>
        </p:txBody>
      </p:sp>
      <p:sp>
        <p:nvSpPr>
          <p:cNvPr id="2" name="Slide Number Placeholder 1"/>
          <p:cNvSpPr>
            <a:spLocks noGrp="1"/>
          </p:cNvSpPr>
          <p:nvPr>
            <p:ph type="sldNum" sz="quarter" idx="12"/>
          </p:nvPr>
        </p:nvSpPr>
        <p:spPr/>
        <p:txBody>
          <a:bodyPr/>
          <a:lstStyle/>
          <a:p>
            <a:fld id="{03AC6681-E0FD-2C4C-B392-04A572FD2AAE}" type="slidenum">
              <a:rPr lang="en-US" smtClean="0"/>
              <a:pPr/>
              <a:t>12</a:t>
            </a:fld>
            <a:endParaRPr lang="en-US" dirty="0"/>
          </a:p>
        </p:txBody>
      </p:sp>
    </p:spTree>
    <p:extLst>
      <p:ext uri="{BB962C8B-B14F-4D97-AF65-F5344CB8AC3E}">
        <p14:creationId xmlns:p14="http://schemas.microsoft.com/office/powerpoint/2010/main" val="267205330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pPr eaLnBrk="1" hangingPunct="1"/>
            <a:r>
              <a:rPr lang="en-US"/>
              <a:t>Rocket Science (not)</a:t>
            </a:r>
          </a:p>
        </p:txBody>
      </p:sp>
      <p:sp>
        <p:nvSpPr>
          <p:cNvPr id="41986" name="Rectangle 5"/>
          <p:cNvSpPr>
            <a:spLocks noGrp="1" noChangeArrowheads="1"/>
          </p:cNvSpPr>
          <p:nvPr>
            <p:ph idx="1"/>
          </p:nvPr>
        </p:nvSpPr>
        <p:spPr/>
        <p:txBody>
          <a:bodyPr/>
          <a:lstStyle/>
          <a:p>
            <a:pPr marL="0" indent="0">
              <a:spcAft>
                <a:spcPct val="0"/>
              </a:spcAft>
              <a:buFontTx/>
              <a:buNone/>
            </a:pPr>
            <a:r>
              <a:rPr lang="en-US">
                <a:ea typeface="Arial" charset="0"/>
                <a:cs typeface="Arial" charset="0"/>
              </a:rPr>
              <a:t>Is this rocket science? Well, not really. The Semantic Web, like the World Wide Web, is just taking well established ideas, and making them work interoperably over the Internet. This is done with standards, which is what the World Wide Web Consortium is all about. </a:t>
            </a:r>
            <a:r>
              <a:rPr lang="en-US" b="1">
                <a:ea typeface="Arial" charset="0"/>
                <a:cs typeface="Arial" charset="0"/>
              </a:rPr>
              <a:t>We are not inventing relational models for data, or query systems or rule-based systems. We are just webizing them.</a:t>
            </a:r>
            <a:r>
              <a:rPr lang="en-US">
                <a:ea typeface="Arial" charset="0"/>
                <a:cs typeface="Arial" charset="0"/>
              </a:rPr>
              <a:t> We are just allowing them to work together in a decentralized system - without a human having to custom handcraft every connection.</a:t>
            </a:r>
            <a:r>
              <a:rPr lang="en-US" i="1">
                <a:ea typeface="Arial" charset="0"/>
                <a:cs typeface="Arial" charset="0"/>
              </a:rPr>
              <a:t> </a:t>
            </a:r>
            <a:endParaRPr lang="en-US">
              <a:ea typeface="Arial" charset="0"/>
              <a:cs typeface="Arial" charset="0"/>
            </a:endParaRPr>
          </a:p>
          <a:p>
            <a:pPr marL="0" indent="0" eaLnBrk="1" hangingPunct="1">
              <a:buFontTx/>
              <a:buNone/>
            </a:pPr>
            <a:endParaRPr lang="en-US"/>
          </a:p>
        </p:txBody>
      </p:sp>
      <p:sp>
        <p:nvSpPr>
          <p:cNvPr id="41988" name="Rectangle 4"/>
          <p:cNvSpPr>
            <a:spLocks noChangeArrowheads="1"/>
          </p:cNvSpPr>
          <p:nvPr/>
        </p:nvSpPr>
        <p:spPr bwMode="auto">
          <a:xfrm>
            <a:off x="2268538" y="5734050"/>
            <a:ext cx="6607175" cy="701675"/>
          </a:xfrm>
          <a:prstGeom prst="rect">
            <a:avLst/>
          </a:prstGeom>
          <a:noFill/>
          <a:ln w="9525">
            <a:noFill/>
            <a:miter lim="800000"/>
            <a:headEnd/>
            <a:tailEnd/>
          </a:ln>
        </p:spPr>
        <p:txBody>
          <a:bodyPr>
            <a:prstTxWarp prst="textNoShape">
              <a:avLst/>
            </a:prstTxWarp>
            <a:spAutoFit/>
          </a:bodyPr>
          <a:lstStyle/>
          <a:p>
            <a:pPr algn="r"/>
            <a:r>
              <a:rPr lang="en-US" sz="2000" b="0">
                <a:solidFill>
                  <a:schemeClr val="tx2"/>
                </a:solidFill>
              </a:rPr>
              <a:t>Tim Berners-Lee, Business Case for the Semantic Web, http://www.w3.org/DesignIssues/Business</a:t>
            </a:r>
          </a:p>
        </p:txBody>
      </p:sp>
      <p:sp>
        <p:nvSpPr>
          <p:cNvPr id="2" name="Slide Number Placeholder 1"/>
          <p:cNvSpPr>
            <a:spLocks noGrp="1"/>
          </p:cNvSpPr>
          <p:nvPr>
            <p:ph type="sldNum" sz="quarter" idx="12"/>
          </p:nvPr>
        </p:nvSpPr>
        <p:spPr/>
        <p:txBody>
          <a:bodyPr/>
          <a:lstStyle/>
          <a:p>
            <a:fld id="{03AC6681-E0FD-2C4C-B392-04A572FD2AAE}" type="slidenum">
              <a:rPr lang="en-US" smtClean="0"/>
              <a:pPr/>
              <a:t>13</a:t>
            </a:fld>
            <a:endParaRPr lang="en-US" dirty="0"/>
          </a:p>
        </p:txBody>
      </p:sp>
    </p:spTree>
    <p:extLst>
      <p:ext uri="{BB962C8B-B14F-4D97-AF65-F5344CB8AC3E}">
        <p14:creationId xmlns:p14="http://schemas.microsoft.com/office/powerpoint/2010/main" val="343927303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title"/>
          </p:nvPr>
        </p:nvSpPr>
        <p:spPr/>
        <p:txBody>
          <a:bodyPr/>
          <a:lstStyle/>
          <a:p>
            <a:pPr eaLnBrk="1" hangingPunct="1"/>
            <a:r>
              <a:rPr lang="en-GB" sz="4800"/>
              <a:t>The Origins of the </a:t>
            </a:r>
            <a:br>
              <a:rPr lang="en-GB" sz="4800"/>
            </a:br>
            <a:r>
              <a:rPr lang="en-GB" sz="4800"/>
              <a:t>   Semantic Web</a:t>
            </a:r>
            <a:endParaRPr lang="en-US"/>
          </a:p>
        </p:txBody>
      </p:sp>
    </p:spTree>
    <p:extLst>
      <p:ext uri="{BB962C8B-B14F-4D97-AF65-F5344CB8AC3E}">
        <p14:creationId xmlns:p14="http://schemas.microsoft.com/office/powerpoint/2010/main" val="38832842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GB"/>
              <a:t>Interwoven themes</a:t>
            </a:r>
            <a:endParaRPr lang="en-US"/>
          </a:p>
        </p:txBody>
      </p:sp>
      <p:grpSp>
        <p:nvGrpSpPr>
          <p:cNvPr id="46083" name="Group 3"/>
          <p:cNvGrpSpPr>
            <a:grpSpLocks noChangeAspect="1"/>
          </p:cNvGrpSpPr>
          <p:nvPr/>
        </p:nvGrpSpPr>
        <p:grpSpPr bwMode="auto">
          <a:xfrm>
            <a:off x="1073150" y="1436688"/>
            <a:ext cx="7842250" cy="4960937"/>
            <a:chOff x="676" y="905"/>
            <a:chExt cx="4940" cy="3125"/>
          </a:xfrm>
        </p:grpSpPr>
        <p:sp>
          <p:nvSpPr>
            <p:cNvPr id="46084" name="AutoShape 4"/>
            <p:cNvSpPr>
              <a:spLocks noChangeAspect="1" noChangeArrowheads="1" noTextEdit="1"/>
            </p:cNvSpPr>
            <p:nvPr/>
          </p:nvSpPr>
          <p:spPr bwMode="auto">
            <a:xfrm>
              <a:off x="676" y="905"/>
              <a:ext cx="4940" cy="3125"/>
            </a:xfrm>
            <a:prstGeom prst="rect">
              <a:avLst/>
            </a:prstGeom>
            <a:noFill/>
            <a:ln w="9525">
              <a:noFill/>
              <a:miter lim="800000"/>
              <a:headEnd/>
              <a:tailEnd/>
            </a:ln>
          </p:spPr>
          <p:txBody>
            <a:bodyPr lIns="0">
              <a:prstTxWarp prst="textNoShape">
                <a:avLst/>
              </a:prstTxWarp>
            </a:bodyPr>
            <a:lstStyle/>
            <a:p>
              <a:endParaRPr lang="en-US"/>
            </a:p>
          </p:txBody>
        </p:sp>
        <p:sp>
          <p:nvSpPr>
            <p:cNvPr id="46085" name="_s61445"/>
            <p:cNvSpPr>
              <a:spLocks noChangeArrowheads="1" noTextEdit="1"/>
            </p:cNvSpPr>
            <p:nvPr/>
          </p:nvSpPr>
          <p:spPr bwMode="auto">
            <a:xfrm>
              <a:off x="2661" y="1614"/>
              <a:ext cx="970" cy="969"/>
            </a:xfrm>
            <a:prstGeom prst="ellipse">
              <a:avLst/>
            </a:prstGeom>
            <a:solidFill>
              <a:srgbClr val="0399FF">
                <a:alpha val="50195"/>
              </a:srgbClr>
            </a:solidFill>
            <a:ln w="9525">
              <a:solidFill>
                <a:srgbClr val="4B595B"/>
              </a:solidFill>
              <a:round/>
              <a:headEnd/>
              <a:tailEnd/>
            </a:ln>
          </p:spPr>
          <p:txBody>
            <a:bodyPr lIns="0" anchor="ctr">
              <a:prstTxWarp prst="textNoShape">
                <a:avLst/>
              </a:prstTxWarp>
            </a:bodyPr>
            <a:lstStyle/>
            <a:p>
              <a:endParaRPr lang="en-US"/>
            </a:p>
          </p:txBody>
        </p:sp>
        <p:sp>
          <p:nvSpPr>
            <p:cNvPr id="46086" name="_s61446"/>
            <p:cNvSpPr>
              <a:spLocks noChangeArrowheads="1"/>
            </p:cNvSpPr>
            <p:nvPr/>
          </p:nvSpPr>
          <p:spPr bwMode="auto">
            <a:xfrm>
              <a:off x="2661" y="1275"/>
              <a:ext cx="970" cy="242"/>
            </a:xfrm>
            <a:prstGeom prst="rect">
              <a:avLst/>
            </a:prstGeom>
            <a:noFill/>
            <a:ln w="9525">
              <a:noFill/>
              <a:miter lim="800000"/>
              <a:headEnd/>
              <a:tailEnd/>
            </a:ln>
          </p:spPr>
          <p:txBody>
            <a:bodyPr wrap="none" lIns="0" anchor="ctr">
              <a:prstTxWarp prst="textNoShape">
                <a:avLst/>
              </a:prstTxWarp>
            </a:bodyPr>
            <a:lstStyle/>
            <a:p>
              <a:r>
                <a:rPr lang="en-GB" sz="2000" b="0">
                  <a:solidFill>
                    <a:schemeClr val="tx2"/>
                  </a:solidFill>
                </a:rPr>
                <a:t>Knowledge Based </a:t>
              </a:r>
              <a:br>
                <a:rPr lang="en-GB" sz="2000" b="0">
                  <a:solidFill>
                    <a:schemeClr val="tx2"/>
                  </a:solidFill>
                </a:rPr>
              </a:br>
              <a:r>
                <a:rPr lang="en-GB" sz="2000" b="0">
                  <a:solidFill>
                    <a:schemeClr val="tx2"/>
                  </a:solidFill>
                </a:rPr>
                <a:t>Systems</a:t>
              </a:r>
              <a:endParaRPr lang="en-US" sz="2000" b="0">
                <a:solidFill>
                  <a:schemeClr val="tx2"/>
                </a:solidFill>
              </a:endParaRPr>
            </a:p>
          </p:txBody>
        </p:sp>
        <p:sp>
          <p:nvSpPr>
            <p:cNvPr id="46087" name="_s61447"/>
            <p:cNvSpPr>
              <a:spLocks noChangeArrowheads="1" noTextEdit="1"/>
            </p:cNvSpPr>
            <p:nvPr/>
          </p:nvSpPr>
          <p:spPr bwMode="auto">
            <a:xfrm>
              <a:off x="2980" y="2167"/>
              <a:ext cx="970" cy="969"/>
            </a:xfrm>
            <a:prstGeom prst="ellipse">
              <a:avLst/>
            </a:prstGeom>
            <a:solidFill>
              <a:srgbClr val="F60802">
                <a:alpha val="50195"/>
              </a:srgbClr>
            </a:solidFill>
            <a:ln w="9525">
              <a:solidFill>
                <a:srgbClr val="F60802"/>
              </a:solidFill>
              <a:round/>
              <a:headEnd/>
              <a:tailEnd/>
            </a:ln>
          </p:spPr>
          <p:txBody>
            <a:bodyPr lIns="0" anchor="ctr">
              <a:prstTxWarp prst="textNoShape">
                <a:avLst/>
              </a:prstTxWarp>
            </a:bodyPr>
            <a:lstStyle/>
            <a:p>
              <a:endParaRPr lang="en-US"/>
            </a:p>
          </p:txBody>
        </p:sp>
        <p:sp>
          <p:nvSpPr>
            <p:cNvPr id="46088" name="_s61448"/>
            <p:cNvSpPr>
              <a:spLocks noChangeArrowheads="1"/>
            </p:cNvSpPr>
            <p:nvPr/>
          </p:nvSpPr>
          <p:spPr bwMode="auto">
            <a:xfrm>
              <a:off x="3968" y="2941"/>
              <a:ext cx="970" cy="242"/>
            </a:xfrm>
            <a:prstGeom prst="rect">
              <a:avLst/>
            </a:prstGeom>
            <a:noFill/>
            <a:ln w="9525">
              <a:noFill/>
              <a:miter lim="800000"/>
              <a:headEnd/>
              <a:tailEnd/>
            </a:ln>
          </p:spPr>
          <p:txBody>
            <a:bodyPr wrap="none" lIns="0" anchor="ctr">
              <a:prstTxWarp prst="textNoShape">
                <a:avLst/>
              </a:prstTxWarp>
            </a:bodyPr>
            <a:lstStyle/>
            <a:p>
              <a:r>
                <a:rPr lang="en-GB" sz="2000" b="0">
                  <a:solidFill>
                    <a:schemeClr val="tx2"/>
                  </a:solidFill>
                </a:rPr>
                <a:t>Library and </a:t>
              </a:r>
              <a:br>
                <a:rPr lang="en-GB" sz="2000" b="0">
                  <a:solidFill>
                    <a:schemeClr val="tx2"/>
                  </a:solidFill>
                </a:rPr>
              </a:br>
              <a:r>
                <a:rPr lang="en-GB" sz="2000" b="0">
                  <a:solidFill>
                    <a:schemeClr val="tx2"/>
                  </a:solidFill>
                </a:rPr>
                <a:t>Information </a:t>
              </a:r>
              <a:br>
                <a:rPr lang="en-GB" sz="2000" b="0">
                  <a:solidFill>
                    <a:schemeClr val="tx2"/>
                  </a:solidFill>
                </a:rPr>
              </a:br>
              <a:r>
                <a:rPr lang="en-GB" sz="2000" b="0">
                  <a:solidFill>
                    <a:schemeClr val="tx2"/>
                  </a:solidFill>
                </a:rPr>
                <a:t>Science</a:t>
              </a:r>
              <a:endParaRPr lang="en-US" sz="2000" b="0">
                <a:solidFill>
                  <a:schemeClr val="tx2"/>
                </a:solidFill>
              </a:endParaRPr>
            </a:p>
          </p:txBody>
        </p:sp>
        <p:sp>
          <p:nvSpPr>
            <p:cNvPr id="46089" name="_s61449"/>
            <p:cNvSpPr>
              <a:spLocks noChangeArrowheads="1" noTextEdit="1"/>
            </p:cNvSpPr>
            <p:nvPr/>
          </p:nvSpPr>
          <p:spPr bwMode="auto">
            <a:xfrm>
              <a:off x="2342" y="2167"/>
              <a:ext cx="970" cy="969"/>
            </a:xfrm>
            <a:prstGeom prst="ellipse">
              <a:avLst/>
            </a:prstGeom>
            <a:solidFill>
              <a:srgbClr val="F1FD09">
                <a:alpha val="50195"/>
              </a:srgbClr>
            </a:solidFill>
            <a:ln w="9525">
              <a:solidFill>
                <a:srgbClr val="F1FD09"/>
              </a:solidFill>
              <a:round/>
              <a:headEnd/>
              <a:tailEnd/>
            </a:ln>
          </p:spPr>
          <p:txBody>
            <a:bodyPr lIns="0" anchor="ctr">
              <a:prstTxWarp prst="textNoShape">
                <a:avLst/>
              </a:prstTxWarp>
            </a:bodyPr>
            <a:lstStyle/>
            <a:p>
              <a:endParaRPr lang="en-US"/>
            </a:p>
          </p:txBody>
        </p:sp>
        <p:sp>
          <p:nvSpPr>
            <p:cNvPr id="46090" name="_s61450"/>
            <p:cNvSpPr>
              <a:spLocks noChangeArrowheads="1"/>
            </p:cNvSpPr>
            <p:nvPr/>
          </p:nvSpPr>
          <p:spPr bwMode="auto">
            <a:xfrm>
              <a:off x="1354" y="2941"/>
              <a:ext cx="970" cy="242"/>
            </a:xfrm>
            <a:prstGeom prst="rect">
              <a:avLst/>
            </a:prstGeom>
            <a:noFill/>
            <a:ln w="9525">
              <a:noFill/>
              <a:miter lim="800000"/>
              <a:headEnd/>
              <a:tailEnd/>
            </a:ln>
          </p:spPr>
          <p:txBody>
            <a:bodyPr wrap="none" lIns="0" anchor="ctr">
              <a:prstTxWarp prst="textNoShape">
                <a:avLst/>
              </a:prstTxWarp>
            </a:bodyPr>
            <a:lstStyle/>
            <a:p>
              <a:r>
                <a:rPr lang="en-GB" sz="2000" b="0">
                  <a:solidFill>
                    <a:schemeClr val="tx2"/>
                  </a:solidFill>
                </a:rPr>
                <a:t>Hypertext and </a:t>
              </a:r>
              <a:br>
                <a:rPr lang="en-GB" sz="2000" b="0">
                  <a:solidFill>
                    <a:schemeClr val="tx2"/>
                  </a:solidFill>
                </a:rPr>
              </a:br>
              <a:r>
                <a:rPr lang="en-GB" sz="2000" b="0">
                  <a:solidFill>
                    <a:schemeClr val="tx2"/>
                  </a:solidFill>
                </a:rPr>
                <a:t>Hypermedia</a:t>
              </a:r>
              <a:endParaRPr lang="en-US" sz="2000" b="0">
                <a:solidFill>
                  <a:schemeClr val="tx2"/>
                </a:solidFill>
              </a:endParaRPr>
            </a:p>
          </p:txBody>
        </p:sp>
      </p:grpSp>
      <p:sp>
        <p:nvSpPr>
          <p:cNvPr id="2" name="Slide Number Placeholder 1"/>
          <p:cNvSpPr>
            <a:spLocks noGrp="1"/>
          </p:cNvSpPr>
          <p:nvPr>
            <p:ph type="sldNum" sz="quarter" idx="12"/>
          </p:nvPr>
        </p:nvSpPr>
        <p:spPr/>
        <p:txBody>
          <a:bodyPr/>
          <a:lstStyle/>
          <a:p>
            <a:fld id="{03AC6681-E0FD-2C4C-B392-04A572FD2AAE}" type="slidenum">
              <a:rPr lang="en-US" smtClean="0"/>
              <a:pPr/>
              <a:t>15</a:t>
            </a:fld>
            <a:endParaRPr lang="en-US"/>
          </a:p>
        </p:txBody>
      </p:sp>
    </p:spTree>
    <p:extLst>
      <p:ext uri="{BB962C8B-B14F-4D97-AF65-F5344CB8AC3E}">
        <p14:creationId xmlns:p14="http://schemas.microsoft.com/office/powerpoint/2010/main" val="12218657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p:txBody>
          <a:bodyPr/>
          <a:lstStyle/>
          <a:p>
            <a:r>
              <a:rPr lang="en-GB" dirty="0" smtClean="0"/>
              <a:t>Metadata</a:t>
            </a:r>
            <a:endParaRPr lang="en-US" dirty="0"/>
          </a:p>
        </p:txBody>
      </p:sp>
      <p:sp>
        <p:nvSpPr>
          <p:cNvPr id="48131" name="Rectangle 5"/>
          <p:cNvSpPr>
            <a:spLocks noGrp="1" noChangeArrowheads="1"/>
          </p:cNvSpPr>
          <p:nvPr>
            <p:ph idx="1"/>
          </p:nvPr>
        </p:nvSpPr>
        <p:spPr/>
        <p:txBody>
          <a:bodyPr/>
          <a:lstStyle/>
          <a:p>
            <a:pPr marL="0" indent="0">
              <a:buNone/>
            </a:pPr>
            <a:r>
              <a:rPr lang="en-GB" dirty="0" smtClean="0"/>
              <a:t>Metadata is data about data</a:t>
            </a:r>
          </a:p>
          <a:p>
            <a:pPr lvl="1"/>
            <a:r>
              <a:rPr lang="en-GB" dirty="0" smtClean="0"/>
              <a:t>A webpage is data</a:t>
            </a:r>
          </a:p>
          <a:p>
            <a:pPr lvl="1"/>
            <a:r>
              <a:rPr lang="en-GB" dirty="0" smtClean="0"/>
              <a:t>A description of the webpage is metadata</a:t>
            </a:r>
          </a:p>
          <a:p>
            <a:pPr lvl="1"/>
            <a:r>
              <a:rPr lang="en-GB" dirty="0" smtClean="0"/>
              <a:t>Metadata for a webpage could include</a:t>
            </a:r>
          </a:p>
          <a:p>
            <a:pPr lvl="2"/>
            <a:r>
              <a:rPr lang="en-GB" dirty="0" smtClean="0"/>
              <a:t>author</a:t>
            </a:r>
          </a:p>
          <a:p>
            <a:pPr lvl="2"/>
            <a:r>
              <a:rPr lang="en-GB" dirty="0" smtClean="0"/>
              <a:t>date of publication</a:t>
            </a:r>
          </a:p>
          <a:p>
            <a:pPr lvl="2"/>
            <a:r>
              <a:rPr lang="en-GB" dirty="0" smtClean="0"/>
              <a:t>file size</a:t>
            </a:r>
          </a:p>
          <a:p>
            <a:pPr lvl="2"/>
            <a:r>
              <a:rPr lang="en-GB" dirty="0" smtClean="0"/>
              <a:t>…</a:t>
            </a:r>
          </a:p>
          <a:p>
            <a:pPr marL="0" indent="0">
              <a:buNone/>
            </a:pPr>
            <a:r>
              <a:rPr lang="en-GB" dirty="0" smtClean="0"/>
              <a:t>Library cataloguing = metadata</a:t>
            </a:r>
            <a:endParaRPr lang="en-US" dirty="0"/>
          </a:p>
        </p:txBody>
      </p:sp>
      <p:sp>
        <p:nvSpPr>
          <p:cNvPr id="4" name="Slide Number Placeholder 3"/>
          <p:cNvSpPr>
            <a:spLocks noGrp="1"/>
          </p:cNvSpPr>
          <p:nvPr>
            <p:ph type="sldNum" sz="quarter" idx="12"/>
          </p:nvPr>
        </p:nvSpPr>
        <p:spPr/>
        <p:txBody>
          <a:bodyPr/>
          <a:lstStyle/>
          <a:p>
            <a:fld id="{03AC6681-E0FD-2C4C-B392-04A572FD2AAE}" type="slidenum">
              <a:rPr lang="en-US" smtClean="0"/>
              <a:pPr/>
              <a:t>16</a:t>
            </a:fld>
            <a:endParaRPr lang="en-US" dirty="0"/>
          </a:p>
        </p:txBody>
      </p:sp>
    </p:spTree>
    <p:extLst>
      <p:ext uri="{BB962C8B-B14F-4D97-AF65-F5344CB8AC3E}">
        <p14:creationId xmlns:p14="http://schemas.microsoft.com/office/powerpoint/2010/main" val="2145708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pPr eaLnBrk="1" hangingPunct="1"/>
            <a:r>
              <a:rPr lang="en-GB"/>
              <a:t>Beyond metadata</a:t>
            </a:r>
            <a:endParaRPr lang="en-US"/>
          </a:p>
        </p:txBody>
      </p:sp>
      <p:sp>
        <p:nvSpPr>
          <p:cNvPr id="50179" name="Rectangle 5"/>
          <p:cNvSpPr>
            <a:spLocks noGrp="1" noChangeArrowheads="1"/>
          </p:cNvSpPr>
          <p:nvPr>
            <p:ph idx="1"/>
          </p:nvPr>
        </p:nvSpPr>
        <p:spPr/>
        <p:txBody>
          <a:bodyPr/>
          <a:lstStyle/>
          <a:p>
            <a:pPr marL="0" indent="0" eaLnBrk="1" hangingPunct="1">
              <a:buNone/>
            </a:pPr>
            <a:r>
              <a:rPr lang="en-GB" dirty="0"/>
              <a:t>The scope of the modern Semantic Web goes beyond bibliographic metadata for </a:t>
            </a:r>
            <a:r>
              <a:rPr lang="en-GB" dirty="0" smtClean="0"/>
              <a:t>webpages</a:t>
            </a:r>
            <a:endParaRPr lang="en-GB" dirty="0"/>
          </a:p>
          <a:p>
            <a:pPr lvl="1"/>
            <a:r>
              <a:rPr lang="en-GB" dirty="0"/>
              <a:t>Metadata is still just data</a:t>
            </a:r>
          </a:p>
          <a:p>
            <a:pPr eaLnBrk="1" hangingPunct="1"/>
            <a:endParaRPr lang="en-GB" dirty="0"/>
          </a:p>
          <a:p>
            <a:pPr marL="0" indent="0" eaLnBrk="1" hangingPunct="1">
              <a:buNone/>
            </a:pPr>
            <a:r>
              <a:rPr lang="en-GB" dirty="0"/>
              <a:t>If we have an infrastructure for metadata, we can use it for data in general</a:t>
            </a:r>
            <a:endParaRPr lang="en-US" dirty="0"/>
          </a:p>
        </p:txBody>
      </p:sp>
      <p:sp>
        <p:nvSpPr>
          <p:cNvPr id="2" name="Slide Number Placeholder 1"/>
          <p:cNvSpPr>
            <a:spLocks noGrp="1"/>
          </p:cNvSpPr>
          <p:nvPr>
            <p:ph type="sldNum" sz="quarter" idx="12"/>
          </p:nvPr>
        </p:nvSpPr>
        <p:spPr/>
        <p:txBody>
          <a:bodyPr/>
          <a:lstStyle/>
          <a:p>
            <a:fld id="{03AC6681-E0FD-2C4C-B392-04A572FD2AAE}" type="slidenum">
              <a:rPr lang="en-US" smtClean="0"/>
              <a:pPr/>
              <a:t>17</a:t>
            </a:fld>
            <a:endParaRPr lang="en-US" dirty="0"/>
          </a:p>
        </p:txBody>
      </p:sp>
    </p:spTree>
    <p:extLst>
      <p:ext uri="{BB962C8B-B14F-4D97-AF65-F5344CB8AC3E}">
        <p14:creationId xmlns:p14="http://schemas.microsoft.com/office/powerpoint/2010/main" val="25431069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p:txBody>
          <a:bodyPr/>
          <a:lstStyle/>
          <a:p>
            <a:r>
              <a:rPr lang="en-GB" smtClean="0"/>
              <a:t>Knowledge representation</a:t>
            </a:r>
            <a:endParaRPr lang="en-US"/>
          </a:p>
        </p:txBody>
      </p:sp>
      <p:sp>
        <p:nvSpPr>
          <p:cNvPr id="52227" name="Rectangle 5"/>
          <p:cNvSpPr>
            <a:spLocks noGrp="1" noChangeArrowheads="1"/>
          </p:cNvSpPr>
          <p:nvPr>
            <p:ph idx="1"/>
          </p:nvPr>
        </p:nvSpPr>
        <p:spPr/>
        <p:txBody>
          <a:bodyPr/>
          <a:lstStyle/>
          <a:p>
            <a:pPr marL="0" indent="0">
              <a:buNone/>
            </a:pPr>
            <a:r>
              <a:rPr lang="en-GB" dirty="0" smtClean="0"/>
              <a:t>Long-standing discipline within Artificial Intelligence</a:t>
            </a:r>
          </a:p>
          <a:p>
            <a:pPr marL="0" indent="0">
              <a:buNone/>
            </a:pPr>
            <a:r>
              <a:rPr lang="en-GB" dirty="0" smtClean="0"/>
              <a:t>Knowledge representation languages should:</a:t>
            </a:r>
          </a:p>
          <a:p>
            <a:pPr lvl="1"/>
            <a:r>
              <a:rPr lang="en-GB" dirty="0" smtClean="0"/>
              <a:t>Handle qualitative knowledge</a:t>
            </a:r>
          </a:p>
          <a:p>
            <a:pPr lvl="1"/>
            <a:r>
              <a:rPr lang="en-GB" dirty="0" smtClean="0"/>
              <a:t>Allow new knowledge to be inferred</a:t>
            </a:r>
          </a:p>
          <a:p>
            <a:pPr lvl="1"/>
            <a:r>
              <a:rPr lang="en-GB" dirty="0" smtClean="0"/>
              <a:t>Represent both the general and the specific</a:t>
            </a:r>
          </a:p>
          <a:p>
            <a:pPr lvl="1"/>
            <a:r>
              <a:rPr lang="en-GB" dirty="0" smtClean="0"/>
              <a:t>Capture complex meaning</a:t>
            </a:r>
          </a:p>
          <a:p>
            <a:pPr lvl="1"/>
            <a:r>
              <a:rPr lang="en-GB" dirty="0" smtClean="0"/>
              <a:t>Allow meta-level reasoning</a:t>
            </a:r>
            <a:endParaRPr lang="en-US" dirty="0" smtClean="0"/>
          </a:p>
          <a:p>
            <a:pPr marL="0" indent="0">
              <a:buNone/>
            </a:pPr>
            <a:r>
              <a:rPr lang="en-GB" dirty="0" smtClean="0"/>
              <a:t>RDF, RDF Schema and OWL are knowledge representation languages</a:t>
            </a:r>
            <a:endParaRPr lang="en-GB" dirty="0"/>
          </a:p>
        </p:txBody>
      </p:sp>
      <p:sp>
        <p:nvSpPr>
          <p:cNvPr id="4" name="Slide Number Placeholder 3"/>
          <p:cNvSpPr>
            <a:spLocks noGrp="1"/>
          </p:cNvSpPr>
          <p:nvPr>
            <p:ph type="sldNum" sz="quarter" idx="12"/>
          </p:nvPr>
        </p:nvSpPr>
        <p:spPr/>
        <p:txBody>
          <a:bodyPr/>
          <a:lstStyle/>
          <a:p>
            <a:fld id="{03AC6681-E0FD-2C4C-B392-04A572FD2AAE}" type="slidenum">
              <a:rPr lang="en-US" smtClean="0"/>
              <a:pPr/>
              <a:t>18</a:t>
            </a:fld>
            <a:endParaRPr lang="en-US" dirty="0"/>
          </a:p>
        </p:txBody>
      </p:sp>
    </p:spTree>
    <p:extLst>
      <p:ext uri="{BB962C8B-B14F-4D97-AF65-F5344CB8AC3E}">
        <p14:creationId xmlns:p14="http://schemas.microsoft.com/office/powerpoint/2010/main" val="168899099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4"/>
          <p:cNvGrpSpPr>
            <a:grpSpLocks/>
          </p:cNvGrpSpPr>
          <p:nvPr/>
        </p:nvGrpSpPr>
        <p:grpSpPr bwMode="auto">
          <a:xfrm>
            <a:off x="1439863" y="4292600"/>
            <a:ext cx="6264275" cy="1803400"/>
            <a:chOff x="1156" y="2702"/>
            <a:chExt cx="3946" cy="1136"/>
          </a:xfrm>
        </p:grpSpPr>
        <p:grpSp>
          <p:nvGrpSpPr>
            <p:cNvPr id="54277" name="Group 5"/>
            <p:cNvGrpSpPr>
              <a:grpSpLocks/>
            </p:cNvGrpSpPr>
            <p:nvPr/>
          </p:nvGrpSpPr>
          <p:grpSpPr bwMode="auto">
            <a:xfrm>
              <a:off x="2516" y="3475"/>
              <a:ext cx="862" cy="363"/>
              <a:chOff x="1338" y="2750"/>
              <a:chExt cx="862" cy="363"/>
            </a:xfrm>
          </p:grpSpPr>
          <p:sp>
            <p:nvSpPr>
              <p:cNvPr id="54298" name="AutoShape 6"/>
              <p:cNvSpPr>
                <a:spLocks noChangeArrowheads="1"/>
              </p:cNvSpPr>
              <p:nvPr/>
            </p:nvSpPr>
            <p:spPr bwMode="auto">
              <a:xfrm>
                <a:off x="1338" y="2750"/>
                <a:ext cx="862" cy="363"/>
              </a:xfrm>
              <a:prstGeom prst="roundRect">
                <a:avLst>
                  <a:gd name="adj" fmla="val 50000"/>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54299" name="Text Box 7"/>
              <p:cNvSpPr txBox="1">
                <a:spLocks noChangeArrowheads="1"/>
              </p:cNvSpPr>
              <p:nvPr/>
            </p:nvSpPr>
            <p:spPr bwMode="auto">
              <a:xfrm>
                <a:off x="1671" y="2838"/>
                <a:ext cx="223" cy="173"/>
              </a:xfrm>
              <a:prstGeom prst="rect">
                <a:avLst/>
              </a:prstGeom>
              <a:solidFill>
                <a:schemeClr val="accent1"/>
              </a:solidFill>
              <a:ln w="9525">
                <a:noFill/>
                <a:miter lim="800000"/>
                <a:headEnd/>
                <a:tailEnd/>
              </a:ln>
            </p:spPr>
            <p:txBody>
              <a:bodyPr wrap="none" lIns="0" rIns="0">
                <a:prstTxWarp prst="textNoShape">
                  <a:avLst/>
                </a:prstTxWarp>
                <a:spAutoFit/>
              </a:bodyPr>
              <a:lstStyle/>
              <a:p>
                <a:r>
                  <a:rPr lang="en-GB" sz="1200"/>
                  <a:t>Fido</a:t>
                </a:r>
                <a:endParaRPr lang="en-US" sz="1200"/>
              </a:p>
            </p:txBody>
          </p:sp>
        </p:grpSp>
        <p:grpSp>
          <p:nvGrpSpPr>
            <p:cNvPr id="54278" name="Group 8"/>
            <p:cNvGrpSpPr>
              <a:grpSpLocks/>
            </p:cNvGrpSpPr>
            <p:nvPr/>
          </p:nvGrpSpPr>
          <p:grpSpPr bwMode="auto">
            <a:xfrm>
              <a:off x="2516" y="2704"/>
              <a:ext cx="862" cy="363"/>
              <a:chOff x="1338" y="2750"/>
              <a:chExt cx="862" cy="363"/>
            </a:xfrm>
          </p:grpSpPr>
          <p:sp>
            <p:nvSpPr>
              <p:cNvPr id="54296" name="AutoShape 9"/>
              <p:cNvSpPr>
                <a:spLocks noChangeArrowheads="1"/>
              </p:cNvSpPr>
              <p:nvPr/>
            </p:nvSpPr>
            <p:spPr bwMode="auto">
              <a:xfrm>
                <a:off x="1338" y="2750"/>
                <a:ext cx="862" cy="363"/>
              </a:xfrm>
              <a:prstGeom prst="roundRect">
                <a:avLst>
                  <a:gd name="adj" fmla="val 50000"/>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54297" name="Text Box 10"/>
              <p:cNvSpPr txBox="1">
                <a:spLocks noChangeArrowheads="1"/>
              </p:cNvSpPr>
              <p:nvPr/>
            </p:nvSpPr>
            <p:spPr bwMode="auto">
              <a:xfrm>
                <a:off x="1684" y="2838"/>
                <a:ext cx="196" cy="173"/>
              </a:xfrm>
              <a:prstGeom prst="rect">
                <a:avLst/>
              </a:prstGeom>
              <a:solidFill>
                <a:schemeClr val="accent1"/>
              </a:solidFill>
              <a:ln w="9525">
                <a:noFill/>
                <a:miter lim="800000"/>
                <a:headEnd/>
                <a:tailEnd/>
              </a:ln>
            </p:spPr>
            <p:txBody>
              <a:bodyPr wrap="none" lIns="0" rIns="0">
                <a:prstTxWarp prst="textNoShape">
                  <a:avLst/>
                </a:prstTxWarp>
                <a:spAutoFit/>
              </a:bodyPr>
              <a:lstStyle/>
              <a:p>
                <a:r>
                  <a:rPr lang="en-GB" sz="1200"/>
                  <a:t>Dog</a:t>
                </a:r>
                <a:endParaRPr lang="en-US" sz="1200"/>
              </a:p>
            </p:txBody>
          </p:sp>
        </p:grpSp>
        <p:grpSp>
          <p:nvGrpSpPr>
            <p:cNvPr id="54279" name="Group 11"/>
            <p:cNvGrpSpPr>
              <a:grpSpLocks/>
            </p:cNvGrpSpPr>
            <p:nvPr/>
          </p:nvGrpSpPr>
          <p:grpSpPr bwMode="auto">
            <a:xfrm>
              <a:off x="4240" y="3475"/>
              <a:ext cx="862" cy="363"/>
              <a:chOff x="1338" y="2750"/>
              <a:chExt cx="862" cy="363"/>
            </a:xfrm>
          </p:grpSpPr>
          <p:sp>
            <p:nvSpPr>
              <p:cNvPr id="54294" name="AutoShape 12"/>
              <p:cNvSpPr>
                <a:spLocks noChangeArrowheads="1"/>
              </p:cNvSpPr>
              <p:nvPr/>
            </p:nvSpPr>
            <p:spPr bwMode="auto">
              <a:xfrm>
                <a:off x="1338" y="2750"/>
                <a:ext cx="862" cy="363"/>
              </a:xfrm>
              <a:prstGeom prst="roundRect">
                <a:avLst>
                  <a:gd name="adj" fmla="val 50000"/>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54295" name="Text Box 13"/>
              <p:cNvSpPr txBox="1">
                <a:spLocks noChangeArrowheads="1"/>
              </p:cNvSpPr>
              <p:nvPr/>
            </p:nvSpPr>
            <p:spPr bwMode="auto">
              <a:xfrm>
                <a:off x="1652" y="2838"/>
                <a:ext cx="260" cy="173"/>
              </a:xfrm>
              <a:prstGeom prst="rect">
                <a:avLst/>
              </a:prstGeom>
              <a:solidFill>
                <a:schemeClr val="accent1"/>
              </a:solidFill>
              <a:ln w="9525">
                <a:noFill/>
                <a:miter lim="800000"/>
                <a:headEnd/>
                <a:tailEnd/>
              </a:ln>
            </p:spPr>
            <p:txBody>
              <a:bodyPr wrap="none" lIns="0" rIns="0">
                <a:prstTxWarp prst="textNoShape">
                  <a:avLst/>
                </a:prstTxWarp>
                <a:spAutoFit/>
              </a:bodyPr>
              <a:lstStyle/>
              <a:p>
                <a:r>
                  <a:rPr lang="en-GB" sz="1200"/>
                  <a:t>steak</a:t>
                </a:r>
                <a:endParaRPr lang="en-US" sz="1200"/>
              </a:p>
            </p:txBody>
          </p:sp>
        </p:grpSp>
        <p:grpSp>
          <p:nvGrpSpPr>
            <p:cNvPr id="54280" name="Group 14"/>
            <p:cNvGrpSpPr>
              <a:grpSpLocks/>
            </p:cNvGrpSpPr>
            <p:nvPr/>
          </p:nvGrpSpPr>
          <p:grpSpPr bwMode="auto">
            <a:xfrm>
              <a:off x="4240" y="2704"/>
              <a:ext cx="862" cy="363"/>
              <a:chOff x="1338" y="2750"/>
              <a:chExt cx="862" cy="363"/>
            </a:xfrm>
          </p:grpSpPr>
          <p:sp>
            <p:nvSpPr>
              <p:cNvPr id="54292" name="AutoShape 15"/>
              <p:cNvSpPr>
                <a:spLocks noChangeArrowheads="1"/>
              </p:cNvSpPr>
              <p:nvPr/>
            </p:nvSpPr>
            <p:spPr bwMode="auto">
              <a:xfrm>
                <a:off x="1338" y="2750"/>
                <a:ext cx="862" cy="363"/>
              </a:xfrm>
              <a:prstGeom prst="roundRect">
                <a:avLst>
                  <a:gd name="adj" fmla="val 50000"/>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54293" name="Text Box 16"/>
              <p:cNvSpPr txBox="1">
                <a:spLocks noChangeArrowheads="1"/>
              </p:cNvSpPr>
              <p:nvPr/>
            </p:nvSpPr>
            <p:spPr bwMode="auto">
              <a:xfrm>
                <a:off x="1622" y="2838"/>
                <a:ext cx="322" cy="173"/>
              </a:xfrm>
              <a:prstGeom prst="rect">
                <a:avLst/>
              </a:prstGeom>
              <a:solidFill>
                <a:schemeClr val="accent1"/>
              </a:solidFill>
              <a:ln w="9525">
                <a:noFill/>
                <a:miter lim="800000"/>
                <a:headEnd/>
                <a:tailEnd/>
              </a:ln>
            </p:spPr>
            <p:txBody>
              <a:bodyPr wrap="none" lIns="0" rIns="0">
                <a:prstTxWarp prst="textNoShape">
                  <a:avLst/>
                </a:prstTxWarp>
                <a:spAutoFit/>
              </a:bodyPr>
              <a:lstStyle/>
              <a:p>
                <a:r>
                  <a:rPr lang="en-GB" sz="1200"/>
                  <a:t>brown</a:t>
                </a:r>
                <a:endParaRPr lang="en-US" sz="1200"/>
              </a:p>
            </p:txBody>
          </p:sp>
        </p:grpSp>
        <p:cxnSp>
          <p:nvCxnSpPr>
            <p:cNvPr id="54281" name="AutoShape 17"/>
            <p:cNvCxnSpPr>
              <a:cxnSpLocks noChangeShapeType="1"/>
              <a:stCxn id="54298" idx="0"/>
              <a:endCxn id="54296" idx="2"/>
            </p:cNvCxnSpPr>
            <p:nvPr/>
          </p:nvCxnSpPr>
          <p:spPr bwMode="auto">
            <a:xfrm flipV="1">
              <a:off x="2947" y="3067"/>
              <a:ext cx="0" cy="408"/>
            </a:xfrm>
            <a:prstGeom prst="straightConnector1">
              <a:avLst/>
            </a:prstGeom>
            <a:noFill/>
            <a:ln w="9525">
              <a:solidFill>
                <a:schemeClr val="tx1"/>
              </a:solidFill>
              <a:round/>
              <a:headEnd/>
              <a:tailEnd type="triangle" w="med" len="med"/>
            </a:ln>
          </p:spPr>
        </p:cxnSp>
        <p:cxnSp>
          <p:nvCxnSpPr>
            <p:cNvPr id="54282" name="AutoShape 18"/>
            <p:cNvCxnSpPr>
              <a:cxnSpLocks noChangeShapeType="1"/>
              <a:stCxn id="54298" idx="3"/>
              <a:endCxn id="54292" idx="1"/>
            </p:cNvCxnSpPr>
            <p:nvPr/>
          </p:nvCxnSpPr>
          <p:spPr bwMode="auto">
            <a:xfrm flipV="1">
              <a:off x="3378" y="2886"/>
              <a:ext cx="862" cy="771"/>
            </a:xfrm>
            <a:prstGeom prst="straightConnector1">
              <a:avLst/>
            </a:prstGeom>
            <a:noFill/>
            <a:ln w="9525">
              <a:solidFill>
                <a:schemeClr val="tx1"/>
              </a:solidFill>
              <a:round/>
              <a:headEnd/>
              <a:tailEnd type="triangle" w="med" len="med"/>
            </a:ln>
          </p:spPr>
        </p:cxnSp>
        <p:cxnSp>
          <p:nvCxnSpPr>
            <p:cNvPr id="54283" name="AutoShape 19"/>
            <p:cNvCxnSpPr>
              <a:cxnSpLocks noChangeShapeType="1"/>
              <a:stCxn id="54298" idx="3"/>
              <a:endCxn id="54294" idx="1"/>
            </p:cNvCxnSpPr>
            <p:nvPr/>
          </p:nvCxnSpPr>
          <p:spPr bwMode="auto">
            <a:xfrm>
              <a:off x="3378" y="3657"/>
              <a:ext cx="862" cy="0"/>
            </a:xfrm>
            <a:prstGeom prst="straightConnector1">
              <a:avLst/>
            </a:prstGeom>
            <a:noFill/>
            <a:ln w="9525">
              <a:solidFill>
                <a:schemeClr val="tx1"/>
              </a:solidFill>
              <a:round/>
              <a:headEnd/>
              <a:tailEnd type="triangle" w="med" len="med"/>
            </a:ln>
          </p:spPr>
        </p:cxnSp>
        <p:grpSp>
          <p:nvGrpSpPr>
            <p:cNvPr id="54284" name="Group 20"/>
            <p:cNvGrpSpPr>
              <a:grpSpLocks/>
            </p:cNvGrpSpPr>
            <p:nvPr/>
          </p:nvGrpSpPr>
          <p:grpSpPr bwMode="auto">
            <a:xfrm>
              <a:off x="1156" y="2704"/>
              <a:ext cx="862" cy="363"/>
              <a:chOff x="1338" y="2750"/>
              <a:chExt cx="862" cy="363"/>
            </a:xfrm>
          </p:grpSpPr>
          <p:sp>
            <p:nvSpPr>
              <p:cNvPr id="54290" name="AutoShape 21"/>
              <p:cNvSpPr>
                <a:spLocks noChangeArrowheads="1"/>
              </p:cNvSpPr>
              <p:nvPr/>
            </p:nvSpPr>
            <p:spPr bwMode="auto">
              <a:xfrm>
                <a:off x="1338" y="2750"/>
                <a:ext cx="862" cy="363"/>
              </a:xfrm>
              <a:prstGeom prst="roundRect">
                <a:avLst>
                  <a:gd name="adj" fmla="val 50000"/>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54291" name="Text Box 22"/>
              <p:cNvSpPr txBox="1">
                <a:spLocks noChangeArrowheads="1"/>
              </p:cNvSpPr>
              <p:nvPr/>
            </p:nvSpPr>
            <p:spPr bwMode="auto">
              <a:xfrm>
                <a:off x="1668" y="2838"/>
                <a:ext cx="230" cy="173"/>
              </a:xfrm>
              <a:prstGeom prst="rect">
                <a:avLst/>
              </a:prstGeom>
              <a:solidFill>
                <a:schemeClr val="accent1"/>
              </a:solidFill>
              <a:ln w="9525">
                <a:noFill/>
                <a:miter lim="800000"/>
                <a:headEnd/>
                <a:tailEnd/>
              </a:ln>
            </p:spPr>
            <p:txBody>
              <a:bodyPr wrap="none" lIns="0" rIns="0">
                <a:prstTxWarp prst="textNoShape">
                  <a:avLst/>
                </a:prstTxWarp>
                <a:spAutoFit/>
              </a:bodyPr>
              <a:lstStyle/>
              <a:p>
                <a:r>
                  <a:rPr lang="en-GB" sz="1200"/>
                  <a:t>bark</a:t>
                </a:r>
                <a:endParaRPr lang="en-US" sz="1200"/>
              </a:p>
            </p:txBody>
          </p:sp>
        </p:grpSp>
        <p:cxnSp>
          <p:nvCxnSpPr>
            <p:cNvPr id="54285" name="AutoShape 23"/>
            <p:cNvCxnSpPr>
              <a:cxnSpLocks noChangeShapeType="1"/>
              <a:stCxn id="54296" idx="1"/>
              <a:endCxn id="54290" idx="3"/>
            </p:cNvCxnSpPr>
            <p:nvPr/>
          </p:nvCxnSpPr>
          <p:spPr bwMode="auto">
            <a:xfrm flipH="1">
              <a:off x="2018" y="2886"/>
              <a:ext cx="498" cy="0"/>
            </a:xfrm>
            <a:prstGeom prst="straightConnector1">
              <a:avLst/>
            </a:prstGeom>
            <a:noFill/>
            <a:ln w="9525">
              <a:solidFill>
                <a:schemeClr val="tx1"/>
              </a:solidFill>
              <a:round/>
              <a:headEnd/>
              <a:tailEnd type="triangle" w="med" len="med"/>
            </a:ln>
          </p:spPr>
        </p:cxnSp>
        <p:sp>
          <p:nvSpPr>
            <p:cNvPr id="54286" name="Text Box 24"/>
            <p:cNvSpPr txBox="1">
              <a:spLocks noChangeArrowheads="1"/>
            </p:cNvSpPr>
            <p:nvPr/>
          </p:nvSpPr>
          <p:spPr bwMode="auto">
            <a:xfrm>
              <a:off x="2108" y="2702"/>
              <a:ext cx="378" cy="173"/>
            </a:xfrm>
            <a:prstGeom prst="rect">
              <a:avLst/>
            </a:prstGeom>
            <a:noFill/>
            <a:ln w="9525">
              <a:noFill/>
              <a:miter lim="800000"/>
              <a:headEnd/>
              <a:tailEnd/>
            </a:ln>
          </p:spPr>
          <p:txBody>
            <a:bodyPr wrap="none">
              <a:prstTxWarp prst="textNoShape">
                <a:avLst/>
              </a:prstTxWarp>
              <a:spAutoFit/>
            </a:bodyPr>
            <a:lstStyle/>
            <a:p>
              <a:pPr algn="l"/>
              <a:r>
                <a:rPr lang="en-GB" sz="1200" b="0"/>
                <a:t>action</a:t>
              </a:r>
              <a:endParaRPr lang="en-US" sz="1200" b="0"/>
            </a:p>
          </p:txBody>
        </p:sp>
        <p:sp>
          <p:nvSpPr>
            <p:cNvPr id="54287" name="Text Box 25"/>
            <p:cNvSpPr txBox="1">
              <a:spLocks noChangeArrowheads="1"/>
            </p:cNvSpPr>
            <p:nvPr/>
          </p:nvSpPr>
          <p:spPr bwMode="auto">
            <a:xfrm>
              <a:off x="2652" y="3201"/>
              <a:ext cx="257" cy="173"/>
            </a:xfrm>
            <a:prstGeom prst="rect">
              <a:avLst/>
            </a:prstGeom>
            <a:noFill/>
            <a:ln w="9525">
              <a:noFill/>
              <a:miter lim="800000"/>
              <a:headEnd/>
              <a:tailEnd/>
            </a:ln>
          </p:spPr>
          <p:txBody>
            <a:bodyPr wrap="none">
              <a:prstTxWarp prst="textNoShape">
                <a:avLst/>
              </a:prstTxWarp>
              <a:spAutoFit/>
            </a:bodyPr>
            <a:lstStyle/>
            <a:p>
              <a:pPr algn="l"/>
              <a:r>
                <a:rPr lang="en-GB" sz="1200" b="0"/>
                <a:t>is a</a:t>
              </a:r>
              <a:endParaRPr lang="en-US" sz="1200" b="0"/>
            </a:p>
          </p:txBody>
        </p:sp>
        <p:sp>
          <p:nvSpPr>
            <p:cNvPr id="54288" name="Text Box 26"/>
            <p:cNvSpPr txBox="1">
              <a:spLocks noChangeArrowheads="1"/>
            </p:cNvSpPr>
            <p:nvPr/>
          </p:nvSpPr>
          <p:spPr bwMode="auto">
            <a:xfrm>
              <a:off x="3560" y="3020"/>
              <a:ext cx="385" cy="173"/>
            </a:xfrm>
            <a:prstGeom prst="rect">
              <a:avLst/>
            </a:prstGeom>
            <a:noFill/>
            <a:ln w="9525">
              <a:noFill/>
              <a:miter lim="800000"/>
              <a:headEnd/>
              <a:tailEnd/>
            </a:ln>
          </p:spPr>
          <p:txBody>
            <a:bodyPr wrap="none">
              <a:prstTxWarp prst="textNoShape">
                <a:avLst/>
              </a:prstTxWarp>
              <a:spAutoFit/>
            </a:bodyPr>
            <a:lstStyle/>
            <a:p>
              <a:pPr algn="l"/>
              <a:r>
                <a:rPr lang="en-GB" sz="1200" b="0"/>
                <a:t>colour</a:t>
              </a:r>
              <a:endParaRPr lang="en-US" sz="1200" b="0"/>
            </a:p>
          </p:txBody>
        </p:sp>
        <p:sp>
          <p:nvSpPr>
            <p:cNvPr id="54289" name="Text Box 27"/>
            <p:cNvSpPr txBox="1">
              <a:spLocks noChangeArrowheads="1"/>
            </p:cNvSpPr>
            <p:nvPr/>
          </p:nvSpPr>
          <p:spPr bwMode="auto">
            <a:xfrm>
              <a:off x="3650" y="3655"/>
              <a:ext cx="285" cy="173"/>
            </a:xfrm>
            <a:prstGeom prst="rect">
              <a:avLst/>
            </a:prstGeom>
            <a:noFill/>
            <a:ln w="9525">
              <a:noFill/>
              <a:miter lim="800000"/>
              <a:headEnd/>
              <a:tailEnd/>
            </a:ln>
          </p:spPr>
          <p:txBody>
            <a:bodyPr wrap="none">
              <a:prstTxWarp prst="textNoShape">
                <a:avLst/>
              </a:prstTxWarp>
              <a:spAutoFit/>
            </a:bodyPr>
            <a:lstStyle/>
            <a:p>
              <a:pPr algn="l"/>
              <a:r>
                <a:rPr lang="en-GB" sz="1200" b="0"/>
                <a:t>eats</a:t>
              </a:r>
              <a:endParaRPr lang="en-US" sz="1200" b="0"/>
            </a:p>
          </p:txBody>
        </p:sp>
      </p:grpSp>
      <p:sp>
        <p:nvSpPr>
          <p:cNvPr id="54275" name="Rectangle 28"/>
          <p:cNvSpPr>
            <a:spLocks noGrp="1" noChangeArrowheads="1"/>
          </p:cNvSpPr>
          <p:nvPr>
            <p:ph type="title"/>
          </p:nvPr>
        </p:nvSpPr>
        <p:spPr/>
        <p:txBody>
          <a:bodyPr/>
          <a:lstStyle/>
          <a:p>
            <a:r>
              <a:rPr lang="en-GB" dirty="0" smtClean="0"/>
              <a:t>Knowledge representation</a:t>
            </a:r>
            <a:endParaRPr lang="en-US" dirty="0"/>
          </a:p>
        </p:txBody>
      </p:sp>
      <p:sp>
        <p:nvSpPr>
          <p:cNvPr id="54276" name="Rectangle 29"/>
          <p:cNvSpPr>
            <a:spLocks noGrp="1" noChangeArrowheads="1"/>
          </p:cNvSpPr>
          <p:nvPr>
            <p:ph idx="1"/>
          </p:nvPr>
        </p:nvSpPr>
        <p:spPr/>
        <p:txBody>
          <a:bodyPr/>
          <a:lstStyle/>
          <a:p>
            <a:pPr marL="0" indent="0">
              <a:buNone/>
            </a:pPr>
            <a:r>
              <a:rPr lang="en-GB" dirty="0" smtClean="0"/>
              <a:t>“Traditional” knowledge representation is formal logic</a:t>
            </a:r>
          </a:p>
          <a:p>
            <a:pPr marL="0" indent="0">
              <a:buNone/>
            </a:pPr>
            <a:endParaRPr lang="en-GB" dirty="0" smtClean="0"/>
          </a:p>
          <a:p>
            <a:pPr marL="0" indent="0">
              <a:buNone/>
            </a:pPr>
            <a:r>
              <a:rPr lang="en-GB" dirty="0" smtClean="0"/>
              <a:t>Network (graph-based) knowledge representation originated in 1960s with psychologists and linguists</a:t>
            </a:r>
            <a:endParaRPr lang="en-US" dirty="0" smtClean="0"/>
          </a:p>
        </p:txBody>
      </p:sp>
      <p:sp>
        <p:nvSpPr>
          <p:cNvPr id="6" name="Slide Number Placeholder 5"/>
          <p:cNvSpPr>
            <a:spLocks noGrp="1"/>
          </p:cNvSpPr>
          <p:nvPr>
            <p:ph type="sldNum" sz="quarter" idx="12"/>
          </p:nvPr>
        </p:nvSpPr>
        <p:spPr/>
        <p:txBody>
          <a:bodyPr/>
          <a:lstStyle/>
          <a:p>
            <a:fld id="{03AC6681-E0FD-2C4C-B392-04A572FD2AAE}" type="slidenum">
              <a:rPr lang="en-US" smtClean="0"/>
              <a:pPr/>
              <a:t>19</a:t>
            </a:fld>
            <a:endParaRPr lang="en-US" dirty="0"/>
          </a:p>
        </p:txBody>
      </p:sp>
    </p:spTree>
    <p:extLst>
      <p:ext uri="{BB962C8B-B14F-4D97-AF65-F5344CB8AC3E}">
        <p14:creationId xmlns:p14="http://schemas.microsoft.com/office/powerpoint/2010/main" val="21471069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r>
              <a:rPr lang="en-GB" smtClean="0"/>
              <a:t>Course Aims</a:t>
            </a:r>
            <a:endParaRPr lang="en-GB"/>
          </a:p>
        </p:txBody>
      </p:sp>
      <p:sp>
        <p:nvSpPr>
          <p:cNvPr id="19459" name="Rectangle 5"/>
          <p:cNvSpPr>
            <a:spLocks noGrp="1" noChangeArrowheads="1"/>
          </p:cNvSpPr>
          <p:nvPr>
            <p:ph idx="1"/>
          </p:nvPr>
        </p:nvSpPr>
        <p:spPr/>
        <p:txBody>
          <a:bodyPr/>
          <a:lstStyle/>
          <a:p>
            <a:r>
              <a:rPr lang="en-GB" smtClean="0"/>
              <a:t>Understand the key ideas and history behind the Semantic Web</a:t>
            </a:r>
          </a:p>
          <a:p>
            <a:r>
              <a:rPr lang="en-GB" smtClean="0"/>
              <a:t>Explain the state of the art in Semantic Web technologies</a:t>
            </a:r>
          </a:p>
          <a:p>
            <a:r>
              <a:rPr lang="en-GB" smtClean="0"/>
              <a:t>Gain practical experience of ontology design in OWL</a:t>
            </a:r>
          </a:p>
          <a:p>
            <a:r>
              <a:rPr lang="en-GB" smtClean="0"/>
              <a:t>Understand the future directions of the Semantic Web, and its relationship with other Web developments</a:t>
            </a:r>
            <a:endParaRPr lang="en-GB"/>
          </a:p>
        </p:txBody>
      </p:sp>
      <p:sp>
        <p:nvSpPr>
          <p:cNvPr id="2" name="Slide Number Placeholder 1"/>
          <p:cNvSpPr>
            <a:spLocks noGrp="1"/>
          </p:cNvSpPr>
          <p:nvPr>
            <p:ph type="sldNum" sz="quarter" idx="12"/>
          </p:nvPr>
        </p:nvSpPr>
        <p:spPr/>
        <p:txBody>
          <a:bodyPr/>
          <a:lstStyle/>
          <a:p>
            <a:fld id="{03AC6681-E0FD-2C4C-B392-04A572FD2AAE}" type="slidenum">
              <a:rPr lang="en-US" smtClean="0"/>
              <a:pPr/>
              <a:t>2</a:t>
            </a:fld>
            <a:endParaRPr lang="en-US" dirty="0"/>
          </a:p>
        </p:txBody>
      </p:sp>
    </p:spTree>
    <p:extLst>
      <p:ext uri="{BB962C8B-B14F-4D97-AF65-F5344CB8AC3E}">
        <p14:creationId xmlns:p14="http://schemas.microsoft.com/office/powerpoint/2010/main" val="141211041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p:txBody>
          <a:bodyPr/>
          <a:lstStyle/>
          <a:p>
            <a:pPr eaLnBrk="1" hangingPunct="1"/>
            <a:r>
              <a:rPr lang="en-GB"/>
              <a:t>Vocabularies and ontologies</a:t>
            </a:r>
            <a:endParaRPr lang="en-US"/>
          </a:p>
        </p:txBody>
      </p:sp>
      <p:sp>
        <p:nvSpPr>
          <p:cNvPr id="56323" name="Rectangle 5"/>
          <p:cNvSpPr>
            <a:spLocks noGrp="1" noChangeArrowheads="1"/>
          </p:cNvSpPr>
          <p:nvPr>
            <p:ph idx="1"/>
          </p:nvPr>
        </p:nvSpPr>
        <p:spPr/>
        <p:txBody>
          <a:bodyPr/>
          <a:lstStyle/>
          <a:p>
            <a:pPr marL="0" indent="0" eaLnBrk="1" hangingPunct="1">
              <a:lnSpc>
                <a:spcPct val="90000"/>
              </a:lnSpc>
              <a:buNone/>
            </a:pPr>
            <a:r>
              <a:rPr lang="en-GB" dirty="0"/>
              <a:t>A knowledge representation language by itself is of little use</a:t>
            </a:r>
          </a:p>
          <a:p>
            <a:pPr marL="0" indent="0" eaLnBrk="1" hangingPunct="1">
              <a:lnSpc>
                <a:spcPct val="90000"/>
              </a:lnSpc>
              <a:buNone/>
            </a:pPr>
            <a:r>
              <a:rPr lang="en-GB" dirty="0"/>
              <a:t>We need to be able to tailor the language to our application domain</a:t>
            </a:r>
          </a:p>
          <a:p>
            <a:pPr lvl="1" eaLnBrk="1" hangingPunct="1">
              <a:lnSpc>
                <a:spcPct val="80000"/>
              </a:lnSpc>
            </a:pPr>
            <a:r>
              <a:rPr lang="en-GB" dirty="0"/>
              <a:t>The bibliographic domain needs to be able to talk about works and authors</a:t>
            </a:r>
          </a:p>
          <a:p>
            <a:pPr lvl="1" eaLnBrk="1" hangingPunct="1">
              <a:lnSpc>
                <a:spcPct val="80000"/>
              </a:lnSpc>
            </a:pPr>
            <a:r>
              <a:rPr lang="en-GB" dirty="0"/>
              <a:t>The e-commerce domain needs to be able to talk about orders and prices</a:t>
            </a:r>
          </a:p>
          <a:p>
            <a:pPr lvl="1" eaLnBrk="1" hangingPunct="1">
              <a:lnSpc>
                <a:spcPct val="80000"/>
              </a:lnSpc>
            </a:pPr>
            <a:r>
              <a:rPr lang="en-GB" dirty="0"/>
              <a:t>…</a:t>
            </a:r>
          </a:p>
          <a:p>
            <a:pPr marL="0" indent="0" eaLnBrk="1" hangingPunct="1">
              <a:lnSpc>
                <a:spcPct val="90000"/>
              </a:lnSpc>
              <a:buNone/>
            </a:pPr>
            <a:r>
              <a:rPr lang="en-GB" dirty="0"/>
              <a:t>We need domain-specific </a:t>
            </a:r>
            <a:r>
              <a:rPr lang="en-GB" dirty="0" smtClean="0"/>
              <a:t>vocabularies, or </a:t>
            </a:r>
            <a:r>
              <a:rPr lang="en-GB" b="1" dirty="0" smtClean="0"/>
              <a:t>ontologies</a:t>
            </a:r>
            <a:endParaRPr lang="en-GB" b="1" dirty="0"/>
          </a:p>
        </p:txBody>
      </p:sp>
      <p:sp>
        <p:nvSpPr>
          <p:cNvPr id="2" name="Slide Number Placeholder 1"/>
          <p:cNvSpPr>
            <a:spLocks noGrp="1"/>
          </p:cNvSpPr>
          <p:nvPr>
            <p:ph type="sldNum" sz="quarter" idx="12"/>
          </p:nvPr>
        </p:nvSpPr>
        <p:spPr/>
        <p:txBody>
          <a:bodyPr/>
          <a:lstStyle/>
          <a:p>
            <a:fld id="{03AC6681-E0FD-2C4C-B392-04A572FD2AAE}" type="slidenum">
              <a:rPr lang="en-US" smtClean="0"/>
              <a:pPr/>
              <a:t>20</a:t>
            </a:fld>
            <a:endParaRPr lang="en-US" dirty="0"/>
          </a:p>
        </p:txBody>
      </p:sp>
    </p:spTree>
    <p:extLst>
      <p:ext uri="{BB962C8B-B14F-4D97-AF65-F5344CB8AC3E}">
        <p14:creationId xmlns:p14="http://schemas.microsoft.com/office/powerpoint/2010/main" val="26805222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32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32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63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p:txBody>
          <a:bodyPr/>
          <a:lstStyle/>
          <a:p>
            <a:pPr eaLnBrk="1" hangingPunct="1"/>
            <a:r>
              <a:rPr lang="en-GB"/>
              <a:t>Hypertext and hypermedia</a:t>
            </a:r>
          </a:p>
        </p:txBody>
      </p:sp>
      <p:sp>
        <p:nvSpPr>
          <p:cNvPr id="58371" name="Rectangle 5"/>
          <p:cNvSpPr>
            <a:spLocks noGrp="1" noChangeArrowheads="1"/>
          </p:cNvSpPr>
          <p:nvPr>
            <p:ph idx="1"/>
          </p:nvPr>
        </p:nvSpPr>
        <p:spPr/>
        <p:txBody>
          <a:bodyPr/>
          <a:lstStyle/>
          <a:p>
            <a:pPr marL="0" indent="0" eaLnBrk="1" hangingPunct="1">
              <a:buNone/>
            </a:pPr>
            <a:r>
              <a:rPr lang="en-GB" dirty="0"/>
              <a:t>Non-linear writing</a:t>
            </a:r>
          </a:p>
          <a:p>
            <a:pPr lvl="1" eaLnBrk="1" hangingPunct="1"/>
            <a:r>
              <a:rPr lang="en-GB" dirty="0"/>
              <a:t>Interlinked texts</a:t>
            </a:r>
          </a:p>
          <a:p>
            <a:pPr lvl="1" eaLnBrk="1" hangingPunct="1"/>
            <a:r>
              <a:rPr lang="en-GB" dirty="0"/>
              <a:t>Multiple pathways, multiple reading sequences</a:t>
            </a:r>
          </a:p>
          <a:p>
            <a:pPr lvl="1" eaLnBrk="1" hangingPunct="1"/>
            <a:r>
              <a:rPr lang="en-GB" dirty="0"/>
              <a:t>Multiple media: video, audio, images, emails, databases, </a:t>
            </a:r>
            <a:r>
              <a:rPr lang="en-GB" dirty="0" err="1"/>
              <a:t>spreadsheets</a:t>
            </a:r>
            <a:endParaRPr lang="en-GB" dirty="0"/>
          </a:p>
          <a:p>
            <a:pPr marL="0" indent="0" eaLnBrk="1" hangingPunct="1">
              <a:buNone/>
            </a:pPr>
            <a:r>
              <a:rPr lang="en-GB" dirty="0"/>
              <a:t>Annotation and commentary</a:t>
            </a:r>
          </a:p>
          <a:p>
            <a:pPr marL="0" indent="0" eaLnBrk="1" hangingPunct="1">
              <a:buNone/>
            </a:pPr>
            <a:r>
              <a:rPr lang="en-GB" dirty="0"/>
              <a:t>Association of ideas</a:t>
            </a:r>
          </a:p>
        </p:txBody>
      </p:sp>
      <p:sp>
        <p:nvSpPr>
          <p:cNvPr id="2" name="Slide Number Placeholder 1"/>
          <p:cNvSpPr>
            <a:spLocks noGrp="1"/>
          </p:cNvSpPr>
          <p:nvPr>
            <p:ph type="sldNum" sz="quarter" idx="12"/>
          </p:nvPr>
        </p:nvSpPr>
        <p:spPr/>
        <p:txBody>
          <a:bodyPr/>
          <a:lstStyle/>
          <a:p>
            <a:fld id="{03AC6681-E0FD-2C4C-B392-04A572FD2AAE}" type="slidenum">
              <a:rPr lang="en-US" smtClean="0"/>
              <a:pPr/>
              <a:t>21</a:t>
            </a:fld>
            <a:endParaRPr lang="en-US" dirty="0"/>
          </a:p>
        </p:txBody>
      </p:sp>
    </p:spTree>
    <p:extLst>
      <p:ext uri="{BB962C8B-B14F-4D97-AF65-F5344CB8AC3E}">
        <p14:creationId xmlns:p14="http://schemas.microsoft.com/office/powerpoint/2010/main" val="59784265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p:txBody>
          <a:bodyPr/>
          <a:lstStyle/>
          <a:p>
            <a:r>
              <a:rPr lang="en-GB" smtClean="0"/>
              <a:t>Links</a:t>
            </a:r>
            <a:endParaRPr lang="en-GB"/>
          </a:p>
        </p:txBody>
      </p:sp>
      <p:sp>
        <p:nvSpPr>
          <p:cNvPr id="60419" name="Rectangle 5"/>
          <p:cNvSpPr>
            <a:spLocks noGrp="1" noChangeArrowheads="1"/>
          </p:cNvSpPr>
          <p:nvPr>
            <p:ph idx="1"/>
          </p:nvPr>
        </p:nvSpPr>
        <p:spPr/>
        <p:txBody>
          <a:bodyPr/>
          <a:lstStyle/>
          <a:p>
            <a:pPr marL="0" indent="0">
              <a:buNone/>
            </a:pPr>
            <a:r>
              <a:rPr lang="en-GB" dirty="0" smtClean="0"/>
              <a:t>Essence of hypermedia is connections</a:t>
            </a:r>
          </a:p>
          <a:p>
            <a:pPr lvl="1"/>
            <a:r>
              <a:rPr lang="en-GB" dirty="0" smtClean="0"/>
              <a:t>Relationships in an abstract domain</a:t>
            </a:r>
          </a:p>
          <a:p>
            <a:pPr lvl="1"/>
            <a:r>
              <a:rPr lang="en-GB" dirty="0" smtClean="0"/>
              <a:t>Implemented as navigable links</a:t>
            </a:r>
          </a:p>
          <a:p>
            <a:pPr marL="0" indent="0">
              <a:buNone/>
            </a:pPr>
            <a:r>
              <a:rPr lang="en-GB" dirty="0" smtClean="0"/>
              <a:t>Many kinds of relationships:</a:t>
            </a:r>
          </a:p>
          <a:p>
            <a:pPr lvl="1"/>
            <a:r>
              <a:rPr lang="en-GB" dirty="0" smtClean="0"/>
              <a:t>Author-of, homepage-of, see-also, background-info, definition, </a:t>
            </a:r>
            <a:r>
              <a:rPr lang="en-GB" dirty="0" err="1" smtClean="0"/>
              <a:t>etc</a:t>
            </a:r>
            <a:endParaRPr lang="en-GB" dirty="0" smtClean="0"/>
          </a:p>
          <a:p>
            <a:pPr lvl="1"/>
            <a:r>
              <a:rPr lang="en-GB" dirty="0" smtClean="0"/>
              <a:t>Typed links</a:t>
            </a:r>
          </a:p>
          <a:p>
            <a:pPr marL="0" indent="0">
              <a:buNone/>
            </a:pPr>
            <a:r>
              <a:rPr lang="en-GB" dirty="0" smtClean="0"/>
              <a:t>Links are complex structures</a:t>
            </a:r>
          </a:p>
          <a:p>
            <a:pPr lvl="1"/>
            <a:r>
              <a:rPr lang="en-GB" dirty="0" smtClean="0"/>
              <a:t>Multivalent, rich metadata</a:t>
            </a:r>
          </a:p>
          <a:p>
            <a:pPr lvl="1"/>
            <a:r>
              <a:rPr lang="en-GB" dirty="0" smtClean="0"/>
              <a:t>Not just simple GOTOs</a:t>
            </a:r>
            <a:endParaRPr lang="en-GB" dirty="0"/>
          </a:p>
        </p:txBody>
      </p:sp>
      <p:sp>
        <p:nvSpPr>
          <p:cNvPr id="4" name="Slide Number Placeholder 3"/>
          <p:cNvSpPr>
            <a:spLocks noGrp="1"/>
          </p:cNvSpPr>
          <p:nvPr>
            <p:ph type="sldNum" sz="quarter" idx="12"/>
          </p:nvPr>
        </p:nvSpPr>
        <p:spPr/>
        <p:txBody>
          <a:bodyPr/>
          <a:lstStyle/>
          <a:p>
            <a:fld id="{03AC6681-E0FD-2C4C-B392-04A572FD2AAE}" type="slidenum">
              <a:rPr lang="en-US" smtClean="0"/>
              <a:pPr/>
              <a:t>22</a:t>
            </a:fld>
            <a:endParaRPr lang="en-US" dirty="0"/>
          </a:p>
        </p:txBody>
      </p:sp>
    </p:spTree>
    <p:extLst>
      <p:ext uri="{BB962C8B-B14F-4D97-AF65-F5344CB8AC3E}">
        <p14:creationId xmlns:p14="http://schemas.microsoft.com/office/powerpoint/2010/main" val="182110373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p:txBody>
          <a:bodyPr/>
          <a:lstStyle/>
          <a:p>
            <a:r>
              <a:rPr lang="en-GB" dirty="0" smtClean="0"/>
              <a:t>Hypermedia versus Network KR</a:t>
            </a:r>
            <a:endParaRPr lang="en-US" dirty="0"/>
          </a:p>
        </p:txBody>
      </p:sp>
      <p:sp>
        <p:nvSpPr>
          <p:cNvPr id="64515" name="Rectangle 5"/>
          <p:cNvSpPr>
            <a:spLocks noGrp="1" noChangeArrowheads="1"/>
          </p:cNvSpPr>
          <p:nvPr>
            <p:ph idx="1"/>
          </p:nvPr>
        </p:nvSpPr>
        <p:spPr/>
        <p:txBody>
          <a:bodyPr/>
          <a:lstStyle/>
          <a:p>
            <a:pPr marL="0" indent="0">
              <a:buNone/>
            </a:pPr>
            <a:r>
              <a:rPr lang="en-GB" dirty="0" smtClean="0"/>
              <a:t>Open hypermedia makes links </a:t>
            </a:r>
            <a:r>
              <a:rPr lang="en-GB" b="1" dirty="0" smtClean="0"/>
              <a:t>between</a:t>
            </a:r>
            <a:r>
              <a:rPr lang="en-GB" dirty="0" smtClean="0"/>
              <a:t> different bits of knowledge </a:t>
            </a:r>
          </a:p>
          <a:p>
            <a:pPr marL="0" indent="0">
              <a:buNone/>
            </a:pPr>
            <a:r>
              <a:rPr lang="en-GB" dirty="0" smtClean="0"/>
              <a:t>Network knowledge representation makes links that </a:t>
            </a:r>
            <a:r>
              <a:rPr lang="en-GB" b="1" dirty="0" smtClean="0"/>
              <a:t>are</a:t>
            </a:r>
            <a:r>
              <a:rPr lang="en-GB" dirty="0" smtClean="0"/>
              <a:t> knowledge</a:t>
            </a:r>
          </a:p>
          <a:p>
            <a:endParaRPr lang="en-GB" dirty="0" smtClean="0"/>
          </a:p>
          <a:p>
            <a:pPr lvl="1"/>
            <a:r>
              <a:rPr lang="en-GB" dirty="0" smtClean="0"/>
              <a:t>Are typed hypermedia links knowledge?</a:t>
            </a:r>
          </a:p>
          <a:p>
            <a:pPr lvl="1"/>
            <a:r>
              <a:rPr lang="en-GB" dirty="0" smtClean="0"/>
              <a:t>Is a set of hypermedia link types an ontology?</a:t>
            </a:r>
            <a:endParaRPr lang="en-US" dirty="0" smtClean="0"/>
          </a:p>
          <a:p>
            <a:endParaRPr lang="en-US" dirty="0"/>
          </a:p>
        </p:txBody>
      </p:sp>
      <p:sp>
        <p:nvSpPr>
          <p:cNvPr id="4" name="Slide Number Placeholder 3"/>
          <p:cNvSpPr>
            <a:spLocks noGrp="1"/>
          </p:cNvSpPr>
          <p:nvPr>
            <p:ph type="sldNum" sz="quarter" idx="12"/>
          </p:nvPr>
        </p:nvSpPr>
        <p:spPr/>
        <p:txBody>
          <a:bodyPr/>
          <a:lstStyle/>
          <a:p>
            <a:fld id="{03AC6681-E0FD-2C4C-B392-04A572FD2AAE}" type="slidenum">
              <a:rPr lang="en-US" smtClean="0"/>
              <a:pPr/>
              <a:t>23</a:t>
            </a:fld>
            <a:endParaRPr lang="en-US" dirty="0"/>
          </a:p>
        </p:txBody>
      </p:sp>
    </p:spTree>
    <p:extLst>
      <p:ext uri="{BB962C8B-B14F-4D97-AF65-F5344CB8AC3E}">
        <p14:creationId xmlns:p14="http://schemas.microsoft.com/office/powerpoint/2010/main" val="153363932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title"/>
          </p:nvPr>
        </p:nvSpPr>
        <p:spPr/>
        <p:txBody>
          <a:bodyPr/>
          <a:lstStyle/>
          <a:p>
            <a:r>
              <a:rPr lang="en-GB" smtClean="0"/>
              <a:t>Basic Concepts</a:t>
            </a:r>
            <a:endParaRPr lang="en-GB"/>
          </a:p>
        </p:txBody>
      </p:sp>
    </p:spTree>
    <p:extLst>
      <p:ext uri="{BB962C8B-B14F-4D97-AF65-F5344CB8AC3E}">
        <p14:creationId xmlns:p14="http://schemas.microsoft.com/office/powerpoint/2010/main" val="60801244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title"/>
          </p:nvPr>
        </p:nvSpPr>
        <p:spPr/>
        <p:txBody>
          <a:bodyPr/>
          <a:lstStyle/>
          <a:p>
            <a:pPr eaLnBrk="1" hangingPunct="1"/>
            <a:r>
              <a:rPr lang="en-GB" dirty="0"/>
              <a:t>The World Wide Web </a:t>
            </a:r>
            <a:r>
              <a:rPr lang="en-GB" dirty="0" smtClean="0"/>
              <a:t>vs. </a:t>
            </a:r>
            <a:r>
              <a:rPr lang="en-GB" dirty="0"/>
              <a:t>t</a:t>
            </a:r>
            <a:r>
              <a:rPr lang="en-GB" dirty="0" smtClean="0"/>
              <a:t>he </a:t>
            </a:r>
            <a:r>
              <a:rPr lang="en-GB" dirty="0"/>
              <a:t>Semantic Web</a:t>
            </a:r>
            <a:endParaRPr lang="en-US" dirty="0"/>
          </a:p>
        </p:txBody>
      </p:sp>
      <p:sp>
        <p:nvSpPr>
          <p:cNvPr id="68611" name="Rectangle 5"/>
          <p:cNvSpPr>
            <a:spLocks noGrp="1" noChangeArrowheads="1"/>
          </p:cNvSpPr>
          <p:nvPr>
            <p:ph idx="1"/>
          </p:nvPr>
        </p:nvSpPr>
        <p:spPr/>
        <p:txBody>
          <a:bodyPr/>
          <a:lstStyle/>
          <a:p>
            <a:pPr marL="0" indent="0" eaLnBrk="1" hangingPunct="1">
              <a:buNone/>
            </a:pPr>
            <a:r>
              <a:rPr lang="en-GB" dirty="0"/>
              <a:t>The World Wide Web is the </a:t>
            </a:r>
            <a:r>
              <a:rPr lang="en-GB" b="1" dirty="0"/>
              <a:t>Web for people</a:t>
            </a:r>
          </a:p>
          <a:p>
            <a:pPr lvl="1" eaLnBrk="1" hangingPunct="1"/>
            <a:r>
              <a:rPr lang="en-GB" dirty="0"/>
              <a:t>Information is predominantly textual</a:t>
            </a:r>
          </a:p>
          <a:p>
            <a:pPr lvl="1" eaLnBrk="1" hangingPunct="1"/>
            <a:r>
              <a:rPr lang="en-GB" dirty="0"/>
              <a:t>Technologies include URI, HTTP, XML, HTML</a:t>
            </a:r>
          </a:p>
          <a:p>
            <a:pPr eaLnBrk="1" hangingPunct="1"/>
            <a:endParaRPr lang="en-GB" dirty="0"/>
          </a:p>
          <a:p>
            <a:pPr marL="0" indent="0" eaLnBrk="1" hangingPunct="1">
              <a:buNone/>
            </a:pPr>
            <a:r>
              <a:rPr lang="en-GB" dirty="0"/>
              <a:t>The Semantic Web is the </a:t>
            </a:r>
            <a:r>
              <a:rPr lang="en-GB" b="1" dirty="0"/>
              <a:t>Web for machines</a:t>
            </a:r>
          </a:p>
          <a:p>
            <a:pPr lvl="1" eaLnBrk="1" hangingPunct="1"/>
            <a:r>
              <a:rPr lang="en-GB" dirty="0"/>
              <a:t>Information needs to be structured</a:t>
            </a:r>
          </a:p>
          <a:p>
            <a:pPr lvl="1" eaLnBrk="1" hangingPunct="1"/>
            <a:r>
              <a:rPr lang="en-GB" dirty="0"/>
              <a:t>Technologies include RDF, RDFS, OWL </a:t>
            </a:r>
            <a:br>
              <a:rPr lang="en-GB" dirty="0"/>
            </a:br>
            <a:r>
              <a:rPr lang="en-GB" dirty="0"/>
              <a:t>(in addition to those for the Web)</a:t>
            </a:r>
            <a:endParaRPr lang="en-US" dirty="0"/>
          </a:p>
        </p:txBody>
      </p:sp>
      <p:sp>
        <p:nvSpPr>
          <p:cNvPr id="2" name="Slide Number Placeholder 1"/>
          <p:cNvSpPr>
            <a:spLocks noGrp="1"/>
          </p:cNvSpPr>
          <p:nvPr>
            <p:ph type="sldNum" sz="quarter" idx="12"/>
          </p:nvPr>
        </p:nvSpPr>
        <p:spPr/>
        <p:txBody>
          <a:bodyPr/>
          <a:lstStyle/>
          <a:p>
            <a:fld id="{03AC6681-E0FD-2C4C-B392-04A572FD2AAE}" type="slidenum">
              <a:rPr lang="en-US" smtClean="0"/>
              <a:pPr/>
              <a:t>25</a:t>
            </a:fld>
            <a:endParaRPr lang="en-US" dirty="0"/>
          </a:p>
        </p:txBody>
      </p:sp>
    </p:spTree>
    <p:extLst>
      <p:ext uri="{BB962C8B-B14F-4D97-AF65-F5344CB8AC3E}">
        <p14:creationId xmlns:p14="http://schemas.microsoft.com/office/powerpoint/2010/main" val="2527218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61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p:txBody>
          <a:bodyPr/>
          <a:lstStyle/>
          <a:p>
            <a:pPr eaLnBrk="1" hangingPunct="1"/>
            <a:r>
              <a:rPr lang="en-GB" dirty="0"/>
              <a:t>Machine readable </a:t>
            </a:r>
            <a:r>
              <a:rPr lang="en-GB" dirty="0" smtClean="0"/>
              <a:t>vs. machine </a:t>
            </a:r>
            <a:r>
              <a:rPr lang="en-GB" dirty="0"/>
              <a:t>understandable</a:t>
            </a:r>
            <a:endParaRPr lang="en-US" dirty="0"/>
          </a:p>
        </p:txBody>
      </p:sp>
      <p:sp>
        <p:nvSpPr>
          <p:cNvPr id="70659" name="Rectangle 5"/>
          <p:cNvSpPr>
            <a:spLocks noGrp="1" noChangeArrowheads="1"/>
          </p:cNvSpPr>
          <p:nvPr>
            <p:ph idx="1"/>
          </p:nvPr>
        </p:nvSpPr>
        <p:spPr/>
        <p:txBody>
          <a:bodyPr/>
          <a:lstStyle/>
          <a:p>
            <a:pPr marL="0" indent="0" eaLnBrk="1" hangingPunct="1">
              <a:lnSpc>
                <a:spcPct val="90000"/>
              </a:lnSpc>
              <a:buNone/>
            </a:pPr>
            <a:r>
              <a:rPr lang="en-GB" dirty="0"/>
              <a:t>On the World Wide Web, information needs humans to give it interpretation</a:t>
            </a:r>
          </a:p>
          <a:p>
            <a:pPr lvl="1" eaLnBrk="1" hangingPunct="1">
              <a:lnSpc>
                <a:spcPct val="80000"/>
              </a:lnSpc>
            </a:pPr>
            <a:r>
              <a:rPr lang="en-GB" dirty="0"/>
              <a:t>Information is predominantly natural language</a:t>
            </a:r>
          </a:p>
          <a:p>
            <a:pPr lvl="1" eaLnBrk="1" hangingPunct="1">
              <a:lnSpc>
                <a:spcPct val="80000"/>
              </a:lnSpc>
            </a:pPr>
            <a:r>
              <a:rPr lang="en-GB" dirty="0"/>
              <a:t>Difficult to mediate by software agents</a:t>
            </a:r>
          </a:p>
          <a:p>
            <a:pPr marL="0" indent="0" eaLnBrk="1" hangingPunct="1">
              <a:lnSpc>
                <a:spcPct val="90000"/>
              </a:lnSpc>
              <a:buNone/>
            </a:pPr>
            <a:endParaRPr lang="en-GB" dirty="0" smtClean="0"/>
          </a:p>
          <a:p>
            <a:pPr marL="0" indent="0" eaLnBrk="1" hangingPunct="1">
              <a:lnSpc>
                <a:spcPct val="90000"/>
              </a:lnSpc>
              <a:buNone/>
            </a:pPr>
            <a:r>
              <a:rPr lang="en-GB" dirty="0" smtClean="0"/>
              <a:t>On </a:t>
            </a:r>
            <a:r>
              <a:rPr lang="en-GB" dirty="0"/>
              <a:t>the Semantic Web, information is structured so that it can be interpreted by machines</a:t>
            </a:r>
          </a:p>
          <a:p>
            <a:pPr lvl="1" eaLnBrk="1" hangingPunct="1">
              <a:lnSpc>
                <a:spcPct val="80000"/>
              </a:lnSpc>
            </a:pPr>
            <a:r>
              <a:rPr lang="en-GB" dirty="0"/>
              <a:t>Humans need not interact directly with Semantic Web information – mediation through agents</a:t>
            </a:r>
          </a:p>
          <a:p>
            <a:pPr marL="0" indent="0" eaLnBrk="1" hangingPunct="1">
              <a:lnSpc>
                <a:spcPct val="90000"/>
              </a:lnSpc>
              <a:buNone/>
            </a:pPr>
            <a:endParaRPr lang="en-GB" dirty="0" smtClean="0"/>
          </a:p>
          <a:p>
            <a:pPr marL="0" indent="0" eaLnBrk="1" hangingPunct="1">
              <a:lnSpc>
                <a:spcPct val="90000"/>
              </a:lnSpc>
              <a:buNone/>
            </a:pPr>
            <a:r>
              <a:rPr lang="en-GB" dirty="0" smtClean="0"/>
              <a:t>Formal </a:t>
            </a:r>
            <a:r>
              <a:rPr lang="en-GB" dirty="0"/>
              <a:t>meaning is critical to understanding</a:t>
            </a:r>
            <a:endParaRPr lang="en-US" dirty="0"/>
          </a:p>
        </p:txBody>
      </p:sp>
      <p:sp>
        <p:nvSpPr>
          <p:cNvPr id="2" name="Slide Number Placeholder 1"/>
          <p:cNvSpPr>
            <a:spLocks noGrp="1"/>
          </p:cNvSpPr>
          <p:nvPr>
            <p:ph type="sldNum" sz="quarter" idx="12"/>
          </p:nvPr>
        </p:nvSpPr>
        <p:spPr/>
        <p:txBody>
          <a:bodyPr/>
          <a:lstStyle/>
          <a:p>
            <a:fld id="{03AC6681-E0FD-2C4C-B392-04A572FD2AAE}" type="slidenum">
              <a:rPr lang="en-US" smtClean="0"/>
              <a:pPr/>
              <a:t>26</a:t>
            </a:fld>
            <a:endParaRPr lang="en-US" dirty="0"/>
          </a:p>
        </p:txBody>
      </p:sp>
    </p:spTree>
    <p:extLst>
      <p:ext uri="{BB962C8B-B14F-4D97-AF65-F5344CB8AC3E}">
        <p14:creationId xmlns:p14="http://schemas.microsoft.com/office/powerpoint/2010/main" val="12350496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59">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06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ChangeArrowheads="1"/>
          </p:cNvSpPr>
          <p:nvPr>
            <p:ph type="title"/>
          </p:nvPr>
        </p:nvSpPr>
        <p:spPr/>
        <p:txBody>
          <a:bodyPr/>
          <a:lstStyle/>
          <a:p>
            <a:pPr eaLnBrk="1" hangingPunct="1"/>
            <a:r>
              <a:rPr lang="en-GB" dirty="0"/>
              <a:t>Machine readable </a:t>
            </a:r>
            <a:r>
              <a:rPr lang="en-GB" dirty="0" smtClean="0"/>
              <a:t>vs. machine </a:t>
            </a:r>
            <a:r>
              <a:rPr lang="en-GB" dirty="0"/>
              <a:t>understandable</a:t>
            </a:r>
            <a:endParaRPr lang="en-US" dirty="0"/>
          </a:p>
        </p:txBody>
      </p:sp>
      <p:sp>
        <p:nvSpPr>
          <p:cNvPr id="72707" name="Rectangle 5"/>
          <p:cNvSpPr>
            <a:spLocks noGrp="1" noChangeArrowheads="1"/>
          </p:cNvSpPr>
          <p:nvPr>
            <p:ph idx="1"/>
          </p:nvPr>
        </p:nvSpPr>
        <p:spPr/>
        <p:txBody>
          <a:bodyPr/>
          <a:lstStyle/>
          <a:p>
            <a:pPr eaLnBrk="1" hangingPunct="1">
              <a:buFontTx/>
              <a:buNone/>
            </a:pPr>
            <a:r>
              <a:rPr lang="en-GB" dirty="0"/>
              <a:t>XML is a </a:t>
            </a:r>
            <a:r>
              <a:rPr lang="en-GB" b="1" dirty="0"/>
              <a:t>machine readable </a:t>
            </a:r>
            <a:r>
              <a:rPr lang="en-GB" dirty="0" smtClean="0"/>
              <a:t>format:</a:t>
            </a:r>
            <a:endParaRPr lang="en-GB" dirty="0"/>
          </a:p>
          <a:p>
            <a:pPr lvl="1"/>
            <a:r>
              <a:rPr lang="en-GB" dirty="0"/>
              <a:t>It can be parsed to give an unambiguous document structure</a:t>
            </a:r>
          </a:p>
          <a:p>
            <a:pPr eaLnBrk="1" hangingPunct="1">
              <a:buFontTx/>
              <a:buNone/>
            </a:pPr>
            <a:r>
              <a:rPr lang="en-GB" dirty="0"/>
              <a:t>but</a:t>
            </a:r>
          </a:p>
          <a:p>
            <a:pPr lvl="1"/>
            <a:r>
              <a:rPr lang="en-GB" dirty="0"/>
              <a:t>It has no formal meaning</a:t>
            </a:r>
          </a:p>
          <a:p>
            <a:pPr lvl="1"/>
            <a:r>
              <a:rPr lang="en-GB" dirty="0"/>
              <a:t>Meanings of XML interchange formats must be explicitly agreed</a:t>
            </a:r>
          </a:p>
        </p:txBody>
      </p:sp>
      <p:sp>
        <p:nvSpPr>
          <p:cNvPr id="2" name="Slide Number Placeholder 1"/>
          <p:cNvSpPr>
            <a:spLocks noGrp="1"/>
          </p:cNvSpPr>
          <p:nvPr>
            <p:ph type="sldNum" sz="quarter" idx="12"/>
          </p:nvPr>
        </p:nvSpPr>
        <p:spPr/>
        <p:txBody>
          <a:bodyPr/>
          <a:lstStyle/>
          <a:p>
            <a:fld id="{03AC6681-E0FD-2C4C-B392-04A572FD2AAE}" type="slidenum">
              <a:rPr lang="en-US" smtClean="0"/>
              <a:pPr/>
              <a:t>27</a:t>
            </a:fld>
            <a:endParaRPr lang="en-US" dirty="0"/>
          </a:p>
        </p:txBody>
      </p:sp>
    </p:spTree>
    <p:extLst>
      <p:ext uri="{BB962C8B-B14F-4D97-AF65-F5344CB8AC3E}">
        <p14:creationId xmlns:p14="http://schemas.microsoft.com/office/powerpoint/2010/main" val="396329992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GB"/>
              <a:t>Machine readable: XML</a:t>
            </a:r>
            <a:endParaRPr lang="en-US"/>
          </a:p>
        </p:txBody>
      </p:sp>
      <p:sp>
        <p:nvSpPr>
          <p:cNvPr id="74755" name="Text Box 3"/>
          <p:cNvSpPr txBox="1">
            <a:spLocks noChangeArrowheads="1"/>
          </p:cNvSpPr>
          <p:nvPr/>
        </p:nvSpPr>
        <p:spPr bwMode="auto">
          <a:xfrm>
            <a:off x="1476375" y="1916113"/>
            <a:ext cx="7127875" cy="1616075"/>
          </a:xfrm>
          <a:prstGeom prst="rect">
            <a:avLst/>
          </a:prstGeom>
          <a:noFill/>
          <a:ln w="9525">
            <a:noFill/>
            <a:miter lim="800000"/>
            <a:headEnd/>
            <a:tailEnd/>
          </a:ln>
        </p:spPr>
        <p:txBody>
          <a:bodyPr>
            <a:prstTxWarp prst="textNoShape">
              <a:avLst/>
            </a:prstTxWarp>
            <a:spAutoFit/>
          </a:bodyPr>
          <a:lstStyle/>
          <a:p>
            <a:pPr algn="l" eaLnBrk="1" hangingPunct="1">
              <a:spcBef>
                <a:spcPct val="20000"/>
              </a:spcBef>
              <a:buClr>
                <a:schemeClr val="tx1"/>
              </a:buClr>
              <a:buSzPct val="75000"/>
              <a:buFont typeface="Wingdings" charset="2"/>
              <a:buNone/>
            </a:pPr>
            <a:r>
              <a:rPr lang="en-GB" sz="2000">
                <a:solidFill>
                  <a:schemeClr val="tx2"/>
                </a:solidFill>
                <a:latin typeface="Courier New" charset="0"/>
              </a:rPr>
              <a:t>&lt;foo bar=“2003386947”&gt;</a:t>
            </a:r>
            <a:br>
              <a:rPr lang="en-GB" sz="2000">
                <a:solidFill>
                  <a:schemeClr val="tx2"/>
                </a:solidFill>
                <a:latin typeface="Courier New" charset="0"/>
              </a:rPr>
            </a:br>
            <a:r>
              <a:rPr lang="en-GB" sz="2000">
                <a:solidFill>
                  <a:schemeClr val="tx2"/>
                </a:solidFill>
                <a:latin typeface="Courier New" charset="0"/>
              </a:rPr>
              <a:t>  &lt;baz qux=“19J”&gt;502-224&lt;/baz&gt;</a:t>
            </a:r>
            <a:br>
              <a:rPr lang="en-GB" sz="2000">
                <a:solidFill>
                  <a:schemeClr val="tx2"/>
                </a:solidFill>
                <a:latin typeface="Courier New" charset="0"/>
              </a:rPr>
            </a:br>
            <a:r>
              <a:rPr lang="en-GB" sz="2000">
                <a:solidFill>
                  <a:schemeClr val="tx2"/>
                </a:solidFill>
                <a:latin typeface="Courier New" charset="0"/>
              </a:rPr>
              <a:t>  &lt;quux&gt;2&lt;/quux&gt;</a:t>
            </a:r>
            <a:br>
              <a:rPr lang="en-GB" sz="2000">
                <a:solidFill>
                  <a:schemeClr val="tx2"/>
                </a:solidFill>
                <a:latin typeface="Courier New" charset="0"/>
              </a:rPr>
            </a:br>
            <a:r>
              <a:rPr lang="en-GB" sz="2000">
                <a:solidFill>
                  <a:schemeClr val="tx2"/>
                </a:solidFill>
                <a:latin typeface="Courier New" charset="0"/>
              </a:rPr>
              <a:t>  &lt;quuux&gt;3998SB&lt;/quuux&gt;</a:t>
            </a:r>
            <a:br>
              <a:rPr lang="en-GB" sz="2000">
                <a:solidFill>
                  <a:schemeClr val="tx2"/>
                </a:solidFill>
                <a:latin typeface="Courier New" charset="0"/>
              </a:rPr>
            </a:br>
            <a:r>
              <a:rPr lang="en-GB" sz="2000">
                <a:solidFill>
                  <a:schemeClr val="tx2"/>
                </a:solidFill>
                <a:latin typeface="Courier New" charset="0"/>
              </a:rPr>
              <a:t>&lt;/foo&gt;</a:t>
            </a:r>
            <a:endParaRPr lang="en-US" sz="2000">
              <a:latin typeface="Courier New" charset="0"/>
            </a:endParaRPr>
          </a:p>
        </p:txBody>
      </p:sp>
      <p:cxnSp>
        <p:nvCxnSpPr>
          <p:cNvPr id="74756" name="_s595974"/>
          <p:cNvCxnSpPr>
            <a:cxnSpLocks noChangeShapeType="1"/>
            <a:stCxn id="74772" idx="3"/>
            <a:endCxn id="74765" idx="2"/>
          </p:cNvCxnSpPr>
          <p:nvPr/>
        </p:nvCxnSpPr>
        <p:spPr bwMode="auto">
          <a:xfrm flipV="1">
            <a:off x="2438400" y="5029200"/>
            <a:ext cx="190500" cy="342900"/>
          </a:xfrm>
          <a:prstGeom prst="bentConnector2">
            <a:avLst/>
          </a:prstGeom>
          <a:noFill/>
          <a:ln w="28575">
            <a:solidFill>
              <a:schemeClr val="tx1"/>
            </a:solidFill>
            <a:miter lim="800000"/>
            <a:headEnd/>
            <a:tailEnd/>
          </a:ln>
        </p:spPr>
      </p:cxnSp>
      <p:cxnSp>
        <p:nvCxnSpPr>
          <p:cNvPr id="74757" name="_s595975"/>
          <p:cNvCxnSpPr>
            <a:cxnSpLocks noChangeShapeType="1"/>
            <a:stCxn id="74771" idx="0"/>
            <a:endCxn id="74767" idx="2"/>
          </p:cNvCxnSpPr>
          <p:nvPr/>
        </p:nvCxnSpPr>
        <p:spPr bwMode="auto">
          <a:xfrm rot="-5400000">
            <a:off x="7239000" y="5372100"/>
            <a:ext cx="685800" cy="0"/>
          </a:xfrm>
          <a:prstGeom prst="straightConnector1">
            <a:avLst/>
          </a:prstGeom>
          <a:noFill/>
          <a:ln w="28575">
            <a:solidFill>
              <a:schemeClr val="tx1"/>
            </a:solidFill>
            <a:round/>
            <a:headEnd/>
            <a:tailEnd/>
          </a:ln>
        </p:spPr>
      </p:cxnSp>
      <p:cxnSp>
        <p:nvCxnSpPr>
          <p:cNvPr id="74758" name="_s595976"/>
          <p:cNvCxnSpPr>
            <a:cxnSpLocks noChangeShapeType="1"/>
            <a:stCxn id="74770" idx="0"/>
            <a:endCxn id="74766" idx="2"/>
          </p:cNvCxnSpPr>
          <p:nvPr/>
        </p:nvCxnSpPr>
        <p:spPr bwMode="auto">
          <a:xfrm rot="-5400000">
            <a:off x="4800600" y="5372100"/>
            <a:ext cx="685800" cy="0"/>
          </a:xfrm>
          <a:prstGeom prst="straightConnector1">
            <a:avLst/>
          </a:prstGeom>
          <a:noFill/>
          <a:ln w="28575">
            <a:solidFill>
              <a:schemeClr val="tx1"/>
            </a:solidFill>
            <a:round/>
            <a:headEnd/>
            <a:tailEnd/>
          </a:ln>
        </p:spPr>
      </p:cxnSp>
      <p:cxnSp>
        <p:nvCxnSpPr>
          <p:cNvPr id="74759" name="_s595977"/>
          <p:cNvCxnSpPr>
            <a:cxnSpLocks noChangeShapeType="1"/>
            <a:stCxn id="74769" idx="0"/>
            <a:endCxn id="74765" idx="2"/>
          </p:cNvCxnSpPr>
          <p:nvPr/>
        </p:nvCxnSpPr>
        <p:spPr bwMode="auto">
          <a:xfrm rot="-5400000">
            <a:off x="2286000" y="5372100"/>
            <a:ext cx="685800" cy="0"/>
          </a:xfrm>
          <a:prstGeom prst="straightConnector1">
            <a:avLst/>
          </a:prstGeom>
          <a:noFill/>
          <a:ln w="28575">
            <a:solidFill>
              <a:schemeClr val="tx1"/>
            </a:solidFill>
            <a:round/>
            <a:headEnd/>
            <a:tailEnd/>
          </a:ln>
        </p:spPr>
      </p:cxnSp>
      <p:cxnSp>
        <p:nvCxnSpPr>
          <p:cNvPr id="74760" name="_s595978"/>
          <p:cNvCxnSpPr>
            <a:cxnSpLocks noChangeShapeType="1"/>
            <a:stCxn id="74768" idx="3"/>
            <a:endCxn id="74764" idx="2"/>
          </p:cNvCxnSpPr>
          <p:nvPr/>
        </p:nvCxnSpPr>
        <p:spPr bwMode="auto">
          <a:xfrm flipV="1">
            <a:off x="4953000" y="3810000"/>
            <a:ext cx="190500" cy="342900"/>
          </a:xfrm>
          <a:prstGeom prst="bentConnector2">
            <a:avLst/>
          </a:prstGeom>
          <a:noFill/>
          <a:ln w="28575">
            <a:solidFill>
              <a:schemeClr val="tx1"/>
            </a:solidFill>
            <a:miter lim="800000"/>
            <a:headEnd/>
            <a:tailEnd/>
          </a:ln>
        </p:spPr>
      </p:cxnSp>
      <p:cxnSp>
        <p:nvCxnSpPr>
          <p:cNvPr id="74761" name="_s595979"/>
          <p:cNvCxnSpPr>
            <a:cxnSpLocks noChangeShapeType="1"/>
            <a:stCxn id="74767" idx="0"/>
            <a:endCxn id="74764" idx="2"/>
          </p:cNvCxnSpPr>
          <p:nvPr/>
        </p:nvCxnSpPr>
        <p:spPr bwMode="auto">
          <a:xfrm rot="5400000" flipH="1">
            <a:off x="5943600" y="3009900"/>
            <a:ext cx="838200" cy="2438400"/>
          </a:xfrm>
          <a:prstGeom prst="bentConnector3">
            <a:avLst>
              <a:gd name="adj1" fmla="val 18370"/>
            </a:avLst>
          </a:prstGeom>
          <a:noFill/>
          <a:ln w="28575">
            <a:solidFill>
              <a:schemeClr val="tx1"/>
            </a:solidFill>
            <a:miter lim="800000"/>
            <a:headEnd/>
            <a:tailEnd/>
          </a:ln>
        </p:spPr>
      </p:cxnSp>
      <p:cxnSp>
        <p:nvCxnSpPr>
          <p:cNvPr id="74762" name="_s595980"/>
          <p:cNvCxnSpPr>
            <a:cxnSpLocks noChangeShapeType="1"/>
            <a:stCxn id="74766" idx="0"/>
            <a:endCxn id="74764" idx="2"/>
          </p:cNvCxnSpPr>
          <p:nvPr/>
        </p:nvCxnSpPr>
        <p:spPr bwMode="auto">
          <a:xfrm rot="-5400000">
            <a:off x="4724400" y="4229100"/>
            <a:ext cx="838200" cy="0"/>
          </a:xfrm>
          <a:prstGeom prst="straightConnector1">
            <a:avLst/>
          </a:prstGeom>
          <a:noFill/>
          <a:ln w="28575">
            <a:solidFill>
              <a:schemeClr val="tx1"/>
            </a:solidFill>
            <a:round/>
            <a:headEnd/>
            <a:tailEnd/>
          </a:ln>
        </p:spPr>
      </p:cxnSp>
      <p:cxnSp>
        <p:nvCxnSpPr>
          <p:cNvPr id="74763" name="_s595981"/>
          <p:cNvCxnSpPr>
            <a:cxnSpLocks noChangeShapeType="1"/>
            <a:stCxn id="74765" idx="0"/>
            <a:endCxn id="74764" idx="2"/>
          </p:cNvCxnSpPr>
          <p:nvPr/>
        </p:nvCxnSpPr>
        <p:spPr bwMode="auto">
          <a:xfrm rot="-5400000">
            <a:off x="3467100" y="2971800"/>
            <a:ext cx="838200" cy="2514600"/>
          </a:xfrm>
          <a:prstGeom prst="bentConnector3">
            <a:avLst>
              <a:gd name="adj1" fmla="val 18370"/>
            </a:avLst>
          </a:prstGeom>
          <a:noFill/>
          <a:ln w="28575">
            <a:solidFill>
              <a:schemeClr val="tx1"/>
            </a:solidFill>
            <a:miter lim="800000"/>
            <a:headEnd/>
            <a:tailEnd/>
          </a:ln>
        </p:spPr>
      </p:cxnSp>
      <p:sp>
        <p:nvSpPr>
          <p:cNvPr id="74764" name="_s595982"/>
          <p:cNvSpPr>
            <a:spLocks noChangeArrowheads="1"/>
          </p:cNvSpPr>
          <p:nvPr/>
        </p:nvSpPr>
        <p:spPr bwMode="auto">
          <a:xfrm>
            <a:off x="4191000" y="34290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foo</a:t>
            </a:r>
            <a:endParaRPr lang="en-US">
              <a:solidFill>
                <a:schemeClr val="bg1"/>
              </a:solidFill>
            </a:endParaRPr>
          </a:p>
        </p:txBody>
      </p:sp>
      <p:sp>
        <p:nvSpPr>
          <p:cNvPr id="74765" name="_s595983"/>
          <p:cNvSpPr>
            <a:spLocks noChangeArrowheads="1"/>
          </p:cNvSpPr>
          <p:nvPr/>
        </p:nvSpPr>
        <p:spPr bwMode="auto">
          <a:xfrm>
            <a:off x="16764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baz</a:t>
            </a:r>
            <a:endParaRPr lang="en-US">
              <a:solidFill>
                <a:schemeClr val="bg1"/>
              </a:solidFill>
            </a:endParaRPr>
          </a:p>
        </p:txBody>
      </p:sp>
      <p:sp>
        <p:nvSpPr>
          <p:cNvPr id="74766" name="_s595984"/>
          <p:cNvSpPr>
            <a:spLocks noChangeArrowheads="1"/>
          </p:cNvSpPr>
          <p:nvPr/>
        </p:nvSpPr>
        <p:spPr bwMode="auto">
          <a:xfrm>
            <a:off x="41910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quux</a:t>
            </a:r>
            <a:endParaRPr lang="en-US">
              <a:solidFill>
                <a:schemeClr val="bg1"/>
              </a:solidFill>
            </a:endParaRPr>
          </a:p>
        </p:txBody>
      </p:sp>
      <p:sp>
        <p:nvSpPr>
          <p:cNvPr id="74767" name="_s595985"/>
          <p:cNvSpPr>
            <a:spLocks noChangeArrowheads="1"/>
          </p:cNvSpPr>
          <p:nvPr/>
        </p:nvSpPr>
        <p:spPr bwMode="auto">
          <a:xfrm>
            <a:off x="66294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quuux</a:t>
            </a:r>
            <a:endParaRPr lang="en-US">
              <a:solidFill>
                <a:schemeClr val="bg1"/>
              </a:solidFill>
            </a:endParaRPr>
          </a:p>
        </p:txBody>
      </p:sp>
      <p:sp>
        <p:nvSpPr>
          <p:cNvPr id="74768" name="_s595986"/>
          <p:cNvSpPr>
            <a:spLocks noChangeArrowheads="1"/>
          </p:cNvSpPr>
          <p:nvPr/>
        </p:nvSpPr>
        <p:spPr bwMode="auto">
          <a:xfrm>
            <a:off x="3048000" y="3962400"/>
            <a:ext cx="1905000" cy="381000"/>
          </a:xfrm>
          <a:prstGeom prst="roundRect">
            <a:avLst>
              <a:gd name="adj" fmla="val 16667"/>
            </a:avLst>
          </a:prstGeom>
          <a:solidFill>
            <a:schemeClr val="folHlink"/>
          </a:solidFill>
          <a:ln w="9525">
            <a:solidFill>
              <a:schemeClr val="tx1"/>
            </a:solidFill>
            <a:round/>
            <a:headEnd/>
            <a:tailEnd/>
          </a:ln>
        </p:spPr>
        <p:txBody>
          <a:bodyPr wrap="none" lIns="35947" tIns="17973" rIns="35947" bIns="17973" anchor="ctr">
            <a:prstTxWarp prst="textNoShape">
              <a:avLst/>
            </a:prstTxWarp>
          </a:bodyPr>
          <a:lstStyle/>
          <a:p>
            <a:r>
              <a:rPr lang="en-GB"/>
              <a:t>bar=2003386947</a:t>
            </a:r>
            <a:endParaRPr lang="en-US"/>
          </a:p>
        </p:txBody>
      </p:sp>
      <p:sp>
        <p:nvSpPr>
          <p:cNvPr id="74769" name="_s595987"/>
          <p:cNvSpPr>
            <a:spLocks noChangeArrowheads="1"/>
          </p:cNvSpPr>
          <p:nvPr/>
        </p:nvSpPr>
        <p:spPr bwMode="auto">
          <a:xfrm>
            <a:off x="1676400" y="5715000"/>
            <a:ext cx="1905000" cy="381000"/>
          </a:xfrm>
          <a:prstGeom prst="roundRect">
            <a:avLst>
              <a:gd name="adj" fmla="val 16667"/>
            </a:avLst>
          </a:prstGeom>
          <a:solidFill>
            <a:schemeClr val="bg2"/>
          </a:solidFill>
          <a:ln w="9525">
            <a:solidFill>
              <a:schemeClr val="tx1"/>
            </a:solidFill>
            <a:round/>
            <a:headEnd/>
            <a:tailEnd/>
          </a:ln>
        </p:spPr>
        <p:txBody>
          <a:bodyPr wrap="none" lIns="45789" tIns="22894" rIns="45789" bIns="22894" anchor="ctr">
            <a:prstTxWarp prst="textNoShape">
              <a:avLst/>
            </a:prstTxWarp>
          </a:bodyPr>
          <a:lstStyle/>
          <a:p>
            <a:r>
              <a:rPr lang="en-GB"/>
              <a:t>502-224</a:t>
            </a:r>
            <a:endParaRPr lang="en-US"/>
          </a:p>
        </p:txBody>
      </p:sp>
      <p:sp>
        <p:nvSpPr>
          <p:cNvPr id="74770" name="_s595988"/>
          <p:cNvSpPr>
            <a:spLocks noChangeArrowheads="1"/>
          </p:cNvSpPr>
          <p:nvPr/>
        </p:nvSpPr>
        <p:spPr bwMode="auto">
          <a:xfrm>
            <a:off x="4191000" y="5715000"/>
            <a:ext cx="1905000" cy="381000"/>
          </a:xfrm>
          <a:prstGeom prst="roundRect">
            <a:avLst>
              <a:gd name="adj" fmla="val 16667"/>
            </a:avLst>
          </a:prstGeom>
          <a:solidFill>
            <a:schemeClr val="bg2"/>
          </a:solidFill>
          <a:ln w="9525">
            <a:solidFill>
              <a:schemeClr val="tx1"/>
            </a:solidFill>
            <a:round/>
            <a:headEnd/>
            <a:tailEnd/>
          </a:ln>
        </p:spPr>
        <p:txBody>
          <a:bodyPr wrap="none" lIns="53094" tIns="26546" rIns="53094" bIns="26546" anchor="ctr">
            <a:prstTxWarp prst="textNoShape">
              <a:avLst/>
            </a:prstTxWarp>
          </a:bodyPr>
          <a:lstStyle/>
          <a:p>
            <a:r>
              <a:rPr lang="en-GB"/>
              <a:t>2</a:t>
            </a:r>
            <a:endParaRPr lang="en-US"/>
          </a:p>
        </p:txBody>
      </p:sp>
      <p:sp>
        <p:nvSpPr>
          <p:cNvPr id="74771" name="_s595989"/>
          <p:cNvSpPr>
            <a:spLocks noChangeArrowheads="1"/>
          </p:cNvSpPr>
          <p:nvPr/>
        </p:nvSpPr>
        <p:spPr bwMode="auto">
          <a:xfrm>
            <a:off x="6629400" y="5715000"/>
            <a:ext cx="1905000" cy="381000"/>
          </a:xfrm>
          <a:prstGeom prst="roundRect">
            <a:avLst>
              <a:gd name="adj" fmla="val 16667"/>
            </a:avLst>
          </a:prstGeom>
          <a:solidFill>
            <a:schemeClr val="bg2"/>
          </a:solidFill>
          <a:ln w="9525">
            <a:solidFill>
              <a:schemeClr val="tx1"/>
            </a:solidFill>
            <a:round/>
            <a:headEnd/>
            <a:tailEnd/>
          </a:ln>
        </p:spPr>
        <p:txBody>
          <a:bodyPr wrap="none" lIns="53094" tIns="26546" rIns="53094" bIns="26546" anchor="ctr">
            <a:prstTxWarp prst="textNoShape">
              <a:avLst/>
            </a:prstTxWarp>
          </a:bodyPr>
          <a:lstStyle/>
          <a:p>
            <a:r>
              <a:rPr lang="en-GB"/>
              <a:t>3998SB</a:t>
            </a:r>
            <a:endParaRPr lang="en-US"/>
          </a:p>
        </p:txBody>
      </p:sp>
      <p:sp>
        <p:nvSpPr>
          <p:cNvPr id="74772" name="_s595990"/>
          <p:cNvSpPr>
            <a:spLocks noChangeArrowheads="1"/>
          </p:cNvSpPr>
          <p:nvPr/>
        </p:nvSpPr>
        <p:spPr bwMode="auto">
          <a:xfrm>
            <a:off x="533400" y="5181600"/>
            <a:ext cx="1905000" cy="381000"/>
          </a:xfrm>
          <a:prstGeom prst="roundRect">
            <a:avLst>
              <a:gd name="adj" fmla="val 16667"/>
            </a:avLst>
          </a:prstGeom>
          <a:solidFill>
            <a:schemeClr val="folHlink"/>
          </a:solidFill>
          <a:ln w="9525">
            <a:solidFill>
              <a:schemeClr val="tx1"/>
            </a:solidFill>
            <a:round/>
            <a:headEnd/>
            <a:tailEnd/>
          </a:ln>
        </p:spPr>
        <p:txBody>
          <a:bodyPr wrap="none" lIns="53094" tIns="26546" rIns="53094" bIns="26546" anchor="ctr">
            <a:prstTxWarp prst="textNoShape">
              <a:avLst/>
            </a:prstTxWarp>
          </a:bodyPr>
          <a:lstStyle/>
          <a:p>
            <a:r>
              <a:rPr lang="en-GB"/>
              <a:t>quz=19J</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28</a:t>
            </a:fld>
            <a:endParaRPr lang="en-US"/>
          </a:p>
        </p:txBody>
      </p:sp>
    </p:spTree>
    <p:extLst>
      <p:ext uri="{BB962C8B-B14F-4D97-AF65-F5344CB8AC3E}">
        <p14:creationId xmlns:p14="http://schemas.microsoft.com/office/powerpoint/2010/main" val="267646470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GB"/>
              <a:t>Machine readable: XML</a:t>
            </a:r>
            <a:endParaRPr lang="en-US"/>
          </a:p>
        </p:txBody>
      </p:sp>
      <p:sp>
        <p:nvSpPr>
          <p:cNvPr id="76803" name="Text Box 3"/>
          <p:cNvSpPr txBox="1">
            <a:spLocks noChangeArrowheads="1"/>
          </p:cNvSpPr>
          <p:nvPr/>
        </p:nvSpPr>
        <p:spPr bwMode="auto">
          <a:xfrm>
            <a:off x="1476375" y="1916113"/>
            <a:ext cx="7127875" cy="1920875"/>
          </a:xfrm>
          <a:prstGeom prst="rect">
            <a:avLst/>
          </a:prstGeom>
          <a:noFill/>
          <a:ln w="9525">
            <a:noFill/>
            <a:miter lim="800000"/>
            <a:headEnd/>
            <a:tailEnd/>
          </a:ln>
        </p:spPr>
        <p:txBody>
          <a:bodyPr>
            <a:prstTxWarp prst="textNoShape">
              <a:avLst/>
            </a:prstTxWarp>
            <a:spAutoFit/>
          </a:bodyPr>
          <a:lstStyle/>
          <a:p>
            <a:pPr algn="l" eaLnBrk="1" hangingPunct="1">
              <a:spcBef>
                <a:spcPct val="20000"/>
              </a:spcBef>
              <a:buClr>
                <a:schemeClr val="tx1"/>
              </a:buClr>
              <a:buSzPct val="75000"/>
              <a:buFont typeface="Wingdings" charset="2"/>
              <a:buNone/>
            </a:pPr>
            <a:r>
              <a:rPr lang="en-GB" sz="2000">
                <a:solidFill>
                  <a:schemeClr val="tx2"/>
                </a:solidFill>
                <a:latin typeface="Courier New" charset="0"/>
              </a:rPr>
              <a:t>&lt;order ref=“2003386947”&gt;</a:t>
            </a:r>
            <a:br>
              <a:rPr lang="en-GB" sz="2000">
                <a:solidFill>
                  <a:schemeClr val="tx2"/>
                </a:solidFill>
                <a:latin typeface="Courier New" charset="0"/>
              </a:rPr>
            </a:br>
            <a:r>
              <a:rPr lang="en-GB" sz="2000">
                <a:solidFill>
                  <a:schemeClr val="tx2"/>
                </a:solidFill>
                <a:latin typeface="Courier New" charset="0"/>
              </a:rPr>
              <a:t>  &lt;part catalogue=“19J”&gt;502-224&lt;/part&gt;</a:t>
            </a:r>
            <a:br>
              <a:rPr lang="en-GB" sz="2000">
                <a:solidFill>
                  <a:schemeClr val="tx2"/>
                </a:solidFill>
                <a:latin typeface="Courier New" charset="0"/>
              </a:rPr>
            </a:br>
            <a:r>
              <a:rPr lang="en-GB" sz="2000">
                <a:solidFill>
                  <a:schemeClr val="tx2"/>
                </a:solidFill>
                <a:latin typeface="Courier New" charset="0"/>
              </a:rPr>
              <a:t>  &lt;quantity&gt;2&lt;/quantity&gt;</a:t>
            </a:r>
            <a:br>
              <a:rPr lang="en-GB" sz="2000">
                <a:solidFill>
                  <a:schemeClr val="tx2"/>
                </a:solidFill>
                <a:latin typeface="Courier New" charset="0"/>
              </a:rPr>
            </a:br>
            <a:r>
              <a:rPr lang="en-GB" sz="2000">
                <a:solidFill>
                  <a:schemeClr val="tx2"/>
                </a:solidFill>
                <a:latin typeface="Courier New" charset="0"/>
              </a:rPr>
              <a:t>  &lt;customer&gt;3998SB&lt;/customer&gt;</a:t>
            </a:r>
            <a:br>
              <a:rPr lang="en-GB" sz="2000">
                <a:solidFill>
                  <a:schemeClr val="tx2"/>
                </a:solidFill>
                <a:latin typeface="Courier New" charset="0"/>
              </a:rPr>
            </a:br>
            <a:r>
              <a:rPr lang="en-GB" sz="2000">
                <a:solidFill>
                  <a:schemeClr val="tx2"/>
                </a:solidFill>
                <a:latin typeface="Courier New" charset="0"/>
              </a:rPr>
              <a:t>&lt;/order&gt;</a:t>
            </a:r>
            <a:endParaRPr lang="en-US" sz="2000">
              <a:solidFill>
                <a:schemeClr val="tx2"/>
              </a:solidFill>
              <a:latin typeface="Courier New" charset="0"/>
            </a:endParaRPr>
          </a:p>
          <a:p>
            <a:pPr algn="l"/>
            <a:endParaRPr lang="en-US" sz="2000">
              <a:latin typeface="Courier New" charset="0"/>
            </a:endParaRPr>
          </a:p>
        </p:txBody>
      </p:sp>
      <p:cxnSp>
        <p:nvCxnSpPr>
          <p:cNvPr id="76804" name="_s595974"/>
          <p:cNvCxnSpPr>
            <a:cxnSpLocks noChangeShapeType="1"/>
            <a:stCxn id="76820" idx="3"/>
            <a:endCxn id="76813" idx="2"/>
          </p:cNvCxnSpPr>
          <p:nvPr/>
        </p:nvCxnSpPr>
        <p:spPr bwMode="auto">
          <a:xfrm flipV="1">
            <a:off x="2438400" y="5029200"/>
            <a:ext cx="190500" cy="342900"/>
          </a:xfrm>
          <a:prstGeom prst="bentConnector2">
            <a:avLst/>
          </a:prstGeom>
          <a:noFill/>
          <a:ln w="28575">
            <a:solidFill>
              <a:schemeClr val="tx1"/>
            </a:solidFill>
            <a:miter lim="800000"/>
            <a:headEnd/>
            <a:tailEnd/>
          </a:ln>
        </p:spPr>
      </p:cxnSp>
      <p:cxnSp>
        <p:nvCxnSpPr>
          <p:cNvPr id="76805" name="_s595975"/>
          <p:cNvCxnSpPr>
            <a:cxnSpLocks noChangeShapeType="1"/>
            <a:stCxn id="76819" idx="0"/>
            <a:endCxn id="76815" idx="2"/>
          </p:cNvCxnSpPr>
          <p:nvPr/>
        </p:nvCxnSpPr>
        <p:spPr bwMode="auto">
          <a:xfrm rot="-5400000">
            <a:off x="7239000" y="5372100"/>
            <a:ext cx="685800" cy="0"/>
          </a:xfrm>
          <a:prstGeom prst="straightConnector1">
            <a:avLst/>
          </a:prstGeom>
          <a:noFill/>
          <a:ln w="28575">
            <a:solidFill>
              <a:schemeClr val="tx1"/>
            </a:solidFill>
            <a:round/>
            <a:headEnd/>
            <a:tailEnd/>
          </a:ln>
        </p:spPr>
      </p:cxnSp>
      <p:cxnSp>
        <p:nvCxnSpPr>
          <p:cNvPr id="76806" name="_s595976"/>
          <p:cNvCxnSpPr>
            <a:cxnSpLocks noChangeShapeType="1"/>
            <a:stCxn id="76818" idx="0"/>
            <a:endCxn id="76814" idx="2"/>
          </p:cNvCxnSpPr>
          <p:nvPr/>
        </p:nvCxnSpPr>
        <p:spPr bwMode="auto">
          <a:xfrm rot="-5400000">
            <a:off x="4800600" y="5372100"/>
            <a:ext cx="685800" cy="0"/>
          </a:xfrm>
          <a:prstGeom prst="straightConnector1">
            <a:avLst/>
          </a:prstGeom>
          <a:noFill/>
          <a:ln w="28575">
            <a:solidFill>
              <a:schemeClr val="tx1"/>
            </a:solidFill>
            <a:round/>
            <a:headEnd/>
            <a:tailEnd/>
          </a:ln>
        </p:spPr>
      </p:cxnSp>
      <p:cxnSp>
        <p:nvCxnSpPr>
          <p:cNvPr id="76807" name="_s595977"/>
          <p:cNvCxnSpPr>
            <a:cxnSpLocks noChangeShapeType="1"/>
            <a:stCxn id="76817" idx="0"/>
            <a:endCxn id="76813" idx="2"/>
          </p:cNvCxnSpPr>
          <p:nvPr/>
        </p:nvCxnSpPr>
        <p:spPr bwMode="auto">
          <a:xfrm rot="-5400000">
            <a:off x="2286000" y="5372100"/>
            <a:ext cx="685800" cy="0"/>
          </a:xfrm>
          <a:prstGeom prst="straightConnector1">
            <a:avLst/>
          </a:prstGeom>
          <a:noFill/>
          <a:ln w="28575">
            <a:solidFill>
              <a:schemeClr val="tx1"/>
            </a:solidFill>
            <a:round/>
            <a:headEnd/>
            <a:tailEnd/>
          </a:ln>
        </p:spPr>
      </p:cxnSp>
      <p:cxnSp>
        <p:nvCxnSpPr>
          <p:cNvPr id="76808" name="_s595978"/>
          <p:cNvCxnSpPr>
            <a:cxnSpLocks noChangeShapeType="1"/>
            <a:stCxn id="76816" idx="3"/>
            <a:endCxn id="76812" idx="2"/>
          </p:cNvCxnSpPr>
          <p:nvPr/>
        </p:nvCxnSpPr>
        <p:spPr bwMode="auto">
          <a:xfrm flipV="1">
            <a:off x="4953000" y="3810000"/>
            <a:ext cx="190500" cy="342900"/>
          </a:xfrm>
          <a:prstGeom prst="bentConnector2">
            <a:avLst/>
          </a:prstGeom>
          <a:noFill/>
          <a:ln w="28575">
            <a:solidFill>
              <a:schemeClr val="tx1"/>
            </a:solidFill>
            <a:miter lim="800000"/>
            <a:headEnd/>
            <a:tailEnd/>
          </a:ln>
        </p:spPr>
      </p:cxnSp>
      <p:cxnSp>
        <p:nvCxnSpPr>
          <p:cNvPr id="76809" name="_s595979"/>
          <p:cNvCxnSpPr>
            <a:cxnSpLocks noChangeShapeType="1"/>
            <a:stCxn id="76815" idx="0"/>
            <a:endCxn id="76812" idx="2"/>
          </p:cNvCxnSpPr>
          <p:nvPr/>
        </p:nvCxnSpPr>
        <p:spPr bwMode="auto">
          <a:xfrm rot="5400000" flipH="1">
            <a:off x="5943600" y="3009900"/>
            <a:ext cx="838200" cy="2438400"/>
          </a:xfrm>
          <a:prstGeom prst="bentConnector3">
            <a:avLst>
              <a:gd name="adj1" fmla="val 18370"/>
            </a:avLst>
          </a:prstGeom>
          <a:noFill/>
          <a:ln w="28575">
            <a:solidFill>
              <a:schemeClr val="tx1"/>
            </a:solidFill>
            <a:miter lim="800000"/>
            <a:headEnd/>
            <a:tailEnd/>
          </a:ln>
        </p:spPr>
      </p:cxnSp>
      <p:cxnSp>
        <p:nvCxnSpPr>
          <p:cNvPr id="76810" name="_s595980"/>
          <p:cNvCxnSpPr>
            <a:cxnSpLocks noChangeShapeType="1"/>
            <a:stCxn id="76814" idx="0"/>
            <a:endCxn id="76812" idx="2"/>
          </p:cNvCxnSpPr>
          <p:nvPr/>
        </p:nvCxnSpPr>
        <p:spPr bwMode="auto">
          <a:xfrm rot="-5400000">
            <a:off x="4724400" y="4229100"/>
            <a:ext cx="838200" cy="0"/>
          </a:xfrm>
          <a:prstGeom prst="straightConnector1">
            <a:avLst/>
          </a:prstGeom>
          <a:noFill/>
          <a:ln w="28575">
            <a:solidFill>
              <a:schemeClr val="tx1"/>
            </a:solidFill>
            <a:round/>
            <a:headEnd/>
            <a:tailEnd/>
          </a:ln>
        </p:spPr>
      </p:cxnSp>
      <p:cxnSp>
        <p:nvCxnSpPr>
          <p:cNvPr id="76811" name="_s595981"/>
          <p:cNvCxnSpPr>
            <a:cxnSpLocks noChangeShapeType="1"/>
            <a:stCxn id="76813" idx="0"/>
            <a:endCxn id="76812" idx="2"/>
          </p:cNvCxnSpPr>
          <p:nvPr/>
        </p:nvCxnSpPr>
        <p:spPr bwMode="auto">
          <a:xfrm rot="-5400000">
            <a:off x="3467100" y="2971800"/>
            <a:ext cx="838200" cy="2514600"/>
          </a:xfrm>
          <a:prstGeom prst="bentConnector3">
            <a:avLst>
              <a:gd name="adj1" fmla="val 18370"/>
            </a:avLst>
          </a:prstGeom>
          <a:noFill/>
          <a:ln w="28575">
            <a:solidFill>
              <a:schemeClr val="tx1"/>
            </a:solidFill>
            <a:miter lim="800000"/>
            <a:headEnd/>
            <a:tailEnd/>
          </a:ln>
        </p:spPr>
      </p:cxnSp>
      <p:sp>
        <p:nvSpPr>
          <p:cNvPr id="76812" name="_s595982"/>
          <p:cNvSpPr>
            <a:spLocks noChangeArrowheads="1"/>
          </p:cNvSpPr>
          <p:nvPr/>
        </p:nvSpPr>
        <p:spPr bwMode="auto">
          <a:xfrm>
            <a:off x="4191000" y="34290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order</a:t>
            </a:r>
            <a:endParaRPr lang="en-US">
              <a:solidFill>
                <a:schemeClr val="bg1"/>
              </a:solidFill>
            </a:endParaRPr>
          </a:p>
        </p:txBody>
      </p:sp>
      <p:sp>
        <p:nvSpPr>
          <p:cNvPr id="76813" name="_s595983"/>
          <p:cNvSpPr>
            <a:spLocks noChangeArrowheads="1"/>
          </p:cNvSpPr>
          <p:nvPr/>
        </p:nvSpPr>
        <p:spPr bwMode="auto">
          <a:xfrm>
            <a:off x="16764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part</a:t>
            </a:r>
            <a:endParaRPr lang="en-US">
              <a:solidFill>
                <a:schemeClr val="bg1"/>
              </a:solidFill>
            </a:endParaRPr>
          </a:p>
        </p:txBody>
      </p:sp>
      <p:sp>
        <p:nvSpPr>
          <p:cNvPr id="76814" name="_s595984"/>
          <p:cNvSpPr>
            <a:spLocks noChangeArrowheads="1"/>
          </p:cNvSpPr>
          <p:nvPr/>
        </p:nvSpPr>
        <p:spPr bwMode="auto">
          <a:xfrm>
            <a:off x="41910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quantity</a:t>
            </a:r>
            <a:endParaRPr lang="en-US">
              <a:solidFill>
                <a:schemeClr val="bg1"/>
              </a:solidFill>
            </a:endParaRPr>
          </a:p>
        </p:txBody>
      </p:sp>
      <p:sp>
        <p:nvSpPr>
          <p:cNvPr id="76815" name="_s595985"/>
          <p:cNvSpPr>
            <a:spLocks noChangeArrowheads="1"/>
          </p:cNvSpPr>
          <p:nvPr/>
        </p:nvSpPr>
        <p:spPr bwMode="auto">
          <a:xfrm>
            <a:off x="6629400" y="4648200"/>
            <a:ext cx="1905000" cy="381000"/>
          </a:xfrm>
          <a:prstGeom prst="roundRect">
            <a:avLst>
              <a:gd name="adj" fmla="val 16667"/>
            </a:avLst>
          </a:prstGeom>
          <a:solidFill>
            <a:schemeClr val="tx2"/>
          </a:solidFill>
          <a:ln w="9525">
            <a:solidFill>
              <a:schemeClr val="tx1"/>
            </a:solidFill>
            <a:round/>
            <a:headEnd/>
            <a:tailEnd/>
          </a:ln>
        </p:spPr>
        <p:txBody>
          <a:bodyPr wrap="none" lIns="35947" tIns="17973" rIns="35947" bIns="17973" anchor="ctr">
            <a:prstTxWarp prst="textNoShape">
              <a:avLst/>
            </a:prstTxWarp>
          </a:bodyPr>
          <a:lstStyle/>
          <a:p>
            <a:r>
              <a:rPr lang="en-GB">
                <a:solidFill>
                  <a:schemeClr val="bg1"/>
                </a:solidFill>
              </a:rPr>
              <a:t>customer</a:t>
            </a:r>
            <a:endParaRPr lang="en-US">
              <a:solidFill>
                <a:schemeClr val="bg1"/>
              </a:solidFill>
            </a:endParaRPr>
          </a:p>
        </p:txBody>
      </p:sp>
      <p:sp>
        <p:nvSpPr>
          <p:cNvPr id="76816" name="_s595986"/>
          <p:cNvSpPr>
            <a:spLocks noChangeArrowheads="1"/>
          </p:cNvSpPr>
          <p:nvPr/>
        </p:nvSpPr>
        <p:spPr bwMode="auto">
          <a:xfrm>
            <a:off x="3048000" y="3962400"/>
            <a:ext cx="1905000" cy="381000"/>
          </a:xfrm>
          <a:prstGeom prst="roundRect">
            <a:avLst>
              <a:gd name="adj" fmla="val 16667"/>
            </a:avLst>
          </a:prstGeom>
          <a:solidFill>
            <a:schemeClr val="folHlink"/>
          </a:solidFill>
          <a:ln w="9525">
            <a:solidFill>
              <a:schemeClr val="tx1"/>
            </a:solidFill>
            <a:round/>
            <a:headEnd/>
            <a:tailEnd/>
          </a:ln>
        </p:spPr>
        <p:txBody>
          <a:bodyPr wrap="none" lIns="35947" tIns="17973" rIns="35947" bIns="17973" anchor="ctr">
            <a:prstTxWarp prst="textNoShape">
              <a:avLst/>
            </a:prstTxWarp>
          </a:bodyPr>
          <a:lstStyle/>
          <a:p>
            <a:r>
              <a:rPr lang="en-GB"/>
              <a:t>ref=2003386947</a:t>
            </a:r>
            <a:endParaRPr lang="en-US"/>
          </a:p>
        </p:txBody>
      </p:sp>
      <p:sp>
        <p:nvSpPr>
          <p:cNvPr id="76817" name="_s595987"/>
          <p:cNvSpPr>
            <a:spLocks noChangeArrowheads="1"/>
          </p:cNvSpPr>
          <p:nvPr/>
        </p:nvSpPr>
        <p:spPr bwMode="auto">
          <a:xfrm>
            <a:off x="1676400" y="5715000"/>
            <a:ext cx="1905000" cy="381000"/>
          </a:xfrm>
          <a:prstGeom prst="roundRect">
            <a:avLst>
              <a:gd name="adj" fmla="val 16667"/>
            </a:avLst>
          </a:prstGeom>
          <a:solidFill>
            <a:schemeClr val="bg2"/>
          </a:solidFill>
          <a:ln w="9525">
            <a:solidFill>
              <a:schemeClr val="tx1"/>
            </a:solidFill>
            <a:round/>
            <a:headEnd/>
            <a:tailEnd/>
          </a:ln>
        </p:spPr>
        <p:txBody>
          <a:bodyPr wrap="none" lIns="45789" tIns="22894" rIns="45789" bIns="22894" anchor="ctr">
            <a:prstTxWarp prst="textNoShape">
              <a:avLst/>
            </a:prstTxWarp>
          </a:bodyPr>
          <a:lstStyle/>
          <a:p>
            <a:r>
              <a:rPr lang="en-GB"/>
              <a:t>502-224</a:t>
            </a:r>
            <a:endParaRPr lang="en-US"/>
          </a:p>
        </p:txBody>
      </p:sp>
      <p:sp>
        <p:nvSpPr>
          <p:cNvPr id="76818" name="_s595988"/>
          <p:cNvSpPr>
            <a:spLocks noChangeArrowheads="1"/>
          </p:cNvSpPr>
          <p:nvPr/>
        </p:nvSpPr>
        <p:spPr bwMode="auto">
          <a:xfrm>
            <a:off x="4191000" y="5715000"/>
            <a:ext cx="1905000" cy="381000"/>
          </a:xfrm>
          <a:prstGeom prst="roundRect">
            <a:avLst>
              <a:gd name="adj" fmla="val 16667"/>
            </a:avLst>
          </a:prstGeom>
          <a:solidFill>
            <a:schemeClr val="bg2"/>
          </a:solidFill>
          <a:ln w="9525">
            <a:solidFill>
              <a:schemeClr val="tx1"/>
            </a:solidFill>
            <a:round/>
            <a:headEnd/>
            <a:tailEnd/>
          </a:ln>
        </p:spPr>
        <p:txBody>
          <a:bodyPr wrap="none" lIns="53094" tIns="26546" rIns="53094" bIns="26546" anchor="ctr">
            <a:prstTxWarp prst="textNoShape">
              <a:avLst/>
            </a:prstTxWarp>
          </a:bodyPr>
          <a:lstStyle/>
          <a:p>
            <a:r>
              <a:rPr lang="en-GB"/>
              <a:t>2</a:t>
            </a:r>
            <a:endParaRPr lang="en-US"/>
          </a:p>
        </p:txBody>
      </p:sp>
      <p:sp>
        <p:nvSpPr>
          <p:cNvPr id="76819" name="_s595989"/>
          <p:cNvSpPr>
            <a:spLocks noChangeArrowheads="1"/>
          </p:cNvSpPr>
          <p:nvPr/>
        </p:nvSpPr>
        <p:spPr bwMode="auto">
          <a:xfrm>
            <a:off x="6629400" y="5715000"/>
            <a:ext cx="1905000" cy="381000"/>
          </a:xfrm>
          <a:prstGeom prst="roundRect">
            <a:avLst>
              <a:gd name="adj" fmla="val 16667"/>
            </a:avLst>
          </a:prstGeom>
          <a:solidFill>
            <a:schemeClr val="bg2"/>
          </a:solidFill>
          <a:ln w="9525">
            <a:solidFill>
              <a:schemeClr val="tx1"/>
            </a:solidFill>
            <a:round/>
            <a:headEnd/>
            <a:tailEnd/>
          </a:ln>
        </p:spPr>
        <p:txBody>
          <a:bodyPr wrap="none" lIns="53094" tIns="26546" rIns="53094" bIns="26546" anchor="ctr">
            <a:prstTxWarp prst="textNoShape">
              <a:avLst/>
            </a:prstTxWarp>
          </a:bodyPr>
          <a:lstStyle/>
          <a:p>
            <a:r>
              <a:rPr lang="en-GB"/>
              <a:t>3998SB</a:t>
            </a:r>
            <a:endParaRPr lang="en-US"/>
          </a:p>
        </p:txBody>
      </p:sp>
      <p:sp>
        <p:nvSpPr>
          <p:cNvPr id="76820" name="_s595990"/>
          <p:cNvSpPr>
            <a:spLocks noChangeArrowheads="1"/>
          </p:cNvSpPr>
          <p:nvPr/>
        </p:nvSpPr>
        <p:spPr bwMode="auto">
          <a:xfrm>
            <a:off x="533400" y="5181600"/>
            <a:ext cx="1905000" cy="381000"/>
          </a:xfrm>
          <a:prstGeom prst="roundRect">
            <a:avLst>
              <a:gd name="adj" fmla="val 16667"/>
            </a:avLst>
          </a:prstGeom>
          <a:solidFill>
            <a:schemeClr val="folHlink"/>
          </a:solidFill>
          <a:ln w="9525">
            <a:solidFill>
              <a:schemeClr val="tx1"/>
            </a:solidFill>
            <a:round/>
            <a:headEnd/>
            <a:tailEnd/>
          </a:ln>
        </p:spPr>
        <p:txBody>
          <a:bodyPr wrap="none" lIns="53094" tIns="26546" rIns="53094" bIns="26546" anchor="ctr">
            <a:prstTxWarp prst="textNoShape">
              <a:avLst/>
            </a:prstTxWarp>
          </a:bodyPr>
          <a:lstStyle/>
          <a:p>
            <a:r>
              <a:rPr lang="en-GB"/>
              <a:t>catalogue=19J</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29</a:t>
            </a:fld>
            <a:endParaRPr lang="en-US"/>
          </a:p>
        </p:txBody>
      </p:sp>
    </p:spTree>
    <p:extLst>
      <p:ext uri="{BB962C8B-B14F-4D97-AF65-F5344CB8AC3E}">
        <p14:creationId xmlns:p14="http://schemas.microsoft.com/office/powerpoint/2010/main" val="11897119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sz="half" idx="1"/>
          </p:nvPr>
        </p:nvSpPr>
        <p:spPr/>
        <p:txBody>
          <a:bodyPr/>
          <a:lstStyle/>
          <a:p>
            <a:pPr marL="90000" indent="0">
              <a:buNone/>
            </a:pPr>
            <a:r>
              <a:rPr lang="en-GB" dirty="0" smtClean="0"/>
              <a:t>Dr Nicholas Gibbins</a:t>
            </a:r>
            <a:br>
              <a:rPr lang="en-GB" dirty="0" smtClean="0"/>
            </a:br>
            <a:r>
              <a:rPr lang="en-GB" sz="1600" dirty="0" err="1" smtClean="0"/>
              <a:t>nmg@ecs.soton.ac.uk</a:t>
            </a:r>
            <a:endParaRPr lang="en-GB" sz="1600" dirty="0" smtClean="0"/>
          </a:p>
        </p:txBody>
      </p:sp>
      <p:sp>
        <p:nvSpPr>
          <p:cNvPr id="4" name="Content Placeholder 3"/>
          <p:cNvSpPr>
            <a:spLocks noGrp="1"/>
          </p:cNvSpPr>
          <p:nvPr>
            <p:ph sz="half" idx="2"/>
          </p:nvPr>
        </p:nvSpPr>
        <p:spPr/>
        <p:txBody>
          <a:bodyPr/>
          <a:lstStyle/>
          <a:p>
            <a:pPr marL="90000" indent="0">
              <a:buNone/>
            </a:pPr>
            <a:r>
              <a:rPr lang="en-GB" dirty="0" err="1" smtClean="0"/>
              <a:t>Prof.</a:t>
            </a:r>
            <a:r>
              <a:rPr lang="en-GB" dirty="0" smtClean="0"/>
              <a:t> Steffen </a:t>
            </a:r>
            <a:r>
              <a:rPr lang="en-GB" dirty="0" err="1" smtClean="0"/>
              <a:t>Staab</a:t>
            </a:r>
            <a:r>
              <a:rPr lang="en-GB" dirty="0"/>
              <a:t/>
            </a:r>
            <a:br>
              <a:rPr lang="en-GB" dirty="0"/>
            </a:br>
            <a:r>
              <a:rPr lang="en-GB" sz="1600" dirty="0" smtClean="0"/>
              <a:t>srs2m14@ecs.soton.ac.uk</a:t>
            </a:r>
            <a:endParaRPr lang="en-GB" sz="1600" dirty="0"/>
          </a:p>
          <a:p>
            <a:endParaRPr lang="en-US" dirty="0"/>
          </a:p>
        </p:txBody>
      </p:sp>
      <p:sp>
        <p:nvSpPr>
          <p:cNvPr id="3074" name="Rectangle 2"/>
          <p:cNvSpPr>
            <a:spLocks noGrp="1" noChangeArrowheads="1"/>
          </p:cNvSpPr>
          <p:nvPr>
            <p:ph type="title"/>
          </p:nvPr>
        </p:nvSpPr>
        <p:spPr/>
        <p:txBody>
          <a:bodyPr/>
          <a:lstStyle/>
          <a:p>
            <a:r>
              <a:rPr lang="en-GB" smtClean="0"/>
              <a:t>Lecturers</a:t>
            </a:r>
            <a:endParaRPr lang="en-GB" dirty="0"/>
          </a:p>
        </p:txBody>
      </p:sp>
      <p:pic>
        <p:nvPicPr>
          <p:cNvPr id="7" name="Picture 6"/>
          <p:cNvPicPr>
            <a:picLocks noChangeAspect="1"/>
          </p:cNvPicPr>
          <p:nvPr/>
        </p:nvPicPr>
        <p:blipFill rotWithShape="1">
          <a:blip r:embed="rId3"/>
          <a:srcRect l="18701" t="4310" r="33835" b="50945"/>
          <a:stretch/>
        </p:blipFill>
        <p:spPr>
          <a:xfrm>
            <a:off x="324000" y="2362197"/>
            <a:ext cx="2984500" cy="3810002"/>
          </a:xfrm>
          <a:prstGeom prst="rect">
            <a:avLst/>
          </a:prstGeom>
        </p:spPr>
      </p:pic>
      <p:sp>
        <p:nvSpPr>
          <p:cNvPr id="8" name="Slide Number Placeholder 7"/>
          <p:cNvSpPr>
            <a:spLocks noGrp="1"/>
          </p:cNvSpPr>
          <p:nvPr>
            <p:ph type="sldNum" sz="quarter" idx="12"/>
          </p:nvPr>
        </p:nvSpPr>
        <p:spPr/>
        <p:txBody>
          <a:bodyPr/>
          <a:lstStyle/>
          <a:p>
            <a:fld id="{03AC6681-E0FD-2C4C-B392-04A572FD2AAE}" type="slidenum">
              <a:rPr lang="en-US" smtClean="0"/>
              <a:pPr/>
              <a:t>3</a:t>
            </a:fld>
            <a:endParaRPr lang="en-US"/>
          </a:p>
        </p:txBody>
      </p:sp>
      <p:pic>
        <p:nvPicPr>
          <p:cNvPr id="2" name="Picture 1"/>
          <p:cNvPicPr>
            <a:picLocks noChangeAspect="1"/>
          </p:cNvPicPr>
          <p:nvPr/>
        </p:nvPicPr>
        <p:blipFill>
          <a:blip r:embed="rId4"/>
          <a:stretch>
            <a:fillRect/>
          </a:stretch>
        </p:blipFill>
        <p:spPr>
          <a:xfrm>
            <a:off x="4724400" y="2362197"/>
            <a:ext cx="2947739" cy="3810002"/>
          </a:xfrm>
          <a:prstGeom prst="rect">
            <a:avLst/>
          </a:prstGeom>
        </p:spPr>
      </p:pic>
    </p:spTree>
    <p:extLst>
      <p:ext uri="{BB962C8B-B14F-4D97-AF65-F5344CB8AC3E}">
        <p14:creationId xmlns:p14="http://schemas.microsoft.com/office/powerpoint/2010/main" val="47308915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p:nvPr>
        </p:nvSpPr>
        <p:spPr/>
        <p:txBody>
          <a:bodyPr/>
          <a:lstStyle/>
          <a:p>
            <a:r>
              <a:rPr lang="en-GB" smtClean="0"/>
              <a:t>Machine readable vs. machine understandable</a:t>
            </a:r>
            <a:endParaRPr lang="en-US" dirty="0"/>
          </a:p>
        </p:txBody>
      </p:sp>
      <p:sp>
        <p:nvSpPr>
          <p:cNvPr id="78851" name="Rectangle 5"/>
          <p:cNvSpPr>
            <a:spLocks noGrp="1" noChangeArrowheads="1"/>
          </p:cNvSpPr>
          <p:nvPr>
            <p:ph idx="1"/>
          </p:nvPr>
        </p:nvSpPr>
        <p:spPr/>
        <p:txBody>
          <a:bodyPr/>
          <a:lstStyle/>
          <a:p>
            <a:pPr marL="0" indent="0">
              <a:buNone/>
            </a:pPr>
            <a:r>
              <a:rPr lang="en-GB" dirty="0" smtClean="0"/>
              <a:t>RDF is a </a:t>
            </a:r>
            <a:r>
              <a:rPr lang="en-GB" b="1" dirty="0" smtClean="0"/>
              <a:t>machine understandable </a:t>
            </a:r>
            <a:r>
              <a:rPr lang="en-GB" dirty="0" smtClean="0"/>
              <a:t>format</a:t>
            </a:r>
          </a:p>
          <a:p>
            <a:pPr lvl="1"/>
            <a:r>
              <a:rPr lang="en-GB" dirty="0" smtClean="0"/>
              <a:t>The structures generated by an RDF parser have a formal meaning</a:t>
            </a:r>
          </a:p>
          <a:p>
            <a:pPr lvl="1"/>
            <a:r>
              <a:rPr lang="en-GB" dirty="0" smtClean="0"/>
              <a:t>RDF is a framework for interchange formats that provides a base level of common understanding</a:t>
            </a:r>
            <a:endParaRPr lang="en-US" dirty="0" smtClean="0"/>
          </a:p>
          <a:p>
            <a:pPr lvl="1"/>
            <a:r>
              <a:rPr lang="en-GB" dirty="0" smtClean="0"/>
              <a:t>RDF provides basic notions of classes and properties</a:t>
            </a:r>
          </a:p>
          <a:p>
            <a:pPr lvl="1"/>
            <a:r>
              <a:rPr lang="en-GB" dirty="0" smtClean="0"/>
              <a:t>RDF enables simple inference (certain types of deduction may be made from existing knowledge)</a:t>
            </a:r>
            <a:endParaRPr lang="en-US" dirty="0"/>
          </a:p>
        </p:txBody>
      </p:sp>
      <p:sp>
        <p:nvSpPr>
          <p:cNvPr id="5" name="Slide Number Placeholder 4"/>
          <p:cNvSpPr>
            <a:spLocks noGrp="1"/>
          </p:cNvSpPr>
          <p:nvPr>
            <p:ph type="sldNum" sz="quarter" idx="12"/>
          </p:nvPr>
        </p:nvSpPr>
        <p:spPr/>
        <p:txBody>
          <a:bodyPr/>
          <a:lstStyle/>
          <a:p>
            <a:fld id="{03AC6681-E0FD-2C4C-B392-04A572FD2AAE}" type="slidenum">
              <a:rPr lang="en-US" smtClean="0"/>
              <a:pPr/>
              <a:t>30</a:t>
            </a:fld>
            <a:endParaRPr lang="en-US" dirty="0"/>
          </a:p>
        </p:txBody>
      </p:sp>
    </p:spTree>
    <p:extLst>
      <p:ext uri="{BB962C8B-B14F-4D97-AF65-F5344CB8AC3E}">
        <p14:creationId xmlns:p14="http://schemas.microsoft.com/office/powerpoint/2010/main" val="321857731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type="title"/>
          </p:nvPr>
        </p:nvSpPr>
        <p:spPr/>
        <p:txBody>
          <a:bodyPr/>
          <a:lstStyle/>
          <a:p>
            <a:r>
              <a:rPr lang="en-GB" smtClean="0"/>
              <a:t>Semantic Web </a:t>
            </a:r>
            <a:br>
              <a:rPr lang="en-GB" smtClean="0"/>
            </a:br>
            <a:r>
              <a:rPr lang="en-GB" smtClean="0"/>
              <a:t>   Technical Architecture</a:t>
            </a:r>
            <a:endParaRPr lang="en-GB"/>
          </a:p>
        </p:txBody>
      </p:sp>
    </p:spTree>
    <p:extLst>
      <p:ext uri="{BB962C8B-B14F-4D97-AF65-F5344CB8AC3E}">
        <p14:creationId xmlns:p14="http://schemas.microsoft.com/office/powerpoint/2010/main" val="270903096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Grp="1" noChangeArrowheads="1"/>
          </p:cNvSpPr>
          <p:nvPr>
            <p:ph type="title"/>
          </p:nvPr>
        </p:nvSpPr>
        <p:spPr/>
        <p:txBody>
          <a:bodyPr/>
          <a:lstStyle/>
          <a:p>
            <a:pPr eaLnBrk="1" hangingPunct="1"/>
            <a:r>
              <a:rPr lang="en-GB"/>
              <a:t>Fundamental Principles</a:t>
            </a:r>
          </a:p>
        </p:txBody>
      </p:sp>
      <p:sp>
        <p:nvSpPr>
          <p:cNvPr id="82947" name="Rectangle 5"/>
          <p:cNvSpPr>
            <a:spLocks noGrp="1" noChangeArrowheads="1"/>
          </p:cNvSpPr>
          <p:nvPr>
            <p:ph idx="1"/>
          </p:nvPr>
        </p:nvSpPr>
        <p:spPr/>
        <p:txBody>
          <a:bodyPr/>
          <a:lstStyle/>
          <a:p>
            <a:pPr eaLnBrk="1" hangingPunct="1"/>
            <a:r>
              <a:rPr lang="en-GB"/>
              <a:t>Anyone can make assertions about anything</a:t>
            </a:r>
          </a:p>
          <a:p>
            <a:pPr eaLnBrk="1" hangingPunct="1"/>
            <a:r>
              <a:rPr lang="en-GB"/>
              <a:t>Entities are referred to using Uniform Resource Identifiers</a:t>
            </a:r>
          </a:p>
          <a:p>
            <a:pPr eaLnBrk="1" hangingPunct="1"/>
            <a:r>
              <a:rPr lang="en-GB"/>
              <a:t>Based on XML technologies</a:t>
            </a:r>
          </a:p>
          <a:p>
            <a:pPr eaLnBrk="1" hangingPunct="1"/>
            <a:r>
              <a:rPr lang="en-GB"/>
              <a:t>Formal semantics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32</a:t>
            </a:fld>
            <a:endParaRPr lang="en-US" dirty="0"/>
          </a:p>
        </p:txBody>
      </p:sp>
    </p:spTree>
    <p:extLst>
      <p:ext uri="{BB962C8B-B14F-4D97-AF65-F5344CB8AC3E}">
        <p14:creationId xmlns:p14="http://schemas.microsoft.com/office/powerpoint/2010/main" val="129607892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Text Box 3"/>
          <p:cNvSpPr txBox="1">
            <a:spLocks noChangeArrowheads="1"/>
          </p:cNvSpPr>
          <p:nvPr/>
        </p:nvSpPr>
        <p:spPr bwMode="auto">
          <a:xfrm>
            <a:off x="930275" y="4365625"/>
            <a:ext cx="5688013" cy="376238"/>
          </a:xfrm>
          <a:prstGeom prst="rect">
            <a:avLst/>
          </a:prstGeom>
          <a:solidFill>
            <a:srgbClr val="CC9900"/>
          </a:solidFill>
          <a:ln w="9525">
            <a:solidFill>
              <a:schemeClr val="tx2"/>
            </a:solidFill>
            <a:miter lim="800000"/>
            <a:headEnd/>
            <a:tailEnd/>
          </a:ln>
        </p:spPr>
        <p:txBody>
          <a:bodyPr>
            <a:prstTxWarp prst="textNoShape">
              <a:avLst/>
            </a:prstTxWarp>
            <a:spAutoFit/>
          </a:bodyPr>
          <a:lstStyle/>
          <a:p>
            <a:r>
              <a:rPr lang="en-GB" sz="1800" b="0">
                <a:solidFill>
                  <a:srgbClr val="FFFF00"/>
                </a:solidFill>
              </a:rPr>
              <a:t>XML + Namespaces</a:t>
            </a:r>
            <a:endParaRPr lang="en-US" sz="1800" b="0">
              <a:solidFill>
                <a:srgbClr val="FFFF00"/>
              </a:solidFill>
            </a:endParaRPr>
          </a:p>
        </p:txBody>
      </p:sp>
      <p:sp>
        <p:nvSpPr>
          <p:cNvPr id="211972" name="Text Box 4"/>
          <p:cNvSpPr txBox="1">
            <a:spLocks noChangeArrowheads="1"/>
          </p:cNvSpPr>
          <p:nvPr/>
        </p:nvSpPr>
        <p:spPr bwMode="auto">
          <a:xfrm>
            <a:off x="930275" y="4797425"/>
            <a:ext cx="3816350" cy="376238"/>
          </a:xfrm>
          <a:prstGeom prst="rect">
            <a:avLst/>
          </a:prstGeom>
          <a:solidFill>
            <a:schemeClr val="tx2"/>
          </a:solidFill>
          <a:ln w="9525">
            <a:solidFill>
              <a:schemeClr val="tx2"/>
            </a:solidFill>
            <a:miter lim="800000"/>
            <a:headEnd/>
            <a:tailEnd/>
          </a:ln>
        </p:spPr>
        <p:txBody>
          <a:bodyPr>
            <a:prstTxWarp prst="textNoShape">
              <a:avLst/>
            </a:prstTxWarp>
            <a:spAutoFit/>
          </a:bodyPr>
          <a:lstStyle/>
          <a:p>
            <a:r>
              <a:rPr lang="en-GB" sz="1800" b="0">
                <a:solidFill>
                  <a:schemeClr val="bg1"/>
                </a:solidFill>
              </a:rPr>
              <a:t>URI</a:t>
            </a:r>
            <a:endParaRPr lang="en-US" sz="1800" b="0">
              <a:solidFill>
                <a:schemeClr val="bg1"/>
              </a:solidFill>
            </a:endParaRPr>
          </a:p>
        </p:txBody>
      </p:sp>
      <p:sp>
        <p:nvSpPr>
          <p:cNvPr id="211973" name="Text Box 5"/>
          <p:cNvSpPr txBox="1">
            <a:spLocks noChangeArrowheads="1"/>
          </p:cNvSpPr>
          <p:nvPr/>
        </p:nvSpPr>
        <p:spPr bwMode="auto">
          <a:xfrm>
            <a:off x="4819650" y="4797425"/>
            <a:ext cx="1800225" cy="376238"/>
          </a:xfrm>
          <a:prstGeom prst="rect">
            <a:avLst/>
          </a:prstGeom>
          <a:solidFill>
            <a:schemeClr val="tx2"/>
          </a:solidFill>
          <a:ln w="9525">
            <a:solidFill>
              <a:schemeClr val="tx2"/>
            </a:solidFill>
            <a:miter lim="800000"/>
            <a:headEnd/>
            <a:tailEnd/>
          </a:ln>
        </p:spPr>
        <p:txBody>
          <a:bodyPr>
            <a:prstTxWarp prst="textNoShape">
              <a:avLst/>
            </a:prstTxWarp>
            <a:spAutoFit/>
          </a:bodyPr>
          <a:lstStyle/>
          <a:p>
            <a:r>
              <a:rPr lang="en-GB" sz="1800" b="0">
                <a:solidFill>
                  <a:schemeClr val="bg1"/>
                </a:solidFill>
              </a:rPr>
              <a:t>Unicode</a:t>
            </a:r>
            <a:endParaRPr lang="en-US" sz="1800" b="0">
              <a:solidFill>
                <a:schemeClr val="bg1"/>
              </a:solidFill>
            </a:endParaRPr>
          </a:p>
        </p:txBody>
      </p:sp>
      <p:grpSp>
        <p:nvGrpSpPr>
          <p:cNvPr id="2" name="Group 6"/>
          <p:cNvGrpSpPr>
            <a:grpSpLocks/>
          </p:cNvGrpSpPr>
          <p:nvPr/>
        </p:nvGrpSpPr>
        <p:grpSpPr bwMode="auto">
          <a:xfrm>
            <a:off x="5827713" y="2654300"/>
            <a:ext cx="808037" cy="1655763"/>
            <a:chOff x="4196" y="1389"/>
            <a:chExt cx="509" cy="1588"/>
          </a:xfrm>
        </p:grpSpPr>
        <p:sp>
          <p:nvSpPr>
            <p:cNvPr id="85013" name="Text Box 7"/>
            <p:cNvSpPr txBox="1">
              <a:spLocks noChangeArrowheads="1"/>
            </p:cNvSpPr>
            <p:nvPr/>
          </p:nvSpPr>
          <p:spPr bwMode="auto">
            <a:xfrm rot="-5400000">
              <a:off x="3521" y="2064"/>
              <a:ext cx="1588" cy="237"/>
            </a:xfrm>
            <a:prstGeom prst="rect">
              <a:avLst/>
            </a:prstGeom>
            <a:solidFill>
              <a:srgbClr val="FF6600"/>
            </a:solidFill>
            <a:ln w="9525">
              <a:solidFill>
                <a:schemeClr val="tx2"/>
              </a:solidFill>
              <a:miter lim="800000"/>
              <a:headEnd/>
              <a:tailEnd/>
            </a:ln>
          </p:spPr>
          <p:txBody>
            <a:bodyPr>
              <a:prstTxWarp prst="textNoShape">
                <a:avLst/>
              </a:prstTxWarp>
              <a:spAutoFit/>
            </a:bodyPr>
            <a:lstStyle/>
            <a:p>
              <a:r>
                <a:rPr lang="en-GB" sz="1800" b="0">
                  <a:solidFill>
                    <a:schemeClr val="tx2"/>
                  </a:solidFill>
                </a:rPr>
                <a:t>Signature</a:t>
              </a:r>
              <a:endParaRPr lang="en-US" sz="1800" b="0">
                <a:solidFill>
                  <a:schemeClr val="tx2"/>
                </a:solidFill>
              </a:endParaRPr>
            </a:p>
          </p:txBody>
        </p:sp>
        <p:sp>
          <p:nvSpPr>
            <p:cNvPr id="85014" name="Text Box 8"/>
            <p:cNvSpPr txBox="1">
              <a:spLocks noChangeArrowheads="1"/>
            </p:cNvSpPr>
            <p:nvPr/>
          </p:nvSpPr>
          <p:spPr bwMode="auto">
            <a:xfrm rot="-5400000">
              <a:off x="3793" y="2064"/>
              <a:ext cx="1588" cy="237"/>
            </a:xfrm>
            <a:prstGeom prst="rect">
              <a:avLst/>
            </a:prstGeom>
            <a:solidFill>
              <a:srgbClr val="FFCC00"/>
            </a:solidFill>
            <a:ln w="9525">
              <a:solidFill>
                <a:schemeClr val="tx2"/>
              </a:solidFill>
              <a:miter lim="800000"/>
              <a:headEnd/>
              <a:tailEnd/>
            </a:ln>
          </p:spPr>
          <p:txBody>
            <a:bodyPr>
              <a:prstTxWarp prst="textNoShape">
                <a:avLst/>
              </a:prstTxWarp>
              <a:spAutoFit/>
            </a:bodyPr>
            <a:lstStyle/>
            <a:p>
              <a:r>
                <a:rPr lang="en-GB" sz="1800" b="0">
                  <a:solidFill>
                    <a:schemeClr val="tx2"/>
                  </a:solidFill>
                </a:rPr>
                <a:t>Encryption</a:t>
              </a:r>
              <a:endParaRPr lang="en-US" sz="1800" b="0">
                <a:solidFill>
                  <a:schemeClr val="tx2"/>
                </a:solidFill>
              </a:endParaRPr>
            </a:p>
          </p:txBody>
        </p:sp>
      </p:grpSp>
      <p:sp>
        <p:nvSpPr>
          <p:cNvPr id="211977" name="Text Box 9"/>
          <p:cNvSpPr txBox="1">
            <a:spLocks noChangeArrowheads="1"/>
          </p:cNvSpPr>
          <p:nvPr/>
        </p:nvSpPr>
        <p:spPr bwMode="auto">
          <a:xfrm>
            <a:off x="4314825" y="3070225"/>
            <a:ext cx="1439863" cy="376238"/>
          </a:xfrm>
          <a:prstGeom prst="rect">
            <a:avLst/>
          </a:prstGeom>
          <a:solidFill>
            <a:srgbClr val="FFFF99"/>
          </a:solidFill>
          <a:ln w="9525">
            <a:solidFill>
              <a:schemeClr val="tx2"/>
            </a:solidFill>
            <a:prstDash val="dash"/>
            <a:miter lim="800000"/>
            <a:headEnd/>
            <a:tailEnd/>
          </a:ln>
        </p:spPr>
        <p:txBody>
          <a:bodyPr>
            <a:prstTxWarp prst="textNoShape">
              <a:avLst/>
            </a:prstTxWarp>
            <a:spAutoFit/>
          </a:bodyPr>
          <a:lstStyle/>
          <a:p>
            <a:r>
              <a:rPr lang="en-GB" sz="1800" b="0">
                <a:solidFill>
                  <a:schemeClr val="tx2"/>
                </a:solidFill>
              </a:rPr>
              <a:t>Rules</a:t>
            </a:r>
            <a:endParaRPr lang="en-US" sz="1800" b="0">
              <a:solidFill>
                <a:schemeClr val="tx2"/>
              </a:solidFill>
            </a:endParaRPr>
          </a:p>
        </p:txBody>
      </p:sp>
      <p:sp>
        <p:nvSpPr>
          <p:cNvPr id="211978" name="Text Box 10"/>
          <p:cNvSpPr txBox="1">
            <a:spLocks noChangeArrowheads="1"/>
          </p:cNvSpPr>
          <p:nvPr/>
        </p:nvSpPr>
        <p:spPr bwMode="auto">
          <a:xfrm>
            <a:off x="930275" y="2636838"/>
            <a:ext cx="4824413" cy="376237"/>
          </a:xfrm>
          <a:prstGeom prst="rect">
            <a:avLst/>
          </a:prstGeom>
          <a:solidFill>
            <a:srgbClr val="FFFF99"/>
          </a:solidFill>
          <a:ln w="9525">
            <a:solidFill>
              <a:schemeClr val="tx2"/>
            </a:solidFill>
            <a:prstDash val="dash"/>
            <a:miter lim="800000"/>
            <a:headEnd/>
            <a:tailEnd/>
          </a:ln>
        </p:spPr>
        <p:txBody>
          <a:bodyPr>
            <a:prstTxWarp prst="textNoShape">
              <a:avLst/>
            </a:prstTxWarp>
            <a:spAutoFit/>
          </a:bodyPr>
          <a:lstStyle/>
          <a:p>
            <a:r>
              <a:rPr lang="en-GB" sz="1800" b="0">
                <a:solidFill>
                  <a:schemeClr val="tx2"/>
                </a:solidFill>
              </a:rPr>
              <a:t>Proof</a:t>
            </a:r>
            <a:endParaRPr lang="en-US" sz="1800" b="0">
              <a:solidFill>
                <a:schemeClr val="tx2"/>
              </a:solidFill>
            </a:endParaRPr>
          </a:p>
        </p:txBody>
      </p:sp>
      <p:sp>
        <p:nvSpPr>
          <p:cNvPr id="211979" name="Text Box 11"/>
          <p:cNvSpPr txBox="1">
            <a:spLocks noChangeArrowheads="1"/>
          </p:cNvSpPr>
          <p:nvPr/>
        </p:nvSpPr>
        <p:spPr bwMode="auto">
          <a:xfrm>
            <a:off x="930275" y="2205038"/>
            <a:ext cx="5688013" cy="376237"/>
          </a:xfrm>
          <a:prstGeom prst="rect">
            <a:avLst/>
          </a:prstGeom>
          <a:solidFill>
            <a:srgbClr val="FFFF99"/>
          </a:solidFill>
          <a:ln w="9525">
            <a:solidFill>
              <a:schemeClr val="tx2"/>
            </a:solidFill>
            <a:prstDash val="dash"/>
            <a:miter lim="800000"/>
            <a:headEnd/>
            <a:tailEnd/>
          </a:ln>
        </p:spPr>
        <p:txBody>
          <a:bodyPr>
            <a:prstTxWarp prst="textNoShape">
              <a:avLst/>
            </a:prstTxWarp>
            <a:spAutoFit/>
          </a:bodyPr>
          <a:lstStyle/>
          <a:p>
            <a:r>
              <a:rPr lang="en-GB" sz="1800" b="0">
                <a:solidFill>
                  <a:schemeClr val="tx2"/>
                </a:solidFill>
              </a:rPr>
              <a:t>Trust</a:t>
            </a:r>
            <a:endParaRPr lang="en-US" sz="1800" b="0">
              <a:solidFill>
                <a:schemeClr val="tx2"/>
              </a:solidFill>
            </a:endParaRPr>
          </a:p>
        </p:txBody>
      </p:sp>
      <p:sp>
        <p:nvSpPr>
          <p:cNvPr id="211980" name="Text Box 12"/>
          <p:cNvSpPr txBox="1">
            <a:spLocks noChangeArrowheads="1"/>
          </p:cNvSpPr>
          <p:nvPr/>
        </p:nvSpPr>
        <p:spPr bwMode="auto">
          <a:xfrm>
            <a:off x="930275" y="3933825"/>
            <a:ext cx="4824413" cy="376238"/>
          </a:xfrm>
          <a:prstGeom prst="rect">
            <a:avLst/>
          </a:prstGeom>
          <a:solidFill>
            <a:srgbClr val="FFCC00"/>
          </a:solidFill>
          <a:ln w="9525">
            <a:solidFill>
              <a:schemeClr val="tx2"/>
            </a:solidFill>
            <a:miter lim="800000"/>
            <a:headEnd/>
            <a:tailEnd/>
          </a:ln>
        </p:spPr>
        <p:txBody>
          <a:bodyPr>
            <a:prstTxWarp prst="textNoShape">
              <a:avLst/>
            </a:prstTxWarp>
            <a:spAutoFit/>
          </a:bodyPr>
          <a:lstStyle/>
          <a:p>
            <a:r>
              <a:rPr lang="en-GB" sz="1800" b="0">
                <a:solidFill>
                  <a:schemeClr val="tx2"/>
                </a:solidFill>
              </a:rPr>
              <a:t>RDF</a:t>
            </a:r>
            <a:endParaRPr lang="en-US" sz="1800" b="0">
              <a:solidFill>
                <a:schemeClr val="tx2"/>
              </a:solidFill>
            </a:endParaRPr>
          </a:p>
        </p:txBody>
      </p:sp>
      <p:sp>
        <p:nvSpPr>
          <p:cNvPr id="211981" name="Text Box 13"/>
          <p:cNvSpPr txBox="1">
            <a:spLocks noChangeArrowheads="1"/>
          </p:cNvSpPr>
          <p:nvPr/>
        </p:nvSpPr>
        <p:spPr bwMode="auto">
          <a:xfrm>
            <a:off x="2874963" y="3502025"/>
            <a:ext cx="2879725" cy="376238"/>
          </a:xfrm>
          <a:prstGeom prst="rect">
            <a:avLst/>
          </a:prstGeom>
          <a:solidFill>
            <a:srgbClr val="FFCC00"/>
          </a:solidFill>
          <a:ln w="9525">
            <a:solidFill>
              <a:schemeClr val="tx2"/>
            </a:solidFill>
            <a:miter lim="800000"/>
            <a:headEnd/>
            <a:tailEnd/>
          </a:ln>
        </p:spPr>
        <p:txBody>
          <a:bodyPr>
            <a:prstTxWarp prst="textNoShape">
              <a:avLst/>
            </a:prstTxWarp>
            <a:spAutoFit/>
          </a:bodyPr>
          <a:lstStyle/>
          <a:p>
            <a:r>
              <a:rPr lang="en-GB" sz="1800" b="0">
                <a:solidFill>
                  <a:schemeClr val="tx2"/>
                </a:solidFill>
              </a:rPr>
              <a:t>RDF Schema</a:t>
            </a:r>
            <a:endParaRPr lang="en-US" sz="1800" b="0">
              <a:solidFill>
                <a:schemeClr val="tx2"/>
              </a:solidFill>
            </a:endParaRPr>
          </a:p>
        </p:txBody>
      </p:sp>
      <p:sp>
        <p:nvSpPr>
          <p:cNvPr id="211982" name="Text Box 14"/>
          <p:cNvSpPr txBox="1">
            <a:spLocks noChangeArrowheads="1"/>
          </p:cNvSpPr>
          <p:nvPr/>
        </p:nvSpPr>
        <p:spPr bwMode="auto">
          <a:xfrm>
            <a:off x="2874963" y="3070225"/>
            <a:ext cx="1366837" cy="376238"/>
          </a:xfrm>
          <a:prstGeom prst="rect">
            <a:avLst/>
          </a:prstGeom>
          <a:solidFill>
            <a:srgbClr val="FFCC00"/>
          </a:solidFill>
          <a:ln w="9525">
            <a:solidFill>
              <a:schemeClr val="tx2"/>
            </a:solidFill>
            <a:miter lim="800000"/>
            <a:headEnd/>
            <a:tailEnd/>
          </a:ln>
        </p:spPr>
        <p:txBody>
          <a:bodyPr>
            <a:prstTxWarp prst="textNoShape">
              <a:avLst/>
            </a:prstTxWarp>
            <a:spAutoFit/>
          </a:bodyPr>
          <a:lstStyle/>
          <a:p>
            <a:r>
              <a:rPr lang="en-GB" sz="1800" b="0">
                <a:solidFill>
                  <a:schemeClr val="tx2"/>
                </a:solidFill>
              </a:rPr>
              <a:t>OWL</a:t>
            </a:r>
            <a:endParaRPr lang="en-US" sz="1800" b="0">
              <a:solidFill>
                <a:schemeClr val="tx2"/>
              </a:solidFill>
            </a:endParaRPr>
          </a:p>
        </p:txBody>
      </p:sp>
      <p:sp>
        <p:nvSpPr>
          <p:cNvPr id="85004" name="Text Box 15"/>
          <p:cNvSpPr txBox="1">
            <a:spLocks noChangeArrowheads="1"/>
          </p:cNvSpPr>
          <p:nvPr/>
        </p:nvSpPr>
        <p:spPr bwMode="auto">
          <a:xfrm>
            <a:off x="7051675" y="4794250"/>
            <a:ext cx="987425" cy="366713"/>
          </a:xfrm>
          <a:prstGeom prst="rect">
            <a:avLst/>
          </a:prstGeom>
          <a:noFill/>
          <a:ln w="9525">
            <a:noFill/>
            <a:miter lim="800000"/>
            <a:headEnd/>
            <a:tailEnd/>
          </a:ln>
        </p:spPr>
        <p:txBody>
          <a:bodyPr wrap="none">
            <a:prstTxWarp prst="textNoShape">
              <a:avLst/>
            </a:prstTxWarp>
            <a:spAutoFit/>
          </a:bodyPr>
          <a:lstStyle/>
          <a:p>
            <a:pPr algn="l" eaLnBrk="1" hangingPunct="1"/>
            <a:r>
              <a:rPr lang="en-GB" sz="1800" b="0">
                <a:solidFill>
                  <a:schemeClr val="tx2"/>
                </a:solidFill>
              </a:rPr>
              <a:t>Identity</a:t>
            </a:r>
          </a:p>
        </p:txBody>
      </p:sp>
      <p:sp>
        <p:nvSpPr>
          <p:cNvPr id="85005" name="Text Box 16"/>
          <p:cNvSpPr txBox="1">
            <a:spLocks noChangeArrowheads="1"/>
          </p:cNvSpPr>
          <p:nvPr/>
        </p:nvSpPr>
        <p:spPr bwMode="auto">
          <a:xfrm>
            <a:off x="7051675" y="4368800"/>
            <a:ext cx="1824038" cy="366713"/>
          </a:xfrm>
          <a:prstGeom prst="rect">
            <a:avLst/>
          </a:prstGeom>
          <a:noFill/>
          <a:ln w="9525">
            <a:noFill/>
            <a:miter lim="800000"/>
            <a:headEnd/>
            <a:tailEnd/>
          </a:ln>
        </p:spPr>
        <p:txBody>
          <a:bodyPr wrap="none">
            <a:prstTxWarp prst="textNoShape">
              <a:avLst/>
            </a:prstTxWarp>
            <a:spAutoFit/>
          </a:bodyPr>
          <a:lstStyle/>
          <a:p>
            <a:pPr algn="l" eaLnBrk="1" hangingPunct="1"/>
            <a:r>
              <a:rPr lang="en-GB" sz="1800" b="0">
                <a:solidFill>
                  <a:schemeClr val="tx2"/>
                </a:solidFill>
              </a:rPr>
              <a:t>Standard syntax</a:t>
            </a:r>
          </a:p>
        </p:txBody>
      </p:sp>
      <p:sp>
        <p:nvSpPr>
          <p:cNvPr id="85006" name="Text Box 17"/>
          <p:cNvSpPr txBox="1">
            <a:spLocks noChangeArrowheads="1"/>
          </p:cNvSpPr>
          <p:nvPr/>
        </p:nvSpPr>
        <p:spPr bwMode="auto">
          <a:xfrm>
            <a:off x="7051675" y="3930650"/>
            <a:ext cx="1141413" cy="366713"/>
          </a:xfrm>
          <a:prstGeom prst="rect">
            <a:avLst/>
          </a:prstGeom>
          <a:noFill/>
          <a:ln w="9525">
            <a:noFill/>
            <a:miter lim="800000"/>
            <a:headEnd/>
            <a:tailEnd/>
          </a:ln>
        </p:spPr>
        <p:txBody>
          <a:bodyPr wrap="none">
            <a:prstTxWarp prst="textNoShape">
              <a:avLst/>
            </a:prstTxWarp>
            <a:spAutoFit/>
          </a:bodyPr>
          <a:lstStyle/>
          <a:p>
            <a:pPr algn="l" eaLnBrk="1" hangingPunct="1"/>
            <a:r>
              <a:rPr lang="en-GB" sz="1800" b="0">
                <a:solidFill>
                  <a:schemeClr val="tx2"/>
                </a:solidFill>
              </a:rPr>
              <a:t>Metadata</a:t>
            </a:r>
          </a:p>
        </p:txBody>
      </p:sp>
      <p:sp>
        <p:nvSpPr>
          <p:cNvPr id="85007" name="Text Box 18"/>
          <p:cNvSpPr txBox="1">
            <a:spLocks noChangeArrowheads="1"/>
          </p:cNvSpPr>
          <p:nvPr/>
        </p:nvSpPr>
        <p:spPr bwMode="auto">
          <a:xfrm>
            <a:off x="7051675" y="3144838"/>
            <a:ext cx="1474788" cy="641350"/>
          </a:xfrm>
          <a:prstGeom prst="rect">
            <a:avLst/>
          </a:prstGeom>
          <a:noFill/>
          <a:ln w="9525">
            <a:noFill/>
            <a:miter lim="800000"/>
            <a:headEnd/>
            <a:tailEnd/>
          </a:ln>
        </p:spPr>
        <p:txBody>
          <a:bodyPr wrap="none">
            <a:prstTxWarp prst="textNoShape">
              <a:avLst/>
            </a:prstTxWarp>
            <a:spAutoFit/>
          </a:bodyPr>
          <a:lstStyle/>
          <a:p>
            <a:pPr algn="l" eaLnBrk="1" hangingPunct="1"/>
            <a:r>
              <a:rPr lang="en-GB" sz="1800" b="0">
                <a:solidFill>
                  <a:schemeClr val="tx2"/>
                </a:solidFill>
              </a:rPr>
              <a:t>Ontologies +</a:t>
            </a:r>
            <a:br>
              <a:rPr lang="en-GB" sz="1800" b="0">
                <a:solidFill>
                  <a:schemeClr val="tx2"/>
                </a:solidFill>
              </a:rPr>
            </a:br>
            <a:r>
              <a:rPr lang="en-GB" sz="1800" b="0">
                <a:solidFill>
                  <a:schemeClr val="tx2"/>
                </a:solidFill>
              </a:rPr>
              <a:t>Inference</a:t>
            </a:r>
          </a:p>
        </p:txBody>
      </p:sp>
      <p:sp>
        <p:nvSpPr>
          <p:cNvPr id="85008" name="Text Box 19"/>
          <p:cNvSpPr txBox="1">
            <a:spLocks noChangeArrowheads="1"/>
          </p:cNvSpPr>
          <p:nvPr/>
        </p:nvSpPr>
        <p:spPr bwMode="auto">
          <a:xfrm>
            <a:off x="7051675" y="2706688"/>
            <a:ext cx="1414463" cy="366712"/>
          </a:xfrm>
          <a:prstGeom prst="rect">
            <a:avLst/>
          </a:prstGeom>
          <a:noFill/>
          <a:ln w="9525">
            <a:noFill/>
            <a:miter lim="800000"/>
            <a:headEnd/>
            <a:tailEnd/>
          </a:ln>
        </p:spPr>
        <p:txBody>
          <a:bodyPr wrap="none">
            <a:prstTxWarp prst="textNoShape">
              <a:avLst/>
            </a:prstTxWarp>
            <a:spAutoFit/>
          </a:bodyPr>
          <a:lstStyle/>
          <a:p>
            <a:pPr algn="l" eaLnBrk="1" hangingPunct="1"/>
            <a:r>
              <a:rPr lang="en-GB" sz="1800" b="0">
                <a:solidFill>
                  <a:schemeClr val="tx2"/>
                </a:solidFill>
              </a:rPr>
              <a:t>Explanation</a:t>
            </a:r>
          </a:p>
        </p:txBody>
      </p:sp>
      <p:sp>
        <p:nvSpPr>
          <p:cNvPr id="85009" name="Text Box 20"/>
          <p:cNvSpPr txBox="1">
            <a:spLocks noChangeArrowheads="1"/>
          </p:cNvSpPr>
          <p:nvPr/>
        </p:nvSpPr>
        <p:spPr bwMode="auto">
          <a:xfrm>
            <a:off x="7051675" y="2201863"/>
            <a:ext cx="1319213" cy="366712"/>
          </a:xfrm>
          <a:prstGeom prst="rect">
            <a:avLst/>
          </a:prstGeom>
          <a:noFill/>
          <a:ln w="9525">
            <a:noFill/>
            <a:miter lim="800000"/>
            <a:headEnd/>
            <a:tailEnd/>
          </a:ln>
        </p:spPr>
        <p:txBody>
          <a:bodyPr wrap="none">
            <a:prstTxWarp prst="textNoShape">
              <a:avLst/>
            </a:prstTxWarp>
            <a:spAutoFit/>
          </a:bodyPr>
          <a:lstStyle/>
          <a:p>
            <a:pPr algn="l" eaLnBrk="1" hangingPunct="1"/>
            <a:r>
              <a:rPr lang="en-GB" sz="1800" b="0">
                <a:solidFill>
                  <a:schemeClr val="tx2"/>
                </a:solidFill>
              </a:rPr>
              <a:t>Attribution</a:t>
            </a:r>
          </a:p>
        </p:txBody>
      </p:sp>
      <p:sp>
        <p:nvSpPr>
          <p:cNvPr id="211989" name="Text Box 21"/>
          <p:cNvSpPr txBox="1">
            <a:spLocks noChangeArrowheads="1"/>
          </p:cNvSpPr>
          <p:nvPr/>
        </p:nvSpPr>
        <p:spPr bwMode="auto">
          <a:xfrm>
            <a:off x="930275" y="3086100"/>
            <a:ext cx="1871663" cy="792163"/>
          </a:xfrm>
          <a:prstGeom prst="rect">
            <a:avLst/>
          </a:prstGeom>
          <a:solidFill>
            <a:srgbClr val="FFCC00"/>
          </a:solidFill>
          <a:ln w="9525">
            <a:solidFill>
              <a:schemeClr val="tx2"/>
            </a:solidFill>
            <a:miter lim="800000"/>
            <a:headEnd/>
            <a:tailEnd/>
          </a:ln>
        </p:spPr>
        <p:txBody>
          <a:bodyPr anchor="ctr" anchorCtr="1">
            <a:prstTxWarp prst="textNoShape">
              <a:avLst/>
            </a:prstTxWarp>
          </a:bodyPr>
          <a:lstStyle/>
          <a:p>
            <a:r>
              <a:rPr lang="en-GB" sz="1800" b="0">
                <a:solidFill>
                  <a:schemeClr val="tx2"/>
                </a:solidFill>
              </a:rPr>
              <a:t>SPARQL</a:t>
            </a:r>
            <a:br>
              <a:rPr lang="en-GB" sz="1800" b="0">
                <a:solidFill>
                  <a:schemeClr val="tx2"/>
                </a:solidFill>
              </a:rPr>
            </a:br>
            <a:r>
              <a:rPr lang="en-GB" sz="1800" b="0">
                <a:solidFill>
                  <a:schemeClr val="tx2"/>
                </a:solidFill>
              </a:rPr>
              <a:t>(queries)</a:t>
            </a:r>
            <a:endParaRPr lang="en-US" sz="1800" b="0">
              <a:solidFill>
                <a:schemeClr val="tx2"/>
              </a:solidFill>
            </a:endParaRPr>
          </a:p>
        </p:txBody>
      </p:sp>
      <p:sp>
        <p:nvSpPr>
          <p:cNvPr id="211990" name="Text Box 22"/>
          <p:cNvSpPr txBox="1">
            <a:spLocks noChangeArrowheads="1"/>
          </p:cNvSpPr>
          <p:nvPr/>
        </p:nvSpPr>
        <p:spPr bwMode="auto">
          <a:xfrm>
            <a:off x="930275" y="1773238"/>
            <a:ext cx="5688013" cy="376237"/>
          </a:xfrm>
          <a:prstGeom prst="rect">
            <a:avLst/>
          </a:prstGeom>
          <a:noFill/>
          <a:ln w="9525">
            <a:solidFill>
              <a:schemeClr val="tx2"/>
            </a:solidFill>
            <a:miter lim="800000"/>
            <a:headEnd/>
            <a:tailEnd/>
          </a:ln>
        </p:spPr>
        <p:txBody>
          <a:bodyPr>
            <a:prstTxWarp prst="textNoShape">
              <a:avLst/>
            </a:prstTxWarp>
            <a:spAutoFit/>
          </a:bodyPr>
          <a:lstStyle/>
          <a:p>
            <a:r>
              <a:rPr lang="en-GB" sz="1800" b="0">
                <a:solidFill>
                  <a:schemeClr val="tx2"/>
                </a:solidFill>
              </a:rPr>
              <a:t>User Interface and Applications</a:t>
            </a:r>
            <a:endParaRPr lang="en-US" sz="1800" b="0">
              <a:solidFill>
                <a:schemeClr val="tx2"/>
              </a:solidFill>
            </a:endParaRPr>
          </a:p>
        </p:txBody>
      </p:sp>
      <p:sp>
        <p:nvSpPr>
          <p:cNvPr id="85012" name="Rectangle 23"/>
          <p:cNvSpPr>
            <a:spLocks noGrp="1" noChangeArrowheads="1"/>
          </p:cNvSpPr>
          <p:nvPr>
            <p:ph type="title"/>
          </p:nvPr>
        </p:nvSpPr>
        <p:spPr/>
        <p:txBody>
          <a:bodyPr/>
          <a:lstStyle/>
          <a:p>
            <a:pPr eaLnBrk="1" hangingPunct="1"/>
            <a:r>
              <a:rPr lang="en-GB"/>
              <a:t>The Semantic Web layer cake</a:t>
            </a:r>
          </a:p>
        </p:txBody>
      </p:sp>
      <p:sp>
        <p:nvSpPr>
          <p:cNvPr id="3" name="Slide Number Placeholder 2"/>
          <p:cNvSpPr>
            <a:spLocks noGrp="1"/>
          </p:cNvSpPr>
          <p:nvPr>
            <p:ph type="sldNum" sz="quarter" idx="12"/>
          </p:nvPr>
        </p:nvSpPr>
        <p:spPr/>
        <p:txBody>
          <a:bodyPr/>
          <a:lstStyle/>
          <a:p>
            <a:fld id="{03AC6681-E0FD-2C4C-B392-04A572FD2AAE}" type="slidenum">
              <a:rPr lang="en-US" smtClean="0"/>
              <a:pPr/>
              <a:t>33</a:t>
            </a:fld>
            <a:endParaRPr lang="en-US"/>
          </a:p>
        </p:txBody>
      </p:sp>
    </p:spTree>
    <p:extLst>
      <p:ext uri="{BB962C8B-B14F-4D97-AF65-F5344CB8AC3E}">
        <p14:creationId xmlns:p14="http://schemas.microsoft.com/office/powerpoint/2010/main" val="159960879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1972"/>
                                        </p:tgtEl>
                                        <p:attrNameLst>
                                          <p:attrName>style.visibility</p:attrName>
                                        </p:attrNameLst>
                                      </p:cBhvr>
                                      <p:to>
                                        <p:strVal val="visible"/>
                                      </p:to>
                                    </p:set>
                                    <p:anim calcmode="lin" valueType="num">
                                      <p:cBhvr additive="base">
                                        <p:cTn id="7" dur="500" fill="hold"/>
                                        <p:tgtEl>
                                          <p:spTgt spid="211972"/>
                                        </p:tgtEl>
                                        <p:attrNameLst>
                                          <p:attrName>ppt_x</p:attrName>
                                        </p:attrNameLst>
                                      </p:cBhvr>
                                      <p:tavLst>
                                        <p:tav tm="0">
                                          <p:val>
                                            <p:strVal val="#ppt_x"/>
                                          </p:val>
                                        </p:tav>
                                        <p:tav tm="100000">
                                          <p:val>
                                            <p:strVal val="#ppt_x"/>
                                          </p:val>
                                        </p:tav>
                                      </p:tavLst>
                                    </p:anim>
                                    <p:anim calcmode="lin" valueType="num">
                                      <p:cBhvr additive="base">
                                        <p:cTn id="8" dur="500" fill="hold"/>
                                        <p:tgtEl>
                                          <p:spTgt spid="21197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11973"/>
                                        </p:tgtEl>
                                        <p:attrNameLst>
                                          <p:attrName>style.visibility</p:attrName>
                                        </p:attrNameLst>
                                      </p:cBhvr>
                                      <p:to>
                                        <p:strVal val="visible"/>
                                      </p:to>
                                    </p:set>
                                    <p:anim calcmode="lin" valueType="num">
                                      <p:cBhvr additive="base">
                                        <p:cTn id="11" dur="500" fill="hold"/>
                                        <p:tgtEl>
                                          <p:spTgt spid="211973"/>
                                        </p:tgtEl>
                                        <p:attrNameLst>
                                          <p:attrName>ppt_x</p:attrName>
                                        </p:attrNameLst>
                                      </p:cBhvr>
                                      <p:tavLst>
                                        <p:tav tm="0">
                                          <p:val>
                                            <p:strVal val="#ppt_x"/>
                                          </p:val>
                                        </p:tav>
                                        <p:tav tm="100000">
                                          <p:val>
                                            <p:strVal val="#ppt_x"/>
                                          </p:val>
                                        </p:tav>
                                      </p:tavLst>
                                    </p:anim>
                                    <p:anim calcmode="lin" valueType="num">
                                      <p:cBhvr additive="base">
                                        <p:cTn id="12" dur="500" fill="hold"/>
                                        <p:tgtEl>
                                          <p:spTgt spid="21197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11971"/>
                                        </p:tgtEl>
                                        <p:attrNameLst>
                                          <p:attrName>style.visibility</p:attrName>
                                        </p:attrNameLst>
                                      </p:cBhvr>
                                      <p:to>
                                        <p:strVal val="visible"/>
                                      </p:to>
                                    </p:set>
                                    <p:anim calcmode="lin" valueType="num">
                                      <p:cBhvr additive="base">
                                        <p:cTn id="17" dur="500" fill="hold"/>
                                        <p:tgtEl>
                                          <p:spTgt spid="211971"/>
                                        </p:tgtEl>
                                        <p:attrNameLst>
                                          <p:attrName>ppt_x</p:attrName>
                                        </p:attrNameLst>
                                      </p:cBhvr>
                                      <p:tavLst>
                                        <p:tav tm="0">
                                          <p:val>
                                            <p:strVal val="#ppt_x"/>
                                          </p:val>
                                        </p:tav>
                                        <p:tav tm="100000">
                                          <p:val>
                                            <p:strVal val="#ppt_x"/>
                                          </p:val>
                                        </p:tav>
                                      </p:tavLst>
                                    </p:anim>
                                    <p:anim calcmode="lin" valueType="num">
                                      <p:cBhvr additive="base">
                                        <p:cTn id="18" dur="500" fill="hold"/>
                                        <p:tgtEl>
                                          <p:spTgt spid="211971"/>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211980"/>
                                        </p:tgtEl>
                                        <p:attrNameLst>
                                          <p:attrName>style.visibility</p:attrName>
                                        </p:attrNameLst>
                                      </p:cBhvr>
                                      <p:to>
                                        <p:strVal val="visible"/>
                                      </p:to>
                                    </p:set>
                                    <p:anim calcmode="lin" valueType="num">
                                      <p:cBhvr additive="base">
                                        <p:cTn id="23" dur="500" fill="hold"/>
                                        <p:tgtEl>
                                          <p:spTgt spid="211980"/>
                                        </p:tgtEl>
                                        <p:attrNameLst>
                                          <p:attrName>ppt_x</p:attrName>
                                        </p:attrNameLst>
                                      </p:cBhvr>
                                      <p:tavLst>
                                        <p:tav tm="0">
                                          <p:val>
                                            <p:strVal val="#ppt_x"/>
                                          </p:val>
                                        </p:tav>
                                        <p:tav tm="100000">
                                          <p:val>
                                            <p:strVal val="#ppt_x"/>
                                          </p:val>
                                        </p:tav>
                                      </p:tavLst>
                                    </p:anim>
                                    <p:anim calcmode="lin" valueType="num">
                                      <p:cBhvr additive="base">
                                        <p:cTn id="24" dur="500" fill="hold"/>
                                        <p:tgtEl>
                                          <p:spTgt spid="211980"/>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211989"/>
                                        </p:tgtEl>
                                        <p:attrNameLst>
                                          <p:attrName>style.visibility</p:attrName>
                                        </p:attrNameLst>
                                      </p:cBhvr>
                                      <p:to>
                                        <p:strVal val="visible"/>
                                      </p:to>
                                    </p:set>
                                    <p:anim calcmode="lin" valueType="num">
                                      <p:cBhvr additive="base">
                                        <p:cTn id="29" dur="500" fill="hold"/>
                                        <p:tgtEl>
                                          <p:spTgt spid="211989"/>
                                        </p:tgtEl>
                                        <p:attrNameLst>
                                          <p:attrName>ppt_x</p:attrName>
                                        </p:attrNameLst>
                                      </p:cBhvr>
                                      <p:tavLst>
                                        <p:tav tm="0">
                                          <p:val>
                                            <p:strVal val="#ppt_x"/>
                                          </p:val>
                                        </p:tav>
                                        <p:tav tm="100000">
                                          <p:val>
                                            <p:strVal val="#ppt_x"/>
                                          </p:val>
                                        </p:tav>
                                      </p:tavLst>
                                    </p:anim>
                                    <p:anim calcmode="lin" valueType="num">
                                      <p:cBhvr additive="base">
                                        <p:cTn id="30" dur="500" fill="hold"/>
                                        <p:tgtEl>
                                          <p:spTgt spid="211989"/>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211981"/>
                                        </p:tgtEl>
                                        <p:attrNameLst>
                                          <p:attrName>style.visibility</p:attrName>
                                        </p:attrNameLst>
                                      </p:cBhvr>
                                      <p:to>
                                        <p:strVal val="visible"/>
                                      </p:to>
                                    </p:set>
                                    <p:anim calcmode="lin" valueType="num">
                                      <p:cBhvr additive="base">
                                        <p:cTn id="35" dur="500" fill="hold"/>
                                        <p:tgtEl>
                                          <p:spTgt spid="211981"/>
                                        </p:tgtEl>
                                        <p:attrNameLst>
                                          <p:attrName>ppt_x</p:attrName>
                                        </p:attrNameLst>
                                      </p:cBhvr>
                                      <p:tavLst>
                                        <p:tav tm="0">
                                          <p:val>
                                            <p:strVal val="#ppt_x"/>
                                          </p:val>
                                        </p:tav>
                                        <p:tav tm="100000">
                                          <p:val>
                                            <p:strVal val="#ppt_x"/>
                                          </p:val>
                                        </p:tav>
                                      </p:tavLst>
                                    </p:anim>
                                    <p:anim calcmode="lin" valueType="num">
                                      <p:cBhvr additive="base">
                                        <p:cTn id="36" dur="500" fill="hold"/>
                                        <p:tgtEl>
                                          <p:spTgt spid="211981"/>
                                        </p:tgtEl>
                                        <p:attrNameLst>
                                          <p:attrName>ppt_y</p:attrName>
                                        </p:attrNameLst>
                                      </p:cBhvr>
                                      <p:tavLst>
                                        <p:tav tm="0">
                                          <p:val>
                                            <p:strVal val="0-#ppt_h/2"/>
                                          </p:val>
                                        </p:tav>
                                        <p:tav tm="100000">
                                          <p:val>
                                            <p:strVal val="#ppt_y"/>
                                          </p:val>
                                        </p:tav>
                                      </p:tavLst>
                                    </p:anim>
                                  </p:childTnLst>
                                </p:cTn>
                              </p:par>
                            </p:childTnLst>
                          </p:cTn>
                        </p:par>
                        <p:par>
                          <p:cTn id="37" fill="hold">
                            <p:stCondLst>
                              <p:cond delay="500"/>
                            </p:stCondLst>
                            <p:childTnLst>
                              <p:par>
                                <p:cTn id="38" presetID="2" presetClass="entr" presetSubtype="1" fill="hold" grpId="0" nodeType="afterEffect">
                                  <p:stCondLst>
                                    <p:cond delay="0"/>
                                  </p:stCondLst>
                                  <p:childTnLst>
                                    <p:set>
                                      <p:cBhvr>
                                        <p:cTn id="39" dur="1" fill="hold">
                                          <p:stCondLst>
                                            <p:cond delay="0"/>
                                          </p:stCondLst>
                                        </p:cTn>
                                        <p:tgtEl>
                                          <p:spTgt spid="211982"/>
                                        </p:tgtEl>
                                        <p:attrNameLst>
                                          <p:attrName>style.visibility</p:attrName>
                                        </p:attrNameLst>
                                      </p:cBhvr>
                                      <p:to>
                                        <p:strVal val="visible"/>
                                      </p:to>
                                    </p:set>
                                    <p:anim calcmode="lin" valueType="num">
                                      <p:cBhvr additive="base">
                                        <p:cTn id="40" dur="500" fill="hold"/>
                                        <p:tgtEl>
                                          <p:spTgt spid="211982"/>
                                        </p:tgtEl>
                                        <p:attrNameLst>
                                          <p:attrName>ppt_x</p:attrName>
                                        </p:attrNameLst>
                                      </p:cBhvr>
                                      <p:tavLst>
                                        <p:tav tm="0">
                                          <p:val>
                                            <p:strVal val="#ppt_x"/>
                                          </p:val>
                                        </p:tav>
                                        <p:tav tm="100000">
                                          <p:val>
                                            <p:strVal val="#ppt_x"/>
                                          </p:val>
                                        </p:tav>
                                      </p:tavLst>
                                    </p:anim>
                                    <p:anim calcmode="lin" valueType="num">
                                      <p:cBhvr additive="base">
                                        <p:cTn id="41" dur="500" fill="hold"/>
                                        <p:tgtEl>
                                          <p:spTgt spid="211982"/>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1" fill="hold" grpId="0" nodeType="clickEffect">
                                  <p:stCondLst>
                                    <p:cond delay="0"/>
                                  </p:stCondLst>
                                  <p:childTnLst>
                                    <p:set>
                                      <p:cBhvr>
                                        <p:cTn id="45" dur="1" fill="hold">
                                          <p:stCondLst>
                                            <p:cond delay="0"/>
                                          </p:stCondLst>
                                        </p:cTn>
                                        <p:tgtEl>
                                          <p:spTgt spid="211977"/>
                                        </p:tgtEl>
                                        <p:attrNameLst>
                                          <p:attrName>style.visibility</p:attrName>
                                        </p:attrNameLst>
                                      </p:cBhvr>
                                      <p:to>
                                        <p:strVal val="visible"/>
                                      </p:to>
                                    </p:set>
                                    <p:anim calcmode="lin" valueType="num">
                                      <p:cBhvr additive="base">
                                        <p:cTn id="46" dur="500" fill="hold"/>
                                        <p:tgtEl>
                                          <p:spTgt spid="211977"/>
                                        </p:tgtEl>
                                        <p:attrNameLst>
                                          <p:attrName>ppt_x</p:attrName>
                                        </p:attrNameLst>
                                      </p:cBhvr>
                                      <p:tavLst>
                                        <p:tav tm="0">
                                          <p:val>
                                            <p:strVal val="#ppt_x"/>
                                          </p:val>
                                        </p:tav>
                                        <p:tav tm="100000">
                                          <p:val>
                                            <p:strVal val="#ppt_x"/>
                                          </p:val>
                                        </p:tav>
                                      </p:tavLst>
                                    </p:anim>
                                    <p:anim calcmode="lin" valueType="num">
                                      <p:cBhvr additive="base">
                                        <p:cTn id="47" dur="500" fill="hold"/>
                                        <p:tgtEl>
                                          <p:spTgt spid="211977"/>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1" fill="hold" grpId="0" nodeType="clickEffect">
                                  <p:stCondLst>
                                    <p:cond delay="0"/>
                                  </p:stCondLst>
                                  <p:childTnLst>
                                    <p:set>
                                      <p:cBhvr>
                                        <p:cTn id="51" dur="1" fill="hold">
                                          <p:stCondLst>
                                            <p:cond delay="0"/>
                                          </p:stCondLst>
                                        </p:cTn>
                                        <p:tgtEl>
                                          <p:spTgt spid="211978"/>
                                        </p:tgtEl>
                                        <p:attrNameLst>
                                          <p:attrName>style.visibility</p:attrName>
                                        </p:attrNameLst>
                                      </p:cBhvr>
                                      <p:to>
                                        <p:strVal val="visible"/>
                                      </p:to>
                                    </p:set>
                                    <p:anim calcmode="lin" valueType="num">
                                      <p:cBhvr additive="base">
                                        <p:cTn id="52" dur="500" fill="hold"/>
                                        <p:tgtEl>
                                          <p:spTgt spid="211978"/>
                                        </p:tgtEl>
                                        <p:attrNameLst>
                                          <p:attrName>ppt_x</p:attrName>
                                        </p:attrNameLst>
                                      </p:cBhvr>
                                      <p:tavLst>
                                        <p:tav tm="0">
                                          <p:val>
                                            <p:strVal val="#ppt_x"/>
                                          </p:val>
                                        </p:tav>
                                        <p:tav tm="100000">
                                          <p:val>
                                            <p:strVal val="#ppt_x"/>
                                          </p:val>
                                        </p:tav>
                                      </p:tavLst>
                                    </p:anim>
                                    <p:anim calcmode="lin" valueType="num">
                                      <p:cBhvr additive="base">
                                        <p:cTn id="53" dur="500" fill="hold"/>
                                        <p:tgtEl>
                                          <p:spTgt spid="211978"/>
                                        </p:tgtEl>
                                        <p:attrNameLst>
                                          <p:attrName>ppt_y</p:attrName>
                                        </p:attrNameLst>
                                      </p:cBhvr>
                                      <p:tavLst>
                                        <p:tav tm="0">
                                          <p:val>
                                            <p:strVal val="0-#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1"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additive="base">
                                        <p:cTn id="58" dur="500" fill="hold"/>
                                        <p:tgtEl>
                                          <p:spTgt spid="2"/>
                                        </p:tgtEl>
                                        <p:attrNameLst>
                                          <p:attrName>ppt_x</p:attrName>
                                        </p:attrNameLst>
                                      </p:cBhvr>
                                      <p:tavLst>
                                        <p:tav tm="0">
                                          <p:val>
                                            <p:strVal val="#ppt_x"/>
                                          </p:val>
                                        </p:tav>
                                        <p:tav tm="100000">
                                          <p:val>
                                            <p:strVal val="#ppt_x"/>
                                          </p:val>
                                        </p:tav>
                                      </p:tavLst>
                                    </p:anim>
                                    <p:anim calcmode="lin" valueType="num">
                                      <p:cBhvr additive="base">
                                        <p:cTn id="59"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1" fill="hold" grpId="0" nodeType="clickEffect">
                                  <p:stCondLst>
                                    <p:cond delay="0"/>
                                  </p:stCondLst>
                                  <p:childTnLst>
                                    <p:set>
                                      <p:cBhvr>
                                        <p:cTn id="63" dur="1" fill="hold">
                                          <p:stCondLst>
                                            <p:cond delay="0"/>
                                          </p:stCondLst>
                                        </p:cTn>
                                        <p:tgtEl>
                                          <p:spTgt spid="211979"/>
                                        </p:tgtEl>
                                        <p:attrNameLst>
                                          <p:attrName>style.visibility</p:attrName>
                                        </p:attrNameLst>
                                      </p:cBhvr>
                                      <p:to>
                                        <p:strVal val="visible"/>
                                      </p:to>
                                    </p:set>
                                    <p:anim calcmode="lin" valueType="num">
                                      <p:cBhvr additive="base">
                                        <p:cTn id="64" dur="500" fill="hold"/>
                                        <p:tgtEl>
                                          <p:spTgt spid="211979"/>
                                        </p:tgtEl>
                                        <p:attrNameLst>
                                          <p:attrName>ppt_x</p:attrName>
                                        </p:attrNameLst>
                                      </p:cBhvr>
                                      <p:tavLst>
                                        <p:tav tm="0">
                                          <p:val>
                                            <p:strVal val="#ppt_x"/>
                                          </p:val>
                                        </p:tav>
                                        <p:tav tm="100000">
                                          <p:val>
                                            <p:strVal val="#ppt_x"/>
                                          </p:val>
                                        </p:tav>
                                      </p:tavLst>
                                    </p:anim>
                                    <p:anim calcmode="lin" valueType="num">
                                      <p:cBhvr additive="base">
                                        <p:cTn id="65" dur="500" fill="hold"/>
                                        <p:tgtEl>
                                          <p:spTgt spid="211979"/>
                                        </p:tgtEl>
                                        <p:attrNameLst>
                                          <p:attrName>ppt_y</p:attrName>
                                        </p:attrNameLst>
                                      </p:cBhvr>
                                      <p:tavLst>
                                        <p:tav tm="0">
                                          <p:val>
                                            <p:strVal val="0-#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1" fill="hold" grpId="0" nodeType="clickEffect">
                                  <p:stCondLst>
                                    <p:cond delay="0"/>
                                  </p:stCondLst>
                                  <p:childTnLst>
                                    <p:set>
                                      <p:cBhvr>
                                        <p:cTn id="69" dur="1" fill="hold">
                                          <p:stCondLst>
                                            <p:cond delay="0"/>
                                          </p:stCondLst>
                                        </p:cTn>
                                        <p:tgtEl>
                                          <p:spTgt spid="211990"/>
                                        </p:tgtEl>
                                        <p:attrNameLst>
                                          <p:attrName>style.visibility</p:attrName>
                                        </p:attrNameLst>
                                      </p:cBhvr>
                                      <p:to>
                                        <p:strVal val="visible"/>
                                      </p:to>
                                    </p:set>
                                    <p:anim calcmode="lin" valueType="num">
                                      <p:cBhvr additive="base">
                                        <p:cTn id="70" dur="500" fill="hold"/>
                                        <p:tgtEl>
                                          <p:spTgt spid="211990"/>
                                        </p:tgtEl>
                                        <p:attrNameLst>
                                          <p:attrName>ppt_x</p:attrName>
                                        </p:attrNameLst>
                                      </p:cBhvr>
                                      <p:tavLst>
                                        <p:tav tm="0">
                                          <p:val>
                                            <p:strVal val="#ppt_x"/>
                                          </p:val>
                                        </p:tav>
                                        <p:tav tm="100000">
                                          <p:val>
                                            <p:strVal val="#ppt_x"/>
                                          </p:val>
                                        </p:tav>
                                      </p:tavLst>
                                    </p:anim>
                                    <p:anim calcmode="lin" valueType="num">
                                      <p:cBhvr additive="base">
                                        <p:cTn id="71" dur="500" fill="hold"/>
                                        <p:tgtEl>
                                          <p:spTgt spid="21199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animBg="1"/>
      <p:bldP spid="211972" grpId="0" animBg="1"/>
      <p:bldP spid="211973" grpId="0" animBg="1"/>
      <p:bldP spid="211977" grpId="0" animBg="1"/>
      <p:bldP spid="211978" grpId="0" animBg="1"/>
      <p:bldP spid="211979" grpId="0" animBg="1"/>
      <p:bldP spid="211980" grpId="0" animBg="1"/>
      <p:bldP spid="211981" grpId="0" animBg="1"/>
      <p:bldP spid="211982" grpId="0" animBg="1"/>
      <p:bldP spid="211989" grpId="0" animBg="1"/>
      <p:bldP spid="211990"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2" name="Text Box 3"/>
          <p:cNvSpPr txBox="1">
            <a:spLocks noChangeArrowheads="1"/>
          </p:cNvSpPr>
          <p:nvPr/>
        </p:nvSpPr>
        <p:spPr bwMode="auto">
          <a:xfrm>
            <a:off x="304800" y="5690581"/>
            <a:ext cx="1295400" cy="284163"/>
          </a:xfrm>
          <a:prstGeom prst="rect">
            <a:avLst/>
          </a:prstGeom>
          <a:solidFill>
            <a:schemeClr val="accent1"/>
          </a:solidFill>
          <a:ln w="9525">
            <a:solidFill>
              <a:schemeClr val="tx2"/>
            </a:solidFill>
            <a:miter lim="800000"/>
            <a:headEnd/>
            <a:tailEnd/>
          </a:ln>
        </p:spPr>
        <p:txBody>
          <a:bodyPr>
            <a:prstTxWarp prst="textNoShape">
              <a:avLst/>
            </a:prstTxWarp>
            <a:spAutoFit/>
          </a:bodyPr>
          <a:lstStyle/>
          <a:p>
            <a:r>
              <a:rPr lang="en-GB" sz="1200" b="0"/>
              <a:t>W3C Language</a:t>
            </a:r>
            <a:endParaRPr lang="en-US" sz="1200" b="0"/>
          </a:p>
        </p:txBody>
      </p:sp>
      <p:sp>
        <p:nvSpPr>
          <p:cNvPr id="87043" name="Text Box 4"/>
          <p:cNvSpPr txBox="1">
            <a:spLocks noChangeArrowheads="1"/>
          </p:cNvSpPr>
          <p:nvPr/>
        </p:nvSpPr>
        <p:spPr bwMode="auto">
          <a:xfrm>
            <a:off x="304800" y="6050944"/>
            <a:ext cx="1295400" cy="284162"/>
          </a:xfrm>
          <a:prstGeom prst="rect">
            <a:avLst/>
          </a:prstGeom>
          <a:solidFill>
            <a:srgbClr val="FFFF00"/>
          </a:solidFill>
          <a:ln w="9525">
            <a:solidFill>
              <a:schemeClr val="tx2"/>
            </a:solidFill>
            <a:miter lim="800000"/>
            <a:headEnd/>
            <a:tailEnd/>
          </a:ln>
        </p:spPr>
        <p:txBody>
          <a:bodyPr>
            <a:prstTxWarp prst="textNoShape">
              <a:avLst/>
            </a:prstTxWarp>
            <a:spAutoFit/>
          </a:bodyPr>
          <a:lstStyle/>
          <a:p>
            <a:r>
              <a:rPr lang="en-GB" sz="1200" b="0"/>
              <a:t>Other</a:t>
            </a:r>
            <a:endParaRPr lang="en-US" sz="1200" b="0"/>
          </a:p>
        </p:txBody>
      </p:sp>
      <p:sp>
        <p:nvSpPr>
          <p:cNvPr id="214021" name="Text Box 5"/>
          <p:cNvSpPr txBox="1">
            <a:spLocks noChangeArrowheads="1"/>
          </p:cNvSpPr>
          <p:nvPr/>
        </p:nvSpPr>
        <p:spPr bwMode="auto">
          <a:xfrm>
            <a:off x="2438400" y="1705956"/>
            <a:ext cx="1524000" cy="376238"/>
          </a:xfrm>
          <a:prstGeom prst="rect">
            <a:avLst/>
          </a:prstGeom>
          <a:solidFill>
            <a:srgbClr val="FFFF00"/>
          </a:solidFill>
          <a:ln w="9525">
            <a:solidFill>
              <a:schemeClr val="tx2"/>
            </a:solidFill>
            <a:miter lim="800000"/>
            <a:headEnd/>
            <a:tailEnd/>
          </a:ln>
        </p:spPr>
        <p:txBody>
          <a:bodyPr>
            <a:prstTxWarp prst="textNoShape">
              <a:avLst/>
            </a:prstTxWarp>
            <a:spAutoFit/>
          </a:bodyPr>
          <a:lstStyle/>
          <a:p>
            <a:r>
              <a:rPr lang="en-GB" sz="1800" b="0"/>
              <a:t>MCF</a:t>
            </a:r>
            <a:endParaRPr lang="en-US" sz="1800" b="0"/>
          </a:p>
        </p:txBody>
      </p:sp>
      <p:sp>
        <p:nvSpPr>
          <p:cNvPr id="214022" name="Text Box 6"/>
          <p:cNvSpPr txBox="1">
            <a:spLocks noChangeArrowheads="1"/>
          </p:cNvSpPr>
          <p:nvPr/>
        </p:nvSpPr>
        <p:spPr bwMode="auto">
          <a:xfrm>
            <a:off x="3200400" y="3109517"/>
            <a:ext cx="1524000" cy="376238"/>
          </a:xfrm>
          <a:prstGeom prst="rect">
            <a:avLst/>
          </a:prstGeom>
          <a:solidFill>
            <a:srgbClr val="FFFF00"/>
          </a:solidFill>
          <a:ln w="9525">
            <a:solidFill>
              <a:schemeClr val="tx2"/>
            </a:solidFill>
            <a:miter lim="800000"/>
            <a:headEnd/>
            <a:tailEnd/>
          </a:ln>
        </p:spPr>
        <p:txBody>
          <a:bodyPr>
            <a:prstTxWarp prst="textNoShape">
              <a:avLst/>
            </a:prstTxWarp>
            <a:spAutoFit/>
          </a:bodyPr>
          <a:lstStyle/>
          <a:p>
            <a:r>
              <a:rPr lang="en-GB" sz="1800" b="0"/>
              <a:t>OIL</a:t>
            </a:r>
            <a:endParaRPr lang="en-US" sz="1800" b="0"/>
          </a:p>
        </p:txBody>
      </p:sp>
      <p:sp>
        <p:nvSpPr>
          <p:cNvPr id="214023" name="Text Box 7"/>
          <p:cNvSpPr txBox="1">
            <a:spLocks noChangeArrowheads="1"/>
          </p:cNvSpPr>
          <p:nvPr/>
        </p:nvSpPr>
        <p:spPr bwMode="auto">
          <a:xfrm>
            <a:off x="304800" y="1705956"/>
            <a:ext cx="1524000" cy="376238"/>
          </a:xfrm>
          <a:prstGeom prst="rect">
            <a:avLst/>
          </a:prstGeom>
          <a:solidFill>
            <a:schemeClr val="accent1"/>
          </a:solidFill>
          <a:ln w="9525">
            <a:solidFill>
              <a:schemeClr val="tx2"/>
            </a:solidFill>
            <a:miter lim="800000"/>
            <a:headEnd/>
            <a:tailEnd/>
          </a:ln>
        </p:spPr>
        <p:txBody>
          <a:bodyPr>
            <a:prstTxWarp prst="textNoShape">
              <a:avLst/>
            </a:prstTxWarp>
            <a:spAutoFit/>
          </a:bodyPr>
          <a:lstStyle/>
          <a:p>
            <a:r>
              <a:rPr lang="en-GB" sz="1800" b="0"/>
              <a:t>PICS</a:t>
            </a:r>
            <a:endParaRPr lang="en-US" sz="1800" b="0"/>
          </a:p>
        </p:txBody>
      </p:sp>
      <p:sp>
        <p:nvSpPr>
          <p:cNvPr id="214025" name="Text Box 9"/>
          <p:cNvSpPr txBox="1">
            <a:spLocks noChangeArrowheads="1"/>
          </p:cNvSpPr>
          <p:nvPr/>
        </p:nvSpPr>
        <p:spPr bwMode="auto">
          <a:xfrm>
            <a:off x="1371600" y="2772756"/>
            <a:ext cx="1524000" cy="376238"/>
          </a:xfrm>
          <a:prstGeom prst="rect">
            <a:avLst/>
          </a:prstGeom>
          <a:solidFill>
            <a:schemeClr val="accent1"/>
          </a:solidFill>
          <a:ln w="9525">
            <a:solidFill>
              <a:schemeClr val="tx2"/>
            </a:solidFill>
            <a:miter lim="800000"/>
            <a:headEnd/>
            <a:tailEnd/>
          </a:ln>
        </p:spPr>
        <p:txBody>
          <a:bodyPr>
            <a:prstTxWarp prst="textNoShape">
              <a:avLst/>
            </a:prstTxWarp>
            <a:spAutoFit/>
          </a:bodyPr>
          <a:lstStyle/>
          <a:p>
            <a:r>
              <a:rPr lang="en-GB" sz="1800" b="0"/>
              <a:t>RDF(S)</a:t>
            </a:r>
            <a:endParaRPr lang="en-US" sz="1800" b="0"/>
          </a:p>
        </p:txBody>
      </p:sp>
      <p:cxnSp>
        <p:nvCxnSpPr>
          <p:cNvPr id="214026" name="AutoShape 10"/>
          <p:cNvCxnSpPr>
            <a:cxnSpLocks noChangeShapeType="1"/>
            <a:stCxn id="214023" idx="2"/>
            <a:endCxn id="214025" idx="0"/>
          </p:cNvCxnSpPr>
          <p:nvPr/>
        </p:nvCxnSpPr>
        <p:spPr bwMode="auto">
          <a:xfrm rot="16200000" flipH="1">
            <a:off x="1254919" y="1894075"/>
            <a:ext cx="690562" cy="1066800"/>
          </a:xfrm>
          <a:prstGeom prst="bentConnector3">
            <a:avLst>
              <a:gd name="adj1" fmla="val 49884"/>
            </a:avLst>
          </a:prstGeom>
          <a:noFill/>
          <a:ln w="9525">
            <a:solidFill>
              <a:schemeClr val="tx1"/>
            </a:solidFill>
            <a:miter lim="800000"/>
            <a:headEnd/>
            <a:tailEnd type="triangle" w="med" len="med"/>
          </a:ln>
        </p:spPr>
      </p:cxnSp>
      <p:cxnSp>
        <p:nvCxnSpPr>
          <p:cNvPr id="214027" name="AutoShape 11"/>
          <p:cNvCxnSpPr>
            <a:cxnSpLocks noChangeShapeType="1"/>
            <a:stCxn id="214021" idx="2"/>
            <a:endCxn id="214025" idx="0"/>
          </p:cNvCxnSpPr>
          <p:nvPr/>
        </p:nvCxnSpPr>
        <p:spPr bwMode="auto">
          <a:xfrm rot="5400000">
            <a:off x="2321719" y="1894075"/>
            <a:ext cx="690562" cy="1066800"/>
          </a:xfrm>
          <a:prstGeom prst="bentConnector3">
            <a:avLst>
              <a:gd name="adj1" fmla="val 49884"/>
            </a:avLst>
          </a:prstGeom>
          <a:noFill/>
          <a:ln w="9525">
            <a:solidFill>
              <a:schemeClr val="tx1"/>
            </a:solidFill>
            <a:miter lim="800000"/>
            <a:headEnd/>
            <a:tailEnd type="triangle" w="med" len="med"/>
          </a:ln>
        </p:spPr>
      </p:cxnSp>
      <p:sp>
        <p:nvSpPr>
          <p:cNvPr id="214034" name="Text Box 18"/>
          <p:cNvSpPr txBox="1">
            <a:spLocks noChangeArrowheads="1"/>
          </p:cNvSpPr>
          <p:nvPr/>
        </p:nvSpPr>
        <p:spPr bwMode="auto">
          <a:xfrm>
            <a:off x="5029200" y="4186823"/>
            <a:ext cx="1524000" cy="376238"/>
          </a:xfrm>
          <a:prstGeom prst="rect">
            <a:avLst/>
          </a:prstGeom>
          <a:solidFill>
            <a:schemeClr val="accent1"/>
          </a:solidFill>
          <a:ln w="9525">
            <a:solidFill>
              <a:schemeClr val="tx2"/>
            </a:solidFill>
            <a:miter lim="800000"/>
            <a:headEnd/>
            <a:tailEnd/>
          </a:ln>
        </p:spPr>
        <p:txBody>
          <a:bodyPr>
            <a:prstTxWarp prst="textNoShape">
              <a:avLst/>
            </a:prstTxWarp>
            <a:spAutoFit/>
          </a:bodyPr>
          <a:lstStyle/>
          <a:p>
            <a:r>
              <a:rPr lang="en-GB" sz="1800" b="0" dirty="0" smtClean="0"/>
              <a:t>OWL</a:t>
            </a:r>
            <a:endParaRPr lang="en-US" sz="1800" b="0" dirty="0"/>
          </a:p>
        </p:txBody>
      </p:sp>
      <p:sp>
        <p:nvSpPr>
          <p:cNvPr id="214036" name="Text Box 20"/>
          <p:cNvSpPr txBox="1">
            <a:spLocks noChangeArrowheads="1"/>
          </p:cNvSpPr>
          <p:nvPr/>
        </p:nvSpPr>
        <p:spPr bwMode="auto">
          <a:xfrm>
            <a:off x="8350250" y="1705956"/>
            <a:ext cx="561975" cy="304800"/>
          </a:xfrm>
          <a:prstGeom prst="rect">
            <a:avLst/>
          </a:prstGeom>
          <a:noFill/>
          <a:ln w="9525">
            <a:noFill/>
            <a:miter lim="800000"/>
            <a:headEnd/>
            <a:tailEnd/>
          </a:ln>
        </p:spPr>
        <p:txBody>
          <a:bodyPr wrap="none">
            <a:prstTxWarp prst="textNoShape">
              <a:avLst/>
            </a:prstTxWarp>
            <a:spAutoFit/>
          </a:bodyPr>
          <a:lstStyle/>
          <a:p>
            <a:r>
              <a:rPr lang="en-GB" sz="1400" b="0" dirty="0">
                <a:solidFill>
                  <a:schemeClr val="tx2"/>
                </a:solidFill>
              </a:rPr>
              <a:t>1996</a:t>
            </a:r>
            <a:endParaRPr lang="en-US" sz="1400" b="0" dirty="0">
              <a:solidFill>
                <a:schemeClr val="tx2"/>
              </a:solidFill>
            </a:endParaRPr>
          </a:p>
        </p:txBody>
      </p:sp>
      <p:sp>
        <p:nvSpPr>
          <p:cNvPr id="214037" name="Text Box 21"/>
          <p:cNvSpPr txBox="1">
            <a:spLocks noChangeArrowheads="1"/>
          </p:cNvSpPr>
          <p:nvPr/>
        </p:nvSpPr>
        <p:spPr bwMode="auto">
          <a:xfrm>
            <a:off x="8350250" y="2777697"/>
            <a:ext cx="561975" cy="304800"/>
          </a:xfrm>
          <a:prstGeom prst="rect">
            <a:avLst/>
          </a:prstGeom>
          <a:noFill/>
          <a:ln w="9525">
            <a:noFill/>
            <a:miter lim="800000"/>
            <a:headEnd/>
            <a:tailEnd/>
          </a:ln>
        </p:spPr>
        <p:txBody>
          <a:bodyPr wrap="none">
            <a:prstTxWarp prst="textNoShape">
              <a:avLst/>
            </a:prstTxWarp>
            <a:spAutoFit/>
          </a:bodyPr>
          <a:lstStyle/>
          <a:p>
            <a:r>
              <a:rPr lang="en-GB" sz="1400" b="0">
                <a:solidFill>
                  <a:schemeClr val="tx2"/>
                </a:solidFill>
              </a:rPr>
              <a:t>1999</a:t>
            </a:r>
            <a:endParaRPr lang="en-US" sz="1400" b="0">
              <a:solidFill>
                <a:schemeClr val="tx2"/>
              </a:solidFill>
            </a:endParaRPr>
          </a:p>
        </p:txBody>
      </p:sp>
      <p:sp>
        <p:nvSpPr>
          <p:cNvPr id="214038" name="Text Box 22"/>
          <p:cNvSpPr txBox="1">
            <a:spLocks noChangeArrowheads="1"/>
          </p:cNvSpPr>
          <p:nvPr/>
        </p:nvSpPr>
        <p:spPr bwMode="auto">
          <a:xfrm>
            <a:off x="8310562" y="4563932"/>
            <a:ext cx="601663" cy="304800"/>
          </a:xfrm>
          <a:prstGeom prst="rect">
            <a:avLst/>
          </a:prstGeom>
          <a:noFill/>
          <a:ln w="9525">
            <a:noFill/>
            <a:miter lim="800000"/>
            <a:headEnd/>
            <a:tailEnd/>
          </a:ln>
        </p:spPr>
        <p:txBody>
          <a:bodyPr wrap="none">
            <a:prstTxWarp prst="textNoShape">
              <a:avLst/>
            </a:prstTxWarp>
            <a:spAutoFit/>
          </a:bodyPr>
          <a:lstStyle/>
          <a:p>
            <a:r>
              <a:rPr lang="en-GB" sz="1400" b="0">
                <a:solidFill>
                  <a:schemeClr val="folHlink"/>
                </a:solidFill>
              </a:rPr>
              <a:t>2004</a:t>
            </a:r>
            <a:endParaRPr lang="en-US" sz="1400" b="0">
              <a:solidFill>
                <a:schemeClr val="folHlink"/>
              </a:solidFill>
            </a:endParaRPr>
          </a:p>
        </p:txBody>
      </p:sp>
      <p:sp>
        <p:nvSpPr>
          <p:cNvPr id="214039" name="Text Box 23"/>
          <p:cNvSpPr txBox="1">
            <a:spLocks noChangeArrowheads="1"/>
          </p:cNvSpPr>
          <p:nvPr/>
        </p:nvSpPr>
        <p:spPr bwMode="auto">
          <a:xfrm>
            <a:off x="8334375" y="3492191"/>
            <a:ext cx="577850" cy="304800"/>
          </a:xfrm>
          <a:prstGeom prst="rect">
            <a:avLst/>
          </a:prstGeom>
          <a:noFill/>
          <a:ln w="9525">
            <a:noFill/>
            <a:miter lim="800000"/>
            <a:headEnd/>
            <a:tailEnd/>
          </a:ln>
        </p:spPr>
        <p:txBody>
          <a:bodyPr wrap="none">
            <a:prstTxWarp prst="textNoShape">
              <a:avLst/>
            </a:prstTxWarp>
            <a:spAutoFit/>
          </a:bodyPr>
          <a:lstStyle/>
          <a:p>
            <a:r>
              <a:rPr lang="en-GB" sz="1400" b="0">
                <a:solidFill>
                  <a:schemeClr val="tx2"/>
                </a:solidFill>
              </a:rPr>
              <a:t>2001</a:t>
            </a:r>
            <a:endParaRPr lang="en-US" sz="1400" b="0">
              <a:solidFill>
                <a:schemeClr val="tx2"/>
              </a:solidFill>
            </a:endParaRPr>
          </a:p>
        </p:txBody>
      </p:sp>
      <p:sp>
        <p:nvSpPr>
          <p:cNvPr id="214040" name="Text Box 24"/>
          <p:cNvSpPr txBox="1">
            <a:spLocks noChangeArrowheads="1"/>
          </p:cNvSpPr>
          <p:nvPr/>
        </p:nvSpPr>
        <p:spPr bwMode="auto">
          <a:xfrm>
            <a:off x="8301038" y="3134944"/>
            <a:ext cx="611187" cy="304800"/>
          </a:xfrm>
          <a:prstGeom prst="rect">
            <a:avLst/>
          </a:prstGeom>
          <a:noFill/>
          <a:ln w="9525">
            <a:noFill/>
            <a:miter lim="800000"/>
            <a:headEnd/>
            <a:tailEnd/>
          </a:ln>
        </p:spPr>
        <p:txBody>
          <a:bodyPr wrap="none">
            <a:prstTxWarp prst="textNoShape">
              <a:avLst/>
            </a:prstTxWarp>
            <a:spAutoFit/>
          </a:bodyPr>
          <a:lstStyle/>
          <a:p>
            <a:r>
              <a:rPr lang="en-GB" sz="1400" b="0">
                <a:solidFill>
                  <a:schemeClr val="tx2"/>
                </a:solidFill>
              </a:rPr>
              <a:t>2000</a:t>
            </a:r>
            <a:endParaRPr lang="en-US" sz="1400" b="0">
              <a:solidFill>
                <a:schemeClr val="tx2"/>
              </a:solidFill>
            </a:endParaRPr>
          </a:p>
        </p:txBody>
      </p:sp>
      <p:sp>
        <p:nvSpPr>
          <p:cNvPr id="214041" name="Text Box 25"/>
          <p:cNvSpPr txBox="1">
            <a:spLocks noChangeArrowheads="1"/>
          </p:cNvSpPr>
          <p:nvPr/>
        </p:nvSpPr>
        <p:spPr bwMode="auto">
          <a:xfrm>
            <a:off x="6858000" y="1705956"/>
            <a:ext cx="1371600" cy="376238"/>
          </a:xfrm>
          <a:prstGeom prst="rect">
            <a:avLst/>
          </a:prstGeom>
          <a:solidFill>
            <a:srgbClr val="FFFF00"/>
          </a:solidFill>
          <a:ln w="9525">
            <a:solidFill>
              <a:schemeClr val="tx2"/>
            </a:solidFill>
            <a:miter lim="800000"/>
            <a:headEnd/>
            <a:tailEnd/>
          </a:ln>
        </p:spPr>
        <p:txBody>
          <a:bodyPr>
            <a:prstTxWarp prst="textNoShape">
              <a:avLst/>
            </a:prstTxWarp>
            <a:spAutoFit/>
          </a:bodyPr>
          <a:lstStyle/>
          <a:p>
            <a:r>
              <a:rPr lang="en-GB" sz="1800" b="0"/>
              <a:t>SHOE</a:t>
            </a:r>
            <a:endParaRPr lang="en-US" sz="1800" b="0"/>
          </a:p>
        </p:txBody>
      </p:sp>
      <p:sp>
        <p:nvSpPr>
          <p:cNvPr id="214043" name="Text Box 27"/>
          <p:cNvSpPr txBox="1">
            <a:spLocks noChangeArrowheads="1"/>
          </p:cNvSpPr>
          <p:nvPr/>
        </p:nvSpPr>
        <p:spPr bwMode="auto">
          <a:xfrm>
            <a:off x="6858000" y="3109517"/>
            <a:ext cx="1371600" cy="376238"/>
          </a:xfrm>
          <a:prstGeom prst="rect">
            <a:avLst/>
          </a:prstGeom>
          <a:solidFill>
            <a:srgbClr val="FFFF00"/>
          </a:solidFill>
          <a:ln w="9525">
            <a:solidFill>
              <a:schemeClr val="tx2"/>
            </a:solidFill>
            <a:miter lim="800000"/>
            <a:headEnd/>
            <a:tailEnd/>
          </a:ln>
        </p:spPr>
        <p:txBody>
          <a:bodyPr>
            <a:prstTxWarp prst="textNoShape">
              <a:avLst/>
            </a:prstTxWarp>
            <a:spAutoFit/>
          </a:bodyPr>
          <a:lstStyle/>
          <a:p>
            <a:r>
              <a:rPr lang="en-GB" sz="1800" b="0"/>
              <a:t>DAML</a:t>
            </a:r>
            <a:endParaRPr lang="en-US" sz="1800" b="0"/>
          </a:p>
        </p:txBody>
      </p:sp>
      <p:cxnSp>
        <p:nvCxnSpPr>
          <p:cNvPr id="214044" name="AutoShape 28"/>
          <p:cNvCxnSpPr>
            <a:cxnSpLocks noChangeShapeType="1"/>
            <a:stCxn id="214041" idx="2"/>
            <a:endCxn id="214043" idx="0"/>
          </p:cNvCxnSpPr>
          <p:nvPr/>
        </p:nvCxnSpPr>
        <p:spPr bwMode="auto">
          <a:xfrm>
            <a:off x="7543800" y="2082194"/>
            <a:ext cx="0" cy="1027323"/>
          </a:xfrm>
          <a:prstGeom prst="straightConnector1">
            <a:avLst/>
          </a:prstGeom>
          <a:noFill/>
          <a:ln w="9525">
            <a:solidFill>
              <a:schemeClr val="tx1"/>
            </a:solidFill>
            <a:round/>
            <a:headEnd/>
            <a:tailEnd type="triangle" w="med" len="med"/>
          </a:ln>
        </p:spPr>
      </p:cxnSp>
      <p:sp>
        <p:nvSpPr>
          <p:cNvPr id="214046" name="Text Box 30"/>
          <p:cNvSpPr txBox="1">
            <a:spLocks noChangeArrowheads="1"/>
          </p:cNvSpPr>
          <p:nvPr/>
        </p:nvSpPr>
        <p:spPr bwMode="auto">
          <a:xfrm>
            <a:off x="1371600" y="4186823"/>
            <a:ext cx="1524000" cy="376238"/>
          </a:xfrm>
          <a:prstGeom prst="rect">
            <a:avLst/>
          </a:prstGeom>
          <a:solidFill>
            <a:schemeClr val="accent1"/>
          </a:solidFill>
          <a:ln w="9525">
            <a:solidFill>
              <a:schemeClr val="tx2"/>
            </a:solidFill>
            <a:miter lim="800000"/>
            <a:headEnd/>
            <a:tailEnd/>
          </a:ln>
        </p:spPr>
        <p:txBody>
          <a:bodyPr>
            <a:prstTxWarp prst="textNoShape">
              <a:avLst/>
            </a:prstTxWarp>
            <a:spAutoFit/>
          </a:bodyPr>
          <a:lstStyle/>
          <a:p>
            <a:r>
              <a:rPr lang="en-GB" sz="1800" b="0"/>
              <a:t>RDF(S)</a:t>
            </a:r>
            <a:endParaRPr lang="en-US" sz="1800" b="0"/>
          </a:p>
        </p:txBody>
      </p:sp>
      <p:cxnSp>
        <p:nvCxnSpPr>
          <p:cNvPr id="214047" name="AutoShape 31"/>
          <p:cNvCxnSpPr>
            <a:cxnSpLocks noChangeShapeType="1"/>
            <a:stCxn id="214025" idx="2"/>
            <a:endCxn id="214046" idx="0"/>
          </p:cNvCxnSpPr>
          <p:nvPr/>
        </p:nvCxnSpPr>
        <p:spPr bwMode="auto">
          <a:xfrm>
            <a:off x="2133600" y="3148994"/>
            <a:ext cx="0" cy="1037829"/>
          </a:xfrm>
          <a:prstGeom prst="straightConnector1">
            <a:avLst/>
          </a:prstGeom>
          <a:noFill/>
          <a:ln w="9525">
            <a:solidFill>
              <a:schemeClr val="tx1"/>
            </a:solidFill>
            <a:round/>
            <a:headEnd/>
            <a:tailEnd type="triangle" w="med" len="med"/>
          </a:ln>
        </p:spPr>
      </p:cxnSp>
      <p:sp>
        <p:nvSpPr>
          <p:cNvPr id="87061" name="Rectangle 32"/>
          <p:cNvSpPr>
            <a:spLocks noGrp="1" noChangeArrowheads="1"/>
          </p:cNvSpPr>
          <p:nvPr>
            <p:ph type="title"/>
          </p:nvPr>
        </p:nvSpPr>
        <p:spPr/>
        <p:txBody>
          <a:bodyPr/>
          <a:lstStyle/>
          <a:p>
            <a:pPr eaLnBrk="1" hangingPunct="1"/>
            <a:r>
              <a:rPr lang="en-GB" dirty="0"/>
              <a:t>Languages of the </a:t>
            </a:r>
            <a:r>
              <a:rPr lang="en-GB" dirty="0" smtClean="0"/>
              <a:t>Semantic </a:t>
            </a:r>
            <a:r>
              <a:rPr lang="en-GB" dirty="0"/>
              <a:t>Web</a:t>
            </a:r>
          </a:p>
        </p:txBody>
      </p:sp>
      <p:sp>
        <p:nvSpPr>
          <p:cNvPr id="214049" name="Text Box 33"/>
          <p:cNvSpPr txBox="1">
            <a:spLocks noChangeArrowheads="1"/>
          </p:cNvSpPr>
          <p:nvPr/>
        </p:nvSpPr>
        <p:spPr bwMode="auto">
          <a:xfrm>
            <a:off x="5029200" y="3468619"/>
            <a:ext cx="1524000" cy="376238"/>
          </a:xfrm>
          <a:prstGeom prst="rect">
            <a:avLst/>
          </a:prstGeom>
          <a:solidFill>
            <a:srgbClr val="FFFF00"/>
          </a:solidFill>
          <a:ln w="9525">
            <a:solidFill>
              <a:schemeClr val="tx2"/>
            </a:solidFill>
            <a:miter lim="800000"/>
            <a:headEnd/>
            <a:tailEnd/>
          </a:ln>
        </p:spPr>
        <p:txBody>
          <a:bodyPr lIns="18000" rIns="18000">
            <a:prstTxWarp prst="textNoShape">
              <a:avLst/>
            </a:prstTxWarp>
            <a:spAutoFit/>
          </a:bodyPr>
          <a:lstStyle/>
          <a:p>
            <a:r>
              <a:rPr lang="en-GB" sz="1800" b="0"/>
              <a:t>DAML+OIL</a:t>
            </a:r>
            <a:endParaRPr lang="en-US" sz="1800" b="0"/>
          </a:p>
        </p:txBody>
      </p:sp>
      <p:grpSp>
        <p:nvGrpSpPr>
          <p:cNvPr id="2" name="Group 46"/>
          <p:cNvGrpSpPr>
            <a:grpSpLocks/>
          </p:cNvGrpSpPr>
          <p:nvPr/>
        </p:nvGrpSpPr>
        <p:grpSpPr bwMode="auto">
          <a:xfrm>
            <a:off x="5029200" y="5612282"/>
            <a:ext cx="1524000" cy="381000"/>
            <a:chOff x="3648" y="3792"/>
            <a:chExt cx="960" cy="240"/>
          </a:xfrm>
        </p:grpSpPr>
        <p:sp>
          <p:nvSpPr>
            <p:cNvPr id="87076" name="Text Box 37"/>
            <p:cNvSpPr txBox="1">
              <a:spLocks noChangeArrowheads="1"/>
            </p:cNvSpPr>
            <p:nvPr/>
          </p:nvSpPr>
          <p:spPr bwMode="auto">
            <a:xfrm>
              <a:off x="3648" y="3792"/>
              <a:ext cx="960" cy="231"/>
            </a:xfrm>
            <a:prstGeom prst="rect">
              <a:avLst/>
            </a:prstGeom>
            <a:solidFill>
              <a:srgbClr val="FFFF00"/>
            </a:solidFill>
            <a:ln w="9525">
              <a:noFill/>
              <a:miter lim="800000"/>
              <a:headEnd/>
              <a:tailEnd/>
            </a:ln>
          </p:spPr>
          <p:txBody>
            <a:bodyPr>
              <a:prstTxWarp prst="textNoShape">
                <a:avLst/>
              </a:prstTxWarp>
              <a:spAutoFit/>
            </a:bodyPr>
            <a:lstStyle/>
            <a:p>
              <a:endParaRPr lang="en-GB" sz="1800" b="0"/>
            </a:p>
          </p:txBody>
        </p:sp>
        <p:sp>
          <p:nvSpPr>
            <p:cNvPr id="87077" name="Freeform 36"/>
            <p:cNvSpPr>
              <a:spLocks/>
            </p:cNvSpPr>
            <p:nvPr/>
          </p:nvSpPr>
          <p:spPr bwMode="auto">
            <a:xfrm>
              <a:off x="3648" y="3792"/>
              <a:ext cx="960" cy="240"/>
            </a:xfrm>
            <a:custGeom>
              <a:avLst/>
              <a:gdLst>
                <a:gd name="T0" fmla="*/ 0 w 672"/>
                <a:gd name="T1" fmla="*/ 240 h 240"/>
                <a:gd name="T2" fmla="*/ 672 w 672"/>
                <a:gd name="T3" fmla="*/ 240 h 240"/>
                <a:gd name="T4" fmla="*/ 672 w 672"/>
                <a:gd name="T5" fmla="*/ 0 h 240"/>
                <a:gd name="T6" fmla="*/ 0 w 672"/>
                <a:gd name="T7" fmla="*/ 240 h 240"/>
                <a:gd name="T8" fmla="*/ 0 60000 65536"/>
                <a:gd name="T9" fmla="*/ 0 60000 65536"/>
                <a:gd name="T10" fmla="*/ 0 60000 65536"/>
                <a:gd name="T11" fmla="*/ 0 60000 65536"/>
                <a:gd name="T12" fmla="*/ 0 w 672"/>
                <a:gd name="T13" fmla="*/ 0 h 240"/>
                <a:gd name="T14" fmla="*/ 672 w 672"/>
                <a:gd name="T15" fmla="*/ 240 h 240"/>
              </a:gdLst>
              <a:ahLst/>
              <a:cxnLst>
                <a:cxn ang="T8">
                  <a:pos x="T0" y="T1"/>
                </a:cxn>
                <a:cxn ang="T9">
                  <a:pos x="T2" y="T3"/>
                </a:cxn>
                <a:cxn ang="T10">
                  <a:pos x="T4" y="T5"/>
                </a:cxn>
                <a:cxn ang="T11">
                  <a:pos x="T6" y="T7"/>
                </a:cxn>
              </a:cxnLst>
              <a:rect l="T12" t="T13" r="T14" b="T15"/>
              <a:pathLst>
                <a:path w="672" h="240">
                  <a:moveTo>
                    <a:pt x="0" y="240"/>
                  </a:moveTo>
                  <a:lnTo>
                    <a:pt x="672" y="240"/>
                  </a:lnTo>
                  <a:lnTo>
                    <a:pt x="672" y="0"/>
                  </a:lnTo>
                  <a:lnTo>
                    <a:pt x="0" y="240"/>
                  </a:lnTo>
                  <a:close/>
                </a:path>
              </a:pathLst>
            </a:custGeom>
            <a:solidFill>
              <a:schemeClr val="accent1"/>
            </a:solidFill>
            <a:ln w="9525">
              <a:noFill/>
              <a:round/>
              <a:headEnd/>
              <a:tailEnd/>
            </a:ln>
          </p:spPr>
          <p:txBody>
            <a:bodyPr wrap="none" anchor="ctr">
              <a:prstTxWarp prst="textNoShape">
                <a:avLst/>
              </a:prstTxWarp>
            </a:bodyPr>
            <a:lstStyle/>
            <a:p>
              <a:endParaRPr lang="en-GB"/>
            </a:p>
          </p:txBody>
        </p:sp>
        <p:sp>
          <p:nvSpPr>
            <p:cNvPr id="87078" name="Text Box 35"/>
            <p:cNvSpPr txBox="1">
              <a:spLocks noChangeArrowheads="1"/>
            </p:cNvSpPr>
            <p:nvPr/>
          </p:nvSpPr>
          <p:spPr bwMode="auto">
            <a:xfrm>
              <a:off x="3648" y="3792"/>
              <a:ext cx="960" cy="237"/>
            </a:xfrm>
            <a:prstGeom prst="rect">
              <a:avLst/>
            </a:prstGeom>
            <a:noFill/>
            <a:ln w="9525">
              <a:solidFill>
                <a:schemeClr val="tx2"/>
              </a:solidFill>
              <a:prstDash val="dash"/>
              <a:miter lim="800000"/>
              <a:headEnd/>
              <a:tailEnd/>
            </a:ln>
          </p:spPr>
          <p:txBody>
            <a:bodyPr>
              <a:prstTxWarp prst="textNoShape">
                <a:avLst/>
              </a:prstTxWarp>
              <a:spAutoFit/>
            </a:bodyPr>
            <a:lstStyle/>
            <a:p>
              <a:r>
                <a:rPr lang="en-GB" sz="1800" b="0"/>
                <a:t>OWL 1.1</a:t>
              </a:r>
              <a:endParaRPr lang="en-US" sz="1800" b="0"/>
            </a:p>
          </p:txBody>
        </p:sp>
      </p:grpSp>
      <p:cxnSp>
        <p:nvCxnSpPr>
          <p:cNvPr id="214057" name="AutoShape 41"/>
          <p:cNvCxnSpPr>
            <a:cxnSpLocks noChangeShapeType="1"/>
            <a:stCxn id="214022" idx="3"/>
            <a:endCxn id="214049" idx="0"/>
          </p:cNvCxnSpPr>
          <p:nvPr/>
        </p:nvCxnSpPr>
        <p:spPr bwMode="auto">
          <a:xfrm>
            <a:off x="4724400" y="3297636"/>
            <a:ext cx="1066800" cy="170983"/>
          </a:xfrm>
          <a:prstGeom prst="bentConnector2">
            <a:avLst/>
          </a:prstGeom>
          <a:noFill/>
          <a:ln w="9525">
            <a:solidFill>
              <a:schemeClr val="tx1"/>
            </a:solidFill>
            <a:miter lim="800000"/>
            <a:headEnd/>
            <a:tailEnd type="triangle" w="med" len="med"/>
          </a:ln>
        </p:spPr>
      </p:cxnSp>
      <p:cxnSp>
        <p:nvCxnSpPr>
          <p:cNvPr id="214058" name="AutoShape 42"/>
          <p:cNvCxnSpPr>
            <a:cxnSpLocks noChangeShapeType="1"/>
            <a:stCxn id="214043" idx="1"/>
            <a:endCxn id="214049" idx="0"/>
          </p:cNvCxnSpPr>
          <p:nvPr/>
        </p:nvCxnSpPr>
        <p:spPr bwMode="auto">
          <a:xfrm rot="10800000" flipV="1">
            <a:off x="5791200" y="3297635"/>
            <a:ext cx="1066800" cy="170983"/>
          </a:xfrm>
          <a:prstGeom prst="bentConnector2">
            <a:avLst/>
          </a:prstGeom>
          <a:noFill/>
          <a:ln w="9525">
            <a:solidFill>
              <a:schemeClr val="tx1"/>
            </a:solidFill>
            <a:miter lim="800000"/>
            <a:headEnd/>
            <a:tailEnd type="triangle" w="med" len="med"/>
          </a:ln>
        </p:spPr>
      </p:cxnSp>
      <p:cxnSp>
        <p:nvCxnSpPr>
          <p:cNvPr id="214059" name="AutoShape 43"/>
          <p:cNvCxnSpPr>
            <a:cxnSpLocks noChangeShapeType="1"/>
            <a:stCxn id="214049" idx="2"/>
            <a:endCxn id="214034" idx="0"/>
          </p:cNvCxnSpPr>
          <p:nvPr/>
        </p:nvCxnSpPr>
        <p:spPr bwMode="auto">
          <a:xfrm>
            <a:off x="5791200" y="3844857"/>
            <a:ext cx="0" cy="341966"/>
          </a:xfrm>
          <a:prstGeom prst="straightConnector1">
            <a:avLst/>
          </a:prstGeom>
          <a:noFill/>
          <a:ln w="9525">
            <a:solidFill>
              <a:schemeClr val="tx1"/>
            </a:solidFill>
            <a:round/>
            <a:headEnd/>
            <a:tailEnd type="triangle" w="med" len="med"/>
          </a:ln>
        </p:spPr>
      </p:cxnSp>
      <p:cxnSp>
        <p:nvCxnSpPr>
          <p:cNvPr id="214060" name="AutoShape 44"/>
          <p:cNvCxnSpPr>
            <a:cxnSpLocks noChangeShapeType="1"/>
            <a:stCxn id="214034" idx="2"/>
            <a:endCxn id="87078" idx="0"/>
          </p:cNvCxnSpPr>
          <p:nvPr/>
        </p:nvCxnSpPr>
        <p:spPr bwMode="auto">
          <a:xfrm>
            <a:off x="5791200" y="4563061"/>
            <a:ext cx="0" cy="1049221"/>
          </a:xfrm>
          <a:prstGeom prst="straightConnector1">
            <a:avLst/>
          </a:prstGeom>
          <a:noFill/>
          <a:ln w="9525">
            <a:solidFill>
              <a:schemeClr val="tx1"/>
            </a:solidFill>
            <a:round/>
            <a:headEnd/>
            <a:tailEnd type="triangle" w="med" len="med"/>
          </a:ln>
        </p:spPr>
      </p:cxnSp>
      <p:cxnSp>
        <p:nvCxnSpPr>
          <p:cNvPr id="214065" name="AutoShape 49"/>
          <p:cNvCxnSpPr>
            <a:cxnSpLocks noChangeShapeType="1"/>
            <a:stCxn id="214025" idx="2"/>
            <a:endCxn id="214049" idx="1"/>
          </p:cNvCxnSpPr>
          <p:nvPr/>
        </p:nvCxnSpPr>
        <p:spPr bwMode="auto">
          <a:xfrm rot="16200000" flipH="1">
            <a:off x="3327528" y="1955066"/>
            <a:ext cx="507744" cy="2895600"/>
          </a:xfrm>
          <a:prstGeom prst="bentConnector2">
            <a:avLst/>
          </a:prstGeom>
          <a:noFill/>
          <a:ln w="9525">
            <a:solidFill>
              <a:schemeClr val="tx1"/>
            </a:solidFill>
            <a:miter lim="800000"/>
            <a:headEnd/>
            <a:tailEnd type="triangle" w="med" len="med"/>
          </a:ln>
        </p:spPr>
      </p:cxnSp>
      <p:sp>
        <p:nvSpPr>
          <p:cNvPr id="214066" name="Text Box 50"/>
          <p:cNvSpPr txBox="1">
            <a:spLocks noChangeArrowheads="1"/>
          </p:cNvSpPr>
          <p:nvPr/>
        </p:nvSpPr>
        <p:spPr bwMode="auto">
          <a:xfrm>
            <a:off x="8310562" y="3849438"/>
            <a:ext cx="601663" cy="304800"/>
          </a:xfrm>
          <a:prstGeom prst="rect">
            <a:avLst/>
          </a:prstGeom>
          <a:noFill/>
          <a:ln w="9525">
            <a:noFill/>
            <a:miter lim="800000"/>
            <a:headEnd/>
            <a:tailEnd/>
          </a:ln>
        </p:spPr>
        <p:txBody>
          <a:bodyPr wrap="none">
            <a:prstTxWarp prst="textNoShape">
              <a:avLst/>
            </a:prstTxWarp>
            <a:spAutoFit/>
          </a:bodyPr>
          <a:lstStyle/>
          <a:p>
            <a:r>
              <a:rPr lang="en-GB" sz="1400" b="0">
                <a:solidFill>
                  <a:schemeClr val="folHlink"/>
                </a:solidFill>
              </a:rPr>
              <a:t>2002</a:t>
            </a:r>
            <a:endParaRPr lang="en-US" sz="1400" b="0">
              <a:solidFill>
                <a:schemeClr val="folHlink"/>
              </a:solidFill>
            </a:endParaRPr>
          </a:p>
        </p:txBody>
      </p:sp>
      <p:sp>
        <p:nvSpPr>
          <p:cNvPr id="214067" name="Text Box 51"/>
          <p:cNvSpPr txBox="1">
            <a:spLocks noChangeArrowheads="1"/>
          </p:cNvSpPr>
          <p:nvPr/>
        </p:nvSpPr>
        <p:spPr bwMode="auto">
          <a:xfrm>
            <a:off x="8343900" y="2420450"/>
            <a:ext cx="568325" cy="304800"/>
          </a:xfrm>
          <a:prstGeom prst="rect">
            <a:avLst/>
          </a:prstGeom>
          <a:noFill/>
          <a:ln w="9525">
            <a:noFill/>
            <a:miter lim="800000"/>
            <a:headEnd/>
            <a:tailEnd/>
          </a:ln>
        </p:spPr>
        <p:txBody>
          <a:bodyPr wrap="none">
            <a:prstTxWarp prst="textNoShape">
              <a:avLst/>
            </a:prstTxWarp>
            <a:spAutoFit/>
          </a:bodyPr>
          <a:lstStyle/>
          <a:p>
            <a:r>
              <a:rPr lang="en-GB" sz="1400" b="0" dirty="0">
                <a:solidFill>
                  <a:schemeClr val="folHlink"/>
                </a:solidFill>
              </a:rPr>
              <a:t>1998</a:t>
            </a:r>
            <a:endParaRPr lang="en-US" sz="1400" b="0" dirty="0">
              <a:solidFill>
                <a:schemeClr val="folHlink"/>
              </a:solidFill>
            </a:endParaRPr>
          </a:p>
        </p:txBody>
      </p:sp>
      <p:sp>
        <p:nvSpPr>
          <p:cNvPr id="214068" name="Text Box 52"/>
          <p:cNvSpPr txBox="1">
            <a:spLocks noChangeArrowheads="1"/>
          </p:cNvSpPr>
          <p:nvPr/>
        </p:nvSpPr>
        <p:spPr bwMode="auto">
          <a:xfrm>
            <a:off x="8361362" y="2063203"/>
            <a:ext cx="550863" cy="304800"/>
          </a:xfrm>
          <a:prstGeom prst="rect">
            <a:avLst/>
          </a:prstGeom>
          <a:noFill/>
          <a:ln w="9525">
            <a:noFill/>
            <a:miter lim="800000"/>
            <a:headEnd/>
            <a:tailEnd/>
          </a:ln>
        </p:spPr>
        <p:txBody>
          <a:bodyPr wrap="none">
            <a:prstTxWarp prst="textNoShape">
              <a:avLst/>
            </a:prstTxWarp>
            <a:spAutoFit/>
          </a:bodyPr>
          <a:lstStyle/>
          <a:p>
            <a:r>
              <a:rPr lang="en-GB" sz="1400" b="0" dirty="0">
                <a:solidFill>
                  <a:schemeClr val="folHlink"/>
                </a:solidFill>
              </a:rPr>
              <a:t>1997</a:t>
            </a:r>
            <a:endParaRPr lang="en-US" sz="1400" b="0" dirty="0">
              <a:solidFill>
                <a:schemeClr val="folHlink"/>
              </a:solidFill>
            </a:endParaRPr>
          </a:p>
        </p:txBody>
      </p:sp>
      <p:sp>
        <p:nvSpPr>
          <p:cNvPr id="214069" name="Text Box 53"/>
          <p:cNvSpPr txBox="1">
            <a:spLocks noChangeArrowheads="1"/>
          </p:cNvSpPr>
          <p:nvPr/>
        </p:nvSpPr>
        <p:spPr bwMode="auto">
          <a:xfrm>
            <a:off x="8312150" y="4206685"/>
            <a:ext cx="600075" cy="304800"/>
          </a:xfrm>
          <a:prstGeom prst="rect">
            <a:avLst/>
          </a:prstGeom>
          <a:noFill/>
          <a:ln w="9525">
            <a:noFill/>
            <a:miter lim="800000"/>
            <a:headEnd/>
            <a:tailEnd/>
          </a:ln>
        </p:spPr>
        <p:txBody>
          <a:bodyPr wrap="none">
            <a:prstTxWarp prst="textNoShape">
              <a:avLst/>
            </a:prstTxWarp>
            <a:spAutoFit/>
          </a:bodyPr>
          <a:lstStyle/>
          <a:p>
            <a:r>
              <a:rPr lang="en-GB" sz="1400" b="0">
                <a:solidFill>
                  <a:schemeClr val="tx2"/>
                </a:solidFill>
              </a:rPr>
              <a:t>2003</a:t>
            </a:r>
            <a:endParaRPr lang="en-US" sz="1400" b="0">
              <a:solidFill>
                <a:schemeClr val="tx2"/>
              </a:solidFill>
            </a:endParaRPr>
          </a:p>
        </p:txBody>
      </p:sp>
      <p:sp>
        <p:nvSpPr>
          <p:cNvPr id="214070" name="Text Box 54"/>
          <p:cNvSpPr txBox="1">
            <a:spLocks noChangeArrowheads="1"/>
          </p:cNvSpPr>
          <p:nvPr/>
        </p:nvSpPr>
        <p:spPr bwMode="auto">
          <a:xfrm>
            <a:off x="8316912" y="4921179"/>
            <a:ext cx="595313" cy="304800"/>
          </a:xfrm>
          <a:prstGeom prst="rect">
            <a:avLst/>
          </a:prstGeom>
          <a:noFill/>
          <a:ln w="9525">
            <a:noFill/>
            <a:miter lim="800000"/>
            <a:headEnd/>
            <a:tailEnd/>
          </a:ln>
        </p:spPr>
        <p:txBody>
          <a:bodyPr wrap="none">
            <a:prstTxWarp prst="textNoShape">
              <a:avLst/>
            </a:prstTxWarp>
            <a:spAutoFit/>
          </a:bodyPr>
          <a:lstStyle/>
          <a:p>
            <a:r>
              <a:rPr lang="en-GB" sz="1400" b="0">
                <a:solidFill>
                  <a:schemeClr val="folHlink"/>
                </a:solidFill>
              </a:rPr>
              <a:t>2005</a:t>
            </a:r>
            <a:endParaRPr lang="en-US" sz="1400" b="0">
              <a:solidFill>
                <a:schemeClr val="folHlink"/>
              </a:solidFill>
            </a:endParaRPr>
          </a:p>
        </p:txBody>
      </p:sp>
      <p:sp>
        <p:nvSpPr>
          <p:cNvPr id="214071" name="Text Box 55"/>
          <p:cNvSpPr txBox="1">
            <a:spLocks noChangeArrowheads="1"/>
          </p:cNvSpPr>
          <p:nvPr/>
        </p:nvSpPr>
        <p:spPr bwMode="auto">
          <a:xfrm>
            <a:off x="8310562" y="5278426"/>
            <a:ext cx="601663" cy="304800"/>
          </a:xfrm>
          <a:prstGeom prst="rect">
            <a:avLst/>
          </a:prstGeom>
          <a:noFill/>
          <a:ln w="9525">
            <a:noFill/>
            <a:miter lim="800000"/>
            <a:headEnd/>
            <a:tailEnd/>
          </a:ln>
        </p:spPr>
        <p:txBody>
          <a:bodyPr wrap="none">
            <a:prstTxWarp prst="textNoShape">
              <a:avLst/>
            </a:prstTxWarp>
            <a:spAutoFit/>
          </a:bodyPr>
          <a:lstStyle/>
          <a:p>
            <a:r>
              <a:rPr lang="en-GB" sz="1400" b="0" dirty="0">
                <a:solidFill>
                  <a:schemeClr val="folHlink"/>
                </a:solidFill>
              </a:rPr>
              <a:t>2006</a:t>
            </a:r>
            <a:endParaRPr lang="en-US" sz="1400" b="0" dirty="0">
              <a:solidFill>
                <a:schemeClr val="folHlink"/>
              </a:solidFill>
            </a:endParaRPr>
          </a:p>
        </p:txBody>
      </p:sp>
      <p:sp>
        <p:nvSpPr>
          <p:cNvPr id="214072" name="Text Box 56"/>
          <p:cNvSpPr txBox="1">
            <a:spLocks noChangeArrowheads="1"/>
          </p:cNvSpPr>
          <p:nvPr/>
        </p:nvSpPr>
        <p:spPr bwMode="auto">
          <a:xfrm>
            <a:off x="8321675" y="5635673"/>
            <a:ext cx="590550" cy="304800"/>
          </a:xfrm>
          <a:prstGeom prst="rect">
            <a:avLst/>
          </a:prstGeom>
          <a:noFill/>
          <a:ln w="9525">
            <a:noFill/>
            <a:miter lim="800000"/>
            <a:headEnd/>
            <a:tailEnd/>
          </a:ln>
        </p:spPr>
        <p:txBody>
          <a:bodyPr wrap="none">
            <a:prstTxWarp prst="textNoShape">
              <a:avLst/>
            </a:prstTxWarp>
            <a:spAutoFit/>
          </a:bodyPr>
          <a:lstStyle/>
          <a:p>
            <a:r>
              <a:rPr lang="en-GB" sz="1400" b="0" dirty="0"/>
              <a:t>2007</a:t>
            </a:r>
            <a:endParaRPr lang="en-US" sz="1400" b="0" dirty="0"/>
          </a:p>
        </p:txBody>
      </p:sp>
      <p:sp>
        <p:nvSpPr>
          <p:cNvPr id="40" name="Text Box 56"/>
          <p:cNvSpPr txBox="1">
            <a:spLocks noChangeArrowheads="1"/>
          </p:cNvSpPr>
          <p:nvPr/>
        </p:nvSpPr>
        <p:spPr bwMode="auto">
          <a:xfrm>
            <a:off x="8305281" y="6353141"/>
            <a:ext cx="606944" cy="307777"/>
          </a:xfrm>
          <a:prstGeom prst="rect">
            <a:avLst/>
          </a:prstGeom>
          <a:noFill/>
          <a:ln w="9525">
            <a:noFill/>
            <a:miter lim="800000"/>
            <a:headEnd/>
            <a:tailEnd/>
          </a:ln>
        </p:spPr>
        <p:txBody>
          <a:bodyPr wrap="none">
            <a:prstTxWarp prst="textNoShape">
              <a:avLst/>
            </a:prstTxWarp>
            <a:spAutoFit/>
          </a:bodyPr>
          <a:lstStyle/>
          <a:p>
            <a:r>
              <a:rPr lang="en-GB" sz="1400" b="0" dirty="0" smtClean="0"/>
              <a:t>2009</a:t>
            </a:r>
            <a:endParaRPr lang="en-US" sz="1400" b="0" dirty="0"/>
          </a:p>
        </p:txBody>
      </p:sp>
      <p:sp>
        <p:nvSpPr>
          <p:cNvPr id="41" name="Text Box 18"/>
          <p:cNvSpPr txBox="1">
            <a:spLocks noChangeArrowheads="1"/>
          </p:cNvSpPr>
          <p:nvPr/>
        </p:nvSpPr>
        <p:spPr bwMode="auto">
          <a:xfrm>
            <a:off x="5029200" y="6313824"/>
            <a:ext cx="1524000" cy="376238"/>
          </a:xfrm>
          <a:prstGeom prst="rect">
            <a:avLst/>
          </a:prstGeom>
          <a:solidFill>
            <a:schemeClr val="accent1"/>
          </a:solidFill>
          <a:ln w="9525">
            <a:solidFill>
              <a:schemeClr val="tx2"/>
            </a:solidFill>
            <a:miter lim="800000"/>
            <a:headEnd/>
            <a:tailEnd/>
          </a:ln>
        </p:spPr>
        <p:txBody>
          <a:bodyPr>
            <a:prstTxWarp prst="textNoShape">
              <a:avLst/>
            </a:prstTxWarp>
            <a:spAutoFit/>
          </a:bodyPr>
          <a:lstStyle/>
          <a:p>
            <a:r>
              <a:rPr lang="en-GB" sz="1800" b="0" dirty="0"/>
              <a:t>OWL </a:t>
            </a:r>
            <a:r>
              <a:rPr lang="en-GB" sz="1800" b="0" dirty="0" smtClean="0"/>
              <a:t>2</a:t>
            </a:r>
            <a:endParaRPr lang="en-US" sz="1800" b="0" dirty="0"/>
          </a:p>
        </p:txBody>
      </p:sp>
      <p:sp>
        <p:nvSpPr>
          <p:cNvPr id="42" name="Text Box 55"/>
          <p:cNvSpPr txBox="1">
            <a:spLocks noChangeArrowheads="1"/>
          </p:cNvSpPr>
          <p:nvPr/>
        </p:nvSpPr>
        <p:spPr bwMode="auto">
          <a:xfrm>
            <a:off x="8299845" y="5992920"/>
            <a:ext cx="612380" cy="307777"/>
          </a:xfrm>
          <a:prstGeom prst="rect">
            <a:avLst/>
          </a:prstGeom>
          <a:noFill/>
          <a:ln w="9525">
            <a:noFill/>
            <a:miter lim="800000"/>
            <a:headEnd/>
            <a:tailEnd/>
          </a:ln>
        </p:spPr>
        <p:txBody>
          <a:bodyPr wrap="none">
            <a:prstTxWarp prst="textNoShape">
              <a:avLst/>
            </a:prstTxWarp>
            <a:spAutoFit/>
          </a:bodyPr>
          <a:lstStyle/>
          <a:p>
            <a:r>
              <a:rPr lang="en-GB" sz="1400" b="0" dirty="0" smtClean="0">
                <a:solidFill>
                  <a:schemeClr val="folHlink"/>
                </a:solidFill>
              </a:rPr>
              <a:t>2008</a:t>
            </a:r>
            <a:endParaRPr lang="en-US" sz="1400" b="0" dirty="0">
              <a:solidFill>
                <a:schemeClr val="folHlink"/>
              </a:solidFill>
            </a:endParaRPr>
          </a:p>
        </p:txBody>
      </p:sp>
      <p:cxnSp>
        <p:nvCxnSpPr>
          <p:cNvPr id="43" name="AutoShape 44"/>
          <p:cNvCxnSpPr>
            <a:cxnSpLocks noChangeShapeType="1"/>
            <a:stCxn id="87078" idx="2"/>
            <a:endCxn id="41" idx="0"/>
          </p:cNvCxnSpPr>
          <p:nvPr/>
        </p:nvCxnSpPr>
        <p:spPr bwMode="auto">
          <a:xfrm>
            <a:off x="5791200" y="5988520"/>
            <a:ext cx="0" cy="325304"/>
          </a:xfrm>
          <a:prstGeom prst="straightConnector1">
            <a:avLst/>
          </a:prstGeom>
          <a:noFill/>
          <a:ln w="9525">
            <a:solidFill>
              <a:schemeClr val="tx1"/>
            </a:solidFill>
            <a:round/>
            <a:headEnd/>
            <a:tailEnd type="triangle" w="med" len="med"/>
          </a:ln>
        </p:spPr>
      </p:cxnSp>
    </p:spTree>
    <p:extLst>
      <p:ext uri="{BB962C8B-B14F-4D97-AF65-F5344CB8AC3E}">
        <p14:creationId xmlns:p14="http://schemas.microsoft.com/office/powerpoint/2010/main" val="19756414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4036"/>
                                        </p:tgtEl>
                                        <p:attrNameLst>
                                          <p:attrName>style.visibility</p:attrName>
                                        </p:attrNameLst>
                                      </p:cBhvr>
                                      <p:to>
                                        <p:strVal val="visible"/>
                                      </p:to>
                                    </p:set>
                                    <p:animEffect transition="in" filter="fade">
                                      <p:cBhvr>
                                        <p:cTn id="7" dur="500"/>
                                        <p:tgtEl>
                                          <p:spTgt spid="21403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4023"/>
                                        </p:tgtEl>
                                        <p:attrNameLst>
                                          <p:attrName>style.visibility</p:attrName>
                                        </p:attrNameLst>
                                      </p:cBhvr>
                                      <p:to>
                                        <p:strVal val="visible"/>
                                      </p:to>
                                    </p:set>
                                    <p:animEffect transition="in" filter="fade">
                                      <p:cBhvr>
                                        <p:cTn id="11" dur="500"/>
                                        <p:tgtEl>
                                          <p:spTgt spid="2140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4021"/>
                                        </p:tgtEl>
                                        <p:attrNameLst>
                                          <p:attrName>style.visibility</p:attrName>
                                        </p:attrNameLst>
                                      </p:cBhvr>
                                      <p:to>
                                        <p:strVal val="visible"/>
                                      </p:to>
                                    </p:set>
                                    <p:animEffect transition="in" filter="fade">
                                      <p:cBhvr>
                                        <p:cTn id="15" dur="500"/>
                                        <p:tgtEl>
                                          <p:spTgt spid="21402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4041"/>
                                        </p:tgtEl>
                                        <p:attrNameLst>
                                          <p:attrName>style.visibility</p:attrName>
                                        </p:attrNameLst>
                                      </p:cBhvr>
                                      <p:to>
                                        <p:strVal val="visible"/>
                                      </p:to>
                                    </p:set>
                                    <p:animEffect transition="in" filter="fade">
                                      <p:cBhvr>
                                        <p:cTn id="19" dur="500"/>
                                        <p:tgtEl>
                                          <p:spTgt spid="21404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14068"/>
                                        </p:tgtEl>
                                        <p:attrNameLst>
                                          <p:attrName>style.visibility</p:attrName>
                                        </p:attrNameLst>
                                      </p:cBhvr>
                                      <p:to>
                                        <p:strVal val="visible"/>
                                      </p:to>
                                    </p:set>
                                    <p:animEffect transition="in" filter="fade">
                                      <p:cBhvr>
                                        <p:cTn id="24" dur="500"/>
                                        <p:tgtEl>
                                          <p:spTgt spid="214068"/>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14067"/>
                                        </p:tgtEl>
                                        <p:attrNameLst>
                                          <p:attrName>style.visibility</p:attrName>
                                        </p:attrNameLst>
                                      </p:cBhvr>
                                      <p:to>
                                        <p:strVal val="visible"/>
                                      </p:to>
                                    </p:set>
                                    <p:animEffect transition="in" filter="fade">
                                      <p:cBhvr>
                                        <p:cTn id="28" dur="500"/>
                                        <p:tgtEl>
                                          <p:spTgt spid="214067"/>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214037"/>
                                        </p:tgtEl>
                                        <p:attrNameLst>
                                          <p:attrName>style.visibility</p:attrName>
                                        </p:attrNameLst>
                                      </p:cBhvr>
                                      <p:to>
                                        <p:strVal val="visible"/>
                                      </p:to>
                                    </p:set>
                                    <p:animEffect transition="in" filter="fade">
                                      <p:cBhvr>
                                        <p:cTn id="32" dur="500"/>
                                        <p:tgtEl>
                                          <p:spTgt spid="214037"/>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214025"/>
                                        </p:tgtEl>
                                        <p:attrNameLst>
                                          <p:attrName>style.visibility</p:attrName>
                                        </p:attrNameLst>
                                      </p:cBhvr>
                                      <p:to>
                                        <p:strVal val="visible"/>
                                      </p:to>
                                    </p:set>
                                    <p:animEffect transition="in" filter="fade">
                                      <p:cBhvr>
                                        <p:cTn id="36" dur="500"/>
                                        <p:tgtEl>
                                          <p:spTgt spid="214025"/>
                                        </p:tgtEl>
                                      </p:cBhvr>
                                    </p:animEffect>
                                  </p:childTnLst>
                                </p:cTn>
                              </p:par>
                              <p:par>
                                <p:cTn id="37" presetID="10" presetClass="entr" presetSubtype="0" fill="hold" nodeType="withEffect">
                                  <p:stCondLst>
                                    <p:cond delay="0"/>
                                  </p:stCondLst>
                                  <p:childTnLst>
                                    <p:set>
                                      <p:cBhvr>
                                        <p:cTn id="38" dur="1" fill="hold">
                                          <p:stCondLst>
                                            <p:cond delay="0"/>
                                          </p:stCondLst>
                                        </p:cTn>
                                        <p:tgtEl>
                                          <p:spTgt spid="214026"/>
                                        </p:tgtEl>
                                        <p:attrNameLst>
                                          <p:attrName>style.visibility</p:attrName>
                                        </p:attrNameLst>
                                      </p:cBhvr>
                                      <p:to>
                                        <p:strVal val="visible"/>
                                      </p:to>
                                    </p:set>
                                    <p:animEffect transition="in" filter="fade">
                                      <p:cBhvr>
                                        <p:cTn id="39" dur="500"/>
                                        <p:tgtEl>
                                          <p:spTgt spid="214026"/>
                                        </p:tgtEl>
                                      </p:cBhvr>
                                    </p:animEffect>
                                  </p:childTnLst>
                                </p:cTn>
                              </p:par>
                              <p:par>
                                <p:cTn id="40" presetID="10" presetClass="entr" presetSubtype="0" fill="hold" nodeType="withEffect">
                                  <p:stCondLst>
                                    <p:cond delay="0"/>
                                  </p:stCondLst>
                                  <p:childTnLst>
                                    <p:set>
                                      <p:cBhvr>
                                        <p:cTn id="41" dur="1" fill="hold">
                                          <p:stCondLst>
                                            <p:cond delay="0"/>
                                          </p:stCondLst>
                                        </p:cTn>
                                        <p:tgtEl>
                                          <p:spTgt spid="214027"/>
                                        </p:tgtEl>
                                        <p:attrNameLst>
                                          <p:attrName>style.visibility</p:attrName>
                                        </p:attrNameLst>
                                      </p:cBhvr>
                                      <p:to>
                                        <p:strVal val="visible"/>
                                      </p:to>
                                    </p:set>
                                    <p:animEffect transition="in" filter="fade">
                                      <p:cBhvr>
                                        <p:cTn id="42" dur="500"/>
                                        <p:tgtEl>
                                          <p:spTgt spid="2140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4040"/>
                                        </p:tgtEl>
                                        <p:attrNameLst>
                                          <p:attrName>style.visibility</p:attrName>
                                        </p:attrNameLst>
                                      </p:cBhvr>
                                      <p:to>
                                        <p:strVal val="visible"/>
                                      </p:to>
                                    </p:set>
                                    <p:animEffect transition="in" filter="fade">
                                      <p:cBhvr>
                                        <p:cTn id="47" dur="500"/>
                                        <p:tgtEl>
                                          <p:spTgt spid="214040"/>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214022"/>
                                        </p:tgtEl>
                                        <p:attrNameLst>
                                          <p:attrName>style.visibility</p:attrName>
                                        </p:attrNameLst>
                                      </p:cBhvr>
                                      <p:to>
                                        <p:strVal val="visible"/>
                                      </p:to>
                                    </p:set>
                                    <p:animEffect transition="in" filter="fade">
                                      <p:cBhvr>
                                        <p:cTn id="51" dur="500"/>
                                        <p:tgtEl>
                                          <p:spTgt spid="214022"/>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214043"/>
                                        </p:tgtEl>
                                        <p:attrNameLst>
                                          <p:attrName>style.visibility</p:attrName>
                                        </p:attrNameLst>
                                      </p:cBhvr>
                                      <p:to>
                                        <p:strVal val="visible"/>
                                      </p:to>
                                    </p:set>
                                    <p:animEffect transition="in" filter="fade">
                                      <p:cBhvr>
                                        <p:cTn id="55" dur="500"/>
                                        <p:tgtEl>
                                          <p:spTgt spid="214043"/>
                                        </p:tgtEl>
                                      </p:cBhvr>
                                    </p:animEffect>
                                  </p:childTnLst>
                                </p:cTn>
                              </p:par>
                              <p:par>
                                <p:cTn id="56" presetID="10" presetClass="entr" presetSubtype="0" fill="hold" nodeType="withEffect">
                                  <p:stCondLst>
                                    <p:cond delay="0"/>
                                  </p:stCondLst>
                                  <p:childTnLst>
                                    <p:set>
                                      <p:cBhvr>
                                        <p:cTn id="57" dur="1" fill="hold">
                                          <p:stCondLst>
                                            <p:cond delay="0"/>
                                          </p:stCondLst>
                                        </p:cTn>
                                        <p:tgtEl>
                                          <p:spTgt spid="214044"/>
                                        </p:tgtEl>
                                        <p:attrNameLst>
                                          <p:attrName>style.visibility</p:attrName>
                                        </p:attrNameLst>
                                      </p:cBhvr>
                                      <p:to>
                                        <p:strVal val="visible"/>
                                      </p:to>
                                    </p:set>
                                    <p:animEffect transition="in" filter="fade">
                                      <p:cBhvr>
                                        <p:cTn id="58" dur="500"/>
                                        <p:tgtEl>
                                          <p:spTgt spid="21404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14039"/>
                                        </p:tgtEl>
                                        <p:attrNameLst>
                                          <p:attrName>style.visibility</p:attrName>
                                        </p:attrNameLst>
                                      </p:cBhvr>
                                      <p:to>
                                        <p:strVal val="visible"/>
                                      </p:to>
                                    </p:set>
                                    <p:animEffect transition="in" filter="fade">
                                      <p:cBhvr>
                                        <p:cTn id="63" dur="500"/>
                                        <p:tgtEl>
                                          <p:spTgt spid="214039"/>
                                        </p:tgtEl>
                                      </p:cBhvr>
                                    </p:animEffec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214049"/>
                                        </p:tgtEl>
                                        <p:attrNameLst>
                                          <p:attrName>style.visibility</p:attrName>
                                        </p:attrNameLst>
                                      </p:cBhvr>
                                      <p:to>
                                        <p:strVal val="visible"/>
                                      </p:to>
                                    </p:set>
                                    <p:animEffect transition="in" filter="fade">
                                      <p:cBhvr>
                                        <p:cTn id="67" dur="500"/>
                                        <p:tgtEl>
                                          <p:spTgt spid="214049"/>
                                        </p:tgtEl>
                                      </p:cBhvr>
                                    </p:animEffect>
                                  </p:childTnLst>
                                </p:cTn>
                              </p:par>
                              <p:par>
                                <p:cTn id="68" presetID="10" presetClass="entr" presetSubtype="0" fill="hold" nodeType="withEffect">
                                  <p:stCondLst>
                                    <p:cond delay="0"/>
                                  </p:stCondLst>
                                  <p:childTnLst>
                                    <p:set>
                                      <p:cBhvr>
                                        <p:cTn id="69" dur="1" fill="hold">
                                          <p:stCondLst>
                                            <p:cond delay="0"/>
                                          </p:stCondLst>
                                        </p:cTn>
                                        <p:tgtEl>
                                          <p:spTgt spid="214057"/>
                                        </p:tgtEl>
                                        <p:attrNameLst>
                                          <p:attrName>style.visibility</p:attrName>
                                        </p:attrNameLst>
                                      </p:cBhvr>
                                      <p:to>
                                        <p:strVal val="visible"/>
                                      </p:to>
                                    </p:set>
                                    <p:animEffect transition="in" filter="fade">
                                      <p:cBhvr>
                                        <p:cTn id="70" dur="500"/>
                                        <p:tgtEl>
                                          <p:spTgt spid="214057"/>
                                        </p:tgtEl>
                                      </p:cBhvr>
                                    </p:animEffect>
                                  </p:childTnLst>
                                </p:cTn>
                              </p:par>
                              <p:par>
                                <p:cTn id="71" presetID="10" presetClass="entr" presetSubtype="0" fill="hold" nodeType="withEffect">
                                  <p:stCondLst>
                                    <p:cond delay="0"/>
                                  </p:stCondLst>
                                  <p:childTnLst>
                                    <p:set>
                                      <p:cBhvr>
                                        <p:cTn id="72" dur="1" fill="hold">
                                          <p:stCondLst>
                                            <p:cond delay="0"/>
                                          </p:stCondLst>
                                        </p:cTn>
                                        <p:tgtEl>
                                          <p:spTgt spid="214058"/>
                                        </p:tgtEl>
                                        <p:attrNameLst>
                                          <p:attrName>style.visibility</p:attrName>
                                        </p:attrNameLst>
                                      </p:cBhvr>
                                      <p:to>
                                        <p:strVal val="visible"/>
                                      </p:to>
                                    </p:set>
                                    <p:animEffect transition="in" filter="fade">
                                      <p:cBhvr>
                                        <p:cTn id="73" dur="500"/>
                                        <p:tgtEl>
                                          <p:spTgt spid="214058"/>
                                        </p:tgtEl>
                                      </p:cBhvr>
                                    </p:animEffect>
                                  </p:childTnLst>
                                </p:cTn>
                              </p:par>
                              <p:par>
                                <p:cTn id="74" presetID="10" presetClass="entr" presetSubtype="0" fill="hold" nodeType="withEffect">
                                  <p:stCondLst>
                                    <p:cond delay="0"/>
                                  </p:stCondLst>
                                  <p:childTnLst>
                                    <p:set>
                                      <p:cBhvr>
                                        <p:cTn id="75" dur="1" fill="hold">
                                          <p:stCondLst>
                                            <p:cond delay="0"/>
                                          </p:stCondLst>
                                        </p:cTn>
                                        <p:tgtEl>
                                          <p:spTgt spid="214065"/>
                                        </p:tgtEl>
                                        <p:attrNameLst>
                                          <p:attrName>style.visibility</p:attrName>
                                        </p:attrNameLst>
                                      </p:cBhvr>
                                      <p:to>
                                        <p:strVal val="visible"/>
                                      </p:to>
                                    </p:set>
                                    <p:animEffect transition="in" filter="fade">
                                      <p:cBhvr>
                                        <p:cTn id="76" dur="500"/>
                                        <p:tgtEl>
                                          <p:spTgt spid="21406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14066"/>
                                        </p:tgtEl>
                                        <p:attrNameLst>
                                          <p:attrName>style.visibility</p:attrName>
                                        </p:attrNameLst>
                                      </p:cBhvr>
                                      <p:to>
                                        <p:strVal val="visible"/>
                                      </p:to>
                                    </p:set>
                                    <p:animEffect transition="in" filter="fade">
                                      <p:cBhvr>
                                        <p:cTn id="81" dur="500"/>
                                        <p:tgtEl>
                                          <p:spTgt spid="214066"/>
                                        </p:tgtEl>
                                      </p:cBhvr>
                                    </p:animEffec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214069"/>
                                        </p:tgtEl>
                                        <p:attrNameLst>
                                          <p:attrName>style.visibility</p:attrName>
                                        </p:attrNameLst>
                                      </p:cBhvr>
                                      <p:to>
                                        <p:strVal val="visible"/>
                                      </p:to>
                                    </p:set>
                                    <p:animEffect transition="in" filter="fade">
                                      <p:cBhvr>
                                        <p:cTn id="85" dur="500"/>
                                        <p:tgtEl>
                                          <p:spTgt spid="214069"/>
                                        </p:tgtEl>
                                      </p:cBhvr>
                                    </p:animEffect>
                                  </p:childTnLst>
                                </p:cTn>
                              </p:par>
                            </p:childTnLst>
                          </p:cTn>
                        </p:par>
                        <p:par>
                          <p:cTn id="86" fill="hold">
                            <p:stCondLst>
                              <p:cond delay="1000"/>
                            </p:stCondLst>
                            <p:childTnLst>
                              <p:par>
                                <p:cTn id="87" presetID="10" presetClass="entr" presetSubtype="0" fill="hold" grpId="0" nodeType="afterEffect">
                                  <p:stCondLst>
                                    <p:cond delay="0"/>
                                  </p:stCondLst>
                                  <p:childTnLst>
                                    <p:set>
                                      <p:cBhvr>
                                        <p:cTn id="88" dur="1" fill="hold">
                                          <p:stCondLst>
                                            <p:cond delay="0"/>
                                          </p:stCondLst>
                                        </p:cTn>
                                        <p:tgtEl>
                                          <p:spTgt spid="214046"/>
                                        </p:tgtEl>
                                        <p:attrNameLst>
                                          <p:attrName>style.visibility</p:attrName>
                                        </p:attrNameLst>
                                      </p:cBhvr>
                                      <p:to>
                                        <p:strVal val="visible"/>
                                      </p:to>
                                    </p:set>
                                    <p:animEffect transition="in" filter="fade">
                                      <p:cBhvr>
                                        <p:cTn id="89" dur="500"/>
                                        <p:tgtEl>
                                          <p:spTgt spid="214046"/>
                                        </p:tgtEl>
                                      </p:cBhvr>
                                    </p:animEffect>
                                  </p:childTnLst>
                                </p:cTn>
                              </p:par>
                              <p:par>
                                <p:cTn id="90" presetID="10" presetClass="entr" presetSubtype="0" fill="hold" nodeType="withEffect">
                                  <p:stCondLst>
                                    <p:cond delay="0"/>
                                  </p:stCondLst>
                                  <p:childTnLst>
                                    <p:set>
                                      <p:cBhvr>
                                        <p:cTn id="91" dur="1" fill="hold">
                                          <p:stCondLst>
                                            <p:cond delay="0"/>
                                          </p:stCondLst>
                                        </p:cTn>
                                        <p:tgtEl>
                                          <p:spTgt spid="214047"/>
                                        </p:tgtEl>
                                        <p:attrNameLst>
                                          <p:attrName>style.visibility</p:attrName>
                                        </p:attrNameLst>
                                      </p:cBhvr>
                                      <p:to>
                                        <p:strVal val="visible"/>
                                      </p:to>
                                    </p:set>
                                    <p:animEffect transition="in" filter="fade">
                                      <p:cBhvr>
                                        <p:cTn id="92" dur="500"/>
                                        <p:tgtEl>
                                          <p:spTgt spid="214047"/>
                                        </p:tgtEl>
                                      </p:cBhvr>
                                    </p:animEffect>
                                  </p:childTnLst>
                                </p:cTn>
                              </p:par>
                            </p:childTnLst>
                          </p:cTn>
                        </p:par>
                        <p:par>
                          <p:cTn id="93" fill="hold">
                            <p:stCondLst>
                              <p:cond delay="1500"/>
                            </p:stCondLst>
                            <p:childTnLst>
                              <p:par>
                                <p:cTn id="94" presetID="10" presetClass="entr" presetSubtype="0" fill="hold" grpId="0" nodeType="afterEffect">
                                  <p:stCondLst>
                                    <p:cond delay="0"/>
                                  </p:stCondLst>
                                  <p:childTnLst>
                                    <p:set>
                                      <p:cBhvr>
                                        <p:cTn id="95" dur="1" fill="hold">
                                          <p:stCondLst>
                                            <p:cond delay="0"/>
                                          </p:stCondLst>
                                        </p:cTn>
                                        <p:tgtEl>
                                          <p:spTgt spid="214034"/>
                                        </p:tgtEl>
                                        <p:attrNameLst>
                                          <p:attrName>style.visibility</p:attrName>
                                        </p:attrNameLst>
                                      </p:cBhvr>
                                      <p:to>
                                        <p:strVal val="visible"/>
                                      </p:to>
                                    </p:set>
                                    <p:animEffect transition="in" filter="fade">
                                      <p:cBhvr>
                                        <p:cTn id="96" dur="500"/>
                                        <p:tgtEl>
                                          <p:spTgt spid="214034"/>
                                        </p:tgtEl>
                                      </p:cBhvr>
                                    </p:animEffect>
                                  </p:childTnLst>
                                </p:cTn>
                              </p:par>
                              <p:par>
                                <p:cTn id="97" presetID="10" presetClass="entr" presetSubtype="0" fill="hold" nodeType="withEffect">
                                  <p:stCondLst>
                                    <p:cond delay="0"/>
                                  </p:stCondLst>
                                  <p:childTnLst>
                                    <p:set>
                                      <p:cBhvr>
                                        <p:cTn id="98" dur="1" fill="hold">
                                          <p:stCondLst>
                                            <p:cond delay="0"/>
                                          </p:stCondLst>
                                        </p:cTn>
                                        <p:tgtEl>
                                          <p:spTgt spid="214059"/>
                                        </p:tgtEl>
                                        <p:attrNameLst>
                                          <p:attrName>style.visibility</p:attrName>
                                        </p:attrNameLst>
                                      </p:cBhvr>
                                      <p:to>
                                        <p:strVal val="visible"/>
                                      </p:to>
                                    </p:set>
                                    <p:animEffect transition="in" filter="fade">
                                      <p:cBhvr>
                                        <p:cTn id="99" dur="500"/>
                                        <p:tgtEl>
                                          <p:spTgt spid="214059"/>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14038"/>
                                        </p:tgtEl>
                                        <p:attrNameLst>
                                          <p:attrName>style.visibility</p:attrName>
                                        </p:attrNameLst>
                                      </p:cBhvr>
                                      <p:to>
                                        <p:strVal val="visible"/>
                                      </p:to>
                                    </p:set>
                                    <p:animEffect transition="in" filter="fade">
                                      <p:cBhvr>
                                        <p:cTn id="104" dur="500"/>
                                        <p:tgtEl>
                                          <p:spTgt spid="214038"/>
                                        </p:tgtEl>
                                      </p:cBhvr>
                                    </p:animEffect>
                                  </p:childTnLst>
                                </p:cTn>
                              </p:par>
                            </p:childTnLst>
                          </p:cTn>
                        </p:par>
                        <p:par>
                          <p:cTn id="105" fill="hold">
                            <p:stCondLst>
                              <p:cond delay="500"/>
                            </p:stCondLst>
                            <p:childTnLst>
                              <p:par>
                                <p:cTn id="106" presetID="10" presetClass="entr" presetSubtype="0" fill="hold" grpId="0" nodeType="afterEffect">
                                  <p:stCondLst>
                                    <p:cond delay="0"/>
                                  </p:stCondLst>
                                  <p:childTnLst>
                                    <p:set>
                                      <p:cBhvr>
                                        <p:cTn id="107" dur="1" fill="hold">
                                          <p:stCondLst>
                                            <p:cond delay="0"/>
                                          </p:stCondLst>
                                        </p:cTn>
                                        <p:tgtEl>
                                          <p:spTgt spid="214070"/>
                                        </p:tgtEl>
                                        <p:attrNameLst>
                                          <p:attrName>style.visibility</p:attrName>
                                        </p:attrNameLst>
                                      </p:cBhvr>
                                      <p:to>
                                        <p:strVal val="visible"/>
                                      </p:to>
                                    </p:set>
                                    <p:animEffect transition="in" filter="fade">
                                      <p:cBhvr>
                                        <p:cTn id="108" dur="500"/>
                                        <p:tgtEl>
                                          <p:spTgt spid="214070"/>
                                        </p:tgtEl>
                                      </p:cBhvr>
                                    </p:animEffect>
                                  </p:childTnLst>
                                </p:cTn>
                              </p:par>
                            </p:childTnLst>
                          </p:cTn>
                        </p:par>
                        <p:par>
                          <p:cTn id="109" fill="hold">
                            <p:stCondLst>
                              <p:cond delay="1000"/>
                            </p:stCondLst>
                            <p:childTnLst>
                              <p:par>
                                <p:cTn id="110" presetID="10" presetClass="entr" presetSubtype="0" fill="hold" grpId="0" nodeType="afterEffect">
                                  <p:stCondLst>
                                    <p:cond delay="0"/>
                                  </p:stCondLst>
                                  <p:childTnLst>
                                    <p:set>
                                      <p:cBhvr>
                                        <p:cTn id="111" dur="1" fill="hold">
                                          <p:stCondLst>
                                            <p:cond delay="0"/>
                                          </p:stCondLst>
                                        </p:cTn>
                                        <p:tgtEl>
                                          <p:spTgt spid="214071"/>
                                        </p:tgtEl>
                                        <p:attrNameLst>
                                          <p:attrName>style.visibility</p:attrName>
                                        </p:attrNameLst>
                                      </p:cBhvr>
                                      <p:to>
                                        <p:strVal val="visible"/>
                                      </p:to>
                                    </p:set>
                                    <p:animEffect transition="in" filter="fade">
                                      <p:cBhvr>
                                        <p:cTn id="112" dur="500"/>
                                        <p:tgtEl>
                                          <p:spTgt spid="214071"/>
                                        </p:tgtEl>
                                      </p:cBhvr>
                                    </p:animEffect>
                                  </p:childTnLst>
                                </p:cTn>
                              </p:par>
                            </p:childTnLst>
                          </p:cTn>
                        </p:par>
                        <p:par>
                          <p:cTn id="113" fill="hold">
                            <p:stCondLst>
                              <p:cond delay="1500"/>
                            </p:stCondLst>
                            <p:childTnLst>
                              <p:par>
                                <p:cTn id="114" presetID="10" presetClass="entr" presetSubtype="0" fill="hold" grpId="0" nodeType="afterEffect">
                                  <p:stCondLst>
                                    <p:cond delay="0"/>
                                  </p:stCondLst>
                                  <p:childTnLst>
                                    <p:set>
                                      <p:cBhvr>
                                        <p:cTn id="115" dur="1" fill="hold">
                                          <p:stCondLst>
                                            <p:cond delay="0"/>
                                          </p:stCondLst>
                                        </p:cTn>
                                        <p:tgtEl>
                                          <p:spTgt spid="214072"/>
                                        </p:tgtEl>
                                        <p:attrNameLst>
                                          <p:attrName>style.visibility</p:attrName>
                                        </p:attrNameLst>
                                      </p:cBhvr>
                                      <p:to>
                                        <p:strVal val="visible"/>
                                      </p:to>
                                    </p:set>
                                    <p:animEffect transition="in" filter="fade">
                                      <p:cBhvr>
                                        <p:cTn id="116" dur="500"/>
                                        <p:tgtEl>
                                          <p:spTgt spid="214072"/>
                                        </p:tgtEl>
                                      </p:cBhvr>
                                    </p:animEffect>
                                  </p:childTnLst>
                                </p:cTn>
                              </p:par>
                            </p:childTnLst>
                          </p:cTn>
                        </p:par>
                        <p:par>
                          <p:cTn id="117" fill="hold">
                            <p:stCondLst>
                              <p:cond delay="2000"/>
                            </p:stCondLst>
                            <p:childTnLst>
                              <p:par>
                                <p:cTn id="118" presetID="10" presetClass="entr" presetSubtype="0" fill="hold" nodeType="afterEffect">
                                  <p:stCondLst>
                                    <p:cond delay="0"/>
                                  </p:stCondLst>
                                  <p:childTnLst>
                                    <p:set>
                                      <p:cBhvr>
                                        <p:cTn id="119" dur="1" fill="hold">
                                          <p:stCondLst>
                                            <p:cond delay="0"/>
                                          </p:stCondLst>
                                        </p:cTn>
                                        <p:tgtEl>
                                          <p:spTgt spid="2"/>
                                        </p:tgtEl>
                                        <p:attrNameLst>
                                          <p:attrName>style.visibility</p:attrName>
                                        </p:attrNameLst>
                                      </p:cBhvr>
                                      <p:to>
                                        <p:strVal val="visible"/>
                                      </p:to>
                                    </p:set>
                                    <p:animEffect transition="in" filter="fade">
                                      <p:cBhvr>
                                        <p:cTn id="120" dur="500"/>
                                        <p:tgtEl>
                                          <p:spTgt spid="2"/>
                                        </p:tgtEl>
                                      </p:cBhvr>
                                    </p:animEffect>
                                  </p:childTnLst>
                                </p:cTn>
                              </p:par>
                              <p:par>
                                <p:cTn id="121" presetID="10" presetClass="entr" presetSubtype="0" fill="hold" nodeType="withEffect">
                                  <p:stCondLst>
                                    <p:cond delay="0"/>
                                  </p:stCondLst>
                                  <p:childTnLst>
                                    <p:set>
                                      <p:cBhvr>
                                        <p:cTn id="122" dur="1" fill="hold">
                                          <p:stCondLst>
                                            <p:cond delay="0"/>
                                          </p:stCondLst>
                                        </p:cTn>
                                        <p:tgtEl>
                                          <p:spTgt spid="214060"/>
                                        </p:tgtEl>
                                        <p:attrNameLst>
                                          <p:attrName>style.visibility</p:attrName>
                                        </p:attrNameLst>
                                      </p:cBhvr>
                                      <p:to>
                                        <p:strVal val="visible"/>
                                      </p:to>
                                    </p:set>
                                    <p:animEffect transition="in" filter="fade">
                                      <p:cBhvr>
                                        <p:cTn id="123" dur="500"/>
                                        <p:tgtEl>
                                          <p:spTgt spid="214060"/>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42"/>
                                        </p:tgtEl>
                                        <p:attrNameLst>
                                          <p:attrName>style.visibility</p:attrName>
                                        </p:attrNameLst>
                                      </p:cBhvr>
                                      <p:to>
                                        <p:strVal val="visible"/>
                                      </p:to>
                                    </p:set>
                                    <p:animEffect transition="in" filter="fade">
                                      <p:cBhvr>
                                        <p:cTn id="128" dur="500"/>
                                        <p:tgtEl>
                                          <p:spTgt spid="42"/>
                                        </p:tgtEl>
                                      </p:cBhvr>
                                    </p:animEffect>
                                  </p:childTnLst>
                                </p:cTn>
                              </p:par>
                            </p:childTnLst>
                          </p:cTn>
                        </p:par>
                        <p:par>
                          <p:cTn id="129" fill="hold">
                            <p:stCondLst>
                              <p:cond delay="500"/>
                            </p:stCondLst>
                            <p:childTnLst>
                              <p:par>
                                <p:cTn id="130" presetID="10" presetClass="entr" presetSubtype="0" fill="hold" grpId="0" nodeType="afterEffect">
                                  <p:stCondLst>
                                    <p:cond delay="0"/>
                                  </p:stCondLst>
                                  <p:childTnLst>
                                    <p:set>
                                      <p:cBhvr>
                                        <p:cTn id="131" dur="1" fill="hold">
                                          <p:stCondLst>
                                            <p:cond delay="0"/>
                                          </p:stCondLst>
                                        </p:cTn>
                                        <p:tgtEl>
                                          <p:spTgt spid="40"/>
                                        </p:tgtEl>
                                        <p:attrNameLst>
                                          <p:attrName>style.visibility</p:attrName>
                                        </p:attrNameLst>
                                      </p:cBhvr>
                                      <p:to>
                                        <p:strVal val="visible"/>
                                      </p:to>
                                    </p:set>
                                    <p:animEffect transition="in" filter="fade">
                                      <p:cBhvr>
                                        <p:cTn id="132" dur="500"/>
                                        <p:tgtEl>
                                          <p:spTgt spid="40"/>
                                        </p:tgtEl>
                                      </p:cBhvr>
                                    </p:animEffect>
                                  </p:childTnLst>
                                </p:cTn>
                              </p:par>
                            </p:childTnLst>
                          </p:cTn>
                        </p:par>
                        <p:par>
                          <p:cTn id="133" fill="hold">
                            <p:stCondLst>
                              <p:cond delay="1000"/>
                            </p:stCondLst>
                            <p:childTnLst>
                              <p:par>
                                <p:cTn id="134" presetID="10" presetClass="entr" presetSubtype="0"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Effect transition="in" filter="fade">
                                      <p:cBhvr>
                                        <p:cTn id="136" dur="500"/>
                                        <p:tgtEl>
                                          <p:spTgt spid="41"/>
                                        </p:tgtEl>
                                      </p:cBhvr>
                                    </p:animEffect>
                                  </p:childTnLst>
                                </p:cTn>
                              </p:par>
                              <p:par>
                                <p:cTn id="137" presetID="10" presetClass="entr" presetSubtype="0" fill="hold" nodeType="withEffect">
                                  <p:stCondLst>
                                    <p:cond delay="0"/>
                                  </p:stCondLst>
                                  <p:childTnLst>
                                    <p:set>
                                      <p:cBhvr>
                                        <p:cTn id="138" dur="1" fill="hold">
                                          <p:stCondLst>
                                            <p:cond delay="0"/>
                                          </p:stCondLst>
                                        </p:cTn>
                                        <p:tgtEl>
                                          <p:spTgt spid="43"/>
                                        </p:tgtEl>
                                        <p:attrNameLst>
                                          <p:attrName>style.visibility</p:attrName>
                                        </p:attrNameLst>
                                      </p:cBhvr>
                                      <p:to>
                                        <p:strVal val="visible"/>
                                      </p:to>
                                    </p:set>
                                    <p:animEffect transition="in" filter="fade">
                                      <p:cBhvr>
                                        <p:cTn id="13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1" grpId="0" animBg="1"/>
      <p:bldP spid="214022" grpId="0" animBg="1"/>
      <p:bldP spid="214023" grpId="0" animBg="1"/>
      <p:bldP spid="214025" grpId="0" animBg="1"/>
      <p:bldP spid="214034" grpId="0" animBg="1"/>
      <p:bldP spid="214036" grpId="0"/>
      <p:bldP spid="214037" grpId="0"/>
      <p:bldP spid="214038" grpId="0"/>
      <p:bldP spid="214039" grpId="0"/>
      <p:bldP spid="214040" grpId="0"/>
      <p:bldP spid="214041" grpId="0" animBg="1"/>
      <p:bldP spid="214043" grpId="0" animBg="1"/>
      <p:bldP spid="214046" grpId="0" animBg="1"/>
      <p:bldP spid="214049" grpId="0" animBg="1"/>
      <p:bldP spid="214066" grpId="0"/>
      <p:bldP spid="214067" grpId="0"/>
      <p:bldP spid="214068" grpId="0"/>
      <p:bldP spid="214069" grpId="0"/>
      <p:bldP spid="214070" grpId="0"/>
      <p:bldP spid="214071" grpId="0"/>
      <p:bldP spid="214072" grpId="0"/>
      <p:bldP spid="40" grpId="0"/>
      <p:bldP spid="41" grpId="0" animBg="1"/>
      <p:bldP spid="4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GB"/>
              <a:t>The triple</a:t>
            </a:r>
            <a:endParaRPr lang="en-US"/>
          </a:p>
        </p:txBody>
      </p:sp>
      <p:sp>
        <p:nvSpPr>
          <p:cNvPr id="89091" name="Rectangle 3"/>
          <p:cNvSpPr>
            <a:spLocks noGrp="1" noChangeArrowheads="1"/>
          </p:cNvSpPr>
          <p:nvPr>
            <p:ph idx="1"/>
          </p:nvPr>
        </p:nvSpPr>
        <p:spPr/>
        <p:txBody>
          <a:bodyPr/>
          <a:lstStyle/>
          <a:p>
            <a:pPr marL="0" indent="0" eaLnBrk="1" hangingPunct="1">
              <a:lnSpc>
                <a:spcPct val="90000"/>
              </a:lnSpc>
              <a:buNone/>
            </a:pPr>
            <a:r>
              <a:rPr lang="en-GB" sz="1800" dirty="0"/>
              <a:t>Underlying model of </a:t>
            </a:r>
            <a:r>
              <a:rPr lang="en-GB" sz="1800" b="1" dirty="0"/>
              <a:t>triples</a:t>
            </a:r>
            <a:r>
              <a:rPr lang="en-GB" sz="1800" i="1" dirty="0"/>
              <a:t> </a:t>
            </a:r>
            <a:r>
              <a:rPr lang="en-GB" sz="1800" dirty="0"/>
              <a:t>used to describe the relations between entities in the Semantic Web</a:t>
            </a:r>
          </a:p>
          <a:p>
            <a:pPr marL="0" indent="0" eaLnBrk="1" hangingPunct="1">
              <a:lnSpc>
                <a:spcPct val="90000"/>
              </a:lnSpc>
              <a:buNone/>
            </a:pPr>
            <a:r>
              <a:rPr lang="en-GB" sz="1800" dirty="0"/>
              <a:t>(</a:t>
            </a:r>
            <a:r>
              <a:rPr lang="en-GB" sz="1800" i="1" dirty="0"/>
              <a:t>subject, predicate, object)</a:t>
            </a:r>
          </a:p>
          <a:p>
            <a:pPr marL="881063" lvl="1" indent="-347663" eaLnBrk="1" hangingPunct="1">
              <a:lnSpc>
                <a:spcPct val="80000"/>
              </a:lnSpc>
            </a:pPr>
            <a:r>
              <a:rPr lang="en-GB" sz="1800" dirty="0"/>
              <a:t>e.g. “RDF Semantics”, “edited by”, “Pat Hayes”</a:t>
            </a:r>
          </a:p>
          <a:p>
            <a:pPr eaLnBrk="1" hangingPunct="1">
              <a:lnSpc>
                <a:spcPct val="90000"/>
              </a:lnSpc>
            </a:pPr>
            <a:endParaRPr lang="en-GB" sz="1800" dirty="0"/>
          </a:p>
          <a:p>
            <a:pPr eaLnBrk="1" hangingPunct="1">
              <a:lnSpc>
                <a:spcPct val="90000"/>
              </a:lnSpc>
            </a:pPr>
            <a:endParaRPr lang="en-GB" sz="1800" dirty="0"/>
          </a:p>
          <a:p>
            <a:pPr eaLnBrk="1" hangingPunct="1">
              <a:lnSpc>
                <a:spcPct val="90000"/>
              </a:lnSpc>
            </a:pPr>
            <a:endParaRPr lang="en-GB" sz="1800" dirty="0"/>
          </a:p>
          <a:p>
            <a:pPr eaLnBrk="1" hangingPunct="1">
              <a:lnSpc>
                <a:spcPct val="90000"/>
              </a:lnSpc>
            </a:pPr>
            <a:endParaRPr lang="en-GB" sz="1800" dirty="0"/>
          </a:p>
          <a:p>
            <a:pPr marL="0" indent="0" eaLnBrk="1" hangingPunct="1">
              <a:lnSpc>
                <a:spcPct val="90000"/>
              </a:lnSpc>
              <a:buNone/>
            </a:pPr>
            <a:r>
              <a:rPr lang="en-GB" sz="1800" dirty="0"/>
              <a:t>Network knowledge representation</a:t>
            </a:r>
          </a:p>
          <a:p>
            <a:pPr marL="819150" lvl="1" indent="-285750">
              <a:lnSpc>
                <a:spcPct val="80000"/>
              </a:lnSpc>
            </a:pPr>
            <a:r>
              <a:rPr lang="en-GB" sz="1800" dirty="0"/>
              <a:t>Labelled, directed graph</a:t>
            </a:r>
          </a:p>
          <a:p>
            <a:pPr marL="819150" lvl="1" indent="-285750">
              <a:lnSpc>
                <a:spcPct val="80000"/>
              </a:lnSpc>
            </a:pPr>
            <a:r>
              <a:rPr lang="en-GB" sz="1800" dirty="0"/>
              <a:t>Entities as nodes, relations as edges</a:t>
            </a:r>
            <a:endParaRPr lang="en-US" sz="1800" dirty="0"/>
          </a:p>
        </p:txBody>
      </p:sp>
      <p:grpSp>
        <p:nvGrpSpPr>
          <p:cNvPr id="89092" name="Group 4"/>
          <p:cNvGrpSpPr>
            <a:grpSpLocks/>
          </p:cNvGrpSpPr>
          <p:nvPr/>
        </p:nvGrpSpPr>
        <p:grpSpPr bwMode="auto">
          <a:xfrm>
            <a:off x="1676400" y="3716338"/>
            <a:ext cx="1801813" cy="576262"/>
            <a:chOff x="1338" y="2750"/>
            <a:chExt cx="862" cy="363"/>
          </a:xfrm>
        </p:grpSpPr>
        <p:sp>
          <p:nvSpPr>
            <p:cNvPr id="89101" name="AutoShape 5"/>
            <p:cNvSpPr>
              <a:spLocks noChangeArrowheads="1"/>
            </p:cNvSpPr>
            <p:nvPr/>
          </p:nvSpPr>
          <p:spPr bwMode="auto">
            <a:xfrm>
              <a:off x="1338" y="2750"/>
              <a:ext cx="862" cy="363"/>
            </a:xfrm>
            <a:prstGeom prst="roundRect">
              <a:avLst>
                <a:gd name="adj" fmla="val 50000"/>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89102" name="Text Box 6"/>
            <p:cNvSpPr txBox="1">
              <a:spLocks noChangeArrowheads="1"/>
            </p:cNvSpPr>
            <p:nvPr/>
          </p:nvSpPr>
          <p:spPr bwMode="auto">
            <a:xfrm>
              <a:off x="1400" y="2807"/>
              <a:ext cx="766" cy="212"/>
            </a:xfrm>
            <a:prstGeom prst="rect">
              <a:avLst/>
            </a:prstGeom>
            <a:solidFill>
              <a:schemeClr val="accent1"/>
            </a:solidFill>
            <a:ln w="9525">
              <a:noFill/>
              <a:miter lim="800000"/>
              <a:headEnd/>
              <a:tailEnd/>
            </a:ln>
          </p:spPr>
          <p:txBody>
            <a:bodyPr wrap="none" lIns="0" rIns="0">
              <a:prstTxWarp prst="textNoShape">
                <a:avLst/>
              </a:prstTxWarp>
              <a:spAutoFit/>
            </a:bodyPr>
            <a:lstStyle/>
            <a:p>
              <a:r>
                <a:rPr lang="en-GB"/>
                <a:t>RDF Semantics</a:t>
              </a:r>
              <a:endParaRPr lang="en-US"/>
            </a:p>
          </p:txBody>
        </p:sp>
      </p:grpSp>
      <p:grpSp>
        <p:nvGrpSpPr>
          <p:cNvPr id="89093" name="Group 7"/>
          <p:cNvGrpSpPr>
            <a:grpSpLocks/>
          </p:cNvGrpSpPr>
          <p:nvPr/>
        </p:nvGrpSpPr>
        <p:grpSpPr bwMode="auto">
          <a:xfrm>
            <a:off x="5797550" y="3716338"/>
            <a:ext cx="1368425" cy="576262"/>
            <a:chOff x="3606" y="1752"/>
            <a:chExt cx="862" cy="363"/>
          </a:xfrm>
        </p:grpSpPr>
        <p:sp>
          <p:nvSpPr>
            <p:cNvPr id="89099" name="AutoShape 8"/>
            <p:cNvSpPr>
              <a:spLocks noChangeArrowheads="1"/>
            </p:cNvSpPr>
            <p:nvPr/>
          </p:nvSpPr>
          <p:spPr bwMode="auto">
            <a:xfrm>
              <a:off x="3606" y="1752"/>
              <a:ext cx="862" cy="363"/>
            </a:xfrm>
            <a:prstGeom prst="roundRect">
              <a:avLst>
                <a:gd name="adj" fmla="val 50000"/>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89100" name="Text Box 9"/>
            <p:cNvSpPr txBox="1">
              <a:spLocks noChangeArrowheads="1"/>
            </p:cNvSpPr>
            <p:nvPr/>
          </p:nvSpPr>
          <p:spPr bwMode="auto">
            <a:xfrm>
              <a:off x="3709" y="1824"/>
              <a:ext cx="653" cy="212"/>
            </a:xfrm>
            <a:prstGeom prst="rect">
              <a:avLst/>
            </a:prstGeom>
            <a:solidFill>
              <a:schemeClr val="accent1"/>
            </a:solidFill>
            <a:ln w="9525">
              <a:noFill/>
              <a:miter lim="800000"/>
              <a:headEnd/>
              <a:tailEnd/>
            </a:ln>
          </p:spPr>
          <p:txBody>
            <a:bodyPr wrap="none" lIns="0" rIns="0" anchor="ctr" anchorCtr="1">
              <a:prstTxWarp prst="textNoShape">
                <a:avLst/>
              </a:prstTxWarp>
              <a:spAutoFit/>
            </a:bodyPr>
            <a:lstStyle/>
            <a:p>
              <a:r>
                <a:rPr lang="en-GB"/>
                <a:t>Pat Hayes</a:t>
              </a:r>
              <a:endParaRPr lang="en-US"/>
            </a:p>
          </p:txBody>
        </p:sp>
      </p:grpSp>
      <p:cxnSp>
        <p:nvCxnSpPr>
          <p:cNvPr id="89094" name="AutoShape 10"/>
          <p:cNvCxnSpPr>
            <a:cxnSpLocks noChangeShapeType="1"/>
            <a:stCxn id="89101" idx="3"/>
            <a:endCxn id="89099" idx="1"/>
          </p:cNvCxnSpPr>
          <p:nvPr/>
        </p:nvCxnSpPr>
        <p:spPr bwMode="auto">
          <a:xfrm>
            <a:off x="3478213" y="4005263"/>
            <a:ext cx="2319337" cy="0"/>
          </a:xfrm>
          <a:prstGeom prst="straightConnector1">
            <a:avLst/>
          </a:prstGeom>
          <a:noFill/>
          <a:ln w="9525">
            <a:solidFill>
              <a:schemeClr val="tx1"/>
            </a:solidFill>
            <a:round/>
            <a:headEnd/>
            <a:tailEnd type="triangle" w="med" len="med"/>
          </a:ln>
        </p:spPr>
      </p:cxnSp>
      <p:sp>
        <p:nvSpPr>
          <p:cNvPr id="89095" name="Text Box 11"/>
          <p:cNvSpPr txBox="1">
            <a:spLocks noChangeArrowheads="1"/>
          </p:cNvSpPr>
          <p:nvPr/>
        </p:nvSpPr>
        <p:spPr bwMode="auto">
          <a:xfrm>
            <a:off x="4213225" y="3663950"/>
            <a:ext cx="1006475" cy="336550"/>
          </a:xfrm>
          <a:prstGeom prst="rect">
            <a:avLst/>
          </a:prstGeom>
          <a:noFill/>
          <a:ln w="9525">
            <a:noFill/>
            <a:miter lim="800000"/>
            <a:headEnd/>
            <a:tailEnd/>
          </a:ln>
        </p:spPr>
        <p:txBody>
          <a:bodyPr wrap="none">
            <a:prstTxWarp prst="textNoShape">
              <a:avLst/>
            </a:prstTxWarp>
            <a:spAutoFit/>
          </a:bodyPr>
          <a:lstStyle/>
          <a:p>
            <a:pPr algn="l"/>
            <a:r>
              <a:rPr lang="en-GB" b="0"/>
              <a:t>edited by</a:t>
            </a:r>
            <a:endParaRPr lang="en-US" b="0"/>
          </a:p>
        </p:txBody>
      </p:sp>
      <p:sp>
        <p:nvSpPr>
          <p:cNvPr id="89096" name="Text Box 12"/>
          <p:cNvSpPr txBox="1">
            <a:spLocks noChangeArrowheads="1"/>
          </p:cNvSpPr>
          <p:nvPr/>
        </p:nvSpPr>
        <p:spPr bwMode="auto">
          <a:xfrm>
            <a:off x="2136775" y="4337050"/>
            <a:ext cx="982663" cy="396875"/>
          </a:xfrm>
          <a:prstGeom prst="rect">
            <a:avLst/>
          </a:prstGeom>
          <a:noFill/>
          <a:ln w="9525">
            <a:noFill/>
            <a:miter lim="800000"/>
            <a:headEnd/>
            <a:tailEnd/>
          </a:ln>
        </p:spPr>
        <p:txBody>
          <a:bodyPr wrap="none">
            <a:prstTxWarp prst="textNoShape">
              <a:avLst/>
            </a:prstTxWarp>
            <a:spAutoFit/>
          </a:bodyPr>
          <a:lstStyle/>
          <a:p>
            <a:r>
              <a:rPr lang="en-GB" sz="2000" b="0"/>
              <a:t>subject</a:t>
            </a:r>
            <a:endParaRPr lang="en-US" sz="2000" b="0"/>
          </a:p>
        </p:txBody>
      </p:sp>
      <p:sp>
        <p:nvSpPr>
          <p:cNvPr id="89097" name="Text Box 13"/>
          <p:cNvSpPr txBox="1">
            <a:spLocks noChangeArrowheads="1"/>
          </p:cNvSpPr>
          <p:nvPr/>
        </p:nvSpPr>
        <p:spPr bwMode="auto">
          <a:xfrm>
            <a:off x="3997325" y="4337050"/>
            <a:ext cx="1230313" cy="396875"/>
          </a:xfrm>
          <a:prstGeom prst="rect">
            <a:avLst/>
          </a:prstGeom>
          <a:noFill/>
          <a:ln w="9525">
            <a:noFill/>
            <a:miter lim="800000"/>
            <a:headEnd/>
            <a:tailEnd/>
          </a:ln>
        </p:spPr>
        <p:txBody>
          <a:bodyPr wrap="none">
            <a:prstTxWarp prst="textNoShape">
              <a:avLst/>
            </a:prstTxWarp>
            <a:spAutoFit/>
          </a:bodyPr>
          <a:lstStyle/>
          <a:p>
            <a:r>
              <a:rPr lang="en-GB" sz="2000" b="0"/>
              <a:t>predicate</a:t>
            </a:r>
            <a:endParaRPr lang="en-US" sz="2000" b="0"/>
          </a:p>
        </p:txBody>
      </p:sp>
      <p:sp>
        <p:nvSpPr>
          <p:cNvPr id="89098" name="Text Box 14"/>
          <p:cNvSpPr txBox="1">
            <a:spLocks noChangeArrowheads="1"/>
          </p:cNvSpPr>
          <p:nvPr/>
        </p:nvSpPr>
        <p:spPr bwMode="auto">
          <a:xfrm>
            <a:off x="6086475" y="4337050"/>
            <a:ext cx="863600" cy="396875"/>
          </a:xfrm>
          <a:prstGeom prst="rect">
            <a:avLst/>
          </a:prstGeom>
          <a:noFill/>
          <a:ln w="9525">
            <a:noFill/>
            <a:miter lim="800000"/>
            <a:headEnd/>
            <a:tailEnd/>
          </a:ln>
        </p:spPr>
        <p:txBody>
          <a:bodyPr wrap="none">
            <a:prstTxWarp prst="textNoShape">
              <a:avLst/>
            </a:prstTxWarp>
            <a:spAutoFit/>
          </a:bodyPr>
          <a:lstStyle/>
          <a:p>
            <a:r>
              <a:rPr lang="en-GB" sz="2000" b="0"/>
              <a:t>object</a:t>
            </a:r>
            <a:endParaRPr lang="en-US" sz="2000" b="0"/>
          </a:p>
        </p:txBody>
      </p:sp>
      <p:sp>
        <p:nvSpPr>
          <p:cNvPr id="2" name="Slide Number Placeholder 1"/>
          <p:cNvSpPr>
            <a:spLocks noGrp="1"/>
          </p:cNvSpPr>
          <p:nvPr>
            <p:ph type="sldNum" sz="quarter" idx="12"/>
          </p:nvPr>
        </p:nvSpPr>
        <p:spPr/>
        <p:txBody>
          <a:bodyPr/>
          <a:lstStyle/>
          <a:p>
            <a:fld id="{03AC6681-E0FD-2C4C-B392-04A572FD2AAE}" type="slidenum">
              <a:rPr lang="en-US" smtClean="0"/>
              <a:pPr/>
              <a:t>35</a:t>
            </a:fld>
            <a:endParaRPr lang="en-US" dirty="0"/>
          </a:p>
        </p:txBody>
      </p:sp>
    </p:spTree>
    <p:extLst>
      <p:ext uri="{BB962C8B-B14F-4D97-AF65-F5344CB8AC3E}">
        <p14:creationId xmlns:p14="http://schemas.microsoft.com/office/powerpoint/2010/main" val="260839321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GB" smtClean="0"/>
              <a:t>Example</a:t>
            </a:r>
            <a:endParaRPr lang="en-GB"/>
          </a:p>
        </p:txBody>
      </p:sp>
      <p:sp>
        <p:nvSpPr>
          <p:cNvPr id="91139" name="Rectangle 3"/>
          <p:cNvSpPr>
            <a:spLocks noGrp="1" noChangeArrowheads="1"/>
          </p:cNvSpPr>
          <p:nvPr>
            <p:ph idx="1"/>
          </p:nvPr>
        </p:nvSpPr>
        <p:spPr/>
        <p:txBody>
          <a:bodyPr/>
          <a:lstStyle/>
          <a:p>
            <a:pPr marL="0" indent="0">
              <a:buNone/>
            </a:pPr>
            <a:r>
              <a:rPr lang="en-GB" dirty="0" smtClean="0"/>
              <a:t>Take a citation:</a:t>
            </a:r>
          </a:p>
          <a:p>
            <a:pPr lvl="1"/>
            <a:r>
              <a:rPr lang="en-GB" dirty="0" smtClean="0"/>
              <a:t>Tim Berners-Lee, James </a:t>
            </a:r>
            <a:r>
              <a:rPr lang="en-GB" dirty="0" err="1" smtClean="0"/>
              <a:t>Hendler</a:t>
            </a:r>
            <a:r>
              <a:rPr lang="en-GB" dirty="0" smtClean="0"/>
              <a:t> and </a:t>
            </a:r>
            <a:r>
              <a:rPr lang="en-GB" dirty="0" err="1" smtClean="0"/>
              <a:t>Ora</a:t>
            </a:r>
            <a:r>
              <a:rPr lang="en-GB" dirty="0" smtClean="0"/>
              <a:t> </a:t>
            </a:r>
            <a:r>
              <a:rPr lang="en-GB" dirty="0" err="1" smtClean="0"/>
              <a:t>Lassila</a:t>
            </a:r>
            <a:r>
              <a:rPr lang="en-GB" dirty="0" smtClean="0"/>
              <a:t>. The Semantic Web. Scientific American, May 2001</a:t>
            </a:r>
          </a:p>
          <a:p>
            <a:pPr marL="0" indent="0">
              <a:buNone/>
            </a:pPr>
            <a:endParaRPr lang="en-GB" dirty="0" smtClean="0"/>
          </a:p>
          <a:p>
            <a:pPr marL="0" indent="0">
              <a:buNone/>
            </a:pPr>
            <a:r>
              <a:rPr lang="en-GB" dirty="0" smtClean="0"/>
              <a:t>We can identify a number of distinct statements in this citation:</a:t>
            </a:r>
          </a:p>
          <a:p>
            <a:pPr lvl="1"/>
            <a:r>
              <a:rPr lang="en-GB" dirty="0" smtClean="0"/>
              <a:t>There is an article titled “The Semantic Web”</a:t>
            </a:r>
          </a:p>
          <a:p>
            <a:pPr lvl="1"/>
            <a:r>
              <a:rPr lang="en-GB" dirty="0" smtClean="0"/>
              <a:t>One of its authors is a person named “Tim Berners-Lee” (</a:t>
            </a:r>
            <a:r>
              <a:rPr lang="en-GB" dirty="0" err="1" smtClean="0"/>
              <a:t>etc</a:t>
            </a:r>
            <a:r>
              <a:rPr lang="en-GB" dirty="0" smtClean="0"/>
              <a:t>)</a:t>
            </a:r>
          </a:p>
          <a:p>
            <a:pPr lvl="1"/>
            <a:r>
              <a:rPr lang="en-GB" dirty="0" smtClean="0"/>
              <a:t>It appeared in a publication titled “Scientific American”</a:t>
            </a:r>
          </a:p>
          <a:p>
            <a:pPr lvl="1"/>
            <a:r>
              <a:rPr lang="en-GB" dirty="0" smtClean="0"/>
              <a:t>It was published in May 2001</a:t>
            </a:r>
            <a:endParaRPr lang="en-US" dirty="0"/>
          </a:p>
        </p:txBody>
      </p:sp>
      <p:sp>
        <p:nvSpPr>
          <p:cNvPr id="4" name="Slide Number Placeholder 3"/>
          <p:cNvSpPr>
            <a:spLocks noGrp="1"/>
          </p:cNvSpPr>
          <p:nvPr>
            <p:ph type="sldNum" sz="quarter" idx="12"/>
          </p:nvPr>
        </p:nvSpPr>
        <p:spPr/>
        <p:txBody>
          <a:bodyPr/>
          <a:lstStyle/>
          <a:p>
            <a:fld id="{03AC6681-E0FD-2C4C-B392-04A572FD2AAE}" type="slidenum">
              <a:rPr lang="en-US" smtClean="0"/>
              <a:pPr/>
              <a:t>36</a:t>
            </a:fld>
            <a:endParaRPr lang="en-US" dirty="0"/>
          </a:p>
        </p:txBody>
      </p:sp>
    </p:spTree>
    <p:extLst>
      <p:ext uri="{BB962C8B-B14F-4D97-AF65-F5344CB8AC3E}">
        <p14:creationId xmlns:p14="http://schemas.microsoft.com/office/powerpoint/2010/main" val="73921052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GB" smtClean="0"/>
              <a:t>Example</a:t>
            </a:r>
            <a:endParaRPr lang="en-GB"/>
          </a:p>
        </p:txBody>
      </p:sp>
      <p:sp>
        <p:nvSpPr>
          <p:cNvPr id="93187" name="Rectangle 3"/>
          <p:cNvSpPr>
            <a:spLocks noGrp="1" noChangeArrowheads="1"/>
          </p:cNvSpPr>
          <p:nvPr>
            <p:ph idx="1"/>
          </p:nvPr>
        </p:nvSpPr>
        <p:spPr/>
        <p:txBody>
          <a:bodyPr/>
          <a:lstStyle/>
          <a:p>
            <a:pPr marL="0" indent="0">
              <a:buNone/>
            </a:pPr>
            <a:r>
              <a:rPr lang="en-GB" dirty="0" smtClean="0"/>
              <a:t>We can represent these statements graphically:</a:t>
            </a:r>
            <a:endParaRPr lang="en-US" dirty="0"/>
          </a:p>
        </p:txBody>
      </p:sp>
      <p:sp>
        <p:nvSpPr>
          <p:cNvPr id="93188" name="Oval 4"/>
          <p:cNvSpPr>
            <a:spLocks noChangeArrowheads="1"/>
          </p:cNvSpPr>
          <p:nvPr/>
        </p:nvSpPr>
        <p:spPr bwMode="auto">
          <a:xfrm>
            <a:off x="2195513" y="4797425"/>
            <a:ext cx="576262" cy="576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93189" name="Oval 5"/>
          <p:cNvSpPr>
            <a:spLocks noChangeArrowheads="1"/>
          </p:cNvSpPr>
          <p:nvPr/>
        </p:nvSpPr>
        <p:spPr bwMode="auto">
          <a:xfrm>
            <a:off x="5075238" y="3355975"/>
            <a:ext cx="576262" cy="576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93190" name="Oval 6"/>
          <p:cNvSpPr>
            <a:spLocks noChangeArrowheads="1"/>
          </p:cNvSpPr>
          <p:nvPr/>
        </p:nvSpPr>
        <p:spPr bwMode="auto">
          <a:xfrm>
            <a:off x="5075238" y="4076700"/>
            <a:ext cx="576262" cy="576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93191" name="Oval 7"/>
          <p:cNvSpPr>
            <a:spLocks noChangeArrowheads="1"/>
          </p:cNvSpPr>
          <p:nvPr/>
        </p:nvSpPr>
        <p:spPr bwMode="auto">
          <a:xfrm>
            <a:off x="5075238" y="4795838"/>
            <a:ext cx="576262" cy="57626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93192" name="Oval 8"/>
          <p:cNvSpPr>
            <a:spLocks noChangeArrowheads="1"/>
          </p:cNvSpPr>
          <p:nvPr/>
        </p:nvSpPr>
        <p:spPr bwMode="auto">
          <a:xfrm>
            <a:off x="3203575" y="4076700"/>
            <a:ext cx="576263" cy="576263"/>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93193" name="Text Box 9"/>
          <p:cNvSpPr txBox="1">
            <a:spLocks noChangeArrowheads="1"/>
          </p:cNvSpPr>
          <p:nvPr/>
        </p:nvSpPr>
        <p:spPr bwMode="auto">
          <a:xfrm>
            <a:off x="6629400" y="3463925"/>
            <a:ext cx="1943100"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Tim Berners-Lee</a:t>
            </a:r>
            <a:endParaRPr lang="en-US" b="0">
              <a:solidFill>
                <a:schemeClr val="tx2"/>
              </a:solidFill>
            </a:endParaRPr>
          </a:p>
        </p:txBody>
      </p:sp>
      <p:sp>
        <p:nvSpPr>
          <p:cNvPr id="93194" name="Text Box 10"/>
          <p:cNvSpPr txBox="1">
            <a:spLocks noChangeArrowheads="1"/>
          </p:cNvSpPr>
          <p:nvPr/>
        </p:nvSpPr>
        <p:spPr bwMode="auto">
          <a:xfrm>
            <a:off x="6659563" y="4191000"/>
            <a:ext cx="1943100"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James Hendler</a:t>
            </a:r>
            <a:endParaRPr lang="en-US" b="0">
              <a:solidFill>
                <a:schemeClr val="tx2"/>
              </a:solidFill>
            </a:endParaRPr>
          </a:p>
        </p:txBody>
      </p:sp>
      <p:sp>
        <p:nvSpPr>
          <p:cNvPr id="93195" name="Text Box 11"/>
          <p:cNvSpPr txBox="1">
            <a:spLocks noChangeArrowheads="1"/>
          </p:cNvSpPr>
          <p:nvPr/>
        </p:nvSpPr>
        <p:spPr bwMode="auto">
          <a:xfrm>
            <a:off x="6659563" y="4911725"/>
            <a:ext cx="1943100"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Ora Lassila</a:t>
            </a:r>
            <a:endParaRPr lang="en-US" b="0">
              <a:solidFill>
                <a:schemeClr val="tx2"/>
              </a:solidFill>
            </a:endParaRPr>
          </a:p>
        </p:txBody>
      </p:sp>
      <p:sp>
        <p:nvSpPr>
          <p:cNvPr id="93196" name="Text Box 12"/>
          <p:cNvSpPr txBox="1">
            <a:spLocks noChangeArrowheads="1"/>
          </p:cNvSpPr>
          <p:nvPr/>
        </p:nvSpPr>
        <p:spPr bwMode="auto">
          <a:xfrm>
            <a:off x="1373188" y="2924175"/>
            <a:ext cx="2159000"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The Semantic Web</a:t>
            </a:r>
            <a:endParaRPr lang="en-US" b="0">
              <a:solidFill>
                <a:schemeClr val="tx2"/>
              </a:solidFill>
            </a:endParaRPr>
          </a:p>
        </p:txBody>
      </p:sp>
      <p:sp>
        <p:nvSpPr>
          <p:cNvPr id="93197" name="Text Box 13"/>
          <p:cNvSpPr txBox="1">
            <a:spLocks noChangeArrowheads="1"/>
          </p:cNvSpPr>
          <p:nvPr/>
        </p:nvSpPr>
        <p:spPr bwMode="auto">
          <a:xfrm>
            <a:off x="1979613" y="6092825"/>
            <a:ext cx="2232025"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Scientific American</a:t>
            </a:r>
            <a:endParaRPr lang="en-US" b="0">
              <a:solidFill>
                <a:schemeClr val="tx2"/>
              </a:solidFill>
            </a:endParaRPr>
          </a:p>
        </p:txBody>
      </p:sp>
      <p:cxnSp>
        <p:nvCxnSpPr>
          <p:cNvPr id="93198" name="AutoShape 14"/>
          <p:cNvCxnSpPr>
            <a:cxnSpLocks noChangeShapeType="1"/>
            <a:stCxn id="93192" idx="2"/>
            <a:endCxn id="93196" idx="2"/>
          </p:cNvCxnSpPr>
          <p:nvPr/>
        </p:nvCxnSpPr>
        <p:spPr bwMode="auto">
          <a:xfrm rot="10800000">
            <a:off x="2452688" y="3300413"/>
            <a:ext cx="750887" cy="1065212"/>
          </a:xfrm>
          <a:prstGeom prst="curvedConnector2">
            <a:avLst/>
          </a:prstGeom>
          <a:noFill/>
          <a:ln w="9525">
            <a:solidFill>
              <a:schemeClr val="tx1"/>
            </a:solidFill>
            <a:round/>
            <a:headEnd/>
            <a:tailEnd type="triangle" w="med" len="med"/>
          </a:ln>
        </p:spPr>
      </p:cxnSp>
      <p:cxnSp>
        <p:nvCxnSpPr>
          <p:cNvPr id="93199" name="AutoShape 15"/>
          <p:cNvCxnSpPr>
            <a:cxnSpLocks noChangeShapeType="1"/>
            <a:stCxn id="93192" idx="7"/>
            <a:endCxn id="93189" idx="2"/>
          </p:cNvCxnSpPr>
          <p:nvPr/>
        </p:nvCxnSpPr>
        <p:spPr bwMode="auto">
          <a:xfrm rot="-5400000">
            <a:off x="4127500" y="3213100"/>
            <a:ext cx="515938" cy="1379538"/>
          </a:xfrm>
          <a:prstGeom prst="curvedConnector2">
            <a:avLst/>
          </a:prstGeom>
          <a:noFill/>
          <a:ln w="9525">
            <a:solidFill>
              <a:schemeClr val="tx1"/>
            </a:solidFill>
            <a:round/>
            <a:headEnd/>
            <a:tailEnd type="triangle" w="med" len="med"/>
          </a:ln>
        </p:spPr>
      </p:cxnSp>
      <p:cxnSp>
        <p:nvCxnSpPr>
          <p:cNvPr id="93200" name="AutoShape 16"/>
          <p:cNvCxnSpPr>
            <a:cxnSpLocks noChangeShapeType="1"/>
            <a:stCxn id="93192" idx="5"/>
            <a:endCxn id="93191" idx="2"/>
          </p:cNvCxnSpPr>
          <p:nvPr/>
        </p:nvCxnSpPr>
        <p:spPr bwMode="auto">
          <a:xfrm rot="16200000" flipH="1">
            <a:off x="4127500" y="4137025"/>
            <a:ext cx="515938" cy="1379538"/>
          </a:xfrm>
          <a:prstGeom prst="curvedConnector2">
            <a:avLst/>
          </a:prstGeom>
          <a:noFill/>
          <a:ln w="9525">
            <a:solidFill>
              <a:schemeClr val="tx1"/>
            </a:solidFill>
            <a:round/>
            <a:headEnd/>
            <a:tailEnd type="triangle" w="med" len="med"/>
          </a:ln>
        </p:spPr>
      </p:cxnSp>
      <p:cxnSp>
        <p:nvCxnSpPr>
          <p:cNvPr id="93201" name="AutoShape 17"/>
          <p:cNvCxnSpPr>
            <a:cxnSpLocks noChangeShapeType="1"/>
            <a:stCxn id="93192" idx="6"/>
            <a:endCxn id="93190" idx="2"/>
          </p:cNvCxnSpPr>
          <p:nvPr/>
        </p:nvCxnSpPr>
        <p:spPr bwMode="auto">
          <a:xfrm>
            <a:off x="3779838" y="4365625"/>
            <a:ext cx="1295400" cy="0"/>
          </a:xfrm>
          <a:prstGeom prst="straightConnector1">
            <a:avLst/>
          </a:prstGeom>
          <a:noFill/>
          <a:ln w="9525">
            <a:solidFill>
              <a:schemeClr val="tx1"/>
            </a:solidFill>
            <a:round/>
            <a:headEnd/>
            <a:tailEnd type="triangle" w="med" len="med"/>
          </a:ln>
        </p:spPr>
      </p:cxnSp>
      <p:cxnSp>
        <p:nvCxnSpPr>
          <p:cNvPr id="93202" name="AutoShape 18"/>
          <p:cNvCxnSpPr>
            <a:cxnSpLocks noChangeShapeType="1"/>
            <a:stCxn id="93189" idx="6"/>
            <a:endCxn id="93193" idx="1"/>
          </p:cNvCxnSpPr>
          <p:nvPr/>
        </p:nvCxnSpPr>
        <p:spPr bwMode="auto">
          <a:xfrm flipV="1">
            <a:off x="5651500" y="3636963"/>
            <a:ext cx="977900" cy="7937"/>
          </a:xfrm>
          <a:prstGeom prst="straightConnector1">
            <a:avLst/>
          </a:prstGeom>
          <a:noFill/>
          <a:ln w="9525">
            <a:solidFill>
              <a:schemeClr val="tx1"/>
            </a:solidFill>
            <a:round/>
            <a:headEnd/>
            <a:tailEnd type="triangle" w="med" len="med"/>
          </a:ln>
        </p:spPr>
      </p:cxnSp>
      <p:cxnSp>
        <p:nvCxnSpPr>
          <p:cNvPr id="93203" name="AutoShape 19"/>
          <p:cNvCxnSpPr>
            <a:cxnSpLocks noChangeShapeType="1"/>
            <a:stCxn id="93190" idx="6"/>
            <a:endCxn id="93194" idx="1"/>
          </p:cNvCxnSpPr>
          <p:nvPr/>
        </p:nvCxnSpPr>
        <p:spPr bwMode="auto">
          <a:xfrm flipV="1">
            <a:off x="5651500" y="4364038"/>
            <a:ext cx="1008063" cy="1587"/>
          </a:xfrm>
          <a:prstGeom prst="straightConnector1">
            <a:avLst/>
          </a:prstGeom>
          <a:noFill/>
          <a:ln w="9525">
            <a:solidFill>
              <a:schemeClr val="tx1"/>
            </a:solidFill>
            <a:round/>
            <a:headEnd/>
            <a:tailEnd type="triangle" w="med" len="med"/>
          </a:ln>
        </p:spPr>
      </p:cxnSp>
      <p:cxnSp>
        <p:nvCxnSpPr>
          <p:cNvPr id="93204" name="AutoShape 20"/>
          <p:cNvCxnSpPr>
            <a:cxnSpLocks noChangeShapeType="1"/>
            <a:stCxn id="93191" idx="6"/>
            <a:endCxn id="93195" idx="1"/>
          </p:cNvCxnSpPr>
          <p:nvPr/>
        </p:nvCxnSpPr>
        <p:spPr bwMode="auto">
          <a:xfrm>
            <a:off x="5651500" y="5084763"/>
            <a:ext cx="1008063" cy="0"/>
          </a:xfrm>
          <a:prstGeom prst="straightConnector1">
            <a:avLst/>
          </a:prstGeom>
          <a:noFill/>
          <a:ln w="9525">
            <a:solidFill>
              <a:schemeClr val="tx1"/>
            </a:solidFill>
            <a:round/>
            <a:headEnd/>
            <a:tailEnd type="triangle" w="med" len="med"/>
          </a:ln>
        </p:spPr>
      </p:cxnSp>
      <p:cxnSp>
        <p:nvCxnSpPr>
          <p:cNvPr id="93205" name="AutoShape 21"/>
          <p:cNvCxnSpPr>
            <a:cxnSpLocks noChangeShapeType="1"/>
            <a:stCxn id="93192" idx="2"/>
            <a:endCxn id="93188" idx="0"/>
          </p:cNvCxnSpPr>
          <p:nvPr/>
        </p:nvCxnSpPr>
        <p:spPr bwMode="auto">
          <a:xfrm rot="10800000" flipV="1">
            <a:off x="2484438" y="4365625"/>
            <a:ext cx="719137" cy="431800"/>
          </a:xfrm>
          <a:prstGeom prst="curvedConnector2">
            <a:avLst/>
          </a:prstGeom>
          <a:noFill/>
          <a:ln w="9525">
            <a:solidFill>
              <a:schemeClr val="tx1"/>
            </a:solidFill>
            <a:round/>
            <a:headEnd/>
            <a:tailEnd type="triangle" w="med" len="med"/>
          </a:ln>
        </p:spPr>
      </p:cxnSp>
      <p:cxnSp>
        <p:nvCxnSpPr>
          <p:cNvPr id="93206" name="AutoShape 22"/>
          <p:cNvCxnSpPr>
            <a:cxnSpLocks noChangeShapeType="1"/>
            <a:stCxn id="93188" idx="4"/>
            <a:endCxn id="93197" idx="0"/>
          </p:cNvCxnSpPr>
          <p:nvPr/>
        </p:nvCxnSpPr>
        <p:spPr bwMode="auto">
          <a:xfrm rot="16200000" flipH="1">
            <a:off x="2430463" y="5427663"/>
            <a:ext cx="719137" cy="611187"/>
          </a:xfrm>
          <a:prstGeom prst="curvedConnector3">
            <a:avLst>
              <a:gd name="adj1" fmla="val 49889"/>
            </a:avLst>
          </a:prstGeom>
          <a:noFill/>
          <a:ln w="9525">
            <a:solidFill>
              <a:schemeClr val="tx1"/>
            </a:solidFill>
            <a:round/>
            <a:headEnd/>
            <a:tailEnd type="triangle" w="med" len="med"/>
          </a:ln>
        </p:spPr>
      </p:cxnSp>
      <p:sp>
        <p:nvSpPr>
          <p:cNvPr id="93207" name="Text Box 23"/>
          <p:cNvSpPr txBox="1">
            <a:spLocks noChangeArrowheads="1"/>
          </p:cNvSpPr>
          <p:nvPr/>
        </p:nvSpPr>
        <p:spPr bwMode="auto">
          <a:xfrm>
            <a:off x="5794375" y="3567113"/>
            <a:ext cx="684213" cy="336550"/>
          </a:xfrm>
          <a:prstGeom prst="rect">
            <a:avLst/>
          </a:prstGeom>
          <a:noFill/>
          <a:ln w="9525">
            <a:noFill/>
            <a:miter lim="800000"/>
            <a:headEnd/>
            <a:tailEnd/>
          </a:ln>
        </p:spPr>
        <p:txBody>
          <a:bodyPr wrap="none">
            <a:prstTxWarp prst="textNoShape">
              <a:avLst/>
            </a:prstTxWarp>
            <a:spAutoFit/>
          </a:bodyPr>
          <a:lstStyle/>
          <a:p>
            <a:pPr algn="l"/>
            <a:r>
              <a:rPr lang="en-GB" b="0"/>
              <a:t>name</a:t>
            </a:r>
            <a:endParaRPr lang="en-US" b="0"/>
          </a:p>
        </p:txBody>
      </p:sp>
      <p:sp>
        <p:nvSpPr>
          <p:cNvPr id="93208" name="Text Box 24"/>
          <p:cNvSpPr txBox="1">
            <a:spLocks noChangeArrowheads="1"/>
          </p:cNvSpPr>
          <p:nvPr/>
        </p:nvSpPr>
        <p:spPr bwMode="auto">
          <a:xfrm>
            <a:off x="5794375" y="5006975"/>
            <a:ext cx="684213" cy="336550"/>
          </a:xfrm>
          <a:prstGeom prst="rect">
            <a:avLst/>
          </a:prstGeom>
          <a:noFill/>
          <a:ln w="9525">
            <a:noFill/>
            <a:miter lim="800000"/>
            <a:headEnd/>
            <a:tailEnd/>
          </a:ln>
        </p:spPr>
        <p:txBody>
          <a:bodyPr wrap="none">
            <a:prstTxWarp prst="textNoShape">
              <a:avLst/>
            </a:prstTxWarp>
            <a:spAutoFit/>
          </a:bodyPr>
          <a:lstStyle/>
          <a:p>
            <a:pPr algn="l"/>
            <a:r>
              <a:rPr lang="en-GB" b="0"/>
              <a:t>name</a:t>
            </a:r>
            <a:endParaRPr lang="en-US" b="0"/>
          </a:p>
        </p:txBody>
      </p:sp>
      <p:sp>
        <p:nvSpPr>
          <p:cNvPr id="93209" name="Text Box 25"/>
          <p:cNvSpPr txBox="1">
            <a:spLocks noChangeArrowheads="1"/>
          </p:cNvSpPr>
          <p:nvPr/>
        </p:nvSpPr>
        <p:spPr bwMode="auto">
          <a:xfrm>
            <a:off x="5794375" y="4286250"/>
            <a:ext cx="684213" cy="336550"/>
          </a:xfrm>
          <a:prstGeom prst="rect">
            <a:avLst/>
          </a:prstGeom>
          <a:noFill/>
          <a:ln w="9525">
            <a:noFill/>
            <a:miter lim="800000"/>
            <a:headEnd/>
            <a:tailEnd/>
          </a:ln>
        </p:spPr>
        <p:txBody>
          <a:bodyPr wrap="none">
            <a:prstTxWarp prst="textNoShape">
              <a:avLst/>
            </a:prstTxWarp>
            <a:spAutoFit/>
          </a:bodyPr>
          <a:lstStyle/>
          <a:p>
            <a:pPr algn="l"/>
            <a:r>
              <a:rPr lang="en-GB" b="0"/>
              <a:t>name</a:t>
            </a:r>
            <a:endParaRPr lang="en-US" b="0"/>
          </a:p>
        </p:txBody>
      </p:sp>
      <p:sp>
        <p:nvSpPr>
          <p:cNvPr id="93210" name="Text Box 26"/>
          <p:cNvSpPr txBox="1">
            <a:spLocks noChangeArrowheads="1"/>
          </p:cNvSpPr>
          <p:nvPr/>
        </p:nvSpPr>
        <p:spPr bwMode="auto">
          <a:xfrm>
            <a:off x="2627313" y="3567113"/>
            <a:ext cx="539750" cy="336550"/>
          </a:xfrm>
          <a:prstGeom prst="rect">
            <a:avLst/>
          </a:prstGeom>
          <a:noFill/>
          <a:ln w="9525">
            <a:noFill/>
            <a:miter lim="800000"/>
            <a:headEnd/>
            <a:tailEnd/>
          </a:ln>
        </p:spPr>
        <p:txBody>
          <a:bodyPr wrap="none">
            <a:prstTxWarp prst="textNoShape">
              <a:avLst/>
            </a:prstTxWarp>
            <a:spAutoFit/>
          </a:bodyPr>
          <a:lstStyle/>
          <a:p>
            <a:pPr algn="l"/>
            <a:r>
              <a:rPr lang="en-GB" b="0"/>
              <a:t>title</a:t>
            </a:r>
            <a:endParaRPr lang="en-US" b="0"/>
          </a:p>
        </p:txBody>
      </p:sp>
      <p:sp>
        <p:nvSpPr>
          <p:cNvPr id="93211" name="Text Box 27"/>
          <p:cNvSpPr txBox="1">
            <a:spLocks noChangeArrowheads="1"/>
          </p:cNvSpPr>
          <p:nvPr/>
        </p:nvSpPr>
        <p:spPr bwMode="auto">
          <a:xfrm>
            <a:off x="2051050" y="5583238"/>
            <a:ext cx="539750" cy="336550"/>
          </a:xfrm>
          <a:prstGeom prst="rect">
            <a:avLst/>
          </a:prstGeom>
          <a:noFill/>
          <a:ln w="9525">
            <a:noFill/>
            <a:miter lim="800000"/>
            <a:headEnd/>
            <a:tailEnd/>
          </a:ln>
        </p:spPr>
        <p:txBody>
          <a:bodyPr wrap="none">
            <a:prstTxWarp prst="textNoShape">
              <a:avLst/>
            </a:prstTxWarp>
            <a:spAutoFit/>
          </a:bodyPr>
          <a:lstStyle/>
          <a:p>
            <a:pPr algn="l"/>
            <a:r>
              <a:rPr lang="en-GB" b="0"/>
              <a:t>title</a:t>
            </a:r>
            <a:endParaRPr lang="en-US" b="0"/>
          </a:p>
        </p:txBody>
      </p:sp>
      <p:sp>
        <p:nvSpPr>
          <p:cNvPr id="93212" name="Text Box 28"/>
          <p:cNvSpPr txBox="1">
            <a:spLocks noChangeArrowheads="1"/>
          </p:cNvSpPr>
          <p:nvPr/>
        </p:nvSpPr>
        <p:spPr bwMode="auto">
          <a:xfrm>
            <a:off x="4140200" y="5006975"/>
            <a:ext cx="823913" cy="336550"/>
          </a:xfrm>
          <a:prstGeom prst="rect">
            <a:avLst/>
          </a:prstGeom>
          <a:noFill/>
          <a:ln w="9525">
            <a:noFill/>
            <a:miter lim="800000"/>
            <a:headEnd/>
            <a:tailEnd/>
          </a:ln>
        </p:spPr>
        <p:txBody>
          <a:bodyPr wrap="none">
            <a:prstTxWarp prst="textNoShape">
              <a:avLst/>
            </a:prstTxWarp>
            <a:spAutoFit/>
          </a:bodyPr>
          <a:lstStyle/>
          <a:p>
            <a:pPr algn="l"/>
            <a:r>
              <a:rPr lang="en-GB" b="0"/>
              <a:t>creator</a:t>
            </a:r>
            <a:endParaRPr lang="en-US" b="0"/>
          </a:p>
        </p:txBody>
      </p:sp>
      <p:sp>
        <p:nvSpPr>
          <p:cNvPr id="93213" name="Text Box 29"/>
          <p:cNvSpPr txBox="1">
            <a:spLocks noChangeArrowheads="1"/>
          </p:cNvSpPr>
          <p:nvPr/>
        </p:nvSpPr>
        <p:spPr bwMode="auto">
          <a:xfrm>
            <a:off x="1447800" y="4287838"/>
            <a:ext cx="1268413" cy="336550"/>
          </a:xfrm>
          <a:prstGeom prst="rect">
            <a:avLst/>
          </a:prstGeom>
          <a:noFill/>
          <a:ln w="9525">
            <a:noFill/>
            <a:miter lim="800000"/>
            <a:headEnd/>
            <a:tailEnd/>
          </a:ln>
        </p:spPr>
        <p:txBody>
          <a:bodyPr wrap="none">
            <a:prstTxWarp prst="textNoShape">
              <a:avLst/>
            </a:prstTxWarp>
            <a:spAutoFit/>
          </a:bodyPr>
          <a:lstStyle/>
          <a:p>
            <a:pPr algn="l"/>
            <a:r>
              <a:rPr lang="en-GB" b="0"/>
              <a:t>publishedIn</a:t>
            </a:r>
            <a:endParaRPr lang="en-US" b="0"/>
          </a:p>
        </p:txBody>
      </p:sp>
      <p:sp>
        <p:nvSpPr>
          <p:cNvPr id="93214" name="Text Box 30"/>
          <p:cNvSpPr txBox="1">
            <a:spLocks noChangeArrowheads="1"/>
          </p:cNvSpPr>
          <p:nvPr/>
        </p:nvSpPr>
        <p:spPr bwMode="auto">
          <a:xfrm>
            <a:off x="4140200" y="4287838"/>
            <a:ext cx="823913" cy="336550"/>
          </a:xfrm>
          <a:prstGeom prst="rect">
            <a:avLst/>
          </a:prstGeom>
          <a:noFill/>
          <a:ln w="9525">
            <a:noFill/>
            <a:miter lim="800000"/>
            <a:headEnd/>
            <a:tailEnd/>
          </a:ln>
        </p:spPr>
        <p:txBody>
          <a:bodyPr wrap="none">
            <a:prstTxWarp prst="textNoShape">
              <a:avLst/>
            </a:prstTxWarp>
            <a:spAutoFit/>
          </a:bodyPr>
          <a:lstStyle/>
          <a:p>
            <a:pPr algn="l"/>
            <a:r>
              <a:rPr lang="en-GB" b="0"/>
              <a:t>creator</a:t>
            </a:r>
            <a:endParaRPr lang="en-US" b="0"/>
          </a:p>
        </p:txBody>
      </p:sp>
      <p:sp>
        <p:nvSpPr>
          <p:cNvPr id="93215" name="Text Box 31"/>
          <p:cNvSpPr txBox="1">
            <a:spLocks noChangeArrowheads="1"/>
          </p:cNvSpPr>
          <p:nvPr/>
        </p:nvSpPr>
        <p:spPr bwMode="auto">
          <a:xfrm>
            <a:off x="4140200" y="3711575"/>
            <a:ext cx="823913" cy="336550"/>
          </a:xfrm>
          <a:prstGeom prst="rect">
            <a:avLst/>
          </a:prstGeom>
          <a:noFill/>
          <a:ln w="9525">
            <a:noFill/>
            <a:miter lim="800000"/>
            <a:headEnd/>
            <a:tailEnd/>
          </a:ln>
        </p:spPr>
        <p:txBody>
          <a:bodyPr wrap="none">
            <a:prstTxWarp prst="textNoShape">
              <a:avLst/>
            </a:prstTxWarp>
            <a:spAutoFit/>
          </a:bodyPr>
          <a:lstStyle/>
          <a:p>
            <a:pPr algn="l"/>
            <a:r>
              <a:rPr lang="en-GB" b="0"/>
              <a:t>creator</a:t>
            </a:r>
            <a:endParaRPr lang="en-US" b="0"/>
          </a:p>
        </p:txBody>
      </p:sp>
      <p:sp>
        <p:nvSpPr>
          <p:cNvPr id="93216" name="Text Box 32"/>
          <p:cNvSpPr txBox="1">
            <a:spLocks noChangeArrowheads="1"/>
          </p:cNvSpPr>
          <p:nvPr/>
        </p:nvSpPr>
        <p:spPr bwMode="auto">
          <a:xfrm>
            <a:off x="5435600" y="2636838"/>
            <a:ext cx="1152525" cy="346075"/>
          </a:xfrm>
          <a:prstGeom prst="rect">
            <a:avLst/>
          </a:prstGeom>
          <a:solidFill>
            <a:schemeClr val="bg1"/>
          </a:solidFill>
          <a:ln w="9525">
            <a:solidFill>
              <a:schemeClr val="tx2"/>
            </a:solidFill>
            <a:miter lim="800000"/>
            <a:headEnd/>
            <a:tailEnd/>
          </a:ln>
        </p:spPr>
        <p:txBody>
          <a:bodyPr>
            <a:prstTxWarp prst="textNoShape">
              <a:avLst/>
            </a:prstTxWarp>
            <a:spAutoFit/>
          </a:bodyPr>
          <a:lstStyle/>
          <a:p>
            <a:r>
              <a:rPr lang="en-GB" b="0">
                <a:solidFill>
                  <a:schemeClr val="tx2"/>
                </a:solidFill>
              </a:rPr>
              <a:t>2001-05</a:t>
            </a:r>
            <a:endParaRPr lang="en-US" b="0">
              <a:solidFill>
                <a:schemeClr val="tx2"/>
              </a:solidFill>
            </a:endParaRPr>
          </a:p>
        </p:txBody>
      </p:sp>
      <p:cxnSp>
        <p:nvCxnSpPr>
          <p:cNvPr id="93217" name="AutoShape 33"/>
          <p:cNvCxnSpPr>
            <a:cxnSpLocks noChangeShapeType="1"/>
            <a:stCxn id="93192" idx="0"/>
            <a:endCxn id="93216" idx="1"/>
          </p:cNvCxnSpPr>
          <p:nvPr/>
        </p:nvCxnSpPr>
        <p:spPr bwMode="auto">
          <a:xfrm rot="-5400000">
            <a:off x="3838575" y="2479675"/>
            <a:ext cx="1250950" cy="1943100"/>
          </a:xfrm>
          <a:prstGeom prst="curvedConnector2">
            <a:avLst/>
          </a:prstGeom>
          <a:noFill/>
          <a:ln w="9525">
            <a:solidFill>
              <a:schemeClr val="tx1"/>
            </a:solidFill>
            <a:round/>
            <a:headEnd/>
            <a:tailEnd type="triangle" w="med" len="med"/>
          </a:ln>
        </p:spPr>
      </p:cxnSp>
      <p:sp>
        <p:nvSpPr>
          <p:cNvPr id="93218" name="Text Box 34"/>
          <p:cNvSpPr txBox="1">
            <a:spLocks noChangeArrowheads="1"/>
          </p:cNvSpPr>
          <p:nvPr/>
        </p:nvSpPr>
        <p:spPr bwMode="auto">
          <a:xfrm>
            <a:off x="4356100" y="2990850"/>
            <a:ext cx="571500" cy="336550"/>
          </a:xfrm>
          <a:prstGeom prst="rect">
            <a:avLst/>
          </a:prstGeom>
          <a:noFill/>
          <a:ln w="9525">
            <a:noFill/>
            <a:miter lim="800000"/>
            <a:headEnd/>
            <a:tailEnd/>
          </a:ln>
        </p:spPr>
        <p:txBody>
          <a:bodyPr wrap="none">
            <a:prstTxWarp prst="textNoShape">
              <a:avLst/>
            </a:prstTxWarp>
            <a:spAutoFit/>
          </a:bodyPr>
          <a:lstStyle/>
          <a:p>
            <a:pPr algn="l"/>
            <a:r>
              <a:rPr lang="en-GB" b="0"/>
              <a:t>date</a:t>
            </a:r>
            <a:endParaRPr lang="en-US" b="0"/>
          </a:p>
        </p:txBody>
      </p:sp>
      <p:sp>
        <p:nvSpPr>
          <p:cNvPr id="4" name="Slide Number Placeholder 3"/>
          <p:cNvSpPr>
            <a:spLocks noGrp="1"/>
          </p:cNvSpPr>
          <p:nvPr>
            <p:ph type="sldNum" sz="quarter" idx="12"/>
          </p:nvPr>
        </p:nvSpPr>
        <p:spPr/>
        <p:txBody>
          <a:bodyPr/>
          <a:lstStyle/>
          <a:p>
            <a:fld id="{03AC6681-E0FD-2C4C-B392-04A572FD2AAE}" type="slidenum">
              <a:rPr lang="en-US" smtClean="0"/>
              <a:pPr/>
              <a:t>37</a:t>
            </a:fld>
            <a:endParaRPr lang="en-US" dirty="0"/>
          </a:p>
        </p:txBody>
      </p:sp>
    </p:spTree>
    <p:extLst>
      <p:ext uri="{BB962C8B-B14F-4D97-AF65-F5344CB8AC3E}">
        <p14:creationId xmlns:p14="http://schemas.microsoft.com/office/powerpoint/2010/main" val="393011960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GB" smtClean="0"/>
              <a:t>Example</a:t>
            </a:r>
            <a:endParaRPr lang="en-GB"/>
          </a:p>
        </p:txBody>
      </p:sp>
      <p:sp>
        <p:nvSpPr>
          <p:cNvPr id="95235" name="Rectangle 3"/>
          <p:cNvSpPr>
            <a:spLocks noGrp="1" noChangeArrowheads="1"/>
          </p:cNvSpPr>
          <p:nvPr>
            <p:ph idx="1"/>
          </p:nvPr>
        </p:nvSpPr>
        <p:spPr/>
        <p:txBody>
          <a:bodyPr/>
          <a:lstStyle/>
          <a:p>
            <a:pPr marL="0" indent="0">
              <a:buNone/>
            </a:pPr>
            <a:r>
              <a:rPr lang="en-GB" dirty="0" smtClean="0"/>
              <a:t>There are two types of node in this graph:</a:t>
            </a:r>
          </a:p>
          <a:p>
            <a:pPr lvl="1"/>
            <a:r>
              <a:rPr lang="en-GB" b="1" dirty="0" smtClean="0"/>
              <a:t>Literals</a:t>
            </a:r>
            <a:r>
              <a:rPr lang="en-GB" dirty="0" smtClean="0"/>
              <a:t>, which have a value but no identity</a:t>
            </a:r>
            <a:br>
              <a:rPr lang="en-GB" dirty="0" smtClean="0"/>
            </a:br>
            <a:r>
              <a:rPr lang="en-GB" dirty="0" smtClean="0"/>
              <a:t>(a string, a number, a date)</a:t>
            </a:r>
          </a:p>
          <a:p>
            <a:pPr lvl="1"/>
            <a:endParaRPr lang="en-GB" dirty="0" smtClean="0"/>
          </a:p>
          <a:p>
            <a:pPr lvl="1"/>
            <a:endParaRPr lang="en-GB" dirty="0" smtClean="0"/>
          </a:p>
          <a:p>
            <a:pPr lvl="1"/>
            <a:r>
              <a:rPr lang="en-GB" b="1" dirty="0" smtClean="0"/>
              <a:t>Resources</a:t>
            </a:r>
            <a:r>
              <a:rPr lang="en-GB" dirty="0" smtClean="0"/>
              <a:t>, which represent objects with identity</a:t>
            </a:r>
            <a:br>
              <a:rPr lang="en-GB" dirty="0" smtClean="0"/>
            </a:br>
            <a:r>
              <a:rPr lang="en-GB" dirty="0" smtClean="0"/>
              <a:t>(a web page, a person, a journal)</a:t>
            </a:r>
            <a:endParaRPr lang="en-US" dirty="0"/>
          </a:p>
        </p:txBody>
      </p:sp>
      <p:sp>
        <p:nvSpPr>
          <p:cNvPr id="95236" name="Oval 4"/>
          <p:cNvSpPr>
            <a:spLocks noChangeArrowheads="1"/>
          </p:cNvSpPr>
          <p:nvPr/>
        </p:nvSpPr>
        <p:spPr bwMode="auto">
          <a:xfrm>
            <a:off x="4356100" y="4941656"/>
            <a:ext cx="576263" cy="576262"/>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95237" name="Text Box 5"/>
          <p:cNvSpPr txBox="1">
            <a:spLocks noChangeArrowheads="1"/>
          </p:cNvSpPr>
          <p:nvPr/>
        </p:nvSpPr>
        <p:spPr bwMode="auto">
          <a:xfrm>
            <a:off x="3563938" y="3257318"/>
            <a:ext cx="2305050" cy="431800"/>
          </a:xfrm>
          <a:prstGeom prst="rect">
            <a:avLst/>
          </a:prstGeom>
          <a:solidFill>
            <a:schemeClr val="bg1"/>
          </a:solidFill>
          <a:ln w="9525">
            <a:solidFill>
              <a:schemeClr val="tx2"/>
            </a:solidFill>
            <a:miter lim="800000"/>
            <a:headEnd/>
            <a:tailEnd/>
          </a:ln>
        </p:spPr>
        <p:txBody>
          <a:bodyPr wrap="none" anchor="ctr" anchorCtr="1">
            <a:prstTxWarp prst="textNoShape">
              <a:avLst/>
            </a:prstTxWarp>
          </a:bodyPr>
          <a:lstStyle/>
          <a:p>
            <a:pPr algn="l"/>
            <a:r>
              <a:rPr lang="en-GB" sz="1800" b="0">
                <a:solidFill>
                  <a:schemeClr val="tx2"/>
                </a:solidFill>
              </a:rPr>
              <a:t>Scientific American</a:t>
            </a:r>
            <a:endParaRPr lang="en-US" sz="1800" b="0">
              <a:solidFill>
                <a:schemeClr val="tx2"/>
              </a:solidFill>
            </a:endParaRPr>
          </a:p>
        </p:txBody>
      </p:sp>
      <p:sp>
        <p:nvSpPr>
          <p:cNvPr id="4" name="Slide Number Placeholder 3"/>
          <p:cNvSpPr>
            <a:spLocks noGrp="1"/>
          </p:cNvSpPr>
          <p:nvPr>
            <p:ph type="sldNum" sz="quarter" idx="12"/>
          </p:nvPr>
        </p:nvSpPr>
        <p:spPr/>
        <p:txBody>
          <a:bodyPr/>
          <a:lstStyle/>
          <a:p>
            <a:fld id="{03AC6681-E0FD-2C4C-B392-04A572FD2AAE}" type="slidenum">
              <a:rPr lang="en-US" smtClean="0"/>
              <a:pPr/>
              <a:t>38</a:t>
            </a:fld>
            <a:endParaRPr lang="en-US" dirty="0"/>
          </a:p>
        </p:txBody>
      </p:sp>
    </p:spTree>
    <p:extLst>
      <p:ext uri="{BB962C8B-B14F-4D97-AF65-F5344CB8AC3E}">
        <p14:creationId xmlns:p14="http://schemas.microsoft.com/office/powerpoint/2010/main" val="150195791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GB" smtClean="0"/>
              <a:t>Example</a:t>
            </a:r>
            <a:endParaRPr lang="en-US"/>
          </a:p>
        </p:txBody>
      </p:sp>
      <p:sp>
        <p:nvSpPr>
          <p:cNvPr id="97283" name="Rectangle 3"/>
          <p:cNvSpPr>
            <a:spLocks noGrp="1" noChangeArrowheads="1"/>
          </p:cNvSpPr>
          <p:nvPr>
            <p:ph idx="1"/>
          </p:nvPr>
        </p:nvSpPr>
        <p:spPr/>
        <p:txBody>
          <a:bodyPr/>
          <a:lstStyle/>
          <a:p>
            <a:pPr marL="0" indent="0">
              <a:buNone/>
            </a:pPr>
            <a:r>
              <a:rPr lang="en-GB" dirty="0" smtClean="0"/>
              <a:t>Resources are identified by URIs</a:t>
            </a:r>
          </a:p>
          <a:p>
            <a:pPr marL="0" indent="0">
              <a:buNone/>
            </a:pPr>
            <a:endParaRPr lang="en-GB" dirty="0" smtClean="0"/>
          </a:p>
          <a:p>
            <a:pPr marL="0" indent="0">
              <a:buNone/>
            </a:pPr>
            <a:r>
              <a:rPr lang="en-GB" dirty="0" smtClean="0"/>
              <a:t>Property labels are also identified by URIs, and are drawn from a vocabulary or ontology</a:t>
            </a:r>
            <a:endParaRPr lang="en-US" dirty="0"/>
          </a:p>
        </p:txBody>
      </p:sp>
      <p:cxnSp>
        <p:nvCxnSpPr>
          <p:cNvPr id="97284" name="AutoShape 4"/>
          <p:cNvCxnSpPr>
            <a:cxnSpLocks noChangeShapeType="1"/>
            <a:stCxn id="97288" idx="3"/>
            <a:endCxn id="97287" idx="1"/>
          </p:cNvCxnSpPr>
          <p:nvPr/>
        </p:nvCxnSpPr>
        <p:spPr bwMode="auto">
          <a:xfrm>
            <a:off x="2895600" y="4495800"/>
            <a:ext cx="3429000" cy="12700"/>
          </a:xfrm>
          <a:prstGeom prst="straightConnector1">
            <a:avLst/>
          </a:prstGeom>
          <a:noFill/>
          <a:ln w="9525">
            <a:solidFill>
              <a:schemeClr val="tx1"/>
            </a:solidFill>
            <a:round/>
            <a:headEnd/>
            <a:tailEnd type="triangle" w="med" len="med"/>
          </a:ln>
        </p:spPr>
      </p:cxnSp>
      <p:sp>
        <p:nvSpPr>
          <p:cNvPr id="97285" name="Rectangle 5"/>
          <p:cNvSpPr>
            <a:spLocks noChangeArrowheads="1"/>
          </p:cNvSpPr>
          <p:nvPr/>
        </p:nvSpPr>
        <p:spPr bwMode="auto">
          <a:xfrm>
            <a:off x="2707074" y="3917718"/>
            <a:ext cx="3571875" cy="336550"/>
          </a:xfrm>
          <a:prstGeom prst="rect">
            <a:avLst/>
          </a:prstGeom>
          <a:noFill/>
          <a:ln w="9525">
            <a:noFill/>
            <a:miter lim="800000"/>
            <a:headEnd/>
            <a:tailEnd/>
          </a:ln>
        </p:spPr>
        <p:txBody>
          <a:bodyPr wrap="none" anchor="ctr">
            <a:prstTxWarp prst="textNoShape">
              <a:avLst/>
            </a:prstTxWarp>
            <a:spAutoFit/>
          </a:bodyPr>
          <a:lstStyle/>
          <a:p>
            <a:pPr eaLnBrk="1" hangingPunct="1"/>
            <a:r>
              <a:rPr lang="en-US" b="0" dirty="0"/>
              <a:t>http://</a:t>
            </a:r>
            <a:r>
              <a:rPr lang="en-US" b="0" dirty="0" err="1"/>
              <a:t>purl.org</a:t>
            </a:r>
            <a:r>
              <a:rPr lang="en-US" b="0" dirty="0"/>
              <a:t>/dc/elements/1.1/title </a:t>
            </a:r>
          </a:p>
        </p:txBody>
      </p:sp>
      <p:grpSp>
        <p:nvGrpSpPr>
          <p:cNvPr id="97286" name="Group 6"/>
          <p:cNvGrpSpPr>
            <a:grpSpLocks/>
          </p:cNvGrpSpPr>
          <p:nvPr/>
        </p:nvGrpSpPr>
        <p:grpSpPr bwMode="auto">
          <a:xfrm>
            <a:off x="268288" y="4206875"/>
            <a:ext cx="2627312" cy="576263"/>
            <a:chOff x="1882" y="3249"/>
            <a:chExt cx="1316" cy="363"/>
          </a:xfrm>
        </p:grpSpPr>
        <p:sp>
          <p:nvSpPr>
            <p:cNvPr id="97288" name="AutoShape 7"/>
            <p:cNvSpPr>
              <a:spLocks noChangeArrowheads="1"/>
            </p:cNvSpPr>
            <p:nvPr/>
          </p:nvSpPr>
          <p:spPr bwMode="auto">
            <a:xfrm>
              <a:off x="1882" y="3249"/>
              <a:ext cx="1316" cy="363"/>
            </a:xfrm>
            <a:prstGeom prst="roundRect">
              <a:avLst>
                <a:gd name="adj" fmla="val 50000"/>
              </a:avLst>
            </a:prstGeom>
            <a:solidFill>
              <a:schemeClr val="accent1"/>
            </a:solidFill>
            <a:ln w="9525">
              <a:solidFill>
                <a:schemeClr val="tx1"/>
              </a:solidFill>
              <a:round/>
              <a:headEnd/>
              <a:tailEnd/>
            </a:ln>
          </p:spPr>
          <p:txBody>
            <a:bodyPr wrap="none" anchor="ctr">
              <a:prstTxWarp prst="textNoShape">
                <a:avLst/>
              </a:prstTxWarp>
            </a:bodyPr>
            <a:lstStyle/>
            <a:p>
              <a:endParaRPr lang="en-GB"/>
            </a:p>
          </p:txBody>
        </p:sp>
        <p:sp>
          <p:nvSpPr>
            <p:cNvPr id="97289" name="Text Box 8"/>
            <p:cNvSpPr txBox="1">
              <a:spLocks noChangeArrowheads="1"/>
            </p:cNvSpPr>
            <p:nvPr/>
          </p:nvSpPr>
          <p:spPr bwMode="auto">
            <a:xfrm>
              <a:off x="1914" y="3339"/>
              <a:ext cx="1257" cy="212"/>
            </a:xfrm>
            <a:prstGeom prst="rect">
              <a:avLst/>
            </a:prstGeom>
            <a:solidFill>
              <a:schemeClr val="accent1"/>
            </a:solidFill>
            <a:ln w="9525">
              <a:noFill/>
              <a:miter lim="800000"/>
              <a:headEnd/>
              <a:tailEnd/>
            </a:ln>
          </p:spPr>
          <p:txBody>
            <a:bodyPr wrap="none" lIns="0" rIns="0" anchorCtr="1">
              <a:prstTxWarp prst="textNoShape">
                <a:avLst/>
              </a:prstTxWarp>
              <a:spAutoFit/>
            </a:bodyPr>
            <a:lstStyle/>
            <a:p>
              <a:r>
                <a:rPr lang="en-GB"/>
                <a:t>http://www.sciam.com/</a:t>
              </a:r>
              <a:endParaRPr lang="en-US"/>
            </a:p>
          </p:txBody>
        </p:sp>
      </p:grpSp>
      <p:sp>
        <p:nvSpPr>
          <p:cNvPr id="97287" name="Text Box 9"/>
          <p:cNvSpPr txBox="1">
            <a:spLocks noChangeArrowheads="1"/>
          </p:cNvSpPr>
          <p:nvPr/>
        </p:nvSpPr>
        <p:spPr bwMode="auto">
          <a:xfrm>
            <a:off x="6324600" y="4292600"/>
            <a:ext cx="2305050" cy="431800"/>
          </a:xfrm>
          <a:prstGeom prst="rect">
            <a:avLst/>
          </a:prstGeom>
          <a:solidFill>
            <a:schemeClr val="bg1"/>
          </a:solidFill>
          <a:ln w="9525">
            <a:solidFill>
              <a:schemeClr val="tx2"/>
            </a:solidFill>
            <a:miter lim="800000"/>
            <a:headEnd/>
            <a:tailEnd/>
          </a:ln>
        </p:spPr>
        <p:txBody>
          <a:bodyPr wrap="none" anchor="ctr" anchorCtr="1">
            <a:prstTxWarp prst="textNoShape">
              <a:avLst/>
            </a:prstTxWarp>
          </a:bodyPr>
          <a:lstStyle/>
          <a:p>
            <a:pPr algn="l"/>
            <a:r>
              <a:rPr lang="en-GB" b="0">
                <a:solidFill>
                  <a:schemeClr val="tx2"/>
                </a:solidFill>
              </a:rPr>
              <a:t>Scientific American</a:t>
            </a:r>
            <a:endParaRPr lang="en-US" b="0">
              <a:solidFill>
                <a:schemeClr val="tx2"/>
              </a:solidFill>
            </a:endParaRPr>
          </a:p>
        </p:txBody>
      </p:sp>
      <p:sp>
        <p:nvSpPr>
          <p:cNvPr id="4" name="Slide Number Placeholder 3"/>
          <p:cNvSpPr>
            <a:spLocks noGrp="1"/>
          </p:cNvSpPr>
          <p:nvPr>
            <p:ph type="sldNum" sz="quarter" idx="12"/>
          </p:nvPr>
        </p:nvSpPr>
        <p:spPr/>
        <p:txBody>
          <a:bodyPr/>
          <a:lstStyle/>
          <a:p>
            <a:fld id="{03AC6681-E0FD-2C4C-B392-04A572FD2AAE}" type="slidenum">
              <a:rPr lang="en-US" smtClean="0"/>
              <a:pPr/>
              <a:t>39</a:t>
            </a:fld>
            <a:endParaRPr lang="en-US" dirty="0"/>
          </a:p>
        </p:txBody>
      </p:sp>
    </p:spTree>
    <p:extLst>
      <p:ext uri="{BB962C8B-B14F-4D97-AF65-F5344CB8AC3E}">
        <p14:creationId xmlns:p14="http://schemas.microsoft.com/office/powerpoint/2010/main" val="39294747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en-GB"/>
              <a:t>Course Structure</a:t>
            </a:r>
          </a:p>
        </p:txBody>
      </p:sp>
      <p:sp>
        <p:nvSpPr>
          <p:cNvPr id="21507" name="Rectangle 5"/>
          <p:cNvSpPr>
            <a:spLocks noGrp="1" noChangeArrowheads="1"/>
          </p:cNvSpPr>
          <p:nvPr>
            <p:ph idx="1"/>
          </p:nvPr>
        </p:nvSpPr>
        <p:spPr/>
        <p:txBody>
          <a:bodyPr/>
          <a:lstStyle/>
          <a:p>
            <a:pPr marL="0" indent="0" eaLnBrk="1" hangingPunct="1">
              <a:buNone/>
            </a:pPr>
            <a:r>
              <a:rPr lang="en-GB" dirty="0" smtClean="0"/>
              <a:t>Three lectures </a:t>
            </a:r>
            <a:r>
              <a:rPr lang="en-GB" dirty="0"/>
              <a:t>per </a:t>
            </a:r>
            <a:r>
              <a:rPr lang="en-GB" dirty="0" smtClean="0"/>
              <a:t>week:</a:t>
            </a:r>
            <a:endParaRPr lang="en-GB" dirty="0"/>
          </a:p>
          <a:p>
            <a:pPr lvl="1" eaLnBrk="1" hangingPunct="1"/>
            <a:r>
              <a:rPr lang="en-US" dirty="0" smtClean="0"/>
              <a:t>Wednesday 1000 in 46/2003</a:t>
            </a:r>
          </a:p>
          <a:p>
            <a:pPr lvl="1" eaLnBrk="1" hangingPunct="1"/>
            <a:r>
              <a:rPr lang="en-US" dirty="0" smtClean="0"/>
              <a:t>Thursday 1600 in 58/1009</a:t>
            </a:r>
          </a:p>
          <a:p>
            <a:pPr lvl="1" eaLnBrk="1" hangingPunct="1"/>
            <a:r>
              <a:rPr lang="en-US" dirty="0" smtClean="0"/>
              <a:t>Friday 1000 in 58/1009</a:t>
            </a:r>
          </a:p>
          <a:p>
            <a:pPr lvl="1" eaLnBrk="1" hangingPunct="1"/>
            <a:endParaRPr lang="en-US" dirty="0" smtClean="0"/>
          </a:p>
          <a:p>
            <a:pPr lvl="1" eaLnBrk="1" hangingPunct="1"/>
            <a:endParaRPr lang="en-US" dirty="0"/>
          </a:p>
        </p:txBody>
      </p:sp>
      <p:sp>
        <p:nvSpPr>
          <p:cNvPr id="2" name="Slide Number Placeholder 1"/>
          <p:cNvSpPr>
            <a:spLocks noGrp="1"/>
          </p:cNvSpPr>
          <p:nvPr>
            <p:ph type="sldNum" sz="quarter" idx="12"/>
          </p:nvPr>
        </p:nvSpPr>
        <p:spPr/>
        <p:txBody>
          <a:bodyPr/>
          <a:lstStyle/>
          <a:p>
            <a:fld id="{03AC6681-E0FD-2C4C-B392-04A572FD2AAE}" type="slidenum">
              <a:rPr lang="en-US" smtClean="0"/>
              <a:pPr/>
              <a:t>4</a:t>
            </a:fld>
            <a:endParaRPr lang="en-US" dirty="0"/>
          </a:p>
        </p:txBody>
      </p:sp>
    </p:spTree>
    <p:extLst>
      <p:ext uri="{BB962C8B-B14F-4D97-AF65-F5344CB8AC3E}">
        <p14:creationId xmlns:p14="http://schemas.microsoft.com/office/powerpoint/2010/main" val="67358606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p:cNvSpPr>
            <a:spLocks noGrp="1" noChangeArrowheads="1"/>
          </p:cNvSpPr>
          <p:nvPr>
            <p:ph type="title"/>
          </p:nvPr>
        </p:nvSpPr>
        <p:spPr/>
        <p:txBody>
          <a:bodyPr/>
          <a:lstStyle/>
          <a:p>
            <a:pPr eaLnBrk="1" hangingPunct="1"/>
            <a:r>
              <a:rPr lang="en-GB"/>
              <a:t>Resource Description Framework</a:t>
            </a:r>
          </a:p>
        </p:txBody>
      </p:sp>
      <p:sp>
        <p:nvSpPr>
          <p:cNvPr id="103427" name="Rectangle 5"/>
          <p:cNvSpPr>
            <a:spLocks noGrp="1" noChangeArrowheads="1"/>
          </p:cNvSpPr>
          <p:nvPr>
            <p:ph idx="1"/>
          </p:nvPr>
        </p:nvSpPr>
        <p:spPr/>
        <p:txBody>
          <a:bodyPr/>
          <a:lstStyle/>
          <a:p>
            <a:pPr marL="0" indent="0" eaLnBrk="1" hangingPunct="1">
              <a:buNone/>
            </a:pPr>
            <a:r>
              <a:rPr lang="en-GB" b="1" dirty="0"/>
              <a:t>RDF</a:t>
            </a:r>
            <a:r>
              <a:rPr lang="en-GB" dirty="0"/>
              <a:t> is a </a:t>
            </a:r>
            <a:r>
              <a:rPr lang="en-GB" dirty="0" smtClean="0"/>
              <a:t>framework for </a:t>
            </a:r>
            <a:r>
              <a:rPr lang="en-GB" dirty="0"/>
              <a:t>representing information about resources on the World Wide Web and </a:t>
            </a:r>
            <a:r>
              <a:rPr lang="en-GB" dirty="0" smtClean="0"/>
              <a:t>beyond</a:t>
            </a:r>
          </a:p>
          <a:p>
            <a:pPr lvl="1"/>
            <a:r>
              <a:rPr lang="en-GB" dirty="0" smtClean="0"/>
              <a:t>Triple-based data model (abstract syntax)</a:t>
            </a:r>
          </a:p>
          <a:p>
            <a:pPr lvl="1"/>
            <a:r>
              <a:rPr lang="en-GB" dirty="0" smtClean="0"/>
              <a:t>Uses URIs to identify resources and relations</a:t>
            </a:r>
          </a:p>
          <a:p>
            <a:pPr lvl="1"/>
            <a:r>
              <a:rPr lang="en-GB" dirty="0" smtClean="0"/>
              <a:t>Model-theoretic semantics</a:t>
            </a:r>
            <a:endParaRPr lang="en-GB" dirty="0"/>
          </a:p>
          <a:p>
            <a:pPr lvl="1"/>
            <a:r>
              <a:rPr lang="en-GB" dirty="0" smtClean="0"/>
              <a:t>Various serialisation formats (RDF/XML, Turtle, JSON-LD, </a:t>
            </a:r>
            <a:r>
              <a:rPr lang="en-GB" dirty="0" err="1" smtClean="0"/>
              <a:t>RDFa</a:t>
            </a:r>
            <a:r>
              <a:rPr lang="en-GB" dirty="0" smtClean="0"/>
              <a:t>, </a:t>
            </a:r>
            <a:r>
              <a:rPr lang="en-GB" dirty="0" err="1" smtClean="0"/>
              <a:t>etc</a:t>
            </a:r>
            <a:r>
              <a:rPr lang="en-GB" dirty="0" smtClean="0"/>
              <a:t>)</a:t>
            </a:r>
            <a:endParaRPr lang="en-GB" dirty="0"/>
          </a:p>
        </p:txBody>
      </p:sp>
      <p:sp>
        <p:nvSpPr>
          <p:cNvPr id="2" name="Slide Number Placeholder 1"/>
          <p:cNvSpPr>
            <a:spLocks noGrp="1"/>
          </p:cNvSpPr>
          <p:nvPr>
            <p:ph type="sldNum" sz="quarter" idx="12"/>
          </p:nvPr>
        </p:nvSpPr>
        <p:spPr/>
        <p:txBody>
          <a:bodyPr/>
          <a:lstStyle/>
          <a:p>
            <a:fld id="{03AC6681-E0FD-2C4C-B392-04A572FD2AAE}" type="slidenum">
              <a:rPr lang="en-US" smtClean="0"/>
              <a:pPr/>
              <a:t>40</a:t>
            </a:fld>
            <a:endParaRPr lang="en-US" dirty="0"/>
          </a:p>
        </p:txBody>
      </p:sp>
    </p:spTree>
    <p:extLst>
      <p:ext uri="{BB962C8B-B14F-4D97-AF65-F5344CB8AC3E}">
        <p14:creationId xmlns:p14="http://schemas.microsoft.com/office/powerpoint/2010/main" val="263940483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Grp="1" noChangeArrowheads="1"/>
          </p:cNvSpPr>
          <p:nvPr>
            <p:ph type="title"/>
          </p:nvPr>
        </p:nvSpPr>
        <p:spPr/>
        <p:txBody>
          <a:bodyPr/>
          <a:lstStyle/>
          <a:p>
            <a:pPr eaLnBrk="1" hangingPunct="1"/>
            <a:r>
              <a:rPr lang="en-GB" dirty="0" smtClean="0"/>
              <a:t>RDF Vocabulary Description Language</a:t>
            </a:r>
            <a:endParaRPr lang="en-GB" dirty="0"/>
          </a:p>
        </p:txBody>
      </p:sp>
      <p:sp>
        <p:nvSpPr>
          <p:cNvPr id="107523" name="Rectangle 5"/>
          <p:cNvSpPr>
            <a:spLocks noGrp="1" noChangeArrowheads="1"/>
          </p:cNvSpPr>
          <p:nvPr>
            <p:ph idx="1"/>
          </p:nvPr>
        </p:nvSpPr>
        <p:spPr/>
        <p:txBody>
          <a:bodyPr/>
          <a:lstStyle/>
          <a:p>
            <a:pPr marL="0" indent="0" eaLnBrk="1" hangingPunct="1">
              <a:buNone/>
            </a:pPr>
            <a:r>
              <a:rPr lang="en-GB" dirty="0"/>
              <a:t>RDF lets us make assertions about resources using a given vocabulary </a:t>
            </a:r>
          </a:p>
          <a:p>
            <a:pPr marL="0" indent="0" eaLnBrk="1" hangingPunct="1">
              <a:buNone/>
            </a:pPr>
            <a:r>
              <a:rPr lang="en-GB" dirty="0"/>
              <a:t>RDF does not let us define these domain vocabularies by itself</a:t>
            </a:r>
          </a:p>
          <a:p>
            <a:pPr eaLnBrk="1" hangingPunct="1"/>
            <a:endParaRPr lang="en-GB" dirty="0"/>
          </a:p>
          <a:p>
            <a:pPr marL="0" indent="0" eaLnBrk="1" hangingPunct="1">
              <a:buNone/>
            </a:pPr>
            <a:r>
              <a:rPr lang="en-GB" b="1" dirty="0"/>
              <a:t>RDF Schema </a:t>
            </a:r>
            <a:r>
              <a:rPr lang="en-GB" dirty="0"/>
              <a:t>is an RDF vocabulary which we can use to define other </a:t>
            </a:r>
            <a:r>
              <a:rPr lang="en-GB" dirty="0" smtClean="0"/>
              <a:t>vocabularies</a:t>
            </a:r>
          </a:p>
          <a:p>
            <a:pPr lvl="1"/>
            <a:r>
              <a:rPr lang="en-GB" dirty="0"/>
              <a:t>Define classes of objects and their relationship with other </a:t>
            </a:r>
            <a:r>
              <a:rPr lang="en-GB" dirty="0" smtClean="0"/>
              <a:t>classes</a:t>
            </a:r>
            <a:endParaRPr lang="en-GB" dirty="0"/>
          </a:p>
          <a:p>
            <a:pPr lvl="1"/>
            <a:r>
              <a:rPr lang="en-GB" dirty="0"/>
              <a:t>Define properties that relate objects together and their </a:t>
            </a:r>
            <a:r>
              <a:rPr lang="en-GB" dirty="0" smtClean="0"/>
              <a:t>characteristics</a:t>
            </a:r>
            <a:endParaRPr lang="en-GB" dirty="0"/>
          </a:p>
        </p:txBody>
      </p:sp>
      <p:sp>
        <p:nvSpPr>
          <p:cNvPr id="2" name="Slide Number Placeholder 1"/>
          <p:cNvSpPr>
            <a:spLocks noGrp="1"/>
          </p:cNvSpPr>
          <p:nvPr>
            <p:ph type="sldNum" sz="quarter" idx="12"/>
          </p:nvPr>
        </p:nvSpPr>
        <p:spPr/>
        <p:txBody>
          <a:bodyPr/>
          <a:lstStyle/>
          <a:p>
            <a:fld id="{03AC6681-E0FD-2C4C-B392-04A572FD2AAE}" type="slidenum">
              <a:rPr lang="en-US" smtClean="0"/>
              <a:pPr/>
              <a:t>41</a:t>
            </a:fld>
            <a:endParaRPr lang="en-US" dirty="0"/>
          </a:p>
        </p:txBody>
      </p:sp>
    </p:spTree>
    <p:extLst>
      <p:ext uri="{BB962C8B-B14F-4D97-AF65-F5344CB8AC3E}">
        <p14:creationId xmlns:p14="http://schemas.microsoft.com/office/powerpoint/2010/main" val="10795143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52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752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75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4"/>
          <p:cNvSpPr>
            <a:spLocks noGrp="1" noChangeArrowheads="1"/>
          </p:cNvSpPr>
          <p:nvPr>
            <p:ph type="title"/>
          </p:nvPr>
        </p:nvSpPr>
        <p:spPr/>
        <p:txBody>
          <a:bodyPr/>
          <a:lstStyle/>
          <a:p>
            <a:r>
              <a:rPr lang="en-GB" smtClean="0"/>
              <a:t>OWL Web Ontology Language</a:t>
            </a:r>
            <a:endParaRPr lang="en-US" dirty="0"/>
          </a:p>
        </p:txBody>
      </p:sp>
      <p:sp>
        <p:nvSpPr>
          <p:cNvPr id="115715" name="Rectangle 5"/>
          <p:cNvSpPr>
            <a:spLocks noGrp="1" noChangeArrowheads="1"/>
          </p:cNvSpPr>
          <p:nvPr>
            <p:ph idx="1"/>
          </p:nvPr>
        </p:nvSpPr>
        <p:spPr/>
        <p:txBody>
          <a:bodyPr/>
          <a:lstStyle/>
          <a:p>
            <a:pPr marL="0" indent="0">
              <a:buNone/>
            </a:pPr>
            <a:r>
              <a:rPr lang="en-GB" dirty="0" smtClean="0"/>
              <a:t>RDF Schema is not expressive enough for many applications</a:t>
            </a:r>
          </a:p>
          <a:p>
            <a:pPr lvl="1"/>
            <a:r>
              <a:rPr lang="en-GB" dirty="0" smtClean="0"/>
              <a:t>Only supports explicit class/property hierarchies</a:t>
            </a:r>
          </a:p>
          <a:p>
            <a:pPr lvl="1"/>
            <a:r>
              <a:rPr lang="en-GB" dirty="0" smtClean="0"/>
              <a:t>Only supports global range and domain constraints</a:t>
            </a:r>
          </a:p>
          <a:p>
            <a:endParaRPr lang="en-GB" dirty="0" smtClean="0"/>
          </a:p>
          <a:p>
            <a:pPr marL="0" indent="0">
              <a:buNone/>
            </a:pPr>
            <a:r>
              <a:rPr lang="en-GB" b="1" dirty="0" smtClean="0"/>
              <a:t>OWL</a:t>
            </a:r>
            <a:r>
              <a:rPr lang="en-GB" dirty="0" smtClean="0"/>
              <a:t> provides more expressive features:</a:t>
            </a:r>
          </a:p>
          <a:p>
            <a:pPr lvl="1"/>
            <a:r>
              <a:rPr lang="en-GB" dirty="0" smtClean="0"/>
              <a:t>Property restrictions (local range/cardinality/value constraints)</a:t>
            </a:r>
          </a:p>
          <a:p>
            <a:pPr lvl="1"/>
            <a:r>
              <a:rPr lang="en-GB" dirty="0" smtClean="0"/>
              <a:t>Equivalence and identity relations</a:t>
            </a:r>
          </a:p>
          <a:p>
            <a:pPr lvl="1"/>
            <a:r>
              <a:rPr lang="en-GB" dirty="0" smtClean="0"/>
              <a:t>Property characteristics (transitive/symmetric/functional)</a:t>
            </a:r>
          </a:p>
          <a:p>
            <a:pPr lvl="1"/>
            <a:r>
              <a:rPr lang="en-GB" dirty="0" smtClean="0"/>
              <a:t>Complex classes (set operators, enumerated classes, disjoint classes)</a:t>
            </a:r>
          </a:p>
          <a:p>
            <a:endParaRPr lang="en-GB" dirty="0" smtClean="0"/>
          </a:p>
          <a:p>
            <a:endParaRPr lang="en-US" dirty="0"/>
          </a:p>
        </p:txBody>
      </p:sp>
      <p:sp>
        <p:nvSpPr>
          <p:cNvPr id="4" name="Slide Number Placeholder 3"/>
          <p:cNvSpPr>
            <a:spLocks noGrp="1"/>
          </p:cNvSpPr>
          <p:nvPr>
            <p:ph type="sldNum" sz="quarter" idx="12"/>
          </p:nvPr>
        </p:nvSpPr>
        <p:spPr/>
        <p:txBody>
          <a:bodyPr/>
          <a:lstStyle/>
          <a:p>
            <a:fld id="{03AC6681-E0FD-2C4C-B392-04A572FD2AAE}" type="slidenum">
              <a:rPr lang="en-US" smtClean="0"/>
              <a:pPr/>
              <a:t>42</a:t>
            </a:fld>
            <a:endParaRPr lang="en-US" dirty="0"/>
          </a:p>
        </p:txBody>
      </p:sp>
    </p:spTree>
    <p:extLst>
      <p:ext uri="{BB962C8B-B14F-4D97-AF65-F5344CB8AC3E}">
        <p14:creationId xmlns:p14="http://schemas.microsoft.com/office/powerpoint/2010/main" val="2933892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1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71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571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571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57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9810" name="Rectangle 4"/>
          <p:cNvSpPr>
            <a:spLocks noGrp="1" noChangeArrowheads="1"/>
          </p:cNvSpPr>
          <p:nvPr>
            <p:ph type="title"/>
          </p:nvPr>
        </p:nvSpPr>
        <p:spPr/>
        <p:txBody>
          <a:bodyPr/>
          <a:lstStyle/>
          <a:p>
            <a:pPr eaLnBrk="1" hangingPunct="1"/>
            <a:r>
              <a:rPr lang="en-GB"/>
              <a:t>OWL integration with RDF(S)</a:t>
            </a:r>
          </a:p>
        </p:txBody>
      </p:sp>
      <p:sp>
        <p:nvSpPr>
          <p:cNvPr id="119811" name="Rectangle 5"/>
          <p:cNvSpPr>
            <a:spLocks noGrp="1" noChangeArrowheads="1"/>
          </p:cNvSpPr>
          <p:nvPr>
            <p:ph idx="1"/>
          </p:nvPr>
        </p:nvSpPr>
        <p:spPr/>
        <p:txBody>
          <a:bodyPr/>
          <a:lstStyle/>
          <a:p>
            <a:pPr marL="0" indent="0" eaLnBrk="1" hangingPunct="1">
              <a:buNone/>
            </a:pPr>
            <a:r>
              <a:rPr lang="en-GB" dirty="0" smtClean="0"/>
              <a:t>RDF</a:t>
            </a:r>
            <a:r>
              <a:rPr lang="en-GB" dirty="0"/>
              <a:t>-</a:t>
            </a:r>
            <a:r>
              <a:rPr lang="en-GB" dirty="0" smtClean="0"/>
              <a:t>based syntax:</a:t>
            </a:r>
            <a:endParaRPr lang="en-GB" dirty="0"/>
          </a:p>
          <a:p>
            <a:pPr lvl="1" eaLnBrk="1" hangingPunct="1"/>
            <a:r>
              <a:rPr lang="en-GB" dirty="0" smtClean="0"/>
              <a:t>OWL structures encoded as RDF triples</a:t>
            </a:r>
          </a:p>
          <a:p>
            <a:pPr lvl="1" eaLnBrk="1" hangingPunct="1"/>
            <a:r>
              <a:rPr lang="en-GB" dirty="0" smtClean="0"/>
              <a:t>Existing </a:t>
            </a:r>
            <a:r>
              <a:rPr lang="en-GB" dirty="0"/>
              <a:t>RDF tools can use OWL-defined vocabulary</a:t>
            </a:r>
          </a:p>
          <a:p>
            <a:pPr lvl="1" eaLnBrk="1" hangingPunct="1"/>
            <a:r>
              <a:rPr lang="en-GB" dirty="0"/>
              <a:t>OWL tools can use RDF-defined knowledge</a:t>
            </a:r>
          </a:p>
          <a:p>
            <a:pPr marL="0" indent="0" eaLnBrk="1" hangingPunct="1">
              <a:buNone/>
            </a:pPr>
            <a:endParaRPr lang="en-GB" dirty="0" smtClean="0"/>
          </a:p>
          <a:p>
            <a:pPr marL="0" indent="0" eaLnBrk="1" hangingPunct="1">
              <a:buNone/>
            </a:pPr>
            <a:r>
              <a:rPr lang="en-GB" dirty="0" smtClean="0"/>
              <a:t>Semantics compatible with RDF(S):</a:t>
            </a:r>
            <a:endParaRPr lang="en-GB" dirty="0"/>
          </a:p>
          <a:p>
            <a:pPr lvl="1" eaLnBrk="1" hangingPunct="1"/>
            <a:r>
              <a:rPr lang="en-GB" dirty="0"/>
              <a:t>Meaning of equivalent OWL and RDF(S) constructs  must be equivalent, given different model theories for RDF(S) and OWL</a:t>
            </a:r>
          </a:p>
        </p:txBody>
      </p:sp>
      <p:sp>
        <p:nvSpPr>
          <p:cNvPr id="2" name="Slide Number Placeholder 1"/>
          <p:cNvSpPr>
            <a:spLocks noGrp="1"/>
          </p:cNvSpPr>
          <p:nvPr>
            <p:ph type="sldNum" sz="quarter" idx="12"/>
          </p:nvPr>
        </p:nvSpPr>
        <p:spPr/>
        <p:txBody>
          <a:bodyPr/>
          <a:lstStyle/>
          <a:p>
            <a:fld id="{03AC6681-E0FD-2C4C-B392-04A572FD2AAE}" type="slidenum">
              <a:rPr lang="en-US" smtClean="0"/>
              <a:pPr/>
              <a:t>43</a:t>
            </a:fld>
            <a:endParaRPr lang="en-US" dirty="0"/>
          </a:p>
        </p:txBody>
      </p:sp>
    </p:spTree>
    <p:extLst>
      <p:ext uri="{BB962C8B-B14F-4D97-AF65-F5344CB8AC3E}">
        <p14:creationId xmlns:p14="http://schemas.microsoft.com/office/powerpoint/2010/main" val="35705082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4"/>
          <p:cNvSpPr>
            <a:spLocks noGrp="1" noChangeArrowheads="1"/>
          </p:cNvSpPr>
          <p:nvPr>
            <p:ph type="title"/>
          </p:nvPr>
        </p:nvSpPr>
        <p:spPr/>
        <p:txBody>
          <a:bodyPr/>
          <a:lstStyle/>
          <a:p>
            <a:pPr eaLnBrk="1" hangingPunct="1"/>
            <a:r>
              <a:rPr lang="en-GB"/>
              <a:t>SPARQL</a:t>
            </a:r>
          </a:p>
        </p:txBody>
      </p:sp>
      <p:sp>
        <p:nvSpPr>
          <p:cNvPr id="128003" name="Rectangle 5"/>
          <p:cNvSpPr>
            <a:spLocks noGrp="1" noChangeArrowheads="1"/>
          </p:cNvSpPr>
          <p:nvPr>
            <p:ph idx="1"/>
          </p:nvPr>
        </p:nvSpPr>
        <p:spPr/>
        <p:txBody>
          <a:bodyPr/>
          <a:lstStyle/>
          <a:p>
            <a:pPr marL="0" indent="0" eaLnBrk="1" hangingPunct="1">
              <a:buNone/>
            </a:pPr>
            <a:r>
              <a:rPr lang="en-GB" dirty="0"/>
              <a:t>The SPARQL Protocol and RDF Query Language</a:t>
            </a:r>
          </a:p>
          <a:p>
            <a:pPr lvl="1"/>
            <a:r>
              <a:rPr lang="en-GB" dirty="0" smtClean="0"/>
              <a:t>Expressive SQL</a:t>
            </a:r>
            <a:r>
              <a:rPr lang="en-GB" dirty="0"/>
              <a:t>-like language for querying RDF </a:t>
            </a:r>
            <a:r>
              <a:rPr lang="en-GB" dirty="0" smtClean="0"/>
              <a:t>systems</a:t>
            </a:r>
          </a:p>
          <a:p>
            <a:pPr lvl="1"/>
            <a:r>
              <a:rPr lang="en-GB" dirty="0" smtClean="0"/>
              <a:t>HTTP-based </a:t>
            </a:r>
            <a:r>
              <a:rPr lang="en-GB" dirty="0" err="1" smtClean="0"/>
              <a:t>RESTful</a:t>
            </a:r>
            <a:r>
              <a:rPr lang="en-GB" dirty="0" smtClean="0"/>
              <a:t> protocol</a:t>
            </a:r>
            <a:endParaRPr lang="en-GB" dirty="0"/>
          </a:p>
        </p:txBody>
      </p:sp>
      <p:sp>
        <p:nvSpPr>
          <p:cNvPr id="2" name="Slide Number Placeholder 1"/>
          <p:cNvSpPr>
            <a:spLocks noGrp="1"/>
          </p:cNvSpPr>
          <p:nvPr>
            <p:ph type="sldNum" sz="quarter" idx="12"/>
          </p:nvPr>
        </p:nvSpPr>
        <p:spPr/>
        <p:txBody>
          <a:bodyPr/>
          <a:lstStyle/>
          <a:p>
            <a:fld id="{03AC6681-E0FD-2C4C-B392-04A572FD2AAE}" type="slidenum">
              <a:rPr lang="en-US" smtClean="0"/>
              <a:pPr/>
              <a:t>44</a:t>
            </a:fld>
            <a:endParaRPr lang="en-US" dirty="0"/>
          </a:p>
        </p:txBody>
      </p:sp>
    </p:spTree>
    <p:extLst>
      <p:ext uri="{BB962C8B-B14F-4D97-AF65-F5344CB8AC3E}">
        <p14:creationId xmlns:p14="http://schemas.microsoft.com/office/powerpoint/2010/main" val="301074250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Lecture:</a:t>
            </a:r>
            <a:br>
              <a:rPr lang="en-US" dirty="0" smtClean="0"/>
            </a:br>
            <a:r>
              <a:rPr lang="en-US" dirty="0" smtClean="0"/>
              <a:t>Vocabularies and Applications</a:t>
            </a:r>
            <a:endParaRPr lang="en-US" dirty="0"/>
          </a:p>
        </p:txBody>
      </p:sp>
      <p:sp>
        <p:nvSpPr>
          <p:cNvPr id="3" name="Slide Number Placeholder 2"/>
          <p:cNvSpPr>
            <a:spLocks noGrp="1"/>
          </p:cNvSpPr>
          <p:nvPr>
            <p:ph type="sldNum" sz="quarter" idx="4294967295"/>
          </p:nvPr>
        </p:nvSpPr>
        <p:spPr>
          <a:xfrm>
            <a:off x="7391400" y="6316663"/>
            <a:ext cx="1752600" cy="312737"/>
          </a:xfrm>
        </p:spPr>
        <p:txBody>
          <a:bodyPr/>
          <a:lstStyle/>
          <a:p>
            <a:fld id="{03AC6681-E0FD-2C4C-B392-04A572FD2AAE}" type="slidenum">
              <a:rPr lang="en-US" smtClean="0"/>
              <a:pPr/>
              <a:t>45</a:t>
            </a:fld>
            <a:endParaRPr lang="en-US" dirty="0"/>
          </a:p>
        </p:txBody>
      </p:sp>
    </p:spTree>
    <p:extLst>
      <p:ext uri="{BB962C8B-B14F-4D97-AF65-F5344CB8AC3E}">
        <p14:creationId xmlns:p14="http://schemas.microsoft.com/office/powerpoint/2010/main" val="1548064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4"/>
          <p:cNvSpPr>
            <a:spLocks noGrp="1" noChangeArrowheads="1"/>
          </p:cNvSpPr>
          <p:nvPr>
            <p:ph type="title"/>
          </p:nvPr>
        </p:nvSpPr>
        <p:spPr/>
        <p:txBody>
          <a:bodyPr/>
          <a:lstStyle/>
          <a:p>
            <a:pPr eaLnBrk="1" hangingPunct="1"/>
            <a:r>
              <a:rPr lang="en-US"/>
              <a:t>Teaching Schedule</a:t>
            </a:r>
          </a:p>
        </p:txBody>
      </p:sp>
      <p:sp>
        <p:nvSpPr>
          <p:cNvPr id="23555" name="Rectangle 45"/>
          <p:cNvSpPr>
            <a:spLocks noGrp="1" noChangeArrowheads="1"/>
          </p:cNvSpPr>
          <p:nvPr>
            <p:ph idx="1"/>
          </p:nvPr>
        </p:nvSpPr>
        <p:spPr/>
        <p:txBody>
          <a:bodyPr/>
          <a:lstStyle/>
          <a:p>
            <a:pPr eaLnBrk="1" hangingPunct="1">
              <a:lnSpc>
                <a:spcPct val="90000"/>
              </a:lnSpc>
              <a:buFontTx/>
              <a:buNone/>
            </a:pPr>
            <a:r>
              <a:rPr lang="en-GB" dirty="0"/>
              <a:t>Week 18:	Introduction to the Semantic Web</a:t>
            </a:r>
          </a:p>
          <a:p>
            <a:pPr eaLnBrk="1" hangingPunct="1">
              <a:lnSpc>
                <a:spcPct val="90000"/>
              </a:lnSpc>
              <a:buFontTx/>
              <a:buNone/>
            </a:pPr>
            <a:r>
              <a:rPr lang="en-GB" dirty="0"/>
              <a:t>Week 19:	</a:t>
            </a:r>
            <a:r>
              <a:rPr lang="en-GB" dirty="0" smtClean="0"/>
              <a:t>RDF and Linked Data</a:t>
            </a:r>
            <a:endParaRPr lang="en-GB" dirty="0"/>
          </a:p>
          <a:p>
            <a:pPr eaLnBrk="1" hangingPunct="1">
              <a:lnSpc>
                <a:spcPct val="90000"/>
              </a:lnSpc>
              <a:buFontTx/>
              <a:buNone/>
            </a:pPr>
            <a:r>
              <a:rPr lang="en-GB" dirty="0"/>
              <a:t>Week 20:	</a:t>
            </a:r>
            <a:r>
              <a:rPr lang="en-GB" dirty="0" smtClean="0"/>
              <a:t>Ontologies and RDF Schema</a:t>
            </a:r>
            <a:endParaRPr lang="en-GB" dirty="0"/>
          </a:p>
          <a:p>
            <a:pPr eaLnBrk="1" hangingPunct="1">
              <a:lnSpc>
                <a:spcPct val="90000"/>
              </a:lnSpc>
              <a:buFontTx/>
              <a:buNone/>
            </a:pPr>
            <a:r>
              <a:rPr lang="en-GB" dirty="0"/>
              <a:t>Week 21:	</a:t>
            </a:r>
            <a:r>
              <a:rPr lang="en-GB" dirty="0" smtClean="0"/>
              <a:t>Description Logics and OWL</a:t>
            </a:r>
            <a:endParaRPr lang="en-GB" dirty="0"/>
          </a:p>
          <a:p>
            <a:pPr eaLnBrk="1" hangingPunct="1">
              <a:lnSpc>
                <a:spcPct val="90000"/>
              </a:lnSpc>
              <a:buFontTx/>
              <a:buNone/>
            </a:pPr>
            <a:r>
              <a:rPr lang="en-GB" dirty="0"/>
              <a:t>Week 22:	</a:t>
            </a:r>
            <a:r>
              <a:rPr lang="en-GB" dirty="0" smtClean="0"/>
              <a:t>Ontology Engineering</a:t>
            </a:r>
            <a:endParaRPr lang="en-GB" dirty="0"/>
          </a:p>
          <a:p>
            <a:pPr eaLnBrk="1" hangingPunct="1">
              <a:lnSpc>
                <a:spcPct val="90000"/>
              </a:lnSpc>
              <a:buFontTx/>
              <a:buNone/>
            </a:pPr>
            <a:r>
              <a:rPr lang="en-GB" dirty="0"/>
              <a:t>Week 23:	</a:t>
            </a:r>
            <a:r>
              <a:rPr lang="en-GB" dirty="0" smtClean="0"/>
              <a:t>Design Patterns</a:t>
            </a:r>
          </a:p>
          <a:p>
            <a:pPr eaLnBrk="1" hangingPunct="1">
              <a:lnSpc>
                <a:spcPct val="90000"/>
              </a:lnSpc>
              <a:buFontTx/>
              <a:buNone/>
            </a:pPr>
            <a:r>
              <a:rPr lang="en-GB" dirty="0" smtClean="0"/>
              <a:t>Week 24:	SPARQL</a:t>
            </a:r>
          </a:p>
          <a:p>
            <a:pPr eaLnBrk="1" hangingPunct="1">
              <a:lnSpc>
                <a:spcPct val="90000"/>
              </a:lnSpc>
              <a:buFontTx/>
              <a:buNone/>
            </a:pPr>
            <a:r>
              <a:rPr lang="en-GB" dirty="0" smtClean="0"/>
              <a:t>Week 25:	Application Development</a:t>
            </a:r>
            <a:endParaRPr lang="en-GB" dirty="0"/>
          </a:p>
        </p:txBody>
      </p:sp>
      <p:sp>
        <p:nvSpPr>
          <p:cNvPr id="2" name="Slide Number Placeholder 1"/>
          <p:cNvSpPr>
            <a:spLocks noGrp="1"/>
          </p:cNvSpPr>
          <p:nvPr>
            <p:ph type="sldNum" sz="quarter" idx="12"/>
          </p:nvPr>
        </p:nvSpPr>
        <p:spPr/>
        <p:txBody>
          <a:bodyPr/>
          <a:lstStyle/>
          <a:p>
            <a:fld id="{03AC6681-E0FD-2C4C-B392-04A572FD2AAE}" type="slidenum">
              <a:rPr lang="en-US" smtClean="0"/>
              <a:pPr/>
              <a:t>5</a:t>
            </a:fld>
            <a:endParaRPr lang="en-US" dirty="0"/>
          </a:p>
        </p:txBody>
      </p:sp>
    </p:spTree>
    <p:extLst>
      <p:ext uri="{BB962C8B-B14F-4D97-AF65-F5344CB8AC3E}">
        <p14:creationId xmlns:p14="http://schemas.microsoft.com/office/powerpoint/2010/main" val="22128672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pPr eaLnBrk="1" hangingPunct="1"/>
            <a:r>
              <a:rPr lang="en-US"/>
              <a:t>Teaching Schedule</a:t>
            </a:r>
          </a:p>
        </p:txBody>
      </p:sp>
      <p:sp>
        <p:nvSpPr>
          <p:cNvPr id="25603" name="Rectangle 5"/>
          <p:cNvSpPr>
            <a:spLocks noGrp="1" noChangeArrowheads="1"/>
          </p:cNvSpPr>
          <p:nvPr>
            <p:ph idx="1"/>
          </p:nvPr>
        </p:nvSpPr>
        <p:spPr/>
        <p:txBody>
          <a:bodyPr/>
          <a:lstStyle/>
          <a:p>
            <a:pPr eaLnBrk="1" hangingPunct="1">
              <a:lnSpc>
                <a:spcPct val="90000"/>
              </a:lnSpc>
              <a:buFontTx/>
              <a:buNone/>
            </a:pPr>
            <a:r>
              <a:rPr lang="en-GB" dirty="0" smtClean="0"/>
              <a:t>Week 30:</a:t>
            </a:r>
            <a:r>
              <a:rPr lang="en-GB" dirty="0"/>
              <a:t>	</a:t>
            </a:r>
            <a:r>
              <a:rPr lang="en-GB" dirty="0" err="1" smtClean="0"/>
              <a:t>RDFa</a:t>
            </a:r>
            <a:r>
              <a:rPr lang="en-GB" dirty="0" smtClean="0"/>
              <a:t>, POWDER and </a:t>
            </a:r>
            <a:r>
              <a:rPr lang="en-GB" dirty="0" err="1" smtClean="0"/>
              <a:t>Microformats</a:t>
            </a:r>
            <a:endParaRPr lang="en-GB" dirty="0"/>
          </a:p>
          <a:p>
            <a:pPr eaLnBrk="1" hangingPunct="1">
              <a:lnSpc>
                <a:spcPct val="90000"/>
              </a:lnSpc>
              <a:buFontTx/>
              <a:buNone/>
            </a:pPr>
            <a:r>
              <a:rPr lang="en-GB" dirty="0"/>
              <a:t>Week 31:	</a:t>
            </a:r>
            <a:r>
              <a:rPr lang="en-GB" dirty="0" smtClean="0"/>
              <a:t>Rules and Ontology Mapping</a:t>
            </a:r>
            <a:endParaRPr lang="en-GB" dirty="0"/>
          </a:p>
          <a:p>
            <a:pPr eaLnBrk="1" hangingPunct="1">
              <a:lnSpc>
                <a:spcPct val="90000"/>
              </a:lnSpc>
              <a:buFontTx/>
              <a:buNone/>
            </a:pPr>
            <a:r>
              <a:rPr lang="en-GB" dirty="0"/>
              <a:t>Week 32:	</a:t>
            </a:r>
            <a:r>
              <a:rPr lang="en-GB" dirty="0" smtClean="0"/>
              <a:t>Streaming Data/Social Semantic Web</a:t>
            </a:r>
            <a:endParaRPr lang="en-GB" dirty="0"/>
          </a:p>
          <a:p>
            <a:pPr eaLnBrk="1" hangingPunct="1">
              <a:lnSpc>
                <a:spcPct val="90000"/>
              </a:lnSpc>
              <a:buFontTx/>
              <a:buNone/>
            </a:pPr>
            <a:r>
              <a:rPr lang="en-GB" dirty="0"/>
              <a:t>Week 33:	Review</a:t>
            </a:r>
          </a:p>
        </p:txBody>
      </p:sp>
      <p:sp>
        <p:nvSpPr>
          <p:cNvPr id="2" name="Slide Number Placeholder 1"/>
          <p:cNvSpPr>
            <a:spLocks noGrp="1"/>
          </p:cNvSpPr>
          <p:nvPr>
            <p:ph type="sldNum" sz="quarter" idx="12"/>
          </p:nvPr>
        </p:nvSpPr>
        <p:spPr/>
        <p:txBody>
          <a:bodyPr/>
          <a:lstStyle/>
          <a:p>
            <a:fld id="{03AC6681-E0FD-2C4C-B392-04A572FD2AAE}" type="slidenum">
              <a:rPr lang="en-US" smtClean="0"/>
              <a:pPr/>
              <a:t>6</a:t>
            </a:fld>
            <a:endParaRPr lang="en-US" dirty="0"/>
          </a:p>
        </p:txBody>
      </p:sp>
    </p:spTree>
    <p:extLst>
      <p:ext uri="{BB962C8B-B14F-4D97-AF65-F5344CB8AC3E}">
        <p14:creationId xmlns:p14="http://schemas.microsoft.com/office/powerpoint/2010/main" val="34751876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pPr eaLnBrk="1" hangingPunct="1"/>
            <a:r>
              <a:rPr lang="en-GB" dirty="0" smtClean="0"/>
              <a:t>Assessment</a:t>
            </a:r>
            <a:endParaRPr lang="en-GB" dirty="0"/>
          </a:p>
        </p:txBody>
      </p:sp>
      <p:sp>
        <p:nvSpPr>
          <p:cNvPr id="27651" name="Rectangle 5"/>
          <p:cNvSpPr>
            <a:spLocks noGrp="1" noChangeArrowheads="1"/>
          </p:cNvSpPr>
          <p:nvPr>
            <p:ph idx="1"/>
          </p:nvPr>
        </p:nvSpPr>
        <p:spPr/>
        <p:txBody>
          <a:bodyPr/>
          <a:lstStyle/>
          <a:p>
            <a:pPr marL="0" indent="0" eaLnBrk="1" hangingPunct="1">
              <a:lnSpc>
                <a:spcPct val="90000"/>
              </a:lnSpc>
              <a:buNone/>
            </a:pPr>
            <a:r>
              <a:rPr lang="en-GB" dirty="0"/>
              <a:t>Examination: </a:t>
            </a:r>
            <a:r>
              <a:rPr lang="en-GB" dirty="0" smtClean="0"/>
              <a:t>75% (120 minutes, 3 questions from 5)</a:t>
            </a:r>
            <a:endParaRPr lang="en-GB" dirty="0"/>
          </a:p>
          <a:p>
            <a:pPr eaLnBrk="1" hangingPunct="1">
              <a:lnSpc>
                <a:spcPct val="90000"/>
              </a:lnSpc>
            </a:pPr>
            <a:endParaRPr lang="en-GB" dirty="0" smtClean="0"/>
          </a:p>
          <a:p>
            <a:pPr marL="0" indent="0" eaLnBrk="1" hangingPunct="1">
              <a:lnSpc>
                <a:spcPct val="90000"/>
              </a:lnSpc>
              <a:buNone/>
            </a:pPr>
            <a:r>
              <a:rPr lang="en-GB" dirty="0" smtClean="0"/>
              <a:t>Ontology </a:t>
            </a:r>
            <a:r>
              <a:rPr lang="en-GB" dirty="0"/>
              <a:t>design coursework: </a:t>
            </a:r>
            <a:r>
              <a:rPr lang="en-GB" dirty="0" smtClean="0"/>
              <a:t>25%</a:t>
            </a:r>
            <a:endParaRPr lang="en-GB" dirty="0"/>
          </a:p>
          <a:p>
            <a:pPr lvl="1" eaLnBrk="1" hangingPunct="1">
              <a:lnSpc>
                <a:spcPct val="80000"/>
              </a:lnSpc>
            </a:pPr>
            <a:r>
              <a:rPr lang="en-GB" dirty="0"/>
              <a:t>Specification published in week </a:t>
            </a:r>
            <a:r>
              <a:rPr lang="en-GB" dirty="0" smtClean="0"/>
              <a:t>23</a:t>
            </a:r>
            <a:endParaRPr lang="en-GB" dirty="0"/>
          </a:p>
          <a:p>
            <a:pPr lvl="1" eaLnBrk="1" hangingPunct="1">
              <a:lnSpc>
                <a:spcPct val="80000"/>
              </a:lnSpc>
            </a:pPr>
            <a:r>
              <a:rPr lang="en-GB" dirty="0"/>
              <a:t>Submission due week </a:t>
            </a:r>
            <a:r>
              <a:rPr lang="en-GB" dirty="0" smtClean="0"/>
              <a:t>30</a:t>
            </a:r>
            <a:endParaRPr lang="en-GB" dirty="0"/>
          </a:p>
          <a:p>
            <a:pPr lvl="1" eaLnBrk="1" hangingPunct="1">
              <a:lnSpc>
                <a:spcPct val="80000"/>
              </a:lnSpc>
            </a:pPr>
            <a:r>
              <a:rPr lang="en-GB" dirty="0"/>
              <a:t>Feedback due week </a:t>
            </a:r>
            <a:r>
              <a:rPr lang="en-GB" dirty="0" smtClean="0"/>
              <a:t>33</a:t>
            </a:r>
            <a:endParaRPr lang="en-GB" dirty="0"/>
          </a:p>
        </p:txBody>
      </p:sp>
      <p:sp>
        <p:nvSpPr>
          <p:cNvPr id="2" name="Slide Number Placeholder 1"/>
          <p:cNvSpPr>
            <a:spLocks noGrp="1"/>
          </p:cNvSpPr>
          <p:nvPr>
            <p:ph type="sldNum" sz="quarter" idx="12"/>
          </p:nvPr>
        </p:nvSpPr>
        <p:spPr/>
        <p:txBody>
          <a:bodyPr/>
          <a:lstStyle/>
          <a:p>
            <a:fld id="{03AC6681-E0FD-2C4C-B392-04A572FD2AAE}" type="slidenum">
              <a:rPr lang="en-US" smtClean="0"/>
              <a:pPr/>
              <a:t>7</a:t>
            </a:fld>
            <a:endParaRPr lang="en-US" dirty="0"/>
          </a:p>
        </p:txBody>
      </p:sp>
    </p:spTree>
    <p:extLst>
      <p:ext uri="{BB962C8B-B14F-4D97-AF65-F5344CB8AC3E}">
        <p14:creationId xmlns:p14="http://schemas.microsoft.com/office/powerpoint/2010/main" val="15684721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r>
              <a:rPr lang="en-US" smtClean="0"/>
              <a:t>Introduction to the</a:t>
            </a:r>
            <a:br>
              <a:rPr lang="en-US" smtClean="0"/>
            </a:br>
            <a:r>
              <a:rPr lang="en-US" smtClean="0"/>
              <a:t>    Semantic Web</a:t>
            </a:r>
            <a:endParaRPr lang="en-US"/>
          </a:p>
        </p:txBody>
      </p:sp>
    </p:spTree>
    <p:extLst>
      <p:ext uri="{BB962C8B-B14F-4D97-AF65-F5344CB8AC3E}">
        <p14:creationId xmlns:p14="http://schemas.microsoft.com/office/powerpoint/2010/main" val="260018750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ChangeArrowheads="1"/>
          </p:cNvSpPr>
          <p:nvPr/>
        </p:nvSpPr>
        <p:spPr bwMode="auto">
          <a:xfrm>
            <a:off x="324000" y="6272213"/>
            <a:ext cx="6478155" cy="338554"/>
          </a:xfrm>
          <a:prstGeom prst="rect">
            <a:avLst/>
          </a:prstGeom>
          <a:noFill/>
          <a:ln w="9525">
            <a:noFill/>
            <a:miter lim="800000"/>
            <a:headEnd/>
            <a:tailEnd/>
          </a:ln>
        </p:spPr>
        <p:txBody>
          <a:bodyPr wrap="none">
            <a:prstTxWarp prst="textNoShape">
              <a:avLst/>
            </a:prstTxWarp>
            <a:spAutoFit/>
          </a:bodyPr>
          <a:lstStyle/>
          <a:p>
            <a:pPr algn="l"/>
            <a:r>
              <a:rPr lang="en-US" sz="1600" b="0" dirty="0">
                <a:ea typeface="ＭＳ Ｐゴシック" charset="-128"/>
                <a:cs typeface="ＭＳ Ｐゴシック" charset="-128"/>
              </a:rPr>
              <a:t>T. Berners-Lee, The World Wide Web: Past, Present and Future, 1996</a:t>
            </a:r>
          </a:p>
        </p:txBody>
      </p:sp>
      <p:sp>
        <p:nvSpPr>
          <p:cNvPr id="33795" name="Rectangle 6"/>
          <p:cNvSpPr>
            <a:spLocks noGrp="1" noChangeArrowheads="1"/>
          </p:cNvSpPr>
          <p:nvPr>
            <p:ph type="title"/>
          </p:nvPr>
        </p:nvSpPr>
        <p:spPr/>
        <p:txBody>
          <a:bodyPr/>
          <a:lstStyle/>
          <a:p>
            <a:pPr eaLnBrk="1" hangingPunct="1"/>
            <a:r>
              <a:rPr lang="en-GB"/>
              <a:t>History of the Semantic Web</a:t>
            </a:r>
            <a:endParaRPr lang="en-US"/>
          </a:p>
        </p:txBody>
      </p:sp>
      <p:pic>
        <p:nvPicPr>
          <p:cNvPr id="33797" name="Picture 9"/>
          <p:cNvPicPr>
            <a:picLocks noGrp="1" noChangeAspect="1" noChangeArrowheads="1"/>
          </p:cNvPicPr>
          <p:nvPr>
            <p:ph idx="1"/>
          </p:nvPr>
        </p:nvPicPr>
        <p:blipFill rotWithShape="1">
          <a:blip r:embed="rId3"/>
          <a:srcRect r="101"/>
          <a:stretch/>
        </p:blipFill>
        <p:spPr>
          <a:xfrm>
            <a:off x="5764865" y="1682750"/>
            <a:ext cx="3044173" cy="3278705"/>
          </a:xfrm>
          <a:noFill/>
        </p:spPr>
      </p:pic>
      <p:sp>
        <p:nvSpPr>
          <p:cNvPr id="33796" name="Rectangle 7"/>
          <p:cNvSpPr>
            <a:spLocks noGrp="1" noChangeArrowheads="1"/>
          </p:cNvSpPr>
          <p:nvPr>
            <p:ph type="body" sz="quarter" idx="4294967295"/>
          </p:nvPr>
        </p:nvSpPr>
        <p:spPr>
          <a:xfrm>
            <a:off x="324000" y="1679410"/>
            <a:ext cx="5215496" cy="3630716"/>
          </a:xfrm>
        </p:spPr>
        <p:txBody>
          <a:bodyPr/>
          <a:lstStyle/>
          <a:p>
            <a:pPr marL="0" indent="0" eaLnBrk="1" hangingPunct="1">
              <a:buFontTx/>
              <a:buNone/>
            </a:pPr>
            <a:r>
              <a:rPr lang="en-GB" sz="2000" dirty="0"/>
              <a:t>“... a goal of the Web was that, if the interaction between person and hypertext could be so intuitive that the machine-readable information space gave an accurate representation of the state of people's thoughts, interactions, and work patterns, then machine analysis could become a very powerful management tool, seeing patterns in our work and facilitating our working together through the typical problems which beset the management of large organizations.”</a:t>
            </a:r>
            <a:endParaRPr lang="en-US" sz="2000" dirty="0"/>
          </a:p>
        </p:txBody>
      </p:sp>
      <p:sp>
        <p:nvSpPr>
          <p:cNvPr id="2" name="Slide Number Placeholder 1"/>
          <p:cNvSpPr>
            <a:spLocks noGrp="1"/>
          </p:cNvSpPr>
          <p:nvPr>
            <p:ph type="sldNum" sz="quarter" idx="12"/>
          </p:nvPr>
        </p:nvSpPr>
        <p:spPr/>
        <p:txBody>
          <a:bodyPr/>
          <a:lstStyle/>
          <a:p>
            <a:fld id="{03AC6681-E0FD-2C4C-B392-04A572FD2AAE}" type="slidenum">
              <a:rPr lang="en-US" smtClean="0"/>
              <a:pPr/>
              <a:t>9</a:t>
            </a:fld>
            <a:endParaRPr lang="en-US" dirty="0"/>
          </a:p>
        </p:txBody>
      </p:sp>
    </p:spTree>
    <p:extLst>
      <p:ext uri="{BB962C8B-B14F-4D97-AF65-F5344CB8AC3E}">
        <p14:creationId xmlns:p14="http://schemas.microsoft.com/office/powerpoint/2010/main" val="303567123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CS">
  <a:themeElements>
    <a:clrScheme name="uos_ppt__template_electronics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electronics">
      <a:majorFont>
        <a:latin typeface="Georgia"/>
        <a:ea typeface="ＭＳ Ｐゴシック"/>
        <a:cs typeface="ＭＳ Ｐゴシック"/>
      </a:majorFont>
      <a:minorFont>
        <a:latin typeface="Georgi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defRPr>
        </a:defPPr>
      </a:lstStyle>
    </a:lnDef>
  </a:objectDefaults>
  <a:extraClrSchemeLst>
    <a:extraClrScheme>
      <a:clrScheme name="uos_ppt__template_electronics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ECS.potx</Template>
  <TotalTime>2609</TotalTime>
  <Words>2032</Words>
  <Application>Microsoft Macintosh PowerPoint</Application>
  <PresentationFormat>On-screen Show (4:3)</PresentationFormat>
  <Paragraphs>438</Paragraphs>
  <Slides>45</Slides>
  <Notes>44</Notes>
  <HiddenSlides>2</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ECS</vt:lpstr>
      <vt:lpstr>Semantic Web Technologies</vt:lpstr>
      <vt:lpstr>Course Aims</vt:lpstr>
      <vt:lpstr>Lecturers</vt:lpstr>
      <vt:lpstr>Course Structure</vt:lpstr>
      <vt:lpstr>Teaching Schedule</vt:lpstr>
      <vt:lpstr>Teaching Schedule</vt:lpstr>
      <vt:lpstr>Assessment</vt:lpstr>
      <vt:lpstr>Introduction to the     Semantic Web</vt:lpstr>
      <vt:lpstr>History of the Semantic Web</vt:lpstr>
      <vt:lpstr>What is the Semantic Web?</vt:lpstr>
      <vt:lpstr>The annotated Web</vt:lpstr>
      <vt:lpstr>The Web of Data</vt:lpstr>
      <vt:lpstr>Rocket Science (not)</vt:lpstr>
      <vt:lpstr>The Origins of the     Semantic Web</vt:lpstr>
      <vt:lpstr>Interwoven themes</vt:lpstr>
      <vt:lpstr>Metadata</vt:lpstr>
      <vt:lpstr>Beyond metadata</vt:lpstr>
      <vt:lpstr>Knowledge representation</vt:lpstr>
      <vt:lpstr>Knowledge representation</vt:lpstr>
      <vt:lpstr>Vocabularies and ontologies</vt:lpstr>
      <vt:lpstr>Hypertext and hypermedia</vt:lpstr>
      <vt:lpstr>Links</vt:lpstr>
      <vt:lpstr>Hypermedia versus Network KR</vt:lpstr>
      <vt:lpstr>Basic Concepts</vt:lpstr>
      <vt:lpstr>The World Wide Web vs. the Semantic Web</vt:lpstr>
      <vt:lpstr>Machine readable vs. machine understandable</vt:lpstr>
      <vt:lpstr>Machine readable vs. machine understandable</vt:lpstr>
      <vt:lpstr>Machine readable: XML</vt:lpstr>
      <vt:lpstr>Machine readable: XML</vt:lpstr>
      <vt:lpstr>Machine readable vs. machine understandable</vt:lpstr>
      <vt:lpstr>Semantic Web     Technical Architecture</vt:lpstr>
      <vt:lpstr>Fundamental Principles</vt:lpstr>
      <vt:lpstr>The Semantic Web layer cake</vt:lpstr>
      <vt:lpstr>Languages of the Semantic Web</vt:lpstr>
      <vt:lpstr>The triple</vt:lpstr>
      <vt:lpstr>Example</vt:lpstr>
      <vt:lpstr>Example</vt:lpstr>
      <vt:lpstr>Example</vt:lpstr>
      <vt:lpstr>Example</vt:lpstr>
      <vt:lpstr>Resource Description Framework</vt:lpstr>
      <vt:lpstr>RDF Vocabulary Description Language</vt:lpstr>
      <vt:lpstr>OWL Web Ontology Language</vt:lpstr>
      <vt:lpstr>OWL integration with RDF(S)</vt:lpstr>
      <vt:lpstr>SPARQL</vt:lpstr>
      <vt:lpstr>Next Lecture: Vocabularies and Applications</vt:lpstr>
    </vt:vector>
  </TitlesOfParts>
  <Manager/>
  <Company>University of Southampton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Nicholas Gibbins</dc:creator>
  <cp:keywords/>
  <dc:description/>
  <cp:lastModifiedBy>Nicholas Gibbins</cp:lastModifiedBy>
  <cp:revision>57</cp:revision>
  <dcterms:created xsi:type="dcterms:W3CDTF">2010-11-22T15:31:48Z</dcterms:created>
  <dcterms:modified xsi:type="dcterms:W3CDTF">2017-02-01T11:54:29Z</dcterms:modified>
  <cp:category/>
</cp:coreProperties>
</file>