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490" r:id="rId3"/>
    <p:sldId id="685" r:id="rId4"/>
    <p:sldId id="687" r:id="rId5"/>
    <p:sldId id="686" r:id="rId6"/>
    <p:sldId id="616" r:id="rId7"/>
    <p:sldId id="498" r:id="rId8"/>
    <p:sldId id="657" r:id="rId9"/>
    <p:sldId id="660" r:id="rId10"/>
    <p:sldId id="669" r:id="rId11"/>
    <p:sldId id="677" r:id="rId12"/>
    <p:sldId id="678" r:id="rId13"/>
    <p:sldId id="679" r:id="rId14"/>
    <p:sldId id="670" r:id="rId15"/>
    <p:sldId id="681" r:id="rId16"/>
    <p:sldId id="680" r:id="rId17"/>
    <p:sldId id="671" r:id="rId18"/>
    <p:sldId id="682" r:id="rId19"/>
    <p:sldId id="683" r:id="rId20"/>
    <p:sldId id="674" r:id="rId21"/>
    <p:sldId id="672" r:id="rId22"/>
    <p:sldId id="684" r:id="rId23"/>
    <p:sldId id="673" r:id="rId24"/>
    <p:sldId id="676" r:id="rId25"/>
    <p:sldId id="675" r:id="rId26"/>
    <p:sldId id="688" r:id="rId27"/>
    <p:sldId id="632" r:id="rId28"/>
    <p:sldId id="633" r:id="rId29"/>
    <p:sldId id="635" r:id="rId30"/>
    <p:sldId id="636" r:id="rId31"/>
    <p:sldId id="634" r:id="rId32"/>
    <p:sldId id="637" r:id="rId33"/>
    <p:sldId id="639" r:id="rId34"/>
    <p:sldId id="690" r:id="rId35"/>
    <p:sldId id="689" r:id="rId36"/>
    <p:sldId id="644" r:id="rId37"/>
    <p:sldId id="575" r:id="rId38"/>
    <p:sldId id="66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1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10" autoAdjust="0"/>
    <p:restoredTop sz="94660" autoAdjust="0"/>
  </p:normalViewPr>
  <p:slideViewPr>
    <p:cSldViewPr snapToGrid="0" snapToObjects="1">
      <p:cViewPr varScale="1">
        <p:scale>
          <a:sx n="82" d="100"/>
          <a:sy n="82" d="100"/>
        </p:scale>
        <p:origin x="-1736" y="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" y="21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E0297-2DC1-8042-952E-0ABE9B2BDDDE}" type="datetimeFigureOut">
              <a:rPr lang="en-US" smtClean="0"/>
              <a:pPr/>
              <a:t>12/14/16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1314D-D8C9-CE4C-A195-0AFCB0E5B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1314D-D8C9-CE4C-A195-0AFCB0E5B76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Pr>
        <a:blipFill rotWithShape="1">
          <a:blip r:embed="rId2">
            <a:alphaModFix amt="8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7219"/>
            <a:ext cx="7772400" cy="1470025"/>
          </a:xfrm>
        </p:spPr>
        <p:txBody>
          <a:bodyPr/>
          <a:lstStyle>
            <a:lvl1pPr>
              <a:defRPr>
                <a:latin typeface="Copperplate Gothic Bold"/>
                <a:cs typeface="Copperplate Gothic Bold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2095" y="176724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Copperplate Gothic Bold"/>
                <a:cs typeface="Copperplate Gothic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0AFD-0631-D14C-A29D-699820289976}" type="datetimeFigureOut">
              <a:rPr lang="en-US" smtClean="0"/>
              <a:pPr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C81-0157-D745-A9D2-954DC9938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0AFD-0631-D14C-A29D-699820289976}" type="datetimeFigureOut">
              <a:rPr lang="en-US" smtClean="0"/>
              <a:pPr/>
              <a:t>12/14/16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C81-0157-D745-A9D2-954DC9938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0AFD-0631-D14C-A29D-699820289976}" type="datetimeFigureOut">
              <a:rPr lang="en-US" smtClean="0"/>
              <a:pPr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C81-0157-D745-A9D2-954DC9938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0AFD-0631-D14C-A29D-699820289976}" type="datetimeFigureOut">
              <a:rPr lang="en-US" smtClean="0"/>
              <a:pPr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C81-0157-D745-A9D2-954DC9938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bg>
      <p:bgPr>
        <a:blipFill rotWithShape="1">
          <a:blip r:embed="rId2">
            <a:alphaModFix amt="5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0968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0AFD-0631-D14C-A29D-699820289976}" type="datetimeFigureOut">
              <a:rPr lang="en-US" smtClean="0"/>
              <a:pPr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C81-0157-D745-A9D2-954DC9938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0AFD-0631-D14C-A29D-699820289976}" type="datetimeFigureOut">
              <a:rPr lang="en-US" smtClean="0"/>
              <a:pPr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C81-0157-D745-A9D2-954DC9938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0AFD-0631-D14C-A29D-699820289976}" type="datetimeFigureOut">
              <a:rPr lang="en-US" smtClean="0"/>
              <a:pPr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C81-0157-D745-A9D2-954DC9938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0AFD-0631-D14C-A29D-699820289976}" type="datetimeFigureOut">
              <a:rPr lang="en-US" smtClean="0"/>
              <a:pPr/>
              <a:t>12/14/16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C81-0157-D745-A9D2-954DC9938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0AFD-0631-D14C-A29D-699820289976}" type="datetimeFigureOut">
              <a:rPr lang="en-US" smtClean="0"/>
              <a:pPr/>
              <a:t>12/14/16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C81-0157-D745-A9D2-954DC9938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0AFD-0631-D14C-A29D-699820289976}" type="datetimeFigureOut">
              <a:rPr lang="en-US" smtClean="0"/>
              <a:pPr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C81-0157-D745-A9D2-954DC9938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0AFD-0631-D14C-A29D-699820289976}" type="datetimeFigureOut">
              <a:rPr lang="en-US" smtClean="0"/>
              <a:pPr/>
              <a:t>12/14/16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C81-0157-D745-A9D2-954DC9938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0AFD-0631-D14C-A29D-699820289976}" type="datetimeFigureOut">
              <a:rPr lang="en-US" smtClean="0"/>
              <a:pPr/>
              <a:t>12/14/16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C81-0157-D745-A9D2-954DC9938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14">
            <a:alphaModFix amt="5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D0AFD-0631-D14C-A29D-699820289976}" type="datetimeFigureOut">
              <a:rPr lang="en-US" smtClean="0"/>
              <a:pPr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CEC81-0157-D745-A9D2-954DC99387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497410" y="89972"/>
            <a:ext cx="145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cgutteridge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7219"/>
            <a:ext cx="7772400" cy="316280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OPEN DATA</a:t>
            </a:r>
            <a:br>
              <a:rPr lang="en-US" sz="4000" dirty="0" smtClean="0"/>
            </a:br>
            <a:r>
              <a:rPr lang="en-US" sz="4000" dirty="0" smtClean="0"/>
              <a:t>for</a:t>
            </a:r>
            <a:br>
              <a:rPr lang="en-US" sz="4000" dirty="0" smtClean="0"/>
            </a:br>
            <a:r>
              <a:rPr lang="en-US" sz="4000" dirty="0" smtClean="0"/>
              <a:t>STUDENT EXPERIENCE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9764" y="2657064"/>
            <a:ext cx="6400800" cy="17526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Christopher Gutteridge</a:t>
            </a:r>
          </a:p>
          <a:p>
            <a:r>
              <a:rPr lang="en-US" dirty="0" smtClean="0"/>
              <a:t>University of Southampton</a:t>
            </a:r>
          </a:p>
          <a:p>
            <a:r>
              <a:rPr lang="en-US" dirty="0" smtClean="0"/>
              <a:t>&amp; </a:t>
            </a:r>
            <a:r>
              <a:rPr lang="en-US" dirty="0" err="1" smtClean="0"/>
              <a:t>data.ac.uk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88" y="2277714"/>
            <a:ext cx="2616685" cy="197123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stCxn id="5" idx="0"/>
            <a:endCxn id="3" idx="2"/>
          </p:cNvCxnSpPr>
          <p:nvPr/>
        </p:nvCxnSpPr>
        <p:spPr>
          <a:xfrm rot="16200000" flipV="1">
            <a:off x="1985865" y="4551717"/>
            <a:ext cx="870213" cy="2646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88" y="2277714"/>
            <a:ext cx="2616685" cy="197123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649" y="5119163"/>
            <a:ext cx="2087324" cy="1391549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stCxn id="5" idx="0"/>
            <a:endCxn id="3" idx="2"/>
          </p:cNvCxnSpPr>
          <p:nvPr/>
        </p:nvCxnSpPr>
        <p:spPr>
          <a:xfrm rot="16200000" flipV="1">
            <a:off x="1985865" y="4551717"/>
            <a:ext cx="870213" cy="2646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5" idx="3"/>
          </p:cNvCxnSpPr>
          <p:nvPr/>
        </p:nvCxnSpPr>
        <p:spPr>
          <a:xfrm flipV="1">
            <a:off x="3596973" y="4546983"/>
            <a:ext cx="538345" cy="12679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5" idx="3"/>
            <a:endCxn id="14" idx="1"/>
          </p:cNvCxnSpPr>
          <p:nvPr/>
        </p:nvCxnSpPr>
        <p:spPr>
          <a:xfrm flipV="1">
            <a:off x="3596973" y="5699625"/>
            <a:ext cx="872875" cy="1153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88" y="2277714"/>
            <a:ext cx="2616685" cy="197123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649" y="5119163"/>
            <a:ext cx="2087324" cy="1391549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848" y="4888537"/>
            <a:ext cx="1456271" cy="1622175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318" y="3134058"/>
            <a:ext cx="1790801" cy="1412925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88" y="2277714"/>
            <a:ext cx="2616685" cy="197123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>
            <a:stCxn id="3" idx="0"/>
            <a:endCxn id="4" idx="2"/>
          </p:cNvCxnSpPr>
          <p:nvPr/>
        </p:nvCxnSpPr>
        <p:spPr>
          <a:xfrm rot="5400000" flipH="1" flipV="1">
            <a:off x="2613315" y="1540002"/>
            <a:ext cx="413029" cy="1062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88" y="2277714"/>
            <a:ext cx="2616685" cy="197123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122" y="207327"/>
            <a:ext cx="2209811" cy="1657358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>
            <a:stCxn id="3" idx="0"/>
            <a:endCxn id="4" idx="2"/>
          </p:cNvCxnSpPr>
          <p:nvPr/>
        </p:nvCxnSpPr>
        <p:spPr>
          <a:xfrm rot="5400000" flipH="1" flipV="1">
            <a:off x="2613315" y="1540002"/>
            <a:ext cx="413029" cy="1062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0" idx="1"/>
            <a:endCxn id="4" idx="3"/>
          </p:cNvCxnSpPr>
          <p:nvPr/>
        </p:nvCxnSpPr>
        <p:spPr>
          <a:xfrm rot="10800000">
            <a:off x="4455933" y="1036007"/>
            <a:ext cx="601364" cy="2631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88" y="2277714"/>
            <a:ext cx="2616685" cy="197123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122" y="207327"/>
            <a:ext cx="2209811" cy="1657358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297" y="733544"/>
            <a:ext cx="2109815" cy="1131141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>
            <a:stCxn id="3" idx="0"/>
            <a:endCxn id="4" idx="2"/>
          </p:cNvCxnSpPr>
          <p:nvPr/>
        </p:nvCxnSpPr>
        <p:spPr>
          <a:xfrm rot="5400000" flipH="1" flipV="1">
            <a:off x="2613315" y="1540002"/>
            <a:ext cx="413029" cy="1062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0" idx="1"/>
            <a:endCxn id="4" idx="3"/>
          </p:cNvCxnSpPr>
          <p:nvPr/>
        </p:nvCxnSpPr>
        <p:spPr>
          <a:xfrm rot="10800000">
            <a:off x="4455933" y="1036007"/>
            <a:ext cx="601364" cy="2631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0" idx="3"/>
            <a:endCxn id="27" idx="1"/>
          </p:cNvCxnSpPr>
          <p:nvPr/>
        </p:nvCxnSpPr>
        <p:spPr>
          <a:xfrm flipV="1">
            <a:off x="7167112" y="829422"/>
            <a:ext cx="382988" cy="4696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167112" y="1864685"/>
            <a:ext cx="382988" cy="155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0" idx="2"/>
            <a:endCxn id="25" idx="0"/>
          </p:cNvCxnSpPr>
          <p:nvPr/>
        </p:nvCxnSpPr>
        <p:spPr>
          <a:xfrm rot="16200000" flipH="1">
            <a:off x="6104607" y="1872283"/>
            <a:ext cx="625206" cy="610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88" y="2277714"/>
            <a:ext cx="2616685" cy="197123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122" y="207327"/>
            <a:ext cx="2209811" cy="1657358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297" y="733544"/>
            <a:ext cx="2109815" cy="1131141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55" y="2489891"/>
            <a:ext cx="1252519" cy="939389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00" y="2020197"/>
            <a:ext cx="1252519" cy="939389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00" y="359727"/>
            <a:ext cx="1252519" cy="939389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>
            <a:stCxn id="3" idx="0"/>
            <a:endCxn id="4" idx="2"/>
          </p:cNvCxnSpPr>
          <p:nvPr/>
        </p:nvCxnSpPr>
        <p:spPr>
          <a:xfrm rot="5400000" flipH="1" flipV="1">
            <a:off x="2613315" y="1540002"/>
            <a:ext cx="413029" cy="1062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3" idx="3"/>
          </p:cNvCxnSpPr>
          <p:nvPr/>
        </p:nvCxnSpPr>
        <p:spPr>
          <a:xfrm flipV="1">
            <a:off x="3596973" y="2258853"/>
            <a:ext cx="1682853" cy="10044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88" y="2277714"/>
            <a:ext cx="2616685" cy="197123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122" y="207327"/>
            <a:ext cx="2209811" cy="1657358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826" y="1426361"/>
            <a:ext cx="2270274" cy="170270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6" name="Straight Connector 35"/>
          <p:cNvCxnSpPr/>
          <p:nvPr/>
        </p:nvCxnSpPr>
        <p:spPr>
          <a:xfrm rot="16200000" flipH="1">
            <a:off x="3292168" y="2512432"/>
            <a:ext cx="2384265" cy="10887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685" y="4248950"/>
            <a:ext cx="2679826" cy="1587797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>
            <a:stCxn id="3" idx="0"/>
            <a:endCxn id="4" idx="2"/>
          </p:cNvCxnSpPr>
          <p:nvPr/>
        </p:nvCxnSpPr>
        <p:spPr>
          <a:xfrm rot="5400000" flipH="1" flipV="1">
            <a:off x="2613315" y="1540002"/>
            <a:ext cx="413029" cy="1062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3" idx="3"/>
          </p:cNvCxnSpPr>
          <p:nvPr/>
        </p:nvCxnSpPr>
        <p:spPr>
          <a:xfrm flipV="1">
            <a:off x="3596973" y="2258853"/>
            <a:ext cx="1682853" cy="10044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4" idx="3"/>
          </p:cNvCxnSpPr>
          <p:nvPr/>
        </p:nvCxnSpPr>
        <p:spPr>
          <a:xfrm rot="10800000">
            <a:off x="4455934" y="1036007"/>
            <a:ext cx="823893" cy="3903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88" y="2277714"/>
            <a:ext cx="2616685" cy="197123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122" y="207327"/>
            <a:ext cx="2209811" cy="1657358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826" y="1426361"/>
            <a:ext cx="2270274" cy="170270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6" name="Straight Connector 35"/>
          <p:cNvCxnSpPr/>
          <p:nvPr/>
        </p:nvCxnSpPr>
        <p:spPr>
          <a:xfrm rot="16200000" flipH="1">
            <a:off x="3292168" y="2512432"/>
            <a:ext cx="2384265" cy="10887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685" y="4248950"/>
            <a:ext cx="2679826" cy="1587797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>
            <a:stCxn id="3" idx="0"/>
            <a:endCxn id="4" idx="2"/>
          </p:cNvCxnSpPr>
          <p:nvPr/>
        </p:nvCxnSpPr>
        <p:spPr>
          <a:xfrm rot="5400000" flipH="1" flipV="1">
            <a:off x="2613315" y="1540002"/>
            <a:ext cx="413029" cy="1062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3" idx="3"/>
          </p:cNvCxnSpPr>
          <p:nvPr/>
        </p:nvCxnSpPr>
        <p:spPr>
          <a:xfrm flipV="1">
            <a:off x="3596973" y="2258853"/>
            <a:ext cx="1682853" cy="10044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4" idx="3"/>
          </p:cNvCxnSpPr>
          <p:nvPr/>
        </p:nvCxnSpPr>
        <p:spPr>
          <a:xfrm rot="10800000">
            <a:off x="4455934" y="1036007"/>
            <a:ext cx="823893" cy="3903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88" y="2277714"/>
            <a:ext cx="2616685" cy="197123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122" y="207327"/>
            <a:ext cx="2209811" cy="1657358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826" y="1426361"/>
            <a:ext cx="2270274" cy="170270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6" name="Straight Connector 35"/>
          <p:cNvCxnSpPr/>
          <p:nvPr/>
        </p:nvCxnSpPr>
        <p:spPr>
          <a:xfrm rot="16200000" flipH="1">
            <a:off x="3292168" y="2512432"/>
            <a:ext cx="2384265" cy="10887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685" y="4248950"/>
            <a:ext cx="2679826" cy="1587797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Connector 9"/>
          <p:cNvCxnSpPr>
            <a:stCxn id="21" idx="2"/>
            <a:endCxn id="39" idx="0"/>
          </p:cNvCxnSpPr>
          <p:nvPr/>
        </p:nvCxnSpPr>
        <p:spPr>
          <a:xfrm rot="5400000">
            <a:off x="5831840" y="3665826"/>
            <a:ext cx="1119883" cy="4636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Bragsheet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Christopher Gutteridge - @</a:t>
            </a:r>
            <a:r>
              <a:rPr lang="en-US" dirty="0" err="1" smtClean="0"/>
              <a:t>cgutteridge</a:t>
            </a:r>
            <a:endParaRPr lang="en-US" dirty="0" smtClean="0"/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Previously;</a:t>
            </a:r>
            <a:r>
              <a:rPr lang="en-US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Lead Developer of </a:t>
            </a:r>
            <a:r>
              <a:rPr lang="en-US" sz="3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EPrints</a:t>
            </a:r>
            <a:r>
              <a: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lvl="1" indent="-342900">
              <a:buNone/>
              <a:defRPr/>
            </a:pPr>
            <a:r>
              <a:rPr lang="en-US" sz="2800" dirty="0"/>
              <a:t>	</a:t>
            </a:r>
            <a:r>
              <a: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(Open access research repository software).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“Linked Open Data Architect” for University of Southampton.</a:t>
            </a:r>
          </a:p>
          <a:p>
            <a:pPr lvl="1" indent="-342900">
              <a:buNone/>
              <a:defRPr/>
            </a:pPr>
            <a:r>
              <a:rPr lang="en-US" dirty="0" smtClean="0"/>
              <a:t>	(or whatever we’re currently call doing LOD stuff for an </a:t>
            </a:r>
            <a:r>
              <a:rPr lang="en-US" dirty="0" err="1" smtClean="0"/>
              <a:t>organisation</a:t>
            </a:r>
            <a:r>
              <a:rPr lang="en-US" dirty="0" smtClean="0"/>
              <a:t>)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Benevolent technical</a:t>
            </a:r>
            <a:r>
              <a:rPr lang="en-US" baseline="0" dirty="0" smtClean="0"/>
              <a:t> dictator of </a:t>
            </a:r>
            <a:r>
              <a:rPr lang="en-US" baseline="0" dirty="0" err="1" smtClean="0"/>
              <a:t>data.ac.uk</a:t>
            </a:r>
            <a:r>
              <a:rPr lang="en-US" baseline="0" dirty="0" smtClean="0"/>
              <a:t> </a:t>
            </a:r>
            <a:endParaRPr lang="en-US" dirty="0" smtClean="0"/>
          </a:p>
          <a:p>
            <a:pPr lvl="1" indent="-342900">
              <a:buNone/>
              <a:defRPr/>
            </a:pPr>
            <a:r>
              <a:rPr lang="en-US" dirty="0" smtClean="0"/>
              <a:t>		(recently deposed)</a:t>
            </a:r>
            <a:endParaRPr lang="en-US" baseline="0" dirty="0" smtClean="0"/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Webmaster WWW2006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Assistant Webmaster WWW2007, WWW2009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88" y="2277714"/>
            <a:ext cx="2616685" cy="197123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685" y="4248950"/>
            <a:ext cx="2679826" cy="1587797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stCxn id="3" idx="3"/>
            <a:endCxn id="10" idx="1"/>
          </p:cNvCxnSpPr>
          <p:nvPr/>
        </p:nvCxnSpPr>
        <p:spPr>
          <a:xfrm flipV="1">
            <a:off x="3596973" y="1864685"/>
            <a:ext cx="2360870" cy="13986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32" idx="0"/>
            <a:endCxn id="10" idx="2"/>
          </p:cNvCxnSpPr>
          <p:nvPr/>
        </p:nvCxnSpPr>
        <p:spPr>
          <a:xfrm rot="5400000" flipH="1" flipV="1">
            <a:off x="5874487" y="3290261"/>
            <a:ext cx="1452800" cy="4645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88" y="2277714"/>
            <a:ext cx="2616685" cy="197123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685" y="4248950"/>
            <a:ext cx="2679826" cy="1587797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40884" r="20442"/>
          <a:stretch>
            <a:fillRect/>
          </a:stretch>
        </p:blipFill>
        <p:spPr>
          <a:xfrm>
            <a:off x="5957843" y="933219"/>
            <a:ext cx="1750668" cy="1862931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40884" r="20442"/>
          <a:stretch>
            <a:fillRect/>
          </a:stretch>
        </p:blipFill>
        <p:spPr>
          <a:xfrm>
            <a:off x="5957843" y="933219"/>
            <a:ext cx="1750668" cy="1862931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stCxn id="12" idx="3"/>
            <a:endCxn id="10" idx="1"/>
          </p:cNvCxnSpPr>
          <p:nvPr/>
        </p:nvCxnSpPr>
        <p:spPr>
          <a:xfrm flipV="1">
            <a:off x="3386039" y="1864685"/>
            <a:ext cx="2571804" cy="191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4" idx="0"/>
            <a:endCxn id="10" idx="2"/>
          </p:cNvCxnSpPr>
          <p:nvPr/>
        </p:nvCxnSpPr>
        <p:spPr>
          <a:xfrm rot="5400000" flipH="1" flipV="1">
            <a:off x="6029180" y="3260814"/>
            <a:ext cx="1268661" cy="3393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40884" r="20442"/>
          <a:stretch>
            <a:fillRect/>
          </a:stretch>
        </p:blipFill>
        <p:spPr>
          <a:xfrm>
            <a:off x="5957843" y="933219"/>
            <a:ext cx="1750668" cy="1862931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62" y="628481"/>
            <a:ext cx="2339977" cy="2854439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903" y="4064811"/>
            <a:ext cx="2879880" cy="1618127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900" y="3714947"/>
            <a:ext cx="2188284" cy="2917712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5000" sy="105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3" name="Straight Connector 22"/>
          <p:cNvCxnSpPr/>
          <p:nvPr/>
        </p:nvCxnSpPr>
        <p:spPr>
          <a:xfrm rot="5400000" flipH="1" flipV="1">
            <a:off x="4331017" y="2882321"/>
            <a:ext cx="1712994" cy="1540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stCxn id="12" idx="3"/>
            <a:endCxn id="10" idx="1"/>
          </p:cNvCxnSpPr>
          <p:nvPr/>
        </p:nvCxnSpPr>
        <p:spPr>
          <a:xfrm flipV="1">
            <a:off x="3386039" y="1864685"/>
            <a:ext cx="2571804" cy="191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4" idx="0"/>
            <a:endCxn id="10" idx="2"/>
          </p:cNvCxnSpPr>
          <p:nvPr/>
        </p:nvCxnSpPr>
        <p:spPr>
          <a:xfrm rot="5400000" flipH="1" flipV="1">
            <a:off x="6029180" y="3260814"/>
            <a:ext cx="1268661" cy="3393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40884" r="20442"/>
          <a:stretch>
            <a:fillRect/>
          </a:stretch>
        </p:blipFill>
        <p:spPr>
          <a:xfrm>
            <a:off x="5957843" y="933219"/>
            <a:ext cx="1750668" cy="1862931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62" y="628481"/>
            <a:ext cx="2339977" cy="2854439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903" y="4064811"/>
            <a:ext cx="2879880" cy="1618127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900" y="3714947"/>
            <a:ext cx="2188284" cy="2917712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sx="105000" sy="105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3" name="Straight Connector 22"/>
          <p:cNvCxnSpPr/>
          <p:nvPr/>
        </p:nvCxnSpPr>
        <p:spPr>
          <a:xfrm rot="5400000" flipH="1" flipV="1">
            <a:off x="4331017" y="2882321"/>
            <a:ext cx="1712994" cy="1540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1468944" y="2968056"/>
            <a:ext cx="2677050" cy="1157139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70946" y="3796209"/>
            <a:ext cx="495108" cy="1609913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41275" dir="7200000" sx="133000" sy="133000" kx="2700000" rotWithShape="0">
              <a:srgbClr val="000000">
                <a:alpha val="15000"/>
              </a:srgbClr>
            </a:outerShdw>
          </a:effectLst>
        </p:spPr>
        <p:txBody>
          <a:bodyPr vert="wordArtVert" wrap="none" lIns="108000" tIns="187200" rIns="108000" bIns="187200" rtlCol="0">
            <a:spAutoFit/>
          </a:bodyPr>
          <a:lstStyle/>
          <a:p>
            <a:pPr algn="ctr"/>
            <a:r>
              <a:rPr lang="en-US" b="1" kern="0" cap="small" spc="330" dirty="0" smtClean="0"/>
              <a:t>PEOPLE</a:t>
            </a:r>
            <a:endParaRPr lang="en-US" b="1" kern="0" cap="small" spc="330" dirty="0"/>
          </a:p>
        </p:txBody>
      </p:sp>
      <p:sp>
        <p:nvSpPr>
          <p:cNvPr id="4" name="TextBox 3"/>
          <p:cNvSpPr txBox="1"/>
          <p:nvPr/>
        </p:nvSpPr>
        <p:spPr>
          <a:xfrm>
            <a:off x="6461048" y="3366662"/>
            <a:ext cx="495108" cy="1615323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41275" dir="7200000" sx="133000" sy="133000" kx="2700000" rotWithShape="0">
              <a:srgbClr val="000000">
                <a:alpha val="15000"/>
              </a:srgbClr>
            </a:outerShdw>
          </a:effectLst>
        </p:spPr>
        <p:txBody>
          <a:bodyPr vert="wordArtVert" wrap="none" lIns="108000" tIns="187200" rIns="108000" bIns="187200" rtlCol="0">
            <a:spAutoFit/>
          </a:bodyPr>
          <a:lstStyle/>
          <a:p>
            <a:pPr algn="ctr"/>
            <a:r>
              <a:rPr lang="en-US" b="1" kern="0" cap="small" spc="330" dirty="0" smtClean="0"/>
              <a:t>PLACES</a:t>
            </a:r>
            <a:endParaRPr lang="en-US" b="1" kern="0" cap="small" spc="330" dirty="0"/>
          </a:p>
        </p:txBody>
      </p:sp>
      <p:sp>
        <p:nvSpPr>
          <p:cNvPr id="5" name="TextBox 4"/>
          <p:cNvSpPr txBox="1"/>
          <p:nvPr/>
        </p:nvSpPr>
        <p:spPr>
          <a:xfrm>
            <a:off x="5266727" y="2938480"/>
            <a:ext cx="495108" cy="2043505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41275" dir="7200000" sx="133000" sy="133000" kx="2700000" rotWithShape="0">
              <a:srgbClr val="000000">
                <a:alpha val="15000"/>
              </a:srgbClr>
            </a:outerShdw>
          </a:effectLst>
        </p:spPr>
        <p:txBody>
          <a:bodyPr vert="wordArtVert" wrap="none" lIns="108000" tIns="187200" rIns="108000" bIns="187200" rtlCol="0">
            <a:spAutoFit/>
          </a:bodyPr>
          <a:lstStyle/>
          <a:p>
            <a:pPr algn="ctr"/>
            <a:r>
              <a:rPr lang="en-US" b="1" kern="0" cap="small" spc="330" dirty="0" smtClean="0"/>
              <a:t>PEDAGOGY </a:t>
            </a:r>
            <a:endParaRPr lang="en-US" b="1" kern="0" cap="small" spc="330" dirty="0"/>
          </a:p>
        </p:txBody>
      </p:sp>
      <p:sp>
        <p:nvSpPr>
          <p:cNvPr id="6" name="TextBox 5"/>
          <p:cNvSpPr txBox="1"/>
          <p:nvPr/>
        </p:nvSpPr>
        <p:spPr>
          <a:xfrm>
            <a:off x="4081853" y="2510875"/>
            <a:ext cx="495108" cy="2895247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41275" dir="7200000" sx="133000" sy="133000" kx="2700000" rotWithShape="0">
              <a:srgbClr val="000000">
                <a:alpha val="15000"/>
              </a:srgbClr>
            </a:outerShdw>
          </a:effectLst>
        </p:spPr>
        <p:txBody>
          <a:bodyPr vert="wordArtVert" wrap="none" lIns="108000" tIns="187200" rIns="108000" bIns="187200" rtlCol="0">
            <a:spAutoFit/>
          </a:bodyPr>
          <a:lstStyle/>
          <a:p>
            <a:pPr algn="ctr"/>
            <a:r>
              <a:rPr lang="en-US" b="1" kern="0" cap="small" spc="330" dirty="0" smtClean="0"/>
              <a:t>PUBLICATIONS</a:t>
            </a:r>
            <a:endParaRPr lang="en-US" b="1" kern="0" cap="small" spc="330" dirty="0"/>
          </a:p>
        </p:txBody>
      </p:sp>
      <p:sp>
        <p:nvSpPr>
          <p:cNvPr id="7" name="TextBox 6"/>
          <p:cNvSpPr txBox="1"/>
          <p:nvPr/>
        </p:nvSpPr>
        <p:spPr>
          <a:xfrm>
            <a:off x="2840307" y="2938480"/>
            <a:ext cx="495108" cy="2045421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41275" dir="7200000" sx="133000" sy="133000" kx="2700000" rotWithShape="0">
              <a:srgbClr val="000000">
                <a:alpha val="15000"/>
              </a:srgbClr>
            </a:outerShdw>
          </a:effectLst>
        </p:spPr>
        <p:txBody>
          <a:bodyPr vert="wordArtVert" wrap="none" lIns="108000" tIns="187200" rIns="108000" bIns="187200" rtlCol="0">
            <a:spAutoFit/>
          </a:bodyPr>
          <a:lstStyle/>
          <a:p>
            <a:pPr algn="ctr"/>
            <a:r>
              <a:rPr lang="en-US" b="1" kern="0" cap="small" spc="330" dirty="0" smtClean="0"/>
              <a:t>PRODUCTS</a:t>
            </a:r>
            <a:endParaRPr lang="en-US" b="1" kern="0" cap="small" spc="330" dirty="0"/>
          </a:p>
        </p:txBody>
      </p:sp>
      <p:sp>
        <p:nvSpPr>
          <p:cNvPr id="8" name="TextBox 7"/>
          <p:cNvSpPr txBox="1"/>
          <p:nvPr/>
        </p:nvSpPr>
        <p:spPr>
          <a:xfrm>
            <a:off x="1755570" y="3481967"/>
            <a:ext cx="495108" cy="1400105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41275" dir="7200000" sx="133000" sy="133000" kx="2700000" rotWithShape="0">
              <a:srgbClr val="000000">
                <a:alpha val="15000"/>
              </a:srgbClr>
            </a:outerShdw>
          </a:effectLst>
        </p:spPr>
        <p:txBody>
          <a:bodyPr vert="wordArtVert" wrap="none" lIns="108000" tIns="187200" rIns="108000" bIns="187200" rtlCol="0">
            <a:spAutoFit/>
          </a:bodyPr>
          <a:lstStyle/>
          <a:p>
            <a:pPr algn="ctr"/>
            <a:r>
              <a:rPr lang="en-US" b="1" kern="0" cap="small" spc="330" dirty="0" smtClean="0"/>
              <a:t>PARTS</a:t>
            </a:r>
            <a:endParaRPr lang="en-US" b="1" kern="0" cap="small" spc="330" dirty="0"/>
          </a:p>
        </p:txBody>
      </p:sp>
      <p:sp>
        <p:nvSpPr>
          <p:cNvPr id="9" name="TextBox 8"/>
          <p:cNvSpPr txBox="1"/>
          <p:nvPr/>
        </p:nvSpPr>
        <p:spPr>
          <a:xfrm>
            <a:off x="765354" y="2836989"/>
            <a:ext cx="495108" cy="2045083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41275" dir="7200000" sx="133000" sy="133000" kx="2700000" rotWithShape="0">
              <a:srgbClr val="000000">
                <a:alpha val="15000"/>
              </a:srgbClr>
            </a:outerShdw>
          </a:effectLst>
        </p:spPr>
        <p:txBody>
          <a:bodyPr vert="wordArtVert" wrap="none" lIns="108000" tIns="187200" rIns="108000" bIns="187200" rtlCol="0">
            <a:spAutoFit/>
          </a:bodyPr>
          <a:lstStyle/>
          <a:p>
            <a:pPr algn="ctr"/>
            <a:r>
              <a:rPr lang="en-US" b="1" kern="0" cap="small" spc="330" dirty="0" smtClean="0"/>
              <a:t>PROJECTS</a:t>
            </a:r>
            <a:endParaRPr lang="en-US" b="1" kern="0" cap="small" spc="33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70946" y="3796209"/>
            <a:ext cx="495108" cy="1609913"/>
          </a:xfrm>
          <a:prstGeom prst="rect">
            <a:avLst/>
          </a:prstGeom>
          <a:solidFill>
            <a:schemeClr val="accent6">
              <a:lumMod val="50000"/>
              <a:alpha val="25000"/>
            </a:schemeClr>
          </a:solidFill>
          <a:effectLst>
            <a:outerShdw blurRad="41275" dir="7200000" sx="133000" sy="133000" kx="2700000" rotWithShape="0">
              <a:srgbClr val="000000">
                <a:alpha val="15000"/>
              </a:srgbClr>
            </a:outerShdw>
          </a:effectLst>
        </p:spPr>
        <p:txBody>
          <a:bodyPr vert="wordArtVert" wrap="none" lIns="108000" tIns="187200" rIns="108000" bIns="187200" rtlCol="0">
            <a:spAutoFit/>
          </a:bodyPr>
          <a:lstStyle/>
          <a:p>
            <a:pPr algn="ctr"/>
            <a:r>
              <a:rPr lang="en-US" b="1" kern="0" cap="small" spc="330" dirty="0" smtClean="0">
                <a:solidFill>
                  <a:schemeClr val="tx1">
                    <a:alpha val="25000"/>
                  </a:schemeClr>
                </a:solidFill>
              </a:rPr>
              <a:t>PEOPLE</a:t>
            </a:r>
            <a:endParaRPr lang="en-US" b="1" kern="0" cap="small" spc="33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61048" y="3366662"/>
            <a:ext cx="495108" cy="1615323"/>
          </a:xfrm>
          <a:prstGeom prst="rect">
            <a:avLst/>
          </a:prstGeom>
          <a:solidFill>
            <a:schemeClr val="accent6">
              <a:lumMod val="50000"/>
              <a:alpha val="25000"/>
            </a:schemeClr>
          </a:solidFill>
          <a:effectLst>
            <a:outerShdw blurRad="41275" dir="7200000" sx="133000" sy="133000" kx="2700000" rotWithShape="0">
              <a:srgbClr val="000000">
                <a:alpha val="15000"/>
              </a:srgbClr>
            </a:outerShdw>
          </a:effectLst>
        </p:spPr>
        <p:txBody>
          <a:bodyPr vert="wordArtVert" wrap="none" lIns="108000" tIns="187200" rIns="108000" bIns="187200" rtlCol="0">
            <a:spAutoFit/>
          </a:bodyPr>
          <a:lstStyle/>
          <a:p>
            <a:pPr algn="ctr"/>
            <a:r>
              <a:rPr lang="en-US" b="1" kern="0" cap="small" spc="330" dirty="0" smtClean="0">
                <a:solidFill>
                  <a:schemeClr val="tx1">
                    <a:alpha val="25000"/>
                  </a:schemeClr>
                </a:solidFill>
              </a:rPr>
              <a:t>PLACES</a:t>
            </a:r>
            <a:endParaRPr lang="en-US" b="1" kern="0" cap="small" spc="33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6727" y="2938480"/>
            <a:ext cx="495108" cy="2043505"/>
          </a:xfrm>
          <a:prstGeom prst="rect">
            <a:avLst/>
          </a:prstGeom>
          <a:solidFill>
            <a:schemeClr val="accent6">
              <a:lumMod val="50000"/>
              <a:alpha val="25000"/>
            </a:schemeClr>
          </a:solidFill>
          <a:effectLst>
            <a:outerShdw blurRad="41275" dir="7200000" sx="133000" sy="133000" kx="2700000" rotWithShape="0">
              <a:srgbClr val="000000">
                <a:alpha val="15000"/>
              </a:srgbClr>
            </a:outerShdw>
          </a:effectLst>
        </p:spPr>
        <p:txBody>
          <a:bodyPr vert="wordArtVert" wrap="none" lIns="108000" tIns="187200" rIns="108000" bIns="187200" rtlCol="0">
            <a:spAutoFit/>
          </a:bodyPr>
          <a:lstStyle/>
          <a:p>
            <a:pPr algn="ctr"/>
            <a:r>
              <a:rPr lang="en-US" b="1" kern="0" cap="small" spc="330" dirty="0" smtClean="0">
                <a:solidFill>
                  <a:schemeClr val="tx1">
                    <a:alpha val="25000"/>
                  </a:schemeClr>
                </a:solidFill>
              </a:rPr>
              <a:t>PEDAGOGY </a:t>
            </a:r>
            <a:endParaRPr lang="en-US" b="1" kern="0" cap="small" spc="33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1853" y="2510875"/>
            <a:ext cx="495108" cy="2895247"/>
          </a:xfrm>
          <a:prstGeom prst="rect">
            <a:avLst/>
          </a:prstGeom>
          <a:solidFill>
            <a:schemeClr val="accent6">
              <a:lumMod val="50000"/>
              <a:alpha val="25000"/>
            </a:schemeClr>
          </a:solidFill>
          <a:effectLst>
            <a:outerShdw blurRad="41275" dir="7200000" sx="133000" sy="133000" kx="2700000" rotWithShape="0">
              <a:srgbClr val="000000">
                <a:alpha val="15000"/>
              </a:srgbClr>
            </a:outerShdw>
          </a:effectLst>
        </p:spPr>
        <p:txBody>
          <a:bodyPr vert="wordArtVert" wrap="none" lIns="108000" tIns="187200" rIns="108000" bIns="187200" rtlCol="0">
            <a:spAutoFit/>
          </a:bodyPr>
          <a:lstStyle/>
          <a:p>
            <a:pPr algn="ctr"/>
            <a:r>
              <a:rPr lang="en-US" b="1" kern="0" cap="small" spc="330" dirty="0" smtClean="0">
                <a:solidFill>
                  <a:schemeClr val="tx1">
                    <a:alpha val="25000"/>
                  </a:schemeClr>
                </a:solidFill>
              </a:rPr>
              <a:t>PUBLICATIONS</a:t>
            </a:r>
            <a:endParaRPr lang="en-US" b="1" kern="0" cap="small" spc="33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0307" y="2938480"/>
            <a:ext cx="495108" cy="2045421"/>
          </a:xfrm>
          <a:prstGeom prst="rect">
            <a:avLst/>
          </a:prstGeom>
          <a:solidFill>
            <a:schemeClr val="accent6">
              <a:lumMod val="50000"/>
              <a:alpha val="25000"/>
            </a:schemeClr>
          </a:solidFill>
          <a:effectLst>
            <a:outerShdw blurRad="41275" dir="7200000" sx="133000" sy="133000" kx="2700000" rotWithShape="0">
              <a:srgbClr val="000000">
                <a:alpha val="15000"/>
              </a:srgbClr>
            </a:outerShdw>
          </a:effectLst>
        </p:spPr>
        <p:txBody>
          <a:bodyPr vert="wordArtVert" wrap="none" lIns="108000" tIns="187200" rIns="108000" bIns="187200" rtlCol="0">
            <a:spAutoFit/>
          </a:bodyPr>
          <a:lstStyle/>
          <a:p>
            <a:pPr algn="ctr"/>
            <a:r>
              <a:rPr lang="en-US" b="1" kern="0" cap="small" spc="330" dirty="0" smtClean="0">
                <a:solidFill>
                  <a:schemeClr val="tx1">
                    <a:alpha val="25000"/>
                  </a:schemeClr>
                </a:solidFill>
              </a:rPr>
              <a:t>PRODUCTS</a:t>
            </a:r>
            <a:endParaRPr lang="en-US" b="1" kern="0" cap="small" spc="33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5570" y="3481967"/>
            <a:ext cx="495108" cy="1400105"/>
          </a:xfrm>
          <a:prstGeom prst="rect">
            <a:avLst/>
          </a:prstGeom>
          <a:solidFill>
            <a:schemeClr val="accent6">
              <a:lumMod val="50000"/>
              <a:alpha val="25000"/>
            </a:schemeClr>
          </a:solidFill>
          <a:effectLst>
            <a:outerShdw blurRad="41275" dir="7200000" sx="133000" sy="133000" kx="2700000" rotWithShape="0">
              <a:srgbClr val="000000">
                <a:alpha val="15000"/>
              </a:srgbClr>
            </a:outerShdw>
          </a:effectLst>
        </p:spPr>
        <p:txBody>
          <a:bodyPr vert="wordArtVert" wrap="none" lIns="108000" tIns="187200" rIns="108000" bIns="187200" rtlCol="0">
            <a:spAutoFit/>
          </a:bodyPr>
          <a:lstStyle/>
          <a:p>
            <a:pPr algn="ctr"/>
            <a:r>
              <a:rPr lang="en-US" b="1" kern="0" cap="small" spc="330" dirty="0" smtClean="0">
                <a:solidFill>
                  <a:schemeClr val="tx1">
                    <a:alpha val="25000"/>
                  </a:schemeClr>
                </a:solidFill>
              </a:rPr>
              <a:t>PARTS</a:t>
            </a:r>
            <a:endParaRPr lang="en-US" b="1" kern="0" cap="small" spc="33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5354" y="2836989"/>
            <a:ext cx="495108" cy="2045083"/>
          </a:xfrm>
          <a:prstGeom prst="rect">
            <a:avLst/>
          </a:prstGeom>
          <a:solidFill>
            <a:schemeClr val="accent6">
              <a:lumMod val="50000"/>
              <a:alpha val="25000"/>
            </a:schemeClr>
          </a:solidFill>
          <a:effectLst>
            <a:outerShdw blurRad="41275" dir="7200000" sx="133000" sy="133000" kx="2700000" rotWithShape="0">
              <a:srgbClr val="000000">
                <a:alpha val="15000"/>
              </a:srgbClr>
            </a:outerShdw>
          </a:effectLst>
        </p:spPr>
        <p:txBody>
          <a:bodyPr vert="wordArtVert" wrap="none" lIns="108000" tIns="187200" rIns="108000" bIns="187200" rtlCol="0">
            <a:spAutoFit/>
          </a:bodyPr>
          <a:lstStyle/>
          <a:p>
            <a:pPr algn="ctr"/>
            <a:r>
              <a:rPr lang="en-US" b="1" kern="0" cap="small" spc="330" dirty="0" smtClean="0">
                <a:solidFill>
                  <a:schemeClr val="tx1">
                    <a:alpha val="25000"/>
                  </a:schemeClr>
                </a:solidFill>
              </a:rPr>
              <a:t>PROJECTS</a:t>
            </a:r>
            <a:endParaRPr lang="en-US" b="1" kern="0" cap="small" spc="33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457200" y="1600200"/>
            <a:ext cx="8229600" cy="4734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Parts (of the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organisation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Projects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Products (and services)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People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Pedagogy (courses, modules)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Publications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core of the university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6"/>
          <p:cNvSpPr>
            <a:spLocks noGrp="1"/>
          </p:cNvSpPr>
          <p:nvPr>
            <p:ph type="ctrTitle"/>
          </p:nvPr>
        </p:nvSpPr>
        <p:spPr>
          <a:xfrm>
            <a:off x="685800" y="297219"/>
            <a:ext cx="7772400" cy="3222625"/>
          </a:xfrm>
        </p:spPr>
        <p:txBody>
          <a:bodyPr>
            <a:normAutofit/>
          </a:bodyPr>
          <a:lstStyle/>
          <a:p>
            <a:r>
              <a:rPr lang="en-US" dirty="0" smtClean="0"/>
              <a:t>Interoperable datasets allow results that are greater than the sum of the parts…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5825" y="6308725"/>
            <a:ext cx="1908175" cy="180975"/>
          </a:xfrm>
        </p:spPr>
        <p:txBody>
          <a:bodyPr/>
          <a:lstStyle/>
          <a:p>
            <a:pPr>
              <a:defRPr/>
            </a:pPr>
            <a:fld id="{88DF9DE0-16EF-2B4A-A2FE-3AF56E9F8C85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3885096-41E8-3648-887F-8B2D2C2D9C47}" type="slidenum">
              <a:rPr lang="en-GB" smtClean="0">
                <a:latin typeface="Lucida Sans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28</a:t>
            </a:fld>
            <a:endParaRPr lang="en-GB" smtClean="0">
              <a:latin typeface="Lucida San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277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36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39E0D0-EA70-6B42-B4F4-1A33656F645C}" type="slidenum">
              <a:rPr lang="en-GB" smtClean="0">
                <a:latin typeface="Lucida Sans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29</a:t>
            </a:fld>
            <a:endParaRPr lang="en-GB" smtClean="0">
              <a:latin typeface="Lucida San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379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7201"/>
            <a:ext cx="9372600" cy="890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Data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834588"/>
            <a:ext cx="8229600" cy="329157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4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39E0D0-EA70-6B42-B4F4-1A33656F645C}" type="slidenum">
              <a:rPr lang="en-GB" smtClean="0">
                <a:latin typeface="Lucida Sans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30</a:t>
            </a:fld>
            <a:endParaRPr lang="en-GB" smtClean="0">
              <a:latin typeface="Lucida San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3798" name="Picture 5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 bwMode="auto">
          <a:xfrm>
            <a:off x="-228600" y="-601559"/>
            <a:ext cx="9372600" cy="975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39E0D0-EA70-6B42-B4F4-1A33656F645C}" type="slidenum">
              <a:rPr lang="en-GB" smtClean="0">
                <a:latin typeface="Lucida Sans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31</a:t>
            </a:fld>
            <a:endParaRPr lang="en-GB" smtClean="0">
              <a:latin typeface="Lucida San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724" y="-204390"/>
            <a:ext cx="10024089" cy="7320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2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14400" y="0"/>
            <a:ext cx="110490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89504" y="0"/>
            <a:ext cx="10190484" cy="724411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bu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busfinder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180" r="-4180"/>
          <a:stretch>
            <a:fillRect/>
          </a:stretch>
        </p:blipFill>
        <p:spPr>
          <a:xfrm>
            <a:off x="-470330" y="274638"/>
            <a:ext cx="10009942" cy="5505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6408" y="5779720"/>
            <a:ext cx="311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http://</a:t>
            </a:r>
            <a:r>
              <a:rPr lang="en-US" dirty="0" err="1" smtClean="0">
                <a:solidFill>
                  <a:srgbClr val="FFFFFF"/>
                </a:solidFill>
              </a:rPr>
              <a:t>bus.southampton.ac.uk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66755" cy="8391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3477" y="-85638"/>
            <a:ext cx="11435909" cy="6943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65D445-6BCA-2340-9B76-51E624805F04}" type="slidenum">
              <a:rPr lang="en-GB" smtClean="0">
                <a:latin typeface="Lucida Sans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36</a:t>
            </a:fld>
            <a:endParaRPr lang="en-GB" smtClean="0">
              <a:latin typeface="Lucida San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253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-1143000"/>
            <a:ext cx="13004800" cy="938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0" y="0"/>
            <a:ext cx="8822165" cy="353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/>
              <a:t>Needless heterogeneity</a:t>
            </a:r>
            <a:r>
              <a:rPr lang="en-US" sz="2800" dirty="0" smtClean="0"/>
              <a:t> means research doesn’t join up.</a:t>
            </a:r>
          </a:p>
          <a:p>
            <a:pPr algn="l"/>
            <a:endParaRPr lang="en-US" sz="2800" dirty="0" smtClean="0"/>
          </a:p>
          <a:p>
            <a:pPr algn="l"/>
            <a:r>
              <a:rPr lang="en-US" sz="2800" dirty="0" smtClean="0"/>
              <a:t>Aligning datasets every time</a:t>
            </a:r>
          </a:p>
          <a:p>
            <a:pPr algn="l"/>
            <a:r>
              <a:rPr lang="en-US" sz="2800" dirty="0" smtClean="0"/>
              <a:t>costs too much.</a:t>
            </a:r>
          </a:p>
          <a:p>
            <a:pPr algn="l">
              <a:buFont typeface="Arial" pitchFamily="-112" charset="0"/>
              <a:buChar char="•"/>
            </a:pPr>
            <a:endParaRPr lang="en-US" sz="2800" dirty="0" smtClean="0"/>
          </a:p>
          <a:p>
            <a:pPr algn="l"/>
            <a:r>
              <a:rPr lang="en-US" sz="2800" dirty="0" smtClean="0"/>
              <a:t>Tools can’t be reused</a:t>
            </a:r>
          </a:p>
          <a:p>
            <a:pPr algn="l">
              <a:buFont typeface="Arial" pitchFamily="-112" charset="0"/>
              <a:buChar char="•"/>
            </a:pPr>
            <a:endParaRPr lang="en-US" sz="2800" dirty="0"/>
          </a:p>
          <a:p>
            <a:pPr algn="l">
              <a:buFont typeface="Arial" pitchFamily="-112" charset="0"/>
              <a:buChar char="•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0" y="-833437"/>
            <a:ext cx="11353800" cy="8425050"/>
          </a:xfrm>
          <a:prstGeom prst="rect">
            <a:avLst/>
          </a:prstGeom>
          <a:solidFill>
            <a:schemeClr val="bg1"/>
          </a:solidFill>
          <a:ln w="12700">
            <a:noFill/>
            <a:round/>
            <a:headEnd/>
            <a:tailEnd/>
          </a:ln>
        </p:spPr>
        <p:txBody>
          <a:bodyPr bIns="0" anchor="ctr">
            <a:prstTxWarp prst="textNoShape">
              <a:avLst/>
            </a:prstTxWarp>
          </a:bodyPr>
          <a:lstStyle/>
          <a:p>
            <a:endParaRPr lang="en-US">
              <a:ea typeface="Arial" pitchFamily="-112" charset="0"/>
              <a:cs typeface="Arial" pitchFamily="-112" charset="0"/>
            </a:endParaRPr>
          </a:p>
        </p:txBody>
      </p:sp>
      <p:sp>
        <p:nvSpPr>
          <p:cNvPr id="297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70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E5B0D5-1BC3-7541-8DA1-6906815445FE}" type="slidenum">
              <a:rPr lang="en-GB" smtClean="0">
                <a:latin typeface="Lucida Sans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37</a:t>
            </a:fld>
            <a:endParaRPr lang="en-GB" smtClean="0">
              <a:latin typeface="Lucida San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970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28600"/>
            <a:ext cx="4727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Box 7"/>
          <p:cNvSpPr txBox="1">
            <a:spLocks noChangeArrowheads="1"/>
          </p:cNvSpPr>
          <p:nvPr/>
        </p:nvSpPr>
        <p:spPr bwMode="auto">
          <a:xfrm>
            <a:off x="6324600" y="381000"/>
            <a:ext cx="1095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.ac.uk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1295400"/>
            <a:ext cx="89535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742950" indent="-742950" algn="l"/>
            <a:r>
              <a:rPr lang="en-US" dirty="0" smtClean="0"/>
              <a:t>Get more value from your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/>
              <a:t>Make it as open and advertised as possible</a:t>
            </a:r>
            <a:br>
              <a:rPr lang="en-US" b="1" dirty="0" smtClean="0"/>
            </a:br>
            <a:r>
              <a:rPr lang="en-US" dirty="0" smtClean="0"/>
              <a:t>…to get maximum use.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Link it together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…so datasets augment each other.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err="1" smtClean="0"/>
              <a:t>Harmonise</a:t>
            </a:r>
            <a:r>
              <a:rPr lang="en-US" b="1" dirty="0" smtClean="0"/>
              <a:t> it with other </a:t>
            </a:r>
            <a:r>
              <a:rPr lang="en-US" b="1" dirty="0" err="1" smtClean="0"/>
              <a:t>organisations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…to create economies of scale.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Data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834588"/>
            <a:ext cx="8229600" cy="32915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dirty="0" smtClean="0"/>
              <a:t>FUD</a:t>
            </a:r>
            <a:endParaRPr lang="en-US" sz="4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Data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834588"/>
            <a:ext cx="8229600" cy="32915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dirty="0" smtClean="0"/>
              <a:t>Fear. Uncertainty. Doubt.</a:t>
            </a:r>
            <a:endParaRPr lang="en-US" sz="4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29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Open Data Excuse Bingo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42975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/>
                        <a:t>Terrorists will use it </a:t>
                      </a:r>
                      <a:endParaRPr lang="en-US" sz="2400" dirty="0">
                        <a:solidFill>
                          <a:srgbClr val="333333"/>
                        </a:solidFill>
                      </a:endParaRPr>
                    </a:p>
                  </a:txBody>
                  <a:tcPr marL="50800" marR="50800" marT="50800" marB="50800" anchor="ctr" anchorCtr="1"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/>
                        <a:t>We'll get spam </a:t>
                      </a:r>
                      <a:endParaRPr lang="en-US" sz="2400">
                        <a:solidFill>
                          <a:srgbClr val="333333"/>
                        </a:solidFill>
                      </a:endParaRPr>
                    </a:p>
                  </a:txBody>
                  <a:tcPr marL="50800" marR="50800" marT="50800" marB="50800" anchor="ctr" anchorCtr="1"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/>
                        <a:t>It's too big </a:t>
                      </a:r>
                      <a:endParaRPr lang="en-US" sz="2400">
                        <a:solidFill>
                          <a:srgbClr val="333333"/>
                        </a:solidFill>
                      </a:endParaRPr>
                    </a:p>
                  </a:txBody>
                  <a:tcPr marL="50800" marR="50800" marT="50800" marB="50800" anchor="ctr" anchorCtr="1"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/>
                        <a:t>It's not very interesting </a:t>
                      </a:r>
                      <a:endParaRPr lang="en-US" sz="2400">
                        <a:solidFill>
                          <a:srgbClr val="333333"/>
                        </a:solidFill>
                      </a:endParaRPr>
                    </a:p>
                  </a:txBody>
                  <a:tcPr marL="50800" marR="50800" marT="50800" marB="50800" anchor="ctr" anchorCtr="1">
                    <a:solidFill>
                      <a:schemeClr val="bg1">
                        <a:alpha val="29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/>
                        <a:t>Thieves will use it </a:t>
                      </a:r>
                      <a:endParaRPr lang="en-US" sz="2400" dirty="0">
                        <a:solidFill>
                          <a:srgbClr val="333333"/>
                        </a:solidFill>
                      </a:endParaRPr>
                    </a:p>
                  </a:txBody>
                  <a:tcPr marL="50800" marR="50800" marT="50800" marB="50800" anchor="ctr" anchorCtr="1"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/>
                        <a:t>I don't mind, but someone else might </a:t>
                      </a:r>
                      <a:endParaRPr lang="en-US" sz="2400">
                        <a:solidFill>
                          <a:srgbClr val="333333"/>
                        </a:solidFill>
                      </a:endParaRPr>
                    </a:p>
                  </a:txBody>
                  <a:tcPr marL="50800" marR="50800" marT="50800" marB="50800" anchor="ctr" anchorCtr="1"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/>
                        <a:t>We will get too many enquiries</a:t>
                      </a:r>
                      <a:endParaRPr lang="en-US" sz="2400">
                        <a:solidFill>
                          <a:srgbClr val="333333"/>
                        </a:solidFill>
                      </a:endParaRPr>
                    </a:p>
                  </a:txBody>
                  <a:tcPr marL="50800" marR="50800" marT="50800" marB="50800" anchor="ctr" anchorCtr="1"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/>
                        <a:t>Lawyers want a custom License </a:t>
                      </a:r>
                      <a:endParaRPr lang="en-US" sz="2400">
                        <a:solidFill>
                          <a:srgbClr val="333333"/>
                        </a:solidFill>
                      </a:endParaRPr>
                    </a:p>
                  </a:txBody>
                  <a:tcPr marL="50800" marR="50800" marT="50800" marB="50800" anchor="ctr" anchorCtr="1">
                    <a:solidFill>
                      <a:schemeClr val="bg1">
                        <a:alpha val="29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/>
                        <a:t>There's no API </a:t>
                      </a:r>
                      <a:endParaRPr lang="en-US" sz="2400">
                        <a:solidFill>
                          <a:srgbClr val="333333"/>
                        </a:solidFill>
                      </a:endParaRPr>
                    </a:p>
                  </a:txBody>
                  <a:tcPr marL="50800" marR="50800" marT="50800" marB="50800" anchor="ctr" anchorCtr="1"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/>
                        <a:t>Poor Quality </a:t>
                      </a:r>
                      <a:endParaRPr lang="en-US" sz="2400" dirty="0">
                        <a:solidFill>
                          <a:srgbClr val="333333"/>
                        </a:solidFill>
                      </a:endParaRPr>
                    </a:p>
                  </a:txBody>
                  <a:tcPr marL="50800" marR="50800" marT="50800" marB="50800" anchor="ctr" anchorCtr="1"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/>
                        <a:t>There's already a project to... </a:t>
                      </a:r>
                      <a:endParaRPr lang="en-US" sz="2400">
                        <a:solidFill>
                          <a:srgbClr val="333333"/>
                        </a:solidFill>
                      </a:endParaRPr>
                    </a:p>
                  </a:txBody>
                  <a:tcPr marL="50800" marR="50800" marT="50800" marB="50800" anchor="ctr" anchorCtr="1"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/>
                        <a:t>We might want to use it in a paper </a:t>
                      </a:r>
                      <a:endParaRPr lang="en-US" sz="2400" dirty="0">
                        <a:solidFill>
                          <a:srgbClr val="333333"/>
                        </a:solidFill>
                      </a:endParaRPr>
                    </a:p>
                  </a:txBody>
                  <a:tcPr marL="50800" marR="50800" marT="50800" marB="50800" anchor="ctr" anchorCtr="1">
                    <a:solidFill>
                      <a:schemeClr val="bg1">
                        <a:alpha val="29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/>
                        <a:t>It's too complicated </a:t>
                      </a:r>
                      <a:endParaRPr lang="en-US" sz="2400">
                        <a:solidFill>
                          <a:srgbClr val="333333"/>
                        </a:solidFill>
                      </a:endParaRPr>
                    </a:p>
                  </a:txBody>
                  <a:tcPr marL="50800" marR="50800" marT="50800" marB="50800" anchor="ctr" anchorCtr="1"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/>
                        <a:t>Data Protection </a:t>
                      </a:r>
                      <a:endParaRPr lang="en-US" sz="2400">
                        <a:solidFill>
                          <a:srgbClr val="333333"/>
                        </a:solidFill>
                      </a:endParaRPr>
                    </a:p>
                  </a:txBody>
                  <a:tcPr marL="50800" marR="50800" marT="50800" marB="50800" anchor="ctr" anchorCtr="1"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/>
                        <a:t>People may misinterpret the data </a:t>
                      </a:r>
                      <a:endParaRPr lang="en-US" sz="2400">
                        <a:solidFill>
                          <a:srgbClr val="333333"/>
                        </a:solidFill>
                      </a:endParaRPr>
                    </a:p>
                  </a:txBody>
                  <a:tcPr marL="50800" marR="50800" marT="50800" marB="50800" anchor="ctr" anchorCtr="1"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/>
                        <a:t>What if we want to sell it later </a:t>
                      </a:r>
                      <a:endParaRPr lang="en-US" sz="2400" dirty="0">
                        <a:solidFill>
                          <a:srgbClr val="333333"/>
                        </a:solidFill>
                      </a:endParaRPr>
                    </a:p>
                  </a:txBody>
                  <a:tcPr marL="50800" marR="50800" marT="50800" marB="50800" anchor="ctr" anchorCtr="1">
                    <a:solidFill>
                      <a:schemeClr val="bg1">
                        <a:alpha val="29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19691" y="1186890"/>
            <a:ext cx="741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Don’t get depressed! Go here for antidotes: http://</a:t>
            </a:r>
            <a:r>
              <a:rPr lang="en-US" dirty="0" err="1" smtClean="0"/>
              <a:t>is.gd/odbingo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A049755.pn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6322" r="-16322"/>
          <a:stretch>
            <a:fillRect/>
          </a:stretch>
        </p:blipFill>
        <p:spPr>
          <a:xfrm>
            <a:off x="5026025" y="2297113"/>
            <a:ext cx="4117975" cy="2263775"/>
          </a:xfrm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98984" y="1846493"/>
            <a:ext cx="2708916" cy="310854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3360000" scaled="0"/>
            <a:tileRect/>
          </a:gradFill>
          <a:ln>
            <a:solidFill>
              <a:schemeClr val="tx1">
                <a:alpha val="55000"/>
              </a:schemeClr>
            </a:solidFill>
          </a:ln>
          <a:effectLst>
            <a:outerShdw blurRad="50800" dist="38100" dir="2700000" sx="102000" sy="102000" algn="tl" rotWithShape="0">
              <a:srgbClr val="000000">
                <a:alpha val="14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sz="2800" u="sng" dirty="0" smtClean="0"/>
          </a:p>
          <a:p>
            <a:pPr algn="ctr"/>
            <a:r>
              <a:rPr lang="en-US" sz="2800" u="sng" dirty="0" smtClean="0"/>
              <a:t>Menu</a:t>
            </a:r>
          </a:p>
          <a:p>
            <a:pPr algn="ctr"/>
            <a:endParaRPr lang="en-US" sz="2800" u="sng" dirty="0" smtClean="0"/>
          </a:p>
          <a:p>
            <a:pPr algn="ctr"/>
            <a:r>
              <a:rPr lang="en-US" sz="2800" dirty="0" smtClean="0"/>
              <a:t>Burger ….. £3.50</a:t>
            </a:r>
          </a:p>
          <a:p>
            <a:pPr algn="ctr"/>
            <a:r>
              <a:rPr lang="en-US" sz="2800" dirty="0" smtClean="0"/>
              <a:t>  Chips ….. £1.50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038178" y="1800327"/>
            <a:ext cx="283477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smtClean="0">
                <a:latin typeface="Arial"/>
                <a:cs typeface="Arial"/>
              </a:rPr>
              <a:t>≠</a:t>
            </a:r>
            <a:endParaRPr lang="en-US" sz="199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d</a:t>
            </a:r>
            <a:r>
              <a:rPr lang="en-US" sz="4000" dirty="0" err="1" smtClean="0"/>
              <a:t>ata.southampton.ac.uk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53964"/>
            <a:ext cx="8229600" cy="5750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12906</TotalTime>
  <Words>341</Words>
  <Application>Microsoft Macintosh PowerPoint</Application>
  <PresentationFormat>On-screen Show (4:3)</PresentationFormat>
  <Paragraphs>91</Paragraphs>
  <Slides>38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OPEN DATA for STUDENT EXPERIENCE</vt:lpstr>
      <vt:lpstr>Bragsheet</vt:lpstr>
      <vt:lpstr>Open Data</vt:lpstr>
      <vt:lpstr>Open Data</vt:lpstr>
      <vt:lpstr>Open Data</vt:lpstr>
      <vt:lpstr>Open Data Excuse Bingo</vt:lpstr>
      <vt:lpstr>Slide 7</vt:lpstr>
      <vt:lpstr>data.southampton.ac.uk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Information core of the university</vt:lpstr>
      <vt:lpstr>Interoperable datasets allow results that are greater than the sum of the parts…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Get more value from your data</vt:lpstr>
    </vt:vector>
  </TitlesOfParts>
  <Company>University of Southampton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WWW2016 SOCIAM KEYNOTE </dc:title>
  <dc:creator>Christopher Gutteridge</dc:creator>
  <cp:lastModifiedBy>Christopher Gutteridge</cp:lastModifiedBy>
  <cp:revision>32</cp:revision>
  <dcterms:created xsi:type="dcterms:W3CDTF">2016-12-14T21:24:08Z</dcterms:created>
  <dcterms:modified xsi:type="dcterms:W3CDTF">2016-12-14T23:50:29Z</dcterms:modified>
</cp:coreProperties>
</file>