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82" r:id="rId6"/>
    <p:sldId id="283" r:id="rId7"/>
    <p:sldId id="262" r:id="rId8"/>
    <p:sldId id="284" r:id="rId9"/>
    <p:sldId id="272" r:id="rId10"/>
    <p:sldId id="264" r:id="rId11"/>
    <p:sldId id="265" r:id="rId12"/>
    <p:sldId id="266" r:id="rId13"/>
    <p:sldId id="268" r:id="rId14"/>
    <p:sldId id="271" r:id="rId15"/>
    <p:sldId id="270" r:id="rId16"/>
    <p:sldId id="273" r:id="rId17"/>
    <p:sldId id="279" r:id="rId18"/>
    <p:sldId id="285" r:id="rId19"/>
    <p:sldId id="277" r:id="rId20"/>
    <p:sldId id="278" r:id="rId21"/>
    <p:sldId id="275" r:id="rId22"/>
    <p:sldId id="281"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7"/>
  </p:normalViewPr>
  <p:slideViewPr>
    <p:cSldViewPr snapToGrid="0" snapToObjects="1">
      <p:cViewPr varScale="1">
        <p:scale>
          <a:sx n="93" d="100"/>
          <a:sy n="93" d="100"/>
        </p:scale>
        <p:origin x="1664"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97795-04E7-BE49-83A5-73C214C58337}" type="datetimeFigureOut">
              <a:rPr lang="en-US" smtClean="0"/>
              <a:t>12/6/16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168E6-53E1-DF46-B0CA-7E2372F46D6E}" type="slidenum">
              <a:rPr lang="en-US" smtClean="0"/>
              <a:t>‹#›</a:t>
            </a:fld>
            <a:endParaRPr lang="en-US"/>
          </a:p>
        </p:txBody>
      </p:sp>
    </p:spTree>
    <p:extLst>
      <p:ext uri="{BB962C8B-B14F-4D97-AF65-F5344CB8AC3E}">
        <p14:creationId xmlns:p14="http://schemas.microsoft.com/office/powerpoint/2010/main" val="3117771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A8D4A8-D0B6-A94F-A4E2-F4BF8E370123}" type="slidenum">
              <a:rPr lang="en-US" sz="1200"/>
              <a:pPr/>
              <a:t>9</a:t>
            </a:fld>
            <a:endParaRPr lang="en-US" sz="1200"/>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16412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5E5695-FF40-904B-A41A-D55A27E2E219}" type="slidenum">
              <a:rPr lang="en-US" sz="1200"/>
              <a:pPr/>
              <a:t>10</a:t>
            </a:fld>
            <a:endParaRPr lang="en-US" sz="1200"/>
          </a:p>
        </p:txBody>
      </p:sp>
      <p:sp>
        <p:nvSpPr>
          <p:cNvPr id="10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1567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B077D2-F817-8748-8A25-053D4A29A16D}" type="slidenum">
              <a:rPr lang="en-US" sz="1200"/>
              <a:pPr/>
              <a:t>11</a:t>
            </a:fld>
            <a:endParaRPr lang="en-US" sz="1200"/>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675998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0E96F0-F284-6D46-A077-FD171CEB9073}" type="slidenum">
              <a:rPr lang="en-US" sz="1200"/>
              <a:pPr/>
              <a:t>13</a:t>
            </a:fld>
            <a:endParaRPr lang="en-US" sz="1200"/>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11023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4357E5-F81E-1E4B-8FC8-588FF5C00CF2}" type="slidenum">
              <a:rPr lang="en-US" sz="1200"/>
              <a:pPr/>
              <a:t>14</a:t>
            </a:fld>
            <a:endParaRPr lang="en-US" sz="1200"/>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00055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DBE1FF-ED80-3F4D-90C4-71DD6D099170}" type="slidenum">
              <a:rPr lang="en-US" sz="1200"/>
              <a:pPr/>
              <a:t>15</a:t>
            </a:fld>
            <a:endParaRPr lang="en-US" sz="1200"/>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59635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D5D660-ADE9-D74E-8372-D33BA8852EB2}" type="slidenum">
              <a:rPr lang="en-US" sz="1200"/>
              <a:pPr/>
              <a:t>17</a:t>
            </a:fld>
            <a:endParaRPr lang="en-US" sz="1200"/>
          </a:p>
        </p:txBody>
      </p:sp>
      <p:sp>
        <p:nvSpPr>
          <p:cNvPr id="139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48647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C22E762-A72E-8D4D-AD98-A01928D7FFC4}"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2776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C22E762-A72E-8D4D-AD98-A01928D7FFC4}"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21141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C22E762-A72E-8D4D-AD98-A01928D7FFC4}"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421274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C22E762-A72E-8D4D-AD98-A01928D7FFC4}"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185495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C22E762-A72E-8D4D-AD98-A01928D7FFC4}"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401486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C22E762-A72E-8D4D-AD98-A01928D7FFC4}" type="datetimeFigureOut">
              <a:rPr lang="en-US" smtClean="0"/>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25161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C22E762-A72E-8D4D-AD98-A01928D7FFC4}" type="datetimeFigureOut">
              <a:rPr lang="en-US" smtClean="0"/>
              <a:t>12/6/16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228018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C22E762-A72E-8D4D-AD98-A01928D7FFC4}" type="datetimeFigureOut">
              <a:rPr lang="en-US" smtClean="0"/>
              <a:t>12/6/16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405272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2E762-A72E-8D4D-AD98-A01928D7FFC4}" type="datetimeFigureOut">
              <a:rPr lang="en-US" smtClean="0"/>
              <a:t>12/6/16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140786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22E762-A72E-8D4D-AD98-A01928D7FFC4}" type="datetimeFigureOut">
              <a:rPr lang="en-US" smtClean="0"/>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40355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22E762-A72E-8D4D-AD98-A01928D7FFC4}" type="datetimeFigureOut">
              <a:rPr lang="en-US" smtClean="0"/>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17639640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E762-A72E-8D4D-AD98-A01928D7FFC4}" type="datetimeFigureOut">
              <a:rPr lang="en-US" smtClean="0"/>
              <a:t>12/6/16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36111-ABDE-0547-A064-7B60FF872F18}" type="slidenum">
              <a:rPr lang="en-US" smtClean="0"/>
              <a:t>‹#›</a:t>
            </a:fld>
            <a:endParaRPr lang="en-US"/>
          </a:p>
        </p:txBody>
      </p:sp>
    </p:spTree>
    <p:extLst>
      <p:ext uri="{BB962C8B-B14F-4D97-AF65-F5344CB8AC3E}">
        <p14:creationId xmlns:p14="http://schemas.microsoft.com/office/powerpoint/2010/main" val="34740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bbc.co.uk/news/magazine-18833763" TargetMode="Externa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UEkF5o6KPNI" TargetMode="Externa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s://www.youtube.com/watch?v=bT_UmBHMYz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hyperlink" Target="http://www.youtube.com/watch?v=1nIIVH0R0k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heingold.com/electricminds/html/vcc_vc_intro.html" TargetMode="Externa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itpress.mit.edu/sites/default/files/titles/free_download/9780262513623_Confronting_the_Challenges.pdf" TargetMode="Externa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cs.sagepub.com/content/31/1/4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oopwhoop.com/humor/pic-of-jugaad/" TargetMode="External"/><Relationship Id="rId3" Type="http://schemas.openxmlformats.org/officeDocument/2006/relationships/hyperlink" Target="https://www.youtube.com/watch?v=ir3xFKqGv3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356" y="1692322"/>
            <a:ext cx="7772400" cy="1204201"/>
          </a:xfrm>
        </p:spPr>
        <p:txBody>
          <a:bodyPr>
            <a:normAutofit/>
          </a:bodyPr>
          <a:lstStyle/>
          <a:p>
            <a:pPr algn="l"/>
            <a:r>
              <a:rPr lang="en-US" sz="3200" dirty="0" smtClean="0">
                <a:solidFill>
                  <a:srgbClr val="7F7F7F"/>
                </a:solidFill>
              </a:rPr>
              <a:t>MSc Web Sciences</a:t>
            </a:r>
            <a:br>
              <a:rPr lang="en-US" sz="3200" dirty="0" smtClean="0">
                <a:solidFill>
                  <a:srgbClr val="7F7F7F"/>
                </a:solidFill>
              </a:rPr>
            </a:br>
            <a:r>
              <a:rPr lang="en-US" sz="3200" dirty="0" smtClean="0">
                <a:solidFill>
                  <a:srgbClr val="7F7F7F"/>
                </a:solidFill>
              </a:rPr>
              <a:t>Thursday </a:t>
            </a:r>
            <a:r>
              <a:rPr lang="en-US" sz="3200" smtClean="0">
                <a:solidFill>
                  <a:srgbClr val="7F7F7F"/>
                </a:solidFill>
              </a:rPr>
              <a:t>8</a:t>
            </a:r>
            <a:r>
              <a:rPr lang="en-US" sz="3200" baseline="30000" smtClean="0">
                <a:solidFill>
                  <a:srgbClr val="7F7F7F"/>
                </a:solidFill>
              </a:rPr>
              <a:t>th</a:t>
            </a:r>
            <a:r>
              <a:rPr lang="en-US" sz="3200">
                <a:solidFill>
                  <a:srgbClr val="7F7F7F"/>
                </a:solidFill>
              </a:rPr>
              <a:t> </a:t>
            </a:r>
            <a:r>
              <a:rPr lang="en-US" sz="3200" smtClean="0">
                <a:solidFill>
                  <a:srgbClr val="7F7F7F"/>
                </a:solidFill>
              </a:rPr>
              <a:t>December </a:t>
            </a:r>
            <a:r>
              <a:rPr lang="en-US" sz="3200" dirty="0" smtClean="0">
                <a:solidFill>
                  <a:srgbClr val="7F7F7F"/>
                </a:solidFill>
              </a:rPr>
              <a:t>2016</a:t>
            </a:r>
            <a:endParaRPr lang="en-US" sz="3200" dirty="0">
              <a:solidFill>
                <a:srgbClr val="7F7F7F"/>
              </a:solidFill>
            </a:endParaRPr>
          </a:p>
        </p:txBody>
      </p:sp>
      <p:sp>
        <p:nvSpPr>
          <p:cNvPr id="3" name="Subtitle 2"/>
          <p:cNvSpPr>
            <a:spLocks noGrp="1"/>
          </p:cNvSpPr>
          <p:nvPr>
            <p:ph type="subTitle" idx="1"/>
          </p:nvPr>
        </p:nvSpPr>
        <p:spPr>
          <a:xfrm>
            <a:off x="323129" y="3722286"/>
            <a:ext cx="8768644" cy="3203755"/>
          </a:xfrm>
        </p:spPr>
        <p:txBody>
          <a:bodyPr>
            <a:normAutofit/>
          </a:bodyPr>
          <a:lstStyle/>
          <a:p>
            <a:pPr algn="l"/>
            <a:r>
              <a:rPr lang="en-US" sz="2500" dirty="0" err="1" smtClean="0"/>
              <a:t>Dr</a:t>
            </a:r>
            <a:r>
              <a:rPr lang="en-US" sz="2500" dirty="0" smtClean="0"/>
              <a:t> Dan Ashton</a:t>
            </a:r>
          </a:p>
          <a:p>
            <a:pPr algn="l"/>
            <a:r>
              <a:rPr lang="en-US" sz="2500" dirty="0" smtClean="0"/>
              <a:t>Lecturer and MA Pathway Leader: Global Media Management</a:t>
            </a:r>
          </a:p>
          <a:p>
            <a:pPr algn="l"/>
            <a:r>
              <a:rPr lang="en-US" sz="2500" dirty="0" smtClean="0"/>
              <a:t>@</a:t>
            </a:r>
            <a:r>
              <a:rPr lang="en-US" sz="2500" dirty="0" err="1" smtClean="0"/>
              <a:t>danielashton</a:t>
            </a:r>
            <a:endParaRPr lang="en-US" sz="2500" dirty="0" smtClean="0"/>
          </a:p>
          <a:p>
            <a:pPr algn="l"/>
            <a:r>
              <a:rPr lang="en-US" sz="2500" dirty="0" err="1" smtClean="0"/>
              <a:t>d.k.ashton@soton.ac.uk</a:t>
            </a:r>
            <a:endParaRPr lang="en-US" sz="2500" dirty="0"/>
          </a:p>
        </p:txBody>
      </p:sp>
      <p:pic>
        <p:nvPicPr>
          <p:cNvPr id="4" name="Picture 3" descr="WSAUos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035" y="5649308"/>
            <a:ext cx="3001177" cy="881925"/>
          </a:xfrm>
          <a:prstGeom prst="rect">
            <a:avLst/>
          </a:prstGeom>
        </p:spPr>
      </p:pic>
      <p:sp>
        <p:nvSpPr>
          <p:cNvPr id="5" name="TextBox 4"/>
          <p:cNvSpPr txBox="1"/>
          <p:nvPr/>
        </p:nvSpPr>
        <p:spPr>
          <a:xfrm>
            <a:off x="270902" y="226169"/>
            <a:ext cx="8820871" cy="1200329"/>
          </a:xfrm>
          <a:prstGeom prst="rect">
            <a:avLst/>
          </a:prstGeom>
          <a:noFill/>
        </p:spPr>
        <p:txBody>
          <a:bodyPr wrap="square" rtlCol="0">
            <a:spAutoFit/>
          </a:bodyPr>
          <a:lstStyle/>
          <a:p>
            <a:r>
              <a:rPr lang="en-US" sz="3600" dirty="0" smtClean="0">
                <a:solidFill>
                  <a:srgbClr val="7F7F7F"/>
                </a:solidFill>
              </a:rPr>
              <a:t>Affordances, Expertise, Identity and the World Wide Web</a:t>
            </a:r>
            <a:endParaRPr lang="en-US" sz="3600" dirty="0">
              <a:solidFill>
                <a:srgbClr val="7F7F7F"/>
              </a:solidFill>
            </a:endParaRPr>
          </a:p>
        </p:txBody>
      </p:sp>
    </p:spTree>
    <p:extLst>
      <p:ext uri="{BB962C8B-B14F-4D97-AF65-F5344CB8AC3E}">
        <p14:creationId xmlns:p14="http://schemas.microsoft.com/office/powerpoint/2010/main" val="374249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noChangeArrowheads="1"/>
          </p:cNvSpPr>
          <p:nvPr>
            <p:ph type="body" idx="1"/>
          </p:nvPr>
        </p:nvSpPr>
        <p:spPr>
          <a:xfrm>
            <a:off x="609600" y="1447800"/>
            <a:ext cx="7772400" cy="4114800"/>
          </a:xfrm>
        </p:spPr>
        <p:txBody>
          <a:bodyPr/>
          <a:lstStyle/>
          <a:p>
            <a:pPr eaLnBrk="1" hangingPunct="1"/>
            <a:r>
              <a:rPr lang="en-US" sz="2500" dirty="0">
                <a:latin typeface="Calibri"/>
                <a:ea typeface="ＭＳ Ｐゴシック" charset="0"/>
                <a:cs typeface="Calibri"/>
                <a:hlinkClick r:id="rId3"/>
              </a:rPr>
              <a:t>http://www.bbc.co.uk/news/magazine-18833763</a:t>
            </a:r>
            <a:endParaRPr lang="en-US" sz="2500" dirty="0">
              <a:latin typeface="Calibri"/>
              <a:ea typeface="ＭＳ Ｐゴシック" charset="0"/>
              <a:cs typeface="Calibri"/>
            </a:endParaRPr>
          </a:p>
        </p:txBody>
      </p:sp>
      <p:pic>
        <p:nvPicPr>
          <p:cNvPr id="105474" name="Picture 4" descr="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7861300" cy="100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5475" name="Picture 5" descr="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0"/>
            <a:ext cx="7067550" cy="459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09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304800"/>
            <a:ext cx="7772400" cy="533400"/>
          </a:xfrm>
        </p:spPr>
        <p:txBody>
          <a:bodyPr>
            <a:normAutofit fontScale="90000"/>
          </a:bodyPr>
          <a:lstStyle/>
          <a:p>
            <a:pPr algn="l" eaLnBrk="1" hangingPunct="1"/>
            <a:r>
              <a:rPr lang="ja-JP" altLang="en-US" dirty="0">
                <a:solidFill>
                  <a:srgbClr val="7F7F7F"/>
                </a:solidFill>
                <a:latin typeface="Calibri"/>
                <a:ea typeface="ＭＳ Ｐゴシック" charset="0"/>
                <a:cs typeface="Calibri"/>
              </a:rPr>
              <a:t>‘</a:t>
            </a:r>
            <a:r>
              <a:rPr lang="en-US" altLang="ja-JP" dirty="0">
                <a:solidFill>
                  <a:srgbClr val="7F7F7F"/>
                </a:solidFill>
                <a:latin typeface="Calibri"/>
                <a:ea typeface="ＭＳ Ｐゴシック" charset="0"/>
                <a:cs typeface="Calibri"/>
              </a:rPr>
              <a:t>We do it for love</a:t>
            </a:r>
            <a:r>
              <a:rPr lang="ja-JP" altLang="en-US" dirty="0">
                <a:solidFill>
                  <a:srgbClr val="7F7F7F"/>
                </a:solidFill>
                <a:latin typeface="Calibri"/>
                <a:ea typeface="ＭＳ Ｐゴシック" charset="0"/>
                <a:cs typeface="Calibri"/>
              </a:rPr>
              <a:t>’</a:t>
            </a:r>
            <a:endParaRPr lang="en-US" dirty="0">
              <a:solidFill>
                <a:srgbClr val="7F7F7F"/>
              </a:solidFill>
              <a:latin typeface="Calibri"/>
              <a:ea typeface="ＭＳ Ｐゴシック" charset="0"/>
              <a:cs typeface="Calibri"/>
            </a:endParaRPr>
          </a:p>
        </p:txBody>
      </p:sp>
      <p:sp>
        <p:nvSpPr>
          <p:cNvPr id="107522" name="Rectangle 3"/>
          <p:cNvSpPr>
            <a:spLocks noGrp="1" noChangeArrowheads="1"/>
          </p:cNvSpPr>
          <p:nvPr>
            <p:ph type="body" idx="1"/>
          </p:nvPr>
        </p:nvSpPr>
        <p:spPr>
          <a:xfrm>
            <a:off x="304800" y="1316284"/>
            <a:ext cx="8610600" cy="4876800"/>
          </a:xfrm>
        </p:spPr>
        <p:txBody>
          <a:bodyPr>
            <a:normAutofit lnSpcReduction="10000"/>
          </a:bodyPr>
          <a:lstStyle/>
          <a:p>
            <a:pPr algn="just" eaLnBrk="1" hangingPunct="1">
              <a:lnSpc>
                <a:spcPct val="90000"/>
              </a:lnSpc>
            </a:pPr>
            <a:r>
              <a:rPr lang="en-US" sz="2500" dirty="0">
                <a:latin typeface="Calibri"/>
                <a:ea typeface="ＭＳ Ｐゴシック" charset="0"/>
                <a:cs typeface="Calibri"/>
              </a:rPr>
              <a:t>Ross McGuiness (12.10.12) </a:t>
            </a:r>
            <a:r>
              <a:rPr lang="ja-JP" altLang="en-US" sz="2500" dirty="0">
                <a:latin typeface="Calibri"/>
                <a:ea typeface="ＭＳ Ｐゴシック" charset="0"/>
                <a:cs typeface="Calibri"/>
              </a:rPr>
              <a:t>‘</a:t>
            </a:r>
            <a:r>
              <a:rPr lang="en-US" altLang="ja-JP" sz="2500" dirty="0">
                <a:latin typeface="Calibri"/>
                <a:ea typeface="ＭＳ Ｐゴシック" charset="0"/>
                <a:cs typeface="Calibri"/>
              </a:rPr>
              <a:t>The </a:t>
            </a:r>
            <a:r>
              <a:rPr lang="en-US" altLang="ja-JP" sz="2500" dirty="0" err="1">
                <a:latin typeface="Calibri"/>
                <a:ea typeface="ＭＳ Ｐゴシック" charset="0"/>
                <a:cs typeface="Calibri"/>
              </a:rPr>
              <a:t>Wikid</a:t>
            </a:r>
            <a:r>
              <a:rPr lang="en-US" altLang="ja-JP" sz="2500" dirty="0">
                <a:latin typeface="Calibri"/>
                <a:ea typeface="ＭＳ Ｐゴシック" charset="0"/>
                <a:cs typeface="Calibri"/>
              </a:rPr>
              <a:t> side of the internet</a:t>
            </a:r>
            <a:r>
              <a:rPr lang="ja-JP" altLang="en-US" sz="2500" dirty="0">
                <a:latin typeface="Calibri"/>
                <a:ea typeface="ＭＳ Ｐゴシック" charset="0"/>
                <a:cs typeface="Calibri"/>
              </a:rPr>
              <a:t>’</a:t>
            </a:r>
            <a:r>
              <a:rPr lang="en-US" altLang="ja-JP" sz="2500" dirty="0">
                <a:latin typeface="Calibri"/>
                <a:ea typeface="ＭＳ Ｐゴシック" charset="0"/>
                <a:cs typeface="Calibri"/>
              </a:rPr>
              <a:t> in </a:t>
            </a:r>
            <a:r>
              <a:rPr lang="en-US" altLang="ja-JP" sz="2500" i="1" dirty="0">
                <a:latin typeface="Calibri"/>
                <a:ea typeface="ＭＳ Ｐゴシック" charset="0"/>
                <a:cs typeface="Calibri"/>
              </a:rPr>
              <a:t>Metro </a:t>
            </a:r>
            <a:r>
              <a:rPr lang="en-US" altLang="ja-JP" sz="2500" dirty="0">
                <a:latin typeface="Calibri"/>
                <a:ea typeface="ＭＳ Ｐゴシック" charset="0"/>
                <a:cs typeface="Calibri"/>
              </a:rPr>
              <a:t>(yes- the free one on the bus)</a:t>
            </a:r>
          </a:p>
          <a:p>
            <a:pPr eaLnBrk="1" hangingPunct="1">
              <a:lnSpc>
                <a:spcPct val="90000"/>
              </a:lnSpc>
              <a:buFontTx/>
              <a:buNone/>
            </a:pPr>
            <a:r>
              <a:rPr lang="en-US" sz="2500" dirty="0">
                <a:latin typeface="Calibri"/>
                <a:ea typeface="ＭＳ Ｐゴシック" charset="0"/>
                <a:cs typeface="Calibri"/>
              </a:rPr>
              <a:t>	(Version here: http://</a:t>
            </a:r>
            <a:r>
              <a:rPr lang="en-US" sz="2500" dirty="0" err="1">
                <a:latin typeface="Calibri"/>
                <a:ea typeface="ＭＳ Ｐゴシック" charset="0"/>
                <a:cs typeface="Calibri"/>
              </a:rPr>
              <a:t>www.metro.co.uk</a:t>
            </a:r>
            <a:r>
              <a:rPr lang="en-US" sz="2500" dirty="0">
                <a:latin typeface="Calibri"/>
                <a:ea typeface="ＭＳ Ｐゴシック" charset="0"/>
                <a:cs typeface="Calibri"/>
              </a:rPr>
              <a:t>/news/</a:t>
            </a:r>
            <a:r>
              <a:rPr lang="en-US" sz="2500" dirty="0" err="1">
                <a:latin typeface="Calibri"/>
                <a:ea typeface="ＭＳ Ｐゴシック" charset="0"/>
                <a:cs typeface="Calibri"/>
              </a:rPr>
              <a:t>newsfocus</a:t>
            </a:r>
            <a:r>
              <a:rPr lang="en-US" sz="2500" dirty="0">
                <a:latin typeface="Calibri"/>
                <a:ea typeface="ＭＳ Ｐゴシック" charset="0"/>
                <a:cs typeface="Calibri"/>
              </a:rPr>
              <a:t>/914761-edits-on-winehouse-skrillex-and-wile-e-coyote-the-role-of-a-wikipedian)</a:t>
            </a:r>
          </a:p>
          <a:p>
            <a:pPr algn="just" eaLnBrk="1" hangingPunct="1">
              <a:lnSpc>
                <a:spcPct val="90000"/>
              </a:lnSpc>
            </a:pPr>
            <a:endParaRPr lang="en-US" sz="2500" dirty="0">
              <a:latin typeface="Calibri"/>
              <a:ea typeface="ＭＳ Ｐゴシック" charset="0"/>
              <a:cs typeface="Calibri"/>
            </a:endParaRPr>
          </a:p>
          <a:p>
            <a:pPr algn="just" eaLnBrk="1" hangingPunct="1">
              <a:lnSpc>
                <a:spcPct val="90000"/>
              </a:lnSpc>
            </a:pPr>
            <a:r>
              <a:rPr lang="en-US" sz="2500" dirty="0">
                <a:latin typeface="Calibri"/>
                <a:ea typeface="ＭＳ Ｐゴシック" charset="0"/>
                <a:cs typeface="Calibri"/>
              </a:rPr>
              <a:t>Insights from Dave Gerard, </a:t>
            </a:r>
            <a:r>
              <a:rPr lang="en-US" sz="2500" dirty="0" err="1">
                <a:latin typeface="Calibri"/>
                <a:ea typeface="ＭＳ Ｐゴシック" charset="0"/>
                <a:cs typeface="Calibri"/>
              </a:rPr>
              <a:t>Wikipedian</a:t>
            </a:r>
            <a:r>
              <a:rPr lang="en-US" sz="2500" dirty="0">
                <a:latin typeface="Calibri"/>
                <a:ea typeface="ＭＳ Ｐゴシック" charset="0"/>
                <a:cs typeface="Calibri"/>
              </a:rPr>
              <a:t>, on the 17 million </a:t>
            </a:r>
            <a:r>
              <a:rPr lang="en-US" sz="2500" dirty="0" err="1">
                <a:latin typeface="Calibri"/>
                <a:ea typeface="ＭＳ Ｐゴシック" charset="0"/>
                <a:cs typeface="Calibri"/>
              </a:rPr>
              <a:t>resgistered</a:t>
            </a:r>
            <a:r>
              <a:rPr lang="en-US" sz="2500" dirty="0">
                <a:latin typeface="Calibri"/>
                <a:ea typeface="ＭＳ Ｐゴシック" charset="0"/>
                <a:cs typeface="Calibri"/>
              </a:rPr>
              <a:t> Wikipedia users</a:t>
            </a:r>
          </a:p>
          <a:p>
            <a:pPr algn="just" eaLnBrk="1" hangingPunct="1">
              <a:lnSpc>
                <a:spcPct val="90000"/>
              </a:lnSpc>
              <a:buFontTx/>
              <a:buNone/>
            </a:pPr>
            <a:r>
              <a:rPr lang="en-US" sz="2500" dirty="0">
                <a:latin typeface="Calibri"/>
                <a:ea typeface="ＭＳ Ｐゴシック" charset="0"/>
                <a:cs typeface="Calibri"/>
              </a:rPr>
              <a:t>	</a:t>
            </a:r>
            <a:r>
              <a:rPr lang="en-GB" sz="2500" dirty="0" smtClean="0">
                <a:latin typeface="Calibri"/>
                <a:ea typeface="ＭＳ Ｐゴシック" charset="0"/>
                <a:cs typeface="Calibri"/>
              </a:rPr>
              <a:t>‘</a:t>
            </a:r>
            <a:r>
              <a:rPr lang="en-US" altLang="ja-JP" sz="2500" dirty="0" smtClean="0">
                <a:latin typeface="Calibri"/>
                <a:ea typeface="ＭＳ Ｐゴシック" charset="0"/>
                <a:cs typeface="Calibri"/>
              </a:rPr>
              <a:t>We </a:t>
            </a:r>
            <a:r>
              <a:rPr lang="en-US" altLang="ja-JP" sz="2500" dirty="0">
                <a:latin typeface="Calibri"/>
                <a:ea typeface="ＭＳ Ｐゴシック" charset="0"/>
                <a:cs typeface="Calibri"/>
              </a:rPr>
              <a:t>do it because it</a:t>
            </a:r>
            <a:r>
              <a:rPr lang="ja-JP" altLang="en-US" sz="2500" dirty="0">
                <a:latin typeface="Calibri"/>
                <a:ea typeface="ＭＳ Ｐゴシック" charset="0"/>
                <a:cs typeface="Calibri"/>
              </a:rPr>
              <a:t>’</a:t>
            </a:r>
            <a:r>
              <a:rPr lang="en-US" altLang="ja-JP" sz="2500" dirty="0">
                <a:latin typeface="Calibri"/>
                <a:ea typeface="ＭＳ Ｐゴシック" charset="0"/>
                <a:cs typeface="Calibri"/>
              </a:rPr>
              <a:t>s our idea of fun but it feels good to be doing something that people actually </a:t>
            </a:r>
            <a:r>
              <a:rPr lang="en-US" altLang="ja-JP" sz="2500" dirty="0" smtClean="0">
                <a:latin typeface="Calibri"/>
                <a:ea typeface="ＭＳ Ｐゴシック" charset="0"/>
                <a:cs typeface="Calibri"/>
              </a:rPr>
              <a:t>use.’</a:t>
            </a:r>
            <a:endParaRPr lang="en-US" altLang="ja-JP" sz="2500" dirty="0">
              <a:latin typeface="Calibri"/>
              <a:ea typeface="ＭＳ Ｐゴシック" charset="0"/>
              <a:cs typeface="Calibri"/>
            </a:endParaRPr>
          </a:p>
          <a:p>
            <a:pPr algn="just" eaLnBrk="1" hangingPunct="1">
              <a:lnSpc>
                <a:spcPct val="90000"/>
              </a:lnSpc>
              <a:buFontTx/>
              <a:buNone/>
            </a:pPr>
            <a:endParaRPr lang="en-US" sz="2500" dirty="0">
              <a:latin typeface="Calibri"/>
              <a:ea typeface="ＭＳ Ｐゴシック" charset="0"/>
              <a:cs typeface="Calibri"/>
            </a:endParaRPr>
          </a:p>
          <a:p>
            <a:pPr algn="just" eaLnBrk="1" hangingPunct="1">
              <a:lnSpc>
                <a:spcPct val="90000"/>
              </a:lnSpc>
              <a:buFontTx/>
              <a:buNone/>
            </a:pPr>
            <a:r>
              <a:rPr lang="en-US" sz="2500" dirty="0">
                <a:latin typeface="Calibri"/>
                <a:ea typeface="ＭＳ Ｐゴシック" charset="0"/>
                <a:cs typeface="Calibri"/>
              </a:rPr>
              <a:t>	</a:t>
            </a:r>
            <a:r>
              <a:rPr lang="en-GB" sz="2500" dirty="0" smtClean="0">
                <a:latin typeface="Calibri"/>
                <a:ea typeface="ＭＳ Ｐゴシック" charset="0"/>
                <a:cs typeface="Calibri"/>
              </a:rPr>
              <a:t>‘</a:t>
            </a:r>
            <a:r>
              <a:rPr lang="en-US" altLang="ja-JP" sz="2500" dirty="0" smtClean="0">
                <a:latin typeface="Calibri"/>
                <a:ea typeface="ＭＳ Ｐゴシック" charset="0"/>
                <a:cs typeface="Calibri"/>
              </a:rPr>
              <a:t>The </a:t>
            </a:r>
            <a:r>
              <a:rPr lang="en-US" altLang="ja-JP" sz="2500" dirty="0">
                <a:latin typeface="Calibri"/>
                <a:ea typeface="ＭＳ Ｐゴシック" charset="0"/>
                <a:cs typeface="Calibri"/>
              </a:rPr>
              <a:t>volunteer editors really care about they</a:t>
            </a:r>
            <a:r>
              <a:rPr lang="ja-JP" altLang="en-US" sz="2500" dirty="0">
                <a:latin typeface="Calibri"/>
                <a:ea typeface="ＭＳ Ｐゴシック" charset="0"/>
                <a:cs typeface="Calibri"/>
              </a:rPr>
              <a:t>’</a:t>
            </a:r>
            <a:r>
              <a:rPr lang="en-US" altLang="ja-JP" sz="2500" dirty="0">
                <a:latin typeface="Calibri"/>
                <a:ea typeface="ＭＳ Ｐゴシック" charset="0"/>
                <a:cs typeface="Calibri"/>
              </a:rPr>
              <a:t>re doing. We</a:t>
            </a:r>
            <a:r>
              <a:rPr lang="ja-JP" altLang="en-US" sz="2500" dirty="0">
                <a:latin typeface="Calibri"/>
                <a:ea typeface="ＭＳ Ｐゴシック" charset="0"/>
                <a:cs typeface="Calibri"/>
              </a:rPr>
              <a:t>’</a:t>
            </a:r>
            <a:r>
              <a:rPr lang="en-US" altLang="ja-JP" sz="2500" dirty="0">
                <a:latin typeface="Calibri"/>
                <a:ea typeface="ＭＳ Ｐゴシック" charset="0"/>
                <a:cs typeface="Calibri"/>
              </a:rPr>
              <a:t>re amateurs, we do it for love and we care about getting it </a:t>
            </a:r>
            <a:r>
              <a:rPr lang="en-US" altLang="ja-JP" sz="2500" dirty="0" smtClean="0">
                <a:latin typeface="Calibri"/>
                <a:ea typeface="ＭＳ Ｐゴシック" charset="0"/>
                <a:cs typeface="Calibri"/>
              </a:rPr>
              <a:t>right.</a:t>
            </a:r>
            <a:r>
              <a:rPr lang="en-GB" altLang="ja-JP" sz="2500" dirty="0" smtClean="0">
                <a:latin typeface="Calibri"/>
                <a:ea typeface="ＭＳ Ｐゴシック" charset="0"/>
                <a:cs typeface="Calibri"/>
              </a:rPr>
              <a:t>’</a:t>
            </a:r>
            <a:endParaRPr lang="en-US" sz="2500" dirty="0">
              <a:latin typeface="Calibri"/>
              <a:ea typeface="ＭＳ Ｐゴシック" charset="0"/>
              <a:cs typeface="Calibri"/>
            </a:endParaRPr>
          </a:p>
        </p:txBody>
      </p:sp>
    </p:spTree>
    <p:extLst>
      <p:ext uri="{BB962C8B-B14F-4D97-AF65-F5344CB8AC3E}">
        <p14:creationId xmlns:p14="http://schemas.microsoft.com/office/powerpoint/2010/main" val="710291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026"/>
          <p:cNvSpPr>
            <a:spLocks noGrp="1" noChangeArrowheads="1"/>
          </p:cNvSpPr>
          <p:nvPr>
            <p:ph type="title"/>
          </p:nvPr>
        </p:nvSpPr>
        <p:spPr/>
        <p:txBody>
          <a:bodyPr/>
          <a:lstStyle/>
          <a:p>
            <a:pPr algn="l" eaLnBrk="1" hangingPunct="1"/>
            <a:r>
              <a:rPr lang="en-US" dirty="0" err="1">
                <a:solidFill>
                  <a:srgbClr val="7F7F7F"/>
                </a:solidFill>
                <a:latin typeface="Calibri"/>
                <a:ea typeface="ＭＳ Ｐゴシック" charset="0"/>
                <a:cs typeface="Calibri"/>
              </a:rPr>
              <a:t>Wikipedians</a:t>
            </a:r>
            <a:endParaRPr lang="en-US" dirty="0">
              <a:solidFill>
                <a:srgbClr val="7F7F7F"/>
              </a:solidFill>
              <a:latin typeface="Calibri"/>
              <a:ea typeface="ＭＳ Ｐゴシック" charset="0"/>
              <a:cs typeface="Calibri"/>
            </a:endParaRPr>
          </a:p>
        </p:txBody>
      </p:sp>
      <p:sp>
        <p:nvSpPr>
          <p:cNvPr id="109570" name="Rectangle 1027"/>
          <p:cNvSpPr>
            <a:spLocks noGrp="1" noChangeArrowheads="1"/>
          </p:cNvSpPr>
          <p:nvPr>
            <p:ph type="body" idx="1"/>
          </p:nvPr>
        </p:nvSpPr>
        <p:spPr/>
        <p:txBody>
          <a:bodyPr/>
          <a:lstStyle/>
          <a:p>
            <a:pPr eaLnBrk="1" hangingPunct="1"/>
            <a:endParaRPr lang="en-US" sz="2800" dirty="0">
              <a:latin typeface="Calibri"/>
              <a:ea typeface="ＭＳ Ｐゴシック" charset="0"/>
              <a:cs typeface="Calibri"/>
            </a:endParaRPr>
          </a:p>
          <a:p>
            <a:pPr eaLnBrk="1" hangingPunct="1"/>
            <a:endParaRPr lang="en-US" sz="2800" dirty="0">
              <a:latin typeface="Calibri"/>
              <a:ea typeface="ＭＳ Ｐゴシック" charset="0"/>
              <a:cs typeface="Calibri"/>
            </a:endParaRPr>
          </a:p>
          <a:p>
            <a:pPr eaLnBrk="1" hangingPunct="1"/>
            <a:endParaRPr lang="en-US" sz="2800" dirty="0">
              <a:latin typeface="Calibri"/>
              <a:ea typeface="ＭＳ Ｐゴシック" charset="0"/>
              <a:cs typeface="Calibri"/>
            </a:endParaRPr>
          </a:p>
          <a:p>
            <a:pPr eaLnBrk="1" hangingPunct="1"/>
            <a:endParaRPr lang="en-US" sz="2800" dirty="0">
              <a:latin typeface="Calibri"/>
              <a:ea typeface="ＭＳ Ｐゴシック" charset="0"/>
              <a:cs typeface="Calibri"/>
            </a:endParaRPr>
          </a:p>
          <a:p>
            <a:pPr eaLnBrk="1" hangingPunct="1"/>
            <a:endParaRPr lang="en-US" sz="2800" dirty="0">
              <a:latin typeface="Calibri"/>
              <a:ea typeface="ＭＳ Ｐゴシック" charset="0"/>
              <a:cs typeface="Calibri"/>
            </a:endParaRPr>
          </a:p>
          <a:p>
            <a:pPr eaLnBrk="1" hangingPunct="1"/>
            <a:endParaRPr lang="en-US" sz="2800" dirty="0">
              <a:latin typeface="Calibri"/>
              <a:ea typeface="ＭＳ Ｐゴシック" charset="0"/>
              <a:cs typeface="Calibri"/>
            </a:endParaRPr>
          </a:p>
          <a:p>
            <a:pPr eaLnBrk="1" hangingPunct="1"/>
            <a:r>
              <a:rPr lang="en-US" sz="2800" dirty="0">
                <a:latin typeface="Calibri"/>
                <a:ea typeface="ＭＳ Ｐゴシック" charset="0"/>
                <a:cs typeface="Calibri"/>
                <a:hlinkClick r:id="rId2"/>
              </a:rPr>
              <a:t>http://www.youtube.com/watch?v=</a:t>
            </a:r>
            <a:r>
              <a:rPr lang="en-US" sz="2800" dirty="0" smtClean="0">
                <a:latin typeface="Calibri"/>
                <a:ea typeface="ＭＳ Ｐゴシック" charset="0"/>
                <a:cs typeface="Calibri"/>
                <a:hlinkClick r:id="rId2"/>
              </a:rPr>
              <a:t>UEkF5o6KPNI</a:t>
            </a:r>
            <a:endParaRPr lang="en-US" sz="2800" dirty="0" smtClean="0">
              <a:latin typeface="Calibri"/>
              <a:ea typeface="ＭＳ Ｐゴシック" charset="0"/>
              <a:cs typeface="Calibri"/>
            </a:endParaRPr>
          </a:p>
          <a:p>
            <a:pPr eaLnBrk="1" hangingPunct="1"/>
            <a:endParaRPr lang="en-US" sz="2800" dirty="0">
              <a:latin typeface="Calibri"/>
              <a:ea typeface="ＭＳ Ｐゴシック" charset="0"/>
              <a:cs typeface="Calibri"/>
            </a:endParaRPr>
          </a:p>
        </p:txBody>
      </p:sp>
      <p:pic>
        <p:nvPicPr>
          <p:cNvPr id="109571" name="Picture 1028" descr="Picture 1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600200"/>
            <a:ext cx="5473700" cy="288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683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026"/>
          <p:cNvSpPr>
            <a:spLocks noGrp="1" noChangeArrowheads="1"/>
          </p:cNvSpPr>
          <p:nvPr>
            <p:ph type="title"/>
          </p:nvPr>
        </p:nvSpPr>
        <p:spPr>
          <a:xfrm>
            <a:off x="381000" y="152400"/>
            <a:ext cx="7772400" cy="609600"/>
          </a:xfrm>
        </p:spPr>
        <p:txBody>
          <a:bodyPr>
            <a:normAutofit fontScale="90000"/>
          </a:bodyPr>
          <a:lstStyle/>
          <a:p>
            <a:pPr algn="just" eaLnBrk="1" hangingPunct="1"/>
            <a:r>
              <a:rPr lang="en-US" sz="3000" dirty="0" smtClean="0">
                <a:solidFill>
                  <a:srgbClr val="7F7F7F"/>
                </a:solidFill>
                <a:latin typeface="Calibri"/>
                <a:ea typeface="ＭＳ Ｐゴシック" charset="0"/>
                <a:cs typeface="Calibri"/>
              </a:rPr>
              <a:t>The affordances of Wikipedia: Service awards and constructing a Wiki identity</a:t>
            </a:r>
            <a:endParaRPr lang="en-US" sz="4200" dirty="0">
              <a:solidFill>
                <a:srgbClr val="7F7F7F"/>
              </a:solidFill>
              <a:latin typeface="Calibri"/>
              <a:ea typeface="ＭＳ Ｐゴシック" charset="0"/>
              <a:cs typeface="Calibri"/>
            </a:endParaRPr>
          </a:p>
        </p:txBody>
      </p:sp>
      <p:sp>
        <p:nvSpPr>
          <p:cNvPr id="112642" name="Rectangle 1027"/>
          <p:cNvSpPr>
            <a:spLocks noGrp="1" noChangeArrowheads="1"/>
          </p:cNvSpPr>
          <p:nvPr>
            <p:ph type="body" idx="1"/>
          </p:nvPr>
        </p:nvSpPr>
        <p:spPr>
          <a:xfrm>
            <a:off x="304800" y="1191490"/>
            <a:ext cx="7772400" cy="3837709"/>
          </a:xfrm>
        </p:spPr>
        <p:txBody>
          <a:bodyPr/>
          <a:lstStyle/>
          <a:p>
            <a:pPr eaLnBrk="1" hangingPunct="1"/>
            <a:r>
              <a:rPr lang="en-US" sz="2000" dirty="0">
                <a:latin typeface="Calibri"/>
                <a:ea typeface="ＭＳ Ｐゴシック" charset="0"/>
                <a:cs typeface="Calibri"/>
              </a:rPr>
              <a:t>(http://</a:t>
            </a:r>
            <a:r>
              <a:rPr lang="en-US" sz="2000" dirty="0" err="1">
                <a:latin typeface="Calibri"/>
                <a:ea typeface="ＭＳ Ｐゴシック" charset="0"/>
                <a:cs typeface="Calibri"/>
              </a:rPr>
              <a:t>en.wikipedia.org</a:t>
            </a:r>
            <a:r>
              <a:rPr lang="en-US" sz="2000" dirty="0">
                <a:latin typeface="Calibri"/>
                <a:ea typeface="ＭＳ Ｐゴシック" charset="0"/>
                <a:cs typeface="Calibri"/>
              </a:rPr>
              <a:t>/wiki/Wikipedia:Service_awards#cite_note-0) </a:t>
            </a:r>
          </a:p>
          <a:p>
            <a:pPr algn="just" eaLnBrk="1" hangingPunct="1">
              <a:buFontTx/>
              <a:buNone/>
            </a:pPr>
            <a:r>
              <a:rPr lang="en-US" sz="2000" dirty="0">
                <a:latin typeface="Calibri"/>
                <a:ea typeface="ＭＳ Ｐゴシック" charset="0"/>
                <a:cs typeface="Calibri"/>
              </a:rPr>
              <a:t>	</a:t>
            </a:r>
            <a:r>
              <a:rPr lang="ja-JP" altLang="en-US" sz="2000" dirty="0">
                <a:latin typeface="Calibri"/>
                <a:ea typeface="ＭＳ Ｐゴシック" charset="0"/>
                <a:cs typeface="Calibri"/>
              </a:rPr>
              <a:t>“</a:t>
            </a:r>
            <a:r>
              <a:rPr lang="en-US" altLang="ja-JP" sz="2000" dirty="0">
                <a:latin typeface="Calibri"/>
                <a:ea typeface="ＭＳ Ｐゴシック" charset="0"/>
                <a:cs typeface="Calibri"/>
              </a:rPr>
              <a:t>Service awards are a simple way of acknowledging an editor's level of contribution based on two specific benchmarks: the number of contributions the editor made to Wikipedia and the length of time they have been registered</a:t>
            </a:r>
            <a:r>
              <a:rPr lang="ja-JP" altLang="en-US" sz="2000" dirty="0">
                <a:latin typeface="Calibri"/>
                <a:ea typeface="ＭＳ Ｐゴシック" charset="0"/>
                <a:cs typeface="Calibri"/>
              </a:rPr>
              <a:t>”</a:t>
            </a:r>
            <a:r>
              <a:rPr lang="en-US" altLang="ja-JP" sz="2000" dirty="0">
                <a:latin typeface="Calibri"/>
                <a:ea typeface="ＭＳ Ｐゴシック" charset="0"/>
                <a:cs typeface="Calibri"/>
              </a:rPr>
              <a:t>.</a:t>
            </a:r>
            <a:endParaRPr lang="en-US" sz="2000" dirty="0">
              <a:latin typeface="Calibri"/>
              <a:ea typeface="ＭＳ Ｐゴシック" charset="0"/>
              <a:cs typeface="Calibri"/>
            </a:endParaRPr>
          </a:p>
        </p:txBody>
      </p:sp>
      <p:pic>
        <p:nvPicPr>
          <p:cNvPr id="112643" name="Picture 1028" descr="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971800"/>
            <a:ext cx="4038600"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64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609600" y="152400"/>
            <a:ext cx="7772400" cy="457200"/>
          </a:xfrm>
        </p:spPr>
        <p:txBody>
          <a:bodyPr>
            <a:normAutofit fontScale="90000"/>
          </a:bodyPr>
          <a:lstStyle/>
          <a:p>
            <a:pPr algn="l" eaLnBrk="1" hangingPunct="1"/>
            <a:r>
              <a:rPr lang="en-US" dirty="0" smtClean="0">
                <a:solidFill>
                  <a:srgbClr val="7F7F7F"/>
                </a:solidFill>
                <a:latin typeface="Calibri"/>
                <a:ea typeface="ＭＳ Ｐゴシック" charset="0"/>
                <a:cs typeface="Calibri"/>
              </a:rPr>
              <a:t>Service </a:t>
            </a:r>
            <a:r>
              <a:rPr lang="en-US" dirty="0">
                <a:solidFill>
                  <a:srgbClr val="7F7F7F"/>
                </a:solidFill>
                <a:latin typeface="Calibri"/>
                <a:ea typeface="ＭＳ Ｐゴシック" charset="0"/>
                <a:cs typeface="Calibri"/>
              </a:rPr>
              <a:t>awards</a:t>
            </a:r>
          </a:p>
        </p:txBody>
      </p:sp>
      <p:sp>
        <p:nvSpPr>
          <p:cNvPr id="118786" name="Rectangle 3"/>
          <p:cNvSpPr>
            <a:spLocks noGrp="1" noChangeArrowheads="1"/>
          </p:cNvSpPr>
          <p:nvPr>
            <p:ph type="body" idx="1"/>
          </p:nvPr>
        </p:nvSpPr>
        <p:spPr>
          <a:xfrm>
            <a:off x="609600" y="838200"/>
            <a:ext cx="7772400" cy="4114800"/>
          </a:xfrm>
        </p:spPr>
        <p:txBody>
          <a:bodyPr/>
          <a:lstStyle/>
          <a:p>
            <a:r>
              <a:rPr lang="en-GB" dirty="0">
                <a:latin typeface="Calibri"/>
                <a:ea typeface="ＭＳ Ｐゴシック" charset="0"/>
                <a:cs typeface="Calibri"/>
              </a:rPr>
              <a:t>‘</a:t>
            </a:r>
            <a:r>
              <a:rPr lang="en-US" altLang="ja-JP" dirty="0">
                <a:latin typeface="Calibri"/>
                <a:ea typeface="ＭＳ Ｐゴシック" charset="0"/>
                <a:cs typeface="Calibri"/>
              </a:rPr>
              <a:t>This is one award that is intended to be given to yourself […] There is no process for receiving these awards; you just determine the award grade to which you are entitled, then display it on your user page</a:t>
            </a:r>
            <a:r>
              <a:rPr lang="en-GB" dirty="0">
                <a:latin typeface="Calibri"/>
                <a:ea typeface="ＭＳ Ｐゴシック" charset="0"/>
                <a:cs typeface="Calibri"/>
              </a:rPr>
              <a:t>’</a:t>
            </a:r>
            <a:r>
              <a:rPr lang="en-US" altLang="ja-JP" dirty="0">
                <a:latin typeface="Calibri"/>
                <a:ea typeface="ＭＳ Ｐゴシック" charset="0"/>
                <a:cs typeface="Calibri"/>
              </a:rPr>
              <a:t>.</a:t>
            </a:r>
          </a:p>
        </p:txBody>
      </p:sp>
      <p:pic>
        <p:nvPicPr>
          <p:cNvPr id="118787" name="Picture 4" descr="Picture 1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581400"/>
            <a:ext cx="1381125" cy="273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8788" name="Picture 5" descr="Picture 1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1468438"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8789" name="Picture 6" descr="Picture 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05200"/>
            <a:ext cx="1177925" cy="288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8790" name="Picture 7" descr="Picture 1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505200"/>
            <a:ext cx="1290638" cy="300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18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Grp="1" noChangeArrowheads="1"/>
          </p:cNvSpPr>
          <p:nvPr>
            <p:ph type="body" idx="1"/>
          </p:nvPr>
        </p:nvSpPr>
        <p:spPr>
          <a:xfrm>
            <a:off x="473123" y="1403152"/>
            <a:ext cx="7848600" cy="4710351"/>
          </a:xfrm>
        </p:spPr>
        <p:txBody>
          <a:bodyPr>
            <a:normAutofit fontScale="92500" lnSpcReduction="10000"/>
          </a:bodyPr>
          <a:lstStyle/>
          <a:p>
            <a:pPr algn="just" eaLnBrk="1" hangingPunct="1">
              <a:lnSpc>
                <a:spcPct val="90000"/>
              </a:lnSpc>
            </a:pPr>
            <a:r>
              <a:rPr lang="en-GB" sz="2800" dirty="0">
                <a:latin typeface="Calibri"/>
                <a:ea typeface="ＭＳ Ｐゴシック" charset="0"/>
                <a:cs typeface="Calibri"/>
              </a:rPr>
              <a:t>‘</a:t>
            </a:r>
            <a:r>
              <a:rPr lang="en-US" altLang="ja-JP" sz="2800" dirty="0">
                <a:latin typeface="Calibri"/>
                <a:ea typeface="ＭＳ Ｐゴシック" charset="0"/>
                <a:cs typeface="Calibri"/>
              </a:rPr>
              <a:t>Given that service awards are </a:t>
            </a:r>
            <a:r>
              <a:rPr lang="ja-JP" altLang="en-US" sz="2800" dirty="0">
                <a:latin typeface="Calibri"/>
                <a:ea typeface="ＭＳ Ｐゴシック" charset="0"/>
                <a:cs typeface="Calibri"/>
              </a:rPr>
              <a:t>‘</a:t>
            </a:r>
            <a:r>
              <a:rPr lang="en-US" altLang="ja-JP" sz="2800" dirty="0">
                <a:latin typeface="Calibri"/>
                <a:ea typeface="ＭＳ Ｐゴシック" charset="0"/>
                <a:cs typeface="Calibri"/>
              </a:rPr>
              <a:t>intended to be given to oneself</a:t>
            </a:r>
            <a:r>
              <a:rPr lang="ja-JP" altLang="en-US" sz="2800" dirty="0">
                <a:latin typeface="Calibri"/>
                <a:ea typeface="ＭＳ Ｐゴシック" charset="0"/>
                <a:cs typeface="Calibri"/>
              </a:rPr>
              <a:t>’</a:t>
            </a:r>
            <a:r>
              <a:rPr lang="en-US" altLang="ja-JP" sz="2800" dirty="0">
                <a:latin typeface="Calibri"/>
                <a:ea typeface="ＭＳ Ｐゴシック" charset="0"/>
                <a:cs typeface="Calibri"/>
              </a:rPr>
              <a:t> rather than be awarded by others, they point to the investment and work individuals put into their Wikipedia profile and identity</a:t>
            </a:r>
            <a:r>
              <a:rPr lang="en-GB" sz="2800" dirty="0">
                <a:latin typeface="Calibri"/>
                <a:ea typeface="ＭＳ Ｐゴシック" charset="0"/>
                <a:cs typeface="Calibri"/>
              </a:rPr>
              <a:t>’</a:t>
            </a:r>
            <a:r>
              <a:rPr lang="en-US" altLang="ja-JP" sz="2800" dirty="0">
                <a:latin typeface="Calibri"/>
                <a:ea typeface="ＭＳ Ｐゴシック" charset="0"/>
                <a:cs typeface="Calibri"/>
              </a:rPr>
              <a:t> (Ashton, 2011: online)</a:t>
            </a:r>
          </a:p>
          <a:p>
            <a:pPr algn="just" eaLnBrk="1" hangingPunct="1">
              <a:lnSpc>
                <a:spcPct val="90000"/>
              </a:lnSpc>
            </a:pPr>
            <a:endParaRPr lang="en-US" sz="2800" dirty="0">
              <a:latin typeface="Calibri"/>
              <a:ea typeface="ＭＳ Ｐゴシック" charset="0"/>
              <a:cs typeface="Calibri"/>
            </a:endParaRPr>
          </a:p>
          <a:p>
            <a:pPr algn="just" eaLnBrk="1" hangingPunct="1">
              <a:lnSpc>
                <a:spcPct val="90000"/>
              </a:lnSpc>
            </a:pPr>
            <a:r>
              <a:rPr lang="en-US" sz="2800" dirty="0">
                <a:latin typeface="Calibri"/>
                <a:ea typeface="ＭＳ Ｐゴシック" charset="0"/>
                <a:cs typeface="Calibri"/>
              </a:rPr>
              <a:t>It is possible to make the edits - and </a:t>
            </a:r>
            <a:r>
              <a:rPr lang="en-US" sz="2800" dirty="0" smtClean="0">
                <a:latin typeface="Calibri"/>
                <a:ea typeface="ＭＳ Ｐゴシック" charset="0"/>
                <a:cs typeface="Calibri"/>
              </a:rPr>
              <a:t>that</a:t>
            </a:r>
            <a:r>
              <a:rPr lang="en-US" sz="2800" dirty="0">
                <a:latin typeface="Calibri"/>
                <a:ea typeface="ＭＳ Ｐゴシック" charset="0"/>
                <a:cs typeface="Calibri"/>
              </a:rPr>
              <a:t> </a:t>
            </a:r>
            <a:r>
              <a:rPr lang="en-US" sz="2800" dirty="0" smtClean="0">
                <a:latin typeface="Calibri"/>
                <a:ea typeface="ＭＳ Ｐゴシック" charset="0"/>
                <a:cs typeface="Calibri"/>
              </a:rPr>
              <a:t>is</a:t>
            </a:r>
            <a:r>
              <a:rPr lang="en-US" altLang="ja-JP" sz="2800" dirty="0" smtClean="0">
                <a:latin typeface="Calibri"/>
                <a:ea typeface="ＭＳ Ｐゴシック" charset="0"/>
                <a:cs typeface="Calibri"/>
              </a:rPr>
              <a:t> </a:t>
            </a:r>
            <a:r>
              <a:rPr lang="en-US" altLang="ja-JP" sz="2800" dirty="0">
                <a:latin typeface="Calibri"/>
                <a:ea typeface="ＭＳ Ｐゴシック" charset="0"/>
                <a:cs typeface="Calibri"/>
              </a:rPr>
              <a:t>it.</a:t>
            </a:r>
          </a:p>
          <a:p>
            <a:pPr algn="just" eaLnBrk="1" hangingPunct="1">
              <a:lnSpc>
                <a:spcPct val="90000"/>
              </a:lnSpc>
            </a:pPr>
            <a:r>
              <a:rPr lang="en-US" sz="2800" dirty="0">
                <a:latin typeface="Calibri"/>
                <a:ea typeface="ＭＳ Ｐゴシック" charset="0"/>
                <a:cs typeface="Calibri"/>
              </a:rPr>
              <a:t>Of interest here is how </a:t>
            </a:r>
            <a:r>
              <a:rPr lang="en-US" sz="2800" dirty="0" err="1">
                <a:latin typeface="Calibri"/>
                <a:ea typeface="ＭＳ Ｐゴシック" charset="0"/>
                <a:cs typeface="Calibri"/>
              </a:rPr>
              <a:t>Wikipedians</a:t>
            </a:r>
            <a:r>
              <a:rPr lang="en-US" sz="2800" dirty="0">
                <a:latin typeface="Calibri"/>
                <a:ea typeface="ＭＳ Ｐゴシック" charset="0"/>
                <a:cs typeface="Calibri"/>
              </a:rPr>
              <a:t> make edits </a:t>
            </a:r>
            <a:r>
              <a:rPr lang="en-US" sz="2800" b="1" dirty="0">
                <a:latin typeface="Calibri"/>
                <a:ea typeface="ＭＳ Ｐゴシック" charset="0"/>
                <a:cs typeface="Calibri"/>
              </a:rPr>
              <a:t>and then</a:t>
            </a:r>
            <a:r>
              <a:rPr lang="en-US" sz="2800" dirty="0">
                <a:latin typeface="Calibri"/>
                <a:ea typeface="ＭＳ Ｐゴシック" charset="0"/>
                <a:cs typeface="Calibri"/>
              </a:rPr>
              <a:t> ensure that they gain recognition for doing so.</a:t>
            </a:r>
          </a:p>
          <a:p>
            <a:pPr algn="just" eaLnBrk="1" hangingPunct="1">
              <a:lnSpc>
                <a:spcPct val="90000"/>
              </a:lnSpc>
              <a:buFontTx/>
              <a:buNone/>
            </a:pPr>
            <a:endParaRPr lang="en-US" sz="2800" dirty="0">
              <a:latin typeface="Calibri"/>
              <a:ea typeface="ＭＳ Ｐゴシック" charset="0"/>
              <a:cs typeface="Calibri"/>
            </a:endParaRPr>
          </a:p>
          <a:p>
            <a:pPr algn="just" eaLnBrk="1" hangingPunct="1">
              <a:lnSpc>
                <a:spcPct val="90000"/>
              </a:lnSpc>
              <a:buFontTx/>
              <a:buNone/>
            </a:pPr>
            <a:r>
              <a:rPr lang="en-US" sz="2800" dirty="0" smtClean="0">
                <a:latin typeface="Calibri"/>
                <a:ea typeface="ＭＳ Ｐゴシック" charset="0"/>
                <a:cs typeface="Calibri"/>
              </a:rPr>
              <a:t>	In </a:t>
            </a:r>
            <a:r>
              <a:rPr lang="en-US" sz="2800" dirty="0">
                <a:latin typeface="Calibri"/>
                <a:ea typeface="ＭＳ Ｐゴシック" charset="0"/>
                <a:cs typeface="Calibri"/>
              </a:rPr>
              <a:t>this way, they are building and managing </a:t>
            </a:r>
            <a:r>
              <a:rPr lang="en-US" sz="2800" dirty="0" smtClean="0">
                <a:latin typeface="Calibri"/>
                <a:ea typeface="ＭＳ Ｐゴシック" charset="0"/>
                <a:cs typeface="Calibri"/>
              </a:rPr>
              <a:t>their </a:t>
            </a:r>
            <a:r>
              <a:rPr lang="en-US" sz="2800" b="1" dirty="0" smtClean="0">
                <a:latin typeface="Calibri"/>
                <a:ea typeface="ＭＳ Ｐゴシック" charset="0"/>
                <a:cs typeface="Calibri"/>
              </a:rPr>
              <a:t>expert </a:t>
            </a:r>
            <a:r>
              <a:rPr lang="en-US" sz="2800" b="1" dirty="0" err="1" smtClean="0">
                <a:latin typeface="Calibri"/>
                <a:ea typeface="ＭＳ Ｐゴシック" charset="0"/>
                <a:cs typeface="Calibri"/>
              </a:rPr>
              <a:t>Wikipedian</a:t>
            </a:r>
            <a:r>
              <a:rPr lang="en-US" sz="2800" b="1" dirty="0" smtClean="0">
                <a:latin typeface="Calibri"/>
                <a:ea typeface="ＭＳ Ｐゴシック" charset="0"/>
                <a:cs typeface="Calibri"/>
              </a:rPr>
              <a:t> identity</a:t>
            </a:r>
            <a:r>
              <a:rPr lang="en-US" sz="2800" dirty="0">
                <a:latin typeface="Calibri"/>
                <a:ea typeface="ＭＳ Ｐゴシック" charset="0"/>
                <a:cs typeface="Calibri"/>
              </a:rPr>
              <a:t> </a:t>
            </a:r>
            <a:r>
              <a:rPr lang="en-US" sz="2800" dirty="0" smtClean="0">
                <a:latin typeface="Calibri"/>
                <a:ea typeface="ＭＳ Ｐゴシック" charset="0"/>
                <a:cs typeface="Calibri"/>
              </a:rPr>
              <a:t>through the affordances of Wikipedia/the service awards.</a:t>
            </a:r>
            <a:endParaRPr lang="en-US" sz="2800" dirty="0">
              <a:latin typeface="Calibri"/>
              <a:ea typeface="ＭＳ Ｐゴシック" charset="0"/>
              <a:cs typeface="Calibri"/>
            </a:endParaRPr>
          </a:p>
        </p:txBody>
      </p:sp>
      <p:sp>
        <p:nvSpPr>
          <p:cNvPr id="2" name="TextBox 1"/>
          <p:cNvSpPr txBox="1"/>
          <p:nvPr/>
        </p:nvSpPr>
        <p:spPr>
          <a:xfrm>
            <a:off x="924875" y="316933"/>
            <a:ext cx="4081637" cy="769441"/>
          </a:xfrm>
          <a:prstGeom prst="rect">
            <a:avLst/>
          </a:prstGeom>
          <a:noFill/>
        </p:spPr>
        <p:txBody>
          <a:bodyPr wrap="square" rtlCol="0">
            <a:spAutoFit/>
          </a:bodyPr>
          <a:lstStyle/>
          <a:p>
            <a:r>
              <a:rPr lang="en-US" sz="4400" dirty="0" smtClean="0">
                <a:solidFill>
                  <a:srgbClr val="7F7F7F"/>
                </a:solidFill>
              </a:rPr>
              <a:t>Analysis</a:t>
            </a:r>
            <a:endParaRPr lang="en-US" sz="4400" dirty="0">
              <a:solidFill>
                <a:srgbClr val="7F7F7F"/>
              </a:solidFill>
            </a:endParaRPr>
          </a:p>
        </p:txBody>
      </p:sp>
    </p:spTree>
    <p:extLst>
      <p:ext uri="{BB962C8B-B14F-4D97-AF65-F5344CB8AC3E}">
        <p14:creationId xmlns:p14="http://schemas.microsoft.com/office/powerpoint/2010/main" val="2704461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Case study: Life in a Day</a:t>
            </a:r>
            <a:endParaRPr lang="en-US" dirty="0">
              <a:solidFill>
                <a:srgbClr val="7F7F7F"/>
              </a:solidFill>
            </a:endParaRPr>
          </a:p>
        </p:txBody>
      </p:sp>
      <p:sp>
        <p:nvSpPr>
          <p:cNvPr id="3" name="Content Placeholder 2"/>
          <p:cNvSpPr>
            <a:spLocks noGrp="1"/>
          </p:cNvSpPr>
          <p:nvPr>
            <p:ph idx="1"/>
          </p:nvPr>
        </p:nvSpPr>
        <p:spPr/>
        <p:txBody>
          <a:bodyPr/>
          <a:lstStyle/>
          <a:p>
            <a:pPr algn="just"/>
            <a:r>
              <a:rPr lang="en-US" dirty="0" smtClean="0"/>
              <a:t>How do established forms of power and expertise remain within participatory projects? </a:t>
            </a:r>
            <a:endParaRPr lang="en-US" dirty="0"/>
          </a:p>
        </p:txBody>
      </p:sp>
      <p:pic>
        <p:nvPicPr>
          <p:cNvPr id="4" name="Picture 4" descr="Picture 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732" y="3397850"/>
            <a:ext cx="2027238" cy="299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3537418" y="5756831"/>
            <a:ext cx="5149382" cy="369332"/>
          </a:xfrm>
          <a:prstGeom prst="rect">
            <a:avLst/>
          </a:prstGeom>
          <a:noFill/>
        </p:spPr>
        <p:txBody>
          <a:bodyPr wrap="square" rtlCol="0">
            <a:spAutoFit/>
          </a:bodyPr>
          <a:lstStyle/>
          <a:p>
            <a:r>
              <a:rPr lang="en-US" dirty="0" smtClean="0"/>
              <a:t>In </a:t>
            </a:r>
            <a:r>
              <a:rPr lang="en-US" i="1" dirty="0" smtClean="0"/>
              <a:t>Media International Australia </a:t>
            </a:r>
            <a:r>
              <a:rPr lang="en-US" dirty="0" smtClean="0"/>
              <a:t>(2015)</a:t>
            </a:r>
            <a:r>
              <a:rPr lang="en-US" i="1" dirty="0" smtClean="0"/>
              <a:t> </a:t>
            </a:r>
            <a:r>
              <a:rPr lang="en-US" dirty="0" smtClean="0"/>
              <a:t>154</a:t>
            </a:r>
            <a:endParaRPr lang="en-US" dirty="0"/>
          </a:p>
        </p:txBody>
      </p:sp>
      <p:pic>
        <p:nvPicPr>
          <p:cNvPr id="6" name="Picture 5" descr="Screen Shot 2015-11-19 at 10.4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418" y="3397850"/>
            <a:ext cx="5041900" cy="1778000"/>
          </a:xfrm>
          <a:prstGeom prst="rect">
            <a:avLst/>
          </a:prstGeom>
        </p:spPr>
      </p:pic>
    </p:spTree>
    <p:extLst>
      <p:ext uri="{BB962C8B-B14F-4D97-AF65-F5344CB8AC3E}">
        <p14:creationId xmlns:p14="http://schemas.microsoft.com/office/powerpoint/2010/main" val="1584741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3419475" y="1125538"/>
            <a:ext cx="5181600" cy="4114800"/>
          </a:xfrm>
        </p:spPr>
        <p:txBody>
          <a:bodyPr>
            <a:normAutofit/>
          </a:bodyPr>
          <a:lstStyle/>
          <a:p>
            <a:pPr marL="0" indent="0" algn="just">
              <a:lnSpc>
                <a:spcPct val="90000"/>
              </a:lnSpc>
              <a:buFontTx/>
              <a:buNone/>
              <a:defRPr/>
            </a:pPr>
            <a:r>
              <a:rPr lang="en-GB" sz="2800" dirty="0" smtClean="0">
                <a:latin typeface="Calibri"/>
                <a:cs typeface="Calibri"/>
              </a:rPr>
              <a:t>‘</a:t>
            </a:r>
            <a:r>
              <a:rPr lang="en-US" sz="2800" dirty="0" smtClean="0">
                <a:latin typeface="Calibri"/>
                <a:cs typeface="Calibri"/>
              </a:rPr>
              <a:t>What </a:t>
            </a:r>
            <a:r>
              <a:rPr lang="en-US" sz="2800" dirty="0">
                <a:latin typeface="Calibri"/>
                <a:cs typeface="Calibri"/>
              </a:rPr>
              <a:t>do you get when you ask the people of the world to chronicle a single day in their lives? You get 80,000 submissions, 4500 hours of footage, from 192 countries. Kevin Macdonald has taken this raw material, all shot on July 24, 2010, and created a 90-minute paean to what it means to be human in the world </a:t>
            </a:r>
            <a:r>
              <a:rPr lang="en-US" sz="2800" dirty="0" smtClean="0">
                <a:latin typeface="Calibri"/>
                <a:cs typeface="Calibri"/>
              </a:rPr>
              <a:t>today</a:t>
            </a:r>
            <a:r>
              <a:rPr lang="en-GB" sz="2800" dirty="0" smtClean="0">
                <a:latin typeface="Calibri"/>
                <a:cs typeface="Calibri"/>
              </a:rPr>
              <a:t>.’</a:t>
            </a:r>
            <a:endParaRPr lang="en-US" sz="2600" dirty="0">
              <a:latin typeface="Calibri"/>
              <a:cs typeface="Calibri"/>
            </a:endParaRPr>
          </a:p>
          <a:p>
            <a:pPr>
              <a:lnSpc>
                <a:spcPct val="90000"/>
              </a:lnSpc>
              <a:defRPr/>
            </a:pPr>
            <a:endParaRPr lang="en-US" sz="2600" dirty="0">
              <a:latin typeface="Calibri"/>
              <a:cs typeface="Calibri"/>
            </a:endParaRPr>
          </a:p>
          <a:p>
            <a:pPr>
              <a:lnSpc>
                <a:spcPct val="90000"/>
              </a:lnSpc>
              <a:defRPr/>
            </a:pPr>
            <a:endParaRPr lang="en-US" sz="2600" dirty="0">
              <a:latin typeface="Calibri"/>
              <a:cs typeface="Calibri"/>
            </a:endParaRPr>
          </a:p>
          <a:p>
            <a:pPr>
              <a:lnSpc>
                <a:spcPct val="90000"/>
              </a:lnSpc>
              <a:defRPr/>
            </a:pPr>
            <a:endParaRPr lang="en-US" sz="2600" dirty="0">
              <a:latin typeface="Calibri"/>
              <a:cs typeface="Calibri"/>
            </a:endParaRPr>
          </a:p>
        </p:txBody>
      </p:sp>
      <p:pic>
        <p:nvPicPr>
          <p:cNvPr id="16386" name="Picture 4" descr="Picture 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2027238" cy="299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972791" y="5579390"/>
            <a:ext cx="5736967" cy="646331"/>
          </a:xfrm>
          <a:prstGeom prst="rect">
            <a:avLst/>
          </a:prstGeom>
          <a:noFill/>
        </p:spPr>
        <p:txBody>
          <a:bodyPr wrap="square" rtlCol="0">
            <a:spAutoFit/>
          </a:bodyPr>
          <a:lstStyle/>
          <a:p>
            <a:r>
              <a:rPr lang="en-US" dirty="0">
                <a:hlinkClick r:id="rId4"/>
              </a:rPr>
              <a:t>https://www.youtube.com/watch?v=</a:t>
            </a:r>
            <a:r>
              <a:rPr lang="en-US" dirty="0" smtClean="0">
                <a:hlinkClick r:id="rId4"/>
              </a:rPr>
              <a:t>bT_UmBHMYzg</a:t>
            </a:r>
            <a:endParaRPr lang="en-US" dirty="0" smtClean="0"/>
          </a:p>
          <a:p>
            <a:endParaRPr lang="en-US" dirty="0"/>
          </a:p>
        </p:txBody>
      </p:sp>
    </p:spTree>
    <p:extLst>
      <p:ext uri="{BB962C8B-B14F-4D97-AF65-F5344CB8AC3E}">
        <p14:creationId xmlns:p14="http://schemas.microsoft.com/office/powerpoint/2010/main" val="386599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chemeClr val="bg1">
                    <a:lumMod val="50000"/>
                  </a:schemeClr>
                </a:solidFill>
              </a:rPr>
              <a:t>T</a:t>
            </a:r>
            <a:r>
              <a:rPr lang="en-US" dirty="0" smtClean="0">
                <a:solidFill>
                  <a:schemeClr val="bg1">
                    <a:lumMod val="50000"/>
                  </a:schemeClr>
                </a:solidFill>
              </a:rPr>
              <a:t>he </a:t>
            </a:r>
            <a:r>
              <a:rPr lang="en-US" dirty="0">
                <a:solidFill>
                  <a:schemeClr val="bg1">
                    <a:lumMod val="50000"/>
                  </a:schemeClr>
                </a:solidFill>
              </a:rPr>
              <a:t>affordances of </a:t>
            </a:r>
            <a:r>
              <a:rPr lang="en-US" dirty="0" smtClean="0">
                <a:solidFill>
                  <a:schemeClr val="bg1">
                    <a:lumMod val="50000"/>
                  </a:schemeClr>
                </a:solidFill>
              </a:rPr>
              <a:t>YouTube: Crowdsourcing a documentary</a:t>
            </a:r>
            <a:endParaRPr lang="en-US" dirty="0">
              <a:solidFill>
                <a:schemeClr val="bg1">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472" y="3976350"/>
            <a:ext cx="6086764" cy="22789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473" y="1598444"/>
            <a:ext cx="5016500" cy="2197100"/>
          </a:xfrm>
          <a:prstGeom prst="rect">
            <a:avLst/>
          </a:prstGeom>
        </p:spPr>
      </p:pic>
    </p:spTree>
    <p:extLst>
      <p:ext uri="{BB962C8B-B14F-4D97-AF65-F5344CB8AC3E}">
        <p14:creationId xmlns:p14="http://schemas.microsoft.com/office/powerpoint/2010/main" val="721932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322" y="5238048"/>
            <a:ext cx="7772400" cy="369719"/>
          </a:xfrm>
        </p:spPr>
        <p:txBody>
          <a:bodyPr>
            <a:normAutofit fontScale="90000"/>
          </a:bodyPr>
          <a:lstStyle/>
          <a:p>
            <a:pPr>
              <a:defRPr/>
            </a:pPr>
            <a:r>
              <a:rPr lang="en-GB" sz="3000" u="sng" dirty="0" smtClean="0">
                <a:solidFill>
                  <a:schemeClr val="bg1">
                    <a:lumMod val="50000"/>
                  </a:schemeClr>
                </a:solidFill>
                <a:latin typeface="Calibri"/>
                <a:cs typeface="Calibri"/>
                <a:hlinkClick r:id="rId2"/>
              </a:rPr>
              <a:t>http://www.youtube.com/watch?v=1nIIVH0R0kY</a:t>
            </a:r>
            <a:r>
              <a:rPr lang="en-GB" altLang="ja-JP" sz="3000" dirty="0" smtClean="0">
                <a:solidFill>
                  <a:schemeClr val="bg1">
                    <a:lumMod val="50000"/>
                  </a:schemeClr>
                </a:solidFill>
                <a:latin typeface="Calibri"/>
                <a:ea typeface="ＭＳ Ｐゴシック" charset="0"/>
                <a:cs typeface="Calibri"/>
              </a:rPr>
              <a:t> </a:t>
            </a:r>
            <a:endParaRPr lang="en-US" sz="3000" dirty="0">
              <a:latin typeface="Calibri"/>
              <a:cs typeface="Calibri"/>
            </a:endParaRPr>
          </a:p>
        </p:txBody>
      </p:sp>
      <p:pic>
        <p:nvPicPr>
          <p:cNvPr id="27650" name="Picture 3" descr="Screen Shot 2015-09-11 at 15.17.2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85185"/>
            <a:ext cx="5054600" cy="326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1" name="Picture 4" descr="Screen Shot 2015-09-11 at 16.15.4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949950"/>
            <a:ext cx="7823200"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txBox="1">
            <a:spLocks/>
          </p:cNvSpPr>
          <p:nvPr/>
        </p:nvSpPr>
        <p:spPr>
          <a:xfrm>
            <a:off x="503237" y="215079"/>
            <a:ext cx="8640763" cy="14405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300" dirty="0" smtClean="0">
                <a:solidFill>
                  <a:schemeClr val="bg1">
                    <a:lumMod val="50000"/>
                  </a:schemeClr>
                </a:solidFill>
                <a:latin typeface="Calibri"/>
                <a:ea typeface="ＭＳ Ｐゴシック" charset="0"/>
                <a:cs typeface="Calibri"/>
              </a:rPr>
              <a:t>‘Making Your Film for Inclusion in Ours’</a:t>
            </a:r>
            <a:r>
              <a:rPr lang="en-GB" sz="3300" dirty="0" smtClean="0">
                <a:solidFill>
                  <a:schemeClr val="bg1">
                    <a:lumMod val="50000"/>
                  </a:schemeClr>
                </a:solidFill>
                <a:latin typeface="Calibri"/>
                <a:ea typeface="ＭＳ Ｐゴシック" charset="0"/>
                <a:cs typeface="Calibri"/>
              </a:rPr>
              <a:t/>
            </a:r>
            <a:br>
              <a:rPr lang="en-GB" sz="3300" dirty="0" smtClean="0">
                <a:solidFill>
                  <a:schemeClr val="bg1">
                    <a:lumMod val="50000"/>
                  </a:schemeClr>
                </a:solidFill>
                <a:latin typeface="Calibri"/>
                <a:ea typeface="ＭＳ Ｐゴシック" charset="0"/>
                <a:cs typeface="Calibri"/>
              </a:rPr>
            </a:br>
            <a:endParaRPr lang="en-US" sz="3300" dirty="0">
              <a:solidFill>
                <a:schemeClr val="bg1">
                  <a:lumMod val="50000"/>
                </a:schemeClr>
              </a:solidFill>
              <a:latin typeface="Calibri"/>
              <a:ea typeface="ＭＳ Ｐゴシック" charset="0"/>
              <a:cs typeface="Calibri"/>
            </a:endParaRPr>
          </a:p>
        </p:txBody>
      </p:sp>
    </p:spTree>
    <p:extLst>
      <p:ext uri="{BB962C8B-B14F-4D97-AF65-F5344CB8AC3E}">
        <p14:creationId xmlns:p14="http://schemas.microsoft.com/office/powerpoint/2010/main" val="33185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Today’s talk</a:t>
            </a:r>
            <a:endParaRPr lang="en-US" dirty="0">
              <a:solidFill>
                <a:srgbClr val="7F7F7F"/>
              </a:solidFill>
            </a:endParaRPr>
          </a:p>
        </p:txBody>
      </p:sp>
      <p:sp>
        <p:nvSpPr>
          <p:cNvPr id="3" name="Content Placeholder 2"/>
          <p:cNvSpPr>
            <a:spLocks noGrp="1"/>
          </p:cNvSpPr>
          <p:nvPr>
            <p:ph idx="1"/>
          </p:nvPr>
        </p:nvSpPr>
        <p:spPr/>
        <p:txBody>
          <a:bodyPr>
            <a:normAutofit fontScale="85000" lnSpcReduction="20000"/>
          </a:bodyPr>
          <a:lstStyle/>
          <a:p>
            <a:r>
              <a:rPr lang="en-US" dirty="0" smtClean="0"/>
              <a:t>Key context and concepts: </a:t>
            </a:r>
            <a:r>
              <a:rPr lang="en-US" dirty="0" smtClean="0"/>
              <a:t>‘</a:t>
            </a:r>
            <a:r>
              <a:rPr lang="en-US" dirty="0" smtClean="0"/>
              <a:t>participatory </a:t>
            </a:r>
            <a:r>
              <a:rPr lang="en-US" dirty="0" smtClean="0"/>
              <a:t>cultures’ and ‘affordances’</a:t>
            </a:r>
            <a:endParaRPr lang="en-US" dirty="0" smtClean="0"/>
          </a:p>
          <a:p>
            <a:endParaRPr lang="en-US" dirty="0" smtClean="0"/>
          </a:p>
          <a:p>
            <a:pPr algn="just"/>
            <a:r>
              <a:rPr lang="en-US" dirty="0" smtClean="0"/>
              <a:t>Key argument: </a:t>
            </a:r>
            <a:r>
              <a:rPr lang="en-US" dirty="0"/>
              <a:t>examining the socio-technological </a:t>
            </a:r>
            <a:r>
              <a:rPr lang="en-US" dirty="0" smtClean="0"/>
              <a:t>construction of</a:t>
            </a:r>
            <a:r>
              <a:rPr lang="en-US" dirty="0" smtClean="0"/>
              <a:t> participatory processes and practices in terms of power and expertise.</a:t>
            </a:r>
          </a:p>
          <a:p>
            <a:endParaRPr lang="en-US" dirty="0" smtClean="0"/>
          </a:p>
          <a:p>
            <a:r>
              <a:rPr lang="en-US" dirty="0" smtClean="0"/>
              <a:t>Two </a:t>
            </a:r>
            <a:r>
              <a:rPr lang="en-US" dirty="0" smtClean="0"/>
              <a:t>examples from my research</a:t>
            </a:r>
          </a:p>
          <a:p>
            <a:pPr marL="0" indent="0">
              <a:buNone/>
            </a:pPr>
            <a:r>
              <a:rPr lang="en-US" dirty="0" smtClean="0"/>
              <a:t>1. Awarding the Self in Wikipedia</a:t>
            </a:r>
          </a:p>
          <a:p>
            <a:pPr marL="0" indent="0">
              <a:buNone/>
            </a:pPr>
            <a:r>
              <a:rPr lang="en-US" dirty="0" smtClean="0"/>
              <a:t>2. The Politics of Participatory Practices in </a:t>
            </a:r>
            <a:r>
              <a:rPr lang="en-US" dirty="0" err="1" smtClean="0"/>
              <a:t>Crowdsourced</a:t>
            </a:r>
            <a:r>
              <a:rPr lang="en-US" dirty="0" smtClean="0"/>
              <a:t> Documentary</a:t>
            </a:r>
          </a:p>
          <a:p>
            <a:endParaRPr lang="en-US" dirty="0"/>
          </a:p>
        </p:txBody>
      </p:sp>
    </p:spTree>
    <p:extLst>
      <p:ext uri="{BB962C8B-B14F-4D97-AF65-F5344CB8AC3E}">
        <p14:creationId xmlns:p14="http://schemas.microsoft.com/office/powerpoint/2010/main" val="3361309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23850" y="609600"/>
            <a:ext cx="8640763" cy="1143000"/>
          </a:xfrm>
        </p:spPr>
        <p:txBody>
          <a:bodyPr>
            <a:normAutofit fontScale="90000"/>
          </a:bodyPr>
          <a:lstStyle/>
          <a:p>
            <a:pPr algn="l">
              <a:defRPr/>
            </a:pPr>
            <a:r>
              <a:rPr lang="en-US" sz="3300" dirty="0" smtClean="0">
                <a:solidFill>
                  <a:schemeClr val="bg1">
                    <a:lumMod val="50000"/>
                  </a:schemeClr>
                </a:solidFill>
                <a:latin typeface="Calibri"/>
                <a:ea typeface="ＭＳ Ｐゴシック" charset="0"/>
                <a:cs typeface="Calibri"/>
              </a:rPr>
              <a:t>‘Responses </a:t>
            </a:r>
            <a:r>
              <a:rPr lang="en-US" sz="3300" dirty="0">
                <a:solidFill>
                  <a:schemeClr val="bg1">
                    <a:lumMod val="50000"/>
                  </a:schemeClr>
                </a:solidFill>
                <a:latin typeface="Calibri"/>
                <a:ea typeface="ＭＳ Ｐゴシック" charset="0"/>
                <a:cs typeface="Calibri"/>
              </a:rPr>
              <a:t>to ‘</a:t>
            </a:r>
            <a:r>
              <a:rPr lang="en-GB" altLang="ja-JP" sz="3300" dirty="0">
                <a:solidFill>
                  <a:schemeClr val="bg1">
                    <a:lumMod val="50000"/>
                  </a:schemeClr>
                </a:solidFill>
                <a:latin typeface="Calibri"/>
                <a:ea typeface="ＭＳ Ｐゴシック" charset="0"/>
                <a:cs typeface="Calibri"/>
              </a:rPr>
              <a:t>Film Editor</a:t>
            </a:r>
            <a:r>
              <a:rPr lang="en-GB" sz="3300" dirty="0">
                <a:solidFill>
                  <a:schemeClr val="bg1">
                    <a:lumMod val="50000"/>
                  </a:schemeClr>
                </a:solidFill>
                <a:latin typeface="Calibri"/>
                <a:ea typeface="ＭＳ Ｐゴシック" charset="0"/>
                <a:cs typeface="Calibri"/>
              </a:rPr>
              <a:t>’</a:t>
            </a:r>
            <a:r>
              <a:rPr lang="en-GB" altLang="ja-JP" sz="3300" dirty="0">
                <a:solidFill>
                  <a:schemeClr val="bg1">
                    <a:lumMod val="50000"/>
                  </a:schemeClr>
                </a:solidFill>
                <a:latin typeface="Calibri"/>
                <a:ea typeface="ＭＳ Ｐゴシック" charset="0"/>
                <a:cs typeface="Calibri"/>
              </a:rPr>
              <a:t>s Guide to </a:t>
            </a:r>
            <a:r>
              <a:rPr lang="en-GB" altLang="ja-JP" sz="3300" i="1" dirty="0">
                <a:solidFill>
                  <a:schemeClr val="bg1">
                    <a:lumMod val="50000"/>
                  </a:schemeClr>
                </a:solidFill>
                <a:latin typeface="Calibri"/>
                <a:ea typeface="ＭＳ Ｐゴシック" charset="0"/>
                <a:cs typeface="Calibri"/>
              </a:rPr>
              <a:t>Life in a Day</a:t>
            </a:r>
            <a:r>
              <a:rPr lang="en-GB" sz="3300" dirty="0" smtClean="0">
                <a:solidFill>
                  <a:schemeClr val="bg1">
                    <a:lumMod val="50000"/>
                  </a:schemeClr>
                </a:solidFill>
                <a:latin typeface="Calibri"/>
                <a:ea typeface="ＭＳ Ｐゴシック" charset="0"/>
                <a:cs typeface="Calibri"/>
              </a:rPr>
              <a:t>’</a:t>
            </a:r>
            <a:br>
              <a:rPr lang="en-GB" sz="3300" dirty="0" smtClean="0">
                <a:solidFill>
                  <a:schemeClr val="bg1">
                    <a:lumMod val="50000"/>
                  </a:schemeClr>
                </a:solidFill>
                <a:latin typeface="Calibri"/>
                <a:ea typeface="ＭＳ Ｐゴシック" charset="0"/>
                <a:cs typeface="Calibri"/>
              </a:rPr>
            </a:br>
            <a:endParaRPr lang="en-US" sz="3300" dirty="0">
              <a:solidFill>
                <a:schemeClr val="bg1">
                  <a:lumMod val="50000"/>
                </a:schemeClr>
              </a:solidFill>
              <a:latin typeface="Calibri"/>
              <a:ea typeface="ＭＳ Ｐゴシック" charset="0"/>
              <a:cs typeface="Calibri"/>
            </a:endParaRPr>
          </a:p>
        </p:txBody>
      </p:sp>
      <p:pic>
        <p:nvPicPr>
          <p:cNvPr id="28674" name="Picture 3" descr="Screen Shot 2013-12-19 at 11.21.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2997200"/>
            <a:ext cx="9144001" cy="128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5" name="Picture 5" descr="Screen Shot 2013-12-19 at 11.19.4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1700213"/>
            <a:ext cx="9080500"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6" name="Picture 1" descr="Screen Shot 2014-07-02 at 16.48.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3" y="4437063"/>
            <a:ext cx="9144001" cy="193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40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pPr algn="l"/>
            <a:r>
              <a:rPr lang="en-US" dirty="0" smtClean="0">
                <a:solidFill>
                  <a:srgbClr val="7F7F7F"/>
                </a:solidFill>
                <a:latin typeface="Calibri" charset="0"/>
                <a:ea typeface="ＭＳ Ｐゴシック" charset="0"/>
                <a:cs typeface="Calibri" charset="0"/>
              </a:rPr>
              <a:t>Analysis</a:t>
            </a:r>
            <a:endParaRPr lang="en-US" dirty="0">
              <a:solidFill>
                <a:srgbClr val="7F7F7F"/>
              </a:solidFill>
              <a:latin typeface="Calibri" charset="0"/>
              <a:ea typeface="ＭＳ Ｐゴシック" charset="0"/>
              <a:cs typeface="Calibri" charset="0"/>
            </a:endParaRPr>
          </a:p>
        </p:txBody>
      </p:sp>
      <p:sp>
        <p:nvSpPr>
          <p:cNvPr id="25602" name="TextBox 5"/>
          <p:cNvSpPr txBox="1">
            <a:spLocks noChangeArrowheads="1"/>
          </p:cNvSpPr>
          <p:nvPr/>
        </p:nvSpPr>
        <p:spPr bwMode="auto">
          <a:xfrm>
            <a:off x="634921" y="1429088"/>
            <a:ext cx="7782063" cy="432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GB" sz="2500" dirty="0" smtClean="0">
                <a:latin typeface="Calibri"/>
                <a:cs typeface="Calibri"/>
              </a:rPr>
              <a:t>Identifies ‘tensions </a:t>
            </a:r>
            <a:r>
              <a:rPr lang="en-GB" sz="2500" dirty="0">
                <a:latin typeface="Calibri"/>
                <a:cs typeface="Calibri"/>
              </a:rPr>
              <a:t>around power and </a:t>
            </a:r>
            <a:r>
              <a:rPr lang="en-GB" sz="2500" dirty="0" smtClean="0">
                <a:latin typeface="Calibri"/>
                <a:cs typeface="Calibri"/>
              </a:rPr>
              <a:t>expertise’ and argues ‘potential </a:t>
            </a:r>
            <a:r>
              <a:rPr lang="en-GB" sz="2500" dirty="0">
                <a:latin typeface="Calibri"/>
                <a:cs typeface="Calibri"/>
              </a:rPr>
              <a:t>contributors were cynical of their involvement as </a:t>
            </a:r>
            <a:r>
              <a:rPr lang="en-GB" sz="2500" dirty="0" smtClean="0">
                <a:latin typeface="Calibri"/>
                <a:cs typeface="Calibri"/>
              </a:rPr>
              <a:t>“sources” </a:t>
            </a:r>
            <a:r>
              <a:rPr lang="en-GB" sz="2500" dirty="0">
                <a:latin typeface="Calibri"/>
                <a:cs typeface="Calibri"/>
              </a:rPr>
              <a:t>providing content for media professionals to use, and saw the guidance from the production team as attempts to limit their creative agency and the possibilities for self-representation</a:t>
            </a:r>
            <a:r>
              <a:rPr lang="en-GB" sz="2500" dirty="0" smtClean="0">
                <a:latin typeface="Calibri"/>
                <a:cs typeface="Calibri"/>
              </a:rPr>
              <a:t>.’</a:t>
            </a:r>
          </a:p>
          <a:p>
            <a:pPr algn="just"/>
            <a:r>
              <a:rPr lang="en-GB" sz="2500" dirty="0" smtClean="0">
                <a:latin typeface="Calibri"/>
                <a:cs typeface="Calibri"/>
              </a:rPr>
              <a:t>(Ashton, 2015: 109)  </a:t>
            </a:r>
          </a:p>
          <a:p>
            <a:pPr algn="just"/>
            <a:endParaRPr lang="en-GB" sz="2500" dirty="0">
              <a:latin typeface="Calibri"/>
              <a:cs typeface="Calibri"/>
            </a:endParaRPr>
          </a:p>
          <a:p>
            <a:pPr algn="just"/>
            <a:r>
              <a:rPr lang="en-US" sz="2500" dirty="0" smtClean="0">
                <a:latin typeface="Calibri"/>
                <a:cs typeface="Calibri"/>
              </a:rPr>
              <a:t>The affordances of YouTube can see a crowdsourced documentary be produced, but we must remain mindful of how that process is structured and </a:t>
            </a:r>
            <a:r>
              <a:rPr lang="en-US" sz="2500" dirty="0" err="1" smtClean="0">
                <a:latin typeface="Calibri"/>
                <a:cs typeface="Calibri"/>
              </a:rPr>
              <a:t>operationalised</a:t>
            </a:r>
            <a:r>
              <a:rPr lang="en-US" sz="2500" dirty="0" smtClean="0">
                <a:latin typeface="Calibri"/>
                <a:cs typeface="Calibri"/>
              </a:rPr>
              <a:t>.</a:t>
            </a:r>
            <a:endParaRPr lang="en-GB" sz="2500" dirty="0" smtClean="0">
              <a:latin typeface="Calibri"/>
              <a:cs typeface="Calibri"/>
            </a:endParaRPr>
          </a:p>
        </p:txBody>
      </p:sp>
    </p:spTree>
    <p:extLst>
      <p:ext uri="{BB962C8B-B14F-4D97-AF65-F5344CB8AC3E}">
        <p14:creationId xmlns:p14="http://schemas.microsoft.com/office/powerpoint/2010/main" val="4064089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Summary and thanks</a:t>
            </a:r>
            <a:endParaRPr lang="en-US" dirty="0">
              <a:solidFill>
                <a:srgbClr val="7F7F7F"/>
              </a:solidFill>
            </a:endParaRPr>
          </a:p>
        </p:txBody>
      </p:sp>
      <p:sp>
        <p:nvSpPr>
          <p:cNvPr id="3" name="Content Placeholder 2"/>
          <p:cNvSpPr>
            <a:spLocks noGrp="1"/>
          </p:cNvSpPr>
          <p:nvPr>
            <p:ph idx="1"/>
          </p:nvPr>
        </p:nvSpPr>
        <p:spPr>
          <a:xfrm>
            <a:off x="457200" y="1417637"/>
            <a:ext cx="8229600" cy="5137012"/>
          </a:xfrm>
        </p:spPr>
        <p:txBody>
          <a:bodyPr>
            <a:normAutofit fontScale="85000" lnSpcReduction="10000"/>
          </a:bodyPr>
          <a:lstStyle/>
          <a:p>
            <a:pPr algn="just"/>
            <a:r>
              <a:rPr lang="en-US" dirty="0" smtClean="0"/>
              <a:t>Interest in frameworks and affordances (e.g. Wikipedia and service stars; </a:t>
            </a:r>
            <a:r>
              <a:rPr lang="en-US" dirty="0" smtClean="0"/>
              <a:t>YouTube and a </a:t>
            </a:r>
            <a:r>
              <a:rPr lang="en-US" dirty="0" smtClean="0"/>
              <a:t>crowdsourced documentary project</a:t>
            </a:r>
            <a:r>
              <a:rPr lang="en-US" dirty="0" smtClean="0"/>
              <a:t>)</a:t>
            </a:r>
          </a:p>
          <a:p>
            <a:pPr algn="just"/>
            <a:r>
              <a:rPr lang="en-US" dirty="0" smtClean="0"/>
              <a:t>Examine the </a:t>
            </a:r>
            <a:r>
              <a:rPr lang="en-US" dirty="0" smtClean="0"/>
              <a:t>implications of these for participating individuals and their sense of who they are and what they can do.</a:t>
            </a:r>
          </a:p>
          <a:p>
            <a:pPr marL="0" indent="0" algn="just">
              <a:buNone/>
            </a:pPr>
            <a:endParaRPr lang="en-US" dirty="0" smtClean="0"/>
          </a:p>
          <a:p>
            <a:pPr marL="0" indent="0" algn="just">
              <a:buNone/>
            </a:pPr>
            <a:endParaRPr lang="en-US" dirty="0"/>
          </a:p>
          <a:p>
            <a:pPr marL="0" indent="0" algn="just">
              <a:buNone/>
            </a:pPr>
            <a:endParaRPr lang="en-US" dirty="0" smtClean="0"/>
          </a:p>
          <a:p>
            <a:pPr marL="0" indent="0" algn="just">
              <a:buNone/>
            </a:pPr>
            <a:endParaRPr lang="en-US" dirty="0"/>
          </a:p>
          <a:p>
            <a:pPr marL="0" indent="0" algn="just">
              <a:buNone/>
            </a:pPr>
            <a:endParaRPr lang="en-US" dirty="0" smtClean="0"/>
          </a:p>
          <a:p>
            <a:pPr marL="0" indent="0" algn="just">
              <a:buNone/>
            </a:pPr>
            <a:r>
              <a:rPr lang="en-US" dirty="0" smtClean="0"/>
              <a:t>https</a:t>
            </a:r>
            <a:r>
              <a:rPr lang="en-US" dirty="0"/>
              <a:t>://</a:t>
            </a:r>
            <a:r>
              <a:rPr lang="en-US" dirty="0" err="1"/>
              <a:t>www.flickr.com</a:t>
            </a:r>
            <a:r>
              <a:rPr lang="en-US" dirty="0"/>
              <a:t>/photos/</a:t>
            </a:r>
            <a:r>
              <a:rPr lang="en-US" dirty="0" err="1"/>
              <a:t>joealterio</a:t>
            </a:r>
            <a:r>
              <a:rPr lang="en-US" dirty="0"/>
              <a:t>/6148881840</a:t>
            </a:r>
            <a:endParaRPr lang="en-US" dirty="0" smtClean="0"/>
          </a:p>
          <a:p>
            <a:pPr algn="just"/>
            <a:endParaRPr lang="en-US" dirty="0"/>
          </a:p>
          <a:p>
            <a:pPr marL="0" indent="0" algn="just">
              <a:buNone/>
            </a:pPr>
            <a:endParaRPr lang="en-US" dirty="0"/>
          </a:p>
        </p:txBody>
      </p:sp>
      <p:pic>
        <p:nvPicPr>
          <p:cNvPr id="4" name="Picture 3" descr="Screen Shot 2015-11-19 at 11.11.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700" y="3986143"/>
            <a:ext cx="3022600" cy="1536700"/>
          </a:xfrm>
          <a:prstGeom prst="rect">
            <a:avLst/>
          </a:prstGeom>
        </p:spPr>
      </p:pic>
    </p:spTree>
    <p:extLst>
      <p:ext uri="{BB962C8B-B14F-4D97-AF65-F5344CB8AC3E}">
        <p14:creationId xmlns:p14="http://schemas.microsoft.com/office/powerpoint/2010/main" val="2721362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7928"/>
            <a:ext cx="8229600" cy="5001490"/>
          </a:xfrm>
        </p:spPr>
        <p:txBody>
          <a:bodyPr>
            <a:noAutofit/>
          </a:bodyPr>
          <a:lstStyle/>
          <a:p>
            <a:pPr marL="0" lvl="0" indent="0">
              <a:buNone/>
            </a:pPr>
            <a:r>
              <a:rPr lang="en-GB" sz="1600" dirty="0" smtClean="0">
                <a:solidFill>
                  <a:schemeClr val="bg1">
                    <a:lumMod val="50000"/>
                  </a:schemeClr>
                </a:solidFill>
              </a:rPr>
              <a:t>REFERENCES</a:t>
            </a:r>
          </a:p>
          <a:p>
            <a:pPr lvl="0"/>
            <a:r>
              <a:rPr lang="en-GB" sz="1600" dirty="0"/>
              <a:t>Ashton, D. (2011) "Awarding the self in Wikipedia: Identity work and the disclosure of knowledge", </a:t>
            </a:r>
            <a:r>
              <a:rPr lang="en-GB" sz="1600" i="1" dirty="0"/>
              <a:t>First Monday</a:t>
            </a:r>
            <a:r>
              <a:rPr lang="en-GB" sz="1600" dirty="0"/>
              <a:t>,</a:t>
            </a:r>
            <a:r>
              <a:rPr lang="en-GB" sz="1600" i="1" dirty="0"/>
              <a:t> </a:t>
            </a:r>
            <a:r>
              <a:rPr lang="en-GB" sz="1600" dirty="0" smtClean="0"/>
              <a:t>16(1)</a:t>
            </a:r>
          </a:p>
          <a:p>
            <a:pPr lvl="0"/>
            <a:r>
              <a:rPr lang="en-GB" sz="1600" dirty="0" smtClean="0"/>
              <a:t>Ashton</a:t>
            </a:r>
            <a:r>
              <a:rPr lang="en-GB" sz="1600" dirty="0"/>
              <a:t>, D. (2015) ‘Producing participatory media: (Crowd)sourcing content in </a:t>
            </a:r>
            <a:r>
              <a:rPr lang="en-GB" sz="1600" i="1" dirty="0"/>
              <a:t>Britain/Life in a Day</a:t>
            </a:r>
            <a:r>
              <a:rPr lang="en-GB" sz="1600" dirty="0"/>
              <a:t>’, </a:t>
            </a:r>
            <a:r>
              <a:rPr lang="en-GB" sz="1600" i="1" dirty="0"/>
              <a:t>Media International Australia</a:t>
            </a:r>
            <a:r>
              <a:rPr lang="en-GB" sz="1600" dirty="0"/>
              <a:t>. Special Issue on ‘Making Media Participatory’. 154: 101-111</a:t>
            </a:r>
            <a:r>
              <a:rPr lang="en-GB" sz="1600" dirty="0" smtClean="0"/>
              <a:t>.</a:t>
            </a:r>
            <a:endParaRPr lang="en-GB" sz="1600" dirty="0"/>
          </a:p>
          <a:p>
            <a:r>
              <a:rPr lang="en-GB" sz="1600" dirty="0"/>
              <a:t>Ashton, D. (2017) ‘Digital Stories, Participatory Practices and Life/Britain in a Day: Framing Creativity and Debating Diversity’, in </a:t>
            </a:r>
            <a:r>
              <a:rPr lang="en-GB" sz="1600" dirty="0" err="1"/>
              <a:t>Chapain</a:t>
            </a:r>
            <a:r>
              <a:rPr lang="en-GB" sz="1600" dirty="0"/>
              <a:t>, C., </a:t>
            </a:r>
            <a:r>
              <a:rPr lang="en-GB" sz="1600" dirty="0" err="1"/>
              <a:t>Comunian</a:t>
            </a:r>
            <a:r>
              <a:rPr lang="en-GB" sz="1600" dirty="0"/>
              <a:t>, R. and Malik, S. (eds.)</a:t>
            </a:r>
            <a:r>
              <a:rPr lang="en-GB" sz="1600" i="1" dirty="0"/>
              <a:t> Community Filmmaking: Diversity, Innovation, Policy and Practice</a:t>
            </a:r>
            <a:r>
              <a:rPr lang="en-GB" sz="1600" dirty="0"/>
              <a:t>. London: Routledge</a:t>
            </a:r>
            <a:r>
              <a:rPr lang="en-GB" sz="1600" dirty="0" smtClean="0"/>
              <a:t>.</a:t>
            </a:r>
            <a:endParaRPr lang="en-US" sz="1600" dirty="0" smtClean="0">
              <a:solidFill>
                <a:schemeClr val="bg1">
                  <a:lumMod val="50000"/>
                </a:schemeClr>
              </a:solidFill>
            </a:endParaRPr>
          </a:p>
          <a:p>
            <a:pPr algn="just"/>
            <a:r>
              <a:rPr lang="en-US" sz="1600" dirty="0" smtClean="0"/>
              <a:t>Jenkins, H. (2006) </a:t>
            </a:r>
            <a:r>
              <a:rPr lang="en-US" sz="1600" i="1" dirty="0" smtClean="0"/>
              <a:t>Confronting the Challenges of Participatory Culture</a:t>
            </a:r>
            <a:r>
              <a:rPr lang="en-US" sz="1600" dirty="0" smtClean="0"/>
              <a:t>. MacArthur.</a:t>
            </a:r>
            <a:endParaRPr lang="en-US" sz="1600" dirty="0" smtClean="0">
              <a:solidFill>
                <a:schemeClr val="bg1">
                  <a:lumMod val="50000"/>
                </a:schemeClr>
              </a:solidFill>
            </a:endParaRPr>
          </a:p>
          <a:p>
            <a:pPr algn="just"/>
            <a:r>
              <a:rPr lang="en-US" sz="1600" dirty="0" smtClean="0"/>
              <a:t>Marwick</a:t>
            </a:r>
            <a:r>
              <a:rPr lang="en-US" sz="1600" dirty="0"/>
              <a:t>, A.E. (2015) ‘You May Know Me from YouTube - (Micro-) Celebrity in Social Media’, in Marshall, P.D. and Redmond, S. (eds.) A Companion to </a:t>
            </a:r>
            <a:r>
              <a:rPr lang="en-US" sz="1600" dirty="0" smtClean="0"/>
              <a:t>Celebrity. Wiley-Blackwell, pp. 333-350</a:t>
            </a:r>
            <a:r>
              <a:rPr lang="en-US" sz="1600" dirty="0" smtClean="0"/>
              <a:t>.</a:t>
            </a:r>
            <a:endParaRPr lang="en-US" sz="1600" dirty="0"/>
          </a:p>
          <a:p>
            <a:pPr algn="just"/>
            <a:r>
              <a:rPr lang="en-US" sz="1600" dirty="0" err="1"/>
              <a:t>Meikle</a:t>
            </a:r>
            <a:r>
              <a:rPr lang="en-US" sz="1600" dirty="0"/>
              <a:t>, G. and Young, S. (2012</a:t>
            </a:r>
            <a:r>
              <a:rPr lang="en-US" sz="1600" i="1" dirty="0"/>
              <a:t>) Media Convergence</a:t>
            </a:r>
            <a:r>
              <a:rPr lang="en-US" sz="1600" dirty="0"/>
              <a:t>. Basingstoke: Palgrave Macmillan</a:t>
            </a:r>
            <a:r>
              <a:rPr lang="en-US" sz="1600" dirty="0" smtClean="0"/>
              <a:t>.</a:t>
            </a:r>
            <a:endParaRPr lang="en-US" sz="1600" dirty="0"/>
          </a:p>
          <a:p>
            <a:pPr algn="just"/>
            <a:r>
              <a:rPr lang="en-US" sz="1600" dirty="0"/>
              <a:t>Van </a:t>
            </a:r>
            <a:r>
              <a:rPr lang="en-US" sz="1600" dirty="0" err="1"/>
              <a:t>Dijck</a:t>
            </a:r>
            <a:r>
              <a:rPr lang="en-US" sz="1600" dirty="0"/>
              <a:t>, J. (2009) ‘Users like you? Theorizing agency in user generated content’, </a:t>
            </a:r>
            <a:r>
              <a:rPr lang="en-US" sz="1600" i="1" dirty="0"/>
              <a:t>Media, Culture &amp; Society </a:t>
            </a:r>
            <a:r>
              <a:rPr lang="en-US" sz="1600" dirty="0"/>
              <a:t>31(1): 41-58.</a:t>
            </a:r>
          </a:p>
          <a:p>
            <a:pPr algn="just"/>
            <a:endParaRPr lang="en-US" sz="1600" dirty="0"/>
          </a:p>
          <a:p>
            <a:pPr marL="0" indent="0" algn="just">
              <a:buNone/>
            </a:pPr>
            <a:r>
              <a:rPr lang="en-US" sz="1600" dirty="0" smtClean="0">
                <a:solidFill>
                  <a:schemeClr val="bg1">
                    <a:lumMod val="50000"/>
                  </a:schemeClr>
                </a:solidFill>
              </a:rPr>
              <a:t>FURTHER READINGS</a:t>
            </a:r>
            <a:endParaRPr lang="en-US" sz="1600" dirty="0" smtClean="0">
              <a:solidFill>
                <a:schemeClr val="bg1">
                  <a:lumMod val="50000"/>
                </a:schemeClr>
              </a:solidFill>
            </a:endParaRPr>
          </a:p>
          <a:p>
            <a:pPr algn="just"/>
            <a:r>
              <a:rPr lang="en-US" sz="1600" dirty="0" err="1"/>
              <a:t>Benkler</a:t>
            </a:r>
            <a:r>
              <a:rPr lang="en-US" sz="1600" dirty="0"/>
              <a:t>, Y. (2006) </a:t>
            </a:r>
            <a:r>
              <a:rPr lang="en-US" sz="1600" i="1" dirty="0"/>
              <a:t>The Wealth of Networks</a:t>
            </a:r>
            <a:r>
              <a:rPr lang="en-US" sz="1600" dirty="0"/>
              <a:t>. New Haven: Yale University Press</a:t>
            </a:r>
            <a:r>
              <a:rPr lang="en-US" sz="1600" dirty="0" smtClean="0"/>
              <a:t>.</a:t>
            </a:r>
            <a:endParaRPr lang="en-US" sz="1600" dirty="0" smtClean="0"/>
          </a:p>
          <a:p>
            <a:pPr algn="just"/>
            <a:r>
              <a:rPr lang="en-US" sz="1600" dirty="0"/>
              <a:t>Jenkins, H., Ford, S., and Green, J. (2013). </a:t>
            </a:r>
            <a:r>
              <a:rPr lang="en-US" sz="1600" i="1" dirty="0"/>
              <a:t>Spreadable Media: Creating Value and Meaning in a Networked Culture</a:t>
            </a:r>
            <a:r>
              <a:rPr lang="en-US" sz="1600" dirty="0"/>
              <a:t>. NYU Press. </a:t>
            </a:r>
            <a:endParaRPr lang="en-US" sz="1600" dirty="0" smtClean="0"/>
          </a:p>
          <a:p>
            <a:pPr algn="just"/>
            <a:r>
              <a:rPr lang="en-US" sz="1600" dirty="0" err="1" smtClean="0"/>
              <a:t>Schäfer</a:t>
            </a:r>
            <a:r>
              <a:rPr lang="en-US" sz="1600" dirty="0"/>
              <a:t>, M. (2011) </a:t>
            </a:r>
            <a:r>
              <a:rPr lang="en-US" sz="1600" i="1" dirty="0"/>
              <a:t>Bastard Culture! how user participation transforms cultural production</a:t>
            </a:r>
            <a:r>
              <a:rPr lang="en-US" sz="1600" dirty="0"/>
              <a:t>. Chicago: University of Chicago Press</a:t>
            </a:r>
            <a:r>
              <a:rPr lang="en-US" sz="1600" dirty="0" smtClean="0"/>
              <a:t>.</a:t>
            </a:r>
          </a:p>
          <a:p>
            <a:pPr algn="just"/>
            <a:endParaRPr lang="en-US" sz="1600" dirty="0" smtClean="0"/>
          </a:p>
          <a:p>
            <a:pPr algn="just"/>
            <a:endParaRPr lang="en-US" sz="1600" dirty="0"/>
          </a:p>
        </p:txBody>
      </p:sp>
    </p:spTree>
    <p:extLst>
      <p:ext uri="{BB962C8B-B14F-4D97-AF65-F5344CB8AC3E}">
        <p14:creationId xmlns:p14="http://schemas.microsoft.com/office/powerpoint/2010/main" val="421478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Ordinary citizens and community</a:t>
            </a:r>
            <a:endParaRPr lang="en-US" dirty="0">
              <a:solidFill>
                <a:srgbClr val="7F7F7F"/>
              </a:solidFill>
            </a:endParaRPr>
          </a:p>
        </p:txBody>
      </p:sp>
      <p:sp>
        <p:nvSpPr>
          <p:cNvPr id="3" name="Content Placeholder 2"/>
          <p:cNvSpPr>
            <a:spLocks noGrp="1"/>
          </p:cNvSpPr>
          <p:nvPr>
            <p:ph idx="1"/>
          </p:nvPr>
        </p:nvSpPr>
        <p:spPr>
          <a:xfrm>
            <a:off x="298470" y="1600200"/>
            <a:ext cx="6481582" cy="5067851"/>
          </a:xfrm>
        </p:spPr>
        <p:txBody>
          <a:bodyPr>
            <a:normAutofit fontScale="77500" lnSpcReduction="20000"/>
          </a:bodyPr>
          <a:lstStyle/>
          <a:p>
            <a:pPr algn="just"/>
            <a:r>
              <a:rPr lang="en-US" dirty="0" smtClean="0"/>
              <a:t>Howard Rheingold (1994)</a:t>
            </a:r>
            <a:br>
              <a:rPr lang="en-US" dirty="0" smtClean="0"/>
            </a:br>
            <a:r>
              <a:rPr lang="en-US" dirty="0" smtClean="0"/>
              <a:t/>
            </a:r>
            <a:br>
              <a:rPr lang="en-US" dirty="0" smtClean="0"/>
            </a:br>
            <a:r>
              <a:rPr lang="en-US" dirty="0" smtClean="0"/>
              <a:t>‘The </a:t>
            </a:r>
            <a:r>
              <a:rPr lang="en-US" dirty="0"/>
              <a:t>technology that makes virtual communities possible has the potential to bring enormous leverage to ordinary citizens at relatively little cost – intellectual leverage, social leverage, commercial leverage, and most important, political leverage... the future of the Net is connected to the future of community, democracy, education, science, and intellectual life—some of the human institutions people hold most dear</a:t>
            </a:r>
            <a:r>
              <a:rPr lang="en-US" dirty="0" smtClean="0"/>
              <a:t>.’</a:t>
            </a:r>
          </a:p>
          <a:p>
            <a:endParaRPr lang="en-US" dirty="0"/>
          </a:p>
          <a:p>
            <a:r>
              <a:rPr lang="en-US" dirty="0">
                <a:hlinkClick r:id="rId2"/>
              </a:rPr>
              <a:t>http://</a:t>
            </a:r>
            <a:r>
              <a:rPr lang="en-US" dirty="0" smtClean="0">
                <a:hlinkClick r:id="rId2"/>
              </a:rPr>
              <a:t>www.rheingold.com/electricminds/html/vcc_vc_intro.html</a:t>
            </a:r>
            <a:endParaRPr lang="en-US" dirty="0" smtClean="0"/>
          </a:p>
          <a:p>
            <a:endParaRPr lang="en-US" dirty="0"/>
          </a:p>
        </p:txBody>
      </p:sp>
      <p:pic>
        <p:nvPicPr>
          <p:cNvPr id="4" name="Picture 3" descr="Screen Shot 2015-11-19 at 09.46.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900" y="2443865"/>
            <a:ext cx="1612900" cy="2501900"/>
          </a:xfrm>
          <a:prstGeom prst="rect">
            <a:avLst/>
          </a:prstGeom>
        </p:spPr>
      </p:pic>
    </p:spTree>
    <p:extLst>
      <p:ext uri="{BB962C8B-B14F-4D97-AF65-F5344CB8AC3E}">
        <p14:creationId xmlns:p14="http://schemas.microsoft.com/office/powerpoint/2010/main" val="226658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Participatory Cultures</a:t>
            </a:r>
            <a:endParaRPr lang="en-US" dirty="0">
              <a:solidFill>
                <a:srgbClr val="7F7F7F"/>
              </a:solidFill>
            </a:endParaRPr>
          </a:p>
        </p:txBody>
      </p:sp>
      <p:sp>
        <p:nvSpPr>
          <p:cNvPr id="3" name="Content Placeholder 2"/>
          <p:cNvSpPr>
            <a:spLocks noGrp="1"/>
          </p:cNvSpPr>
          <p:nvPr>
            <p:ph idx="1"/>
          </p:nvPr>
        </p:nvSpPr>
        <p:spPr>
          <a:xfrm>
            <a:off x="457200" y="1600200"/>
            <a:ext cx="5892013" cy="5022490"/>
          </a:xfrm>
        </p:spPr>
        <p:txBody>
          <a:bodyPr>
            <a:normAutofit fontScale="85000" lnSpcReduction="20000"/>
          </a:bodyPr>
          <a:lstStyle/>
          <a:p>
            <a:pPr algn="just"/>
            <a:r>
              <a:rPr lang="en-US" dirty="0" smtClean="0"/>
              <a:t>Henry Jenkins et al. (2006: 7):</a:t>
            </a:r>
            <a:br>
              <a:rPr lang="en-US" dirty="0" smtClean="0"/>
            </a:br>
            <a:r>
              <a:rPr lang="en-US" dirty="0" smtClean="0"/>
              <a:t/>
            </a:r>
            <a:br>
              <a:rPr lang="en-US" dirty="0" smtClean="0"/>
            </a:br>
            <a:r>
              <a:rPr lang="en-US" dirty="0" smtClean="0"/>
              <a:t>‘relatively </a:t>
            </a:r>
            <a:r>
              <a:rPr lang="en-US" dirty="0"/>
              <a:t>low barriers to artistic expression and civic engagement, strong support for creating and sharing one’s creations, and some type of information mentorship whereby what is known by the most experienced is passed along to </a:t>
            </a:r>
            <a:r>
              <a:rPr lang="en-US" dirty="0" smtClean="0"/>
              <a:t>novices’</a:t>
            </a:r>
          </a:p>
          <a:p>
            <a:pPr algn="just"/>
            <a:endParaRPr lang="en-US" dirty="0"/>
          </a:p>
          <a:p>
            <a:r>
              <a:rPr lang="en-US" sz="2400" dirty="0">
                <a:hlinkClick r:id="rId2"/>
              </a:rPr>
              <a:t>https://mitpress.mit.edu/sites/default/files/titles/free_download/</a:t>
            </a:r>
            <a:r>
              <a:rPr lang="en-US" sz="2400" dirty="0" smtClean="0">
                <a:hlinkClick r:id="rId2"/>
              </a:rPr>
              <a:t>9780262513623_Confronting_the_Challenges.pdf</a:t>
            </a:r>
            <a:endParaRPr lang="en-US" sz="2400" dirty="0" smtClean="0"/>
          </a:p>
          <a:p>
            <a:pPr marL="0" indent="0" algn="just">
              <a:buNone/>
            </a:pPr>
            <a:endParaRPr lang="en-US" dirty="0"/>
          </a:p>
        </p:txBody>
      </p:sp>
      <p:pic>
        <p:nvPicPr>
          <p:cNvPr id="4" name="Picture 3" descr="Screen Shot 2015-11-19 at 09.56.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367" y="2355011"/>
            <a:ext cx="1910433" cy="2583362"/>
          </a:xfrm>
          <a:prstGeom prst="rect">
            <a:avLst/>
          </a:prstGeom>
        </p:spPr>
      </p:pic>
    </p:spTree>
    <p:extLst>
      <p:ext uri="{BB962C8B-B14F-4D97-AF65-F5344CB8AC3E}">
        <p14:creationId xmlns:p14="http://schemas.microsoft.com/office/powerpoint/2010/main" val="302962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9887"/>
          </a:xfrm>
        </p:spPr>
        <p:txBody>
          <a:bodyPr>
            <a:normAutofit/>
          </a:bodyPr>
          <a:lstStyle/>
          <a:p>
            <a:pPr algn="l"/>
            <a:r>
              <a:rPr lang="en-US" dirty="0" smtClean="0">
                <a:solidFill>
                  <a:srgbClr val="7F7F7F"/>
                </a:solidFill>
              </a:rPr>
              <a:t>… is everyone participating?</a:t>
            </a:r>
            <a:endParaRPr lang="en-US" dirty="0">
              <a:solidFill>
                <a:srgbClr val="7F7F7F"/>
              </a:solidFill>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t>‘[…] </a:t>
            </a:r>
            <a:r>
              <a:rPr lang="en-US" dirty="0"/>
              <a:t>it’s a great leap to presume that the availability of digital </a:t>
            </a:r>
            <a:r>
              <a:rPr lang="en-US" dirty="0" smtClean="0"/>
              <a:t>networked technologies </a:t>
            </a:r>
            <a:r>
              <a:rPr lang="en-US" dirty="0"/>
              <a:t>turns everyone into active </a:t>
            </a:r>
            <a:r>
              <a:rPr lang="en-US" dirty="0" smtClean="0"/>
              <a:t>participants’ (van </a:t>
            </a:r>
            <a:r>
              <a:rPr lang="en-US" dirty="0" err="1" smtClean="0"/>
              <a:t>Dijck</a:t>
            </a:r>
            <a:r>
              <a:rPr lang="en-US" dirty="0" smtClean="0"/>
              <a:t>, 2009: </a:t>
            </a:r>
            <a:r>
              <a:rPr lang="en-US" dirty="0"/>
              <a:t>44: </a:t>
            </a:r>
            <a:r>
              <a:rPr lang="en-US" dirty="0">
                <a:hlinkClick r:id="rId2"/>
              </a:rPr>
              <a:t>http://</a:t>
            </a:r>
            <a:r>
              <a:rPr lang="en-US" dirty="0" smtClean="0">
                <a:hlinkClick r:id="rId2"/>
              </a:rPr>
              <a:t>mcs.sagepub.com/content/31/1/41</a:t>
            </a:r>
            <a:r>
              <a:rPr lang="en-US" dirty="0" smtClean="0"/>
              <a:t>)</a:t>
            </a:r>
          </a:p>
          <a:p>
            <a:pPr algn="just"/>
            <a:endParaRPr lang="en-US" dirty="0"/>
          </a:p>
          <a:p>
            <a:pPr algn="just"/>
            <a:r>
              <a:rPr lang="en-US" dirty="0" smtClean="0"/>
              <a:t>‘“Participation” does not equal “active contribution” to UGC sites’ </a:t>
            </a:r>
            <a:r>
              <a:rPr lang="en-US" dirty="0"/>
              <a:t>(van </a:t>
            </a:r>
            <a:r>
              <a:rPr lang="en-US" dirty="0" err="1"/>
              <a:t>Dijck</a:t>
            </a:r>
            <a:r>
              <a:rPr lang="en-US" dirty="0"/>
              <a:t>, 2009: 44</a:t>
            </a:r>
            <a:r>
              <a:rPr lang="en-US" dirty="0" smtClean="0"/>
              <a:t>) …</a:t>
            </a:r>
          </a:p>
          <a:p>
            <a:pPr algn="just"/>
            <a:endParaRPr lang="en-US" dirty="0"/>
          </a:p>
          <a:p>
            <a:pPr algn="just"/>
            <a:r>
              <a:rPr lang="en-US" dirty="0" smtClean="0"/>
              <a:t>How about participating in the same way …</a:t>
            </a:r>
            <a:endParaRPr lang="en-US" dirty="0"/>
          </a:p>
        </p:txBody>
      </p:sp>
    </p:spTree>
    <p:extLst>
      <p:ext uri="{BB962C8B-B14F-4D97-AF65-F5344CB8AC3E}">
        <p14:creationId xmlns:p14="http://schemas.microsoft.com/office/powerpoint/2010/main" val="3413418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800" dirty="0" smtClean="0">
                <a:solidFill>
                  <a:srgbClr val="7F7F7F"/>
                </a:solidFill>
              </a:rPr>
              <a:t>Van </a:t>
            </a:r>
            <a:r>
              <a:rPr lang="en-US" sz="2800" dirty="0" err="1" smtClean="0">
                <a:solidFill>
                  <a:srgbClr val="7F7F7F"/>
                </a:solidFill>
              </a:rPr>
              <a:t>Dijck</a:t>
            </a:r>
            <a:r>
              <a:rPr lang="en-US" sz="2800" dirty="0" smtClean="0">
                <a:solidFill>
                  <a:srgbClr val="7F7F7F"/>
                </a:solidFill>
              </a:rPr>
              <a:t> (2009: 44) </a:t>
            </a:r>
            <a:r>
              <a:rPr lang="en-US" sz="2800" dirty="0" err="1" smtClean="0">
                <a:solidFill>
                  <a:srgbClr val="7F7F7F"/>
                </a:solidFill>
              </a:rPr>
              <a:t>summarises</a:t>
            </a:r>
            <a:r>
              <a:rPr lang="en-US" sz="2800" dirty="0" smtClean="0">
                <a:solidFill>
                  <a:srgbClr val="7F7F7F"/>
                </a:solidFill>
              </a:rPr>
              <a:t> a </a:t>
            </a:r>
            <a:r>
              <a:rPr lang="en-US" sz="2800" dirty="0">
                <a:solidFill>
                  <a:srgbClr val="7F7F7F"/>
                </a:solidFill>
              </a:rPr>
              <a:t>survey </a:t>
            </a:r>
            <a:r>
              <a:rPr lang="en-US" sz="2800" dirty="0" smtClean="0">
                <a:solidFill>
                  <a:srgbClr val="7F7F7F"/>
                </a:solidFill>
              </a:rPr>
              <a:t>that categorizes user’s </a:t>
            </a:r>
            <a:r>
              <a:rPr lang="en-US" sz="2800" dirty="0" err="1">
                <a:solidFill>
                  <a:srgbClr val="7F7F7F"/>
                </a:solidFill>
              </a:rPr>
              <a:t>behaviour</a:t>
            </a:r>
            <a:r>
              <a:rPr lang="en-US" sz="2800" dirty="0">
                <a:solidFill>
                  <a:srgbClr val="7F7F7F"/>
                </a:solidFill>
              </a:rPr>
              <a:t> according to six levels on a participation </a:t>
            </a:r>
            <a:r>
              <a:rPr lang="en-US" sz="2800" dirty="0" smtClean="0">
                <a:solidFill>
                  <a:srgbClr val="7F7F7F"/>
                </a:solidFill>
              </a:rPr>
              <a:t>ladder:</a:t>
            </a:r>
            <a:endParaRPr lang="en-US" sz="2800" dirty="0">
              <a:solidFill>
                <a:srgbClr val="7F7F7F"/>
              </a:solidFill>
            </a:endParaRPr>
          </a:p>
        </p:txBody>
      </p:sp>
      <p:sp>
        <p:nvSpPr>
          <p:cNvPr id="3" name="Content Placeholder 2"/>
          <p:cNvSpPr>
            <a:spLocks noGrp="1"/>
          </p:cNvSpPr>
          <p:nvPr>
            <p:ph idx="1"/>
          </p:nvPr>
        </p:nvSpPr>
        <p:spPr/>
        <p:txBody>
          <a:bodyPr>
            <a:noAutofit/>
          </a:bodyPr>
          <a:lstStyle/>
          <a:p>
            <a:r>
              <a:rPr lang="en-US" sz="2200" b="1" dirty="0" smtClean="0"/>
              <a:t>‘Active </a:t>
            </a:r>
            <a:r>
              <a:rPr lang="en-US" sz="2200" b="1" dirty="0"/>
              <a:t>creators’ </a:t>
            </a:r>
            <a:r>
              <a:rPr lang="en-US" sz="2200" dirty="0"/>
              <a:t>– people </a:t>
            </a:r>
            <a:r>
              <a:rPr lang="en-US" sz="2200" dirty="0" smtClean="0"/>
              <a:t>actually producing </a:t>
            </a:r>
            <a:r>
              <a:rPr lang="en-US" sz="2200" dirty="0"/>
              <a:t>and uploading content such as </a:t>
            </a:r>
            <a:r>
              <a:rPr lang="en-US" sz="2200" dirty="0" err="1"/>
              <a:t>webblogs</a:t>
            </a:r>
            <a:r>
              <a:rPr lang="en-US" sz="2200" dirty="0"/>
              <a:t>, videos or photos. </a:t>
            </a:r>
            <a:endParaRPr lang="en-US" sz="2200" dirty="0" smtClean="0"/>
          </a:p>
          <a:p>
            <a:r>
              <a:rPr lang="en-US" sz="2200" b="1" dirty="0" smtClean="0"/>
              <a:t>‘Critics’</a:t>
            </a:r>
            <a:r>
              <a:rPr lang="en-US" sz="2200" b="1" dirty="0"/>
              <a:t> </a:t>
            </a:r>
            <a:r>
              <a:rPr lang="en-US" sz="2200" dirty="0" smtClean="0"/>
              <a:t>- provide </a:t>
            </a:r>
            <a:r>
              <a:rPr lang="en-US" sz="2200" dirty="0"/>
              <a:t>ratings </a:t>
            </a:r>
            <a:r>
              <a:rPr lang="en-US" sz="2200" dirty="0" smtClean="0"/>
              <a:t>or evaluations.</a:t>
            </a:r>
          </a:p>
          <a:p>
            <a:r>
              <a:rPr lang="en-US" sz="2200" b="1" dirty="0" smtClean="0"/>
              <a:t>‘Collectors’</a:t>
            </a:r>
            <a:r>
              <a:rPr lang="en-US" sz="2200" dirty="0" smtClean="0"/>
              <a:t>- save </a:t>
            </a:r>
            <a:r>
              <a:rPr lang="en-US" sz="2200" dirty="0"/>
              <a:t>URLs on a social bookmarking service which can </a:t>
            </a:r>
            <a:r>
              <a:rPr lang="en-US" sz="2200" dirty="0" smtClean="0"/>
              <a:t>be shared </a:t>
            </a:r>
            <a:r>
              <a:rPr lang="en-US" sz="2200" dirty="0"/>
              <a:t>with other </a:t>
            </a:r>
            <a:r>
              <a:rPr lang="en-US" sz="2200" dirty="0" smtClean="0"/>
              <a:t>users.</a:t>
            </a:r>
          </a:p>
          <a:p>
            <a:r>
              <a:rPr lang="en-US" sz="2200" b="1" dirty="0" smtClean="0"/>
              <a:t>‘Joiners</a:t>
            </a:r>
            <a:r>
              <a:rPr lang="en-US" sz="2200" b="1" dirty="0"/>
              <a:t>’ </a:t>
            </a:r>
            <a:r>
              <a:rPr lang="en-US" sz="2200" dirty="0" smtClean="0"/>
              <a:t>– join </a:t>
            </a:r>
            <a:r>
              <a:rPr lang="en-US" sz="2200" dirty="0"/>
              <a:t>social networking </a:t>
            </a:r>
            <a:r>
              <a:rPr lang="en-US" sz="2200" dirty="0" smtClean="0"/>
              <a:t>sites </a:t>
            </a:r>
            <a:r>
              <a:rPr lang="en-US" sz="2200" dirty="0"/>
              <a:t>without </a:t>
            </a:r>
            <a:r>
              <a:rPr lang="en-US" sz="2200" dirty="0" smtClean="0"/>
              <a:t>necessarily contributing content</a:t>
            </a:r>
          </a:p>
          <a:p>
            <a:r>
              <a:rPr lang="en-US" sz="2200" b="1" dirty="0" smtClean="0"/>
              <a:t>‘Passive spectators’ </a:t>
            </a:r>
            <a:r>
              <a:rPr lang="en-US" sz="2200" dirty="0" smtClean="0"/>
              <a:t>- reading </a:t>
            </a:r>
            <a:r>
              <a:rPr lang="en-US" sz="2200" dirty="0"/>
              <a:t>blogs or watching peer-generated video, the latter category</a:t>
            </a:r>
          </a:p>
          <a:p>
            <a:r>
              <a:rPr lang="en-US" sz="2200" b="1" dirty="0" smtClean="0"/>
              <a:t>‘</a:t>
            </a:r>
            <a:r>
              <a:rPr lang="en-US" sz="2200" b="1" dirty="0" err="1" smtClean="0"/>
              <a:t>Inactives</a:t>
            </a:r>
            <a:r>
              <a:rPr lang="en-US" sz="2200" b="1" dirty="0" smtClean="0"/>
              <a:t>’</a:t>
            </a:r>
            <a:r>
              <a:rPr lang="en-US" sz="2200" dirty="0" smtClean="0"/>
              <a:t> - do </a:t>
            </a:r>
            <a:r>
              <a:rPr lang="en-US" sz="2200" dirty="0"/>
              <a:t>not engage in any of these </a:t>
            </a:r>
            <a:r>
              <a:rPr lang="en-US" sz="2200" dirty="0" smtClean="0"/>
              <a:t>activities</a:t>
            </a:r>
          </a:p>
          <a:p>
            <a:endParaRPr lang="en-US" sz="2200" dirty="0" smtClean="0"/>
          </a:p>
          <a:p>
            <a:pPr marL="0" indent="0">
              <a:buNone/>
            </a:pPr>
            <a:r>
              <a:rPr lang="en-US" sz="2200" dirty="0" smtClean="0"/>
              <a:t>Can do/be more than one of these. The point is that a more nuanced approach is possible and we can be aware of different forms of UGC </a:t>
            </a:r>
            <a:r>
              <a:rPr lang="en-US" sz="2200" dirty="0" err="1" smtClean="0"/>
              <a:t>behaviour</a:t>
            </a:r>
            <a:r>
              <a:rPr lang="en-US" sz="2200" dirty="0" smtClean="0"/>
              <a:t>.</a:t>
            </a:r>
            <a:endParaRPr lang="en-US" sz="2200" dirty="0"/>
          </a:p>
        </p:txBody>
      </p:sp>
    </p:spTree>
    <p:extLst>
      <p:ext uri="{BB962C8B-B14F-4D97-AF65-F5344CB8AC3E}">
        <p14:creationId xmlns:p14="http://schemas.microsoft.com/office/powerpoint/2010/main" val="141940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500" dirty="0" smtClean="0">
                <a:solidFill>
                  <a:srgbClr val="7F7F7F"/>
                </a:solidFill>
              </a:rPr>
              <a:t>Continued questions about the individual in relation to participatory cultures …</a:t>
            </a:r>
            <a:endParaRPr lang="en-US" sz="3500" dirty="0">
              <a:solidFill>
                <a:srgbClr val="7F7F7F"/>
              </a:solidFill>
            </a:endParaRPr>
          </a:p>
        </p:txBody>
      </p:sp>
      <p:sp>
        <p:nvSpPr>
          <p:cNvPr id="3" name="Content Placeholder 2"/>
          <p:cNvSpPr>
            <a:spLocks noGrp="1"/>
          </p:cNvSpPr>
          <p:nvPr>
            <p:ph idx="1"/>
          </p:nvPr>
        </p:nvSpPr>
        <p:spPr>
          <a:xfrm>
            <a:off x="457200" y="1950518"/>
            <a:ext cx="8229600" cy="4175645"/>
          </a:xfrm>
        </p:spPr>
        <p:txBody>
          <a:bodyPr/>
          <a:lstStyle/>
          <a:p>
            <a:r>
              <a:rPr lang="en-US" dirty="0"/>
              <a:t>What are the different motivations for participation?</a:t>
            </a:r>
          </a:p>
          <a:p>
            <a:r>
              <a:rPr lang="en-US" dirty="0"/>
              <a:t>What forms of </a:t>
            </a:r>
            <a:r>
              <a:rPr lang="en-US" dirty="0" smtClean="0"/>
              <a:t>identity formation can be seen within these contexts?</a:t>
            </a:r>
            <a:endParaRPr lang="en-US" dirty="0"/>
          </a:p>
          <a:p>
            <a:r>
              <a:rPr lang="en-US" dirty="0" smtClean="0"/>
              <a:t>Is participation equal and open to all?</a:t>
            </a:r>
          </a:p>
          <a:p>
            <a:r>
              <a:rPr lang="en-US" dirty="0" smtClean="0"/>
              <a:t>Are there continued power dynamics and hierarchies in evidence?</a:t>
            </a:r>
            <a:endParaRPr lang="en-US" dirty="0"/>
          </a:p>
        </p:txBody>
      </p:sp>
    </p:spTree>
    <p:extLst>
      <p:ext uri="{BB962C8B-B14F-4D97-AF65-F5344CB8AC3E}">
        <p14:creationId xmlns:p14="http://schemas.microsoft.com/office/powerpoint/2010/main" val="213477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lumMod val="50000"/>
                  </a:schemeClr>
                </a:solidFill>
              </a:rPr>
              <a:t>Key concept: affordances</a:t>
            </a:r>
            <a:endParaRPr lang="en-US" dirty="0">
              <a:solidFill>
                <a:schemeClr val="bg1">
                  <a:lumMod val="50000"/>
                </a:schemeClr>
              </a:solidFill>
            </a:endParaRPr>
          </a:p>
        </p:txBody>
      </p:sp>
      <p:sp>
        <p:nvSpPr>
          <p:cNvPr id="3" name="Content Placeholder 2"/>
          <p:cNvSpPr>
            <a:spLocks noGrp="1"/>
          </p:cNvSpPr>
          <p:nvPr>
            <p:ph idx="1"/>
          </p:nvPr>
        </p:nvSpPr>
        <p:spPr>
          <a:xfrm>
            <a:off x="300251" y="1600200"/>
            <a:ext cx="8639033" cy="4525963"/>
          </a:xfrm>
        </p:spPr>
        <p:txBody>
          <a:bodyPr>
            <a:normAutofit/>
          </a:bodyPr>
          <a:lstStyle/>
          <a:p>
            <a:pPr marL="0" indent="0">
              <a:buNone/>
            </a:pPr>
            <a:endParaRPr lang="en-US" dirty="0" smtClean="0">
              <a:hlinkClick r:id="rId2"/>
            </a:endParaRPr>
          </a:p>
          <a:p>
            <a:r>
              <a:rPr lang="en-US" sz="2800" dirty="0" smtClean="0"/>
              <a:t>Technical affordances are the material functionalities of a technology which allow users to perform certain actions’ </a:t>
            </a:r>
            <a:r>
              <a:rPr lang="en-US" sz="2800" dirty="0"/>
              <a:t>(Marwick, 2015: </a:t>
            </a:r>
            <a:r>
              <a:rPr lang="en-US" sz="2800" dirty="0" smtClean="0"/>
              <a:t>334)</a:t>
            </a:r>
            <a:r>
              <a:rPr lang="en-US" dirty="0" smtClean="0">
                <a:solidFill>
                  <a:schemeClr val="bg1">
                    <a:lumMod val="50000"/>
                  </a:schemeClr>
                </a:solidFill>
              </a:rPr>
              <a:t/>
            </a:r>
            <a:br>
              <a:rPr lang="en-US" dirty="0" smtClean="0">
                <a:solidFill>
                  <a:schemeClr val="bg1">
                    <a:lumMod val="50000"/>
                  </a:schemeClr>
                </a:solidFill>
              </a:rPr>
            </a:br>
            <a:r>
              <a:rPr lang="en-US" dirty="0" smtClean="0">
                <a:solidFill>
                  <a:schemeClr val="bg1">
                    <a:lumMod val="50000"/>
                  </a:schemeClr>
                </a:solidFill>
              </a:rPr>
              <a:t/>
            </a:r>
            <a:br>
              <a:rPr lang="en-US" dirty="0" smtClean="0">
                <a:solidFill>
                  <a:schemeClr val="bg1">
                    <a:lumMod val="50000"/>
                  </a:schemeClr>
                </a:solidFill>
              </a:rPr>
            </a:br>
            <a:r>
              <a:rPr lang="en-US" sz="2800" dirty="0" smtClean="0">
                <a:hlinkClick r:id="rId2"/>
              </a:rPr>
              <a:t>http</a:t>
            </a:r>
            <a:r>
              <a:rPr lang="en-US" sz="2800" dirty="0">
                <a:hlinkClick r:id="rId2"/>
              </a:rPr>
              <a:t>://</a:t>
            </a:r>
            <a:r>
              <a:rPr lang="en-US" sz="2800" dirty="0" smtClean="0">
                <a:hlinkClick r:id="rId2"/>
              </a:rPr>
              <a:t>www.scoopwhoop.com/humor/pic-of-jugaad/</a:t>
            </a:r>
            <a:r>
              <a:rPr lang="en-US" sz="2800" dirty="0" smtClean="0"/>
              <a:t/>
            </a:r>
            <a:br>
              <a:rPr lang="en-US" sz="2800" dirty="0" smtClean="0"/>
            </a:br>
            <a:r>
              <a:rPr lang="en-US" sz="2800" dirty="0" smtClean="0"/>
              <a:t/>
            </a:r>
            <a:br>
              <a:rPr lang="en-US" sz="2800" dirty="0" smtClean="0"/>
            </a:br>
            <a:r>
              <a:rPr lang="en-US" sz="2800" dirty="0" smtClean="0">
                <a:hlinkClick r:id="rId3"/>
              </a:rPr>
              <a:t>https</a:t>
            </a:r>
            <a:r>
              <a:rPr lang="en-US" sz="2800" dirty="0">
                <a:hlinkClick r:id="rId3"/>
              </a:rPr>
              <a:t>://www.youtube.com/watch?v=ir3xFKqGv3Q</a:t>
            </a:r>
            <a:endParaRPr lang="en-US" sz="2800" dirty="0"/>
          </a:p>
          <a:p>
            <a:endParaRPr lang="en-US" dirty="0"/>
          </a:p>
        </p:txBody>
      </p:sp>
    </p:spTree>
    <p:extLst>
      <p:ext uri="{BB962C8B-B14F-4D97-AF65-F5344CB8AC3E}">
        <p14:creationId xmlns:p14="http://schemas.microsoft.com/office/powerpoint/2010/main" val="100772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09600" y="228600"/>
            <a:ext cx="8077200" cy="565216"/>
          </a:xfrm>
        </p:spPr>
        <p:txBody>
          <a:bodyPr>
            <a:normAutofit fontScale="90000"/>
          </a:bodyPr>
          <a:lstStyle/>
          <a:p>
            <a:pPr algn="l" eaLnBrk="1" hangingPunct="1"/>
            <a:r>
              <a:rPr lang="en-US" sz="3500" dirty="0" smtClean="0">
                <a:solidFill>
                  <a:srgbClr val="7F7F7F"/>
                </a:solidFill>
                <a:latin typeface="Calibri"/>
                <a:ea typeface="ＭＳ Ｐゴシック" charset="0"/>
                <a:cs typeface="Calibri"/>
              </a:rPr>
              <a:t>Case </a:t>
            </a:r>
            <a:r>
              <a:rPr lang="en-US" sz="3500" dirty="0">
                <a:solidFill>
                  <a:srgbClr val="7F7F7F"/>
                </a:solidFill>
                <a:latin typeface="Calibri"/>
                <a:ea typeface="ＭＳ Ｐゴシック" charset="0"/>
                <a:cs typeface="Calibri"/>
              </a:rPr>
              <a:t>study: </a:t>
            </a:r>
            <a:r>
              <a:rPr lang="en-US" sz="3500" dirty="0" smtClean="0">
                <a:solidFill>
                  <a:srgbClr val="7F7F7F"/>
                </a:solidFill>
                <a:latin typeface="Calibri"/>
                <a:ea typeface="ＭＳ Ｐゴシック" charset="0"/>
                <a:cs typeface="Calibri"/>
              </a:rPr>
              <a:t>Wikipedia Service Awards</a:t>
            </a:r>
            <a:endParaRPr lang="en-US" dirty="0">
              <a:solidFill>
                <a:srgbClr val="7F7F7F"/>
              </a:solidFill>
              <a:latin typeface="Calibri"/>
              <a:ea typeface="ＭＳ Ｐゴシック" charset="0"/>
              <a:cs typeface="Calibri"/>
            </a:endParaRPr>
          </a:p>
        </p:txBody>
      </p:sp>
      <p:sp>
        <p:nvSpPr>
          <p:cNvPr id="89090" name="Rectangle 3"/>
          <p:cNvSpPr>
            <a:spLocks noGrp="1" noChangeArrowheads="1"/>
          </p:cNvSpPr>
          <p:nvPr>
            <p:ph type="body" idx="1"/>
          </p:nvPr>
        </p:nvSpPr>
        <p:spPr>
          <a:xfrm>
            <a:off x="685800" y="975259"/>
            <a:ext cx="7772400" cy="5670112"/>
          </a:xfrm>
        </p:spPr>
        <p:txBody>
          <a:bodyPr>
            <a:normAutofit/>
          </a:bodyPr>
          <a:lstStyle/>
          <a:p>
            <a:pPr eaLnBrk="1" hangingPunct="1">
              <a:lnSpc>
                <a:spcPct val="90000"/>
              </a:lnSpc>
            </a:pPr>
            <a:r>
              <a:rPr lang="en-US" sz="2800" dirty="0" smtClean="0">
                <a:latin typeface="Calibri"/>
                <a:ea typeface="ＭＳ Ｐゴシック" charset="0"/>
                <a:cs typeface="Calibri"/>
              </a:rPr>
              <a:t>Why </a:t>
            </a:r>
            <a:r>
              <a:rPr lang="en-US" sz="2800" dirty="0">
                <a:latin typeface="Calibri"/>
                <a:ea typeface="ＭＳ Ｐゴシック" charset="0"/>
                <a:cs typeface="Calibri"/>
              </a:rPr>
              <a:t>and how do we contribute to Wikipedia</a:t>
            </a:r>
            <a:r>
              <a:rPr lang="en-US" sz="2800" dirty="0" smtClean="0">
                <a:latin typeface="Calibri"/>
                <a:ea typeface="ＭＳ Ｐゴシック" charset="0"/>
                <a:cs typeface="Calibri"/>
              </a:rPr>
              <a:t>?</a:t>
            </a:r>
          </a:p>
          <a:p>
            <a:pPr eaLnBrk="1" hangingPunct="1">
              <a:lnSpc>
                <a:spcPct val="90000"/>
              </a:lnSpc>
            </a:pPr>
            <a:endParaRPr lang="en-US" sz="2800" dirty="0">
              <a:latin typeface="Calibri"/>
              <a:ea typeface="ＭＳ Ｐゴシック" charset="0"/>
              <a:cs typeface="Calibri"/>
            </a:endParaRPr>
          </a:p>
          <a:p>
            <a:pPr eaLnBrk="1" hangingPunct="1">
              <a:lnSpc>
                <a:spcPct val="90000"/>
              </a:lnSpc>
            </a:pPr>
            <a:endParaRPr lang="en-US" sz="2800" dirty="0" smtClean="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eaLnBrk="1" hangingPunct="1">
              <a:lnSpc>
                <a:spcPct val="90000"/>
              </a:lnSpc>
            </a:pPr>
            <a:endParaRPr lang="en-US" sz="2800" dirty="0" smtClean="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eaLnBrk="1" hangingPunct="1">
              <a:lnSpc>
                <a:spcPct val="90000"/>
              </a:lnSpc>
            </a:pPr>
            <a:endParaRPr lang="en-US" sz="2800" dirty="0" smtClean="0">
              <a:latin typeface="Calibri"/>
              <a:ea typeface="ＭＳ Ｐゴシック" charset="0"/>
              <a:cs typeface="Calibri"/>
            </a:endParaRPr>
          </a:p>
          <a:p>
            <a:pPr eaLnBrk="1" hangingPunct="1">
              <a:lnSpc>
                <a:spcPct val="90000"/>
              </a:lnSpc>
            </a:pPr>
            <a:endParaRPr lang="en-US" sz="2800" dirty="0" smtClean="0">
              <a:latin typeface="Calibri"/>
              <a:ea typeface="ＭＳ Ｐゴシック" charset="0"/>
              <a:cs typeface="Calibri"/>
            </a:endParaRPr>
          </a:p>
          <a:p>
            <a:pPr eaLnBrk="1" hangingPunct="1">
              <a:lnSpc>
                <a:spcPct val="90000"/>
              </a:lnSpc>
            </a:pPr>
            <a:endParaRPr lang="en-US" sz="2800" dirty="0" smtClean="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a:lnSpc>
                <a:spcPct val="90000"/>
              </a:lnSpc>
            </a:pPr>
            <a:r>
              <a:rPr lang="en-US" sz="2800" dirty="0">
                <a:ea typeface="ＭＳ Ｐゴシック" charset="0"/>
                <a:cs typeface="Calibri"/>
              </a:rPr>
              <a:t>http://</a:t>
            </a:r>
            <a:r>
              <a:rPr lang="en-US" sz="2800" dirty="0" err="1">
                <a:ea typeface="ＭＳ Ｐゴシック" charset="0"/>
                <a:cs typeface="Calibri"/>
              </a:rPr>
              <a:t>firstmonday.org</a:t>
            </a:r>
            <a:r>
              <a:rPr lang="en-US" sz="2800" dirty="0">
                <a:ea typeface="ＭＳ Ｐゴシック" charset="0"/>
                <a:cs typeface="Calibri"/>
              </a:rPr>
              <a:t>/article/view/3156/2747</a:t>
            </a:r>
            <a:endParaRPr lang="en-US" sz="2800" dirty="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eaLnBrk="1" hangingPunct="1">
              <a:lnSpc>
                <a:spcPct val="90000"/>
              </a:lnSpc>
              <a:buFontTx/>
              <a:buNone/>
            </a:pPr>
            <a:endParaRPr lang="en-US" sz="2800" dirty="0">
              <a:latin typeface="Calibri"/>
              <a:ea typeface="ＭＳ Ｐゴシック" charset="0"/>
              <a:cs typeface="Calibri"/>
            </a:endParaRPr>
          </a:p>
        </p:txBody>
      </p:sp>
      <p:pic>
        <p:nvPicPr>
          <p:cNvPr id="89091" name="Picture 4" descr="Picture 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30" y="4121242"/>
            <a:ext cx="49911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Screen Shot 2015-11-19 at 10.37.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516" y="1577254"/>
            <a:ext cx="2948942" cy="2028938"/>
          </a:xfrm>
          <a:prstGeom prst="rect">
            <a:avLst/>
          </a:prstGeom>
        </p:spPr>
      </p:pic>
    </p:spTree>
    <p:extLst>
      <p:ext uri="{BB962C8B-B14F-4D97-AF65-F5344CB8AC3E}">
        <p14:creationId xmlns:p14="http://schemas.microsoft.com/office/powerpoint/2010/main" val="195430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1592</TotalTime>
  <Words>1166</Words>
  <Application>Microsoft Macintosh PowerPoint</Application>
  <PresentationFormat>On-screen Show (4:3)</PresentationFormat>
  <Paragraphs>132</Paragraphs>
  <Slides>23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ＭＳ Ｐゴシック</vt:lpstr>
      <vt:lpstr>Arial</vt:lpstr>
      <vt:lpstr>Office Theme</vt:lpstr>
      <vt:lpstr>MSc Web Sciences Thursday 8th December 2016</vt:lpstr>
      <vt:lpstr>Today’s talk</vt:lpstr>
      <vt:lpstr>Ordinary citizens and community</vt:lpstr>
      <vt:lpstr>Participatory Cultures</vt:lpstr>
      <vt:lpstr>… is everyone participating?</vt:lpstr>
      <vt:lpstr>Van Dijck (2009: 44) summarises a survey that categorizes user’s behaviour according to six levels on a participation ladder:</vt:lpstr>
      <vt:lpstr>Continued questions about the individual in relation to participatory cultures …</vt:lpstr>
      <vt:lpstr>Key concept: affordances</vt:lpstr>
      <vt:lpstr>Case study: Wikipedia Service Awards</vt:lpstr>
      <vt:lpstr>PowerPoint Presentation</vt:lpstr>
      <vt:lpstr>‘We do it for love’</vt:lpstr>
      <vt:lpstr>Wikipedians</vt:lpstr>
      <vt:lpstr>The affordances of Wikipedia: Service awards and constructing a Wiki identity</vt:lpstr>
      <vt:lpstr>Service awards</vt:lpstr>
      <vt:lpstr>PowerPoint Presentation</vt:lpstr>
      <vt:lpstr>Case study: Life in a Day</vt:lpstr>
      <vt:lpstr>PowerPoint Presentation</vt:lpstr>
      <vt:lpstr>The affordances of YouTube: Crowdsourcing a documentary</vt:lpstr>
      <vt:lpstr>http://www.youtube.com/watch?v=1nIIVH0R0kY </vt:lpstr>
      <vt:lpstr>‘Responses to ‘Film Editor’s Guide to Life in a Day’ </vt:lpstr>
      <vt:lpstr>Analysis</vt:lpstr>
      <vt:lpstr>Summary and thanks</vt:lpstr>
      <vt:lpstr>PowerPoint Presentation</vt:lpstr>
    </vt:vector>
  </TitlesOfParts>
  <Company>University of Southampton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 Web Sciences Wednesday 25th November 2015</dc:title>
  <dc:creator>Daniel Ashton</dc:creator>
  <cp:lastModifiedBy>Ashton D.K.</cp:lastModifiedBy>
  <cp:revision>53</cp:revision>
  <dcterms:created xsi:type="dcterms:W3CDTF">2015-11-02T08:45:03Z</dcterms:created>
  <dcterms:modified xsi:type="dcterms:W3CDTF">2016-12-06T20:59:41Z</dcterms:modified>
</cp:coreProperties>
</file>