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736" r:id="rId2"/>
    <p:sldMasterId id="2147483650" r:id="rId3"/>
    <p:sldMasterId id="2147483653" r:id="rId4"/>
    <p:sldMasterId id="2147483872" r:id="rId5"/>
    <p:sldMasterId id="2147483886" r:id="rId6"/>
  </p:sldMasterIdLst>
  <p:notesMasterIdLst>
    <p:notesMasterId r:id="rId39"/>
  </p:notesMasterIdLst>
  <p:handoutMasterIdLst>
    <p:handoutMasterId r:id="rId40"/>
  </p:handoutMasterIdLst>
  <p:sldIdLst>
    <p:sldId id="256" r:id="rId7"/>
    <p:sldId id="273" r:id="rId8"/>
    <p:sldId id="297" r:id="rId9"/>
    <p:sldId id="401" r:id="rId10"/>
    <p:sldId id="407" r:id="rId11"/>
    <p:sldId id="402" r:id="rId12"/>
    <p:sldId id="403" r:id="rId13"/>
    <p:sldId id="404" r:id="rId14"/>
    <p:sldId id="405" r:id="rId15"/>
    <p:sldId id="406" r:id="rId16"/>
    <p:sldId id="378" r:id="rId17"/>
    <p:sldId id="334" r:id="rId18"/>
    <p:sldId id="335" r:id="rId19"/>
    <p:sldId id="416" r:id="rId20"/>
    <p:sldId id="352" r:id="rId21"/>
    <p:sldId id="336" r:id="rId22"/>
    <p:sldId id="408" r:id="rId23"/>
    <p:sldId id="410" r:id="rId24"/>
    <p:sldId id="418" r:id="rId25"/>
    <p:sldId id="424" r:id="rId26"/>
    <p:sldId id="420" r:id="rId27"/>
    <p:sldId id="421" r:id="rId28"/>
    <p:sldId id="422" r:id="rId29"/>
    <p:sldId id="423" r:id="rId30"/>
    <p:sldId id="411" r:id="rId31"/>
    <p:sldId id="419" r:id="rId32"/>
    <p:sldId id="414" r:id="rId33"/>
    <p:sldId id="400" r:id="rId34"/>
    <p:sldId id="356" r:id="rId35"/>
    <p:sldId id="397" r:id="rId36"/>
    <p:sldId id="398" r:id="rId37"/>
    <p:sldId id="399" r:id="rId38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D85F"/>
    <a:srgbClr val="615A20"/>
    <a:srgbClr val="FFB300"/>
    <a:srgbClr val="FE3E14"/>
    <a:srgbClr val="F00F2C"/>
    <a:srgbClr val="8A412B"/>
    <a:srgbClr val="CCDA86"/>
    <a:srgbClr val="53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3632"/>
  </p:normalViewPr>
  <p:slideViewPr>
    <p:cSldViewPr>
      <p:cViewPr varScale="1">
        <p:scale>
          <a:sx n="61" d="100"/>
          <a:sy n="61" d="100"/>
        </p:scale>
        <p:origin x="86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Arial" charset="0"/>
              </a:defRPr>
            </a:lvl1pPr>
          </a:lstStyle>
          <a:p>
            <a:pPr>
              <a:defRPr/>
            </a:pPr>
            <a:fld id="{775448C2-2213-C744-80B3-65C2DC321C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630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Arial" charset="0"/>
              </a:defRPr>
            </a:lvl1pPr>
          </a:lstStyle>
          <a:p>
            <a:pPr>
              <a:defRPr/>
            </a:pPr>
            <a:fld id="{E3F12298-7999-4B4B-8BA1-4B8EE0853E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388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8F5EF123-165F-794A-8A23-06FF7C49BF7F}" type="slidenum">
              <a:rPr lang="en-US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9F855-1FFC-45DE-8C2F-511BB64BC47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821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r>
              <a:rPr lang="en-US" dirty="0"/>
              <a:t>2004/2005 Full-Time MBA Programme </a:t>
            </a:r>
            <a:br>
              <a:rPr lang="en-US" dirty="0"/>
            </a:br>
            <a:r>
              <a:rPr lang="en-US" dirty="0"/>
              <a:t>Managing Innovation Strategy</a:t>
            </a:r>
          </a:p>
          <a:p>
            <a:r>
              <a:rPr lang="en-US" dirty="0"/>
              <a:t>Keith Goffin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r>
              <a:rPr lang="en-US" dirty="0"/>
              <a:t>Session 3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2FB473-C860-4891-8A6D-BA74E3D7748C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85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0413" cy="3427412"/>
          </a:xfrm>
          <a:ln/>
        </p:spPr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607" y="4344140"/>
            <a:ext cx="5026789" cy="4114801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r>
              <a:rPr lang="en-US" dirty="0"/>
              <a:t>2004/2005 Full-Time MBA Programme </a:t>
            </a:r>
            <a:br>
              <a:rPr lang="en-US" dirty="0"/>
            </a:br>
            <a:r>
              <a:rPr lang="en-US" dirty="0"/>
              <a:t>Managing Innovation Strategy</a:t>
            </a:r>
          </a:p>
          <a:p>
            <a:r>
              <a:rPr lang="en-US" dirty="0"/>
              <a:t>Keith Goffin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r>
              <a:rPr lang="en-US" dirty="0"/>
              <a:t>Session 3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2FB473-C860-4891-8A6D-BA74E3D7748C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85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0413" cy="3427412"/>
          </a:xfrm>
          <a:ln/>
        </p:spPr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607" y="4344140"/>
            <a:ext cx="5026789" cy="4114801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r>
              <a:rPr lang="en-US" dirty="0"/>
              <a:t>2004/2005 Full-Time MBA Programme </a:t>
            </a:r>
            <a:br>
              <a:rPr lang="en-US" dirty="0"/>
            </a:br>
            <a:r>
              <a:rPr lang="en-US" dirty="0"/>
              <a:t>Managing Innovation Strategy</a:t>
            </a:r>
          </a:p>
          <a:p>
            <a:r>
              <a:rPr lang="en-US" dirty="0"/>
              <a:t>Keith Goffin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r>
              <a:rPr lang="en-US" dirty="0"/>
              <a:t>Session 3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2FB473-C860-4891-8A6D-BA74E3D7748C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85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0413" cy="3427412"/>
          </a:xfrm>
          <a:ln/>
        </p:spPr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607" y="4344140"/>
            <a:ext cx="5026789" cy="4114801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8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1"/>
            <a:ext cx="3790959" cy="460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2004/2005 Full-Time MBA Programme </a:t>
            </a:r>
            <a:br>
              <a:rPr lang="en-US" dirty="0"/>
            </a:br>
            <a:r>
              <a:rPr lang="en-US" dirty="0"/>
              <a:t>Managing Innovation Strategy</a:t>
            </a:r>
          </a:p>
          <a:p>
            <a:r>
              <a:rPr lang="en-US" dirty="0"/>
              <a:t>Keith Goffin</a:t>
            </a:r>
          </a:p>
        </p:txBody>
      </p:sp>
      <p:sp>
        <p:nvSpPr>
          <p:cNvPr id="95235" name="Rectangle 9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74243" y="1"/>
            <a:ext cx="3033407" cy="460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Session 3</a:t>
            </a:r>
          </a:p>
        </p:txBody>
      </p:sp>
      <p:sp>
        <p:nvSpPr>
          <p:cNvPr id="9523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A2C97-5735-4489-A7F1-D2281263D3A2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952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2437" cy="3195637"/>
          </a:xfrm>
          <a:ln w="12700" cap="flat"/>
        </p:spPr>
      </p:sp>
      <p:sp>
        <p:nvSpPr>
          <p:cNvPr id="952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51222"/>
            <a:ext cx="5028986" cy="3867266"/>
          </a:xfrm>
          <a:noFill/>
          <a:ln/>
        </p:spPr>
        <p:txBody>
          <a:bodyPr lIns="89953" tIns="44187" rIns="89953" bIns="44187"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E0565EB6-7E25-6948-AF5D-95CC2EEFBD86}" type="slidenum">
              <a:rPr lang="en-US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</a:rPr>
              <a:t>Use divider pages to break up your presentation into logical sections and to provide a visual break for the viewer. The title can be one or two lines long. </a:t>
            </a:r>
          </a:p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860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E0565EB6-7E25-6948-AF5D-95CC2EEFBD86}" type="slidenum">
              <a:rPr lang="en-US">
                <a:latin typeface="Arial" charset="0"/>
              </a:rPr>
              <a:pPr/>
              <a:t>27</a:t>
            </a:fld>
            <a:endParaRPr lang="en-US">
              <a:latin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</a:rPr>
              <a:t>Use divider pages to break up your presentation into logical sections and to provide a visual break for the viewer. The title can be one or two lines long. </a:t>
            </a:r>
          </a:p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EF52C-9C17-40B6-AEC1-948EE65EE795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020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E0565EB6-7E25-6948-AF5D-95CC2EEFBD86}" type="slidenum">
              <a:rPr lang="en-US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</a:rPr>
              <a:t>Use divider pages to break up your presentation into logical sections and to provide a visual break for the viewer. The title can be one or two lines long. </a:t>
            </a:r>
          </a:p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2004/2005 Full-Time MBA Programme </a:t>
            </a:r>
            <a:br>
              <a:rPr lang="en-US" smtClean="0"/>
            </a:br>
            <a:r>
              <a:rPr lang="en-US" smtClean="0"/>
              <a:t>Managing Innovation Strategy</a:t>
            </a:r>
          </a:p>
          <a:p>
            <a:r>
              <a:rPr lang="en-US" smtClean="0"/>
              <a:t>Keith Goffin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Session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309D-BCC1-4C74-BBEC-BF485A6BE35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62B496-64B9-4CF7-86AE-377EA52F97F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70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62B496-64B9-4CF7-86AE-377EA52F97F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636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62B496-64B9-4CF7-86AE-377EA52F97F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16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62B496-64B9-4CF7-86AE-377EA52F97F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36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62B496-64B9-4CF7-86AE-377EA52F97F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0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jpe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SouthamptonBusinessSchool_(White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1788"/>
            <a:ext cx="1131888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0D60B86E-57EE-454A-9D07-524DB45214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36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051520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834480"/>
            <a:ext cx="417195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834480"/>
            <a:ext cx="4171950" cy="4114800"/>
          </a:xfrm>
        </p:spPr>
        <p:txBody>
          <a:bodyPr/>
          <a:lstStyle/>
          <a:p>
            <a:pPr lvl="0"/>
            <a:r>
              <a:rPr lang="en-GB" noProof="0" smtClean="0"/>
              <a:t>Click icon to add chart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C237B-1EBC-5241-B6A5-EE104015BB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05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051520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834480"/>
            <a:ext cx="8496300" cy="4114800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AF9D7-F598-D541-BE34-B4B62D6F57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200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pic>
        <p:nvPicPr>
          <p:cNvPr id="5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SouthamptonBusinessSchool_(White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1788"/>
            <a:ext cx="1131888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4716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67543" y="1044000"/>
            <a:ext cx="7992000" cy="9144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3500" kern="1200" smtClean="0">
                <a:solidFill>
                  <a:schemeClr val="bg1"/>
                </a:solidFill>
                <a:latin typeface="Georgia" pitchFamily="18" charset="0"/>
                <a:ea typeface="MS PGothic" pitchFamily="34" charset="-128"/>
                <a:cs typeface="+mn-cs"/>
              </a:defRPr>
            </a:lvl1pPr>
            <a:lvl2pPr>
              <a:defRPr lang="en-US" sz="3500" kern="1200" smtClean="0">
                <a:solidFill>
                  <a:schemeClr val="bg1"/>
                </a:solidFill>
                <a:latin typeface="Georgia" pitchFamily="18" charset="0"/>
                <a:ea typeface="MS PGothic" pitchFamily="34" charset="-128"/>
                <a:cs typeface="+mn-cs"/>
              </a:defRPr>
            </a:lvl2pPr>
            <a:lvl3pPr>
              <a:defRPr lang="en-US" sz="3500" kern="1200" smtClean="0">
                <a:solidFill>
                  <a:schemeClr val="bg1"/>
                </a:solidFill>
                <a:latin typeface="Georgia" pitchFamily="18" charset="0"/>
                <a:ea typeface="MS PGothic" pitchFamily="34" charset="-128"/>
                <a:cs typeface="+mn-cs"/>
              </a:defRPr>
            </a:lvl3pPr>
            <a:lvl4pPr>
              <a:defRPr lang="en-US" sz="3500" kern="1200" smtClean="0">
                <a:solidFill>
                  <a:schemeClr val="bg1"/>
                </a:solidFill>
                <a:latin typeface="Georgia" pitchFamily="18" charset="0"/>
                <a:ea typeface="MS PGothic" pitchFamily="34" charset="-128"/>
                <a:cs typeface="+mn-cs"/>
              </a:defRPr>
            </a:lvl4pPr>
            <a:lvl5pPr>
              <a:defRPr lang="en-GB" sz="3500" kern="1200">
                <a:solidFill>
                  <a:schemeClr val="bg1"/>
                </a:solidFill>
                <a:latin typeface="Georgia" pitchFamily="18" charset="0"/>
                <a:ea typeface="MS PGothic" pitchFamily="34" charset="-128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2060575"/>
            <a:ext cx="7991475" cy="4176713"/>
          </a:xfrm>
          <a:prstGeom prst="rect">
            <a:avLst/>
          </a:prstGeom>
        </p:spPr>
        <p:txBody>
          <a:bodyPr/>
          <a:lstStyle>
            <a:lvl1pPr>
              <a:defRPr lang="en-US" sz="2400" dirty="0" smtClean="0">
                <a:solidFill>
                  <a:schemeClr val="bg1"/>
                </a:solidFill>
                <a:latin typeface="Georgia" pitchFamily="18" charset="0"/>
                <a:ea typeface="MS PGothic" pitchFamily="34" charset="-128"/>
                <a:cs typeface="ＭＳ Ｐゴシック" charset="0"/>
              </a:defRPr>
            </a:lvl1pPr>
            <a:lvl2pPr>
              <a:defRPr lang="en-US" sz="2400" dirty="0" smtClean="0">
                <a:solidFill>
                  <a:schemeClr val="bg1"/>
                </a:solidFill>
                <a:latin typeface="Georgia" pitchFamily="18" charset="0"/>
                <a:ea typeface="MS PGothic" pitchFamily="34" charset="-128"/>
                <a:cs typeface="ＭＳ Ｐゴシック" charset="0"/>
              </a:defRPr>
            </a:lvl2pPr>
            <a:lvl3pPr>
              <a:defRPr lang="en-US" sz="2400" dirty="0" smtClean="0">
                <a:solidFill>
                  <a:schemeClr val="bg1"/>
                </a:solidFill>
                <a:latin typeface="Georgia" pitchFamily="18" charset="0"/>
                <a:ea typeface="MS PGothic" pitchFamily="34" charset="-128"/>
                <a:cs typeface="ＭＳ Ｐゴシック" charset="0"/>
              </a:defRPr>
            </a:lvl3pPr>
            <a:lvl4pPr>
              <a:defRPr lang="en-US" sz="2400" dirty="0" smtClean="0">
                <a:solidFill>
                  <a:schemeClr val="bg1"/>
                </a:solidFill>
                <a:latin typeface="Georgia" pitchFamily="18" charset="0"/>
                <a:ea typeface="MS PGothic" pitchFamily="34" charset="-128"/>
                <a:cs typeface="ＭＳ Ｐゴシック" charset="0"/>
              </a:defRPr>
            </a:lvl4pPr>
            <a:lvl5pPr>
              <a:defRPr lang="en-GB" sz="2400" dirty="0" smtClean="0">
                <a:solidFill>
                  <a:schemeClr val="bg1"/>
                </a:solidFill>
                <a:latin typeface="Georgia" pitchFamily="18" charset="0"/>
                <a:ea typeface="MS PGothic" pitchFamily="34" charset="-128"/>
                <a:cs typeface="ＭＳ Ｐゴシック" charset="0"/>
              </a:defRPr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737345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pic>
        <p:nvPicPr>
          <p:cNvPr id="5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SouthamptonBusinessSchool_(White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1788"/>
            <a:ext cx="1131888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9843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EE625-A907-7940-B346-71DA0B003B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731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55377-BD4C-C943-8A0D-3E1BF2CAED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87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F55B0-8B21-104C-842F-44755D672E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398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4BCFC-226D-A74D-BB10-AA922BA816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519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8039A-A226-CD45-A54D-CF507A55F2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72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389EE-EE0E-5349-8820-B159A91EEE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794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080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641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46129-0D73-7B49-8BCE-431476A7E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462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7"/>
            <a:ext cx="5486400" cy="37444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F8F12-3C0F-734E-907E-06C09537B8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91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E6091-9333-E14D-A862-1CADD7FC1F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724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C9EB5-C61E-6441-A231-67509BAC77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161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380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646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1073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530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9138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0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87067-99D3-5041-AA73-68667981C6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5065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011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099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650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solidFill>
                <a:srgbClr val="323D43"/>
              </a:solidFill>
              <a:latin typeface="Arial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SouthamptonBusinessSchool_(White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1788"/>
            <a:ext cx="1131888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0D60B86E-57EE-454A-9D07-524DB45214E5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8698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389EE-EE0E-5349-8820-B159A91EEEDC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468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87067-99D3-5041-AA73-68667981C6C6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499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A46FE-66E6-0745-8384-B3BC0AED16B0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5210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2DE18-2508-A840-8219-1247EA1B320E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128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6EC26-46D0-AC4F-ADD8-3F985A84DA6A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7517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4743"/>
            <a:ext cx="5486400" cy="36028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DA0B8-5853-924B-A534-A454D103DB4A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3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A46FE-66E6-0745-8384-B3BC0AED16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820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71D08-E51F-7A44-9859-360D2545953E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353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B1FE0-535B-1841-BA4B-418C692791A7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80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051520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834480"/>
            <a:ext cx="417195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834480"/>
            <a:ext cx="4171950" cy="4114800"/>
          </a:xfrm>
        </p:spPr>
        <p:txBody>
          <a:bodyPr/>
          <a:lstStyle/>
          <a:p>
            <a:pPr lvl="0"/>
            <a:r>
              <a:rPr lang="en-GB" noProof="0" smtClean="0"/>
              <a:t>Click icon to add chart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C237B-1EBC-5241-B6A5-EE104015BBA4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599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051520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834480"/>
            <a:ext cx="8496300" cy="4114800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AF9D7-F598-D541-BE34-B4B62D6F5749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688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_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83" r="50608"/>
          <a:stretch/>
        </p:blipFill>
        <p:spPr bwMode="auto">
          <a:xfrm>
            <a:off x="0" y="1727086"/>
            <a:ext cx="4516438" cy="513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 userDrawn="1"/>
        </p:nvGrpSpPr>
        <p:grpSpPr>
          <a:xfrm>
            <a:off x="5633931" y="2802005"/>
            <a:ext cx="3074395" cy="2060440"/>
            <a:chOff x="5701703" y="682760"/>
            <a:chExt cx="3074395" cy="2060440"/>
          </a:xfrm>
        </p:grpSpPr>
        <p:sp>
          <p:nvSpPr>
            <p:cNvPr id="16" name="Freeform 15"/>
            <p:cNvSpPr/>
            <p:nvPr/>
          </p:nvSpPr>
          <p:spPr>
            <a:xfrm>
              <a:off x="6164291" y="682760"/>
              <a:ext cx="2013677" cy="2060440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CA" sz="1800" dirty="0">
                <a:solidFill>
                  <a:srgbClr val="FFFFFF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1703" y="1523009"/>
              <a:ext cx="3074395" cy="251999"/>
            </a:xfrm>
            <a:prstGeom prst="rect">
              <a:avLst/>
            </a:prstGeom>
          </p:spPr>
        </p:pic>
      </p:grpSp>
      <p:cxnSp>
        <p:nvCxnSpPr>
          <p:cNvPr id="15" name="Straight Connector 9"/>
          <p:cNvCxnSpPr>
            <a:cxnSpLocks noChangeShapeType="1"/>
          </p:cNvCxnSpPr>
          <p:nvPr userDrawn="1"/>
        </p:nvCxnSpPr>
        <p:spPr bwMode="auto">
          <a:xfrm>
            <a:off x="496888" y="1102300"/>
            <a:ext cx="8647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288" y="797819"/>
            <a:ext cx="2528887" cy="175897"/>
          </a:xfrm>
          <a:prstGeom prst="rect">
            <a:avLst/>
          </a:prstGeom>
        </p:spPr>
      </p:pic>
      <p:grpSp>
        <p:nvGrpSpPr>
          <p:cNvPr id="27" name="Group 26"/>
          <p:cNvGrpSpPr/>
          <p:nvPr userDrawn="1"/>
        </p:nvGrpSpPr>
        <p:grpSpPr>
          <a:xfrm>
            <a:off x="495299" y="312167"/>
            <a:ext cx="2183716" cy="635721"/>
            <a:chOff x="459321" y="5788818"/>
            <a:chExt cx="2183716" cy="635721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321" y="6039743"/>
              <a:ext cx="2183716" cy="384796"/>
            </a:xfrm>
            <a:prstGeom prst="rect">
              <a:avLst/>
            </a:prstGeom>
          </p:spPr>
        </p:pic>
        <p:sp>
          <p:nvSpPr>
            <p:cNvPr id="29" name="Freeform 28"/>
            <p:cNvSpPr/>
            <p:nvPr/>
          </p:nvSpPr>
          <p:spPr>
            <a:xfrm>
              <a:off x="1741785" y="5788818"/>
              <a:ext cx="210221" cy="215102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CA" sz="1800" dirty="0">
                <a:solidFill>
                  <a:srgbClr val="FFFFFF"/>
                </a:solidFill>
              </a:endParaRPr>
            </a:p>
          </p:txBody>
        </p:sp>
      </p:grp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96800" y="1166781"/>
            <a:ext cx="8151900" cy="39654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96800" y="1759310"/>
            <a:ext cx="8151900" cy="46303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6666"/>
                </a:solidFill>
              </a:rPr>
              <a:t>Copyright © 2013 Accenture  All rights reserved.</a:t>
            </a:r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Text slide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96889" y="1166781"/>
            <a:ext cx="4019550" cy="396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1"/>
          </p:nvPr>
        </p:nvSpPr>
        <p:spPr>
          <a:xfrm>
            <a:off x="496800" y="1562781"/>
            <a:ext cx="4019550" cy="48269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627563" y="1166781"/>
            <a:ext cx="4021137" cy="396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7"/>
          </p:nvPr>
        </p:nvSpPr>
        <p:spPr>
          <a:xfrm>
            <a:off x="4627563" y="1562781"/>
            <a:ext cx="4021137" cy="48269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6666"/>
                </a:solidFill>
              </a:rPr>
              <a:t>Copyright © 2013 Accenture  All rights reserved.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Text slide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96800" y="1166781"/>
            <a:ext cx="8151900" cy="396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1"/>
          </p:nvPr>
        </p:nvSpPr>
        <p:spPr>
          <a:xfrm>
            <a:off x="496801" y="1562781"/>
            <a:ext cx="4019638" cy="48269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7"/>
          </p:nvPr>
        </p:nvSpPr>
        <p:spPr>
          <a:xfrm>
            <a:off x="4627563" y="1562781"/>
            <a:ext cx="4021137" cy="48269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6666"/>
                </a:solidFill>
              </a:rPr>
              <a:t>Copyright © 2013 Accenture  All rights reserved.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96800" y="1169377"/>
            <a:ext cx="8151900" cy="52203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6666"/>
                </a:solidFill>
              </a:rPr>
              <a:t>Copyright © 2013 Accenture  All rights reserved.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496801" y="1168091"/>
            <a:ext cx="4019638" cy="52215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7"/>
          </p:nvPr>
        </p:nvSpPr>
        <p:spPr>
          <a:xfrm>
            <a:off x="4627563" y="1168091"/>
            <a:ext cx="4021138" cy="52215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6666"/>
                </a:solidFill>
              </a:rPr>
              <a:t>Copyright © 2013 Accenture  All rights reserved.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2DE18-2508-A840-8219-1247EA1B32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3891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96800" y="1166781"/>
            <a:ext cx="8151900" cy="396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6666"/>
                </a:solidFill>
              </a:rPr>
              <a:t>Copyright © 2013 Accenture  All rights reserved.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6666"/>
                </a:solidFill>
              </a:rPr>
              <a:t>Copyright © 2013 Accenture  All rights reserved.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 - Sub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888" y="748800"/>
            <a:ext cx="8151812" cy="116149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defRPr sz="3600" b="0" spc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40355" y="6546849"/>
            <a:ext cx="508345" cy="152400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96800" y="6546849"/>
            <a:ext cx="2895600" cy="1571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Copyright © 2013 Accenture  All rights reserved.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6888" y="1909763"/>
            <a:ext cx="8151812" cy="4479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walter.a.lee\Desktop\Surfer_lime_green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072" t="-1056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888" y="748800"/>
            <a:ext cx="8151812" cy="116149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defRPr sz="3600" b="0" spc="0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40355" y="6546849"/>
            <a:ext cx="508345" cy="152400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96800" y="6546849"/>
            <a:ext cx="2895600" cy="157164"/>
          </a:xfrm>
        </p:spPr>
        <p:txBody>
          <a:bodyPr/>
          <a:lstStyle/>
          <a:p>
            <a:r>
              <a:rPr lang="en-US" dirty="0" smtClean="0">
                <a:solidFill>
                  <a:srgbClr val="666666"/>
                </a:solidFill>
              </a:rPr>
              <a:t>Copyright © 2013 Accenture  All rights reserved.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ver Slide_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Cloud\George Murray - 13-1647 - Digital Business offering\Working files\_comping images\12334427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" t="20961" r="36313" b="444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889" y="1599031"/>
            <a:ext cx="4075112" cy="996950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defRPr sz="3600" b="0" spc="0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 </a:t>
            </a:r>
            <a:endParaRPr lang="en-US" dirty="0"/>
          </a:p>
        </p:txBody>
      </p:sp>
      <p:cxnSp>
        <p:nvCxnSpPr>
          <p:cNvPr id="15" name="Straight Connector 9"/>
          <p:cNvCxnSpPr>
            <a:cxnSpLocks noChangeShapeType="1"/>
          </p:cNvCxnSpPr>
          <p:nvPr userDrawn="1"/>
        </p:nvCxnSpPr>
        <p:spPr bwMode="auto">
          <a:xfrm>
            <a:off x="496888" y="1102300"/>
            <a:ext cx="8647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288" y="797819"/>
            <a:ext cx="2528887" cy="175897"/>
          </a:xfrm>
          <a:prstGeom prst="rect">
            <a:avLst/>
          </a:prstGeom>
        </p:spPr>
      </p:pic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496888" y="2669757"/>
            <a:ext cx="4075112" cy="467562"/>
          </a:xfr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lang="en-US" sz="2000" b="0" kern="1200" spc="0" baseline="0" dirty="0" smtClean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1pPr>
            <a:lvl2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US" sz="2000" b="0" kern="1200" spc="0" baseline="0" dirty="0" smtClean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2pPr>
            <a:lvl3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US" sz="2000" b="0" kern="1200" spc="0" baseline="0" dirty="0" smtClean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3pPr>
            <a:lvl4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US" sz="2000" b="0" kern="1200" spc="0" baseline="0" dirty="0" smtClean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4pPr>
            <a:lvl5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AU" sz="2000" b="0" kern="1200" spc="0" baseline="0" dirty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5633931" y="1366973"/>
            <a:ext cx="3074395" cy="2060440"/>
            <a:chOff x="5701703" y="682760"/>
            <a:chExt cx="3074395" cy="2060440"/>
          </a:xfrm>
        </p:grpSpPr>
        <p:sp>
          <p:nvSpPr>
            <p:cNvPr id="25" name="Freeform 24"/>
            <p:cNvSpPr/>
            <p:nvPr/>
          </p:nvSpPr>
          <p:spPr>
            <a:xfrm>
              <a:off x="6164291" y="682760"/>
              <a:ext cx="2013677" cy="2060440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CA" sz="1800" dirty="0">
                <a:solidFill>
                  <a:srgbClr val="FFFFFF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1703" y="1523009"/>
              <a:ext cx="3074395" cy="251999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 userDrawn="1"/>
        </p:nvGrpSpPr>
        <p:grpSpPr>
          <a:xfrm>
            <a:off x="495299" y="312167"/>
            <a:ext cx="2183716" cy="635721"/>
            <a:chOff x="459321" y="5788818"/>
            <a:chExt cx="2183716" cy="635721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321" y="6039743"/>
              <a:ext cx="2183716" cy="384796"/>
            </a:xfrm>
            <a:prstGeom prst="rect">
              <a:avLst/>
            </a:prstGeom>
          </p:spPr>
        </p:pic>
        <p:sp>
          <p:nvSpPr>
            <p:cNvPr id="29" name="Freeform 28"/>
            <p:cNvSpPr/>
            <p:nvPr/>
          </p:nvSpPr>
          <p:spPr>
            <a:xfrm>
              <a:off x="1741785" y="5788818"/>
              <a:ext cx="210221" cy="215102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CA" sz="1800" dirty="0">
                <a:solidFill>
                  <a:srgbClr val="FFFFFF"/>
                </a:solidFill>
              </a:endParaRPr>
            </a:p>
          </p:txBody>
        </p:sp>
      </p:grp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4463" y="1260476"/>
            <a:ext cx="4346257" cy="5064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617825" y="1260476"/>
            <a:ext cx="4345200" cy="5064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496800" y="6546849"/>
            <a:ext cx="2895600" cy="157164"/>
          </a:xfrm>
        </p:spPr>
        <p:txBody>
          <a:bodyPr/>
          <a:lstStyle/>
          <a:p>
            <a:r>
              <a:rPr lang="en-US" dirty="0" smtClean="0">
                <a:solidFill>
                  <a:srgbClr val="666666"/>
                </a:solidFill>
              </a:rPr>
              <a:t>Copyright © 2013 Accenture  All rights reserved.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/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>
            <a:lvl1pPr>
              <a:defRPr sz="2800" b="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28800"/>
            <a:ext cx="8229600" cy="4752528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0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4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GB" sz="14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960829" y="658808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A34A1FF9-5BA9-4443-923B-EA9D99F04A83}" type="slidenum">
              <a:rPr lang="en-US" smtClean="0">
                <a:solidFill>
                  <a:srgbClr val="666666"/>
                </a:solidFill>
              </a:rPr>
              <a:pPr/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3"/>
          </p:nvPr>
        </p:nvSpPr>
        <p:spPr bwMode="auto">
          <a:xfrm>
            <a:off x="496800" y="6546849"/>
            <a:ext cx="2895600" cy="157164"/>
          </a:xfrm>
        </p:spPr>
        <p:txBody>
          <a:bodyPr/>
          <a:lstStyle/>
          <a:p>
            <a:r>
              <a:rPr lang="en-US" dirty="0" smtClean="0">
                <a:solidFill>
                  <a:srgbClr val="666666"/>
                </a:solidFill>
              </a:rPr>
              <a:t>Copyright © 2013 Accenture  All rights reserved.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411" y="840008"/>
            <a:ext cx="3911234" cy="391747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0262" y="1361756"/>
            <a:ext cx="4040188" cy="440787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97" y="840008"/>
            <a:ext cx="3912770" cy="391747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7312" y="1361756"/>
            <a:ext cx="4041775" cy="440787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65"/>
          <p:cNvSpPr>
            <a:spLocks noGrp="1" noChangeArrowheads="1"/>
          </p:cNvSpPr>
          <p:nvPr>
            <p:ph type="title"/>
          </p:nvPr>
        </p:nvSpPr>
        <p:spPr bwMode="gray">
          <a:xfrm>
            <a:off x="219889" y="74062"/>
            <a:ext cx="8380413" cy="79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6EC26-46D0-AC4F-ADD8-3F985A84DA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7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4743"/>
            <a:ext cx="5486400" cy="36028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DA0B8-5853-924B-A534-A454D103DB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224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71D08-E51F-7A44-9859-360D254595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13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B1FE0-535B-1841-BA4B-418C692791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82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theme" Target="../theme/theme3.xml"/><Relationship Id="rId12" Type="http://schemas.openxmlformats.org/officeDocument/2006/relationships/image" Target="../media/image1.jpeg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11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57.xml"/><Relationship Id="rId15" Type="http://schemas.openxmlformats.org/officeDocument/2006/relationships/theme" Target="../theme/theme6.xml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050925"/>
            <a:ext cx="8496300" cy="6492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835150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Georgia" charset="0"/>
              </a:defRPr>
            </a:lvl1pPr>
          </a:lstStyle>
          <a:p>
            <a:pPr>
              <a:defRPr/>
            </a:pPr>
            <a:fld id="{EFC04497-0C07-5542-83DF-6E19E84A56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3" name="Picture 7" descr="marine_blue _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DC42240E-32E6-4F53-AFFF-ACCC5A896E6E" descr="2DFBD434-2EC1-40F7-BF7A-829468362EAB@gatewa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11303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8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811213" indent="-288925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19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271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925195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8" descr="uos_White_eps.tif                                              0008049DMacintosh HD                   7C268440: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381000"/>
            <a:ext cx="2189163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 descr="SouthamptonBusinessSchool_(White)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1788"/>
            <a:ext cx="1131888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050925"/>
            <a:ext cx="8496300" cy="6492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82763"/>
            <a:ext cx="8496300" cy="42386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Georgia" charset="0"/>
              </a:defRPr>
            </a:lvl1pPr>
          </a:lstStyle>
          <a:p>
            <a:pPr>
              <a:defRPr/>
            </a:pPr>
            <a:fld id="{3E90C3F2-F8C6-FB4D-83F1-635359DFD4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4343" name="Picture 7" descr="marine_blue _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DC42240E-32E6-4F53-AFFF-ACCC5A896E6E" descr="2DFBD434-2EC1-40F7-BF7A-829468362EAB@gatewa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11303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050925"/>
            <a:ext cx="8496300" cy="6492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8276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25606" name="DC42240E-32E6-4F53-AFFF-ACCC5A896E6E" descr="2DFBD434-2EC1-40F7-BF7A-829468362EAB@gatewa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11303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solidFill>
                <a:srgbClr val="323D43"/>
              </a:solidFill>
              <a:latin typeface="Arial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323D43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050925"/>
            <a:ext cx="8496300" cy="6492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835150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Georgia" charset="0"/>
              </a:defRPr>
            </a:lvl1pPr>
          </a:lstStyle>
          <a:p>
            <a:pPr>
              <a:defRPr/>
            </a:pPr>
            <a:fld id="{EFC04497-0C07-5542-83DF-6E19E84A5602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  <p:pic>
        <p:nvPicPr>
          <p:cNvPr id="1033" name="Picture 7" descr="marine_blue 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DC42240E-32E6-4F53-AFFF-ACCC5A896E6E" descr="2DFBD434-2EC1-40F7-BF7A-829468362EAB@gatewa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11303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782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811213" indent="-288925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19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271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6800" y="0"/>
            <a:ext cx="8151900" cy="1002979"/>
          </a:xfrm>
          <a:prstGeom prst="rect">
            <a:avLst/>
          </a:prstGeom>
        </p:spPr>
        <p:txBody>
          <a:bodyPr vert="horz" lIns="0" tIns="45720" rIns="0" bIns="0" rtlCol="0" anchor="b" anchorCtr="0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40355" y="6546849"/>
            <a:ext cx="508345" cy="15716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  <a:latin typeface="Arial"/>
                <a:ea typeface=""/>
                <a:cs typeface="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666666"/>
              </a:solidFill>
              <a:latin typeface="Arial"/>
              <a:ea typeface=""/>
              <a:cs typeface=""/>
            </a:endParaRPr>
          </a:p>
        </p:txBody>
      </p:sp>
      <p:cxnSp>
        <p:nvCxnSpPr>
          <p:cNvPr id="7" name="Straight Connector 9"/>
          <p:cNvCxnSpPr>
            <a:cxnSpLocks noChangeShapeType="1"/>
          </p:cNvCxnSpPr>
          <p:nvPr/>
        </p:nvCxnSpPr>
        <p:spPr bwMode="auto">
          <a:xfrm>
            <a:off x="496888" y="1102300"/>
            <a:ext cx="8645612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6800" y="6546849"/>
            <a:ext cx="2895600" cy="157164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lvl1pPr>
              <a:defRPr lang="en-AU" sz="900">
                <a:solidFill>
                  <a:schemeClr val="tx2"/>
                </a:solidFill>
              </a:defRPr>
            </a:lvl1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666666"/>
                </a:solidFill>
                <a:latin typeface="Arial"/>
                <a:ea typeface=""/>
                <a:cs typeface=""/>
              </a:rPr>
              <a:t>Copyright © 2013 Accenture  All rights reserved.</a:t>
            </a:r>
            <a:endParaRPr lang="en-US" dirty="0">
              <a:solidFill>
                <a:srgbClr val="666666"/>
              </a:solidFill>
              <a:latin typeface="Arial"/>
              <a:ea typeface=""/>
              <a:cs typeface="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96800" y="1758950"/>
            <a:ext cx="8151900" cy="4367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16616" y="0"/>
            <a:ext cx="3018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778888">
                    <a:lumMod val="40000"/>
                    <a:lumOff val="60000"/>
                  </a:srgbClr>
                </a:solidFill>
                <a:latin typeface="Arial"/>
                <a:ea typeface=""/>
                <a:cs typeface=""/>
              </a:rPr>
              <a:t>Digital.Business.Core.Team</a:t>
            </a:r>
            <a:endParaRPr lang="en-US" sz="1800" dirty="0">
              <a:solidFill>
                <a:srgbClr val="778888">
                  <a:lumMod val="40000"/>
                  <a:lumOff val="60000"/>
                </a:srgbClr>
              </a:solidFill>
              <a:latin typeface="Arial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4167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defRPr lang="en-AU" sz="2000" kern="1200" spc="0" baseline="0" dirty="0" smtClean="0">
          <a:solidFill>
            <a:schemeClr val="tx1"/>
          </a:solidFill>
          <a:latin typeface="+mj-lt"/>
          <a:ea typeface="Arial" pitchFamily="-105" charset="-52"/>
          <a:cs typeface="Arial" pitchFamily="34" charset="0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charset="0"/>
        <a:defRPr sz="24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charset="0"/>
        <a:defRPr sz="24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charset="0"/>
        <a:defRPr sz="24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charset="0"/>
        <a:defRPr sz="24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26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26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26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26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9pPr>
    </p:titleStyle>
    <p:bodyStyle>
      <a:lvl1pPr marL="176213" indent="-176213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2"/>
          </a:solidFill>
          <a:latin typeface="Arial" pitchFamily="34" charset="0"/>
          <a:ea typeface="Arial" pitchFamily="-105" charset="-52"/>
          <a:cs typeface="Arial" pitchFamily="34" charset="0"/>
        </a:defRPr>
      </a:lvl1pPr>
      <a:lvl2pPr marL="361950" indent="-185738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2"/>
          </a:solidFill>
          <a:latin typeface="Arial" pitchFamily="34" charset="0"/>
          <a:ea typeface="Arial" pitchFamily="-105" charset="-52"/>
          <a:cs typeface="Arial" pitchFamily="34" charset="0"/>
        </a:defRPr>
      </a:lvl2pPr>
      <a:lvl3pPr marL="538163" indent="-176213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2"/>
          </a:solidFill>
          <a:latin typeface="Arial" pitchFamily="34" charset="0"/>
          <a:ea typeface="Arial" pitchFamily="-105" charset="-52"/>
          <a:cs typeface="Arial" pitchFamily="34" charset="0"/>
        </a:defRPr>
      </a:lvl3pPr>
      <a:lvl4pPr marL="715963" indent="-17780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2"/>
          </a:solidFill>
          <a:latin typeface="Arial" pitchFamily="34" charset="0"/>
          <a:ea typeface="Arial" pitchFamily="-105" charset="-52"/>
          <a:cs typeface="Arial" pitchFamily="34" charset="0"/>
        </a:defRPr>
      </a:lvl4pPr>
      <a:lvl5pPr marL="900113" indent="-18415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2"/>
          </a:solidFill>
          <a:latin typeface="Arial" pitchFamily="34" charset="0"/>
          <a:ea typeface="Arial" pitchFamily="-105" charset="-52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wc.com/gx/en/innovationsurvey/index.jhtml" TargetMode="External"/><Relationship Id="rId4" Type="http://schemas.openxmlformats.org/officeDocument/2006/relationships/hyperlink" Target="https://www.gov.uk/government/uploads/system/uploads/attachment_data/file/301385/14-p107a-first-findings-from-the-ukis-2013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7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image" Target="../media/image40.png"/><Relationship Id="rId7" Type="http://schemas.openxmlformats.org/officeDocument/2006/relationships/image" Target="../media/image41.jpeg"/><Relationship Id="rId8" Type="http://schemas.openxmlformats.org/officeDocument/2006/relationships/image" Target="../media/image42.jpeg"/><Relationship Id="rId9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Fkd9TWUtFm0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hbr.org/2016/03/the-industries-that-are-being-disrupted-the-most-by-digital" TargetMode="External"/><Relationship Id="rId3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6.emf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Relationship Id="rId3" Type="http://schemas.openxmlformats.org/officeDocument/2006/relationships/hyperlink" Target="http://www.economist.com/news/leaders/21573104-internet-everything-hire-rise-sharing-economy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23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legraph.co.uk/finance/newsbysector/mediatechnologyandtelecoms/11882122/Mapped-how-the-sharing-economy-is-sweeping-the-world.html" TargetMode="External"/><Relationship Id="rId3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legraph.co.uk/finance/newsbysector/mediatechnologyandtelecoms/11882122/Mapped-how-the-sharing-economy-is-sweeping-the-world.html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3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latin typeface="Georgia" charset="0"/>
                <a:ea typeface="ＭＳ Ｐゴシック" charset="0"/>
              </a:rPr>
              <a:t>Innovation Management: </a:t>
            </a:r>
            <a:br>
              <a:rPr lang="en-US" sz="5400" dirty="0" smtClean="0">
                <a:latin typeface="Georgia" charset="0"/>
                <a:ea typeface="ＭＳ Ｐゴシック" charset="0"/>
              </a:rPr>
            </a:br>
            <a:r>
              <a:rPr lang="en-US" sz="5400" dirty="0" smtClean="0">
                <a:latin typeface="Georgia" charset="0"/>
                <a:ea typeface="ＭＳ Ｐゴシック" charset="0"/>
              </a:rPr>
              <a:t>Impact of the Web </a:t>
            </a:r>
            <a:endParaRPr lang="en-US" sz="6000" dirty="0">
              <a:latin typeface="Georgia" charset="0"/>
              <a:ea typeface="ＭＳ Ｐゴシック" charset="0"/>
            </a:endParaRPr>
          </a:p>
        </p:txBody>
      </p:sp>
      <p:sp>
        <p:nvSpPr>
          <p:cNvPr id="37890" name="Rectangle 2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725143"/>
            <a:ext cx="7981950" cy="961281"/>
          </a:xfrm>
        </p:spPr>
        <p:txBody>
          <a:bodyPr/>
          <a:lstStyle/>
          <a:p>
            <a:pPr>
              <a:lnSpc>
                <a:spcPts val="4100"/>
              </a:lnSpc>
            </a:pPr>
            <a:r>
              <a:rPr lang="en-US" dirty="0" smtClean="0">
                <a:solidFill>
                  <a:srgbClr val="B2D5D5"/>
                </a:solidFill>
                <a:latin typeface="Georgia" charset="0"/>
                <a:ea typeface="ＭＳ Ｐゴシック" charset="0"/>
              </a:rPr>
              <a:t>Dr David Baxter </a:t>
            </a:r>
          </a:p>
        </p:txBody>
      </p:sp>
      <p:sp>
        <p:nvSpPr>
          <p:cNvPr id="37891" name="Text Box 25"/>
          <p:cNvSpPr txBox="1">
            <a:spLocks noChangeArrowheads="1"/>
          </p:cNvSpPr>
          <p:nvPr/>
        </p:nvSpPr>
        <p:spPr bwMode="auto">
          <a:xfrm>
            <a:off x="381000" y="5851525"/>
            <a:ext cx="6477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>
              <a:lnSpc>
                <a:spcPts val="2400"/>
              </a:lnSpc>
            </a:pPr>
            <a:r>
              <a:rPr lang="en-US" sz="2000" dirty="0" smtClean="0">
                <a:solidFill>
                  <a:srgbClr val="B2D5D5"/>
                </a:solidFill>
                <a:latin typeface="Georgia" charset="0"/>
              </a:rPr>
              <a:t>December 2016</a:t>
            </a:r>
            <a:endParaRPr lang="en-US" sz="2000" dirty="0">
              <a:solidFill>
                <a:srgbClr val="B2D5D5"/>
              </a:solidFill>
              <a:latin typeface="Georg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State of Innovation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b="1" dirty="0" smtClean="0"/>
              <a:t>The best companies do it</a:t>
            </a:r>
            <a:r>
              <a:rPr lang="en-GB" dirty="0" smtClean="0"/>
              <a:t>: The top 20% of UK companies see innovation as a mainstream activity that must be sponsored by senior management and run in a structured way</a:t>
            </a:r>
          </a:p>
          <a:p>
            <a:pPr lvl="1"/>
            <a:r>
              <a:rPr lang="en-GB" dirty="0" smtClean="0">
                <a:hlinkClick r:id="rId3"/>
              </a:rPr>
              <a:t>http://www.pwc.com/gx/en/innovationsurvey/index.jhtml</a:t>
            </a:r>
            <a:r>
              <a:rPr lang="en-GB" dirty="0" smtClean="0"/>
              <a:t> </a:t>
            </a:r>
          </a:p>
          <a:p>
            <a:pPr lvl="1"/>
            <a:endParaRPr lang="en-GB" b="1" dirty="0" smtClean="0"/>
          </a:p>
          <a:p>
            <a:r>
              <a:rPr lang="en-GB" b="1" dirty="0" smtClean="0"/>
              <a:t>Most companies don’t do it</a:t>
            </a:r>
            <a:r>
              <a:rPr lang="en-GB" dirty="0" smtClean="0"/>
              <a:t>: In a survey of 14,000 UK companies, 45% are innovation active, 18% are product innovators, 10% are process innovators</a:t>
            </a:r>
          </a:p>
          <a:p>
            <a:pPr lvl="1"/>
            <a:r>
              <a:rPr lang="en-GB" sz="1700" dirty="0" smtClean="0">
                <a:hlinkClick r:id="rId4"/>
              </a:rPr>
              <a:t>https://www.gov.uk/government/uploads/system/uploads/attachment_data/file/301385/14-p107a-first-findings-from-the-ukis-2013.pdf</a:t>
            </a:r>
            <a:r>
              <a:rPr lang="en-GB" sz="1700" dirty="0" smtClean="0"/>
              <a:t> 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38B1-A202-4533-8099-9FA76148E2B8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09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Innovation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835150"/>
            <a:ext cx="8496300" cy="483421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Innovation </a:t>
            </a:r>
            <a:r>
              <a:rPr lang="en-GB" dirty="0" smtClean="0"/>
              <a:t>is critical to the economic health of a nation </a:t>
            </a:r>
          </a:p>
          <a:p>
            <a:r>
              <a:rPr lang="en-GB" dirty="0" smtClean="0"/>
              <a:t>Innovation is a </a:t>
            </a:r>
            <a:r>
              <a:rPr lang="en-GB" dirty="0"/>
              <a:t>wide-ranging topic that </a:t>
            </a:r>
            <a:r>
              <a:rPr lang="en-GB" dirty="0" smtClean="0"/>
              <a:t>refers </a:t>
            </a:r>
            <a:r>
              <a:rPr lang="en-GB" dirty="0"/>
              <a:t>to </a:t>
            </a:r>
            <a:r>
              <a:rPr lang="en-GB" i="1" dirty="0"/>
              <a:t>implementing something </a:t>
            </a:r>
            <a:r>
              <a:rPr lang="en-GB" i="1" dirty="0" smtClean="0"/>
              <a:t>new</a:t>
            </a:r>
            <a:endParaRPr lang="en-GB" dirty="0" smtClean="0"/>
          </a:p>
          <a:p>
            <a:r>
              <a:rPr lang="en-GB" dirty="0" smtClean="0"/>
              <a:t>Moving from the idea / research to commercial value is difficult! </a:t>
            </a:r>
          </a:p>
          <a:p>
            <a:r>
              <a:rPr lang="en-GB" dirty="0" smtClean="0"/>
              <a:t>How to identify economic value? And how to capture it? </a:t>
            </a:r>
          </a:p>
          <a:p>
            <a:r>
              <a:rPr lang="en-GB" dirty="0" smtClean="0"/>
              <a:t>How to manage the process from idea to launch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 smtClean="0"/>
              <a:t>And what difference does the Web make?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389EE-EE0E-5349-8820-B159A91EEED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44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Products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1232"/>
            <a:ext cx="2866265" cy="2866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345" y="5031555"/>
            <a:ext cx="3574236" cy="2011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25658"/>
            <a:ext cx="2709507" cy="2899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14" y="5261498"/>
            <a:ext cx="3265668" cy="1837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294" y="1825658"/>
            <a:ext cx="2703706" cy="2703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759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</a:t>
            </a:r>
            <a:r>
              <a:rPr lang="en-US" dirty="0" smtClean="0"/>
              <a:t>Services</a:t>
            </a:r>
            <a:endParaRPr lang="en-US" dirty="0"/>
          </a:p>
        </p:txBody>
      </p:sp>
      <p:pic>
        <p:nvPicPr>
          <p:cNvPr id="1111046" name="Picture 6" descr="http://www.gamebrit.com/wp-content/uploads/2012/03/iplayer-logo.jp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47" y="1889025"/>
            <a:ext cx="1961035" cy="196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2C30-73D0-45D9-974D-FB9E778DF766}" type="slidenum">
              <a:rPr lang="en-GB" smtClean="0"/>
              <a:t>13</a:t>
            </a:fld>
            <a:endParaRPr lang="en-GB" dirty="0"/>
          </a:p>
        </p:txBody>
      </p:sp>
      <p:pic>
        <p:nvPicPr>
          <p:cNvPr id="13320" name="Picture 8" descr="File:Zopo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50" y="3889660"/>
            <a:ext cx="2321625" cy="141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TaskRabbit. Do more. Live more. Be more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848" y="5676398"/>
            <a:ext cx="24955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xQQERQUEBQUFBUUFxQVFBIXFBQUGBQUFxQXFhQXHBcYHSggGB4lHBcWIjEhJSktLi4uFx8zODMsNygtLisBCgoKDg0OGxAQGzQkICQ0NDIwMjQvLywvNzUvLzQsLjcyLDQsLzIsNDIsMi0sLzQsLC8sLS8sLSwsLDQsLywsLP/AABEIAI0BZgMBEQACEQEDEQH/xAAbAAEAAgMBAQAAAAAAAAAAAAAAAQIEBQYDB//EADgQAAICAQMCBQIEAwYHAAAAAAABAgMRBBIhBTEGEyJBUTJhFHGBkQdSoSMzQrHw8SQ0YnKSosH/xAAbAQEAAgMBAQAAAAAAAAAAAAAAAwQBAgUGB//EADgRAAIBAwMCBAQFBAIBBQEAAAABAgMRIQQSMUFRBSJhcROBkfAyobHB0RRCUuEj8TMGYmOiwhX/2gAMAwEAAhEDEQA/AOLOAfXAAAAAAAAAAAAAAAAAAAAAAAAAAZXTOnWam2NVMd05Zwu3CWW232SRtGLk7Ihr16dCDqVHZI2/U/BOs08oKVal5jUYShKMk5NZx344XvwSS09SPKKVDxjSVk2pWtzdGhvplXKUJpxlFuMovhxknhpr8yJqzszownGcVKLumUMGwAAAAAAAAAAAAAAAAAAAAAAAAAAAAAAAAAAAAAAAAAAAAAAAAAAAAAAAAAAAAAOl/h51GWn10JRjv3RlCUU0ntfqbWeMraifTz2zOV4zp41tK1J2tle59V1Ot/Ezbe+mvTNzsluq3+up7JbVuTrUZuWXy2lxwzoOW59rHj4UvgRsrSlPC5th5V8O91btbrlGn13R9J1SvbHFd8VJ03JxX4iPL3+7mm87s+qLzn7xypwqq3X9S7S1eq8PnueYPlf4+nS2OOjXHp8p6p0u3TTcLoSg02stcSw+cP39v3Rz5wcXZo9jp9TSrx3U3cwzQnAAAAAAAAAAAAAAAAAAAAAAAAAAAAAAAAAAAAAAAAAAAAAAAAAAAAAAAAAAAAPbR6qdM42VScZweYyXszMZOLuiOrSjVg4TV0z6DT4nWq0ajFOvVRa3amLSbmpxak0sOSn6s59K/ZFxVt8Oz7nm5eHPT6m7d6b/ALfS35NdLZZbX9KnpHBSUN9j3T0lcpR3WLandpnJLZYty9K4fK5S2rMoOH8fwYpamOoTavZYUmr47T7rHLyuecnr1BVa6Et0oy8qTVqW/NM3mPmyW5NwXo5i3FepvPczK1RGlH4mkmrJrcscZXNljnnnLx7Hz7qnS7NO4+ZFpTW6ttY3Q+cPlfkynKDjyek0+pp1k9r4w/RmEaFgAAAABIBnR+MfDUdB5GybsVsNzbilhrHHDfz8k9al8O1nycvwzxB6vfujba7HOEB1DtPDvR9JdoZznl34lBRTalv3f2e1Sai+8Mv4ljuy1ThCUL9Tg63VaqlqoxjiGH6W63697e3ZHFtFU7wwLGG0uRg22Ss3bgieopKSjuV3xnmwNSYAAAAAAAAAAAAAAAAAAAAAAAAAAAAAAAAAAAAAAAAAAAHpp75VzjODxKDUovCeJJ5Tw+HyZTs7o1nBTi4y4Z9V8IdSjra4KqSetql5s538t5zFwqiniMHFuPCSjlPGWmuhRnvWPxLv+x47xLTvSze9f8UsJR/WT6u+cu772wbrR6LTW6pamVcqdXXF+bp1JKcpPKi3GDSnlJ4faSlyviWMYOW5qz7FGrW1FOh8BSUqcuJWx9Xx69U+D38nfxsrs0+oi99cnLcpbVspjGX0KKUnjjDy8Iza/TDI923O5qcHhri18tvrf8+D5P4z8Ly6fZBOUZRtTlHa/p55jzy0uPVhZKFWhKDxk9d4d4tS1MHu8rWM4v8Afboc6VzrjBttdr2I3WpqSg5K76XV/oTtN1Rm+hUqeJaeCd5ZSbzi9lfDJwWI6Nt2bOPW/wDUcYwcoQu8dfrxjtZXu88WN51zrP4mjTQlZZOdEZReYRjHDeVhp5bSUY5ws4E6cpRTfC+/9DT6uhRr1I07Jys+r9Xfjo3K1zR4EaMLrd9/ob1/EdS6b+E03nhJtJNZteXPr9Gdn4X8UafS6ZV2wvc1ObzU4xVkJuD2ybee8F2XZdydRjFeXj3ORUqV61RfFa3PGYu+L2fFldP29Dnev69anUW3Rh5asllQz24Sft8rP6mJSSXlSv1wS0KUm7V5zUFZK0kk32Xt1s28dzXJkVNJyV75+hd1lSdOlLbtSg7br+a/Ge3Kvd3+ZJOpNX6LqcqVGE1Ffik0pRs7WSvjLk3mz9eU+SrRQqUnHK4PWaLXxreSbW5YuuHbtfr3XPXKyQQnSAAAAAAAAAAAAAAAAAAAAAAAAAAAAAAAAAAAAAAAAAAAB7aLVzpsjZVJwnBqUZLumv8AXYypNO6I6tKFWDhNXT5PpXh/xZp9VZTbrnCOorflQag/XGSScm4x7v1LGUl7fUXqdaM2nPk8rrPDK+nhOnpruDy88W6c+3TPyN3K5Ts1HUY2eV+HUqo1YW2e2KlmzcvqnmKW1ppKPPsS8t1L2sUNrhCno3Hduy31XTHos89b4PknWeqWau6V1zzKXt2UYr6YpeyX+u5tm6ssvr/BrtjsknNbI5S4dm+JeW93zze2E7YWCyrUnOU1FL7/AIO7otPp6OmlVqTbWXe+V6+7x8rLKbbkuJSaaXJ5yUqFOpGcvwtp8ZsrLDbynb9bYBFCfGPR9l7F/UaZ5e5PDnBf3S9Wn2X1t1yGSN2lF2z29CpTip0atNztB2d2v7r+2W1fHQFa0nLa1i9/Q7G6hGgqsWtzioKy8zxtv39unR54E+5RlhZfK/g5ipyq0bVJXjFvZK7t63td2srp+nIMNqCtL79+3obwhLUTvQ4vltJuy6xx5l/kub2QZEpYdvp+3uXZ0ryjvV+qklez/wAkr7XHi+HbrYEra22i7FOMZqs51o7rp4Tu8vLb6Yf5cYBBJvvh+p1KcItJbXvg09yjm1rLhZx3XHS5DZiWoShbr+Rmn4TKVdzeIc5xLjlW4zxw1bgqymz0UVZJcgGQAAAAAAAAAAAAAAAAAAAAAAAAAAAAAAAAAAAAAAAAAAAWpscJKUXhxaafw08pmU7GsoqScXwzJ1OvstSU5emK9MElGK7/AOGOFnl89zoU9u1SueR1qrKvUp7cc3uutkm+G88ptr0MdmKk1dN4M6PTT21ILzXeb4wuy7crjmxODCuvLG11z9/fQkqbKn/NXvtnZR+v6Wuujavx1qZUnTlth1NKlGOqputqUkqeMO112xj2fXpbpJNfcrvEV93OfKHwZ7YNTqTt0wl/iuzta9+FgMhg5puUVf8Af+S/qIaeVOnQrycVe3fa10ba8t0+Xh2usE4JpuEVvXP30Odp46itN6ao2qauuFhK/En345zcg0/Fe79c8/Qs4pqG2LTs4+X8PKV93XHr15QNdjmty+/v6osR1NPTT+BPytWss3v3TtZPv/bIZNVFRV54++3UmnXnWlbTLdlXaTS9WpXWxtPpe/JG4ilqEm9q+pbpeESnCKrztZp2i7LCtzz7/kVKzbZ3IwjHhWBg2AAAAAAAAAAAAAAAAAAAAAAAAAAAAAAAAAAAAAAAAAAAAAAAALRZaoy8tnwjh+IUl8dSg/NKySxlq/KeLWur9Muz6SSKc7XXy6lGWkofE2z63UnlLD6NXSwla/RZYNqe93cfv0Zrqnp47I1rvDxfCv8A3R6Ndue/N02TOG04v3+/4InvhTnCvTs3lPrfOX0fHVLp1aArTzZcL8v5Rnw7TpRU5JOU+j4kv/zLs+vKvlghU3DP37r+Doy0y1K2PPS7WV/7Zrr6S59erZL0KaSvzc8vqdU3UcLbFHCV3dW9Xn6W/cZIa0qUJfxY6Xh9HW6mk45tdNOTlxbNnzhpPGHx7xuK0tVLKjhM7NHwOinCdVuUo9eF3WPTp6FclZtvk7MKcYLbBWXpgGDcAAAAAAAAAAAAAAAAAAAAAAAAAAAAAAAAAAAAAAAAAAAAAAAAAAAtAvadP4b++Dy/i84LWU7t3VuislJ2d+rvlWXBJJ8OGJU3+f5e5V/q66U6WthzlWSwli9lzFYWeeAhShKybXvn6XNfENTS+JUp0nlW2pRSs1+La+rt6L6pBkjTuksN/p98FOE4KE51LzhFYvu/E3hZzZr8Xt7A1qOy2QXH6/fJNo4OVR6jVSs5Lh4e3HCf/wBfbGckMiTUYNqKf7HQcJVdRCnOrKOLXtZyafG5dUu/uubkbiq602rXO7T8O0tOfxIwW7u8/qQRF0AAAAAAAAAAAAAAAAAAAAAAAAAAAAAAAAAAAAAAAAAAAAAAAAAAAAAAAFo9v3Lum/8AHJroea8azq6EZcO6dln5O17+xJLVupptfLv7feTn6Fwlp5RjPCwpNZh23Lt1Tyoy6IG8HGUnsfPP8FbURrUaMPjwUXF2j1u+b+qXTu7eoNqqioW47dMkeglXlqHNPcree/mW29/r2/hMYNFJwpqMFdfn9C1UoQ1GsnVryUZKzUeYtKyjaV+Hjp1uQRpRhxmL6fyWXUq6hP4iUKsf7uLq39vCvwrp8PmxDRDV00ord0/Q6fh/jNKvU+A3eXR2sn7K7ax355IKp3AAAAAAAAAAAAAAAAAAAAAAAAAAAAAAAAAAAAAAAAAAAAAAAAAAAAAADP6F0izWXxpqxulueZPCSjFyfP6G9ODnLaitq9VDTUnVnwv3wbfqPgjV6dJzhFxkpNyUsqOxOUt3xwvyLVOlKnhrn7ycHVa+hrEpUpWcH1Wc/wCL6Pp+xziN6qlLLWPvj+CDRSp0vJCa3Z83R5tafR+kr3/RjFOUk7r/AE/c31dClOOySsl0/ujfpHKunyuVh+yYJ1GNSO6ornKlVq6Ov8HSycUrL3btdtfOy7JEZKCquUdkmesegp0K39RRhnqv3XRP8n6EluENtpcv9ex57U6j4ylTXkg8LGY/5eydsror29RvOp3WO3Ug02jdnGMlv5UrvalbpZX6898WwV2lOpSveUeD0ek8QUFGjXfmS55TSsk79387ZuQVjsJgGQAAAAAAAAAAAAAAAAAAAAAAAAAAAAAAAAAAAAAAAAAAAAAAAAAAC9NsoNShJxa7STaa9u6Mp24NZRjJWkro95a+2bUp22ScU0m5ybSllSSy+E8vK+5NTvJ3b49Tm62MaUVGEMO90kruyPFoubk2m+X/AKsec+BONOUYpKMOHa/+W5+9lnnDaXJBrHyxu1z6k9Zyq17QqXVO1la7uuqVlj5vIZmTcaTtx99SOjCnW18HO7k2m3xlK6vHp2eenuUOae0JTLFGvs5yjk+I+GLUrdTe2ffv6Puvt4LMlc1LzP5P9mUaendGKpQurZlHrbhyi+qfble+HJLFttRX39+/BQr06dOMqkrPon1ta133Tvwo33KzdyJIirUXOXlLvh/iENPRvVbs+FzZL3y+U37lCk1bB6SMlJKS4YBsMGbXNZSUVeTsTtN40ZtXSKtXxDTU5KM5pN4+30+ZBGXAAAAAAAAAAAAAAAC1MN0kvlpfuwuTWTtFs+havwDpI3rTLXOOokk4wlU8PPKWVhc/Gcl16aClt3ZPNU/G9VKl8d0bwXLT/bn8jh9d0yyq+dDi3ZCTg4xTllr3WOXnuVJQaltPQUtTTqUlVT8rV8mNdTKDcZxlFrvGScWv0ZhprkljOM1eLui9ukshFSnCcYvtJxkk/wAm1hhxazY1jVpye2Mk37loaC2X012PjdxCT9Pz27fcztl2MOvSXMl9UV/B2bN/lz2fz7Zbf/LGDG12vYz8Wnu2blftfJsquk1y0MtR52LY2KCo2P1J453fr/T7kigtm6+exVlqai1So7PK1fdf9jX/AIC3n+ys9PMvRL0r78cGm19iz8eljzLPqjyqqlNpQTk32STbf6Iwk3wbylGKvJ2RfU6SyrHmQnDPbdFxz+6Di1yjWFWFT8Ek/Z3PEwSAAAAAAAAAAAAF6aZTeIRcn8JNv47IJNmspxirydjL0PSb7lJ1U2TUe+2EpY/Yt6WOXc4PjtW0IKLXOeL8dL/n/FzERZd2tq4+uPtnFg4xqKq3aVknxFbo3w3ayTtno2wYTinZcepJOnXlD4ssSvxFWd27q9uq6d0+bkSIdT+FZ5ydHwXNeacLOCS5v1bf36FSkelAATNoycSGtQjVSvyuGuV7fdn1L5LtPzLy9PX9fv2POatuhUTrO255e26TTvdP2xbplu7avBrvt5YK37En9LGbdXUT3u+Iq9m+UsvKT4wrZbwS0SunTqK1rW+pSjqtXpJOe5S3trN9t0unHHHZ9OMsENSlte2CL+l1zqwdXUTtHlJY4bWH16NJ83vwCfZtjbtwcz+p+NVclfzJqXdX4bT4TxdrHfsESvnOOxRS/wCNqL3X/ErOy69MXv1vf1yQ4lOvTzdc/fB6PwrWtRcJvyp2V+Y+ku67P62uipTPQgAAAAAAAAAAAAA9dL9cP+6P+aMrk0qfgfsfadfq9Gur1120t6hxh5d7lmKltbgtue/3+cHUk6fxkms9zwlGlq//AObKcJ+TN49ec5ND01XUV9WujiethZtc1HLjW3lyjF5wsZeP+lfBDHdFTl/cdCu6NWelpyxSa49ezfv+pTXae7XaPp07sR1c9Q4QtlFRk605PdJe6W1P7/rykpVIQb5ubUp0tJqdRGnmmo3aT68Y+/0NxrrfM0nUq7LbtRKqt7pW1RrrjYlL+7SWe6X7JruSSd4TTd7FKjHZqNPOEVBSfRtu2Ofvvcwuodcv0y6NCme2FtWn8yOIvesVRw21ns32+TWVSUfhpPsT0dFRr/1c5q7Tlb05M/R9Yus6zqNJOW7TquSVLjHb9EH8Z93+5spydZwfBXqaSlDwynqIq0783d+WcxoI46Hal7a2K/rWQR/8D9zq1nfxSL/+P+Tqep9dvh1unTRn/Yyit1e2OJOUJttvGc8L39ixOpJV1HocmhoqMvC512vOnh/NGn6bXLT0dUs0MF+IhqZQjtipShTuX0x/WXGPb7EUU4xm4c3LteUa1XTQ1L8jinzZN26v6Gu/iDdZPp/T5XuTsam5uSxLOF3RpqG3Tg3yWfB4U4ayvGn+FWtY+flM9KAAAAAAAAAAAAbrwn1xaG/zXDf6duNzi1ynx7ey7/5ktKp8OV7FDxDRvV0vh7rfmdf4b8ZUL13z8mUXKeyNc5KyUq1HbmOUoZ9W1r6kue5boVNzPO+KaJ0I25i7K7axZ345bti/a+OD5xFYS+xvulGW1/79CJ0aVal8WLw3d87eXuuucJr87Mkr2d/v7T/U6ynBQu1hL3aXZ/5QfR8xfNncrIjr2TSS6FzwpylTnKTveTt7LHPX6sggOoAAAEzaM3F3RDXoU60ds1f87eq9S6ZeVSM4uT5PLy0lfS14UY3cHfPV35S7Nrl9uqSbBvTe5NX9u/17fbKuqiqNSM3DCxO6vFpWteObS6Kzt1i7BGUle1srn/Qq1KjXxN3kk/Kkkklmyn1Sbsut7ARa2vbwYrUqiqp1GlLi6vdt4adm21Z4x68XGTWTja98fn8vQlo06m/4fw25ron5bPq85k3a/olwQ5ED1CX4UdWPg85y/wCSflXCWPmuFm2U0+WVbKrd8s7sIqEVGPCBg2AAAAAAAAAAAAJjLDTXdcoGGrqxn6zrd918b7LHK2Lg42YimnB5jwljg3lUlKW5vJWpaOjSpOjCNou+Pfk96/E2qjqJaiN0ldNJTmlFbkkkk442vhL29jPxpqW5PJo/DtNKiqLh5Vws/ryeXUev6nUWQtuunKdeHCXEdjTTTio4SeUuV8CVWcnds2o6HT0YOnTgknz6+5m6zxnrboShZqJShOLhKO2tJxfdcR/r3NnXqNWbIKfhOjpyU4Qs07rL/kwNR1u+x0udjf4dRjT6YrYo42rhc42rvnsaOpJ2u+OCxDR0Yb9sfx/i5zf76HpV4i1MdRLUxtaumsSs2w5TSXbGOyXsZVWW7dfJrLQaeVFUHHyLpn+bnlDrNypdCm/KlPzXDbHmfHqzjPsvfBj4ktu3obvSUXVVVx8yVr54PW7xFqZ6iOpla3dHG2zbDjCaXCWOzfsZdWTluvk0joNPGi6Cj5H0u/5ubjwp1SqNlt2o1l+nunLO+uG6M85c90VFp84wsEtKau3KTTKPiGmqOEaVKjGcUurtbtZ3PX+IPiWvWKiumc7VSpbr5xUHZOWOdqSwuPhd/sNRVU7JZsa+D+H1NM5zqJRcuEs2XuccVjuAAAAAAAAAAAAAAmJPRmobr9UcvxLTSruko9JJ/RFkWoKX4H/v0OJqpUFavC65SeFFK73K2bu1/S2eRgy42lbPb79v+yGFdVKDlZK920uMu3Df93LVrOyccooyhUluk5Hq9FQ+BQhTxhdMIGhaAAAABMSzpoxk2n/r5nF8arVaUIyppOzu/wDL3X7/AEs1ctgsu1NbVhr7v9+xxIynqp/Gn5oyx72ztt3/ACX4r9TbdJ0cHVZfNeb5WP8Ah05Jvdwpya5UF9uc4XCeTWpJ7PMr2+/+/oTaSjBapqlLbu69PZJ9P8b85l2RPVOjONUdTQpuif8AMvVW842y/mjnhTXD+z4Iak5uKa4OjotPpYVpUpRW/wCqfXC6e3K6YNKyq2d2KSVkAZAAAAAAAAAAAAAAAMnpcISuqVzxW5wVj7Yg5Ldz7cZNoW3K/BDqHNUpOn+Kzt79D6p4nvu0jmo9P012gUVtcIZajt+qTT4w8vO3t7+50KrlD+1OJ5DQQo6hJuvKNa+bv1++vyOF6F4Ulqapai22rTUKW1WWN4lL4iv/ALkqQo7lubsj0Or8TjQqKjCLnO17Lt6m/wDCPhqWk6tVVqFCyEq7JwmsShZHY8SWSajS2VUpHN8R8QjqPD5VKTaaaTXDTuc7T4flqFrrYSjGOlbk4tP1KUrMJY7fQQKm5bmuh05a5UHRpyV3PH6fyU03hpz01OolbXCFt3k5llbO/rk+2OAqN4qV+WbVPEFGtOiotuMd2OvojqvFfhajT6vSvTyoW6Wnj+Gk5Sc3K1p2NN52PhP8mWKtGMZx2+mDj+H+JVq2nqqqpYUvMsWsuPfqYHV/DNmr6jqoryNPXTtlbYsxqrTgmvZZb5+Oz7Ec6TnUfCt9Czp/EIafRUn5puWEurya3qfg+dUtO4W13U6ica4XweYqbltw17e/7M0lQatZ3T6lqh4rCoqilFxlBXcXzY2cv4bz3zqjqtPK+K3RpTe6UcLl/wAv+xJ/Su9rq5UX/qCG1VHSkoPF+n+zT9D8Lu+md911enprn5bnNSbdmE8bV+aI4Udycm7IvarxJUasaNODnJq9l29zWda6ctNa4RtruWFJWVvdFprK/UjnDa7XuW9LXdenvcXH0fJgmhYAAAAAAAAAAAALRJqEVKVmc3xSpOnSU44s+e3S/wD2SXZ7Vuw/9e55rT/FqfCvONm3ZWvl3tePS9m734YIHV2xvF+h1I6KNWu4V4PNpenZe1ndYvjnkoUz0YAAAAABZIv0oQ+Fd3uzyuu1Opeucae3bG2XblK9r379PRXJwbRtCV4vnv8Af2iGtv1FFRrU8xvdRtnN+FfDwm1/dbsemm1U6pqdcnGUeVJfdYf5prjHZplatUe5JdPv8zseHaWnKhKUlf4ju7/p8unVH0zwr4iq1kfLnFQnGuSdMVFRnGMMNVr5cVja+yXukkWKVWM8M5Gv0FXTPfF3TfL5Tv1+fX9G7nDeLunV6fUOFP0OKko7t+1ttOKl7rjKb5w0VK0VGVkeg8Or1K1HdU544t+X6+ppSIvgAAAAAAAAAAAAAAHppYRlOMZy2RcoqU8N7Yt8vC74RlZeTSo3GDcVd9j6h4ahT02UrH1Kq3S7ZYojLMpN8peXl4f5f0L9JRpO++6PJa6VXXRUFp3Gpdebovn2NPpL9Pr+nrSu+vS2U3TsgrXthKE5SeM/K34/T9SNONSnsvazLtSFfR6x11BzUopO2XdW/g22n8Q6WrX6GqNqlVpaZ0y1D4i5ygl3+PSue3JIqsFUir4S5Kc9DqamkrVHC0pyUtvWyZh9Fenqn1LSz1VGNVBOu9TTrzmx4cuya3rj7M0htTnBtZJ9V8epDT140pf8bzG2enT5GH4iVNHSqtNXqab7IXuUvLknjMZZwu7XK5Nam2NJRTvkn0TrVfEJVp03FONlde33Y2Xie/T36vRayvVUOMHpIyq3+uKVrnKUl/hST5z8M3quMpxmn2KuhhXpaetppUpXe93tjiyS739D01XV9NfqOpaad8K4arypVajKcN0IRynJcYyl/wCxlzjKU4t89TSnpdRRo6evGDbhe8euW+n30MOet0+jo0ekhfXfL8XVfdbB5rriprhS7fH7PODXdGEYwTvm5OqNfU1auplBxWxxSfLx2++h66bqtK8QzudtflNPFu+Oz/l1H6s478GVOP8AUbr4/wBGs9NWfgypbXu7Wz+K/Bj+GdbOEb3TrdHDffY5abU8VyjlbZqXu3j29kjWlJq9pLnhm+uoxk4KpRm7RXmjz7W/k0Pj6zTS1bej2bdkd7r/ALt287nH7duxFqNm/wAp0vB46haf/nve+L826XOcIDqAAAAAAAAAAAAEpk1Cr8OV7XOd4noFraWzdZrKfr6lsluElKPkdl99Dg16LpVb6mO+XfKdkuVLvy2sd3jJEivXi44fyOr4VVhVe6CasvNfq27932/MqVjtAAAAAAF8HUcKcY2WPXp8zwkNRqqtRymtzbuovlesV1t7vjjqDa7sn0I5Km5Tgm3JtLusvHTN8f6RQ5UpbpN9z3dGkqVONNZUUl9FYGCQmUm+Xy/l8i5hJLggGQAAAAAAAAAAAAAAAAAAAAAAAAAAAAAAAAAAAAAAAAAAAAAAAAmbQm4u6IdRp6deDp1FdBszUnvdzTSaaOnp7V88Wv8AL2/6BoWQAAAAACUyzQrbXaTwcXxTw91Yb6MbyTv2+a9fyfXNizLNVuMG11X5ehxfD4wr6mMZN2jJu1s3V/xe/wBFayd7lDmntAAAAAAAAAAAAAAAAAAAAAAAAAAAAAAAAAAAAAAAAAAAAAAAAAAAAAAAAAAAAAAAAAMm/wAWW3ZfBV/oqPx/6hR8/FwaFo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data:image/jpeg;base64,/9j/4AAQSkZJRgABAQAAAQABAAD/2wCEAAkGBxQQERQUEBQUFBUUFxQVFBIXFBQUGBQUFxQXFhQXHBcYHSggGB4lHBcWIjEhJSktLi4uFx8zODMsNygtLisBCgoKDg0OGxAQGzQkICQ0NDIwMjQvLywvNzUvLzQsLjcyLDQsLzIsNDIsMi0sLzQsLC8sLS8sLSwsLDQsLywsLP/AABEIAI0BZgMBEQACEQEDEQH/xAAbAAEAAgMBAQAAAAAAAAAAAAAAAQIEBQYDB//EADgQAAICAQMCBQIEAwYHAAAAAAABAgMRBBIhBTEGEyJBUTJhFHGBkQdSoSMzQrHw8SQ0YnKSosH/xAAbAQEAAgMBAQAAAAAAAAAAAAAAAwQBAgUGB//EADgRAAIBAwMCBAQFBAIBBQEAAAABAgMRIQQSMUFRBSJhcROBkfAyobHB0RRCUuEj8TMGYmOiwhX/2gAMAwEAAhEDEQA/AOLOAfXAAAAAAAAAAAAAAAAAAAAAAAAAAZXTOnWam2NVMd05Zwu3CWW232SRtGLk7Ihr16dCDqVHZI2/U/BOs08oKVal5jUYShKMk5NZx344XvwSS09SPKKVDxjSVk2pWtzdGhvplXKUJpxlFuMovhxknhpr8yJqzszownGcVKLumUMGwAAAAAAAAAAAAAAAAAAAAAAAAAAAAAAAAAAAAAAAAAAAAAAAAAAAAAAAAAAAAAOl/h51GWn10JRjv3RlCUU0ntfqbWeMraifTz2zOV4zp41tK1J2tle59V1Ot/Ezbe+mvTNzsluq3+up7JbVuTrUZuWXy2lxwzoOW59rHj4UvgRsrSlPC5th5V8O91btbrlGn13R9J1SvbHFd8VJ03JxX4iPL3+7mm87s+qLzn7xypwqq3X9S7S1eq8PnueYPlf4+nS2OOjXHp8p6p0u3TTcLoSg02stcSw+cP39v3Rz5wcXZo9jp9TSrx3U3cwzQnAAAAAAAAAAAAAAAAAAAAAAAAAAAAAAAAAAAAAAAAAAAAAAAAAAAAAAAAAAAAPbR6qdM42VScZweYyXszMZOLuiOrSjVg4TV0z6DT4nWq0ajFOvVRa3amLSbmpxak0sOSn6s59K/ZFxVt8Oz7nm5eHPT6m7d6b/ALfS35NdLZZbX9KnpHBSUN9j3T0lcpR3WLandpnJLZYty9K4fK5S2rMoOH8fwYpamOoTavZYUmr47T7rHLyuecnr1BVa6Et0oy8qTVqW/NM3mPmyW5NwXo5i3FepvPczK1RGlH4mkmrJrcscZXNljnnnLx7Hz7qnS7NO4+ZFpTW6ttY3Q+cPlfkynKDjyek0+pp1k9r4w/RmEaFgAAAABIBnR+MfDUdB5GybsVsNzbilhrHHDfz8k9al8O1nycvwzxB6vfujba7HOEB1DtPDvR9JdoZznl34lBRTalv3f2e1Sai+8Mv4ljuy1ThCUL9Tg63VaqlqoxjiGH6W63697e3ZHFtFU7wwLGG0uRg22Ss3bgieopKSjuV3xnmwNSYAAAAAAAAAAAAAAAAAAAAAAAAAAAAAAAAAAAAAAAAAAAHpp75VzjODxKDUovCeJJ5Tw+HyZTs7o1nBTi4y4Z9V8IdSjra4KqSetql5s538t5zFwqiniMHFuPCSjlPGWmuhRnvWPxLv+x47xLTvSze9f8UsJR/WT6u+cu772wbrR6LTW6pamVcqdXXF+bp1JKcpPKi3GDSnlJ4faSlyviWMYOW5qz7FGrW1FOh8BSUqcuJWx9Xx69U+D38nfxsrs0+oi99cnLcpbVspjGX0KKUnjjDy8Iza/TDI923O5qcHhri18tvrf8+D5P4z8Ly6fZBOUZRtTlHa/p55jzy0uPVhZKFWhKDxk9d4d4tS1MHu8rWM4v8Afboc6VzrjBttdr2I3WpqSg5K76XV/oTtN1Rm+hUqeJaeCd5ZSbzi9lfDJwWI6Nt2bOPW/wDUcYwcoQu8dfrxjtZXu88WN51zrP4mjTQlZZOdEZReYRjHDeVhp5bSUY5ws4E6cpRTfC+/9DT6uhRr1I07Jys+r9Xfjo3K1zR4EaMLrd9/ob1/EdS6b+E03nhJtJNZteXPr9Gdn4X8UafS6ZV2wvc1ObzU4xVkJuD2ybee8F2XZdydRjFeXj3ORUqV61RfFa3PGYu+L2fFldP29Dnev69anUW3Rh5asllQz24Sft8rP6mJSSXlSv1wS0KUm7V5zUFZK0kk32Xt1s28dzXJkVNJyV75+hd1lSdOlLbtSg7br+a/Ge3Kvd3+ZJOpNX6LqcqVGE1Ffik0pRs7WSvjLk3mz9eU+SrRQqUnHK4PWaLXxreSbW5YuuHbtfr3XPXKyQQnSAAAAAAAAAAAAAAAAAAAAAAAAAAAAAAAAAAAAAAAAAAAB7aLVzpsjZVJwnBqUZLumv8AXYypNO6I6tKFWDhNXT5PpXh/xZp9VZTbrnCOorflQag/XGSScm4x7v1LGUl7fUXqdaM2nPk8rrPDK+nhOnpruDy88W6c+3TPyN3K5Ts1HUY2eV+HUqo1YW2e2KlmzcvqnmKW1ppKPPsS8t1L2sUNrhCno3Hduy31XTHos89b4PknWeqWau6V1zzKXt2UYr6YpeyX+u5tm6ssvr/BrtjsknNbI5S4dm+JeW93zze2E7YWCyrUnOU1FL7/AIO7otPp6OmlVqTbWXe+V6+7x8rLKbbkuJSaaXJ5yUqFOpGcvwtp8ZsrLDbynb9bYBFCfGPR9l7F/UaZ5e5PDnBf3S9Wn2X1t1yGSN2lF2z29CpTip0atNztB2d2v7r+2W1fHQFa0nLa1i9/Q7G6hGgqsWtzioKy8zxtv39unR54E+5RlhZfK/g5ipyq0bVJXjFvZK7t63td2srp+nIMNqCtL79+3obwhLUTvQ4vltJuy6xx5l/kub2QZEpYdvp+3uXZ0ryjvV+qklez/wAkr7XHi+HbrYEra22i7FOMZqs51o7rp4Tu8vLb6Yf5cYBBJvvh+p1KcItJbXvg09yjm1rLhZx3XHS5DZiWoShbr+Rmn4TKVdzeIc5xLjlW4zxw1bgqymz0UVZJcgGQAAAAAAAAAAAAAAAAAAAAAAAAAAAAAAAAAAAAAAAAAAAWpscJKUXhxaafw08pmU7GsoqScXwzJ1OvstSU5emK9MElGK7/AOGOFnl89zoU9u1SueR1qrKvUp7cc3uutkm+G88ptr0MdmKk1dN4M6PTT21ILzXeb4wuy7crjmxODCuvLG11z9/fQkqbKn/NXvtnZR+v6Wuujavx1qZUnTlth1NKlGOqputqUkqeMO112xj2fXpbpJNfcrvEV93OfKHwZ7YNTqTt0wl/iuzta9+FgMhg5puUVf8Af+S/qIaeVOnQrycVe3fa10ba8t0+Xh2usE4JpuEVvXP30Odp46itN6ao2qauuFhK/En345zcg0/Fe79c8/Qs4pqG2LTs4+X8PKV93XHr15QNdjmty+/v6osR1NPTT+BPytWss3v3TtZPv/bIZNVFRV54++3UmnXnWlbTLdlXaTS9WpXWxtPpe/JG4ilqEm9q+pbpeESnCKrztZp2i7LCtzz7/kVKzbZ3IwjHhWBg2AAAAAAAAAAAAAAAAAAAAAAAAAAAAAAAAAAAAAAAAAAAAAAAALRZaoy8tnwjh+IUl8dSg/NKySxlq/KeLWur9Muz6SSKc7XXy6lGWkofE2z63UnlLD6NXSwla/RZYNqe93cfv0Zrqnp47I1rvDxfCv8A3R6Ndue/N02TOG04v3+/4InvhTnCvTs3lPrfOX0fHVLp1aArTzZcL8v5Rnw7TpRU5JOU+j4kv/zLs+vKvlghU3DP37r+Doy0y1K2PPS7WV/7Zrr6S59erZL0KaSvzc8vqdU3UcLbFHCV3dW9Xn6W/cZIa0qUJfxY6Xh9HW6mk45tdNOTlxbNnzhpPGHx7xuK0tVLKjhM7NHwOinCdVuUo9eF3WPTp6FclZtvk7MKcYLbBWXpgGDcAAAAAAAAAAAAAAAAAAAAAAAAAAAAAAAAAAAAAAAAAAAAAAAAAAAtAvadP4b++Dy/i84LWU7t3VuislJ2d+rvlWXBJJ8OGJU3+f5e5V/q66U6WthzlWSwli9lzFYWeeAhShKybXvn6XNfENTS+JUp0nlW2pRSs1+La+rt6L6pBkjTuksN/p98FOE4KE51LzhFYvu/E3hZzZr8Xt7A1qOy2QXH6/fJNo4OVR6jVSs5Lh4e3HCf/wBfbGckMiTUYNqKf7HQcJVdRCnOrKOLXtZyafG5dUu/uubkbiq602rXO7T8O0tOfxIwW7u8/qQRF0AAAAAAAAAAAAAAAAAAAAAAAAAAAAAAAAAAAAAAAAAAAAAAAAAAAAAAAFo9v3Lum/8AHJroea8azq6EZcO6dln5O17+xJLVupptfLv7feTn6Fwlp5RjPCwpNZh23Lt1Tyoy6IG8HGUnsfPP8FbURrUaMPjwUXF2j1u+b+qXTu7eoNqqioW47dMkeglXlqHNPcree/mW29/r2/hMYNFJwpqMFdfn9C1UoQ1GsnVryUZKzUeYtKyjaV+Hjp1uQRpRhxmL6fyWXUq6hP4iUKsf7uLq39vCvwrp8PmxDRDV00ord0/Q6fh/jNKvU+A3eXR2sn7K7ax355IKp3AAAAAAAAAAAAAAAAAAAAAAAAAAAAAAAAAAAAAAAAAAAAAAAAAAAAAADP6F0izWXxpqxulueZPCSjFyfP6G9ODnLaitq9VDTUnVnwv3wbfqPgjV6dJzhFxkpNyUsqOxOUt3xwvyLVOlKnhrn7ycHVa+hrEpUpWcH1Wc/wCL6Pp+xziN6qlLLWPvj+CDRSp0vJCa3Z83R5tafR+kr3/RjFOUk7r/AE/c31dClOOySsl0/ujfpHKunyuVh+yYJ1GNSO6ornKlVq6Ov8HSycUrL3btdtfOy7JEZKCquUdkmesegp0K39RRhnqv3XRP8n6EluENtpcv9ex57U6j4ylTXkg8LGY/5eydsror29RvOp3WO3Ug02jdnGMlv5UrvalbpZX6898WwV2lOpSveUeD0ek8QUFGjXfmS55TSsk79387ZuQVjsJgGQAAAAAAAAAAAAAAAAAAAAAAAAAAAAAAAAAAAAAAAAAAAAAAAAAAC9NsoNShJxa7STaa9u6Mp24NZRjJWkro95a+2bUp22ScU0m5ybSllSSy+E8vK+5NTvJ3b49Tm62MaUVGEMO90kruyPFoubk2m+X/AKsec+BONOUYpKMOHa/+W5+9lnnDaXJBrHyxu1z6k9Zyq17QqXVO1la7uuqVlj5vIZmTcaTtx99SOjCnW18HO7k2m3xlK6vHp2eenuUOae0JTLFGvs5yjk+I+GLUrdTe2ffv6Puvt4LMlc1LzP5P9mUaendGKpQurZlHrbhyi+qfble+HJLFttRX39+/BQr06dOMqkrPon1ta133Tvwo33KzdyJIirUXOXlLvh/iENPRvVbs+FzZL3y+U37lCk1bB6SMlJKS4YBsMGbXNZSUVeTsTtN40ZtXSKtXxDTU5KM5pN4+30+ZBGXAAAAAAAAAAAAAAAC1MN0kvlpfuwuTWTtFs+havwDpI3rTLXOOokk4wlU8PPKWVhc/Gcl16aClt3ZPNU/G9VKl8d0bwXLT/bn8jh9d0yyq+dDi3ZCTg4xTllr3WOXnuVJQaltPQUtTTqUlVT8rV8mNdTKDcZxlFrvGScWv0ZhprkljOM1eLui9ukshFSnCcYvtJxkk/wAm1hhxazY1jVpye2Mk37loaC2X012PjdxCT9Pz27fcztl2MOvSXMl9UV/B2bN/lz2fz7Zbf/LGDG12vYz8Wnu2blftfJsquk1y0MtR52LY2KCo2P1J453fr/T7kigtm6+exVlqai1So7PK1fdf9jX/AIC3n+ys9PMvRL0r78cGm19iz8eljzLPqjyqqlNpQTk32STbf6Iwk3wbylGKvJ2RfU6SyrHmQnDPbdFxz+6Di1yjWFWFT8Ek/Z3PEwSAAAAAAAAAAAAF6aZTeIRcn8JNv47IJNmspxirydjL0PSb7lJ1U2TUe+2EpY/Yt6WOXc4PjtW0IKLXOeL8dL/n/FzERZd2tq4+uPtnFg4xqKq3aVknxFbo3w3ayTtno2wYTinZcepJOnXlD4ssSvxFWd27q9uq6d0+bkSIdT+FZ5ydHwXNeacLOCS5v1bf36FSkelAATNoycSGtQjVSvyuGuV7fdn1L5LtPzLy9PX9fv2POatuhUTrO255e26TTvdP2xbplu7avBrvt5YK37En9LGbdXUT3u+Iq9m+UsvKT4wrZbwS0SunTqK1rW+pSjqtXpJOe5S3trN9t0unHHHZ9OMsENSlte2CL+l1zqwdXUTtHlJY4bWH16NJ83vwCfZtjbtwcz+p+NVclfzJqXdX4bT4TxdrHfsESvnOOxRS/wCNqL3X/ErOy69MXv1vf1yQ4lOvTzdc/fB6PwrWtRcJvyp2V+Y+ku67P62uipTPQgAAAAAAAAAAAAA9dL9cP+6P+aMrk0qfgfsfadfq9Gur1120t6hxh5d7lmKltbgtue/3+cHUk6fxkms9zwlGlq//AObKcJ+TN49ec5ND01XUV9WujiethZtc1HLjW3lyjF5wsZeP+lfBDHdFTl/cdCu6NWelpyxSa49ezfv+pTXae7XaPp07sR1c9Q4QtlFRk605PdJe6W1P7/rykpVIQb5ubUp0tJqdRGnmmo3aT68Y+/0NxrrfM0nUq7LbtRKqt7pW1RrrjYlL+7SWe6X7JruSSd4TTd7FKjHZqNPOEVBSfRtu2Ofvvcwuodcv0y6NCme2FtWn8yOIvesVRw21ns32+TWVSUfhpPsT0dFRr/1c5q7Tlb05M/R9Yus6zqNJOW7TquSVLjHb9EH8Z93+5spydZwfBXqaSlDwynqIq0783d+WcxoI46Hal7a2K/rWQR/8D9zq1nfxSL/+P+Tqep9dvh1unTRn/Yyit1e2OJOUJttvGc8L39ixOpJV1HocmhoqMvC512vOnh/NGn6bXLT0dUs0MF+IhqZQjtipShTuX0x/WXGPb7EUU4xm4c3LteUa1XTQ1L8jinzZN26v6Gu/iDdZPp/T5XuTsam5uSxLOF3RpqG3Tg3yWfB4U4ayvGn+FWtY+flM9KAAAAAAAAAAAAbrwn1xaG/zXDf6duNzi1ynx7ey7/5ktKp8OV7FDxDRvV0vh7rfmdf4b8ZUL13z8mUXKeyNc5KyUq1HbmOUoZ9W1r6kue5boVNzPO+KaJ0I25i7K7axZ345bti/a+OD5xFYS+xvulGW1/79CJ0aVal8WLw3d87eXuuucJr87Mkr2d/v7T/U6ynBQu1hL3aXZ/5QfR8xfNncrIjr2TSS6FzwpylTnKTveTt7LHPX6sggOoAAAEzaM3F3RDXoU60ds1f87eq9S6ZeVSM4uT5PLy0lfS14UY3cHfPV35S7Nrl9uqSbBvTe5NX9u/17fbKuqiqNSM3DCxO6vFpWteObS6Kzt1i7BGUle1srn/Qq1KjXxN3kk/Kkkklmyn1Sbsut7ARa2vbwYrUqiqp1GlLi6vdt4adm21Z4x68XGTWTja98fn8vQlo06m/4fw25ron5bPq85k3a/olwQ5ED1CX4UdWPg85y/wCSflXCWPmuFm2U0+WVbKrd8s7sIqEVGPCBg2AAAAAAAAAAAAJjLDTXdcoGGrqxn6zrd918b7LHK2Lg42YimnB5jwljg3lUlKW5vJWpaOjSpOjCNou+Pfk96/E2qjqJaiN0ldNJTmlFbkkkk442vhL29jPxpqW5PJo/DtNKiqLh5Vws/ryeXUev6nUWQtuunKdeHCXEdjTTTio4SeUuV8CVWcnds2o6HT0YOnTgknz6+5m6zxnrboShZqJShOLhKO2tJxfdcR/r3NnXqNWbIKfhOjpyU4Qs07rL/kwNR1u+x0udjf4dRjT6YrYo42rhc42rvnsaOpJ2u+OCxDR0Yb9sfx/i5zf76HpV4i1MdRLUxtaumsSs2w5TSXbGOyXsZVWW7dfJrLQaeVFUHHyLpn+bnlDrNypdCm/KlPzXDbHmfHqzjPsvfBj4ktu3obvSUXVVVx8yVr54PW7xFqZ6iOpla3dHG2zbDjCaXCWOzfsZdWTluvk0joNPGi6Cj5H0u/5ubjwp1SqNlt2o1l+nunLO+uG6M85c90VFp84wsEtKau3KTTKPiGmqOEaVKjGcUurtbtZ3PX+IPiWvWKiumc7VSpbr5xUHZOWOdqSwuPhd/sNRVU7JZsa+D+H1NM5zqJRcuEs2XuccVjuAAAAAAAAAAAAAAmJPRmobr9UcvxLTSruko9JJ/RFkWoKX4H/v0OJqpUFavC65SeFFK73K2bu1/S2eRgy42lbPb79v+yGFdVKDlZK920uMu3Df93LVrOyccooyhUluk5Hq9FQ+BQhTxhdMIGhaAAAABMSzpoxk2n/r5nF8arVaUIyppOzu/wDL3X7/AEs1ctgsu1NbVhr7v9+xxIynqp/Gn5oyx72ztt3/ACX4r9TbdJ0cHVZfNeb5WP8Ah05Jvdwpya5UF9uc4XCeTWpJ7PMr2+/+/oTaSjBapqlLbu69PZJ9P8b85l2RPVOjONUdTQpuif8AMvVW842y/mjnhTXD+z4Iak5uKa4OjotPpYVpUpRW/wCqfXC6e3K6YNKyq2d2KSVkAZAAAAAAAAAAAAAAAMnpcISuqVzxW5wVj7Yg5Ldz7cZNoW3K/BDqHNUpOn+Kzt79D6p4nvu0jmo9P012gUVtcIZajt+qTT4w8vO3t7+50KrlD+1OJ5DQQo6hJuvKNa+bv1++vyOF6F4Ulqapai22rTUKW1WWN4lL4iv/ALkqQo7lubsj0Or8TjQqKjCLnO17Lt6m/wDCPhqWk6tVVqFCyEq7JwmsShZHY8SWSajS2VUpHN8R8QjqPD5VKTaaaTXDTuc7T4flqFrrYSjGOlbk4tP1KUrMJY7fQQKm5bmuh05a5UHRpyV3PH6fyU03hpz01OolbXCFt3k5llbO/rk+2OAqN4qV+WbVPEFGtOiotuMd2OvojqvFfhajT6vSvTyoW6Wnj+Gk5Sc3K1p2NN52PhP8mWKtGMZx2+mDj+H+JVq2nqqqpYUvMsWsuPfqYHV/DNmr6jqoryNPXTtlbYsxqrTgmvZZb5+Oz7Ec6TnUfCt9Czp/EIafRUn5puWEurya3qfg+dUtO4W13U6ica4XweYqbltw17e/7M0lQatZ3T6lqh4rCoqilFxlBXcXzY2cv4bz3zqjqtPK+K3RpTe6UcLl/wAv+xJ/Su9rq5UX/qCG1VHSkoPF+n+zT9D8Lu+md911enprn5bnNSbdmE8bV+aI4Udycm7IvarxJUasaNODnJq9l29zWda6ctNa4RtruWFJWVvdFprK/UjnDa7XuW9LXdenvcXH0fJgmhYAAAAAAAAAAAALRJqEVKVmc3xSpOnSU44s+e3S/wD2SXZ7Vuw/9e55rT/FqfCvONm3ZWvl3tePS9m734YIHV2xvF+h1I6KNWu4V4PNpenZe1ndYvjnkoUz0YAAAAABZIv0oQ+Fd3uzyuu1Opeucae3bG2XblK9r379PRXJwbRtCV4vnv8Af2iGtv1FFRrU8xvdRtnN+FfDwm1/dbsemm1U6pqdcnGUeVJfdYf5prjHZplatUe5JdPv8zseHaWnKhKUlf4ju7/p8unVH0zwr4iq1kfLnFQnGuSdMVFRnGMMNVr5cVja+yXukkWKVWM8M5Gv0FXTPfF3TfL5Tv1+fX9G7nDeLunV6fUOFP0OKko7t+1ttOKl7rjKb5w0VK0VGVkeg8Or1K1HdU544t+X6+ppSIvgAAAAAAAAAAAAAAHppYRlOMZy2RcoqU8N7Yt8vC74RlZeTSo3GDcVd9j6h4ahT02UrH1Kq3S7ZYojLMpN8peXl4f5f0L9JRpO++6PJa6VXXRUFp3Gpdebovn2NPpL9Pr+nrSu+vS2U3TsgrXthKE5SeM/K34/T9SNONSnsvazLtSFfR6x11BzUopO2XdW/g22n8Q6WrX6GqNqlVpaZ0y1D4i5ygl3+PSue3JIqsFUir4S5Kc9DqamkrVHC0pyUtvWyZh9Fenqn1LSz1VGNVBOu9TTrzmx4cuya3rj7M0htTnBtZJ9V8epDT140pf8bzG2enT5GH4iVNHSqtNXqab7IXuUvLknjMZZwu7XK5Nam2NJRTvkn0TrVfEJVp03FONlde33Y2Xie/T36vRayvVUOMHpIyq3+uKVrnKUl/hST5z8M3quMpxmn2KuhhXpaetppUpXe93tjiyS739D01XV9NfqOpaad8K4arypVajKcN0IRynJcYyl/wCxlzjKU4t89TSnpdRRo6evGDbhe8euW+n30MOet0+jo0ekhfXfL8XVfdbB5rriprhS7fH7PODXdGEYwTvm5OqNfU1auplBxWxxSfLx2++h66bqtK8QzudtflNPFu+Oz/l1H6s478GVOP8AUbr4/wBGs9NWfgypbXu7Wz+K/Bj+GdbOEb3TrdHDffY5abU8VyjlbZqXu3j29kjWlJq9pLnhm+uoxk4KpRm7RXmjz7W/k0Pj6zTS1bej2bdkd7r/ALt287nH7duxFqNm/wAp0vB46haf/nve+L826XOcIDqAAAAAAAAAAAAEpk1Cr8OV7XOd4noFraWzdZrKfr6lsluElKPkdl99Dg16LpVb6mO+XfKdkuVLvy2sd3jJEivXi44fyOr4VVhVe6CasvNfq27932/MqVjtAAAAAAF8HUcKcY2WPXp8zwkNRqqtRymtzbuovlesV1t7vjjqDa7sn0I5Km5Tgm3JtLusvHTN8f6RQ5UpbpN9z3dGkqVONNZUUl9FYGCQmUm+Xy/l8i5hJLggGQAAAAAAAAAAAAAAAAAAAAAAAAAAAAAAAAAAAAAAAAAAAAAAAAmbQm4u6IdRp6deDp1FdBszUnvdzTSaaOnp7V88Wv8AL2/6BoWQAAAAACUyzQrbXaTwcXxTw91Yb6MbyTv2+a9fyfXNizLNVuMG11X5ehxfD4wr6mMZN2jJu1s3V/xe/wBFayd7lDmntAAAAAAAAAAAAAAAAAAAAAAAAAAAAAAAAAAAAAAAAAAAAAAAAAAAAAAAAAAAAAAAAAMm/wAWW3ZfBV/oqPx/6hR8/FwaFoAAAAAAAAAAAAAAAAA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8" name="Picture 8" descr="C:\Users\wcdb\Documents\Project Work\Teaching\MBA\Exec MBA 2014\images\playstation-no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109" y="2087935"/>
            <a:ext cx="2346325" cy="1762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wcdb\Documents\Project Work\Teaching\MBA\Exec MBA 2014\images\bitcoi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464" y="3889659"/>
            <a:ext cx="2293072" cy="1397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mazonWebservices_Logo.sv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445224"/>
            <a:ext cx="2483768" cy="993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528" y="5373216"/>
            <a:ext cx="2376264" cy="131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87824" y="2074168"/>
            <a:ext cx="3190857" cy="1786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528" y="4005064"/>
            <a:ext cx="2561456" cy="1233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103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‘Challenger Banks’ </a:t>
            </a:r>
            <a:r>
              <a:rPr lang="en-GB" dirty="0"/>
              <a:t>(mobile-only)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2DE18-2508-A840-8219-1247EA1B320E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8785"/>
            <a:ext cx="9144000" cy="427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03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</a:t>
            </a:r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48264" y="6400800"/>
            <a:ext cx="1905000" cy="457200"/>
          </a:xfrm>
        </p:spPr>
        <p:txBody>
          <a:bodyPr/>
          <a:lstStyle/>
          <a:p>
            <a:fld id="{C0A12C30-73D0-45D9-974D-FB9E778DF766}" type="slidenum">
              <a:rPr lang="en-GB" smtClean="0"/>
              <a:t>15</a:t>
            </a:fld>
            <a:endParaRPr lang="en-GB" dirty="0"/>
          </a:p>
        </p:txBody>
      </p:sp>
      <p:sp>
        <p:nvSpPr>
          <p:cNvPr id="3" name="AutoShape 4" descr="data:image/jpeg;base64,/9j/4AAQSkZJRgABAQAAAQABAAD/2wCEAAkGBxQQERQUEBQUFBUUFxQVFBIXFBQUGBQUFxQXFhQXHBcYHSggGB4lHBcWIjEhJSktLi4uFx8zODMsNygtLisBCgoKDg0OGxAQGzQkICQ0NDIwMjQvLywvNzUvLzQsLjcyLDQsLzIsNDIsMi0sLzQsLC8sLS8sLSwsLDQsLywsLP/AABEIAI0BZgMBEQACEQEDEQH/xAAbAAEAAgMBAQAAAAAAAAAAAAAAAQIEBQYDB//EADgQAAICAQMCBQIEAwYHAAAAAAABAgMRBBIhBTEGEyJBUTJhFHGBkQdSoSMzQrHw8SQ0YnKSosH/xAAbAQEAAgMBAQAAAAAAAAAAAAAAAwQBAgUGB//EADgRAAIBAwMCBAQFBAIBBQEAAAABAgMRIQQSMUFRBSJhcROBkfAyobHB0RRCUuEj8TMGYmOiwhX/2gAMAwEAAhEDEQA/AOLOAfXAAAAAAAAAAAAAAAAAAAAAAAAAAZXTOnWam2NVMd05Zwu3CWW232SRtGLk7Ihr16dCDqVHZI2/U/BOs08oKVal5jUYShKMk5NZx344XvwSS09SPKKVDxjSVk2pWtzdGhvplXKUJpxlFuMovhxknhpr8yJqzszownGcVKLumUMGwAAAAAAAAAAAAAAAAAAAAAAAAAAAAAAAAAAAAAAAAAAAAAAAAAAAAAAAAAAAAAOl/h51GWn10JRjv3RlCUU0ntfqbWeMraifTz2zOV4zp41tK1J2tle59V1Ot/Ezbe+mvTNzsluq3+up7JbVuTrUZuWXy2lxwzoOW59rHj4UvgRsrSlPC5th5V8O91btbrlGn13R9J1SvbHFd8VJ03JxX4iPL3+7mm87s+qLzn7xypwqq3X9S7S1eq8PnueYPlf4+nS2OOjXHp8p6p0u3TTcLoSg02stcSw+cP39v3Rz5wcXZo9jp9TSrx3U3cwzQnAAAAAAAAAAAAAAAAAAAAAAAAAAAAAAAAAAAAAAAAAAAAAAAAAAAAAAAAAAAAPbR6qdM42VScZweYyXszMZOLuiOrSjVg4TV0z6DT4nWq0ajFOvVRa3amLSbmpxak0sOSn6s59K/ZFxVt8Oz7nm5eHPT6m7d6b/ALfS35NdLZZbX9KnpHBSUN9j3T0lcpR3WLandpnJLZYty9K4fK5S2rMoOH8fwYpamOoTavZYUmr47T7rHLyuecnr1BVa6Et0oy8qTVqW/NM3mPmyW5NwXo5i3FepvPczK1RGlH4mkmrJrcscZXNljnnnLx7Hz7qnS7NO4+ZFpTW6ttY3Q+cPlfkynKDjyek0+pp1k9r4w/RmEaFgAAAABIBnR+MfDUdB5GybsVsNzbilhrHHDfz8k9al8O1nycvwzxB6vfujba7HOEB1DtPDvR9JdoZznl34lBRTalv3f2e1Sai+8Mv4ljuy1ThCUL9Tg63VaqlqoxjiGH6W63697e3ZHFtFU7wwLGG0uRg22Ss3bgieopKSjuV3xnmwNSYAAAAAAAAAAAAAAAAAAAAAAAAAAAAAAAAAAAAAAAAAAAHpp75VzjODxKDUovCeJJ5Tw+HyZTs7o1nBTi4y4Z9V8IdSjra4KqSetql5s538t5zFwqiniMHFuPCSjlPGWmuhRnvWPxLv+x47xLTvSze9f8UsJR/WT6u+cu772wbrR6LTW6pamVcqdXXF+bp1JKcpPKi3GDSnlJ4faSlyviWMYOW5qz7FGrW1FOh8BSUqcuJWx9Xx69U+D38nfxsrs0+oi99cnLcpbVspjGX0KKUnjjDy8Iza/TDI923O5qcHhri18tvrf8+D5P4z8Ly6fZBOUZRtTlHa/p55jzy0uPVhZKFWhKDxk9d4d4tS1MHu8rWM4v8Afboc6VzrjBttdr2I3WpqSg5K76XV/oTtN1Rm+hUqeJaeCd5ZSbzi9lfDJwWI6Nt2bOPW/wDUcYwcoQu8dfrxjtZXu88WN51zrP4mjTQlZZOdEZReYRjHDeVhp5bSUY5ws4E6cpRTfC+/9DT6uhRr1I07Jys+r9Xfjo3K1zR4EaMLrd9/ob1/EdS6b+E03nhJtJNZteXPr9Gdn4X8UafS6ZV2wvc1ObzU4xVkJuD2ybee8F2XZdydRjFeXj3ORUqV61RfFa3PGYu+L2fFldP29Dnev69anUW3Rh5asllQz24Sft8rP6mJSSXlSv1wS0KUm7V5zUFZK0kk32Xt1s28dzXJkVNJyV75+hd1lSdOlLbtSg7br+a/Ge3Kvd3+ZJOpNX6LqcqVGE1Ffik0pRs7WSvjLk3mz9eU+SrRQqUnHK4PWaLXxreSbW5YuuHbtfr3XPXKyQQnSAAAAAAAAAAAAAAAAAAAAAAAAAAAAAAAAAAAAAAAAAAAB7aLVzpsjZVJwnBqUZLumv8AXYypNO6I6tKFWDhNXT5PpXh/xZp9VZTbrnCOorflQag/XGSScm4x7v1LGUl7fUXqdaM2nPk8rrPDK+nhOnpruDy88W6c+3TPyN3K5Ts1HUY2eV+HUqo1YW2e2KlmzcvqnmKW1ppKPPsS8t1L2sUNrhCno3Hduy31XTHos89b4PknWeqWau6V1zzKXt2UYr6YpeyX+u5tm6ssvr/BrtjsknNbI5S4dm+JeW93zze2E7YWCyrUnOU1FL7/AIO7otPp6OmlVqTbWXe+V6+7x8rLKbbkuJSaaXJ5yUqFOpGcvwtp8ZsrLDbynb9bYBFCfGPR9l7F/UaZ5e5PDnBf3S9Wn2X1t1yGSN2lF2z29CpTip0atNztB2d2v7r+2W1fHQFa0nLa1i9/Q7G6hGgqsWtzioKy8zxtv39unR54E+5RlhZfK/g5ipyq0bVJXjFvZK7t63td2srp+nIMNqCtL79+3obwhLUTvQ4vltJuy6xx5l/kub2QZEpYdvp+3uXZ0ryjvV+qklez/wAkr7XHi+HbrYEra22i7FOMZqs51o7rp4Tu8vLb6Yf5cYBBJvvh+p1KcItJbXvg09yjm1rLhZx3XHS5DZiWoShbr+Rmn4TKVdzeIc5xLjlW4zxw1bgqymz0UVZJcgGQAAAAAAAAAAAAAAAAAAAAAAAAAAAAAAAAAAAAAAAAAAAWpscJKUXhxaafw08pmU7GsoqScXwzJ1OvstSU5emK9MElGK7/AOGOFnl89zoU9u1SueR1qrKvUp7cc3uutkm+G88ptr0MdmKk1dN4M6PTT21ILzXeb4wuy7crjmxODCuvLG11z9/fQkqbKn/NXvtnZR+v6Wuujavx1qZUnTlth1NKlGOqputqUkqeMO112xj2fXpbpJNfcrvEV93OfKHwZ7YNTqTt0wl/iuzta9+FgMhg5puUVf8Af+S/qIaeVOnQrycVe3fa10ba8t0+Xh2usE4JpuEVvXP30Odp46itN6ao2qauuFhK/En345zcg0/Fe79c8/Qs4pqG2LTs4+X8PKV93XHr15QNdjmty+/v6osR1NPTT+BPytWss3v3TtZPv/bIZNVFRV54++3UmnXnWlbTLdlXaTS9WpXWxtPpe/JG4ilqEm9q+pbpeESnCKrztZp2i7LCtzz7/kVKzbZ3IwjHhWBg2AAAAAAAAAAAAAAAAAAAAAAAAAAAAAAAAAAAAAAAAAAAAAAAALRZaoy8tnwjh+IUl8dSg/NKySxlq/KeLWur9Muz6SSKc7XXy6lGWkofE2z63UnlLD6NXSwla/RZYNqe93cfv0Zrqnp47I1rvDxfCv8A3R6Ndue/N02TOG04v3+/4InvhTnCvTs3lPrfOX0fHVLp1aArTzZcL8v5Rnw7TpRU5JOU+j4kv/zLs+vKvlghU3DP37r+Doy0y1K2PPS7WV/7Zrr6S59erZL0KaSvzc8vqdU3UcLbFHCV3dW9Xn6W/cZIa0qUJfxY6Xh9HW6mk45tdNOTlxbNnzhpPGHx7xuK0tVLKjhM7NHwOinCdVuUo9eF3WPTp6FclZtvk7MKcYLbBWXpgGDcAAAAAAAAAAAAAAAAAAAAAAAAAAAAAAAAAAAAAAAAAAAAAAAAAAAtAvadP4b++Dy/i84LWU7t3VuislJ2d+rvlWXBJJ8OGJU3+f5e5V/q66U6WthzlWSwli9lzFYWeeAhShKybXvn6XNfENTS+JUp0nlW2pRSs1+La+rt6L6pBkjTuksN/p98FOE4KE51LzhFYvu/E3hZzZr8Xt7A1qOy2QXH6/fJNo4OVR6jVSs5Lh4e3HCf/wBfbGckMiTUYNqKf7HQcJVdRCnOrKOLXtZyafG5dUu/uubkbiq602rXO7T8O0tOfxIwW7u8/qQRF0AAAAAAAAAAAAAAAAAAAAAAAAAAAAAAAAAAAAAAAAAAAAAAAAAAAAAAAFo9v3Lum/8AHJroea8azq6EZcO6dln5O17+xJLVupptfLv7feTn6Fwlp5RjPCwpNZh23Lt1Tyoy6IG8HGUnsfPP8FbURrUaMPjwUXF2j1u+b+qXTu7eoNqqioW47dMkeglXlqHNPcree/mW29/r2/hMYNFJwpqMFdfn9C1UoQ1GsnVryUZKzUeYtKyjaV+Hjp1uQRpRhxmL6fyWXUq6hP4iUKsf7uLq39vCvwrp8PmxDRDV00ord0/Q6fh/jNKvU+A3eXR2sn7K7ax355IKp3AAAAAAAAAAAAAAAAAAAAAAAAAAAAAAAAAAAAAAAAAAAAAAAAAAAAAADP6F0izWXxpqxulueZPCSjFyfP6G9ODnLaitq9VDTUnVnwv3wbfqPgjV6dJzhFxkpNyUsqOxOUt3xwvyLVOlKnhrn7ycHVa+hrEpUpWcH1Wc/wCL6Pp+xziN6qlLLWPvj+CDRSp0vJCa3Z83R5tafR+kr3/RjFOUk7r/AE/c31dClOOySsl0/ujfpHKunyuVh+yYJ1GNSO6ornKlVq6Ov8HSycUrL3btdtfOy7JEZKCquUdkmesegp0K39RRhnqv3XRP8n6EluENtpcv9ex57U6j4ylTXkg8LGY/5eydsror29RvOp3WO3Ug02jdnGMlv5UrvalbpZX6898WwV2lOpSveUeD0ek8QUFGjXfmS55TSsk79387ZuQVjsJgGQAAAAAAAAAAAAAAAAAAAAAAAAAAAAAAAAAAAAAAAAAAAAAAAAAAC9NsoNShJxa7STaa9u6Mp24NZRjJWkro95a+2bUp22ScU0m5ybSllSSy+E8vK+5NTvJ3b49Tm62MaUVGEMO90kruyPFoubk2m+X/AKsec+BONOUYpKMOHa/+W5+9lnnDaXJBrHyxu1z6k9Zyq17QqXVO1la7uuqVlj5vIZmTcaTtx99SOjCnW18HO7k2m3xlK6vHp2eenuUOae0JTLFGvs5yjk+I+GLUrdTe2ffv6Puvt4LMlc1LzP5P9mUaendGKpQurZlHrbhyi+qfble+HJLFttRX39+/BQr06dOMqkrPon1ta133Tvwo33KzdyJIirUXOXlLvh/iENPRvVbs+FzZL3y+U37lCk1bB6SMlJKS4YBsMGbXNZSUVeTsTtN40ZtXSKtXxDTU5KM5pN4+30+ZBGXAAAAAAAAAAAAAAAC1MN0kvlpfuwuTWTtFs+havwDpI3rTLXOOokk4wlU8PPKWVhc/Gcl16aClt3ZPNU/G9VKl8d0bwXLT/bn8jh9d0yyq+dDi3ZCTg4xTllr3WOXnuVJQaltPQUtTTqUlVT8rV8mNdTKDcZxlFrvGScWv0ZhprkljOM1eLui9ukshFSnCcYvtJxkk/wAm1hhxazY1jVpye2Mk37loaC2X012PjdxCT9Pz27fcztl2MOvSXMl9UV/B2bN/lz2fz7Zbf/LGDG12vYz8Wnu2blftfJsquk1y0MtR52LY2KCo2P1J453fr/T7kigtm6+exVlqai1So7PK1fdf9jX/AIC3n+ys9PMvRL0r78cGm19iz8eljzLPqjyqqlNpQTk32STbf6Iwk3wbylGKvJ2RfU6SyrHmQnDPbdFxz+6Di1yjWFWFT8Ek/Z3PEwSAAAAAAAAAAAAF6aZTeIRcn8JNv47IJNmspxirydjL0PSb7lJ1U2TUe+2EpY/Yt6WOXc4PjtW0IKLXOeL8dL/n/FzERZd2tq4+uPtnFg4xqKq3aVknxFbo3w3ayTtno2wYTinZcepJOnXlD4ssSvxFWd27q9uq6d0+bkSIdT+FZ5ydHwXNeacLOCS5v1bf36FSkelAATNoycSGtQjVSvyuGuV7fdn1L5LtPzLy9PX9fv2POatuhUTrO255e26TTvdP2xbplu7avBrvt5YK37En9LGbdXUT3u+Iq9m+UsvKT4wrZbwS0SunTqK1rW+pSjqtXpJOe5S3trN9t0unHHHZ9OMsENSlte2CL+l1zqwdXUTtHlJY4bWH16NJ83vwCfZtjbtwcz+p+NVclfzJqXdX4bT4TxdrHfsESvnOOxRS/wCNqL3X/ErOy69MXv1vf1yQ4lOvTzdc/fB6PwrWtRcJvyp2V+Y+ku67P62uipTPQgAAAAAAAAAAAAA9dL9cP+6P+aMrk0qfgfsfadfq9Gur1120t6hxh5d7lmKltbgtue/3+cHUk6fxkms9zwlGlq//AObKcJ+TN49ec5ND01XUV9WujiethZtc1HLjW3lyjF5wsZeP+lfBDHdFTl/cdCu6NWelpyxSa49ezfv+pTXae7XaPp07sR1c9Q4QtlFRk605PdJe6W1P7/rykpVIQb5ubUp0tJqdRGnmmo3aT68Y+/0NxrrfM0nUq7LbtRKqt7pW1RrrjYlL+7SWe6X7JruSSd4TTd7FKjHZqNPOEVBSfRtu2Ofvvcwuodcv0y6NCme2FtWn8yOIvesVRw21ns32+TWVSUfhpPsT0dFRr/1c5q7Tlb05M/R9Yus6zqNJOW7TquSVLjHb9EH8Z93+5spydZwfBXqaSlDwynqIq0783d+WcxoI46Hal7a2K/rWQR/8D9zq1nfxSL/+P+Tqep9dvh1unTRn/Yyit1e2OJOUJttvGc8L39ixOpJV1HocmhoqMvC512vOnh/NGn6bXLT0dUs0MF+IhqZQjtipShTuX0x/WXGPb7EUU4xm4c3LteUa1XTQ1L8jinzZN26v6Gu/iDdZPp/T5XuTsam5uSxLOF3RpqG3Tg3yWfB4U4ayvGn+FWtY+flM9KAAAAAAAAAAAAbrwn1xaG/zXDf6duNzi1ynx7ey7/5ktKp8OV7FDxDRvV0vh7rfmdf4b8ZUL13z8mUXKeyNc5KyUq1HbmOUoZ9W1r6kue5boVNzPO+KaJ0I25i7K7axZ345bti/a+OD5xFYS+xvulGW1/79CJ0aVal8WLw3d87eXuuucJr87Mkr2d/v7T/U6ynBQu1hL3aXZ/5QfR8xfNncrIjr2TSS6FzwpylTnKTveTt7LHPX6sggOoAAAEzaM3F3RDXoU60ds1f87eq9S6ZeVSM4uT5PLy0lfS14UY3cHfPV35S7Nrl9uqSbBvTe5NX9u/17fbKuqiqNSM3DCxO6vFpWteObS6Kzt1i7BGUle1srn/Qq1KjXxN3kk/Kkkklmyn1Sbsut7ARa2vbwYrUqiqp1GlLi6vdt4adm21Z4x68XGTWTja98fn8vQlo06m/4fw25ron5bPq85k3a/olwQ5ED1CX4UdWPg85y/wCSflXCWPmuFm2U0+WVbKrd8s7sIqEVGPCBg2AAAAAAAAAAAAJjLDTXdcoGGrqxn6zrd918b7LHK2Lg42YimnB5jwljg3lUlKW5vJWpaOjSpOjCNou+Pfk96/E2qjqJaiN0ldNJTmlFbkkkk442vhL29jPxpqW5PJo/DtNKiqLh5Vws/ryeXUev6nUWQtuunKdeHCXEdjTTTio4SeUuV8CVWcnds2o6HT0YOnTgknz6+5m6zxnrboShZqJShOLhKO2tJxfdcR/r3NnXqNWbIKfhOjpyU4Qs07rL/kwNR1u+x0udjf4dRjT6YrYo42rhc42rvnsaOpJ2u+OCxDR0Yb9sfx/i5zf76HpV4i1MdRLUxtaumsSs2w5TSXbGOyXsZVWW7dfJrLQaeVFUHHyLpn+bnlDrNypdCm/KlPzXDbHmfHqzjPsvfBj4ktu3obvSUXVVVx8yVr54PW7xFqZ6iOpla3dHG2zbDjCaXCWOzfsZdWTluvk0joNPGi6Cj5H0u/5ubjwp1SqNlt2o1l+nunLO+uG6M85c90VFp84wsEtKau3KTTKPiGmqOEaVKjGcUurtbtZ3PX+IPiWvWKiumc7VSpbr5xUHZOWOdqSwuPhd/sNRVU7JZsa+D+H1NM5zqJRcuEs2XuccVjuAAAAAAAAAAAAAAmJPRmobr9UcvxLTSruko9JJ/RFkWoKX4H/v0OJqpUFavC65SeFFK73K2bu1/S2eRgy42lbPb79v+yGFdVKDlZK920uMu3Df93LVrOyccooyhUluk5Hq9FQ+BQhTxhdMIGhaAAAABMSzpoxk2n/r5nF8arVaUIyppOzu/wDL3X7/AEs1ctgsu1NbVhr7v9+xxIynqp/Gn5oyx72ztt3/ACX4r9TbdJ0cHVZfNeb5WP8Ah05Jvdwpya5UF9uc4XCeTWpJ7PMr2+/+/oTaSjBapqlLbu69PZJ9P8b85l2RPVOjONUdTQpuif8AMvVW842y/mjnhTXD+z4Iak5uKa4OjotPpYVpUpRW/wCqfXC6e3K6YNKyq2d2KSVkAZAAAAAAAAAAAAAAAMnpcISuqVzxW5wVj7Yg5Ldz7cZNoW3K/BDqHNUpOn+Kzt79D6p4nvu0jmo9P012gUVtcIZajt+qTT4w8vO3t7+50KrlD+1OJ5DQQo6hJuvKNa+bv1++vyOF6F4Ulqapai22rTUKW1WWN4lL4iv/ALkqQo7lubsj0Or8TjQqKjCLnO17Lt6m/wDCPhqWk6tVVqFCyEq7JwmsShZHY8SWSajS2VUpHN8R8QjqPD5VKTaaaTXDTuc7T4flqFrrYSjGOlbk4tP1KUrMJY7fQQKm5bmuh05a5UHRpyV3PH6fyU03hpz01OolbXCFt3k5llbO/rk+2OAqN4qV+WbVPEFGtOiotuMd2OvojqvFfhajT6vSvTyoW6Wnj+Gk5Sc3K1p2NN52PhP8mWKtGMZx2+mDj+H+JVq2nqqqpYUvMsWsuPfqYHV/DNmr6jqoryNPXTtlbYsxqrTgmvZZb5+Oz7Ec6TnUfCt9Czp/EIafRUn5puWEurya3qfg+dUtO4W13U6ica4XweYqbltw17e/7M0lQatZ3T6lqh4rCoqilFxlBXcXzY2cv4bz3zqjqtPK+K3RpTe6UcLl/wAv+xJ/Su9rq5UX/qCG1VHSkoPF+n+zT9D8Lu+md911enprn5bnNSbdmE8bV+aI4Udycm7IvarxJUasaNODnJq9l29zWda6ctNa4RtruWFJWVvdFprK/UjnDa7XuW9LXdenvcXH0fJgmhYAAAAAAAAAAAALRJqEVKVmc3xSpOnSU44s+e3S/wD2SXZ7Vuw/9e55rT/FqfCvONm3ZWvl3tePS9m734YIHV2xvF+h1I6KNWu4V4PNpenZe1ndYvjnkoUz0YAAAAABZIv0oQ+Fd3uzyuu1Opeucae3bG2XblK9r379PRXJwbRtCV4vnv8Af2iGtv1FFRrU8xvdRtnN+FfDwm1/dbsemm1U6pqdcnGUeVJfdYf5prjHZplatUe5JdPv8zseHaWnKhKUlf4ju7/p8unVH0zwr4iq1kfLnFQnGuSdMVFRnGMMNVr5cVja+yXukkWKVWM8M5Gv0FXTPfF3TfL5Tv1+fX9G7nDeLunV6fUOFP0OKko7t+1ttOKl7rjKb5w0VK0VGVkeg8Or1K1HdU544t+X6+ppSIvgAAAAAAAAAAAAAAHppYRlOMZy2RcoqU8N7Yt8vC74RlZeTSo3GDcVd9j6h4ahT02UrH1Kq3S7ZYojLMpN8peXl4f5f0L9JRpO++6PJa6VXXRUFp3Gpdebovn2NPpL9Pr+nrSu+vS2U3TsgrXthKE5SeM/K34/T9SNONSnsvazLtSFfR6x11BzUopO2XdW/g22n8Q6WrX6GqNqlVpaZ0y1D4i5ygl3+PSue3JIqsFUir4S5Kc9DqamkrVHC0pyUtvWyZh9Fenqn1LSz1VGNVBOu9TTrzmx4cuya3rj7M0htTnBtZJ9V8epDT140pf8bzG2enT5GH4iVNHSqtNXqab7IXuUvLknjMZZwu7XK5Nam2NJRTvkn0TrVfEJVp03FONlde33Y2Xie/T36vRayvVUOMHpIyq3+uKVrnKUl/hST5z8M3quMpxmn2KuhhXpaetppUpXe93tjiyS739D01XV9NfqOpaad8K4arypVajKcN0IRynJcYyl/wCxlzjKU4t89TSnpdRRo6evGDbhe8euW+n30MOet0+jo0ekhfXfL8XVfdbB5rriprhS7fH7PODXdGEYwTvm5OqNfU1auplBxWxxSfLx2++h66bqtK8QzudtflNPFu+Oz/l1H6s478GVOP8AUbr4/wBGs9NWfgypbXu7Wz+K/Bj+GdbOEb3TrdHDffY5abU8VyjlbZqXu3j29kjWlJq9pLnhm+uoxk4KpRm7RXmjz7W/k0Pj6zTS1bej2bdkd7r/ALt287nH7duxFqNm/wAp0vB46haf/nve+L826XOcIDqAAAAAAAAAAAAEpk1Cr8OV7XOd4noFraWzdZrKfr6lsluElKPkdl99Dg16LpVb6mO+XfKdkuVLvy2sd3jJEivXi44fyOr4VVhVe6CasvNfq27932/MqVjtAAAAAAF8HUcKcY2WPXp8zwkNRqqtRymtzbuovlesV1t7vjjqDa7sn0I5Km5Tgm3JtLusvHTN8f6RQ5UpbpN9z3dGkqVONNZUUl9FYGCQmUm+Xy/l8i5hJLggGQAAAAAAAAAAAAAAAAAAAAAAAAAAAAAAAAAAAAAAAAAAAAAAAAmbQm4u6IdRp6deDp1FdBszUnvdzTSaaOnp7V88Wv8AL2/6BoWQAAAAACUyzQrbXaTwcXxTw91Yb6MbyTv2+a9fyfXNizLNVuMG11X5ehxfD4wr6mMZN2jJu1s3V/xe/wBFayd7lDmntAAAAAAAAAAAAAAAAAAAAAAAAAAAAAAAAAAAAAAAAAAAAAAAAAAAAAAAAAAAAAAAAAMm/wAWW3ZfBV/oqPx/6hR8/FwaFo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data:image/jpeg;base64,/9j/4AAQSkZJRgABAQAAAQABAAD/2wCEAAkGBxQQERQUEBQUFBUUFxQVFBIXFBQUGBQUFxQXFhQXHBcYHSggGB4lHBcWIjEhJSktLi4uFx8zODMsNygtLisBCgoKDg0OGxAQGzQkICQ0NDIwMjQvLywvNzUvLzQsLjcyLDQsLzIsNDIsMi0sLzQsLC8sLS8sLSwsLDQsLywsLP/AABEIAI0BZgMBEQACEQEDEQH/xAAbAAEAAgMBAQAAAAAAAAAAAAAAAQIEBQYDB//EADgQAAICAQMCBQIEAwYHAAAAAAABAgMRBBIhBTEGEyJBUTJhFHGBkQdSoSMzQrHw8SQ0YnKSosH/xAAbAQEAAgMBAQAAAAAAAAAAAAAAAwQBAgUGB//EADgRAAIBAwMCBAQFBAIBBQEAAAABAgMRIQQSMUFRBSJhcROBkfAyobHB0RRCUuEj8TMGYmOiwhX/2gAMAwEAAhEDEQA/AOLOAfXAAAAAAAAAAAAAAAAAAAAAAAAAAZXTOnWam2NVMd05Zwu3CWW232SRtGLk7Ihr16dCDqVHZI2/U/BOs08oKVal5jUYShKMk5NZx344XvwSS09SPKKVDxjSVk2pWtzdGhvplXKUJpxlFuMovhxknhpr8yJqzszownGcVKLumUMGwAAAAAAAAAAAAAAAAAAAAAAAAAAAAAAAAAAAAAAAAAAAAAAAAAAAAAAAAAAAAAOl/h51GWn10JRjv3RlCUU0ntfqbWeMraifTz2zOV4zp41tK1J2tle59V1Ot/Ezbe+mvTNzsluq3+up7JbVuTrUZuWXy2lxwzoOW59rHj4UvgRsrSlPC5th5V8O91btbrlGn13R9J1SvbHFd8VJ03JxX4iPL3+7mm87s+qLzn7xypwqq3X9S7S1eq8PnueYPlf4+nS2OOjXHp8p6p0u3TTcLoSg02stcSw+cP39v3Rz5wcXZo9jp9TSrx3U3cwzQnAAAAAAAAAAAAAAAAAAAAAAAAAAAAAAAAAAAAAAAAAAAAAAAAAAAAAAAAAAAAPbR6qdM42VScZweYyXszMZOLuiOrSjVg4TV0z6DT4nWq0ajFOvVRa3amLSbmpxak0sOSn6s59K/ZFxVt8Oz7nm5eHPT6m7d6b/ALfS35NdLZZbX9KnpHBSUN9j3T0lcpR3WLandpnJLZYty9K4fK5S2rMoOH8fwYpamOoTavZYUmr47T7rHLyuecnr1BVa6Et0oy8qTVqW/NM3mPmyW5NwXo5i3FepvPczK1RGlH4mkmrJrcscZXNljnnnLx7Hz7qnS7NO4+ZFpTW6ttY3Q+cPlfkynKDjyek0+pp1k9r4w/RmEaFgAAAABIBnR+MfDUdB5GybsVsNzbilhrHHDfz8k9al8O1nycvwzxB6vfujba7HOEB1DtPDvR9JdoZznl34lBRTalv3f2e1Sai+8Mv4ljuy1ThCUL9Tg63VaqlqoxjiGH6W63697e3ZHFtFU7wwLGG0uRg22Ss3bgieopKSjuV3xnmwNSYAAAAAAAAAAAAAAAAAAAAAAAAAAAAAAAAAAAAAAAAAAAHpp75VzjODxKDUovCeJJ5Tw+HyZTs7o1nBTi4y4Z9V8IdSjra4KqSetql5s538t5zFwqiniMHFuPCSjlPGWmuhRnvWPxLv+x47xLTvSze9f8UsJR/WT6u+cu772wbrR6LTW6pamVcqdXXF+bp1JKcpPKi3GDSnlJ4faSlyviWMYOW5qz7FGrW1FOh8BSUqcuJWx9Xx69U+D38nfxsrs0+oi99cnLcpbVspjGX0KKUnjjDy8Iza/TDI923O5qcHhri18tvrf8+D5P4z8Ly6fZBOUZRtTlHa/p55jzy0uPVhZKFWhKDxk9d4d4tS1MHu8rWM4v8Afboc6VzrjBttdr2I3WpqSg5K76XV/oTtN1Rm+hUqeJaeCd5ZSbzi9lfDJwWI6Nt2bOPW/wDUcYwcoQu8dfrxjtZXu88WN51zrP4mjTQlZZOdEZReYRjHDeVhp5bSUY5ws4E6cpRTfC+/9DT6uhRr1I07Jys+r9Xfjo3K1zR4EaMLrd9/ob1/EdS6b+E03nhJtJNZteXPr9Gdn4X8UafS6ZV2wvc1ObzU4xVkJuD2ybee8F2XZdydRjFeXj3ORUqV61RfFa3PGYu+L2fFldP29Dnev69anUW3Rh5asllQz24Sft8rP6mJSSXlSv1wS0KUm7V5zUFZK0kk32Xt1s28dzXJkVNJyV75+hd1lSdOlLbtSg7br+a/Ge3Kvd3+ZJOpNX6LqcqVGE1Ffik0pRs7WSvjLk3mz9eU+SrRQqUnHK4PWaLXxreSbW5YuuHbtfr3XPXKyQQnSAAAAAAAAAAAAAAAAAAAAAAAAAAAAAAAAAAAAAAAAAAAB7aLVzpsjZVJwnBqUZLumv8AXYypNO6I6tKFWDhNXT5PpXh/xZp9VZTbrnCOorflQag/XGSScm4x7v1LGUl7fUXqdaM2nPk8rrPDK+nhOnpruDy88W6c+3TPyN3K5Ts1HUY2eV+HUqo1YW2e2KlmzcvqnmKW1ppKPPsS8t1L2sUNrhCno3Hduy31XTHos89b4PknWeqWau6V1zzKXt2UYr6YpeyX+u5tm6ssvr/BrtjsknNbI5S4dm+JeW93zze2E7YWCyrUnOU1FL7/AIO7otPp6OmlVqTbWXe+V6+7x8rLKbbkuJSaaXJ5yUqFOpGcvwtp8ZsrLDbynb9bYBFCfGPR9l7F/UaZ5e5PDnBf3S9Wn2X1t1yGSN2lF2z29CpTip0atNztB2d2v7r+2W1fHQFa0nLa1i9/Q7G6hGgqsWtzioKy8zxtv39unR54E+5RlhZfK/g5ipyq0bVJXjFvZK7t63td2srp+nIMNqCtL79+3obwhLUTvQ4vltJuy6xx5l/kub2QZEpYdvp+3uXZ0ryjvV+qklez/wAkr7XHi+HbrYEra22i7FOMZqs51o7rp4Tu8vLb6Yf5cYBBJvvh+p1KcItJbXvg09yjm1rLhZx3XHS5DZiWoShbr+Rmn4TKVdzeIc5xLjlW4zxw1bgqymz0UVZJcgGQAAAAAAAAAAAAAAAAAAAAAAAAAAAAAAAAAAAAAAAAAAAWpscJKUXhxaafw08pmU7GsoqScXwzJ1OvstSU5emK9MElGK7/AOGOFnl89zoU9u1SueR1qrKvUp7cc3uutkm+G88ptr0MdmKk1dN4M6PTT21ILzXeb4wuy7crjmxODCuvLG11z9/fQkqbKn/NXvtnZR+v6Wuujavx1qZUnTlth1NKlGOqputqUkqeMO112xj2fXpbpJNfcrvEV93OfKHwZ7YNTqTt0wl/iuzta9+FgMhg5puUVf8Af+S/qIaeVOnQrycVe3fa10ba8t0+Xh2usE4JpuEVvXP30Odp46itN6ao2qauuFhK/En345zcg0/Fe79c8/Qs4pqG2LTs4+X8PKV93XHr15QNdjmty+/v6osR1NPTT+BPytWss3v3TtZPv/bIZNVFRV54++3UmnXnWlbTLdlXaTS9WpXWxtPpe/JG4ilqEm9q+pbpeESnCKrztZp2i7LCtzz7/kVKzbZ3IwjHhWBg2AAAAAAAAAAAAAAAAAAAAAAAAAAAAAAAAAAAAAAAAAAAAAAAALRZaoy8tnwjh+IUl8dSg/NKySxlq/KeLWur9Muz6SSKc7XXy6lGWkofE2z63UnlLD6NXSwla/RZYNqe93cfv0Zrqnp47I1rvDxfCv8A3R6Ndue/N02TOG04v3+/4InvhTnCvTs3lPrfOX0fHVLp1aArTzZcL8v5Rnw7TpRU5JOU+j4kv/zLs+vKvlghU3DP37r+Doy0y1K2PPS7WV/7Zrr6S59erZL0KaSvzc8vqdU3UcLbFHCV3dW9Xn6W/cZIa0qUJfxY6Xh9HW6mk45tdNOTlxbNnzhpPGHx7xuK0tVLKjhM7NHwOinCdVuUo9eF3WPTp6FclZtvk7MKcYLbBWXpgGDcAAAAAAAAAAAAAAAAAAAAAAAAAAAAAAAAAAAAAAAAAAAAAAAAAAAtAvadP4b++Dy/i84LWU7t3VuislJ2d+rvlWXBJJ8OGJU3+f5e5V/q66U6WthzlWSwli9lzFYWeeAhShKybXvn6XNfENTS+JUp0nlW2pRSs1+La+rt6L6pBkjTuksN/p98FOE4KE51LzhFYvu/E3hZzZr8Xt7A1qOy2QXH6/fJNo4OVR6jVSs5Lh4e3HCf/wBfbGckMiTUYNqKf7HQcJVdRCnOrKOLXtZyafG5dUu/uubkbiq602rXO7T8O0tOfxIwW7u8/qQRF0AAAAAAAAAAAAAAAAAAAAAAAAAAAAAAAAAAAAAAAAAAAAAAAAAAAAAAAFo9v3Lum/8AHJroea8azq6EZcO6dln5O17+xJLVupptfLv7feTn6Fwlp5RjPCwpNZh23Lt1Tyoy6IG8HGUnsfPP8FbURrUaMPjwUXF2j1u+b+qXTu7eoNqqioW47dMkeglXlqHNPcree/mW29/r2/hMYNFJwpqMFdfn9C1UoQ1GsnVryUZKzUeYtKyjaV+Hjp1uQRpRhxmL6fyWXUq6hP4iUKsf7uLq39vCvwrp8PmxDRDV00ord0/Q6fh/jNKvU+A3eXR2sn7K7ax355IKp3AAAAAAAAAAAAAAAAAAAAAAAAAAAAAAAAAAAAAAAAAAAAAAAAAAAAAADP6F0izWXxpqxulueZPCSjFyfP6G9ODnLaitq9VDTUnVnwv3wbfqPgjV6dJzhFxkpNyUsqOxOUt3xwvyLVOlKnhrn7ycHVa+hrEpUpWcH1Wc/wCL6Pp+xziN6qlLLWPvj+CDRSp0vJCa3Z83R5tafR+kr3/RjFOUk7r/AE/c31dClOOySsl0/ujfpHKunyuVh+yYJ1GNSO6ornKlVq6Ov8HSycUrL3btdtfOy7JEZKCquUdkmesegp0K39RRhnqv3XRP8n6EluENtpcv9ex57U6j4ylTXkg8LGY/5eydsror29RvOp3WO3Ug02jdnGMlv5UrvalbpZX6898WwV2lOpSveUeD0ek8QUFGjXfmS55TSsk79387ZuQVjsJgGQAAAAAAAAAAAAAAAAAAAAAAAAAAAAAAAAAAAAAAAAAAAAAAAAAAC9NsoNShJxa7STaa9u6Mp24NZRjJWkro95a+2bUp22ScU0m5ybSllSSy+E8vK+5NTvJ3b49Tm62MaUVGEMO90kruyPFoubk2m+X/AKsec+BONOUYpKMOHa/+W5+9lnnDaXJBrHyxu1z6k9Zyq17QqXVO1la7uuqVlj5vIZmTcaTtx99SOjCnW18HO7k2m3xlK6vHp2eenuUOae0JTLFGvs5yjk+I+GLUrdTe2ffv6Puvt4LMlc1LzP5P9mUaendGKpQurZlHrbhyi+qfble+HJLFttRX39+/BQr06dOMqkrPon1ta133Tvwo33KzdyJIirUXOXlLvh/iENPRvVbs+FzZL3y+U37lCk1bB6SMlJKS4YBsMGbXNZSUVeTsTtN40ZtXSKtXxDTU5KM5pN4+30+ZBGXAAAAAAAAAAAAAAAC1MN0kvlpfuwuTWTtFs+havwDpI3rTLXOOokk4wlU8PPKWVhc/Gcl16aClt3ZPNU/G9VKl8d0bwXLT/bn8jh9d0yyq+dDi3ZCTg4xTllr3WOXnuVJQaltPQUtTTqUlVT8rV8mNdTKDcZxlFrvGScWv0ZhprkljOM1eLui9ukshFSnCcYvtJxkk/wAm1hhxazY1jVpye2Mk37loaC2X012PjdxCT9Pz27fcztl2MOvSXMl9UV/B2bN/lz2fz7Zbf/LGDG12vYz8Wnu2blftfJsquk1y0MtR52LY2KCo2P1J453fr/T7kigtm6+exVlqai1So7PK1fdf9jX/AIC3n+ys9PMvRL0r78cGm19iz8eljzLPqjyqqlNpQTk32STbf6Iwk3wbylGKvJ2RfU6SyrHmQnDPbdFxz+6Di1yjWFWFT8Ek/Z3PEwSAAAAAAAAAAAAF6aZTeIRcn8JNv47IJNmspxirydjL0PSb7lJ1U2TUe+2EpY/Yt6WOXc4PjtW0IKLXOeL8dL/n/FzERZd2tq4+uPtnFg4xqKq3aVknxFbo3w3ayTtno2wYTinZcepJOnXlD4ssSvxFWd27q9uq6d0+bkSIdT+FZ5ydHwXNeacLOCS5v1bf36FSkelAATNoycSGtQjVSvyuGuV7fdn1L5LtPzLy9PX9fv2POatuhUTrO255e26TTvdP2xbplu7avBrvt5YK37En9LGbdXUT3u+Iq9m+UsvKT4wrZbwS0SunTqK1rW+pSjqtXpJOe5S3trN9t0unHHHZ9OMsENSlte2CL+l1zqwdXUTtHlJY4bWH16NJ83vwCfZtjbtwcz+p+NVclfzJqXdX4bT4TxdrHfsESvnOOxRS/wCNqL3X/ErOy69MXv1vf1yQ4lOvTzdc/fB6PwrWtRcJvyp2V+Y+ku67P62uipTPQgAAAAAAAAAAAAA9dL9cP+6P+aMrk0qfgfsfadfq9Gur1120t6hxh5d7lmKltbgtue/3+cHUk6fxkms9zwlGlq//AObKcJ+TN49ec5ND01XUV9WujiethZtc1HLjW3lyjF5wsZeP+lfBDHdFTl/cdCu6NWelpyxSa49ezfv+pTXae7XaPp07sR1c9Q4QtlFRk605PdJe6W1P7/rykpVIQb5ubUp0tJqdRGnmmo3aT68Y+/0NxrrfM0nUq7LbtRKqt7pW1RrrjYlL+7SWe6X7JruSSd4TTd7FKjHZqNPOEVBSfRtu2Ofvvcwuodcv0y6NCme2FtWn8yOIvesVRw21ns32+TWVSUfhpPsT0dFRr/1c5q7Tlb05M/R9Yus6zqNJOW7TquSVLjHb9EH8Z93+5spydZwfBXqaSlDwynqIq0783d+WcxoI46Hal7a2K/rWQR/8D9zq1nfxSL/+P+Tqep9dvh1unTRn/Yyit1e2OJOUJttvGc8L39ixOpJV1HocmhoqMvC512vOnh/NGn6bXLT0dUs0MF+IhqZQjtipShTuX0x/WXGPb7EUU4xm4c3LteUa1XTQ1L8jinzZN26v6Gu/iDdZPp/T5XuTsam5uSxLOF3RpqG3Tg3yWfB4U4ayvGn+FWtY+flM9KAAAAAAAAAAAAbrwn1xaG/zXDf6duNzi1ynx7ey7/5ktKp8OV7FDxDRvV0vh7rfmdf4b8ZUL13z8mUXKeyNc5KyUq1HbmOUoZ9W1r6kue5boVNzPO+KaJ0I25i7K7axZ345bti/a+OD5xFYS+xvulGW1/79CJ0aVal8WLw3d87eXuuucJr87Mkr2d/v7T/U6ynBQu1hL3aXZ/5QfR8xfNncrIjr2TSS6FzwpylTnKTveTt7LHPX6sggOoAAAEzaM3F3RDXoU60ds1f87eq9S6ZeVSM4uT5PLy0lfS14UY3cHfPV35S7Nrl9uqSbBvTe5NX9u/17fbKuqiqNSM3DCxO6vFpWteObS6Kzt1i7BGUle1srn/Qq1KjXxN3kk/Kkkklmyn1Sbsut7ARa2vbwYrUqiqp1GlLi6vdt4adm21Z4x68XGTWTja98fn8vQlo06m/4fw25ron5bPq85k3a/olwQ5ED1CX4UdWPg85y/wCSflXCWPmuFm2U0+WVbKrd8s7sIqEVGPCBg2AAAAAAAAAAAAJjLDTXdcoGGrqxn6zrd918b7LHK2Lg42YimnB5jwljg3lUlKW5vJWpaOjSpOjCNou+Pfk96/E2qjqJaiN0ldNJTmlFbkkkk442vhL29jPxpqW5PJo/DtNKiqLh5Vws/ryeXUev6nUWQtuunKdeHCXEdjTTTio4SeUuV8CVWcnds2o6HT0YOnTgknz6+5m6zxnrboShZqJShOLhKO2tJxfdcR/r3NnXqNWbIKfhOjpyU4Qs07rL/kwNR1u+x0udjf4dRjT6YrYo42rhc42rvnsaOpJ2u+OCxDR0Yb9sfx/i5zf76HpV4i1MdRLUxtaumsSs2w5TSXbGOyXsZVWW7dfJrLQaeVFUHHyLpn+bnlDrNypdCm/KlPzXDbHmfHqzjPsvfBj4ktu3obvSUXVVVx8yVr54PW7xFqZ6iOpla3dHG2zbDjCaXCWOzfsZdWTluvk0joNPGi6Cj5H0u/5ubjwp1SqNlt2o1l+nunLO+uG6M85c90VFp84wsEtKau3KTTKPiGmqOEaVKjGcUurtbtZ3PX+IPiWvWKiumc7VSpbr5xUHZOWOdqSwuPhd/sNRVU7JZsa+D+H1NM5zqJRcuEs2XuccVjuAAAAAAAAAAAAAAmJPRmobr9UcvxLTSruko9JJ/RFkWoKX4H/v0OJqpUFavC65SeFFK73K2bu1/S2eRgy42lbPb79v+yGFdVKDlZK920uMu3Df93LVrOyccooyhUluk5Hq9FQ+BQhTxhdMIGhaAAAABMSzpoxk2n/r5nF8arVaUIyppOzu/wDL3X7/AEs1ctgsu1NbVhr7v9+xxIynqp/Gn5oyx72ztt3/ACX4r9TbdJ0cHVZfNeb5WP8Ah05Jvdwpya5UF9uc4XCeTWpJ7PMr2+/+/oTaSjBapqlLbu69PZJ9P8b85l2RPVOjONUdTQpuif8AMvVW842y/mjnhTXD+z4Iak5uKa4OjotPpYVpUpRW/wCqfXC6e3K6YNKyq2d2KSVkAZAAAAAAAAAAAAAAAMnpcISuqVzxW5wVj7Yg5Ldz7cZNoW3K/BDqHNUpOn+Kzt79D6p4nvu0jmo9P012gUVtcIZajt+qTT4w8vO3t7+50KrlD+1OJ5DQQo6hJuvKNa+bv1++vyOF6F4Ulqapai22rTUKW1WWN4lL4iv/ALkqQo7lubsj0Or8TjQqKjCLnO17Lt6m/wDCPhqWk6tVVqFCyEq7JwmsShZHY8SWSajS2VUpHN8R8QjqPD5VKTaaaTXDTuc7T4flqFrrYSjGOlbk4tP1KUrMJY7fQQKm5bmuh05a5UHRpyV3PH6fyU03hpz01OolbXCFt3k5llbO/rk+2OAqN4qV+WbVPEFGtOiotuMd2OvojqvFfhajT6vSvTyoW6Wnj+Gk5Sc3K1p2NN52PhP8mWKtGMZx2+mDj+H+JVq2nqqqpYUvMsWsuPfqYHV/DNmr6jqoryNPXTtlbYsxqrTgmvZZb5+Oz7Ec6TnUfCt9Czp/EIafRUn5puWEurya3qfg+dUtO4W13U6ica4XweYqbltw17e/7M0lQatZ3T6lqh4rCoqilFxlBXcXzY2cv4bz3zqjqtPK+K3RpTe6UcLl/wAv+xJ/Su9rq5UX/qCG1VHSkoPF+n+zT9D8Lu+md911enprn5bnNSbdmE8bV+aI4Udycm7IvarxJUasaNODnJq9l29zWda6ctNa4RtruWFJWVvdFprK/UjnDa7XuW9LXdenvcXH0fJgmhYAAAAAAAAAAAALRJqEVKVmc3xSpOnSU44s+e3S/wD2SXZ7Vuw/9e55rT/FqfCvONm3ZWvl3tePS9m734YIHV2xvF+h1I6KNWu4V4PNpenZe1ndYvjnkoUz0YAAAAABZIv0oQ+Fd3uzyuu1Opeucae3bG2XblK9r379PRXJwbRtCV4vnv8Af2iGtv1FFRrU8xvdRtnN+FfDwm1/dbsemm1U6pqdcnGUeVJfdYf5prjHZplatUe5JdPv8zseHaWnKhKUlf4ju7/p8unVH0zwr4iq1kfLnFQnGuSdMVFRnGMMNVr5cVja+yXukkWKVWM8M5Gv0FXTPfF3TfL5Tv1+fX9G7nDeLunV6fUOFP0OKko7t+1ttOKl7rjKb5w0VK0VGVkeg8Or1K1HdU544t+X6+ppSIvgAAAAAAAAAAAAAAHppYRlOMZy2RcoqU8N7Yt8vC74RlZeTSo3GDcVd9j6h4ahT02UrH1Kq3S7ZYojLMpN8peXl4f5f0L9JRpO++6PJa6VXXRUFp3Gpdebovn2NPpL9Pr+nrSu+vS2U3TsgrXthKE5SeM/K34/T9SNONSnsvazLtSFfR6x11BzUopO2XdW/g22n8Q6WrX6GqNqlVpaZ0y1D4i5ygl3+PSue3JIqsFUir4S5Kc9DqamkrVHC0pyUtvWyZh9Fenqn1LSz1VGNVBOu9TTrzmx4cuya3rj7M0htTnBtZJ9V8epDT140pf8bzG2enT5GH4iVNHSqtNXqab7IXuUvLknjMZZwu7XK5Nam2NJRTvkn0TrVfEJVp03FONlde33Y2Xie/T36vRayvVUOMHpIyq3+uKVrnKUl/hST5z8M3quMpxmn2KuhhXpaetppUpXe93tjiyS739D01XV9NfqOpaad8K4arypVajKcN0IRynJcYyl/wCxlzjKU4t89TSnpdRRo6evGDbhe8euW+n30MOet0+jo0ekhfXfL8XVfdbB5rriprhS7fH7PODXdGEYwTvm5OqNfU1auplBxWxxSfLx2++h66bqtK8QzudtflNPFu+Oz/l1H6s478GVOP8AUbr4/wBGs9NWfgypbXu7Wz+K/Bj+GdbOEb3TrdHDffY5abU8VyjlbZqXu3j29kjWlJq9pLnhm+uoxk4KpRm7RXmjz7W/k0Pj6zTS1bej2bdkd7r/ALt287nH7duxFqNm/wAp0vB46haf/nve+L826XOcIDqAAAAAAAAAAAAEpk1Cr8OV7XOd4noFraWzdZrKfr6lsluElKPkdl99Dg16LpVb6mO+XfKdkuVLvy2sd3jJEivXi44fyOr4VVhVe6CasvNfq27932/MqVjtAAAAAAF8HUcKcY2WPXp8zwkNRqqtRymtzbuovlesV1t7vjjqDa7sn0I5Km5Tgm3JtLusvHTN8f6RQ5UpbpN9z3dGkqVONNZUUl9FYGCQmUm+Xy/l8i5hJLggGQAAAAAAAAAAAAAAAAAAAAAAAAAAAAAAAAAAAAAAAAAAAAAAAAmbQm4u6IdRp6deDp1FdBszUnvdzTSaaOnp7V88Wv8AL2/6BoWQAAAAACUyzQrbXaTwcXxTw91Yb6MbyTv2+a9fyfXNizLNVuMG11X5ehxfD4wr6mMZN2jJu1s3V/xe/wBFayd7lDmntAAAAAAAAAAAAAAAAAAAAAAAAAAAAAAAAAAAAAAAAAAAAAAAAAAAAAAAAAAAAAAAAAMm/wAWW3ZfBV/oqPx/6hR8/FwaFoAAAAAAAAAAAAAAAAA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310" y="4124523"/>
            <a:ext cx="1751167" cy="2641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534" y="4124523"/>
            <a:ext cx="1751167" cy="2641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086" y="4124523"/>
            <a:ext cx="1774725" cy="2676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2060848"/>
            <a:ext cx="2769272" cy="15121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4220" y="1700808"/>
            <a:ext cx="2247900" cy="2260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0838" y="1916832"/>
            <a:ext cx="2683650" cy="171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5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Business Models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77050" y="6500192"/>
            <a:ext cx="1905000" cy="457200"/>
          </a:xfrm>
        </p:spPr>
        <p:txBody>
          <a:bodyPr/>
          <a:lstStyle/>
          <a:p>
            <a:fld id="{C0A12C30-73D0-45D9-974D-FB9E778DF766}" type="slidenum">
              <a:rPr lang="en-GB" smtClean="0"/>
              <a:t>16</a:t>
            </a:fld>
            <a:endParaRPr lang="en-GB" dirty="0"/>
          </a:p>
        </p:txBody>
      </p:sp>
      <p:sp>
        <p:nvSpPr>
          <p:cNvPr id="3" name="AutoShape 6" descr="data:image/jpeg;base64,/9j/4AAQSkZJRgABAQAAAQABAAD/2wCEAAkGBxAQEg8UEBAQEBAWEBUQFBQUEBAWERQVFBUWFxUVExUYHCogGBolHBQWITEhJi0rLi4uFx8zODMsNyguLisBCgoKDg0OGhAQGiwkHyQsLCwsLCwsLDEsLCwsLSwsLCwsLCwsLCwsLCwsLCwsLCwsLSwsLCwsLCwsLCwsLCwsLP/AABEIAPgAywMBEQACEQEDEQH/xAAcAAEAAQUBAQAAAAAAAAAAAAAAAgEEBQYHAwj/xABLEAABAwICBAoFCAULBQAAAAABAAIDBBEFEgYhMVEHEyIyQWFxgZGhcoKxwdEUIzNCUmKSshVDU3WiCCQ1NnOTo7PC4vAWY4PS4f/EABoBAQADAQEBAAAAAAAAAAAAAAABAgQDBQb/xAAzEQEAAgEBBQUHBAIDAQAAAAAAAQIDEQQFEiExEzJBUZFCYXGBodHwIlKx4RXBFDPxI//aAAwDAQACEQMRAD8A7igICAgICAgICAgICAgICAgICAgICAgICAgICAgICAgICAgICAgICAgICAgICAgICAgICAgICAgICAgICAgICAgICAgICAgICAgICAgICAgICAgICAgIBKDF1mP08erNxh3M1+ezzWPLt+HHy11n3fmik5KwxFRpW8/RxNb1uJPkLLBfetvYr6uc5Z8FlJpBVH64b2Mb7wVmtvHPPjp8oV7SzyOM1P7Z3g34Kn/Nz/v/AIOO3mmzHaofrSe1rD7laNv2iPa+kfY47LqHSicc5sbx2Fp8b28l3pvTLHeiJ+i0ZZZOl0ohdqe10Z385viNfktmPeeK3eiYWjLHizME7Hi7HNcN4IIXoUvW8a1nV0iYno9FZIgICAgICAgICAgICAgICDE4tjscF2j5yT7IOoekejs2rFtO20w8o5z5fdztkirVK/FJp+e7k/YGpvh0968TPtWTN3p5eXg4TabdVoAsyFQFC2iQCJ0VyqDRTKpNFCERoiQpRonBO+M5mOLHbwfbvXTHktSdazpKImY6NjwvScGzZxb74Gr1h0doXr7PvLXll9fu7Vy+bZGPDgCCCDrBBuD2FerExMaw7JKQQEBAQEBAQEBAQEBBq2O6QnXHAdWx0g9jPj4b14+2bf7GKfjP2+7hfL4Q1peRLikAqpSAULJAKFkwETorZRqKEIIkKUIkKUIEKVZRIUqshhGMSU5tzoydbPe3cVs2ba74Z848vstW81bxR1TJWh7Ddp8QdxHQV9BjyVyV4qzyaomJjWHsuiRAQEBAQEBAQEBBquk+M6zDEdWyRw/IPf4b15G37X1xU+c/6+7PlyezDWgvHcUgoWSCqtCYUJSChZMKEiAgoVKECpQgVKqJUqoFWQvsHxN1O+4uWHnt3jeOsLVs202w21jp4wml5rLfYJmva1zDdpFwV9HS0XrFq9Ja4nWNYeiskQEBAQEBAQEGJ0jxPiI7NPzj9TeodLu72lY9t2jsqaR1np93PLfhhoq+dlkSChZUKqUwoWSChZMKEpKEiAgoVKECpQiVKECpVlEqVUSrIZ/RTE8j+KeeQ88nqfu7D7e1enu/aOC3Z26T0+P9/wAuuK+k6S3Fe20iAgICAgICASg53jFdx8r3/V5rPRGzx296+a2nN2uSbeHh8GK9uK2qzCzIXFJSSSm0bHPPTa1h2k6gumPBkyz+iNVq1mejMU+i8x57mM8XHwFh5rbTdWSe9aI+v2dYxSyEOisY58rz6Ia0eYK013VijrMyvGOF0zR2mG1rndr3e6y7Ru7Z49n6ytwQ9BgVMP1f8cnxV42HZ/2QcMJfoWm/ZD8T/ip/4Wz/ALITwwicBpj+rI9eT4qs7v2efZ/lHDDxfo5Adhkb2OB9oK5W3Xs89ImPn9zhhay6L/YmPrMB8wR7Fwtuivs2n5/kI4FhUaPVDdga/wBF1j4Oss1915q93SVZpLF1FO+Pnscz0mkA9h2FYsmHJj79ZhzmJh4lc4VlAqyFCpVRv3K0IdCwSu4+FjjzhyX+kNvjqPevpdlzdrji3j4/Fsx24q6r9aFxAQEBAQEGJ0nq+LgfbnP+bHft8gVk27LwYZ9/L8+TnltpVoYXzrGkFCzoOBQtZBDl6WB5O9zhc3/50L6XY6xXDXTy19WykaVhfrSsICChKahmG8KNYFVIICAgo5oOoi43HYgxVbo9BJsbxTt7NQ/DsWPLsGHJ4aT7lJpEtdxHAJorkDjWb2g3Ha3b4XXlZt35cfOvOPr6ONscwxBWFylEqyJbBobV5ZHxnY9tx6Tf/l/Benu3Lpeaef8Ap1w256NxXtNQgICAgICDUdNp7viZuaXn1jYflPivH3nf9Va/NmzzziGtheU4JBQszOD48+BuQt4xnQL2Lb7ju6lt2bbrYY4ZjWP4daZJryXdRpVIfo42t63EuPlZdcm9bz3KxHx5/Zacs+DHy41Uv2yuHo2b7Nax323Pb2vTkjjmVs+pkdzpHu7XuPtK4TlvPW0+so1lC65zz6go0hKTXkbCR2Eq0WmOkj3ZXTN2SyD13W8LrpXaMtel59ZTrK6ix+ob9cO9Jo91itFN47RXx1+Mf+J45X9PpSf1kXew+4/FbMe9p9uvp9p+6YyebLUmMwS6g8NdudyT56j3Lfi23Dk5Rbn5TyXi8SyC1rCDVdMKBjckrQGlzsrrdJsSD26ivH3nhrGmSOvSXDNWOrWCvKZ3vhs/FyxP3PF+y9j5ErtgvwZK295WdLRLpS+nbxAQEBAQEGg6UyXqZOoNb/CD714G3zrnn3aMeWf1sWFic1QqpSChZ7QQPfqYxzz91pNu22xXphvfuxMrREz0ZKDR6pdtY1npPH+m61V3bnt10j4z9l4x2Xkeisn1pWN7Gud8F3jdFvG/0/tfs3sNFN8/+H/uXSN0V8bT6J7NU6K/97/D/wByf4in7pOzeb9Fn9EzT2sI95XOd0T4X+n9o7Nay6O1DdgY/wBF/wD7ALjbdeaOmko4JY+oopY+fG9vXlJb+IalkvsuanerP58FZiYW11wVUKlC+oMXmhtlddv2Xa2927uWvBteXF3Z5eU9ExeYbDT6UQFvLDmO6RYuHcR77L1se88Ux+rWJ9XWMseLA4/i/wAoLQ0Fsbdl9pJ6SvO2va+3mIjpDlkvxMSVkcUHKUOnUkmeON32mNd4gFfVUnirE+56ETrGr2VkiAgICAg53pCf5zP6Y/KF87tf/db88GHJ35WAWVVJQle4RTtlmiY7ml2vrABNu+1u9dtmxxfNWtui9I1tEOhMYGgBoDQNQAAAHYF9NEREaQ2JKQQQMjRtcB3hRxR5moJWnY5viFHFXzNU1YEBBZVeEwS3zxtv9ocl3iNveuGXZsWTvVj/AH6omsSwVdos4XML833X2Du5w1HyXm5t1+OOflP3crYvJr88L4zle0sduIt3jeOteXfFfHOl40cZiY6vIqqqKlChVkIlTCHSMHPzEH9iz8oX0uz/APVX4Q307sLxdlhAQEBAQc90nZaqm6y0+LGr5/bY0z2+X8MWXvyxoWSVEgqicchaQWkhwNwRtBGwpEzWdY6piWebpXNltkjLvtcr2XXo/wCTyaaaRr5/079tKynxypftlIG5tm+Y1rNfbc9va9OSs5LT4rOSZzuc5zu1xPtWa17W70zKuqAVNIBRpAmyQt5pLewkexWrM16TonVdw4tUM2TP7zm/Ndd67Xnr0vP8/wApi8sjT6Uyjnsa8dV2n3hbMe9Mkd6In6LxlnxZij0gp5LAuMbtz9Q/FsXoYt4Yb8pnSff9+jpGSJZUFbV3jV0kcrcsjQ4de0dYO0HsVMmOuSOG0awiYierQcWpOJley9wCLHpsRcX69a+b2jF2WWaQyXjhnRZlcVESpQg5WQ6bhrMsMI3RMH8IX02KNMdY90N9eVYXK6LCAgICAg0jTWG07HdDox4tJv5Fq8XeNdMkT5wy54/VqwAXnuKQVUpBQJMBJsASdwBJ8Apis2nSI1THNfQ4RUv2Qv8AWAb+ay712LPb2fVeMdp8F7HozUnbxbfSeb/wgrvG7M09Zj8+S/ZWe7dFJemSMfiPuXSN1W/dHonsp81TopL+1Z+Fyf4q37/p/aey97yfovUDY6I+s8H8qpbdeSOkwjspWk2CVLNsTiN7S13kDdcL7Bnr7OvwVnHaFg9pabOBadxBB8CstqWrOlo0+Kk6wioQvKDFZoOY7k/ZOtnh0dy0YNpyYe7PLy8Fq3mvRn26Wx5dcT89tgLct/SvfyXpxvSnDzrOv0/Pk69tHk1etqnSvc93Ocb9Q6AB3LycuScl5vbxcLTrOq3KqqiVKEoIi97GDa5wb+I2V6V4rRXzIjWdHUgLL6h6CqAgICAgINe00pc0LXjax9z6LtR88qwbwx8WPi8nHPGtdWkgrxWVIFQJAqqW/aNRRinjLLXcLuPSXdN+zYvodiisYa8Pz+LXj04Y0ZN7wNZIA6zZapmI6ui0kxWnbtmj7ngnyXG204a9bR6q8dfN4O0hpR+t8GSfBcp2/BHtfSfsjtK+ag0ipf2h/u5Pgn+Q2f8Ad9J+yO0q9o8apnbJmDtJb7Veu2YJ9qPz4p46+a8ima7W1zXDqIPsXetq26TqtE6qTwMeLPa143OAI80tWLRpMap01YSu0WidcxOMTtxu5ngdY8e5YMu7cdudOU/RytiiejWcQw2aA/ONsNgcNbD2Ho7DYrys2y5MPejl5+Dhak16rNcFUSVKESVKESVIzOiVLxlQ09DAXnt2N8zfuW3YcfFlifLm6YY1s35e62CAgICAgIPKpgEjHsdzXNLT2EWVb1i1ZrPiiY1jRzGqgdE97Hc5ri093T37e9fN3pNLTWfBgmNJ0eYK5iQKD3p6uSO+SR7AduVxF/BWrkvTuzMLRaY6IPkLjdxLjvJJPmqWmbdZ1NVLqugrdAugXQVY8g3BIO8Gx8UjlOsDJ0ekFRH9fjBufr/i2rXj27NTx1+P5q6RktDYsO0lhksH/NO+8eQex3R32Xp4d4Y78rcp+nq61yxPVmJWtc0hwBaRrvaxHX1LdOkxz6OrmVRlDn5Nbcxy+jfV5L5a0RxTw9NeTDPV5EqEKEqUIkqUN70QoeLhzkcqQ5vV+r7z3r3NhxcGPinrP8eDZhrpXVnVtdRAQEBAQEBBqmmmGXAnYNY5MnZ9V3ds8Ny8zb8Gv/0j5s+antNRBXlM6QKgVBUJVuoFbqBW6JLoK3QUugXQLoPT5XJlycY/J9nM7L4bF07S/Dw6zp5anFPR43VdEIkohS6kZDAcNNTKG/Ubynnq3dp2eO5admw9rfTw8V8dOKXRwLbNQX0DaqgICAgICAgIIvYHAggEEWIOwg7QVExExpI55pBhBppNVzE43Yd33T1jzHevC2nZ5xW909PsxZKcM+5i7rKoqCoFVAXRKt00FbqAQLoF00FLqRREKKRQlSJ08DpHNYwFznGwCtSk2mKx1IiZnSHR8FwxtNGGDW463u3u+G5e/s+GMVOH1baU4Y0X67riAgICAgICAgIPCtpGTMcyQXafEbiNxVMlK3rw26ImImNJc8xrB5KV2vlRk8l/Qeo7ivD2jZ7Yp59PNjvSayxwKzqK3UCt1ArdEl0BDUuhqXQLohS6kUJQTp4HyODGNLnE2AH/ADUOtXpSbTpWOaYiZnSG/wCj+Btpm3dZ0xHKd0AfZb1e1e3s2zRijWerXjx8PxZhanQQEBAQEBAQEBAQEHnPC2Rpa9oc0ixBGoqLVi0aT0RMa8paZjWir2XdT3kZtyfXb2faHn2ryc+w2rzx848vH+2a+GY51a2dWo6iNRB2hefo4l0C6gVumgXTRJdNBS6ILqQugyOE4JNUkFoyx9L3Dk+r9o9i0Ydmvl6dPNeuObN7wnCIqZtmC7jznnnO+A6l7OHBTFGlfVqpSK9F+uy4gICAgICAgICAgICAgIMfiWDQVH0jOV9tup/j0991xy7Pjyd6PmpalbdWsV2h0rbmF7ZBudyXeOw+S8/Ju+0dydXC2CfBhKnDJ4ufDI3rykt/ENSyWwZK9ay5zS0dYWmZcVS6kLoPWCnkk+jY9/otJ9itWlrd2NUxEz0Zej0VqZOcGxN3uOvuaPfZaabDlt15OkYbS2PDdFYIrF95nfeHI7mfG634tix05zzn88HauGsdWdAtsWx1VQEBAQEBAQEBAQEBAQEBAQEBAQeUtNG/nMY7taD7VWa1nrCJiJeBwqn/AGEP92z4KnY4/wBseiOCvk9I6CFvNijb2RtHuVox0jpEeieGPJcAK6RAQEBAQEBAQEBAQEBAQEBBzrSrhiw2hlfC0S1UrCWv4oN4trhtaXuOs+iCgscI4dMMlcGzx1FLf67mtfGO0sOb+FB02jq45mMkheySNwzNexwc1w3gjag9kBAQEBBhNJ9K6LDGxurJTE2RxawiOR9yBc8wGyC/wjE4auGKeB2eGRuZjsrm3F7bHAEbEHHcP4UsTfjQpHQs+TmsNLxIj+cYwPLeMz7cwAzHosDsQbzwlcIUWDMi+aM9RLcsjzZWhrbXe91jYa9Qtr6kGA4OOFiXFav5NJSRxXifIHtlcbZLaspbr270HVEBAQEBAQEBAQEBAQYjTCaRlBXvhJEraOd0Zbzg4RuLS0b7oPnbgYhwh9TMMU4nNkb8nE5tAXEnPmvyS7m2DtWs9NkHX9IuCbCK5l4I20khHJlp7ZO+O+Rw7LHrQU07x7/pygo20VPE6MSinDH5rAZHuLrtIu4kXJ6SSg06o4c6iSGBtLRMkrHNc6XVK6JhDnZWsYDmfyQ0k3AF+lB6aLcOjzM2LE6eOJpdkMsQe3ize3zkbiTYdNjcW2FB1zHcepqKnfU1EgbC1oNxrL83NawDnE9HwQcWruHKvmkcKChiDBc2e2WaQt6HO4stDezXbeUGwaCcNUdXKyCvhZTSPIayVjjxJcdQa9rtbOjXcjXrsg03h60nlnq30bo2NippQ5jxmzOMkLHEOvq+t0ILvg54UauP9GUApYjCZoqbjPnc+WSUNLttrjMfBBs+H8IkkmOuojR0g/nMtMZw13HlkYfa7vUHUg5PwpaSy4jXPdLG2PiQ6laG5rObHLJZxudpzeSDbIeG+qibG1uHUjGsaGM1SgNAFrN16hZB3XRrGGV1LTVLNTZYmyWvfK4jlNv1OBHcg53j/CnUsxX9H0VPBN89HT53mT6R1s5IadjSSD6JQbs3SFxqOKyarZhyXc3MxvPvbN8405bX1260GwoCAgICAgICAgoQg5HpXwGU073yUM5pC4lxiczPACehliCwdWsbrBBzrFtGsc0dyzMmMcRcAZKeVzoS47BKxwF/WbZBnOEXSs4rgdBO9rWzNrzDMG3y8YyF5u2+wFrmm3ReyDf+AjB4IcLhmY1vHTukdK+wzHJI9jWX3AN2byT0oNZ/lIYRCI6Oqa0NnMpgcQAC9mQuGbfly2HpdiDSNN8XmlwjR6N5OQRVBt0O4mXiYz3MFh6RQd94NsGgpMOo2wNaM8Ec0jwBeR8jA5znHp22G4ADoQco/lG4LBFLR1EbWslmEjJQABn4vIWvIG08sgn0dyDz4Wax8+DYBJKSZHMBc47XHimguPba/eg6twU/0Rh39h/qcg41gv8AWx37yqfZKgn/ACjv6Sp/3fH/AJ9Qg6xwl6OfpDCZI2tvNHG2oh1XOeNty0dbm5m+sEGg8COmjKfD8Rimdf5LG+tjbcXdGRymN/8AJl75UFlwB4Q+rr6qvm5XF5iHEbZ6gkucD1Nz3H3wg7z8ijzZsuvNmtmdkzbc2S+W99d7bdaC4QEBAQEBAQEBBjNJoauSlqG0MjIqp0ZET3glrSduzYbXsddjY2KD5+w7TPH8APE1cL3xZrBlS1zm3NyeJnadfcXDbq2oPHSrhExHHmNo4aQNa57XujhD5JHlp1XPQ0Gx2dA1oMhp/os7C8Bw+GW3HurzPMAbgPfC8ZQemzWtFxquCgsNCdNcTwOmjc6m4/D5y6SIuLg0PDixwZIL5TdhuwjouLXJIW+L4nimlNVE2OC0bOS1rQ7iIQ4jNJLIenUPAAC+0Opae8GXyjC6SnpLOqKNlos1m8cCBxrSdjXOIDhfVcW1A3Ac90Z4UcRwaP5HVUnGiLVG2YvimjFzySSDmZu1at9rAB4MpMV0rrI5JIzFSt5GcNcKeGO93Bhd9JIerWTa9gNQb7w66NPOG0YpInOipXhpYwXLIuLyB1tpAytB7b7LoNX4MuE6sH6Nw6Omie3jo4TKBI54hdIMxLW6gQHHlbBa5CCxwX+tjv3lU+yVBP8AlHf0lT/u+P8Az6hB9EUf0cfoN9gQfKnCjgbsMxGrijJZDMOOYAbAxSuzZLD6rXsIt9wIPoLgp0e+QYbTRubaWRvyiXVY55bGx62tyt9VBt6AgICAgICAgICAgo5oIsQCNx2IIxRNbqa1rR1AD2IOe8NujVZiNJTR0cPHSNqeMcM8bbN4t4vd7gNpHigzXBlg01JhdJT1UYZKwSB7CWOAzTSOFy0kHU4FBtMcbWizQGjcAAPAIJIPOaBj7Z2NdbZmaDbxQTAts1BBVBBkTRchoBO2wAv2oJoCDS+FGixaenibhLwyRsvGSFs3FyuDRyWMuMpaSSTcjmgawSg5xo7wZYtX1zKnGyRGxzXOD5Y3yShmtsbWsJa1hO3ZtNtZug72gICAgICAgICAgICAgICAgICAgICAgICAgICAgICAgICAgICAgICAgICAgICAgICAgICAgICAgICAgICAgICAgICAgICAgICAgICAgICAgICAgICA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0" descr="data:image/jpeg;base64,/9j/4AAQSkZJRgABAQAAAQABAAD/2wCEAAkGBxAQEg8UEBAQEBAWEBUQFBQUEBAWERQVFBUWFxUVExUYHCogGBolHBQWITEhJi0rLi4uFx8zODMsNyguLisBCgoKDg0OGhAQGiwkHyQsLCwsLCwsLDEsLCwsLSwsLCwsLCwsLCwsLCwsLCwsLCwsLSwsLCwsLCwsLCwsLCwsLP/AABEIAPgAywMBEQACEQEDEQH/xAAcAAEAAQUBAQAAAAAAAAAAAAAAAgEEBQYHAwj/xABLEAABAwICBAoFCAULBQAAAAABAAIDBBEFEgYhMVEHEyIyQWFxgZGhcoKxwdEUIzNCUmKSshVDU3WiCCQ1NnOTo7PC4vAWY4PS4f/EABoBAQADAQEBAAAAAAAAAAAAAAABAgQDBQb/xAAzEQEAAgEBBQUHBAIDAQAAAAAAAQIDEQQFEiExEzJBUZFCYXGBodHwIlKx4RXBFDPxI//aAAwDAQACEQMRAD8A7igICAgICAgICAgICAgICAgICAgICAgICAgICAgICAgICAgICAgICAgICAgICAgICAgICAgICAgICAgICAgICAgICAgICAgICAgICAgICAgICAgICAgIBKDF1mP08erNxh3M1+ezzWPLt+HHy11n3fmik5KwxFRpW8/RxNb1uJPkLLBfetvYr6uc5Z8FlJpBVH64b2Mb7wVmtvHPPjp8oV7SzyOM1P7Z3g34Kn/Nz/v/AIOO3mmzHaofrSe1rD7laNv2iPa+kfY47LqHSicc5sbx2Fp8b28l3pvTLHeiJ+i0ZZZOl0ohdqe10Z385viNfktmPeeK3eiYWjLHizME7Hi7HNcN4IIXoUvW8a1nV0iYno9FZIgICAgICAgICAgICAgICDE4tjscF2j5yT7IOoekejs2rFtO20w8o5z5fdztkirVK/FJp+e7k/YGpvh0968TPtWTN3p5eXg4TabdVoAsyFQFC2iQCJ0VyqDRTKpNFCERoiQpRonBO+M5mOLHbwfbvXTHktSdazpKImY6NjwvScGzZxb74Gr1h0doXr7PvLXll9fu7Vy+bZGPDgCCCDrBBuD2FerExMaw7JKQQEBAQEBAQEBAQEBBq2O6QnXHAdWx0g9jPj4b14+2bf7GKfjP2+7hfL4Q1peRLikAqpSAULJAKFkwETorZRqKEIIkKUIkKUIEKVZRIUqshhGMSU5tzoydbPe3cVs2ba74Z848vstW81bxR1TJWh7Ddp8QdxHQV9BjyVyV4qzyaomJjWHsuiRAQEBAQEBAQEBBquk+M6zDEdWyRw/IPf4b15G37X1xU+c/6+7PlyezDWgvHcUgoWSCqtCYUJSChZMKEiAgoVKECpQgVKqJUqoFWQvsHxN1O+4uWHnt3jeOsLVs202w21jp4wml5rLfYJmva1zDdpFwV9HS0XrFq9Ja4nWNYeiskQEBAQEBAQEGJ0jxPiI7NPzj9TeodLu72lY9t2jsqaR1np93PLfhhoq+dlkSChZUKqUwoWSChZMKEpKEiAgoVKECpQiVKECpVlEqVUSrIZ/RTE8j+KeeQ88nqfu7D7e1enu/aOC3Z26T0+P9/wAuuK+k6S3Fe20iAgICAgICASg53jFdx8r3/V5rPRGzx296+a2nN2uSbeHh8GK9uK2qzCzIXFJSSSm0bHPPTa1h2k6gumPBkyz+iNVq1mejMU+i8x57mM8XHwFh5rbTdWSe9aI+v2dYxSyEOisY58rz6Ia0eYK013VijrMyvGOF0zR2mG1rndr3e6y7Ru7Z49n6ytwQ9BgVMP1f8cnxV42HZ/2QcMJfoWm/ZD8T/ip/4Wz/ALITwwicBpj+rI9eT4qs7v2efZ/lHDDxfo5Adhkb2OB9oK5W3Xs89ImPn9zhhay6L/YmPrMB8wR7Fwtuivs2n5/kI4FhUaPVDdga/wBF1j4Oss1915q93SVZpLF1FO+Pnscz0mkA9h2FYsmHJj79ZhzmJh4lc4VlAqyFCpVRv3K0IdCwSu4+FjjzhyX+kNvjqPevpdlzdrji3j4/Fsx24q6r9aFxAQEBAQEGJ0nq+LgfbnP+bHft8gVk27LwYZ9/L8+TnltpVoYXzrGkFCzoOBQtZBDl6WB5O9zhc3/50L6XY6xXDXTy19WykaVhfrSsICChKahmG8KNYFVIICAgo5oOoi43HYgxVbo9BJsbxTt7NQ/DsWPLsGHJ4aT7lJpEtdxHAJorkDjWb2g3Ha3b4XXlZt35cfOvOPr6ONscwxBWFylEqyJbBobV5ZHxnY9tx6Tf/l/Benu3Lpeaef8Ap1w256NxXtNQgICAgICDUdNp7viZuaXn1jYflPivH3nf9Va/NmzzziGtheU4JBQszOD48+BuQt4xnQL2Lb7ju6lt2bbrYY4ZjWP4daZJryXdRpVIfo42t63EuPlZdcm9bz3KxHx5/Zacs+DHy41Uv2yuHo2b7Nax323Pb2vTkjjmVs+pkdzpHu7XuPtK4TlvPW0+so1lC65zz6go0hKTXkbCR2Eq0WmOkj3ZXTN2SyD13W8LrpXaMtel59ZTrK6ix+ob9cO9Jo91itFN47RXx1+Mf+J45X9PpSf1kXew+4/FbMe9p9uvp9p+6YyebLUmMwS6g8NdudyT56j3Lfi23Dk5Rbn5TyXi8SyC1rCDVdMKBjckrQGlzsrrdJsSD26ivH3nhrGmSOvSXDNWOrWCvKZ3vhs/FyxP3PF+y9j5ErtgvwZK295WdLRLpS+nbxAQEBAQEGg6UyXqZOoNb/CD714G3zrnn3aMeWf1sWFic1QqpSChZ7QQPfqYxzz91pNu22xXphvfuxMrREz0ZKDR6pdtY1npPH+m61V3bnt10j4z9l4x2Xkeisn1pWN7Gud8F3jdFvG/0/tfs3sNFN8/+H/uXSN0V8bT6J7NU6K/97/D/wByf4in7pOzeb9Fn9EzT2sI95XOd0T4X+n9o7Nay6O1DdgY/wBF/wD7ALjbdeaOmko4JY+oopY+fG9vXlJb+IalkvsuanerP58FZiYW11wVUKlC+oMXmhtlddv2Xa2927uWvBteXF3Z5eU9ExeYbDT6UQFvLDmO6RYuHcR77L1se88Ux+rWJ9XWMseLA4/i/wAoLQ0Fsbdl9pJ6SvO2va+3mIjpDlkvxMSVkcUHKUOnUkmeON32mNd4gFfVUnirE+56ETrGr2VkiAgICAg53pCf5zP6Y/KF87tf/db88GHJ35WAWVVJQle4RTtlmiY7ml2vrABNu+1u9dtmxxfNWtui9I1tEOhMYGgBoDQNQAAAHYF9NEREaQ2JKQQQMjRtcB3hRxR5moJWnY5viFHFXzNU1YEBBZVeEwS3zxtv9ocl3iNveuGXZsWTvVj/AH6omsSwVdos4XML833X2Du5w1HyXm5t1+OOflP3crYvJr88L4zle0sduIt3jeOteXfFfHOl40cZiY6vIqqqKlChVkIlTCHSMHPzEH9iz8oX0uz/APVX4Q307sLxdlhAQEBAQc90nZaqm6y0+LGr5/bY0z2+X8MWXvyxoWSVEgqicchaQWkhwNwRtBGwpEzWdY6piWebpXNltkjLvtcr2XXo/wCTyaaaRr5/079tKynxypftlIG5tm+Y1rNfbc9va9OSs5LT4rOSZzuc5zu1xPtWa17W70zKuqAVNIBRpAmyQt5pLewkexWrM16TonVdw4tUM2TP7zm/Ndd67Xnr0vP8/wApi8sjT6Uyjnsa8dV2n3hbMe9Mkd6In6LxlnxZij0gp5LAuMbtz9Q/FsXoYt4Yb8pnSff9+jpGSJZUFbV3jV0kcrcsjQ4de0dYO0HsVMmOuSOG0awiYierQcWpOJley9wCLHpsRcX69a+b2jF2WWaQyXjhnRZlcVESpQg5WQ6bhrMsMI3RMH8IX02KNMdY90N9eVYXK6LCAgICAg0jTWG07HdDox4tJv5Fq8XeNdMkT5wy54/VqwAXnuKQVUpBQJMBJsASdwBJ8Apis2nSI1THNfQ4RUv2Qv8AWAb+ay712LPb2fVeMdp8F7HozUnbxbfSeb/wgrvG7M09Zj8+S/ZWe7dFJemSMfiPuXSN1W/dHonsp81TopL+1Z+Fyf4q37/p/aey97yfovUDY6I+s8H8qpbdeSOkwjspWk2CVLNsTiN7S13kDdcL7Bnr7OvwVnHaFg9pabOBadxBB8CstqWrOlo0+Kk6wioQvKDFZoOY7k/ZOtnh0dy0YNpyYe7PLy8Fq3mvRn26Wx5dcT89tgLct/SvfyXpxvSnDzrOv0/Pk69tHk1etqnSvc93Ocb9Q6AB3LycuScl5vbxcLTrOq3KqqiVKEoIi97GDa5wb+I2V6V4rRXzIjWdHUgLL6h6CqAgICAgINe00pc0LXjax9z6LtR88qwbwx8WPi8nHPGtdWkgrxWVIFQJAqqW/aNRRinjLLXcLuPSXdN+zYvodiisYa8Pz+LXj04Y0ZN7wNZIA6zZapmI6ui0kxWnbtmj7ngnyXG204a9bR6q8dfN4O0hpR+t8GSfBcp2/BHtfSfsjtK+ag0ipf2h/u5Pgn+Q2f8Ad9J+yO0q9o8apnbJmDtJb7Veu2YJ9qPz4p46+a8ima7W1zXDqIPsXetq26TqtE6qTwMeLPa143OAI80tWLRpMap01YSu0WidcxOMTtxu5ngdY8e5YMu7cdudOU/RytiiejWcQw2aA/ONsNgcNbD2Ho7DYrys2y5MPejl5+Dhak16rNcFUSVKESVKESVIzOiVLxlQ09DAXnt2N8zfuW3YcfFlifLm6YY1s35e62CAgICAgIPKpgEjHsdzXNLT2EWVb1i1ZrPiiY1jRzGqgdE97Hc5ri093T37e9fN3pNLTWfBgmNJ0eYK5iQKD3p6uSO+SR7AduVxF/BWrkvTuzMLRaY6IPkLjdxLjvJJPmqWmbdZ1NVLqugrdAugXQVY8g3BIO8Gx8UjlOsDJ0ekFRH9fjBufr/i2rXj27NTx1+P5q6RktDYsO0lhksH/NO+8eQex3R32Xp4d4Y78rcp+nq61yxPVmJWtc0hwBaRrvaxHX1LdOkxz6OrmVRlDn5Nbcxy+jfV5L5a0RxTw9NeTDPV5EqEKEqUIkqUN70QoeLhzkcqQ5vV+r7z3r3NhxcGPinrP8eDZhrpXVnVtdRAQEBAQEBBqmmmGXAnYNY5MnZ9V3ds8Ny8zb8Gv/0j5s+antNRBXlM6QKgVBUJVuoFbqBW6JLoK3QUugXQLoPT5XJlycY/J9nM7L4bF07S/Dw6zp5anFPR43VdEIkohS6kZDAcNNTKG/Ubynnq3dp2eO5admw9rfTw8V8dOKXRwLbNQX0DaqgICAgICAgIIvYHAggEEWIOwg7QVExExpI55pBhBppNVzE43Yd33T1jzHevC2nZ5xW909PsxZKcM+5i7rKoqCoFVAXRKt00FbqAQLoF00FLqRREKKRQlSJ08DpHNYwFznGwCtSk2mKx1IiZnSHR8FwxtNGGDW463u3u+G5e/s+GMVOH1baU4Y0X67riAgICAgICAgIPCtpGTMcyQXafEbiNxVMlK3rw26ImImNJc8xrB5KV2vlRk8l/Qeo7ivD2jZ7Yp59PNjvSayxwKzqK3UCt1ArdEl0BDUuhqXQLohS6kUJQTp4HyODGNLnE2AH/ADUOtXpSbTpWOaYiZnSG/wCj+Btpm3dZ0xHKd0AfZb1e1e3s2zRijWerXjx8PxZhanQQEBAQEBAQEBAQEHnPC2Rpa9oc0ixBGoqLVi0aT0RMa8paZjWir2XdT3kZtyfXb2faHn2ryc+w2rzx848vH+2a+GY51a2dWo6iNRB2hefo4l0C6gVumgXTRJdNBS6ILqQugyOE4JNUkFoyx9L3Dk+r9o9i0Ydmvl6dPNeuObN7wnCIqZtmC7jznnnO+A6l7OHBTFGlfVqpSK9F+uy4gICAgICAgICAgICAgIMfiWDQVH0jOV9tup/j0991xy7Pjyd6PmpalbdWsV2h0rbmF7ZBudyXeOw+S8/Ju+0dydXC2CfBhKnDJ4ufDI3rykt/ENSyWwZK9ay5zS0dYWmZcVS6kLoPWCnkk+jY9/otJ9itWlrd2NUxEz0Zej0VqZOcGxN3uOvuaPfZaabDlt15OkYbS2PDdFYIrF95nfeHI7mfG634tix05zzn88HauGsdWdAtsWx1VQEBAQEBAQEBAQEBAQEBAQEBAQeUtNG/nMY7taD7VWa1nrCJiJeBwqn/AGEP92z4KnY4/wBseiOCvk9I6CFvNijb2RtHuVox0jpEeieGPJcAK6RAQEBAQEBAQEBAQEBAQEBBzrSrhiw2hlfC0S1UrCWv4oN4trhtaXuOs+iCgscI4dMMlcGzx1FLf67mtfGO0sOb+FB02jq45mMkheySNwzNexwc1w3gjag9kBAQEBBhNJ9K6LDGxurJTE2RxawiOR9yBc8wGyC/wjE4auGKeB2eGRuZjsrm3F7bHAEbEHHcP4UsTfjQpHQs+TmsNLxIj+cYwPLeMz7cwAzHosDsQbzwlcIUWDMi+aM9RLcsjzZWhrbXe91jYa9Qtr6kGA4OOFiXFav5NJSRxXifIHtlcbZLaspbr270HVEBAQEBAQEBAQEBAQYjTCaRlBXvhJEraOd0Zbzg4RuLS0b7oPnbgYhwh9TMMU4nNkb8nE5tAXEnPmvyS7m2DtWs9NkHX9IuCbCK5l4I20khHJlp7ZO+O+Rw7LHrQU07x7/pygo20VPE6MSinDH5rAZHuLrtIu4kXJ6SSg06o4c6iSGBtLRMkrHNc6XVK6JhDnZWsYDmfyQ0k3AF+lB6aLcOjzM2LE6eOJpdkMsQe3ize3zkbiTYdNjcW2FB1zHcepqKnfU1EgbC1oNxrL83NawDnE9HwQcWruHKvmkcKChiDBc2e2WaQt6HO4stDezXbeUGwaCcNUdXKyCvhZTSPIayVjjxJcdQa9rtbOjXcjXrsg03h60nlnq30bo2NippQ5jxmzOMkLHEOvq+t0ILvg54UauP9GUApYjCZoqbjPnc+WSUNLttrjMfBBs+H8IkkmOuojR0g/nMtMZw13HlkYfa7vUHUg5PwpaSy4jXPdLG2PiQ6laG5rObHLJZxudpzeSDbIeG+qibG1uHUjGsaGM1SgNAFrN16hZB3XRrGGV1LTVLNTZYmyWvfK4jlNv1OBHcg53j/CnUsxX9H0VPBN89HT53mT6R1s5IadjSSD6JQbs3SFxqOKyarZhyXc3MxvPvbN8405bX1260GwoCAgICAgICAgoQg5HpXwGU073yUM5pC4lxiczPACehliCwdWsbrBBzrFtGsc0dyzMmMcRcAZKeVzoS47BKxwF/WbZBnOEXSs4rgdBO9rWzNrzDMG3y8YyF5u2+wFrmm3ReyDf+AjB4IcLhmY1vHTukdK+wzHJI9jWX3AN2byT0oNZ/lIYRCI6Oqa0NnMpgcQAC9mQuGbfly2HpdiDSNN8XmlwjR6N5OQRVBt0O4mXiYz3MFh6RQd94NsGgpMOo2wNaM8Ec0jwBeR8jA5znHp22G4ADoQco/lG4LBFLR1EbWslmEjJQABn4vIWvIG08sgn0dyDz4Wax8+DYBJKSZHMBc47XHimguPba/eg6twU/0Rh39h/qcg41gv8AWx37yqfZKgn/ACjv6Sp/3fH/AJ9Qg6xwl6OfpDCZI2tvNHG2oh1XOeNty0dbm5m+sEGg8COmjKfD8Rimdf5LG+tjbcXdGRymN/8AJl75UFlwB4Q+rr6qvm5XF5iHEbZ6gkucD1Nz3H3wg7z8ijzZsuvNmtmdkzbc2S+W99d7bdaC4QEBAQEBAQEBBjNJoauSlqG0MjIqp0ZET3glrSduzYbXsddjY2KD5+w7TPH8APE1cL3xZrBlS1zm3NyeJnadfcXDbq2oPHSrhExHHmNo4aQNa57XujhD5JHlp1XPQ0Gx2dA1oMhp/os7C8Bw+GW3HurzPMAbgPfC8ZQemzWtFxquCgsNCdNcTwOmjc6m4/D5y6SIuLg0PDixwZIL5TdhuwjouLXJIW+L4nimlNVE2OC0bOS1rQ7iIQ4jNJLIenUPAAC+0Opae8GXyjC6SnpLOqKNlos1m8cCBxrSdjXOIDhfVcW1A3Ac90Z4UcRwaP5HVUnGiLVG2YvimjFzySSDmZu1at9rAB4MpMV0rrI5JIzFSt5GcNcKeGO93Bhd9JIerWTa9gNQb7w66NPOG0YpInOipXhpYwXLIuLyB1tpAytB7b7LoNX4MuE6sH6Nw6Omie3jo4TKBI54hdIMxLW6gQHHlbBa5CCxwX+tjv3lU+yVBP8AlHf0lT/u+P8Az6hB9EUf0cfoN9gQfKnCjgbsMxGrijJZDMOOYAbAxSuzZLD6rXsIt9wIPoLgp0e+QYbTRubaWRvyiXVY55bGx62tyt9VBt6AgICAgICAgICAgo5oIsQCNx2IIxRNbqa1rR1AD2IOe8NujVZiNJTR0cPHSNqeMcM8bbN4t4vd7gNpHigzXBlg01JhdJT1UYZKwSB7CWOAzTSOFy0kHU4FBtMcbWizQGjcAAPAIJIPOaBj7Z2NdbZmaDbxQTAts1BBVBBkTRchoBO2wAv2oJoCDS+FGixaenibhLwyRsvGSFs3FyuDRyWMuMpaSSTcjmgawSg5xo7wZYtX1zKnGyRGxzXOD5Y3yShmtsbWsJa1hO3ZtNtZug72gICAgICAgICAgICAgICAgICAgICAgICAgICAgICAgICAgICAgICAgICAgICAgICAgICAgICAgICAgICAgICAgICAgICAgICAgICAgICAgICAgICAg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52" name="Picture 12" descr="http://spotifypresscom.files.wordpress.com/2013/01/spotify-logo-primary-vertical-light-background-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7"/>
            <a:ext cx="2306384" cy="281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://www.the-digital-reader.com/wp-content/uploads/2013/01/itunes-log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7061"/>
            <a:ext cx="5646057" cy="181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://fontmeme.com/images/Amazon-Log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17" b="27366"/>
          <a:stretch/>
        </p:blipFill>
        <p:spPr bwMode="auto">
          <a:xfrm>
            <a:off x="4932135" y="1467310"/>
            <a:ext cx="4211865" cy="152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72798" y="3151791"/>
            <a:ext cx="3838952" cy="1069297"/>
          </a:xfrm>
          <a:prstGeom prst="rect">
            <a:avLst/>
          </a:prstGeom>
          <a:noFill/>
        </p:spPr>
      </p:pic>
      <p:pic>
        <p:nvPicPr>
          <p:cNvPr id="10258" name="Picture 18" descr="http://media.defenceindustrydaily.com/images/CORP_Rolls_Royce_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875" y="4303316"/>
            <a:ext cx="128587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22" descr="http://advanced-television.com/wp-content/uploads/2010/11/netflix-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41" y="1996671"/>
            <a:ext cx="2061029" cy="206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6" t="7479" r="19051"/>
          <a:stretch/>
        </p:blipFill>
        <p:spPr>
          <a:xfrm>
            <a:off x="5611679" y="4303316"/>
            <a:ext cx="2031281" cy="20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0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051520"/>
            <a:ext cx="8496300" cy="649288"/>
          </a:xfrm>
        </p:spPr>
        <p:txBody>
          <a:bodyPr/>
          <a:lstStyle/>
          <a:p>
            <a:r>
              <a:rPr lang="en-US" dirty="0" smtClean="0"/>
              <a:t>The Innovation Pentathlon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7050" y="6356176"/>
            <a:ext cx="1905000" cy="457200"/>
          </a:xfrm>
        </p:spPr>
        <p:txBody>
          <a:bodyPr/>
          <a:lstStyle/>
          <a:p>
            <a:pPr>
              <a:defRPr/>
            </a:pPr>
            <a:fld id="{3F4389EE-EE0E-5349-8820-B159A91EEEDC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53" name="Rectangle 2"/>
          <p:cNvSpPr>
            <a:spLocks noChangeArrowheads="1"/>
          </p:cNvSpPr>
          <p:nvPr/>
        </p:nvSpPr>
        <p:spPr bwMode="auto">
          <a:xfrm>
            <a:off x="594245" y="4671540"/>
            <a:ext cx="7650163" cy="1316038"/>
          </a:xfrm>
          <a:prstGeom prst="rect">
            <a:avLst/>
          </a:prstGeom>
          <a:solidFill>
            <a:srgbClr val="6699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People and Organization</a:t>
            </a:r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594245" y="1834678"/>
            <a:ext cx="7650163" cy="1316037"/>
          </a:xfrm>
          <a:prstGeom prst="rect">
            <a:avLst/>
          </a:prstGeom>
          <a:solidFill>
            <a:srgbClr val="6699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Innovation Strategy</a:t>
            </a: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5712345" y="3149128"/>
            <a:ext cx="2527300" cy="15240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Implementation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(NPD, etc)</a:t>
            </a: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3185045" y="3149128"/>
            <a:ext cx="2527300" cy="15240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Prioritization</a:t>
            </a: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328045" y="3428528"/>
            <a:ext cx="16668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spcBef>
                <a:spcPct val="0"/>
              </a:spcBef>
              <a:buClrTx/>
            </a:pPr>
            <a:endParaRPr lang="en-GB" b="1" dirty="0">
              <a:latin typeface="Arial" charset="0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6877570" y="3428528"/>
            <a:ext cx="168275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spcBef>
                <a:spcPct val="0"/>
              </a:spcBef>
              <a:buClrTx/>
            </a:pPr>
            <a:endParaRPr lang="en-US" b="1" dirty="0">
              <a:latin typeface="Arial" charset="0"/>
            </a:endParaRPr>
          </a:p>
          <a:p>
            <a:pPr defTabSz="762000" eaLnBrk="0" hangingPunct="0">
              <a:spcBef>
                <a:spcPct val="0"/>
              </a:spcBef>
              <a:buClrTx/>
            </a:pPr>
            <a:endParaRPr lang="en-US" b="1" dirty="0">
              <a:latin typeface="Arial" charset="0"/>
            </a:endParaRPr>
          </a:p>
        </p:txBody>
      </p:sp>
      <p:sp>
        <p:nvSpPr>
          <p:cNvPr id="59" name="AutoShape 8"/>
          <p:cNvSpPr>
            <a:spLocks noChangeArrowheads="1"/>
          </p:cNvSpPr>
          <p:nvPr/>
        </p:nvSpPr>
        <p:spPr bwMode="auto">
          <a:xfrm rot="16200000">
            <a:off x="379933" y="2610965"/>
            <a:ext cx="3028950" cy="2600325"/>
          </a:xfrm>
          <a:custGeom>
            <a:avLst/>
            <a:gdLst>
              <a:gd name="T0" fmla="*/ 371653573 w 21600"/>
              <a:gd name="T1" fmla="*/ 156520668 h 21600"/>
              <a:gd name="T2" fmla="*/ 212373560 w 21600"/>
              <a:gd name="T3" fmla="*/ 313041095 h 21600"/>
              <a:gd name="T4" fmla="*/ 53093425 w 21600"/>
              <a:gd name="T5" fmla="*/ 156520668 h 21600"/>
              <a:gd name="T6" fmla="*/ 21237356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Ideas</a:t>
            </a:r>
          </a:p>
        </p:txBody>
      </p:sp>
      <p:sp>
        <p:nvSpPr>
          <p:cNvPr id="60" name="AutoShape 9"/>
          <p:cNvSpPr>
            <a:spLocks noChangeArrowheads="1"/>
          </p:cNvSpPr>
          <p:nvPr/>
        </p:nvSpPr>
        <p:spPr bwMode="auto">
          <a:xfrm>
            <a:off x="2891358" y="3741265"/>
            <a:ext cx="588962" cy="360363"/>
          </a:xfrm>
          <a:prstGeom prst="rightArrow">
            <a:avLst>
              <a:gd name="adj1" fmla="val 50000"/>
              <a:gd name="adj2" fmla="val 40859"/>
            </a:avLst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" name="AutoShape 10"/>
          <p:cNvSpPr>
            <a:spLocks noChangeArrowheads="1"/>
          </p:cNvSpPr>
          <p:nvPr/>
        </p:nvSpPr>
        <p:spPr bwMode="auto">
          <a:xfrm>
            <a:off x="5382145" y="3699990"/>
            <a:ext cx="588963" cy="358775"/>
          </a:xfrm>
          <a:prstGeom prst="rightArrow">
            <a:avLst>
              <a:gd name="adj1" fmla="val 50000"/>
              <a:gd name="adj2" fmla="val 41040"/>
            </a:avLst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1767408" y="3407890"/>
            <a:ext cx="16668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spcBef>
                <a:spcPct val="0"/>
              </a:spcBef>
              <a:buClrTx/>
            </a:pPr>
            <a:endParaRPr lang="en-GB" b="1" dirty="0">
              <a:latin typeface="Arial" charset="0"/>
            </a:endParaRP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2678633" y="5073178"/>
            <a:ext cx="1698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buClrTx/>
            </a:pPr>
            <a:endParaRPr lang="en-GB" b="1" dirty="0">
              <a:latin typeface="Arial" charset="0"/>
            </a:endParaRPr>
          </a:p>
        </p:txBody>
      </p:sp>
      <p:grpSp>
        <p:nvGrpSpPr>
          <p:cNvPr id="74" name="Group 25"/>
          <p:cNvGrpSpPr>
            <a:grpSpLocks/>
          </p:cNvGrpSpPr>
          <p:nvPr/>
        </p:nvGrpSpPr>
        <p:grpSpPr bwMode="auto">
          <a:xfrm>
            <a:off x="3594620" y="3419003"/>
            <a:ext cx="1528763" cy="1009650"/>
            <a:chOff x="2257" y="1797"/>
            <a:chExt cx="1043" cy="636"/>
          </a:xfrm>
        </p:grpSpPr>
        <p:sp>
          <p:nvSpPr>
            <p:cNvPr id="75" name="Oval 26"/>
            <p:cNvSpPr>
              <a:spLocks noChangeArrowheads="1"/>
            </p:cNvSpPr>
            <p:nvPr/>
          </p:nvSpPr>
          <p:spPr bwMode="auto">
            <a:xfrm>
              <a:off x="2257" y="1797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Oval 27"/>
            <p:cNvSpPr>
              <a:spLocks noChangeArrowheads="1"/>
            </p:cNvSpPr>
            <p:nvPr/>
          </p:nvSpPr>
          <p:spPr bwMode="auto">
            <a:xfrm>
              <a:off x="2665" y="1842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Oval 28"/>
            <p:cNvSpPr>
              <a:spLocks noChangeArrowheads="1"/>
            </p:cNvSpPr>
            <p:nvPr/>
          </p:nvSpPr>
          <p:spPr bwMode="auto">
            <a:xfrm>
              <a:off x="3119" y="1842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Oval 29"/>
            <p:cNvSpPr>
              <a:spLocks noChangeArrowheads="1"/>
            </p:cNvSpPr>
            <p:nvPr/>
          </p:nvSpPr>
          <p:spPr bwMode="auto">
            <a:xfrm>
              <a:off x="2484" y="2251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Oval 30"/>
            <p:cNvSpPr>
              <a:spLocks noChangeArrowheads="1"/>
            </p:cNvSpPr>
            <p:nvPr/>
          </p:nvSpPr>
          <p:spPr bwMode="auto">
            <a:xfrm>
              <a:off x="3028" y="2251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0" name="Group 31"/>
          <p:cNvGrpSpPr>
            <a:grpSpLocks/>
          </p:cNvGrpSpPr>
          <p:nvPr/>
        </p:nvGrpSpPr>
        <p:grpSpPr bwMode="auto">
          <a:xfrm>
            <a:off x="668858" y="2626840"/>
            <a:ext cx="1995487" cy="2449513"/>
            <a:chOff x="261" y="1298"/>
            <a:chExt cx="1361" cy="1543"/>
          </a:xfrm>
        </p:grpSpPr>
        <p:sp>
          <p:nvSpPr>
            <p:cNvPr id="81" name="Oval 32"/>
            <p:cNvSpPr>
              <a:spLocks noChangeArrowheads="1"/>
            </p:cNvSpPr>
            <p:nvPr/>
          </p:nvSpPr>
          <p:spPr bwMode="auto">
            <a:xfrm>
              <a:off x="534" y="1616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Oval 33"/>
            <p:cNvSpPr>
              <a:spLocks noChangeArrowheads="1"/>
            </p:cNvSpPr>
            <p:nvPr/>
          </p:nvSpPr>
          <p:spPr bwMode="auto">
            <a:xfrm>
              <a:off x="534" y="1933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Oval 34"/>
            <p:cNvSpPr>
              <a:spLocks noChangeArrowheads="1"/>
            </p:cNvSpPr>
            <p:nvPr/>
          </p:nvSpPr>
          <p:spPr bwMode="auto">
            <a:xfrm>
              <a:off x="624" y="2251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Oval 35"/>
            <p:cNvSpPr>
              <a:spLocks noChangeArrowheads="1"/>
            </p:cNvSpPr>
            <p:nvPr/>
          </p:nvSpPr>
          <p:spPr bwMode="auto">
            <a:xfrm>
              <a:off x="806" y="1525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Oval 36"/>
            <p:cNvSpPr>
              <a:spLocks noChangeArrowheads="1"/>
            </p:cNvSpPr>
            <p:nvPr/>
          </p:nvSpPr>
          <p:spPr bwMode="auto">
            <a:xfrm>
              <a:off x="851" y="2478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Oval 37"/>
            <p:cNvSpPr>
              <a:spLocks noChangeArrowheads="1"/>
            </p:cNvSpPr>
            <p:nvPr/>
          </p:nvSpPr>
          <p:spPr bwMode="auto">
            <a:xfrm>
              <a:off x="534" y="2523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Oval 38"/>
            <p:cNvSpPr>
              <a:spLocks noChangeArrowheads="1"/>
            </p:cNvSpPr>
            <p:nvPr/>
          </p:nvSpPr>
          <p:spPr bwMode="auto">
            <a:xfrm>
              <a:off x="1441" y="1933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Oval 39"/>
            <p:cNvSpPr>
              <a:spLocks noChangeArrowheads="1"/>
            </p:cNvSpPr>
            <p:nvPr/>
          </p:nvSpPr>
          <p:spPr bwMode="auto">
            <a:xfrm>
              <a:off x="1350" y="2296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Oval 40"/>
            <p:cNvSpPr>
              <a:spLocks noChangeArrowheads="1"/>
            </p:cNvSpPr>
            <p:nvPr/>
          </p:nvSpPr>
          <p:spPr bwMode="auto">
            <a:xfrm>
              <a:off x="1259" y="1661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Oval 41"/>
            <p:cNvSpPr>
              <a:spLocks noChangeArrowheads="1"/>
            </p:cNvSpPr>
            <p:nvPr/>
          </p:nvSpPr>
          <p:spPr bwMode="auto">
            <a:xfrm>
              <a:off x="942" y="1797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Oval 42"/>
            <p:cNvSpPr>
              <a:spLocks noChangeArrowheads="1"/>
            </p:cNvSpPr>
            <p:nvPr/>
          </p:nvSpPr>
          <p:spPr bwMode="auto">
            <a:xfrm>
              <a:off x="261" y="1298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Oval 43"/>
            <p:cNvSpPr>
              <a:spLocks noChangeArrowheads="1"/>
            </p:cNvSpPr>
            <p:nvPr/>
          </p:nvSpPr>
          <p:spPr bwMode="auto">
            <a:xfrm>
              <a:off x="261" y="1706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Oval 44"/>
            <p:cNvSpPr>
              <a:spLocks noChangeArrowheads="1"/>
            </p:cNvSpPr>
            <p:nvPr/>
          </p:nvSpPr>
          <p:spPr bwMode="auto">
            <a:xfrm>
              <a:off x="261" y="2024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Oval 45"/>
            <p:cNvSpPr>
              <a:spLocks noChangeArrowheads="1"/>
            </p:cNvSpPr>
            <p:nvPr/>
          </p:nvSpPr>
          <p:spPr bwMode="auto">
            <a:xfrm>
              <a:off x="307" y="2296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Oval 46"/>
            <p:cNvSpPr>
              <a:spLocks noChangeArrowheads="1"/>
            </p:cNvSpPr>
            <p:nvPr/>
          </p:nvSpPr>
          <p:spPr bwMode="auto">
            <a:xfrm>
              <a:off x="307" y="2659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Oval 47"/>
            <p:cNvSpPr>
              <a:spLocks noChangeArrowheads="1"/>
            </p:cNvSpPr>
            <p:nvPr/>
          </p:nvSpPr>
          <p:spPr bwMode="auto">
            <a:xfrm>
              <a:off x="1032" y="2251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7" name="Group 48"/>
          <p:cNvGrpSpPr>
            <a:grpSpLocks/>
          </p:cNvGrpSpPr>
          <p:nvPr/>
        </p:nvGrpSpPr>
        <p:grpSpPr bwMode="auto">
          <a:xfrm>
            <a:off x="5921895" y="4282603"/>
            <a:ext cx="1993900" cy="288925"/>
            <a:chOff x="3845" y="2341"/>
            <a:chExt cx="1360" cy="182"/>
          </a:xfrm>
        </p:grpSpPr>
        <p:sp>
          <p:nvSpPr>
            <p:cNvPr id="98" name="Oval 49"/>
            <p:cNvSpPr>
              <a:spLocks noChangeArrowheads="1"/>
            </p:cNvSpPr>
            <p:nvPr/>
          </p:nvSpPr>
          <p:spPr bwMode="auto">
            <a:xfrm>
              <a:off x="3845" y="2341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Oval 50"/>
            <p:cNvSpPr>
              <a:spLocks noChangeArrowheads="1"/>
            </p:cNvSpPr>
            <p:nvPr/>
          </p:nvSpPr>
          <p:spPr bwMode="auto">
            <a:xfrm>
              <a:off x="4480" y="2341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Oval 51"/>
            <p:cNvSpPr>
              <a:spLocks noChangeArrowheads="1"/>
            </p:cNvSpPr>
            <p:nvPr/>
          </p:nvSpPr>
          <p:spPr bwMode="auto">
            <a:xfrm>
              <a:off x="5024" y="2341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1" name="Text Box 15"/>
          <p:cNvSpPr txBox="1">
            <a:spLocks noChangeArrowheads="1"/>
          </p:cNvSpPr>
          <p:nvPr/>
        </p:nvSpPr>
        <p:spPr bwMode="auto">
          <a:xfrm>
            <a:off x="689495" y="6250707"/>
            <a:ext cx="5557838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US" sz="1200" i="1" dirty="0">
                <a:latin typeface="Arial" charset="0"/>
              </a:rPr>
              <a:t>Source: Goffin and Mitchell, </a:t>
            </a:r>
            <a:r>
              <a:rPr lang="en-US" sz="1200" i="1" dirty="0" smtClean="0">
                <a:latin typeface="Arial" charset="0"/>
              </a:rPr>
              <a:t>2010</a:t>
            </a:r>
            <a:endParaRPr lang="en-US" sz="12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17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9" grpId="0" animBg="1"/>
      <p:bldP spid="60" grpId="0" animBg="1"/>
      <p:bldP spid="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ChangeArrowheads="1"/>
          </p:cNvSpPr>
          <p:nvPr/>
        </p:nvSpPr>
        <p:spPr bwMode="auto">
          <a:xfrm>
            <a:off x="840195" y="5412509"/>
            <a:ext cx="7650163" cy="1080180"/>
          </a:xfrm>
          <a:prstGeom prst="rect">
            <a:avLst/>
          </a:prstGeom>
          <a:solidFill>
            <a:srgbClr val="66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2000" b="1" dirty="0">
                <a:latin typeface="Arial" charset="0"/>
              </a:rPr>
              <a:t>People and Organization</a:t>
            </a:r>
          </a:p>
        </p:txBody>
      </p:sp>
      <p:sp>
        <p:nvSpPr>
          <p:cNvPr id="796675" name="Rectangle 3"/>
          <p:cNvSpPr>
            <a:spLocks noChangeArrowheads="1"/>
          </p:cNvSpPr>
          <p:nvPr/>
        </p:nvSpPr>
        <p:spPr bwMode="auto">
          <a:xfrm>
            <a:off x="840195" y="972861"/>
            <a:ext cx="7650163" cy="1160741"/>
          </a:xfrm>
          <a:prstGeom prst="rect">
            <a:avLst/>
          </a:prstGeom>
          <a:solidFill>
            <a:srgbClr val="66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2000" b="1" dirty="0" smtClean="0">
                <a:latin typeface="Arial" charset="0"/>
              </a:rPr>
              <a:t>Web and Innovation </a:t>
            </a:r>
            <a:r>
              <a:rPr lang="en-GB" sz="2000" b="1" dirty="0">
                <a:latin typeface="Arial" charset="0"/>
              </a:rPr>
              <a:t>Strategy</a:t>
            </a:r>
          </a:p>
        </p:txBody>
      </p:sp>
      <p:sp>
        <p:nvSpPr>
          <p:cNvPr id="796676" name="Rectangle 4"/>
          <p:cNvSpPr>
            <a:spLocks noChangeArrowheads="1"/>
          </p:cNvSpPr>
          <p:nvPr/>
        </p:nvSpPr>
        <p:spPr bwMode="auto">
          <a:xfrm>
            <a:off x="6355443" y="3232829"/>
            <a:ext cx="2527300" cy="126194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GB" sz="2000" b="1" dirty="0" smtClean="0">
                <a:latin typeface="Arial" charset="0"/>
              </a:rPr>
              <a:t>Implementation</a:t>
            </a:r>
            <a:endParaRPr lang="en-GB" sz="2000" b="1" dirty="0">
              <a:latin typeface="Arial" charset="0"/>
            </a:endParaRPr>
          </a:p>
        </p:txBody>
      </p:sp>
      <p:sp>
        <p:nvSpPr>
          <p:cNvPr id="796677" name="Rectangle 5"/>
          <p:cNvSpPr>
            <a:spLocks noChangeArrowheads="1"/>
          </p:cNvSpPr>
          <p:nvPr/>
        </p:nvSpPr>
        <p:spPr bwMode="auto">
          <a:xfrm>
            <a:off x="3209331" y="3232829"/>
            <a:ext cx="2527300" cy="126194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GB" sz="2000" b="1" dirty="0">
                <a:latin typeface="Arial" charset="0"/>
              </a:rPr>
              <a:t>Prioritization</a:t>
            </a:r>
          </a:p>
        </p:txBody>
      </p:sp>
      <p:sp>
        <p:nvSpPr>
          <p:cNvPr id="796680" name="AutoShape 8"/>
          <p:cNvSpPr>
            <a:spLocks noChangeArrowheads="1"/>
          </p:cNvSpPr>
          <p:nvPr/>
        </p:nvSpPr>
        <p:spPr bwMode="auto">
          <a:xfrm rot="-5400000">
            <a:off x="239781" y="2554489"/>
            <a:ext cx="2508116" cy="2600325"/>
          </a:xfrm>
          <a:custGeom>
            <a:avLst/>
            <a:gdLst>
              <a:gd name="T0" fmla="*/ 371653573 w 21600"/>
              <a:gd name="T1" fmla="*/ 156520668 h 21600"/>
              <a:gd name="T2" fmla="*/ 212373560 w 21600"/>
              <a:gd name="T3" fmla="*/ 313041095 h 21600"/>
              <a:gd name="T4" fmla="*/ 53093425 w 21600"/>
              <a:gd name="T5" fmla="*/ 156520668 h 21600"/>
              <a:gd name="T6" fmla="*/ 21237356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r>
              <a:rPr lang="en-GB" sz="2000" b="1" dirty="0">
                <a:latin typeface="Arial" charset="0"/>
              </a:rPr>
              <a:t>Ideas</a:t>
            </a:r>
          </a:p>
        </p:txBody>
      </p:sp>
      <p:sp>
        <p:nvSpPr>
          <p:cNvPr id="28688" name="Text Box 15"/>
          <p:cNvSpPr txBox="1">
            <a:spLocks noChangeArrowheads="1"/>
          </p:cNvSpPr>
          <p:nvPr/>
        </p:nvSpPr>
        <p:spPr bwMode="auto">
          <a:xfrm>
            <a:off x="193675" y="6583363"/>
            <a:ext cx="3062288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US" sz="1200" i="1" dirty="0">
                <a:latin typeface="Arial" charset="0"/>
              </a:rPr>
              <a:t>Source: Goffin and Mitchell, </a:t>
            </a:r>
            <a:r>
              <a:rPr lang="en-US" sz="1200" i="1" dirty="0" smtClean="0">
                <a:latin typeface="Arial" charset="0"/>
              </a:rPr>
              <a:t>2010</a:t>
            </a:r>
            <a:endParaRPr lang="en-US" sz="1200" i="1" dirty="0">
              <a:latin typeface="Arial" charset="0"/>
            </a:endParaRPr>
          </a:p>
        </p:txBody>
      </p:sp>
      <p:sp>
        <p:nvSpPr>
          <p:cNvPr id="9" name="Down Arrow 8"/>
          <p:cNvSpPr/>
          <p:nvPr/>
        </p:nvSpPr>
        <p:spPr>
          <a:xfrm rot="1543231">
            <a:off x="1209960" y="1828799"/>
            <a:ext cx="498764" cy="12930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Down Arrow 54"/>
          <p:cNvSpPr/>
          <p:nvPr/>
        </p:nvSpPr>
        <p:spPr>
          <a:xfrm rot="21390750">
            <a:off x="4537623" y="1989215"/>
            <a:ext cx="498764" cy="13866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Down Arrow 55"/>
          <p:cNvSpPr/>
          <p:nvPr/>
        </p:nvSpPr>
        <p:spPr>
          <a:xfrm rot="20737808">
            <a:off x="7107572" y="2030041"/>
            <a:ext cx="498764" cy="13466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Down Arrow 56"/>
          <p:cNvSpPr/>
          <p:nvPr/>
        </p:nvSpPr>
        <p:spPr>
          <a:xfrm rot="21322190">
            <a:off x="5782898" y="1955573"/>
            <a:ext cx="498764" cy="35837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724819" y="2165089"/>
            <a:ext cx="1402948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1" dirty="0" err="1" smtClean="0">
                <a:latin typeface="Arial" charset="0"/>
              </a:rPr>
              <a:t>Crowdsourced</a:t>
            </a:r>
            <a:endParaRPr lang="en-GB" sz="1100" b="1" dirty="0" smtClean="0">
              <a:latin typeface="Arial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1" dirty="0" smtClean="0">
                <a:latin typeface="Arial" charset="0"/>
              </a:rPr>
              <a:t>Open platforms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1" dirty="0" smtClean="0">
                <a:latin typeface="Arial" charset="0"/>
              </a:rPr>
              <a:t>Social media </a:t>
            </a:r>
            <a:endParaRPr lang="en-GB" sz="1100" dirty="0"/>
          </a:p>
        </p:txBody>
      </p:sp>
      <p:sp>
        <p:nvSpPr>
          <p:cNvPr id="59" name="Rectangle 58"/>
          <p:cNvSpPr/>
          <p:nvPr/>
        </p:nvSpPr>
        <p:spPr>
          <a:xfrm>
            <a:off x="3131840" y="2352603"/>
            <a:ext cx="155683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1" dirty="0" smtClean="0">
                <a:latin typeface="Arial" charset="0"/>
              </a:rPr>
              <a:t>Changed portfolio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1" dirty="0" smtClean="0">
                <a:latin typeface="Arial" charset="0"/>
              </a:rPr>
              <a:t>Customer input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1" dirty="0" smtClean="0">
                <a:latin typeface="Arial" charset="0"/>
              </a:rPr>
              <a:t>Crowd funding </a:t>
            </a:r>
            <a:endParaRPr lang="en-GB" sz="1100" dirty="0"/>
          </a:p>
        </p:txBody>
      </p:sp>
      <p:sp>
        <p:nvSpPr>
          <p:cNvPr id="60" name="Rectangle 59"/>
          <p:cNvSpPr/>
          <p:nvPr/>
        </p:nvSpPr>
        <p:spPr>
          <a:xfrm>
            <a:off x="3995936" y="4726305"/>
            <a:ext cx="201850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1" dirty="0" smtClean="0">
                <a:latin typeface="Arial" charset="0"/>
              </a:rPr>
              <a:t>Distributed teams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dirty="0" smtClean="0"/>
              <a:t>Informed and connected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dirty="0" smtClean="0"/>
              <a:t>Collaboration platforms</a:t>
            </a:r>
            <a:endParaRPr lang="en-GB" sz="1100" dirty="0"/>
          </a:p>
        </p:txBody>
      </p:sp>
      <p:sp>
        <p:nvSpPr>
          <p:cNvPr id="61" name="Rectangle 60"/>
          <p:cNvSpPr/>
          <p:nvPr/>
        </p:nvSpPr>
        <p:spPr>
          <a:xfrm>
            <a:off x="7499671" y="2322071"/>
            <a:ext cx="168507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1" dirty="0" smtClean="0">
                <a:latin typeface="Arial" charset="0"/>
              </a:rPr>
              <a:t>Global partnerships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1" dirty="0" smtClean="0">
                <a:latin typeface="Arial" charset="0"/>
              </a:rPr>
              <a:t>Dynamic networks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dirty="0" smtClean="0"/>
              <a:t>Rapid change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37050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9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674" grpId="0" animBg="1"/>
      <p:bldP spid="796676" grpId="0" animBg="1"/>
      <p:bldP spid="796677" grpId="0" animBg="1"/>
      <p:bldP spid="796680" grpId="0" animBg="1"/>
      <p:bldP spid="9" grpId="0" animBg="1"/>
      <p:bldP spid="55" grpId="0" animBg="1"/>
      <p:bldP spid="56" grpId="0" animBg="1"/>
      <p:bldP spid="57" grpId="0" animBg="1"/>
      <p:bldP spid="10" grpId="0"/>
      <p:bldP spid="59" grpId="0"/>
      <p:bldP spid="60" grpId="0"/>
      <p:bldP spid="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charset="0"/>
              </a:rPr>
              <a:t>Digital disruption</a:t>
            </a:r>
            <a:endParaRPr lang="en-US" dirty="0">
              <a:latin typeface="Georgia" charset="0"/>
            </a:endParaRPr>
          </a:p>
        </p:txBody>
      </p:sp>
      <p:sp>
        <p:nvSpPr>
          <p:cNvPr id="39938" name="Rectangle 15"/>
          <p:cNvSpPr>
            <a:spLocks noGrp="1" noChangeArrowheads="1"/>
          </p:cNvSpPr>
          <p:nvPr>
            <p:ph type="subTitle" idx="4294967295"/>
          </p:nvPr>
        </p:nvSpPr>
        <p:spPr>
          <a:xfrm>
            <a:off x="-69850" y="7461250"/>
            <a:ext cx="3705225" cy="3603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60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6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835150"/>
            <a:ext cx="8496300" cy="461818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Innovation? </a:t>
            </a:r>
          </a:p>
          <a:p>
            <a:pPr marL="925513" lvl="1" indent="-457200"/>
            <a:r>
              <a:rPr lang="en-US" dirty="0" smtClean="0"/>
              <a:t>And does it matter?</a:t>
            </a:r>
          </a:p>
          <a:p>
            <a:pPr marL="925513" lvl="1" indent="-457200"/>
            <a:r>
              <a:rPr lang="en-US" dirty="0"/>
              <a:t>New web-based products and services </a:t>
            </a:r>
          </a:p>
          <a:p>
            <a:pPr marL="925513" lvl="1" indent="-457200"/>
            <a:r>
              <a:rPr lang="en-US" dirty="0"/>
              <a:t>New web-based business models </a:t>
            </a:r>
          </a:p>
          <a:p>
            <a:pPr marL="925513" lvl="1" indent="-457200"/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Managing innovation: changes</a:t>
            </a:r>
          </a:p>
          <a:p>
            <a:pPr marL="925513" lvl="1" indent="-457200"/>
            <a:r>
              <a:rPr lang="en-US" dirty="0" smtClean="0"/>
              <a:t>Distributed and collaborative work </a:t>
            </a:r>
          </a:p>
          <a:p>
            <a:pPr marL="925513" lvl="1" indent="-457200"/>
            <a:r>
              <a:rPr lang="en-US" dirty="0" smtClean="0"/>
              <a:t>Customer insight and engagement </a:t>
            </a:r>
          </a:p>
          <a:p>
            <a:pPr marL="925513" lvl="1" indent="-45720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389EE-EE0E-5349-8820-B159A91EEED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756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Web-enabled organisation, digital to the core?</a:t>
            </a:r>
            <a:endParaRPr lang="en-GB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2DE18-2508-A840-8219-1247EA1B320E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50"/>
          <a:stretch/>
        </p:blipFill>
        <p:spPr>
          <a:xfrm>
            <a:off x="611560" y="1808820"/>
            <a:ext cx="7823955" cy="4644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4021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innovation &amp; disruption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does it mean to have: </a:t>
            </a:r>
          </a:p>
          <a:p>
            <a:pPr lvl="1"/>
            <a:r>
              <a:rPr lang="en-US" dirty="0" smtClean="0"/>
              <a:t>Cheap or free tools </a:t>
            </a:r>
          </a:p>
          <a:p>
            <a:pPr lvl="1"/>
            <a:r>
              <a:rPr lang="en-US" dirty="0" smtClean="0"/>
              <a:t>Digital platforms </a:t>
            </a:r>
          </a:p>
          <a:p>
            <a:pPr lvl="1"/>
            <a:r>
              <a:rPr lang="en-US" dirty="0" smtClean="0"/>
              <a:t>Digital consumers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389EE-EE0E-5349-8820-B159A91EEEDC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601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You</a:t>
            </a:r>
            <a:r>
              <a:rPr lang="en-US" dirty="0" smtClean="0"/>
              <a:t> can create a digital business, now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“The distance between an idea and the digital realization of that idea is now so short – so cheap and quick – that a bright twelve-year-old can do it” </a:t>
            </a:r>
          </a:p>
          <a:p>
            <a:pPr lvl="1"/>
            <a:r>
              <a:rPr lang="en-US" sz="1800" dirty="0"/>
              <a:t>Digital Disruption: Unleashing the Next Wave of </a:t>
            </a:r>
            <a:r>
              <a:rPr lang="en-US" sz="1800" dirty="0" smtClean="0"/>
              <a:t>Innovation. James </a:t>
            </a:r>
            <a:r>
              <a:rPr lang="en-US" sz="1800" dirty="0" err="1" smtClean="0"/>
              <a:t>McQuivey</a:t>
            </a:r>
            <a:r>
              <a:rPr lang="en-US" sz="1800" dirty="0" smtClean="0"/>
              <a:t>, 2013 </a:t>
            </a:r>
            <a:endParaRPr lang="en-US" sz="1800" dirty="0"/>
          </a:p>
          <a:p>
            <a:endParaRPr lang="en-US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www.youtube.com/watch?v=Fkd9TWUtFm0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389EE-EE0E-5349-8820-B159A91EEEDC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756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Disrupting markets: physical vs digital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Disrupting traditional markets 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“Physical disruption requires the painstaking manipulation and alignment of physical resources”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Digital </a:t>
            </a:r>
            <a:r>
              <a:rPr lang="en-US" dirty="0" smtClean="0"/>
              <a:t>innovation: </a:t>
            </a:r>
            <a:endParaRPr lang="en-US" dirty="0" smtClean="0"/>
          </a:p>
          <a:p>
            <a:pPr lvl="1"/>
            <a:r>
              <a:rPr lang="en-US" dirty="0" smtClean="0"/>
              <a:t>“take new ideas of any size and potential impact and rapidly pursue target customers at almost no cost and in the space of a few days, rather than years” </a:t>
            </a:r>
          </a:p>
          <a:p>
            <a:pPr lvl="1"/>
            <a:r>
              <a:rPr lang="en-US" sz="1600" dirty="0">
                <a:solidFill>
                  <a:srgbClr val="323D43"/>
                </a:solidFill>
              </a:rPr>
              <a:t>Digital Disruption: Unleashing the Next Wave of Innovation. James </a:t>
            </a:r>
            <a:r>
              <a:rPr lang="en-US" sz="1600" dirty="0" err="1">
                <a:solidFill>
                  <a:srgbClr val="323D43"/>
                </a:solidFill>
              </a:rPr>
              <a:t>McQuivey</a:t>
            </a:r>
            <a:r>
              <a:rPr lang="en-US" sz="1600" dirty="0">
                <a:solidFill>
                  <a:srgbClr val="323D43"/>
                </a:solidFill>
              </a:rPr>
              <a:t>, 2013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354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228" y="6453336"/>
            <a:ext cx="8496300" cy="649288"/>
          </a:xfrm>
        </p:spPr>
        <p:txBody>
          <a:bodyPr/>
          <a:lstStyle/>
          <a:p>
            <a:r>
              <a:rPr lang="en-US" sz="1400" dirty="0"/>
              <a:t>Source: </a:t>
            </a:r>
            <a:r>
              <a:rPr lang="en-US" sz="1400" dirty="0" smtClean="0">
                <a:hlinkClick r:id="rId2"/>
              </a:rPr>
              <a:t>https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hbr.org/2016/03/the-industries-that-are-being-disrupted-the-most-by-digital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389EE-EE0E-5349-8820-B159A91EEEDC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727515" cy="518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42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Innovation and technology transfer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The ‘linear model’ of innovation in which:  </a:t>
            </a:r>
          </a:p>
          <a:p>
            <a:r>
              <a:rPr lang="en-GB" dirty="0" smtClean="0"/>
              <a:t>Research centres develop new technology </a:t>
            </a:r>
          </a:p>
          <a:p>
            <a:r>
              <a:rPr lang="en-GB" dirty="0" smtClean="0"/>
              <a:t>Companies apply it for commercial gain </a:t>
            </a:r>
          </a:p>
          <a:p>
            <a:endParaRPr lang="en-GB" dirty="0"/>
          </a:p>
          <a:p>
            <a:pPr lvl="1"/>
            <a:r>
              <a:rPr lang="en-GB" dirty="0" smtClean="0"/>
              <a:t>How is this impacted by the Web? </a:t>
            </a:r>
          </a:p>
          <a:p>
            <a:pPr lvl="1"/>
            <a:r>
              <a:rPr lang="en-GB" dirty="0" smtClean="0"/>
              <a:t>‘Democratizing’ innovation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389EE-EE0E-5349-8820-B159A91EEEDC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55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6800" y="0"/>
            <a:ext cx="8467688" cy="1002979"/>
          </a:xfrm>
        </p:spPr>
        <p:txBody>
          <a:bodyPr/>
          <a:lstStyle/>
          <a:p>
            <a:r>
              <a:rPr lang="en-US" dirty="0" smtClean="0"/>
              <a:t>The Digital Age requires a rethink about traditional strategy formulation in discovering </a:t>
            </a:r>
            <a:r>
              <a:rPr lang="en-US" dirty="0"/>
              <a:t>opportunities for </a:t>
            </a:r>
            <a:r>
              <a:rPr lang="en-US" dirty="0" smtClean="0"/>
              <a:t>our clients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Evolution of technology and business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96800" y="6525344"/>
            <a:ext cx="2895600" cy="157164"/>
          </a:xfrm>
        </p:spPr>
        <p:txBody>
          <a:bodyPr/>
          <a:lstStyle/>
          <a:p>
            <a:r>
              <a:rPr lang="en-US" dirty="0" smtClean="0">
                <a:solidFill>
                  <a:srgbClr val="666666"/>
                </a:solidFill>
              </a:rPr>
              <a:t>Copyright © 2013 Accenture  All rights reserved.</a:t>
            </a:r>
            <a:endParaRPr lang="en-US" dirty="0">
              <a:solidFill>
                <a:srgbClr val="666666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4427984" y="1844824"/>
            <a:ext cx="0" cy="3744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39552" y="3501008"/>
            <a:ext cx="576064" cy="576064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FFFF"/>
                </a:solidFill>
              </a:rPr>
              <a:t>B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979712" y="3501008"/>
            <a:ext cx="576064" cy="576064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FFFF"/>
                </a:solidFill>
              </a:rPr>
              <a:t>T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419872" y="3501008"/>
            <a:ext cx="576064" cy="576064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FFFF"/>
                </a:solidFill>
              </a:rPr>
              <a:t>B</a:t>
            </a:r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47" name="Straight Arrow Connector 46"/>
          <p:cNvCxnSpPr>
            <a:stCxn id="43" idx="6"/>
            <a:endCxn id="44" idx="2"/>
          </p:cNvCxnSpPr>
          <p:nvPr/>
        </p:nvCxnSpPr>
        <p:spPr>
          <a:xfrm>
            <a:off x="1115616" y="3789040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4" idx="6"/>
            <a:endCxn id="45" idx="2"/>
          </p:cNvCxnSpPr>
          <p:nvPr/>
        </p:nvCxnSpPr>
        <p:spPr>
          <a:xfrm>
            <a:off x="2555776" y="3789040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9293907">
            <a:off x="1230064" y="3218081"/>
            <a:ext cx="1298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/>
                <a:ea typeface=""/>
                <a:cs typeface=""/>
              </a:rPr>
              <a:t>Requirements</a:t>
            </a:r>
            <a:endParaRPr lang="en-US" sz="1400" dirty="0">
              <a:solidFill>
                <a:srgbClr val="000000"/>
              </a:solidFill>
              <a:latin typeface="Arial"/>
              <a:ea typeface=""/>
              <a:cs typeface=""/>
            </a:endParaRPr>
          </a:p>
        </p:txBody>
      </p:sp>
      <p:sp>
        <p:nvSpPr>
          <p:cNvPr id="52" name="TextBox 51"/>
          <p:cNvSpPr txBox="1"/>
          <p:nvPr/>
        </p:nvSpPr>
        <p:spPr>
          <a:xfrm rot="19293907">
            <a:off x="2699898" y="3348492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/>
                <a:ea typeface=""/>
                <a:cs typeface=""/>
              </a:rPr>
              <a:t>Enabling</a:t>
            </a:r>
            <a:endParaRPr lang="en-US" sz="1400" dirty="0">
              <a:solidFill>
                <a:srgbClr val="000000"/>
              </a:solidFill>
              <a:latin typeface="Arial"/>
              <a:ea typeface=""/>
              <a:cs typeface="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9552" y="1714255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"/>
                <a:cs typeface=""/>
              </a:rPr>
              <a:t>In the past, Business requirements drove Technology that then enabled the Business to advance…</a:t>
            </a:r>
          </a:p>
        </p:txBody>
      </p:sp>
      <p:sp>
        <p:nvSpPr>
          <p:cNvPr id="54" name="Oval 53"/>
          <p:cNvSpPr/>
          <p:nvPr/>
        </p:nvSpPr>
        <p:spPr>
          <a:xfrm>
            <a:off x="6372200" y="3055513"/>
            <a:ext cx="576064" cy="576064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FFFF"/>
                </a:solidFill>
              </a:rPr>
              <a:t>B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6372200" y="3919609"/>
            <a:ext cx="576064" cy="576064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FFFF"/>
                </a:solidFill>
              </a:rPr>
              <a:t>T</a:t>
            </a:r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57" name="Curved Connector 56"/>
          <p:cNvCxnSpPr>
            <a:stCxn id="54" idx="6"/>
            <a:endCxn id="55" idx="6"/>
          </p:cNvCxnSpPr>
          <p:nvPr/>
        </p:nvCxnSpPr>
        <p:spPr>
          <a:xfrm>
            <a:off x="6948264" y="3343545"/>
            <a:ext cx="12700" cy="864096"/>
          </a:xfrm>
          <a:prstGeom prst="curvedConnector3">
            <a:avLst>
              <a:gd name="adj1" fmla="val 180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55" idx="2"/>
            <a:endCxn id="54" idx="2"/>
          </p:cNvCxnSpPr>
          <p:nvPr/>
        </p:nvCxnSpPr>
        <p:spPr>
          <a:xfrm rot="10800000">
            <a:off x="6372200" y="3343545"/>
            <a:ext cx="12700" cy="864096"/>
          </a:xfrm>
          <a:prstGeom prst="curvedConnector3">
            <a:avLst>
              <a:gd name="adj1" fmla="val 180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770588" y="1714255"/>
            <a:ext cx="419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"/>
                <a:cs typeface=""/>
              </a:rPr>
              <a:t>Today, technology creates new opportunities and fundamentally changes businesses…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860032" y="3611832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/>
                <a:ea typeface=""/>
                <a:cs typeface=""/>
              </a:rPr>
              <a:t>Opportunities</a:t>
            </a:r>
            <a:endParaRPr lang="en-US" sz="1400" dirty="0">
              <a:solidFill>
                <a:srgbClr val="000000"/>
              </a:solidFill>
              <a:latin typeface="Arial"/>
              <a:ea typeface=""/>
              <a:cs typeface="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338440" y="3584830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/>
                <a:ea typeface=""/>
                <a:cs typeface=""/>
              </a:rPr>
              <a:t>Imperatives</a:t>
            </a:r>
            <a:endParaRPr lang="en-US" sz="1400" dirty="0">
              <a:solidFill>
                <a:srgbClr val="000000"/>
              </a:solidFill>
              <a:latin typeface="Arial"/>
              <a:ea typeface=""/>
              <a:cs typeface=""/>
            </a:endParaRPr>
          </a:p>
        </p:txBody>
      </p:sp>
      <p:sp>
        <p:nvSpPr>
          <p:cNvPr id="65" name="Isosceles Triangle 64"/>
          <p:cNvSpPr/>
          <p:nvPr/>
        </p:nvSpPr>
        <p:spPr>
          <a:xfrm flipV="1">
            <a:off x="1051348" y="4725144"/>
            <a:ext cx="2432791" cy="216024"/>
          </a:xfrm>
          <a:prstGeom prst="triangle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6" name="Isosceles Triangle 65"/>
          <p:cNvSpPr/>
          <p:nvPr/>
        </p:nvSpPr>
        <p:spPr>
          <a:xfrm flipV="1">
            <a:off x="5436096" y="4725144"/>
            <a:ext cx="2432791" cy="216024"/>
          </a:xfrm>
          <a:prstGeom prst="triangle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39552" y="5317757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"/>
                <a:cs typeface=""/>
              </a:rPr>
              <a:t>…with the objective of digitalizing processes and making products available through digital channels.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70588" y="5317757"/>
            <a:ext cx="419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"/>
                <a:cs typeface=""/>
              </a:rPr>
              <a:t>…and transforms the </a:t>
            </a:r>
            <a:r>
              <a:rPr lang="en-US" sz="1600" b="1" dirty="0" smtClean="0">
                <a:solidFill>
                  <a:srgbClr val="00B0F0"/>
                </a:solidFill>
                <a:latin typeface="Arial"/>
                <a:ea typeface=""/>
                <a:cs typeface=""/>
              </a:rPr>
              <a:t>business and operating models 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ea typeface=""/>
                <a:cs typeface=""/>
              </a:rPr>
              <a:t>of almost every company in every industry.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0355" y="6546849"/>
            <a:ext cx="508345" cy="157164"/>
          </a:xfrm>
        </p:spPr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170693" y="6248856"/>
            <a:ext cx="269139" cy="269139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B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601407" y="6248855"/>
            <a:ext cx="269139" cy="269139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39833" y="6237312"/>
            <a:ext cx="9396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"/>
                <a:cs typeface=""/>
              </a:rPr>
              <a:t>= Business</a:t>
            </a:r>
            <a:endParaRPr lang="en-US" dirty="0">
              <a:solidFill>
                <a:srgbClr val="000000"/>
              </a:solidFill>
              <a:latin typeface="Arial"/>
              <a:ea typeface=""/>
              <a:cs typeface="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874702" y="6251212"/>
            <a:ext cx="10897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"/>
                <a:cs typeface=""/>
              </a:rPr>
              <a:t>= Technology</a:t>
            </a:r>
            <a:endParaRPr lang="en-US" dirty="0">
              <a:solidFill>
                <a:srgbClr val="000000"/>
              </a:solidFill>
              <a:latin typeface="Arial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8004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charset="0"/>
              </a:rPr>
              <a:t>An example of  Web-based innovation</a:t>
            </a:r>
            <a:endParaRPr lang="en-US" dirty="0">
              <a:latin typeface="Georgia" charset="0"/>
            </a:endParaRPr>
          </a:p>
        </p:txBody>
      </p:sp>
      <p:sp>
        <p:nvSpPr>
          <p:cNvPr id="39938" name="Rectangle 15"/>
          <p:cNvSpPr>
            <a:spLocks noGrp="1" noChangeArrowheads="1"/>
          </p:cNvSpPr>
          <p:nvPr>
            <p:ph type="subTitle" idx="4294967295"/>
          </p:nvPr>
        </p:nvSpPr>
        <p:spPr>
          <a:xfrm>
            <a:off x="-69850" y="7461250"/>
            <a:ext cx="3705225" cy="3603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60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18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80728"/>
            <a:ext cx="8496300" cy="649288"/>
          </a:xfrm>
        </p:spPr>
        <p:txBody>
          <a:bodyPr/>
          <a:lstStyle/>
          <a:p>
            <a:r>
              <a:rPr lang="en-GB" dirty="0" smtClean="0"/>
              <a:t>The Sharing Economy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2DE18-2508-A840-8219-1247EA1B320E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92" y="1622772"/>
            <a:ext cx="8451764" cy="47585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3568" y="6374218"/>
            <a:ext cx="7848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http://www.economist.com/news/leaders/21573104-internet-everything-hire-rise-sharing-</a:t>
            </a:r>
            <a:r>
              <a:rPr lang="en-GB" dirty="0" smtClean="0">
                <a:hlinkClick r:id="rId3"/>
              </a:rPr>
              <a:t>economy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732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040" y="2420888"/>
            <a:ext cx="4231424" cy="1477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496300" cy="649288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Collaborative / On-Demand Economy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7050" y="6102375"/>
            <a:ext cx="1905000" cy="457200"/>
          </a:xfrm>
        </p:spPr>
        <p:txBody>
          <a:bodyPr/>
          <a:lstStyle/>
          <a:p>
            <a:pPr>
              <a:defRPr/>
            </a:pPr>
            <a:fld id="{3F4389EE-EE0E-5349-8820-B159A91EEEDC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645024"/>
            <a:ext cx="2592288" cy="2592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591" r="-1" b="2020"/>
          <a:stretch/>
        </p:blipFill>
        <p:spPr>
          <a:xfrm>
            <a:off x="2699792" y="3861048"/>
            <a:ext cx="3202262" cy="23641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1628800"/>
            <a:ext cx="2736304" cy="880210"/>
          </a:xfrm>
          <a:prstGeom prst="rect">
            <a:avLst/>
          </a:prstGeom>
        </p:spPr>
      </p:pic>
      <p:pic>
        <p:nvPicPr>
          <p:cNvPr id="10" name="Picture 12" descr="TaskRabbit. Do more. Live more. Be more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34" y="1772816"/>
            <a:ext cx="3573998" cy="81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2564904"/>
            <a:ext cx="3500697" cy="746050"/>
          </a:xfrm>
          <a:prstGeom prst="rect">
            <a:avLst/>
          </a:prstGeom>
        </p:spPr>
      </p:pic>
      <p:pic>
        <p:nvPicPr>
          <p:cNvPr id="12" name="Picture 11" descr="UBER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1" t="4954" r="26167" b="6334"/>
          <a:stretch/>
        </p:blipFill>
        <p:spPr>
          <a:xfrm>
            <a:off x="5796136" y="3645024"/>
            <a:ext cx="2808312" cy="262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7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724072"/>
            <a:ext cx="7117804" cy="4945288"/>
          </a:xfrm>
        </p:spPr>
        <p:txBody>
          <a:bodyPr>
            <a:normAutofit/>
          </a:bodyPr>
          <a:lstStyle/>
          <a:p>
            <a:r>
              <a:rPr lang="en-GB" dirty="0" smtClean="0"/>
              <a:t>Dr David Baxter, Associate Professor of Innovation </a:t>
            </a:r>
          </a:p>
          <a:p>
            <a:r>
              <a:rPr lang="en-GB" dirty="0" smtClean="0"/>
              <a:t>Industrial </a:t>
            </a:r>
            <a:r>
              <a:rPr lang="en-GB" dirty="0"/>
              <a:t>Management first degree </a:t>
            </a:r>
          </a:p>
          <a:p>
            <a:r>
              <a:rPr lang="en-GB" sz="2400" dirty="0" smtClean="0"/>
              <a:t>Cranfield PhD 2003-2007</a:t>
            </a:r>
          </a:p>
          <a:p>
            <a:pPr lvl="1"/>
            <a:r>
              <a:rPr lang="en-GB" sz="2000" dirty="0"/>
              <a:t>Industry supported PhD project in Knowledge Management for Engineering Design </a:t>
            </a:r>
            <a:endParaRPr lang="en-GB" dirty="0"/>
          </a:p>
          <a:p>
            <a:r>
              <a:rPr lang="en-GB" sz="2400" dirty="0" smtClean="0"/>
              <a:t>Cranfield School of Management 2009-2014 </a:t>
            </a:r>
          </a:p>
          <a:p>
            <a:pPr lvl="1"/>
            <a:r>
              <a:rPr lang="en-GB" sz="2000" dirty="0" smtClean="0"/>
              <a:t>Centre for Innovative Products and Services</a:t>
            </a:r>
          </a:p>
          <a:p>
            <a:r>
              <a:rPr lang="en-GB" dirty="0"/>
              <a:t>Current </a:t>
            </a:r>
            <a:r>
              <a:rPr lang="en-GB" dirty="0" smtClean="0"/>
              <a:t>research on Agile methods in innovation projects, tacit knowledge, </a:t>
            </a:r>
            <a:r>
              <a:rPr lang="en-GB" dirty="0"/>
              <a:t>customer </a:t>
            </a:r>
            <a:r>
              <a:rPr lang="en-GB" dirty="0" smtClean="0"/>
              <a:t>insight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328" y="1176928"/>
            <a:ext cx="2206171" cy="2828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2C30-73D0-45D9-974D-FB9E778DF766}" type="slidenum">
              <a:rPr lang="en-GB" smtClean="0">
                <a:solidFill>
                  <a:srgbClr val="FFFFFF"/>
                </a:solidFill>
              </a:rPr>
              <a:pPr/>
              <a:t>3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1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123528"/>
            <a:ext cx="8496300" cy="649288"/>
          </a:xfrm>
        </p:spPr>
        <p:txBody>
          <a:bodyPr/>
          <a:lstStyle/>
          <a:p>
            <a:r>
              <a:rPr lang="en-GB" sz="2800" dirty="0" smtClean="0"/>
              <a:t>The UK is a key player in the sharing economy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389EE-EE0E-5349-8820-B159A91EEEDC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3890" y="6314080"/>
            <a:ext cx="7920558" cy="100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600" dirty="0">
                <a:hlinkClick r:id="rId2"/>
              </a:rPr>
              <a:t>http://www.telegraph.co.uk/finance/newsbysector/mediatechnologyandtelecoms/11882122/Mapped-how-the-sharing-economy-is-sweeping-the-</a:t>
            </a:r>
            <a:r>
              <a:rPr lang="en-GB" sz="1600" dirty="0" smtClean="0">
                <a:hlinkClick r:id="rId2"/>
              </a:rPr>
              <a:t>world.html</a:t>
            </a:r>
            <a:endParaRPr lang="en-GB" sz="1600" dirty="0" smtClean="0"/>
          </a:p>
          <a:p>
            <a:endParaRPr lang="en-GB" sz="1600" dirty="0"/>
          </a:p>
        </p:txBody>
      </p:sp>
      <p:pic>
        <p:nvPicPr>
          <p:cNvPr id="6" name="Picture 5" descr="Screen Shot 2015-11-23 at 09.46.0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8"/>
          <a:stretch/>
        </p:blipFill>
        <p:spPr>
          <a:xfrm>
            <a:off x="1331640" y="1702619"/>
            <a:ext cx="6474558" cy="457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38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Sharing Economy Growth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</a:t>
            </a:r>
            <a:r>
              <a:rPr lang="en-US" dirty="0"/>
              <a:t>global sharing economy is worth $15bn per year, according to PwC, and is projected to soar to $335bn in 10 </a:t>
            </a:r>
            <a:r>
              <a:rPr lang="en-US" dirty="0" smtClean="0"/>
              <a:t>years” </a:t>
            </a:r>
          </a:p>
          <a:p>
            <a:r>
              <a:rPr lang="en-US" dirty="0" smtClean="0"/>
              <a:t>“The </a:t>
            </a:r>
            <a:r>
              <a:rPr lang="en-US" dirty="0"/>
              <a:t>UK sector is set to grow from £500m to £9bn over the next </a:t>
            </a:r>
            <a:r>
              <a:rPr lang="en-US" dirty="0" smtClean="0"/>
              <a:t>decade”</a:t>
            </a:r>
          </a:p>
          <a:p>
            <a:endParaRPr lang="en-US" dirty="0" smtClean="0"/>
          </a:p>
          <a:p>
            <a:r>
              <a:rPr lang="en-US" sz="1400" dirty="0"/>
              <a:t>Davidson, L. (2015) </a:t>
            </a:r>
            <a:r>
              <a:rPr lang="en-US" sz="1400" i="1" dirty="0"/>
              <a:t>Mapped: How the sharing economy is sweeping the world</a:t>
            </a:r>
            <a:r>
              <a:rPr lang="en-US" sz="1400" dirty="0"/>
              <a:t>. Available at: </a:t>
            </a:r>
            <a:r>
              <a:rPr lang="en-US" sz="1400" dirty="0">
                <a:hlinkClick r:id="rId2"/>
              </a:rPr>
              <a:t>http://www.telegraph.co.uk/finance/newsbysector/mediatechnologyandtelecoms/11882122/Mapped-how-the-sharing-economy-is-sweeping-the-world.html</a:t>
            </a:r>
            <a:r>
              <a:rPr lang="en-US" sz="1400" dirty="0"/>
              <a:t> (Accessed: 23 November 2015).</a:t>
            </a: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389EE-EE0E-5349-8820-B159A91EEEDC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706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Sharing economy questions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835150"/>
            <a:ext cx="8496300" cy="4834210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 smtClean="0"/>
              <a:t>With more </a:t>
            </a:r>
            <a:r>
              <a:rPr lang="en-GB" sz="2800" dirty="0"/>
              <a:t>open access to </a:t>
            </a:r>
            <a:r>
              <a:rPr lang="en-GB" sz="2800" dirty="0" smtClean="0"/>
              <a:t>ideas (crowdsourcing), finance (</a:t>
            </a:r>
            <a:r>
              <a:rPr lang="en-GB" sz="2800" dirty="0" err="1" smtClean="0"/>
              <a:t>crowdfunding</a:t>
            </a:r>
            <a:r>
              <a:rPr lang="en-GB" sz="2800" dirty="0" smtClean="0"/>
              <a:t>), </a:t>
            </a:r>
            <a:r>
              <a:rPr lang="en-GB" sz="2800" dirty="0"/>
              <a:t>skills </a:t>
            </a:r>
            <a:r>
              <a:rPr lang="en-GB" sz="2800" dirty="0" smtClean="0"/>
              <a:t>(online platforms): </a:t>
            </a:r>
            <a:endParaRPr lang="en-GB" sz="2800" dirty="0"/>
          </a:p>
          <a:p>
            <a:pPr lvl="1"/>
            <a:endParaRPr lang="en-GB" dirty="0" smtClean="0"/>
          </a:p>
          <a:p>
            <a:r>
              <a:rPr lang="en-GB" dirty="0" smtClean="0"/>
              <a:t>What is the impact </a:t>
            </a:r>
            <a:r>
              <a:rPr lang="en-GB" dirty="0"/>
              <a:t>on innovation? </a:t>
            </a:r>
            <a:endParaRPr lang="en-GB" dirty="0" smtClean="0"/>
          </a:p>
          <a:p>
            <a:pPr lvl="1"/>
            <a:r>
              <a:rPr lang="en-GB" dirty="0" smtClean="0"/>
              <a:t>How to manage innovation in this environment? </a:t>
            </a:r>
          </a:p>
          <a:p>
            <a:pPr lvl="1"/>
            <a:r>
              <a:rPr lang="en-GB" dirty="0"/>
              <a:t>How do large firms engage with the peer-to-peer model? </a:t>
            </a:r>
            <a:endParaRPr lang="en-GB" dirty="0" smtClean="0"/>
          </a:p>
          <a:p>
            <a:pPr lvl="1"/>
            <a:r>
              <a:rPr lang="en-GB" dirty="0" smtClean="0"/>
              <a:t>Do we need new models of innovation? </a:t>
            </a:r>
          </a:p>
          <a:p>
            <a:pPr lvl="1"/>
            <a:r>
              <a:rPr lang="en-GB" dirty="0" smtClean="0"/>
              <a:t>What about product-service systems? </a:t>
            </a:r>
          </a:p>
          <a:p>
            <a:r>
              <a:rPr lang="en-GB" dirty="0" smtClean="0"/>
              <a:t>What about the regulatory environment?</a:t>
            </a:r>
          </a:p>
          <a:p>
            <a:pPr lvl="1"/>
            <a:r>
              <a:rPr lang="en-GB" dirty="0" smtClean="0"/>
              <a:t>How do regulators deal with this? </a:t>
            </a:r>
          </a:p>
          <a:p>
            <a:pPr lvl="1"/>
            <a:r>
              <a:rPr lang="en-GB" dirty="0" smtClean="0"/>
              <a:t>Does this represent unfair competition?</a:t>
            </a:r>
          </a:p>
          <a:p>
            <a:pPr lvl="1"/>
            <a:r>
              <a:rPr lang="en-GB" dirty="0" smtClean="0"/>
              <a:t>What about monopolies / single platforms (</a:t>
            </a:r>
            <a:r>
              <a:rPr lang="en-GB" dirty="0" err="1" smtClean="0"/>
              <a:t>Uber</a:t>
            </a:r>
            <a:r>
              <a:rPr lang="en-GB" dirty="0" smtClean="0"/>
              <a:t>, </a:t>
            </a:r>
            <a:r>
              <a:rPr lang="en-GB" dirty="0" err="1" smtClean="0"/>
              <a:t>Airbnb</a:t>
            </a:r>
            <a:r>
              <a:rPr lang="en-GB" dirty="0" smtClean="0"/>
              <a:t>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389EE-EE0E-5349-8820-B159A91EEEDC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646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charset="0"/>
              </a:rPr>
              <a:t>Does innovation </a:t>
            </a:r>
            <a:br>
              <a:rPr lang="en-US" dirty="0" smtClean="0">
                <a:latin typeface="Georgia" charset="0"/>
              </a:rPr>
            </a:br>
            <a:r>
              <a:rPr lang="en-US" dirty="0" smtClean="0">
                <a:latin typeface="Georgia" charset="0"/>
              </a:rPr>
              <a:t>matter?</a:t>
            </a:r>
            <a:endParaRPr lang="en-US" dirty="0">
              <a:latin typeface="Georgia" charset="0"/>
            </a:endParaRPr>
          </a:p>
        </p:txBody>
      </p:sp>
      <p:sp>
        <p:nvSpPr>
          <p:cNvPr id="39938" name="Rectangle 15"/>
          <p:cNvSpPr>
            <a:spLocks noGrp="1" noChangeArrowheads="1"/>
          </p:cNvSpPr>
          <p:nvPr>
            <p:ph type="subTitle" idx="4294967295"/>
          </p:nvPr>
        </p:nvSpPr>
        <p:spPr>
          <a:xfrm>
            <a:off x="-69850" y="7461250"/>
            <a:ext cx="3705225" cy="3603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60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2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Innovation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266528"/>
            <a:ext cx="8496300" cy="41148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“The development and </a:t>
            </a:r>
            <a:r>
              <a:rPr lang="en-GB" sz="3200" i="1" dirty="0" smtClean="0"/>
              <a:t>implementation </a:t>
            </a:r>
            <a:r>
              <a:rPr lang="en-GB" sz="3200" dirty="0" smtClean="0"/>
              <a:t>of new ideas” (Van de </a:t>
            </a:r>
            <a:r>
              <a:rPr lang="en-GB" sz="3200" dirty="0" err="1" smtClean="0"/>
              <a:t>Ven</a:t>
            </a:r>
            <a:r>
              <a:rPr lang="en-GB" sz="3200" dirty="0" smtClean="0"/>
              <a:t> 1986) </a:t>
            </a:r>
          </a:p>
          <a:p>
            <a:endParaRPr lang="en-GB" sz="3200" dirty="0" smtClean="0"/>
          </a:p>
          <a:p>
            <a:r>
              <a:rPr lang="en-GB" sz="3200" dirty="0" smtClean="0"/>
              <a:t>“The </a:t>
            </a:r>
            <a:r>
              <a:rPr lang="en-GB" sz="3200" i="1" dirty="0" smtClean="0"/>
              <a:t>successful </a:t>
            </a:r>
            <a:r>
              <a:rPr lang="en-GB" sz="3200" dirty="0" smtClean="0"/>
              <a:t>exploitation of new ideas” (Cox, 2005)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2C30-73D0-45D9-974D-FB9E778DF76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08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Innovation Imperative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978496"/>
            <a:ext cx="8496300" cy="41148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A market level view </a:t>
            </a:r>
          </a:p>
          <a:p>
            <a:pPr lvl="1"/>
            <a:endParaRPr lang="en-GB" sz="1800" dirty="0" smtClean="0"/>
          </a:p>
          <a:p>
            <a:pPr lvl="1"/>
            <a:r>
              <a:rPr lang="en-GB" sz="2800" dirty="0" smtClean="0"/>
              <a:t>The Growth Imperative</a:t>
            </a:r>
          </a:p>
          <a:p>
            <a:pPr lvl="1"/>
            <a:endParaRPr lang="en-GB" sz="2000" dirty="0" smtClean="0"/>
          </a:p>
          <a:p>
            <a:pPr lvl="1"/>
            <a:r>
              <a:rPr lang="en-GB" sz="2800" dirty="0" smtClean="0"/>
              <a:t>The Survival Imperative </a:t>
            </a:r>
          </a:p>
          <a:p>
            <a:pPr lvl="1"/>
            <a:endParaRPr lang="en-GB" sz="2000" dirty="0" smtClean="0"/>
          </a:p>
          <a:p>
            <a:pPr lvl="1"/>
            <a:r>
              <a:rPr lang="en-GB" sz="2800" dirty="0" smtClean="0"/>
              <a:t>The Moral Imperative 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B38B1-A202-4533-8099-9FA76148E2B8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81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Growth Imperative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123182"/>
            <a:ext cx="8496300" cy="476220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If you don’t grow, your future is highly uncertain (and bankruptcy quite likely)  </a:t>
            </a:r>
          </a:p>
          <a:p>
            <a:r>
              <a:rPr lang="en-GB" sz="2800" dirty="0" smtClean="0"/>
              <a:t>Innovation is necessary for growth 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“uncertainty </a:t>
            </a:r>
            <a:r>
              <a:rPr lang="en-GB" dirty="0"/>
              <a:t>about the profit rate under a no‐growth policy makes the firm's prospects highly </a:t>
            </a:r>
            <a:r>
              <a:rPr lang="en-GB" dirty="0" smtClean="0"/>
              <a:t>unattractive…</a:t>
            </a:r>
            <a:r>
              <a:rPr lang="en-GB" dirty="0"/>
              <a:t> </a:t>
            </a:r>
            <a:r>
              <a:rPr lang="en-GB" dirty="0" smtClean="0"/>
              <a:t>and </a:t>
            </a:r>
            <a:r>
              <a:rPr lang="en-GB" dirty="0"/>
              <a:t>bankruptcy practically </a:t>
            </a:r>
            <a:r>
              <a:rPr lang="en-GB" dirty="0" smtClean="0"/>
              <a:t>certain”</a:t>
            </a:r>
            <a:endParaRPr lang="en-GB" sz="2800" dirty="0"/>
          </a:p>
          <a:p>
            <a:r>
              <a:rPr lang="en-GB" sz="1800" dirty="0"/>
              <a:t>Myron J. Gordon and Jeffrey S. </a:t>
            </a:r>
            <a:r>
              <a:rPr lang="en-GB" sz="1800" dirty="0" smtClean="0"/>
              <a:t>Rosenthal </a:t>
            </a:r>
            <a:r>
              <a:rPr lang="it-IT" sz="1800" dirty="0"/>
              <a:t>(</a:t>
            </a:r>
            <a:r>
              <a:rPr lang="it-IT" sz="1800" dirty="0" smtClean="0"/>
              <a:t>2003), Cambridge Journal of Economics</a:t>
            </a:r>
            <a:r>
              <a:rPr lang="it-IT" sz="1800" dirty="0"/>
              <a:t> </a:t>
            </a:r>
            <a:r>
              <a:rPr lang="it-IT" sz="1800" dirty="0" smtClean="0"/>
              <a:t>27(1</a:t>
            </a:r>
            <a:r>
              <a:rPr lang="it-IT" sz="1800" dirty="0"/>
              <a:t>): 25-48.</a:t>
            </a:r>
            <a:endParaRPr lang="en-GB" sz="1800" dirty="0"/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B38B1-A202-4533-8099-9FA76148E2B8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76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Survival Imperative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194520"/>
            <a:ext cx="8496300" cy="4114800"/>
          </a:xfrm>
        </p:spPr>
        <p:txBody>
          <a:bodyPr>
            <a:normAutofit fontScale="85000" lnSpcReduction="20000"/>
          </a:bodyPr>
          <a:lstStyle/>
          <a:p>
            <a:r>
              <a:rPr lang="en-GB" sz="3200" dirty="0" smtClean="0"/>
              <a:t>Innovation is necessary to develop and maintain some competitive advantage </a:t>
            </a:r>
          </a:p>
          <a:p>
            <a:pPr lvl="1"/>
            <a:endParaRPr lang="en-GB" sz="3200" dirty="0" smtClean="0"/>
          </a:p>
          <a:p>
            <a:r>
              <a:rPr lang="en-GB" sz="3200" dirty="0" smtClean="0"/>
              <a:t>Sustainable Competitive Advantage? </a:t>
            </a:r>
          </a:p>
          <a:p>
            <a:pPr lvl="1"/>
            <a:endParaRPr lang="en-GB" sz="3200" dirty="0" smtClean="0"/>
          </a:p>
          <a:p>
            <a:pPr lvl="1"/>
            <a:r>
              <a:rPr lang="en-GB" sz="3200" dirty="0" smtClean="0"/>
              <a:t>‘Sustained Advantage’ is </a:t>
            </a:r>
            <a:r>
              <a:rPr lang="en-GB" sz="3200" dirty="0"/>
              <a:t>extremely rare: whilst some firms exhibit superior economic performance, </a:t>
            </a:r>
            <a:r>
              <a:rPr lang="en-GB" sz="3200" dirty="0" smtClean="0"/>
              <a:t>only </a:t>
            </a:r>
            <a:r>
              <a:rPr lang="en-GB" sz="3200" dirty="0"/>
              <a:t>a very small minority, and very rarely for a long </a:t>
            </a:r>
            <a:r>
              <a:rPr lang="en-GB" sz="3200" dirty="0" smtClean="0"/>
              <a:t>time    </a:t>
            </a:r>
            <a:r>
              <a:rPr lang="en-GB" sz="2000" dirty="0" smtClean="0"/>
              <a:t> </a:t>
            </a:r>
            <a:r>
              <a:rPr lang="en-GB" sz="2000" dirty="0"/>
              <a:t>(Wiggins &amp; </a:t>
            </a:r>
            <a:r>
              <a:rPr lang="en-GB" sz="2000" dirty="0" err="1"/>
              <a:t>Ruefli</a:t>
            </a:r>
            <a:r>
              <a:rPr lang="en-GB" sz="2000" dirty="0"/>
              <a:t> 2002</a:t>
            </a:r>
            <a:r>
              <a:rPr lang="en-GB" sz="2000" dirty="0" smtClean="0"/>
              <a:t>)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B38B1-A202-4533-8099-9FA76148E2B8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16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Moral Imperative 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850" y="2266528"/>
            <a:ext cx="8496300" cy="4114800"/>
          </a:xfrm>
        </p:spPr>
        <p:txBody>
          <a:bodyPr/>
          <a:lstStyle/>
          <a:p>
            <a:r>
              <a:rPr lang="en-GB" sz="2800" dirty="0" smtClean="0"/>
              <a:t>Do you want the future to be better or worse? </a:t>
            </a:r>
          </a:p>
          <a:p>
            <a:r>
              <a:rPr lang="en-GB" sz="2800" dirty="0" smtClean="0"/>
              <a:t>How will it become better? You have to be able to pay for that. </a:t>
            </a:r>
          </a:p>
          <a:p>
            <a:r>
              <a:rPr lang="en-GB" sz="2800" i="1" dirty="0" smtClean="0"/>
              <a:t>Profit</a:t>
            </a:r>
            <a:r>
              <a:rPr lang="en-GB" sz="2800" dirty="0" smtClean="0"/>
              <a:t> allows us to provide for the future </a:t>
            </a:r>
          </a:p>
          <a:p>
            <a:r>
              <a:rPr lang="en-GB" sz="2800" dirty="0" smtClean="0"/>
              <a:t>Profit, then, is a moral imperative  (Peter </a:t>
            </a:r>
            <a:r>
              <a:rPr lang="en-GB" sz="2800" dirty="0" err="1" smtClean="0"/>
              <a:t>Drucker</a:t>
            </a:r>
            <a:r>
              <a:rPr lang="en-GB" sz="2800" dirty="0" smtClean="0"/>
              <a:t>)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38B1-A202-4533-8099-9FA76148E2B8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60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UoS_BusinessSchoolppt_template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divider slide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UOS full bleed image">
  <a:themeElements>
    <a:clrScheme name="UOS full bleed imag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full bleed imag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full bleed imag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UoS_BusinessSchoolppt_template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13-0346 - Technology Consulting VI - Surfer">
  <a:themeElements>
    <a:clrScheme name="Custom 3">
      <a:dk1>
        <a:srgbClr val="000000"/>
      </a:dk1>
      <a:lt1>
        <a:srgbClr val="FFFFFF"/>
      </a:lt1>
      <a:dk2>
        <a:srgbClr val="666666"/>
      </a:dk2>
      <a:lt2>
        <a:srgbClr val="778888"/>
      </a:lt2>
      <a:accent1>
        <a:srgbClr val="00BBEE"/>
      </a:accent1>
      <a:accent2>
        <a:srgbClr val="DD4411"/>
      </a:accent2>
      <a:accent3>
        <a:srgbClr val="AA1133"/>
      </a:accent3>
      <a:accent4>
        <a:srgbClr val="BBBB00"/>
      </a:accent4>
      <a:accent5>
        <a:srgbClr val="666666"/>
      </a:accent5>
      <a:accent6>
        <a:srgbClr val="778888"/>
      </a:accent6>
      <a:hlink>
        <a:srgbClr val="AA1133"/>
      </a:hlink>
      <a:folHlink>
        <a:srgbClr val="BBBB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UoS_BusinessSchoolppt_template.pot</Template>
  <TotalTime>1829</TotalTime>
  <Words>1160</Words>
  <Application>Microsoft Macintosh PowerPoint</Application>
  <PresentationFormat>On-screen Show (4:3)</PresentationFormat>
  <Paragraphs>227</Paragraphs>
  <Slides>32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Calibri</vt:lpstr>
      <vt:lpstr>Georgia</vt:lpstr>
      <vt:lpstr>Lucida Sans</vt:lpstr>
      <vt:lpstr>MS PGothic</vt:lpstr>
      <vt:lpstr>ＭＳ Ｐゴシック</vt:lpstr>
      <vt:lpstr>Arial</vt:lpstr>
      <vt:lpstr>UoS_BusinessSchoolppt_template</vt:lpstr>
      <vt:lpstr>1_Custom Design</vt:lpstr>
      <vt:lpstr>UOS divider slide design</vt:lpstr>
      <vt:lpstr>UOS full bleed image</vt:lpstr>
      <vt:lpstr>1_UoS_BusinessSchoolppt_template</vt:lpstr>
      <vt:lpstr>1_13-0346 - Technology Consulting VI - Surfer</vt:lpstr>
      <vt:lpstr>think-cell Slide</vt:lpstr>
      <vt:lpstr>Innovation Management:  Impact of the Web </vt:lpstr>
      <vt:lpstr>Outline </vt:lpstr>
      <vt:lpstr>About me</vt:lpstr>
      <vt:lpstr>Does innovation  matter?</vt:lpstr>
      <vt:lpstr>Innovation </vt:lpstr>
      <vt:lpstr>The Innovation Imperative</vt:lpstr>
      <vt:lpstr>The Growth Imperative </vt:lpstr>
      <vt:lpstr>The Survival Imperative</vt:lpstr>
      <vt:lpstr>The Moral Imperative </vt:lpstr>
      <vt:lpstr>The State of Innovation</vt:lpstr>
      <vt:lpstr>Managing Innovation </vt:lpstr>
      <vt:lpstr>New Products</vt:lpstr>
      <vt:lpstr>New Services</vt:lpstr>
      <vt:lpstr>‘Challenger Banks’ (mobile-only)</vt:lpstr>
      <vt:lpstr>New Processes</vt:lpstr>
      <vt:lpstr>New Business Models</vt:lpstr>
      <vt:lpstr>The Innovation Pentathlon</vt:lpstr>
      <vt:lpstr>PowerPoint Presentation</vt:lpstr>
      <vt:lpstr>Digital disruption</vt:lpstr>
      <vt:lpstr>Web-enabled organisation, digital to the core?</vt:lpstr>
      <vt:lpstr>Digital innovation &amp; disruption </vt:lpstr>
      <vt:lpstr>You can create a digital business, now </vt:lpstr>
      <vt:lpstr>Disrupting markets: physical vs digital</vt:lpstr>
      <vt:lpstr>Source: https://hbr.org/2016/03/the-industries-that-are-being-disrupted-the-most-by-digital</vt:lpstr>
      <vt:lpstr>Innovation and technology transfer </vt:lpstr>
      <vt:lpstr>The Digital Age requires a rethink about traditional strategy formulation in discovering opportunities for our clients</vt:lpstr>
      <vt:lpstr>An example of  Web-based innovation</vt:lpstr>
      <vt:lpstr>The Sharing Economy</vt:lpstr>
      <vt:lpstr>The Collaborative / On-Demand Economy</vt:lpstr>
      <vt:lpstr>The UK is a key player in the sharing economy</vt:lpstr>
      <vt:lpstr>Sharing Economy Growth</vt:lpstr>
      <vt:lpstr>Sharing economy questions 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goes here.</dc:title>
  <dc:creator>Christoph Lutz</dc:creator>
  <cp:lastModifiedBy>Baxter D.</cp:lastModifiedBy>
  <cp:revision>176</cp:revision>
  <dcterms:created xsi:type="dcterms:W3CDTF">2008-01-18T13:45:32Z</dcterms:created>
  <dcterms:modified xsi:type="dcterms:W3CDTF">2016-12-06T09:53:26Z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350119781</vt:i4>
  </property>
  <property fmtid="{D5CDD505-2E9C-101B-9397-08002B2CF9AE}" pid="3" name="_NewReviewCycle">
    <vt:lpwstr/>
  </property>
  <property fmtid="{D5CDD505-2E9C-101B-9397-08002B2CF9AE}" pid="4" name="_EmailSubject">
    <vt:lpwstr> Business School powerpoint template</vt:lpwstr>
  </property>
  <property fmtid="{D5CDD505-2E9C-101B-9397-08002B2CF9AE}" pid="5" name="_AuthorEmail">
    <vt:lpwstr>jbk1@soton.ac.uk</vt:lpwstr>
  </property>
  <property fmtid="{D5CDD505-2E9C-101B-9397-08002B2CF9AE}" pid="6" name="_AuthorEmailDisplayName">
    <vt:lpwstr>Kness J.B.</vt:lpwstr>
  </property>
</Properties>
</file>