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71" r:id="rId3"/>
    <p:sldId id="272" r:id="rId4"/>
    <p:sldId id="274" r:id="rId5"/>
    <p:sldId id="275" r:id="rId6"/>
    <p:sldId id="276" r:id="rId7"/>
    <p:sldId id="266" r:id="rId8"/>
    <p:sldId id="257" r:id="rId9"/>
    <p:sldId id="258" r:id="rId10"/>
    <p:sldId id="261" r:id="rId11"/>
    <p:sldId id="277" r:id="rId12"/>
    <p:sldId id="267" r:id="rId13"/>
    <p:sldId id="280" r:id="rId14"/>
    <p:sldId id="281" r:id="rId15"/>
    <p:sldId id="260" r:id="rId16"/>
    <p:sldId id="269" r:id="rId17"/>
    <p:sldId id="263" r:id="rId18"/>
    <p:sldId id="268" r:id="rId19"/>
    <p:sldId id="264" r:id="rId20"/>
    <p:sldId id="265" r:id="rId21"/>
    <p:sldId id="270" r:id="rId22"/>
    <p:sldId id="278" r:id="rId23"/>
    <p:sldId id="279" r:id="rId24"/>
    <p:sldId id="282" r:id="rId25"/>
    <p:sldId id="283"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145"/>
    <p:restoredTop sz="93267"/>
  </p:normalViewPr>
  <p:slideViewPr>
    <p:cSldViewPr snapToGrid="0" snapToObjects="1">
      <p:cViewPr varScale="1">
        <p:scale>
          <a:sx n="61" d="100"/>
          <a:sy n="61" d="100"/>
        </p:scale>
        <p:origin x="720" y="208"/>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9B16B-CCBA-C345-8685-CA7D53B588F7}" type="datetimeFigureOut">
              <a:rPr lang="en-US" smtClean="0"/>
              <a:t>11/22/16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F4506-1F3B-8A48-B15B-6B001C368643}" type="slidenum">
              <a:rPr lang="en-US" smtClean="0"/>
              <a:t>‹#›</a:t>
            </a:fld>
            <a:endParaRPr lang="en-US"/>
          </a:p>
        </p:txBody>
      </p:sp>
    </p:spTree>
    <p:extLst>
      <p:ext uri="{BB962C8B-B14F-4D97-AF65-F5344CB8AC3E}">
        <p14:creationId xmlns:p14="http://schemas.microsoft.com/office/powerpoint/2010/main" val="210786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New ways for the digital community to work with the environmental science &amp; engineering communities in supporting the way we adapt to living with environmental change. </a:t>
            </a:r>
          </a:p>
        </p:txBody>
      </p:sp>
      <p:sp>
        <p:nvSpPr>
          <p:cNvPr id="4" name="Slide Number Placeholder 3"/>
          <p:cNvSpPr>
            <a:spLocks noGrp="1"/>
          </p:cNvSpPr>
          <p:nvPr>
            <p:ph type="sldNum" sz="quarter" idx="10"/>
          </p:nvPr>
        </p:nvSpPr>
        <p:spPr/>
        <p:txBody>
          <a:bodyPr/>
          <a:lstStyle/>
          <a:p>
            <a:fld id="{15AA6357-526D-2B42-BC68-151C0BB75CAC}" type="slidenum">
              <a:rPr lang="en-GB" smtClean="0"/>
              <a:t>3</a:t>
            </a:fld>
            <a:endParaRPr lang="en-GB"/>
          </a:p>
        </p:txBody>
      </p:sp>
    </p:spTree>
    <p:extLst>
      <p:ext uri="{BB962C8B-B14F-4D97-AF65-F5344CB8AC3E}">
        <p14:creationId xmlns:p14="http://schemas.microsoft.com/office/powerpoint/2010/main" val="96360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9D2C2-347C-0C4C-8CB8-981482D9F4DF}" type="slidenum">
              <a:rPr lang="en-US" smtClean="0"/>
              <a:t>4</a:t>
            </a:fld>
            <a:endParaRPr lang="en-US"/>
          </a:p>
        </p:txBody>
      </p:sp>
    </p:spTree>
    <p:extLst>
      <p:ext uri="{BB962C8B-B14F-4D97-AF65-F5344CB8AC3E}">
        <p14:creationId xmlns:p14="http://schemas.microsoft.com/office/powerpoint/2010/main" val="23158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9D2C2-347C-0C4C-8CB8-981482D9F4DF}" type="slidenum">
              <a:rPr lang="en-US" smtClean="0"/>
              <a:t>14</a:t>
            </a:fld>
            <a:endParaRPr lang="en-US"/>
          </a:p>
        </p:txBody>
      </p:sp>
    </p:spTree>
    <p:extLst>
      <p:ext uri="{BB962C8B-B14F-4D97-AF65-F5344CB8AC3E}">
        <p14:creationId xmlns:p14="http://schemas.microsoft.com/office/powerpoint/2010/main" val="97976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For IUPAC to re-engage with its roots in industry given the importance of open </a:t>
            </a:r>
            <a:r>
              <a:rPr lang="ja-JP" altLang="en-GB" dirty="0" smtClean="0"/>
              <a:t>“</a:t>
            </a:r>
            <a:r>
              <a:rPr lang="en-GB" altLang="ja-JP" dirty="0" smtClean="0"/>
              <a:t>intelligent access</a:t>
            </a:r>
            <a:r>
              <a:rPr lang="ja-JP" altLang="en-GB" dirty="0" smtClean="0"/>
              <a:t>”</a:t>
            </a:r>
            <a:r>
              <a:rPr lang="en-GB" altLang="ja-JP" dirty="0" smtClean="0"/>
              <a:t> for innovation</a:t>
            </a:r>
          </a:p>
          <a:p>
            <a:endParaRPr lang="en-US" dirty="0"/>
          </a:p>
        </p:txBody>
      </p:sp>
      <p:sp>
        <p:nvSpPr>
          <p:cNvPr id="4" name="Slide Number Placeholder 3"/>
          <p:cNvSpPr>
            <a:spLocks noGrp="1"/>
          </p:cNvSpPr>
          <p:nvPr>
            <p:ph type="sldNum" sz="quarter" idx="10"/>
          </p:nvPr>
        </p:nvSpPr>
        <p:spPr/>
        <p:txBody>
          <a:bodyPr/>
          <a:lstStyle/>
          <a:p>
            <a:fld id="{8959D2C2-347C-0C4C-8CB8-981482D9F4DF}" type="slidenum">
              <a:rPr lang="en-US" smtClean="0"/>
              <a:t>24</a:t>
            </a:fld>
            <a:endParaRPr lang="en-US"/>
          </a:p>
        </p:txBody>
      </p:sp>
    </p:spTree>
    <p:extLst>
      <p:ext uri="{BB962C8B-B14F-4D97-AF65-F5344CB8AC3E}">
        <p14:creationId xmlns:p14="http://schemas.microsoft.com/office/powerpoint/2010/main" val="42709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9D2C2-347C-0C4C-8CB8-981482D9F4DF}" type="slidenum">
              <a:rPr lang="en-US" smtClean="0"/>
              <a:t>25</a:t>
            </a:fld>
            <a:endParaRPr lang="en-US"/>
          </a:p>
        </p:txBody>
      </p:sp>
    </p:spTree>
    <p:extLst>
      <p:ext uri="{BB962C8B-B14F-4D97-AF65-F5344CB8AC3E}">
        <p14:creationId xmlns:p14="http://schemas.microsoft.com/office/powerpoint/2010/main" val="113454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023E67EE-4B60-EF4F-9FBF-BE074804535B}" type="datetimeFigureOut">
              <a:rPr lang="en-US" smtClean="0"/>
              <a:t>11/22/16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63526-2864-BC4A-9604-E9C0F3E142FF}" type="slidenum">
              <a:rPr lang="en-GB" smtClean="0"/>
              <a:t>‹#›</a:t>
            </a:fld>
            <a:endParaRPr lang="en-GB"/>
          </a:p>
        </p:txBody>
      </p:sp>
    </p:spTree>
    <p:extLst>
      <p:ext uri="{BB962C8B-B14F-4D97-AF65-F5344CB8AC3E}">
        <p14:creationId xmlns:p14="http://schemas.microsoft.com/office/powerpoint/2010/main" val="395520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023E67EE-4B60-EF4F-9FBF-BE074804535B}" type="datetimeFigureOut">
              <a:rPr lang="en-US" smtClean="0"/>
              <a:t>11/22/16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63526-2864-BC4A-9604-E9C0F3E142FF}" type="slidenum">
              <a:rPr lang="en-GB" smtClean="0"/>
              <a:t>‹#›</a:t>
            </a:fld>
            <a:endParaRPr lang="en-GB"/>
          </a:p>
        </p:txBody>
      </p:sp>
    </p:spTree>
    <p:extLst>
      <p:ext uri="{BB962C8B-B14F-4D97-AF65-F5344CB8AC3E}">
        <p14:creationId xmlns:p14="http://schemas.microsoft.com/office/powerpoint/2010/main" val="1640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023E67EE-4B60-EF4F-9FBF-BE074804535B}" type="datetimeFigureOut">
              <a:rPr lang="en-US" smtClean="0"/>
              <a:t>11/22/16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63526-2864-BC4A-9604-E9C0F3E142FF}" type="slidenum">
              <a:rPr lang="en-GB" smtClean="0"/>
              <a:t>‹#›</a:t>
            </a:fld>
            <a:endParaRPr lang="en-GB"/>
          </a:p>
        </p:txBody>
      </p:sp>
    </p:spTree>
    <p:extLst>
      <p:ext uri="{BB962C8B-B14F-4D97-AF65-F5344CB8AC3E}">
        <p14:creationId xmlns:p14="http://schemas.microsoft.com/office/powerpoint/2010/main" val="344683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023E67EE-4B60-EF4F-9FBF-BE074804535B}" type="datetimeFigureOut">
              <a:rPr lang="en-US" smtClean="0"/>
              <a:t>11/22/16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63526-2864-BC4A-9604-E9C0F3E142FF}" type="slidenum">
              <a:rPr lang="en-GB" smtClean="0"/>
              <a:t>‹#›</a:t>
            </a:fld>
            <a:endParaRPr lang="en-GB"/>
          </a:p>
        </p:txBody>
      </p:sp>
    </p:spTree>
    <p:extLst>
      <p:ext uri="{BB962C8B-B14F-4D97-AF65-F5344CB8AC3E}">
        <p14:creationId xmlns:p14="http://schemas.microsoft.com/office/powerpoint/2010/main" val="167537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23E67EE-4B60-EF4F-9FBF-BE074804535B}" type="datetimeFigureOut">
              <a:rPr lang="en-US" smtClean="0"/>
              <a:t>11/22/16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63526-2864-BC4A-9604-E9C0F3E142FF}" type="slidenum">
              <a:rPr lang="en-GB" smtClean="0"/>
              <a:t>‹#›</a:t>
            </a:fld>
            <a:endParaRPr lang="en-GB"/>
          </a:p>
        </p:txBody>
      </p:sp>
    </p:spTree>
    <p:extLst>
      <p:ext uri="{BB962C8B-B14F-4D97-AF65-F5344CB8AC3E}">
        <p14:creationId xmlns:p14="http://schemas.microsoft.com/office/powerpoint/2010/main" val="138946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023E67EE-4B60-EF4F-9FBF-BE074804535B}" type="datetimeFigureOut">
              <a:rPr lang="en-US" smtClean="0"/>
              <a:t>11/22/16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263526-2864-BC4A-9604-E9C0F3E142FF}" type="slidenum">
              <a:rPr lang="en-GB" smtClean="0"/>
              <a:t>‹#›</a:t>
            </a:fld>
            <a:endParaRPr lang="en-GB"/>
          </a:p>
        </p:txBody>
      </p:sp>
    </p:spTree>
    <p:extLst>
      <p:ext uri="{BB962C8B-B14F-4D97-AF65-F5344CB8AC3E}">
        <p14:creationId xmlns:p14="http://schemas.microsoft.com/office/powerpoint/2010/main" val="138136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023E67EE-4B60-EF4F-9FBF-BE074804535B}" type="datetimeFigureOut">
              <a:rPr lang="en-US" smtClean="0"/>
              <a:t>11/22/16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263526-2864-BC4A-9604-E9C0F3E142FF}" type="slidenum">
              <a:rPr lang="en-GB" smtClean="0"/>
              <a:t>‹#›</a:t>
            </a:fld>
            <a:endParaRPr lang="en-GB"/>
          </a:p>
        </p:txBody>
      </p:sp>
    </p:spTree>
    <p:extLst>
      <p:ext uri="{BB962C8B-B14F-4D97-AF65-F5344CB8AC3E}">
        <p14:creationId xmlns:p14="http://schemas.microsoft.com/office/powerpoint/2010/main" val="271831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023E67EE-4B60-EF4F-9FBF-BE074804535B}" type="datetimeFigureOut">
              <a:rPr lang="en-US" smtClean="0"/>
              <a:t>11/22/16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263526-2864-BC4A-9604-E9C0F3E142FF}" type="slidenum">
              <a:rPr lang="en-GB" smtClean="0"/>
              <a:t>‹#›</a:t>
            </a:fld>
            <a:endParaRPr lang="en-GB"/>
          </a:p>
        </p:txBody>
      </p:sp>
    </p:spTree>
    <p:extLst>
      <p:ext uri="{BB962C8B-B14F-4D97-AF65-F5344CB8AC3E}">
        <p14:creationId xmlns:p14="http://schemas.microsoft.com/office/powerpoint/2010/main" val="2632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E67EE-4B60-EF4F-9FBF-BE074804535B}" type="datetimeFigureOut">
              <a:rPr lang="en-US" smtClean="0"/>
              <a:t>11/22/16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263526-2864-BC4A-9604-E9C0F3E142FF}" type="slidenum">
              <a:rPr lang="en-GB" smtClean="0"/>
              <a:t>‹#›</a:t>
            </a:fld>
            <a:endParaRPr lang="en-GB"/>
          </a:p>
        </p:txBody>
      </p:sp>
    </p:spTree>
    <p:extLst>
      <p:ext uri="{BB962C8B-B14F-4D97-AF65-F5344CB8AC3E}">
        <p14:creationId xmlns:p14="http://schemas.microsoft.com/office/powerpoint/2010/main" val="271060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23E67EE-4B60-EF4F-9FBF-BE074804535B}" type="datetimeFigureOut">
              <a:rPr lang="en-US" smtClean="0"/>
              <a:t>11/22/16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263526-2864-BC4A-9604-E9C0F3E142FF}" type="slidenum">
              <a:rPr lang="en-GB" smtClean="0"/>
              <a:t>‹#›</a:t>
            </a:fld>
            <a:endParaRPr lang="en-GB"/>
          </a:p>
        </p:txBody>
      </p:sp>
    </p:spTree>
    <p:extLst>
      <p:ext uri="{BB962C8B-B14F-4D97-AF65-F5344CB8AC3E}">
        <p14:creationId xmlns:p14="http://schemas.microsoft.com/office/powerpoint/2010/main" val="124165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23E67EE-4B60-EF4F-9FBF-BE074804535B}" type="datetimeFigureOut">
              <a:rPr lang="en-US" smtClean="0"/>
              <a:t>11/22/16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263526-2864-BC4A-9604-E9C0F3E142FF}" type="slidenum">
              <a:rPr lang="en-GB" smtClean="0"/>
              <a:t>‹#›</a:t>
            </a:fld>
            <a:endParaRPr lang="en-GB"/>
          </a:p>
        </p:txBody>
      </p:sp>
    </p:spTree>
    <p:extLst>
      <p:ext uri="{BB962C8B-B14F-4D97-AF65-F5344CB8AC3E}">
        <p14:creationId xmlns:p14="http://schemas.microsoft.com/office/powerpoint/2010/main" val="7684319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E67EE-4B60-EF4F-9FBF-BE074804535B}" type="datetimeFigureOut">
              <a:rPr lang="en-US" smtClean="0"/>
              <a:t>11/22/16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63526-2864-BC4A-9604-E9C0F3E142FF}" type="slidenum">
              <a:rPr lang="en-GB" smtClean="0"/>
              <a:t>‹#›</a:t>
            </a:fld>
            <a:endParaRPr lang="en-GB"/>
          </a:p>
        </p:txBody>
      </p:sp>
    </p:spTree>
    <p:extLst>
      <p:ext uri="{BB962C8B-B14F-4D97-AF65-F5344CB8AC3E}">
        <p14:creationId xmlns:p14="http://schemas.microsoft.com/office/powerpoint/2010/main" val="429530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png"/><Relationship Id="rId5" Type="http://schemas.openxmlformats.org/officeDocument/2006/relationships/image" Target="../media/image31.tif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Scientific Research</a:t>
            </a: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t>A “Social Machine” of experienced researchers an technology</a:t>
            </a:r>
          </a:p>
          <a:p>
            <a:endParaRPr lang="en-GB" dirty="0"/>
          </a:p>
          <a:p>
            <a:r>
              <a:rPr lang="en-GB" dirty="0" smtClean="0"/>
              <a:t>Jeremy </a:t>
            </a:r>
            <a:r>
              <a:rPr lang="en-GB" dirty="0" smtClean="0"/>
              <a:t>Frey</a:t>
            </a:r>
            <a:endParaRPr lang="en-GB" dirty="0"/>
          </a:p>
        </p:txBody>
      </p:sp>
    </p:spTree>
    <p:extLst>
      <p:ext uri="{BB962C8B-B14F-4D97-AF65-F5344CB8AC3E}">
        <p14:creationId xmlns:p14="http://schemas.microsoft.com/office/powerpoint/2010/main" val="3023196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Reproducibility</a:t>
            </a:r>
            <a:endParaRPr lang="en-GB" dirty="0"/>
          </a:p>
        </p:txBody>
      </p:sp>
      <p:sp>
        <p:nvSpPr>
          <p:cNvPr id="3" name="Content Placeholder 2"/>
          <p:cNvSpPr>
            <a:spLocks noGrp="1"/>
          </p:cNvSpPr>
          <p:nvPr>
            <p:ph idx="1"/>
          </p:nvPr>
        </p:nvSpPr>
        <p:spPr/>
        <p:txBody>
          <a:bodyPr/>
          <a:lstStyle/>
          <a:p>
            <a:r>
              <a:rPr lang="en-GB" dirty="0" smtClean="0"/>
              <a:t>How to ensure reproducibly?</a:t>
            </a:r>
          </a:p>
          <a:p>
            <a:r>
              <a:rPr lang="en-GB" dirty="0" smtClean="0"/>
              <a:t>How to preserve provenance?</a:t>
            </a:r>
          </a:p>
          <a:p>
            <a:r>
              <a:rPr lang="en-GB" dirty="0" smtClean="0"/>
              <a:t>How to acquire trust? </a:t>
            </a:r>
          </a:p>
          <a:p>
            <a:r>
              <a:rPr lang="en-GB" dirty="0" smtClean="0"/>
              <a:t>How to retract incorrect information</a:t>
            </a:r>
          </a:p>
          <a:p>
            <a:r>
              <a:rPr lang="en-GB" dirty="0" smtClean="0"/>
              <a:t>Open Notebook Science</a:t>
            </a:r>
          </a:p>
          <a:p>
            <a:r>
              <a:rPr lang="en-GB" dirty="0" smtClean="0"/>
              <a:t>Citizen science </a:t>
            </a:r>
            <a:r>
              <a:rPr lang="en-GB" dirty="0" err="1" smtClean="0"/>
              <a:t>vs</a:t>
            </a:r>
            <a:r>
              <a:rPr lang="en-GB" dirty="0" smtClean="0"/>
              <a:t> Expert Science</a:t>
            </a:r>
          </a:p>
          <a:p>
            <a:endParaRPr lang="en-GB" dirty="0"/>
          </a:p>
        </p:txBody>
      </p:sp>
    </p:spTree>
    <p:extLst>
      <p:ext uri="{BB962C8B-B14F-4D97-AF65-F5344CB8AC3E}">
        <p14:creationId xmlns:p14="http://schemas.microsoft.com/office/powerpoint/2010/main" val="123331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5143500"/>
          </a:xfrm>
          <a:prstGeom prst="rect">
            <a:avLst/>
          </a:prstGeom>
        </p:spPr>
      </p:pic>
      <p:pic>
        <p:nvPicPr>
          <p:cNvPr id="3" name="Picture 2"/>
          <p:cNvPicPr>
            <a:picLocks noChangeAspect="1"/>
          </p:cNvPicPr>
          <p:nvPr/>
        </p:nvPicPr>
        <p:blipFill>
          <a:blip r:embed="rId3"/>
          <a:stretch>
            <a:fillRect/>
          </a:stretch>
        </p:blipFill>
        <p:spPr>
          <a:xfrm>
            <a:off x="0" y="857250"/>
            <a:ext cx="9144000" cy="1828800"/>
          </a:xfrm>
          <a:prstGeom prst="rect">
            <a:avLst/>
          </a:prstGeom>
        </p:spPr>
      </p:pic>
      <p:sp>
        <p:nvSpPr>
          <p:cNvPr id="4" name="TextBox 3"/>
          <p:cNvSpPr txBox="1"/>
          <p:nvPr/>
        </p:nvSpPr>
        <p:spPr>
          <a:xfrm>
            <a:off x="0" y="857250"/>
            <a:ext cx="9144000" cy="1828800"/>
          </a:xfrm>
          <a:prstGeom prst="rect">
            <a:avLst/>
          </a:prstGeom>
        </p:spPr>
        <p:txBody>
          <a:bodyPr wrap="none" lIns="178594" tIns="0" rIns="178594" bIns="0" anchor="t"/>
          <a:lstStyle/>
          <a:p>
            <a:pPr algn="ctr"/>
            <a:r>
              <a:rPr lang="en-US" sz="12000" b="1">
                <a:solidFill>
                  <a:srgbClr val="FFFFFF"/>
                </a:solidFill>
                <a:effectLst>
                  <a:outerShdw blurRad="20000" dist="30000" dir="2700000">
                    <a:srgbClr val="000000">
                      <a:alpha val="80000"/>
                    </a:srgbClr>
                  </a:outerShdw>
                </a:effectLst>
                <a:latin typeface="Calibri"/>
              </a:rPr>
              <a:t>HUMAN</a:t>
            </a:r>
          </a:p>
        </p:txBody>
      </p:sp>
      <p:sp>
        <p:nvSpPr>
          <p:cNvPr id="5" name="TextBox 4"/>
          <p:cNvSpPr txBox="1"/>
          <p:nvPr/>
        </p:nvSpPr>
        <p:spPr>
          <a:xfrm>
            <a:off x="0" y="5924550"/>
            <a:ext cx="9144000" cy="68580"/>
          </a:xfrm>
          <a:prstGeom prst="rect">
            <a:avLst/>
          </a:prstGeom>
        </p:spPr>
        <p:txBody>
          <a:bodyPr wrap="none" lIns="178594" tIns="0" rIns="178594" bIns="0" anchor="t"/>
          <a:lstStyle/>
          <a:p>
            <a:pPr algn="l"/>
            <a:r>
              <a:rPr lang="en-US" sz="450" b="1">
                <a:solidFill>
                  <a:srgbClr val="FFFFFF"/>
                </a:solidFill>
                <a:latin typeface="Calibri"/>
              </a:rPr>
              <a:t>cc: Macroscopic Solutions - https://www.flickr.com/photos/107963674@N07</a:t>
            </a:r>
          </a:p>
        </p:txBody>
      </p:sp>
      <p:sp>
        <p:nvSpPr>
          <p:cNvPr id="6" name="Date Placeholder 5"/>
          <p:cNvSpPr>
            <a:spLocks noGrp="1"/>
          </p:cNvSpPr>
          <p:nvPr>
            <p:ph type="dt" sz="half" idx="10"/>
          </p:nvPr>
        </p:nvSpPr>
        <p:spPr/>
        <p:txBody>
          <a:bodyPr/>
          <a:lstStyle/>
          <a:p>
            <a:fld id="{9FC65A5A-E82C-614C-BB32-FCF4C8106716}" type="datetime1">
              <a:rPr lang="en-GB" smtClean="0"/>
              <a:t>22/11/2016</a:t>
            </a:fld>
            <a:endParaRPr lang="en-US"/>
          </a:p>
        </p:txBody>
      </p:sp>
      <p:sp>
        <p:nvSpPr>
          <p:cNvPr id="7" name="Footer Placeholder 6"/>
          <p:cNvSpPr>
            <a:spLocks noGrp="1"/>
          </p:cNvSpPr>
          <p:nvPr>
            <p:ph type="ftr" sz="quarter" idx="11"/>
          </p:nvPr>
        </p:nvSpPr>
        <p:spPr/>
        <p:txBody>
          <a:bodyPr/>
          <a:lstStyle/>
          <a:p>
            <a:r>
              <a:rPr lang="en-US" smtClean="0"/>
              <a:t>Jeremy G. Frey</a:t>
            </a:r>
            <a:endParaRPr lang="en-US"/>
          </a:p>
        </p:txBody>
      </p:sp>
      <p:sp>
        <p:nvSpPr>
          <p:cNvPr id="8" name="Slide Number Placeholder 7"/>
          <p:cNvSpPr>
            <a:spLocks noGrp="1"/>
          </p:cNvSpPr>
          <p:nvPr>
            <p:ph type="sldNum" sz="quarter" idx="12"/>
          </p:nvPr>
        </p:nvSpPr>
        <p:spPr/>
        <p:txBody>
          <a:bodyPr/>
          <a:lstStyle/>
          <a:p>
            <a:fld id="{9F560764-8F06-154D-B820-EC8C9A9352F5}" type="slidenum">
              <a:rPr lang="en-US" smtClean="0"/>
              <a:t>11</a:t>
            </a:fld>
            <a:endParaRPr lang="en-US"/>
          </a:p>
        </p:txBody>
      </p:sp>
    </p:spTree>
    <p:extLst>
      <p:ext uri="{BB962C8B-B14F-4D97-AF65-F5344CB8AC3E}">
        <p14:creationId xmlns:p14="http://schemas.microsoft.com/office/powerpoint/2010/main" val="63316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3" descr="photo.JPG"/>
          <p:cNvPicPr>
            <a:picLocks noChangeAspect="1"/>
          </p:cNvPicPr>
          <p:nvPr/>
        </p:nvPicPr>
        <p:blipFill>
          <a:blip r:embed="rId2">
            <a:extLst>
              <a:ext uri="{28A0092B-C50C-407E-A947-70E740481C1C}">
                <a14:useLocalDpi xmlns:a14="http://schemas.microsoft.com/office/drawing/2010/main" val="0"/>
              </a:ext>
            </a:extLst>
          </a:blip>
          <a:srcRect l="14766" r="13220"/>
          <a:stretch>
            <a:fillRect/>
          </a:stretch>
        </p:blipFill>
        <p:spPr bwMode="auto">
          <a:xfrm rot="10800000">
            <a:off x="688975" y="1782763"/>
            <a:ext cx="3224213"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6" name="TextBox 4"/>
          <p:cNvSpPr txBox="1">
            <a:spLocks noChangeArrowheads="1"/>
          </p:cNvSpPr>
          <p:nvPr/>
        </p:nvSpPr>
        <p:spPr bwMode="auto">
          <a:xfrm>
            <a:off x="355600" y="5621338"/>
            <a:ext cx="563460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r>
              <a:rPr lang="en-US" sz="2400" i="1" dirty="0"/>
              <a:t>3D Printers: A radical change to the </a:t>
            </a:r>
            <a:endParaRPr lang="en-US" sz="2400" i="1" dirty="0" smtClean="0"/>
          </a:p>
          <a:p>
            <a:r>
              <a:rPr lang="en-US" sz="2400" i="1" dirty="0" smtClean="0"/>
              <a:t>experimental </a:t>
            </a:r>
            <a:r>
              <a:rPr lang="en-US" sz="2400" i="1" dirty="0"/>
              <a:t>section of a paper!</a:t>
            </a:r>
          </a:p>
        </p:txBody>
      </p:sp>
      <p:sp>
        <p:nvSpPr>
          <p:cNvPr id="72707" name="TextBox 1"/>
          <p:cNvSpPr txBox="1">
            <a:spLocks noChangeArrowheads="1"/>
          </p:cNvSpPr>
          <p:nvPr/>
        </p:nvSpPr>
        <p:spPr bwMode="auto">
          <a:xfrm>
            <a:off x="355600" y="338138"/>
            <a:ext cx="865548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r>
              <a:rPr lang="en-US" sz="2800" b="1" dirty="0"/>
              <a:t>Change in the whole way we design and build</a:t>
            </a:r>
          </a:p>
        </p:txBody>
      </p:sp>
      <p:pic>
        <p:nvPicPr>
          <p:cNvPr id="72708" name="Picture 2" descr="lego laboratory.png"/>
          <p:cNvPicPr>
            <a:picLocks noChangeAspect="1"/>
          </p:cNvPicPr>
          <p:nvPr/>
        </p:nvPicPr>
        <p:blipFill>
          <a:blip r:embed="rId3">
            <a:extLst>
              <a:ext uri="{28A0092B-C50C-407E-A947-70E740481C1C}">
                <a14:useLocalDpi xmlns:a14="http://schemas.microsoft.com/office/drawing/2010/main" val="0"/>
              </a:ext>
            </a:extLst>
          </a:blip>
          <a:srcRect l="22165" r="22276" b="19600"/>
          <a:stretch>
            <a:fillRect/>
          </a:stretch>
        </p:blipFill>
        <p:spPr bwMode="auto">
          <a:xfrm>
            <a:off x="611188" y="1497013"/>
            <a:ext cx="3716337" cy="378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11" name="Picture 9" descr="Screen shot 2012-07-05 at 06.50.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9350" y="1098550"/>
            <a:ext cx="362585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20672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5143500"/>
          </a:xfrm>
          <a:prstGeom prst="rect">
            <a:avLst/>
          </a:prstGeom>
        </p:spPr>
      </p:pic>
      <p:pic>
        <p:nvPicPr>
          <p:cNvPr id="3" name="Picture 2"/>
          <p:cNvPicPr>
            <a:picLocks noChangeAspect="1"/>
          </p:cNvPicPr>
          <p:nvPr/>
        </p:nvPicPr>
        <p:blipFill>
          <a:blip r:embed="rId3"/>
          <a:stretch>
            <a:fillRect/>
          </a:stretch>
        </p:blipFill>
        <p:spPr>
          <a:xfrm>
            <a:off x="0" y="2746248"/>
            <a:ext cx="9144000" cy="1609344"/>
          </a:xfrm>
          <a:prstGeom prst="rect">
            <a:avLst/>
          </a:prstGeom>
        </p:spPr>
      </p:pic>
      <p:sp>
        <p:nvSpPr>
          <p:cNvPr id="4" name="TextBox 3"/>
          <p:cNvSpPr txBox="1"/>
          <p:nvPr/>
        </p:nvSpPr>
        <p:spPr>
          <a:xfrm>
            <a:off x="0" y="2819400"/>
            <a:ext cx="9144000" cy="1463040"/>
          </a:xfrm>
          <a:prstGeom prst="rect">
            <a:avLst/>
          </a:prstGeom>
        </p:spPr>
        <p:txBody>
          <a:bodyPr wrap="none" lIns="178594" tIns="0" rIns="178594" bIns="0" anchor="t"/>
          <a:lstStyle/>
          <a:p>
            <a:pPr algn="ctr"/>
            <a:r>
              <a:rPr lang="en-US" sz="9600" b="1">
                <a:solidFill>
                  <a:srgbClr val="FFFFFF"/>
                </a:solidFill>
                <a:effectLst>
                  <a:outerShdw blurRad="20000" dist="30000" dir="2700000">
                    <a:srgbClr val="000000">
                      <a:alpha val="80000"/>
                    </a:srgbClr>
                  </a:outerShdw>
                </a:effectLst>
                <a:latin typeface="Calibri"/>
              </a:rPr>
              <a:t>DATA DRIVEN</a:t>
            </a:r>
          </a:p>
        </p:txBody>
      </p:sp>
      <p:sp>
        <p:nvSpPr>
          <p:cNvPr id="5" name="TextBox 4"/>
          <p:cNvSpPr txBox="1"/>
          <p:nvPr/>
        </p:nvSpPr>
        <p:spPr>
          <a:xfrm>
            <a:off x="0" y="5924550"/>
            <a:ext cx="9144000" cy="68580"/>
          </a:xfrm>
          <a:prstGeom prst="rect">
            <a:avLst/>
          </a:prstGeom>
        </p:spPr>
        <p:txBody>
          <a:bodyPr wrap="none" lIns="178594" tIns="0" rIns="178594" bIns="0" anchor="t"/>
          <a:lstStyle/>
          <a:p>
            <a:pPr algn="l"/>
            <a:r>
              <a:rPr lang="en-US" sz="450" b="1">
                <a:solidFill>
                  <a:srgbClr val="FFFFFF"/>
                </a:solidFill>
                <a:latin typeface="Calibri"/>
              </a:rPr>
              <a:t>cc: FutUndBeidl - https://www.flickr.com/photos/61423903@N06</a:t>
            </a:r>
          </a:p>
        </p:txBody>
      </p:sp>
      <p:sp>
        <p:nvSpPr>
          <p:cNvPr id="6" name="Date Placeholder 5"/>
          <p:cNvSpPr>
            <a:spLocks noGrp="1"/>
          </p:cNvSpPr>
          <p:nvPr>
            <p:ph type="dt" sz="half" idx="10"/>
          </p:nvPr>
        </p:nvSpPr>
        <p:spPr/>
        <p:txBody>
          <a:bodyPr/>
          <a:lstStyle/>
          <a:p>
            <a:fld id="{BE35D59F-0844-7744-B099-C5C5E959C741}" type="datetime1">
              <a:rPr lang="en-GB" smtClean="0"/>
              <a:t>22/11/2016</a:t>
            </a:fld>
            <a:endParaRPr lang="en-US"/>
          </a:p>
        </p:txBody>
      </p:sp>
      <p:sp>
        <p:nvSpPr>
          <p:cNvPr id="7" name="Footer Placeholder 6"/>
          <p:cNvSpPr>
            <a:spLocks noGrp="1"/>
          </p:cNvSpPr>
          <p:nvPr>
            <p:ph type="ftr" sz="quarter" idx="11"/>
          </p:nvPr>
        </p:nvSpPr>
        <p:spPr/>
        <p:txBody>
          <a:bodyPr/>
          <a:lstStyle/>
          <a:p>
            <a:r>
              <a:rPr lang="en-US" smtClean="0"/>
              <a:t>Jeremy G. Frey</a:t>
            </a:r>
            <a:endParaRPr lang="en-US"/>
          </a:p>
        </p:txBody>
      </p:sp>
      <p:sp>
        <p:nvSpPr>
          <p:cNvPr id="8" name="Slide Number Placeholder 7"/>
          <p:cNvSpPr>
            <a:spLocks noGrp="1"/>
          </p:cNvSpPr>
          <p:nvPr>
            <p:ph type="sldNum" sz="quarter" idx="12"/>
          </p:nvPr>
        </p:nvSpPr>
        <p:spPr/>
        <p:txBody>
          <a:bodyPr/>
          <a:lstStyle/>
          <a:p>
            <a:fld id="{9F560764-8F06-154D-B820-EC8C9A9352F5}" type="slidenum">
              <a:rPr lang="en-US" smtClean="0"/>
              <a:t>13</a:t>
            </a:fld>
            <a:endParaRPr lang="en-US"/>
          </a:p>
        </p:txBody>
      </p:sp>
    </p:spTree>
    <p:extLst>
      <p:ext uri="{BB962C8B-B14F-4D97-AF65-F5344CB8AC3E}">
        <p14:creationId xmlns:p14="http://schemas.microsoft.com/office/powerpoint/2010/main" val="1703147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7250"/>
            <a:ext cx="9144000" cy="5143500"/>
          </a:xfrm>
          <a:prstGeom prst="rect">
            <a:avLst/>
          </a:prstGeom>
        </p:spPr>
      </p:pic>
      <p:pic>
        <p:nvPicPr>
          <p:cNvPr id="3" name="Picture 2"/>
          <p:cNvPicPr>
            <a:picLocks noChangeAspect="1"/>
          </p:cNvPicPr>
          <p:nvPr/>
        </p:nvPicPr>
        <p:blipFill>
          <a:blip r:embed="rId4"/>
          <a:stretch>
            <a:fillRect/>
          </a:stretch>
        </p:blipFill>
        <p:spPr>
          <a:xfrm>
            <a:off x="0" y="4855318"/>
            <a:ext cx="9144000" cy="1103522"/>
          </a:xfrm>
          <a:prstGeom prst="rect">
            <a:avLst/>
          </a:prstGeom>
        </p:spPr>
      </p:pic>
      <p:sp>
        <p:nvSpPr>
          <p:cNvPr id="4" name="TextBox 3"/>
          <p:cNvSpPr txBox="1"/>
          <p:nvPr/>
        </p:nvSpPr>
        <p:spPr>
          <a:xfrm>
            <a:off x="0" y="4737937"/>
            <a:ext cx="9144000" cy="1152323"/>
          </a:xfrm>
          <a:prstGeom prst="rect">
            <a:avLst/>
          </a:prstGeom>
        </p:spPr>
        <p:txBody>
          <a:bodyPr wrap="none" lIns="178594" tIns="0" rIns="178594" bIns="0" anchor="t"/>
          <a:lstStyle/>
          <a:p>
            <a:pPr algn="ctr"/>
            <a:r>
              <a:rPr lang="en-US" sz="7200" b="1" dirty="0">
                <a:solidFill>
                  <a:srgbClr val="FFFFFF"/>
                </a:solidFill>
                <a:effectLst>
                  <a:outerShdw blurRad="20000" dist="30000" dir="2700000">
                    <a:srgbClr val="000000">
                      <a:alpha val="80000"/>
                    </a:srgbClr>
                  </a:outerShdw>
                </a:effectLst>
                <a:latin typeface="Calibri"/>
              </a:rPr>
              <a:t>Ontology</a:t>
            </a:r>
          </a:p>
        </p:txBody>
      </p:sp>
      <p:sp>
        <p:nvSpPr>
          <p:cNvPr id="5" name="TextBox 4"/>
          <p:cNvSpPr txBox="1"/>
          <p:nvPr/>
        </p:nvSpPr>
        <p:spPr>
          <a:xfrm>
            <a:off x="0" y="5924550"/>
            <a:ext cx="9144000" cy="68580"/>
          </a:xfrm>
          <a:prstGeom prst="rect">
            <a:avLst/>
          </a:prstGeom>
        </p:spPr>
        <p:txBody>
          <a:bodyPr wrap="none" lIns="178594" tIns="0" rIns="178594" bIns="0" anchor="t"/>
          <a:lstStyle/>
          <a:p>
            <a:pPr algn="l"/>
            <a:r>
              <a:rPr lang="en-US" sz="450" b="1">
                <a:solidFill>
                  <a:srgbClr val="FFFFFF"/>
                </a:solidFill>
                <a:latin typeface="Calibri"/>
              </a:rPr>
              <a:t>cc: Rich Anderson - https://www.flickr.com/photos/99105016@N00</a:t>
            </a:r>
          </a:p>
        </p:txBody>
      </p:sp>
      <p:sp>
        <p:nvSpPr>
          <p:cNvPr id="6" name="Date Placeholder 5"/>
          <p:cNvSpPr>
            <a:spLocks noGrp="1"/>
          </p:cNvSpPr>
          <p:nvPr>
            <p:ph type="dt" sz="half" idx="10"/>
          </p:nvPr>
        </p:nvSpPr>
        <p:spPr/>
        <p:txBody>
          <a:bodyPr/>
          <a:lstStyle/>
          <a:p>
            <a:fld id="{0DA350A5-140E-EB43-927B-E558F66470EB}" type="datetime1">
              <a:rPr lang="en-GB" smtClean="0"/>
              <a:t>22/11/2016</a:t>
            </a:fld>
            <a:endParaRPr lang="en-US"/>
          </a:p>
        </p:txBody>
      </p:sp>
      <p:sp>
        <p:nvSpPr>
          <p:cNvPr id="7" name="Footer Placeholder 6"/>
          <p:cNvSpPr>
            <a:spLocks noGrp="1"/>
          </p:cNvSpPr>
          <p:nvPr>
            <p:ph type="ftr" sz="quarter" idx="11"/>
          </p:nvPr>
        </p:nvSpPr>
        <p:spPr/>
        <p:txBody>
          <a:bodyPr/>
          <a:lstStyle/>
          <a:p>
            <a:r>
              <a:rPr lang="en-US" smtClean="0"/>
              <a:t>Jeremy G. Frey</a:t>
            </a:r>
            <a:endParaRPr lang="en-US"/>
          </a:p>
        </p:txBody>
      </p:sp>
      <p:sp>
        <p:nvSpPr>
          <p:cNvPr id="8" name="Slide Number Placeholder 7"/>
          <p:cNvSpPr>
            <a:spLocks noGrp="1"/>
          </p:cNvSpPr>
          <p:nvPr>
            <p:ph type="sldNum" sz="quarter" idx="12"/>
          </p:nvPr>
        </p:nvSpPr>
        <p:spPr/>
        <p:txBody>
          <a:bodyPr/>
          <a:lstStyle/>
          <a:p>
            <a:fld id="{9F560764-8F06-154D-B820-EC8C9A9352F5}" type="slidenum">
              <a:rPr lang="en-US" smtClean="0"/>
              <a:t>14</a:t>
            </a:fld>
            <a:endParaRPr lang="en-US"/>
          </a:p>
        </p:txBody>
      </p:sp>
    </p:spTree>
    <p:extLst>
      <p:ext uri="{BB962C8B-B14F-4D97-AF65-F5344CB8AC3E}">
        <p14:creationId xmlns:p14="http://schemas.microsoft.com/office/powerpoint/2010/main" val="989022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Collaborations</a:t>
            </a:r>
            <a:endParaRPr lang="en-GB" dirty="0"/>
          </a:p>
        </p:txBody>
      </p:sp>
      <p:sp>
        <p:nvSpPr>
          <p:cNvPr id="3" name="Content Placeholder 2"/>
          <p:cNvSpPr>
            <a:spLocks noGrp="1"/>
          </p:cNvSpPr>
          <p:nvPr>
            <p:ph idx="1"/>
          </p:nvPr>
        </p:nvSpPr>
        <p:spPr/>
        <p:txBody>
          <a:bodyPr/>
          <a:lstStyle/>
          <a:p>
            <a:r>
              <a:rPr lang="en-GB" dirty="0" smtClean="0"/>
              <a:t>Impact of collaborative challenges</a:t>
            </a:r>
          </a:p>
          <a:p>
            <a:pPr lvl="1"/>
            <a:r>
              <a:rPr lang="en-GB" dirty="0" smtClean="0"/>
              <a:t>Maths “</a:t>
            </a:r>
            <a:r>
              <a:rPr lang="en-GB" dirty="0"/>
              <a:t>P</a:t>
            </a:r>
            <a:r>
              <a:rPr lang="en-GB" dirty="0" smtClean="0"/>
              <a:t>roject Polymath”</a:t>
            </a:r>
          </a:p>
          <a:p>
            <a:pPr lvl="1"/>
            <a:r>
              <a:rPr lang="en-GB" dirty="0" smtClean="0"/>
              <a:t>Games “</a:t>
            </a:r>
            <a:r>
              <a:rPr lang="en-GB" dirty="0" err="1" smtClean="0"/>
              <a:t>Foldit</a:t>
            </a:r>
            <a:r>
              <a:rPr lang="en-GB" dirty="0" smtClean="0"/>
              <a:t>”</a:t>
            </a:r>
          </a:p>
          <a:p>
            <a:pPr lvl="1"/>
            <a:r>
              <a:rPr lang="en-GB" dirty="0" smtClean="0"/>
              <a:t>Analytics “</a:t>
            </a:r>
            <a:r>
              <a:rPr lang="en-GB" dirty="0" err="1" smtClean="0"/>
              <a:t>Kaggle</a:t>
            </a:r>
            <a:r>
              <a:rPr lang="en-GB" dirty="0" smtClean="0"/>
              <a:t>”</a:t>
            </a:r>
          </a:p>
          <a:p>
            <a:r>
              <a:rPr lang="en-GB" dirty="0" smtClean="0"/>
              <a:t>How does this influence value and trust?</a:t>
            </a:r>
          </a:p>
        </p:txBody>
      </p:sp>
    </p:spTree>
    <p:extLst>
      <p:ext uri="{BB962C8B-B14F-4D97-AF65-F5344CB8AC3E}">
        <p14:creationId xmlns:p14="http://schemas.microsoft.com/office/powerpoint/2010/main" val="3619087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325938" cy="1143000"/>
          </a:xfrm>
        </p:spPr>
        <p:txBody>
          <a:bodyPr>
            <a:noAutofit/>
          </a:bodyPr>
          <a:lstStyle/>
          <a:p>
            <a:pPr>
              <a:defRPr/>
            </a:pPr>
            <a:r>
              <a:rPr lang="en-US" sz="3600" b="1" dirty="0" smtClean="0"/>
              <a:t>How do we communicate?</a:t>
            </a:r>
            <a:endParaRPr lang="en-US" sz="3600" b="1" dirty="0"/>
          </a:p>
        </p:txBody>
      </p:sp>
      <p:sp>
        <p:nvSpPr>
          <p:cNvPr id="5" name="Content Placeholder 4"/>
          <p:cNvSpPr>
            <a:spLocks noGrp="1"/>
          </p:cNvSpPr>
          <p:nvPr>
            <p:ph idx="1"/>
          </p:nvPr>
        </p:nvSpPr>
        <p:spPr>
          <a:xfrm>
            <a:off x="457200" y="1963738"/>
            <a:ext cx="4325938" cy="4114800"/>
          </a:xfrm>
        </p:spPr>
        <p:txBody>
          <a:bodyPr>
            <a:normAutofit/>
          </a:bodyPr>
          <a:lstStyle/>
          <a:p>
            <a:pPr>
              <a:defRPr/>
            </a:pPr>
            <a:r>
              <a:rPr lang="en-US" sz="2600" dirty="0" smtClean="0"/>
              <a:t>Surprisingly difficult to explain what a process involves</a:t>
            </a:r>
          </a:p>
          <a:p>
            <a:pPr>
              <a:defRPr/>
            </a:pPr>
            <a:r>
              <a:rPr lang="en-US" sz="2600" dirty="0" smtClean="0"/>
              <a:t>Much of the detail is assumed to be understood and not explicitly discussed</a:t>
            </a:r>
          </a:p>
          <a:p>
            <a:pPr>
              <a:defRPr/>
            </a:pPr>
            <a:r>
              <a:rPr lang="en-US" sz="2600" dirty="0" smtClean="0"/>
              <a:t>This is where the miss-understandings usually arise.</a:t>
            </a:r>
          </a:p>
        </p:txBody>
      </p:sp>
      <p:pic>
        <p:nvPicPr>
          <p:cNvPr id="57347" name="Picture 2" descr="DSC012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6538"/>
            <a:ext cx="3733800" cy="280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8" name="Rectangle 7"/>
          <p:cNvSpPr>
            <a:spLocks noChangeArrowheads="1"/>
          </p:cNvSpPr>
          <p:nvPr/>
        </p:nvSpPr>
        <p:spPr bwMode="auto">
          <a:xfrm>
            <a:off x="4953000" y="755650"/>
            <a:ext cx="3597275"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b="1">
                <a:solidFill>
                  <a:srgbClr val="FFFFFF"/>
                </a:solidFill>
              </a:rPr>
              <a:t>If you can't describe what you are doing as a process, you don't know what you're doing. </a:t>
            </a:r>
          </a:p>
          <a:p>
            <a:r>
              <a:rPr lang="en-US" sz="2400" b="1">
                <a:solidFill>
                  <a:srgbClr val="FFFFFF"/>
                </a:solidFill>
              </a:rPr>
              <a:t>W. Edwards Deming </a:t>
            </a:r>
          </a:p>
        </p:txBody>
      </p:sp>
      <p:pic>
        <p:nvPicPr>
          <p:cNvPr id="9" name="Picture 4"/>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4953000" y="3330575"/>
            <a:ext cx="3733800" cy="2795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 name="Text Box 8"/>
          <p:cNvSpPr txBox="1">
            <a:spLocks noChangeArrowheads="1"/>
          </p:cNvSpPr>
          <p:nvPr/>
        </p:nvSpPr>
        <p:spPr bwMode="auto">
          <a:xfrm>
            <a:off x="5260975" y="3986213"/>
            <a:ext cx="3200400" cy="1570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400" b="1" dirty="0">
                <a:solidFill>
                  <a:schemeClr val="bg1"/>
                </a:solidFill>
              </a:rPr>
              <a:t>Growing need for the global (virtual) equivalent of the </a:t>
            </a:r>
          </a:p>
          <a:p>
            <a:pPr>
              <a:defRPr/>
            </a:pPr>
            <a:r>
              <a:rPr lang="ja-JP" altLang="en-US" sz="2400" b="1" dirty="0">
                <a:solidFill>
                  <a:schemeClr val="bg1"/>
                </a:solidFill>
                <a:latin typeface="Arial"/>
              </a:rPr>
              <a:t>“</a:t>
            </a:r>
            <a:r>
              <a:rPr lang="en-US" sz="2400" b="1" dirty="0">
                <a:solidFill>
                  <a:schemeClr val="bg1"/>
                </a:solidFill>
              </a:rPr>
              <a:t>Tea Room</a:t>
            </a:r>
            <a:r>
              <a:rPr lang="ja-JP" altLang="en-US" sz="2400" dirty="0">
                <a:latin typeface="Arial"/>
              </a:rPr>
              <a:t>”</a:t>
            </a:r>
            <a:r>
              <a:rPr lang="en-US" sz="2400" dirty="0"/>
              <a:t> </a:t>
            </a:r>
          </a:p>
        </p:txBody>
      </p:sp>
    </p:spTree>
    <p:extLst>
      <p:ext uri="{BB962C8B-B14F-4D97-AF65-F5344CB8AC3E}">
        <p14:creationId xmlns:p14="http://schemas.microsoft.com/office/powerpoint/2010/main" val="2134543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Semiotic Web</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We have the document Web</a:t>
            </a:r>
          </a:p>
          <a:p>
            <a:r>
              <a:rPr lang="en-GB" dirty="0" smtClean="0"/>
              <a:t>We have to some extent the Web of Data </a:t>
            </a:r>
          </a:p>
          <a:p>
            <a:r>
              <a:rPr lang="en-GB" dirty="0" smtClean="0"/>
              <a:t>We have to a little extent the Semantic Web of relationships</a:t>
            </a:r>
          </a:p>
          <a:p>
            <a:r>
              <a:rPr lang="en-GB" dirty="0" smtClean="0"/>
              <a:t>We all interact with the Semiotic Web via the signs and symbols used in the human – Web interface</a:t>
            </a:r>
          </a:p>
          <a:p>
            <a:r>
              <a:rPr lang="en-GB" dirty="0" smtClean="0"/>
              <a:t>But social, cultural, language, background influences on the interpretation is poorly understood</a:t>
            </a:r>
          </a:p>
          <a:p>
            <a:endParaRPr lang="en-GB" dirty="0"/>
          </a:p>
        </p:txBody>
      </p:sp>
    </p:spTree>
    <p:extLst>
      <p:ext uri="{BB962C8B-B14F-4D97-AF65-F5344CB8AC3E}">
        <p14:creationId xmlns:p14="http://schemas.microsoft.com/office/powerpoint/2010/main" val="1770260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OPEN Notebook Science</a:t>
            </a:r>
            <a:endParaRPr lang="en-GB"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85477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GB"/>
              <a:t>25/02/2013</a:t>
            </a:r>
            <a:endParaRPr lang="en-US"/>
          </a:p>
        </p:txBody>
      </p:sp>
      <p:sp>
        <p:nvSpPr>
          <p:cNvPr id="3" name="Footer Placeholder 2"/>
          <p:cNvSpPr>
            <a:spLocks noGrp="1"/>
          </p:cNvSpPr>
          <p:nvPr>
            <p:ph type="ftr" sz="quarter" idx="11"/>
          </p:nvPr>
        </p:nvSpPr>
        <p:spPr/>
        <p:txBody>
          <a:bodyPr/>
          <a:lstStyle/>
          <a:p>
            <a:pPr>
              <a:defRPr/>
            </a:pPr>
            <a:r>
              <a:rPr lang="en-US"/>
              <a:t>ASA Conference the 3 RS</a:t>
            </a:r>
          </a:p>
        </p:txBody>
      </p:sp>
      <p:pic>
        <p:nvPicPr>
          <p:cNvPr id="67587" name="Picture 3" descr="Screen shot 2012-08-20 at 13.40.5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2300"/>
            <a:ext cx="9144000" cy="573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8" name="TextBox 4"/>
          <p:cNvSpPr txBox="1">
            <a:spLocks noChangeArrowheads="1"/>
          </p:cNvSpPr>
          <p:nvPr/>
        </p:nvSpPr>
        <p:spPr bwMode="auto">
          <a:xfrm>
            <a:off x="250825" y="115888"/>
            <a:ext cx="83534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r>
              <a:rPr lang="en-US" sz="2400" b="1"/>
              <a:t>LabTrove Open Notebooks Mat Todd’s PZQ Project</a:t>
            </a:r>
          </a:p>
        </p:txBody>
      </p:sp>
      <p:pic>
        <p:nvPicPr>
          <p:cNvPr id="6" name="Picture 5" descr="Screen shot 2012-02-24 at 17.57.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545" y="1273191"/>
            <a:ext cx="5535279" cy="4278208"/>
          </a:xfrm>
          <a:prstGeom prst="rect">
            <a:avLst/>
          </a:prstGeom>
          <a:scene3d>
            <a:camera prst="isometricOffAxis1Right"/>
            <a:lightRig rig="threePt" dir="t"/>
          </a:scene3d>
        </p:spPr>
      </p:pic>
    </p:spTree>
    <p:extLst>
      <p:ext uri="{BB962C8B-B14F-4D97-AF65-F5344CB8AC3E}">
        <p14:creationId xmlns:p14="http://schemas.microsoft.com/office/powerpoint/2010/main" val="4061279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806" y="1397577"/>
            <a:ext cx="5320145" cy="3990109"/>
          </a:xfrm>
          <a:prstGeom prst="rect">
            <a:avLst/>
          </a:prstGeom>
        </p:spPr>
      </p:pic>
      <p:sp>
        <p:nvSpPr>
          <p:cNvPr id="5" name="TextBox 4"/>
          <p:cNvSpPr txBox="1"/>
          <p:nvPr/>
        </p:nvSpPr>
        <p:spPr>
          <a:xfrm>
            <a:off x="3078763" y="5428726"/>
            <a:ext cx="2817181" cy="415498"/>
          </a:xfrm>
          <a:prstGeom prst="rect">
            <a:avLst/>
          </a:prstGeom>
          <a:noFill/>
        </p:spPr>
        <p:txBody>
          <a:bodyPr wrap="none" rtlCol="0">
            <a:spAutoFit/>
          </a:bodyPr>
          <a:lstStyle/>
          <a:p>
            <a:r>
              <a:rPr lang="en-US" sz="2100" dirty="0"/>
              <a:t>The three </a:t>
            </a:r>
            <a:r>
              <a:rPr lang="en-US" sz="2100" dirty="0" err="1"/>
              <a:t>Norns</a:t>
            </a:r>
            <a:r>
              <a:rPr lang="en-US" sz="2100" dirty="0"/>
              <a:t> (Fates) </a:t>
            </a:r>
            <a:endParaRPr lang="en-US" sz="2100" dirty="0"/>
          </a:p>
        </p:txBody>
      </p:sp>
      <p:sp>
        <p:nvSpPr>
          <p:cNvPr id="2" name="Rectangle 1"/>
          <p:cNvSpPr/>
          <p:nvPr/>
        </p:nvSpPr>
        <p:spPr>
          <a:xfrm>
            <a:off x="2867239" y="917956"/>
            <a:ext cx="3235437" cy="461665"/>
          </a:xfrm>
          <a:prstGeom prst="rect">
            <a:avLst/>
          </a:prstGeom>
        </p:spPr>
        <p:txBody>
          <a:bodyPr wrap="none">
            <a:spAutoFit/>
          </a:bodyPr>
          <a:lstStyle/>
          <a:p>
            <a:r>
              <a:rPr lang="en-US" sz="2400" dirty="0"/>
              <a:t>Past, Present and Future</a:t>
            </a:r>
          </a:p>
        </p:txBody>
      </p:sp>
    </p:spTree>
    <p:extLst>
      <p:ext uri="{BB962C8B-B14F-4D97-AF65-F5344CB8AC3E}">
        <p14:creationId xmlns:p14="http://schemas.microsoft.com/office/powerpoint/2010/main" val="269215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bingmap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4313" y="1119188"/>
            <a:ext cx="7480300" cy="507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higem_blog.png"/>
          <p:cNvPicPr>
            <a:picLocks noChangeAspect="1"/>
          </p:cNvPicPr>
          <p:nvPr/>
        </p:nvPicPr>
        <p:blipFill>
          <a:blip r:embed="rId3">
            <a:extLst>
              <a:ext uri="{28A0092B-C50C-407E-A947-70E740481C1C}">
                <a14:useLocalDpi xmlns:a14="http://schemas.microsoft.com/office/drawing/2010/main" val="0"/>
              </a:ext>
            </a:extLst>
          </a:blip>
          <a:srcRect l="11374" r="10901" b="31332"/>
          <a:stretch>
            <a:fillRect/>
          </a:stretch>
        </p:blipFill>
        <p:spPr bwMode="auto">
          <a:xfrm>
            <a:off x="468313" y="884238"/>
            <a:ext cx="3502025" cy="528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TextBox 2"/>
          <p:cNvSpPr txBox="1">
            <a:spLocks noChangeArrowheads="1"/>
          </p:cNvSpPr>
          <p:nvPr/>
        </p:nvSpPr>
        <p:spPr bwMode="auto">
          <a:xfrm>
            <a:off x="395288" y="260350"/>
            <a:ext cx="38750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r>
              <a:rPr lang="en-US" sz="2400" b="1"/>
              <a:t>BlogMyData Project - Godiva</a:t>
            </a:r>
          </a:p>
        </p:txBody>
      </p:sp>
      <p:sp>
        <p:nvSpPr>
          <p:cNvPr id="4" name="Date Placeholder 3"/>
          <p:cNvSpPr>
            <a:spLocks noGrp="1"/>
          </p:cNvSpPr>
          <p:nvPr>
            <p:ph type="dt" sz="quarter" idx="10"/>
          </p:nvPr>
        </p:nvSpPr>
        <p:spPr/>
        <p:txBody>
          <a:bodyPr/>
          <a:lstStyle/>
          <a:p>
            <a:pPr>
              <a:defRPr/>
            </a:pPr>
            <a:r>
              <a:rPr lang="en-GB"/>
              <a:t>25/02/2013</a:t>
            </a:r>
            <a:endParaRPr lang="en-US"/>
          </a:p>
        </p:txBody>
      </p:sp>
      <p:sp>
        <p:nvSpPr>
          <p:cNvPr id="7" name="Footer Placeholder 6"/>
          <p:cNvSpPr>
            <a:spLocks noGrp="1"/>
          </p:cNvSpPr>
          <p:nvPr>
            <p:ph type="ftr" sz="quarter" idx="11"/>
          </p:nvPr>
        </p:nvSpPr>
        <p:spPr/>
        <p:txBody>
          <a:bodyPr/>
          <a:lstStyle/>
          <a:p>
            <a:pPr>
              <a:defRPr/>
            </a:pPr>
            <a:r>
              <a:rPr lang="en-US"/>
              <a:t>ASA Conference the 3 RS</a:t>
            </a:r>
          </a:p>
        </p:txBody>
      </p:sp>
    </p:spTree>
    <p:extLst>
      <p:ext uri="{BB962C8B-B14F-4D97-AF65-F5344CB8AC3E}">
        <p14:creationId xmlns:p14="http://schemas.microsoft.com/office/powerpoint/2010/main" val="351642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Laboratories of the Future</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15998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5143500"/>
          </a:xfrm>
          <a:prstGeom prst="rect">
            <a:avLst/>
          </a:prstGeom>
        </p:spPr>
      </p:pic>
      <p:pic>
        <p:nvPicPr>
          <p:cNvPr id="3" name="Picture 2"/>
          <p:cNvPicPr>
            <a:picLocks noChangeAspect="1"/>
          </p:cNvPicPr>
          <p:nvPr/>
        </p:nvPicPr>
        <p:blipFill>
          <a:blip r:embed="rId3"/>
          <a:stretch>
            <a:fillRect/>
          </a:stretch>
        </p:blipFill>
        <p:spPr>
          <a:xfrm>
            <a:off x="0" y="4472940"/>
            <a:ext cx="9144000" cy="1527810"/>
          </a:xfrm>
          <a:prstGeom prst="rect">
            <a:avLst/>
          </a:prstGeom>
        </p:spPr>
      </p:pic>
      <p:pic>
        <p:nvPicPr>
          <p:cNvPr id="4" name="Picture 3"/>
          <p:cNvPicPr>
            <a:picLocks noChangeAspect="1"/>
          </p:cNvPicPr>
          <p:nvPr/>
        </p:nvPicPr>
        <p:blipFill>
          <a:blip r:embed="rId3"/>
          <a:stretch>
            <a:fillRect/>
          </a:stretch>
        </p:blipFill>
        <p:spPr>
          <a:xfrm>
            <a:off x="0" y="4472940"/>
            <a:ext cx="9144000" cy="1527810"/>
          </a:xfrm>
          <a:prstGeom prst="rect">
            <a:avLst/>
          </a:prstGeom>
        </p:spPr>
      </p:pic>
      <p:sp>
        <p:nvSpPr>
          <p:cNvPr id="5" name="TextBox 4"/>
          <p:cNvSpPr txBox="1"/>
          <p:nvPr/>
        </p:nvSpPr>
        <p:spPr>
          <a:xfrm>
            <a:off x="0" y="4322445"/>
            <a:ext cx="9144000" cy="1828800"/>
          </a:xfrm>
          <a:prstGeom prst="rect">
            <a:avLst/>
          </a:prstGeom>
        </p:spPr>
        <p:txBody>
          <a:bodyPr wrap="none" lIns="178594" tIns="0" rIns="178594" bIns="0" anchor="t"/>
          <a:lstStyle/>
          <a:p>
            <a:pPr algn="ctr"/>
            <a:r>
              <a:rPr lang="en-US" sz="12000" b="1">
                <a:solidFill>
                  <a:srgbClr val="FFFFFF"/>
                </a:solidFill>
                <a:effectLst>
                  <a:outerShdw blurRad="20000" dist="30000" dir="2700000">
                    <a:srgbClr val="000000">
                      <a:alpha val="80000"/>
                    </a:srgbClr>
                  </a:outerShdw>
                </a:effectLst>
                <a:latin typeface="Calibri"/>
              </a:rPr>
              <a:t>MACHINE</a:t>
            </a:r>
          </a:p>
        </p:txBody>
      </p:sp>
      <p:sp>
        <p:nvSpPr>
          <p:cNvPr id="6" name="TextBox 5"/>
          <p:cNvSpPr txBox="1"/>
          <p:nvPr/>
        </p:nvSpPr>
        <p:spPr>
          <a:xfrm>
            <a:off x="0" y="5924550"/>
            <a:ext cx="9144000" cy="68580"/>
          </a:xfrm>
          <a:prstGeom prst="rect">
            <a:avLst/>
          </a:prstGeom>
        </p:spPr>
        <p:txBody>
          <a:bodyPr wrap="none" lIns="178594" tIns="0" rIns="178594" bIns="0" anchor="t"/>
          <a:lstStyle/>
          <a:p>
            <a:pPr algn="l"/>
            <a:r>
              <a:rPr lang="en-US" sz="450" b="1">
                <a:solidFill>
                  <a:srgbClr val="FFFFFF"/>
                </a:solidFill>
                <a:latin typeface="Calibri"/>
              </a:rPr>
              <a:t>cc: Pierre J. - https://www.flickr.com/photos/7969902@N07</a:t>
            </a:r>
          </a:p>
        </p:txBody>
      </p:sp>
      <p:sp>
        <p:nvSpPr>
          <p:cNvPr id="7" name="Date Placeholder 6"/>
          <p:cNvSpPr>
            <a:spLocks noGrp="1"/>
          </p:cNvSpPr>
          <p:nvPr>
            <p:ph type="dt" sz="half" idx="10"/>
          </p:nvPr>
        </p:nvSpPr>
        <p:spPr/>
        <p:txBody>
          <a:bodyPr/>
          <a:lstStyle/>
          <a:p>
            <a:fld id="{847A47E8-FD3D-3A4E-84CA-00E57510D21A}" type="datetime1">
              <a:rPr lang="en-GB" smtClean="0"/>
              <a:t>22/11/2016</a:t>
            </a:fld>
            <a:endParaRPr lang="en-US"/>
          </a:p>
        </p:txBody>
      </p:sp>
      <p:sp>
        <p:nvSpPr>
          <p:cNvPr id="8" name="Footer Placeholder 7"/>
          <p:cNvSpPr>
            <a:spLocks noGrp="1"/>
          </p:cNvSpPr>
          <p:nvPr>
            <p:ph type="ftr" sz="quarter" idx="11"/>
          </p:nvPr>
        </p:nvSpPr>
        <p:spPr/>
        <p:txBody>
          <a:bodyPr/>
          <a:lstStyle/>
          <a:p>
            <a:r>
              <a:rPr lang="en-US" smtClean="0"/>
              <a:t>Jeremy G. Frey</a:t>
            </a:r>
            <a:endParaRPr lang="en-US"/>
          </a:p>
        </p:txBody>
      </p:sp>
      <p:sp>
        <p:nvSpPr>
          <p:cNvPr id="9" name="Slide Number Placeholder 8"/>
          <p:cNvSpPr>
            <a:spLocks noGrp="1"/>
          </p:cNvSpPr>
          <p:nvPr>
            <p:ph type="sldNum" sz="quarter" idx="12"/>
          </p:nvPr>
        </p:nvSpPr>
        <p:spPr/>
        <p:txBody>
          <a:bodyPr/>
          <a:lstStyle/>
          <a:p>
            <a:fld id="{9F560764-8F06-154D-B820-EC8C9A9352F5}" type="slidenum">
              <a:rPr lang="en-US" smtClean="0"/>
              <a:t>22</a:t>
            </a:fld>
            <a:endParaRPr lang="en-US"/>
          </a:p>
        </p:txBody>
      </p:sp>
    </p:spTree>
    <p:extLst>
      <p:ext uri="{BB962C8B-B14F-4D97-AF65-F5344CB8AC3E}">
        <p14:creationId xmlns:p14="http://schemas.microsoft.com/office/powerpoint/2010/main" val="1151993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5143500"/>
          </a:xfrm>
          <a:prstGeom prst="rect">
            <a:avLst/>
          </a:prstGeom>
        </p:spPr>
      </p:pic>
      <p:pic>
        <p:nvPicPr>
          <p:cNvPr id="3" name="Picture 2"/>
          <p:cNvPicPr>
            <a:picLocks noChangeAspect="1"/>
          </p:cNvPicPr>
          <p:nvPr/>
        </p:nvPicPr>
        <p:blipFill>
          <a:blip r:embed="rId3"/>
          <a:stretch>
            <a:fillRect/>
          </a:stretch>
        </p:blipFill>
        <p:spPr>
          <a:xfrm>
            <a:off x="0" y="2682240"/>
            <a:ext cx="9144000" cy="1760220"/>
          </a:xfrm>
          <a:prstGeom prst="rect">
            <a:avLst/>
          </a:prstGeom>
        </p:spPr>
      </p:pic>
      <p:sp>
        <p:nvSpPr>
          <p:cNvPr id="4" name="TextBox 3"/>
          <p:cNvSpPr txBox="1"/>
          <p:nvPr/>
        </p:nvSpPr>
        <p:spPr>
          <a:xfrm>
            <a:off x="0" y="2762250"/>
            <a:ext cx="9144000" cy="1600200"/>
          </a:xfrm>
          <a:prstGeom prst="rect">
            <a:avLst/>
          </a:prstGeom>
        </p:spPr>
        <p:txBody>
          <a:bodyPr wrap="none" lIns="178594" tIns="0" rIns="178594" bIns="0" anchor="t"/>
          <a:lstStyle/>
          <a:p>
            <a:pPr algn="ctr"/>
            <a:r>
              <a:rPr lang="en-US" sz="10500" b="1">
                <a:solidFill>
                  <a:srgbClr val="FFFFFF"/>
                </a:solidFill>
                <a:effectLst>
                  <a:outerShdw blurRad="20000" dist="30000" dir="2700000">
                    <a:srgbClr val="000000">
                      <a:alpha val="80000"/>
                    </a:srgbClr>
                  </a:outerShdw>
                </a:effectLst>
                <a:latin typeface="Calibri"/>
              </a:rPr>
              <a:t>INTELEGENT</a:t>
            </a:r>
          </a:p>
        </p:txBody>
      </p:sp>
      <p:sp>
        <p:nvSpPr>
          <p:cNvPr id="5" name="TextBox 4"/>
          <p:cNvSpPr txBox="1"/>
          <p:nvPr/>
        </p:nvSpPr>
        <p:spPr>
          <a:xfrm>
            <a:off x="0" y="5924550"/>
            <a:ext cx="9144000" cy="68580"/>
          </a:xfrm>
          <a:prstGeom prst="rect">
            <a:avLst/>
          </a:prstGeom>
        </p:spPr>
        <p:txBody>
          <a:bodyPr wrap="none" lIns="178594" tIns="0" rIns="178594" bIns="0" anchor="t"/>
          <a:lstStyle/>
          <a:p>
            <a:pPr algn="l"/>
            <a:r>
              <a:rPr lang="en-US" sz="450" b="1">
                <a:solidFill>
                  <a:srgbClr val="FFFFFF"/>
                </a:solidFill>
                <a:latin typeface="Calibri"/>
              </a:rPr>
              <a:t>cc: --Filippo-- - https://www.flickr.com/photos/71882589@N00</a:t>
            </a:r>
          </a:p>
        </p:txBody>
      </p:sp>
      <p:sp>
        <p:nvSpPr>
          <p:cNvPr id="6" name="Date Placeholder 5"/>
          <p:cNvSpPr>
            <a:spLocks noGrp="1"/>
          </p:cNvSpPr>
          <p:nvPr>
            <p:ph type="dt" sz="half" idx="10"/>
          </p:nvPr>
        </p:nvSpPr>
        <p:spPr/>
        <p:txBody>
          <a:bodyPr/>
          <a:lstStyle/>
          <a:p>
            <a:fld id="{713FB960-860A-1545-B69C-D85928E687A6}" type="datetime1">
              <a:rPr lang="en-GB" smtClean="0"/>
              <a:t>22/11/2016</a:t>
            </a:fld>
            <a:endParaRPr lang="en-US"/>
          </a:p>
        </p:txBody>
      </p:sp>
      <p:sp>
        <p:nvSpPr>
          <p:cNvPr id="7" name="Footer Placeholder 6"/>
          <p:cNvSpPr>
            <a:spLocks noGrp="1"/>
          </p:cNvSpPr>
          <p:nvPr>
            <p:ph type="ftr" sz="quarter" idx="11"/>
          </p:nvPr>
        </p:nvSpPr>
        <p:spPr/>
        <p:txBody>
          <a:bodyPr/>
          <a:lstStyle/>
          <a:p>
            <a:r>
              <a:rPr lang="en-US" smtClean="0"/>
              <a:t>Jeremy G. Frey</a:t>
            </a:r>
            <a:endParaRPr lang="en-US"/>
          </a:p>
        </p:txBody>
      </p:sp>
      <p:sp>
        <p:nvSpPr>
          <p:cNvPr id="8" name="Slide Number Placeholder 7"/>
          <p:cNvSpPr>
            <a:spLocks noGrp="1"/>
          </p:cNvSpPr>
          <p:nvPr>
            <p:ph type="sldNum" sz="quarter" idx="12"/>
          </p:nvPr>
        </p:nvSpPr>
        <p:spPr/>
        <p:txBody>
          <a:bodyPr/>
          <a:lstStyle/>
          <a:p>
            <a:fld id="{9F560764-8F06-154D-B820-EC8C9A9352F5}" type="slidenum">
              <a:rPr lang="en-US" smtClean="0"/>
              <a:t>23</a:t>
            </a:fld>
            <a:endParaRPr lang="en-US"/>
          </a:p>
        </p:txBody>
      </p:sp>
    </p:spTree>
    <p:extLst>
      <p:ext uri="{BB962C8B-B14F-4D97-AF65-F5344CB8AC3E}">
        <p14:creationId xmlns:p14="http://schemas.microsoft.com/office/powerpoint/2010/main" val="1987357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7250"/>
            <a:ext cx="9144000" cy="5143500"/>
          </a:xfrm>
          <a:prstGeom prst="rect">
            <a:avLst/>
          </a:prstGeom>
        </p:spPr>
      </p:pic>
      <p:pic>
        <p:nvPicPr>
          <p:cNvPr id="3" name="Picture 2"/>
          <p:cNvPicPr>
            <a:picLocks noChangeAspect="1"/>
          </p:cNvPicPr>
          <p:nvPr/>
        </p:nvPicPr>
        <p:blipFill>
          <a:blip r:embed="rId4"/>
          <a:stretch>
            <a:fillRect/>
          </a:stretch>
        </p:blipFill>
        <p:spPr>
          <a:xfrm>
            <a:off x="0" y="4594860"/>
            <a:ext cx="9144000" cy="1405890"/>
          </a:xfrm>
          <a:prstGeom prst="rect">
            <a:avLst/>
          </a:prstGeom>
        </p:spPr>
      </p:pic>
      <p:pic>
        <p:nvPicPr>
          <p:cNvPr id="4" name="Picture 3"/>
          <p:cNvPicPr>
            <a:picLocks noChangeAspect="1"/>
          </p:cNvPicPr>
          <p:nvPr/>
        </p:nvPicPr>
        <p:blipFill>
          <a:blip r:embed="rId4"/>
          <a:stretch>
            <a:fillRect/>
          </a:stretch>
        </p:blipFill>
        <p:spPr>
          <a:xfrm>
            <a:off x="0" y="4594860"/>
            <a:ext cx="9144000" cy="1405890"/>
          </a:xfrm>
          <a:prstGeom prst="rect">
            <a:avLst/>
          </a:prstGeom>
        </p:spPr>
      </p:pic>
      <p:sp>
        <p:nvSpPr>
          <p:cNvPr id="5" name="TextBox 4"/>
          <p:cNvSpPr txBox="1"/>
          <p:nvPr/>
        </p:nvSpPr>
        <p:spPr>
          <a:xfrm>
            <a:off x="0" y="4474845"/>
            <a:ext cx="9144000" cy="1645920"/>
          </a:xfrm>
          <a:prstGeom prst="rect">
            <a:avLst/>
          </a:prstGeom>
        </p:spPr>
        <p:txBody>
          <a:bodyPr wrap="none" lIns="178594" tIns="0" rIns="178594" bIns="0" anchor="t"/>
          <a:lstStyle/>
          <a:p>
            <a:pPr algn="ctr"/>
            <a:r>
              <a:rPr lang="en-US" sz="10800" b="1">
                <a:solidFill>
                  <a:srgbClr val="FFFFFF"/>
                </a:solidFill>
                <a:effectLst>
                  <a:outerShdw blurRad="20000" dist="30000" dir="2700000">
                    <a:srgbClr val="000000">
                      <a:alpha val="80000"/>
                    </a:srgbClr>
                  </a:outerShdw>
                </a:effectLst>
                <a:latin typeface="Calibri"/>
              </a:rPr>
              <a:t>COMMUNITY</a:t>
            </a:r>
          </a:p>
        </p:txBody>
      </p:sp>
      <p:sp>
        <p:nvSpPr>
          <p:cNvPr id="6" name="TextBox 5"/>
          <p:cNvSpPr txBox="1"/>
          <p:nvPr/>
        </p:nvSpPr>
        <p:spPr>
          <a:xfrm>
            <a:off x="0" y="5924550"/>
            <a:ext cx="9144000" cy="68580"/>
          </a:xfrm>
          <a:prstGeom prst="rect">
            <a:avLst/>
          </a:prstGeom>
        </p:spPr>
        <p:txBody>
          <a:bodyPr wrap="none" lIns="178594" tIns="0" rIns="178594" bIns="0" anchor="t"/>
          <a:lstStyle/>
          <a:p>
            <a:pPr algn="l"/>
            <a:r>
              <a:rPr lang="en-US" sz="450" b="1">
                <a:solidFill>
                  <a:srgbClr val="FFFFFF"/>
                </a:solidFill>
                <a:latin typeface="Calibri"/>
              </a:rPr>
              <a:t>cc: quinn.anya - https://www.flickr.com/photos/53326337@N00</a:t>
            </a:r>
          </a:p>
        </p:txBody>
      </p:sp>
      <p:sp>
        <p:nvSpPr>
          <p:cNvPr id="7" name="Date Placeholder 6"/>
          <p:cNvSpPr>
            <a:spLocks noGrp="1"/>
          </p:cNvSpPr>
          <p:nvPr>
            <p:ph type="dt" sz="half" idx="10"/>
          </p:nvPr>
        </p:nvSpPr>
        <p:spPr/>
        <p:txBody>
          <a:bodyPr/>
          <a:lstStyle/>
          <a:p>
            <a:fld id="{26FE3E0C-9904-674D-9EF0-6C87E05D13F5}" type="datetime1">
              <a:rPr lang="en-GB" smtClean="0"/>
              <a:t>22/11/2016</a:t>
            </a:fld>
            <a:endParaRPr lang="en-US"/>
          </a:p>
        </p:txBody>
      </p:sp>
      <p:sp>
        <p:nvSpPr>
          <p:cNvPr id="8" name="Footer Placeholder 7"/>
          <p:cNvSpPr>
            <a:spLocks noGrp="1"/>
          </p:cNvSpPr>
          <p:nvPr>
            <p:ph type="ftr" sz="quarter" idx="11"/>
          </p:nvPr>
        </p:nvSpPr>
        <p:spPr/>
        <p:txBody>
          <a:bodyPr/>
          <a:lstStyle/>
          <a:p>
            <a:r>
              <a:rPr lang="en-US" smtClean="0"/>
              <a:t>Jeremy G. Frey</a:t>
            </a:r>
            <a:endParaRPr lang="en-US"/>
          </a:p>
        </p:txBody>
      </p:sp>
      <p:sp>
        <p:nvSpPr>
          <p:cNvPr id="9" name="Slide Number Placeholder 8"/>
          <p:cNvSpPr>
            <a:spLocks noGrp="1"/>
          </p:cNvSpPr>
          <p:nvPr>
            <p:ph type="sldNum" sz="quarter" idx="12"/>
          </p:nvPr>
        </p:nvSpPr>
        <p:spPr/>
        <p:txBody>
          <a:bodyPr/>
          <a:lstStyle/>
          <a:p>
            <a:fld id="{9F560764-8F06-154D-B820-EC8C9A9352F5}" type="slidenum">
              <a:rPr lang="en-US" smtClean="0"/>
              <a:t>24</a:t>
            </a:fld>
            <a:endParaRPr lang="en-US"/>
          </a:p>
        </p:txBody>
      </p:sp>
    </p:spTree>
    <p:extLst>
      <p:ext uri="{BB962C8B-B14F-4D97-AF65-F5344CB8AC3E}">
        <p14:creationId xmlns:p14="http://schemas.microsoft.com/office/powerpoint/2010/main" val="2125787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7250"/>
            <a:ext cx="9144000" cy="5143500"/>
          </a:xfrm>
          <a:prstGeom prst="rect">
            <a:avLst/>
          </a:prstGeom>
        </p:spPr>
      </p:pic>
      <p:pic>
        <p:nvPicPr>
          <p:cNvPr id="3" name="Picture 2"/>
          <p:cNvPicPr>
            <a:picLocks noChangeAspect="1"/>
          </p:cNvPicPr>
          <p:nvPr/>
        </p:nvPicPr>
        <p:blipFill>
          <a:blip r:embed="rId4"/>
          <a:stretch>
            <a:fillRect/>
          </a:stretch>
        </p:blipFill>
        <p:spPr>
          <a:xfrm>
            <a:off x="1143000" y="4472940"/>
            <a:ext cx="6858000" cy="1527810"/>
          </a:xfrm>
          <a:prstGeom prst="rect">
            <a:avLst/>
          </a:prstGeom>
        </p:spPr>
      </p:pic>
      <p:pic>
        <p:nvPicPr>
          <p:cNvPr id="4" name="Picture 3"/>
          <p:cNvPicPr>
            <a:picLocks noChangeAspect="1"/>
          </p:cNvPicPr>
          <p:nvPr/>
        </p:nvPicPr>
        <p:blipFill>
          <a:blip r:embed="rId4"/>
          <a:stretch>
            <a:fillRect/>
          </a:stretch>
        </p:blipFill>
        <p:spPr>
          <a:xfrm>
            <a:off x="1143000" y="4472940"/>
            <a:ext cx="6858000" cy="1527810"/>
          </a:xfrm>
          <a:prstGeom prst="rect">
            <a:avLst/>
          </a:prstGeom>
        </p:spPr>
      </p:pic>
      <p:sp>
        <p:nvSpPr>
          <p:cNvPr id="5" name="TextBox 4"/>
          <p:cNvSpPr txBox="1"/>
          <p:nvPr/>
        </p:nvSpPr>
        <p:spPr>
          <a:xfrm>
            <a:off x="1143000" y="4322445"/>
            <a:ext cx="6858000" cy="1828800"/>
          </a:xfrm>
          <a:prstGeom prst="rect">
            <a:avLst/>
          </a:prstGeom>
        </p:spPr>
        <p:txBody>
          <a:bodyPr wrap="none" lIns="133946" tIns="0" rIns="133946" bIns="0" anchor="t"/>
          <a:lstStyle/>
          <a:p>
            <a:pPr algn="ctr"/>
            <a:r>
              <a:rPr lang="en-US" sz="12000" b="1">
                <a:solidFill>
                  <a:srgbClr val="FFFFFF"/>
                </a:solidFill>
                <a:effectLst>
                  <a:outerShdw blurRad="20000" dist="30000" dir="2700000">
                    <a:srgbClr val="000000">
                      <a:alpha val="80000"/>
                    </a:srgbClr>
                  </a:outerShdw>
                </a:effectLst>
                <a:latin typeface="Calibri"/>
              </a:rPr>
              <a:t>Culture</a:t>
            </a:r>
          </a:p>
        </p:txBody>
      </p:sp>
      <p:sp>
        <p:nvSpPr>
          <p:cNvPr id="6" name="TextBox 5"/>
          <p:cNvSpPr txBox="1"/>
          <p:nvPr/>
        </p:nvSpPr>
        <p:spPr>
          <a:xfrm>
            <a:off x="1143000" y="5924550"/>
            <a:ext cx="6858000" cy="68580"/>
          </a:xfrm>
          <a:prstGeom prst="rect">
            <a:avLst/>
          </a:prstGeom>
        </p:spPr>
        <p:txBody>
          <a:bodyPr wrap="none" lIns="133946" tIns="0" rIns="133946" bIns="0" anchor="t"/>
          <a:lstStyle/>
          <a:p>
            <a:pPr algn="l"/>
            <a:r>
              <a:rPr lang="en-US" sz="450" b="1">
                <a:solidFill>
                  <a:srgbClr val="FFFFFF"/>
                </a:solidFill>
                <a:latin typeface="Calibri"/>
              </a:rPr>
              <a:t>cc: jovike - https://www.flickr.com/photos/49503078599@N01</a:t>
            </a:r>
          </a:p>
        </p:txBody>
      </p:sp>
      <p:sp>
        <p:nvSpPr>
          <p:cNvPr id="7" name="Date Placeholder 6"/>
          <p:cNvSpPr>
            <a:spLocks noGrp="1"/>
          </p:cNvSpPr>
          <p:nvPr>
            <p:ph type="dt" sz="half" idx="10"/>
          </p:nvPr>
        </p:nvSpPr>
        <p:spPr/>
        <p:txBody>
          <a:bodyPr/>
          <a:lstStyle/>
          <a:p>
            <a:fld id="{CAFE802B-AFBF-0345-8057-6A8C4FE7CEE8}" type="datetime1">
              <a:rPr lang="en-GB" smtClean="0"/>
              <a:t>22/11/2016</a:t>
            </a:fld>
            <a:endParaRPr lang="en-GB"/>
          </a:p>
        </p:txBody>
      </p:sp>
      <p:sp>
        <p:nvSpPr>
          <p:cNvPr id="8" name="Footer Placeholder 7"/>
          <p:cNvSpPr>
            <a:spLocks noGrp="1"/>
          </p:cNvSpPr>
          <p:nvPr>
            <p:ph type="ftr" sz="quarter" idx="11"/>
          </p:nvPr>
        </p:nvSpPr>
        <p:spPr/>
        <p:txBody>
          <a:bodyPr/>
          <a:lstStyle/>
          <a:p>
            <a:r>
              <a:rPr lang="en-GB" smtClean="0"/>
              <a:t>Jeremy G. Frey</a:t>
            </a:r>
            <a:endParaRPr lang="en-GB"/>
          </a:p>
        </p:txBody>
      </p:sp>
      <p:sp>
        <p:nvSpPr>
          <p:cNvPr id="9" name="Slide Number Placeholder 8"/>
          <p:cNvSpPr>
            <a:spLocks noGrp="1"/>
          </p:cNvSpPr>
          <p:nvPr>
            <p:ph type="sldNum" sz="quarter" idx="12"/>
          </p:nvPr>
        </p:nvSpPr>
        <p:spPr/>
        <p:txBody>
          <a:bodyPr/>
          <a:lstStyle/>
          <a:p>
            <a:fld id="{BE8DFC38-E85C-C24E-A0A1-9B447E554914}" type="slidenum">
              <a:rPr lang="en-GB" smtClean="0"/>
              <a:t>25</a:t>
            </a:fld>
            <a:endParaRPr lang="en-GB"/>
          </a:p>
        </p:txBody>
      </p:sp>
      <p:pic>
        <p:nvPicPr>
          <p:cNvPr id="10" name="Picture 9"/>
          <p:cNvPicPr>
            <a:picLocks noChangeAspect="1"/>
          </p:cNvPicPr>
          <p:nvPr/>
        </p:nvPicPr>
        <p:blipFill rotWithShape="1">
          <a:blip r:embed="rId5"/>
          <a:srcRect l="13143" t="32595"/>
          <a:stretch/>
        </p:blipFill>
        <p:spPr>
          <a:xfrm>
            <a:off x="6248400" y="857250"/>
            <a:ext cx="2895600" cy="1682115"/>
          </a:xfrm>
          <a:prstGeom prst="rect">
            <a:avLst/>
          </a:prstGeom>
        </p:spPr>
      </p:pic>
    </p:spTree>
    <p:extLst>
      <p:ext uri="{BB962C8B-B14F-4D97-AF65-F5344CB8AC3E}">
        <p14:creationId xmlns:p14="http://schemas.microsoft.com/office/powerpoint/2010/main" val="1281887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image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3910" y="1535906"/>
            <a:ext cx="4157663" cy="37861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7410" name="AutoShape 2"/>
          <p:cNvSpPr>
            <a:spLocks/>
          </p:cNvSpPr>
          <p:nvPr/>
        </p:nvSpPr>
        <p:spPr bwMode="auto">
          <a:xfrm>
            <a:off x="1629967" y="5095875"/>
            <a:ext cx="5882878" cy="72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extLs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a:defRPr/>
            </a:pPr>
            <a:r>
              <a:rPr lang="en-GB" sz="2100" i="1">
                <a:solidFill>
                  <a:srgbClr val="323D43"/>
                </a:solidFill>
                <a:ea typeface="ＭＳ Ｐゴシック" charset="0"/>
              </a:rPr>
              <a:t>All I am saying is that now is the time to develop the technology to deflect an asteroid </a:t>
            </a:r>
            <a:endParaRPr lang="en-GB" sz="1350">
              <a:ea typeface="ＭＳ Ｐゴシック" charset="0"/>
            </a:endParaRPr>
          </a:p>
        </p:txBody>
      </p:sp>
      <p:sp>
        <p:nvSpPr>
          <p:cNvPr id="17411" name="AutoShape 3"/>
          <p:cNvSpPr>
            <a:spLocks/>
          </p:cNvSpPr>
          <p:nvPr/>
        </p:nvSpPr>
        <p:spPr bwMode="auto">
          <a:xfrm>
            <a:off x="1381126" y="1002506"/>
            <a:ext cx="6380560" cy="400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a:defRPr/>
            </a:pPr>
            <a:r>
              <a:rPr lang="en-GB" sz="2100">
                <a:solidFill>
                  <a:srgbClr val="323D43"/>
                </a:solidFill>
                <a:ea typeface="ＭＳ Ｐゴシック" charset="0"/>
              </a:rPr>
              <a:t>We must speed up the knowledge discovery process</a:t>
            </a:r>
            <a:r>
              <a:rPr lang="en-GB" sz="2100">
                <a:solidFill>
                  <a:srgbClr val="0A0001"/>
                </a:solidFill>
                <a:ea typeface="ＭＳ Ｐゴシック" charset="0"/>
              </a:rPr>
              <a:t> </a:t>
            </a:r>
            <a:endParaRPr lang="en-GB" sz="1350">
              <a:ea typeface="ＭＳ Ｐゴシック" charset="0"/>
            </a:endParaRPr>
          </a:p>
        </p:txBody>
      </p:sp>
      <p:sp>
        <p:nvSpPr>
          <p:cNvPr id="2" name="Date Placeholder 1"/>
          <p:cNvSpPr>
            <a:spLocks noGrp="1"/>
          </p:cNvSpPr>
          <p:nvPr>
            <p:ph type="dt" sz="half" idx="10"/>
          </p:nvPr>
        </p:nvSpPr>
        <p:spPr/>
        <p:txBody>
          <a:bodyPr/>
          <a:lstStyle/>
          <a:p>
            <a:fld id="{379C2696-556A-C043-9A08-8749F2F12A92}" type="datetime1">
              <a:rPr lang="en-GB" smtClean="0"/>
              <a:t>22/11/2016</a:t>
            </a:fld>
            <a:endParaRPr lang="en-US"/>
          </a:p>
        </p:txBody>
      </p:sp>
      <p:sp>
        <p:nvSpPr>
          <p:cNvPr id="3" name="Footer Placeholder 2"/>
          <p:cNvSpPr>
            <a:spLocks noGrp="1"/>
          </p:cNvSpPr>
          <p:nvPr>
            <p:ph type="ftr" sz="quarter" idx="11"/>
          </p:nvPr>
        </p:nvSpPr>
        <p:spPr/>
        <p:txBody>
          <a:bodyPr/>
          <a:lstStyle/>
          <a:p>
            <a:r>
              <a:rPr lang="en-US" smtClean="0"/>
              <a:t>Jeremy G. Frey</a:t>
            </a:r>
            <a:endParaRPr lang="en-US"/>
          </a:p>
        </p:txBody>
      </p:sp>
      <p:sp>
        <p:nvSpPr>
          <p:cNvPr id="4" name="Slide Number Placeholder 3"/>
          <p:cNvSpPr>
            <a:spLocks noGrp="1"/>
          </p:cNvSpPr>
          <p:nvPr>
            <p:ph type="sldNum" sz="quarter" idx="12"/>
          </p:nvPr>
        </p:nvSpPr>
        <p:spPr/>
        <p:txBody>
          <a:bodyPr/>
          <a:lstStyle/>
          <a:p>
            <a:fld id="{9F560764-8F06-154D-B820-EC8C9A9352F5}" type="slidenum">
              <a:rPr lang="en-US" smtClean="0"/>
              <a:t>26</a:t>
            </a:fld>
            <a:endParaRPr lang="en-US"/>
          </a:p>
        </p:txBody>
      </p:sp>
    </p:spTree>
    <p:extLst>
      <p:ext uri="{BB962C8B-B14F-4D97-AF65-F5344CB8AC3E}">
        <p14:creationId xmlns:p14="http://schemas.microsoft.com/office/powerpoint/2010/main" val="76071447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881993"/>
            <a:ext cx="6858000" cy="5143500"/>
          </a:xfrm>
          <a:prstGeom prst="rect">
            <a:avLst/>
          </a:prstGeom>
        </p:spPr>
      </p:pic>
      <p:pic>
        <p:nvPicPr>
          <p:cNvPr id="3" name="Picture 2"/>
          <p:cNvPicPr>
            <a:picLocks noChangeAspect="1"/>
          </p:cNvPicPr>
          <p:nvPr/>
        </p:nvPicPr>
        <p:blipFill>
          <a:blip r:embed="rId4"/>
          <a:stretch>
            <a:fillRect/>
          </a:stretch>
        </p:blipFill>
        <p:spPr>
          <a:xfrm>
            <a:off x="1143000" y="982282"/>
            <a:ext cx="6858000" cy="1780279"/>
          </a:xfrm>
          <a:prstGeom prst="rect">
            <a:avLst/>
          </a:prstGeom>
        </p:spPr>
      </p:pic>
      <p:sp>
        <p:nvSpPr>
          <p:cNvPr id="4" name="TextBox 3"/>
          <p:cNvSpPr txBox="1"/>
          <p:nvPr/>
        </p:nvSpPr>
        <p:spPr>
          <a:xfrm>
            <a:off x="1143000" y="1073722"/>
            <a:ext cx="6858000" cy="1521706"/>
          </a:xfrm>
          <a:prstGeom prst="rect">
            <a:avLst/>
          </a:prstGeom>
        </p:spPr>
        <p:txBody>
          <a:bodyPr wrap="none" lIns="133946" tIns="0" rIns="133946" bIns="0" anchor="t"/>
          <a:lstStyle/>
          <a:p>
            <a:pPr algn="ctr"/>
            <a:r>
              <a:rPr lang="en-US" sz="9975" b="1" dirty="0">
                <a:solidFill>
                  <a:srgbClr val="FFFFFF"/>
                </a:solidFill>
                <a:effectLst>
                  <a:outerShdw blurRad="20000" dist="30000" dir="2700000">
                    <a:srgbClr val="000000">
                      <a:alpha val="80000"/>
                    </a:srgbClr>
                  </a:outerShdw>
                </a:effectLst>
                <a:latin typeface="Calibri"/>
              </a:rPr>
              <a:t>Vision</a:t>
            </a:r>
            <a:endParaRPr lang="en-US" sz="120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1143000" y="5924550"/>
            <a:ext cx="6858000" cy="68580"/>
          </a:xfrm>
          <a:prstGeom prst="rect">
            <a:avLst/>
          </a:prstGeom>
        </p:spPr>
        <p:txBody>
          <a:bodyPr wrap="none" lIns="133946" tIns="0" rIns="133946" bIns="0" anchor="t"/>
          <a:lstStyle/>
          <a:p>
            <a:pPr algn="l"/>
            <a:r>
              <a:rPr lang="en-US" sz="450" b="1">
                <a:solidFill>
                  <a:srgbClr val="FFFFFF"/>
                </a:solidFill>
                <a:latin typeface="Calibri"/>
              </a:rPr>
              <a:t>cc: haglundc - https://www.flickr.com/photos/86676407@N00</a:t>
            </a:r>
          </a:p>
        </p:txBody>
      </p:sp>
      <p:sp>
        <p:nvSpPr>
          <p:cNvPr id="6" name="Rectangle 5"/>
          <p:cNvSpPr/>
          <p:nvPr/>
        </p:nvSpPr>
        <p:spPr>
          <a:xfrm>
            <a:off x="5346539" y="3431662"/>
            <a:ext cx="2285999" cy="1255454"/>
          </a:xfrm>
          <a:prstGeom prst="rect">
            <a:avLst/>
          </a:prstGeom>
          <a:noFill/>
        </p:spPr>
        <p:txBody>
          <a:bodyPr wrap="none" lIns="68580" tIns="34290" rIns="68580" bIns="34290" numCol="1">
            <a:prstTxWarp prst="textArchDownPour">
              <a:avLst/>
            </a:prstTxWarp>
            <a:spAutoFit/>
          </a:bodyPr>
          <a:lstStyle/>
          <a:p>
            <a:pPr algn="ctr"/>
            <a:r>
              <a:rPr lang="en-GB" sz="405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Digital </a:t>
            </a:r>
            <a:endParaRPr lang="en-GB" sz="405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1031665" y="2902521"/>
            <a:ext cx="3065318" cy="1952958"/>
          </a:xfrm>
          <a:prstGeom prst="rect">
            <a:avLst/>
          </a:prstGeom>
          <a:noFill/>
        </p:spPr>
        <p:txBody>
          <a:bodyPr wrap="none" rtlCol="0">
            <a:prstTxWarp prst="textArchDownPour">
              <a:avLst/>
            </a:prstTxWarp>
            <a:spAutoFit/>
          </a:bodyPr>
          <a:lstStyle/>
          <a:p>
            <a:r>
              <a:rPr lang="en-GB" sz="1350" b="1" dirty="0">
                <a:solidFill>
                  <a:schemeClr val="bg1"/>
                </a:solidFill>
              </a:rPr>
              <a:t>    Chemistry   </a:t>
            </a:r>
            <a:endParaRPr lang="en-GB" sz="1350" b="1" dirty="0">
              <a:solidFill>
                <a:schemeClr val="bg1"/>
              </a:solidFill>
            </a:endParaRPr>
          </a:p>
        </p:txBody>
      </p:sp>
      <p:sp>
        <p:nvSpPr>
          <p:cNvPr id="9" name="Rectangle 8"/>
          <p:cNvSpPr/>
          <p:nvPr/>
        </p:nvSpPr>
        <p:spPr>
          <a:xfrm>
            <a:off x="5160086" y="4935930"/>
            <a:ext cx="2783904" cy="830997"/>
          </a:xfrm>
          <a:prstGeom prst="rect">
            <a:avLst/>
          </a:prstGeom>
        </p:spPr>
        <p:txBody>
          <a:bodyPr wrap="none">
            <a:spAutoFit/>
          </a:bodyPr>
          <a:lstStyle/>
          <a:p>
            <a:r>
              <a:rPr lang="en-GB" sz="2400" b="1" dirty="0">
                <a:solidFill>
                  <a:srgbClr val="FFFFFF"/>
                </a:solidFill>
              </a:rPr>
              <a:t>Digital </a:t>
            </a:r>
            <a:r>
              <a:rPr lang="en-GB" sz="2400" b="1" dirty="0" err="1">
                <a:solidFill>
                  <a:srgbClr val="FFFFFF"/>
                </a:solidFill>
              </a:rPr>
              <a:t>Technoscape</a:t>
            </a:r>
            <a:r>
              <a:rPr lang="en-GB" sz="2400" b="1" dirty="0">
                <a:solidFill>
                  <a:srgbClr val="FFFFFF"/>
                </a:solidFill>
              </a:rPr>
              <a:t> </a:t>
            </a:r>
          </a:p>
          <a:p>
            <a:r>
              <a:rPr lang="en-GB" sz="2400" b="1" dirty="0">
                <a:solidFill>
                  <a:srgbClr val="FFFFFF"/>
                </a:solidFill>
              </a:rPr>
              <a:t>“The way we live </a:t>
            </a:r>
            <a:r>
              <a:rPr lang="is-IS" sz="2400" b="1" dirty="0">
                <a:solidFill>
                  <a:srgbClr val="FFFFFF"/>
                </a:solidFill>
              </a:rPr>
              <a:t>…”</a:t>
            </a:r>
            <a:endParaRPr lang="en-GB" sz="2400" b="1" dirty="0">
              <a:solidFill>
                <a:srgbClr val="FFFFFF"/>
              </a:solidFill>
            </a:endParaRPr>
          </a:p>
        </p:txBody>
      </p:sp>
      <p:sp>
        <p:nvSpPr>
          <p:cNvPr id="10" name="Rectangle 9"/>
          <p:cNvSpPr/>
          <p:nvPr/>
        </p:nvSpPr>
        <p:spPr>
          <a:xfrm>
            <a:off x="1285200" y="4935930"/>
            <a:ext cx="3596434" cy="830997"/>
          </a:xfrm>
          <a:prstGeom prst="rect">
            <a:avLst/>
          </a:prstGeom>
        </p:spPr>
        <p:txBody>
          <a:bodyPr wrap="none">
            <a:spAutoFit/>
          </a:bodyPr>
          <a:lstStyle/>
          <a:p>
            <a:r>
              <a:rPr lang="en-GB" sz="2400" b="1" dirty="0">
                <a:solidFill>
                  <a:srgbClr val="FFFFFF"/>
                </a:solidFill>
              </a:rPr>
              <a:t>Chemistry</a:t>
            </a:r>
            <a:endParaRPr lang="en-GB" sz="2400" b="1" dirty="0">
              <a:solidFill>
                <a:srgbClr val="FFFFFF"/>
              </a:solidFill>
            </a:endParaRPr>
          </a:p>
          <a:p>
            <a:r>
              <a:rPr lang="en-US" sz="2400" b="1" dirty="0">
                <a:solidFill>
                  <a:srgbClr val="FFFFFF"/>
                </a:solidFill>
              </a:rPr>
              <a:t>“What we live in and on ..”</a:t>
            </a:r>
            <a:endParaRPr lang="is-IS" sz="2400" b="1" dirty="0">
              <a:solidFill>
                <a:srgbClr val="FFFFFF"/>
              </a:solidFill>
            </a:endParaRPr>
          </a:p>
        </p:txBody>
      </p:sp>
      <p:sp>
        <p:nvSpPr>
          <p:cNvPr id="7" name="Date Placeholder 6"/>
          <p:cNvSpPr>
            <a:spLocks noGrp="1"/>
          </p:cNvSpPr>
          <p:nvPr>
            <p:ph type="dt" sz="half" idx="10"/>
          </p:nvPr>
        </p:nvSpPr>
        <p:spPr/>
        <p:txBody>
          <a:bodyPr/>
          <a:lstStyle/>
          <a:p>
            <a:r>
              <a:rPr lang="en-GB" smtClean="0"/>
              <a:t>16/02/2016</a:t>
            </a:r>
            <a:endParaRPr lang="en-GB"/>
          </a:p>
        </p:txBody>
      </p:sp>
      <p:sp>
        <p:nvSpPr>
          <p:cNvPr id="11" name="Footer Placeholder 10"/>
          <p:cNvSpPr>
            <a:spLocks noGrp="1"/>
          </p:cNvSpPr>
          <p:nvPr>
            <p:ph type="ftr" sz="quarter" idx="11"/>
          </p:nvPr>
        </p:nvSpPr>
        <p:spPr/>
        <p:txBody>
          <a:bodyPr/>
          <a:lstStyle/>
          <a:p>
            <a:r>
              <a:rPr lang="en-GB" smtClean="0"/>
              <a:t>Jeremy G. Frey</a:t>
            </a:r>
            <a:endParaRPr lang="en-GB"/>
          </a:p>
        </p:txBody>
      </p:sp>
      <p:sp>
        <p:nvSpPr>
          <p:cNvPr id="12" name="Slide Number Placeholder 11"/>
          <p:cNvSpPr>
            <a:spLocks noGrp="1"/>
          </p:cNvSpPr>
          <p:nvPr>
            <p:ph type="sldNum" sz="quarter" idx="12"/>
          </p:nvPr>
        </p:nvSpPr>
        <p:spPr/>
        <p:txBody>
          <a:bodyPr/>
          <a:lstStyle/>
          <a:p>
            <a:fld id="{BE8DFC38-E85C-C24E-A0A1-9B447E554914}" type="slidenum">
              <a:rPr lang="en-GB" smtClean="0"/>
              <a:t>3</a:t>
            </a:fld>
            <a:endParaRPr lang="en-GB"/>
          </a:p>
        </p:txBody>
      </p:sp>
    </p:spTree>
    <p:extLst>
      <p:ext uri="{BB962C8B-B14F-4D97-AF65-F5344CB8AC3E}">
        <p14:creationId xmlns:p14="http://schemas.microsoft.com/office/powerpoint/2010/main" val="1157298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330215"/>
            <a:ext cx="9144000" cy="4662915"/>
          </a:xfrm>
          <a:prstGeom prst="rect">
            <a:avLst/>
          </a:prstGeom>
        </p:spPr>
      </p:pic>
      <p:pic>
        <p:nvPicPr>
          <p:cNvPr id="3" name="Picture 2"/>
          <p:cNvPicPr>
            <a:picLocks noChangeAspect="1"/>
          </p:cNvPicPr>
          <p:nvPr/>
        </p:nvPicPr>
        <p:blipFill>
          <a:blip r:embed="rId4"/>
          <a:stretch>
            <a:fillRect/>
          </a:stretch>
        </p:blipFill>
        <p:spPr>
          <a:xfrm>
            <a:off x="0" y="857250"/>
            <a:ext cx="9144000" cy="1828800"/>
          </a:xfrm>
          <a:prstGeom prst="rect">
            <a:avLst/>
          </a:prstGeom>
        </p:spPr>
      </p:pic>
      <p:sp>
        <p:nvSpPr>
          <p:cNvPr id="4" name="TextBox 3"/>
          <p:cNvSpPr txBox="1"/>
          <p:nvPr/>
        </p:nvSpPr>
        <p:spPr>
          <a:xfrm>
            <a:off x="0" y="857250"/>
            <a:ext cx="9144000" cy="1828800"/>
          </a:xfrm>
          <a:prstGeom prst="rect">
            <a:avLst/>
          </a:prstGeom>
        </p:spPr>
        <p:txBody>
          <a:bodyPr wrap="none" lIns="178594" tIns="0" rIns="178594" bIns="0" anchor="t"/>
          <a:lstStyle/>
          <a:p>
            <a:pPr algn="ctr"/>
            <a:r>
              <a:rPr lang="en-US" sz="12000" b="1">
                <a:solidFill>
                  <a:srgbClr val="FFFFFF"/>
                </a:solidFill>
                <a:effectLst>
                  <a:outerShdw blurRad="20000" dist="30000" dir="2700000">
                    <a:srgbClr val="000000">
                      <a:alpha val="80000"/>
                    </a:srgbClr>
                  </a:outerShdw>
                </a:effectLst>
                <a:latin typeface="Calibri"/>
              </a:rPr>
              <a:t>PURE</a:t>
            </a:r>
          </a:p>
        </p:txBody>
      </p:sp>
      <p:sp>
        <p:nvSpPr>
          <p:cNvPr id="5" name="TextBox 4"/>
          <p:cNvSpPr txBox="1"/>
          <p:nvPr/>
        </p:nvSpPr>
        <p:spPr>
          <a:xfrm>
            <a:off x="0" y="5924550"/>
            <a:ext cx="9144000" cy="68580"/>
          </a:xfrm>
          <a:prstGeom prst="rect">
            <a:avLst/>
          </a:prstGeom>
        </p:spPr>
        <p:txBody>
          <a:bodyPr wrap="none" lIns="178594" tIns="0" rIns="178594" bIns="0" anchor="t"/>
          <a:lstStyle/>
          <a:p>
            <a:pPr algn="l"/>
            <a:r>
              <a:rPr lang="en-US" sz="450" b="1">
                <a:solidFill>
                  <a:srgbClr val="FFFFFF"/>
                </a:solidFill>
                <a:latin typeface="Calibri"/>
              </a:rPr>
              <a:t>cc: larces - https://www.flickr.com/photos/23629727@N02</a:t>
            </a:r>
          </a:p>
        </p:txBody>
      </p:sp>
      <p:sp>
        <p:nvSpPr>
          <p:cNvPr id="6" name="Date Placeholder 5"/>
          <p:cNvSpPr>
            <a:spLocks noGrp="1"/>
          </p:cNvSpPr>
          <p:nvPr>
            <p:ph type="dt" sz="half" idx="10"/>
          </p:nvPr>
        </p:nvSpPr>
        <p:spPr/>
        <p:txBody>
          <a:bodyPr/>
          <a:lstStyle/>
          <a:p>
            <a:fld id="{1C75BED9-8704-8E47-9706-2175223EB72F}" type="datetime1">
              <a:rPr lang="en-GB" smtClean="0"/>
              <a:t>22/11/2016</a:t>
            </a:fld>
            <a:endParaRPr lang="en-US"/>
          </a:p>
        </p:txBody>
      </p:sp>
      <p:sp>
        <p:nvSpPr>
          <p:cNvPr id="7" name="Footer Placeholder 6"/>
          <p:cNvSpPr>
            <a:spLocks noGrp="1"/>
          </p:cNvSpPr>
          <p:nvPr>
            <p:ph type="ftr" sz="quarter" idx="11"/>
          </p:nvPr>
        </p:nvSpPr>
        <p:spPr/>
        <p:txBody>
          <a:bodyPr/>
          <a:lstStyle/>
          <a:p>
            <a:r>
              <a:rPr lang="en-US" smtClean="0"/>
              <a:t>Jeremy G. Frey</a:t>
            </a:r>
            <a:endParaRPr lang="en-US"/>
          </a:p>
        </p:txBody>
      </p:sp>
      <p:sp>
        <p:nvSpPr>
          <p:cNvPr id="8" name="Slide Number Placeholder 7"/>
          <p:cNvSpPr>
            <a:spLocks noGrp="1"/>
          </p:cNvSpPr>
          <p:nvPr>
            <p:ph type="sldNum" sz="quarter" idx="12"/>
          </p:nvPr>
        </p:nvSpPr>
        <p:spPr/>
        <p:txBody>
          <a:bodyPr/>
          <a:lstStyle/>
          <a:p>
            <a:fld id="{9F560764-8F06-154D-B820-EC8C9A9352F5}" type="slidenum">
              <a:rPr lang="en-US" smtClean="0"/>
              <a:t>4</a:t>
            </a:fld>
            <a:endParaRPr lang="en-US"/>
          </a:p>
        </p:txBody>
      </p:sp>
    </p:spTree>
    <p:extLst>
      <p:ext uri="{BB962C8B-B14F-4D97-AF65-F5344CB8AC3E}">
        <p14:creationId xmlns:p14="http://schemas.microsoft.com/office/powerpoint/2010/main" val="1135150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5143500"/>
          </a:xfrm>
          <a:prstGeom prst="rect">
            <a:avLst/>
          </a:prstGeom>
        </p:spPr>
      </p:pic>
      <p:pic>
        <p:nvPicPr>
          <p:cNvPr id="3" name="Picture 2"/>
          <p:cNvPicPr>
            <a:picLocks noChangeAspect="1"/>
          </p:cNvPicPr>
          <p:nvPr/>
        </p:nvPicPr>
        <p:blipFill>
          <a:blip r:embed="rId3"/>
          <a:stretch>
            <a:fillRect/>
          </a:stretch>
        </p:blipFill>
        <p:spPr>
          <a:xfrm>
            <a:off x="0" y="3697605"/>
            <a:ext cx="9144000" cy="2011680"/>
          </a:xfrm>
          <a:prstGeom prst="rect">
            <a:avLst/>
          </a:prstGeom>
        </p:spPr>
      </p:pic>
      <p:sp>
        <p:nvSpPr>
          <p:cNvPr id="4" name="TextBox 3"/>
          <p:cNvSpPr txBox="1"/>
          <p:nvPr/>
        </p:nvSpPr>
        <p:spPr>
          <a:xfrm>
            <a:off x="0" y="3697605"/>
            <a:ext cx="9144000" cy="1828800"/>
          </a:xfrm>
          <a:prstGeom prst="rect">
            <a:avLst/>
          </a:prstGeom>
        </p:spPr>
        <p:txBody>
          <a:bodyPr wrap="none" lIns="178594" tIns="0" rIns="178594" bIns="0" anchor="t"/>
          <a:lstStyle/>
          <a:p>
            <a:pPr algn="ctr"/>
            <a:r>
              <a:rPr lang="en-US" sz="12000" b="1">
                <a:solidFill>
                  <a:srgbClr val="FFFFFF"/>
                </a:solidFill>
                <a:effectLst>
                  <a:outerShdw blurRad="20000" dist="30000" dir="2700000">
                    <a:srgbClr val="000000">
                      <a:alpha val="80000"/>
                    </a:srgbClr>
                  </a:outerShdw>
                </a:effectLst>
                <a:latin typeface="Calibri"/>
              </a:rPr>
              <a:t>APPLIED</a:t>
            </a:r>
          </a:p>
        </p:txBody>
      </p:sp>
      <p:sp>
        <p:nvSpPr>
          <p:cNvPr id="5" name="TextBox 4"/>
          <p:cNvSpPr txBox="1"/>
          <p:nvPr/>
        </p:nvSpPr>
        <p:spPr>
          <a:xfrm>
            <a:off x="0" y="5924550"/>
            <a:ext cx="9144000" cy="68580"/>
          </a:xfrm>
          <a:prstGeom prst="rect">
            <a:avLst/>
          </a:prstGeom>
        </p:spPr>
        <p:txBody>
          <a:bodyPr wrap="none" lIns="178594" tIns="0" rIns="178594" bIns="0" anchor="t"/>
          <a:lstStyle/>
          <a:p>
            <a:pPr algn="l"/>
            <a:r>
              <a:rPr lang="en-US" sz="450" b="1">
                <a:solidFill>
                  <a:srgbClr val="FFFFFF"/>
                </a:solidFill>
                <a:latin typeface="Calibri"/>
              </a:rPr>
              <a:t>cc: Gerard Stolk (vers le Carême) - https://www.flickr.com/photos/20762304@N00</a:t>
            </a:r>
          </a:p>
        </p:txBody>
      </p:sp>
      <p:sp>
        <p:nvSpPr>
          <p:cNvPr id="6" name="Date Placeholder 5"/>
          <p:cNvSpPr>
            <a:spLocks noGrp="1"/>
          </p:cNvSpPr>
          <p:nvPr>
            <p:ph type="dt" sz="half" idx="10"/>
          </p:nvPr>
        </p:nvSpPr>
        <p:spPr/>
        <p:txBody>
          <a:bodyPr/>
          <a:lstStyle/>
          <a:p>
            <a:fld id="{BCB62373-99EE-E243-BA7B-BD33BB0117E2}" type="datetime1">
              <a:rPr lang="en-GB" smtClean="0"/>
              <a:t>22/11/2016</a:t>
            </a:fld>
            <a:endParaRPr lang="en-US"/>
          </a:p>
        </p:txBody>
      </p:sp>
      <p:sp>
        <p:nvSpPr>
          <p:cNvPr id="7" name="Footer Placeholder 6"/>
          <p:cNvSpPr>
            <a:spLocks noGrp="1"/>
          </p:cNvSpPr>
          <p:nvPr>
            <p:ph type="ftr" sz="quarter" idx="11"/>
          </p:nvPr>
        </p:nvSpPr>
        <p:spPr/>
        <p:txBody>
          <a:bodyPr/>
          <a:lstStyle/>
          <a:p>
            <a:r>
              <a:rPr lang="en-US" smtClean="0"/>
              <a:t>Jeremy G. Frey</a:t>
            </a:r>
            <a:endParaRPr lang="en-US"/>
          </a:p>
        </p:txBody>
      </p:sp>
      <p:sp>
        <p:nvSpPr>
          <p:cNvPr id="8" name="Slide Number Placeholder 7"/>
          <p:cNvSpPr>
            <a:spLocks noGrp="1"/>
          </p:cNvSpPr>
          <p:nvPr>
            <p:ph type="sldNum" sz="quarter" idx="12"/>
          </p:nvPr>
        </p:nvSpPr>
        <p:spPr/>
        <p:txBody>
          <a:bodyPr/>
          <a:lstStyle/>
          <a:p>
            <a:fld id="{9F560764-8F06-154D-B820-EC8C9A9352F5}" type="slidenum">
              <a:rPr lang="en-US" smtClean="0"/>
              <a:t>5</a:t>
            </a:fld>
            <a:endParaRPr lang="en-US"/>
          </a:p>
        </p:txBody>
      </p:sp>
    </p:spTree>
    <p:extLst>
      <p:ext uri="{BB962C8B-B14F-4D97-AF65-F5344CB8AC3E}">
        <p14:creationId xmlns:p14="http://schemas.microsoft.com/office/powerpoint/2010/main" val="963717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5143500"/>
          </a:xfrm>
          <a:prstGeom prst="rect">
            <a:avLst/>
          </a:prstGeom>
        </p:spPr>
      </p:pic>
      <p:pic>
        <p:nvPicPr>
          <p:cNvPr id="3" name="Picture 2"/>
          <p:cNvPicPr>
            <a:picLocks noChangeAspect="1"/>
          </p:cNvPicPr>
          <p:nvPr/>
        </p:nvPicPr>
        <p:blipFill>
          <a:blip r:embed="rId3"/>
          <a:stretch>
            <a:fillRect/>
          </a:stretch>
        </p:blipFill>
        <p:spPr>
          <a:xfrm>
            <a:off x="0" y="2852928"/>
            <a:ext cx="9144000" cy="1357884"/>
          </a:xfrm>
          <a:prstGeom prst="rect">
            <a:avLst/>
          </a:prstGeom>
        </p:spPr>
      </p:pic>
      <p:sp>
        <p:nvSpPr>
          <p:cNvPr id="4" name="TextBox 3"/>
          <p:cNvSpPr txBox="1"/>
          <p:nvPr/>
        </p:nvSpPr>
        <p:spPr>
          <a:xfrm>
            <a:off x="0" y="2914650"/>
            <a:ext cx="9144000" cy="1234440"/>
          </a:xfrm>
          <a:prstGeom prst="rect">
            <a:avLst/>
          </a:prstGeom>
        </p:spPr>
        <p:txBody>
          <a:bodyPr wrap="none" lIns="178594" tIns="0" rIns="178594" bIns="0" anchor="t"/>
          <a:lstStyle/>
          <a:p>
            <a:pPr algn="ctr"/>
            <a:r>
              <a:rPr lang="en-US" sz="8100" b="1">
                <a:solidFill>
                  <a:srgbClr val="FFFFFF"/>
                </a:solidFill>
                <a:effectLst>
                  <a:outerShdw blurRad="20000" dist="30000" dir="2700000">
                    <a:srgbClr val="000000">
                      <a:alpha val="80000"/>
                    </a:srgbClr>
                  </a:outerShdw>
                </a:effectLst>
                <a:latin typeface="Calibri"/>
              </a:rPr>
              <a:t>RELATIONSHIPS</a:t>
            </a:r>
          </a:p>
        </p:txBody>
      </p:sp>
      <p:sp>
        <p:nvSpPr>
          <p:cNvPr id="5" name="TextBox 4"/>
          <p:cNvSpPr txBox="1"/>
          <p:nvPr/>
        </p:nvSpPr>
        <p:spPr>
          <a:xfrm>
            <a:off x="0" y="5924550"/>
            <a:ext cx="9144000" cy="68580"/>
          </a:xfrm>
          <a:prstGeom prst="rect">
            <a:avLst/>
          </a:prstGeom>
        </p:spPr>
        <p:txBody>
          <a:bodyPr wrap="none" lIns="178594" tIns="0" rIns="178594" bIns="0" anchor="t"/>
          <a:lstStyle/>
          <a:p>
            <a:pPr algn="l"/>
            <a:r>
              <a:rPr lang="en-US" sz="450" b="1">
                <a:solidFill>
                  <a:srgbClr val="FFFFFF"/>
                </a:solidFill>
                <a:latin typeface="Calibri"/>
              </a:rPr>
              <a:t>cc: tuchodi - https://www.flickr.com/photos/35034360491@N01</a:t>
            </a:r>
          </a:p>
        </p:txBody>
      </p:sp>
      <p:sp>
        <p:nvSpPr>
          <p:cNvPr id="6" name="Date Placeholder 5"/>
          <p:cNvSpPr>
            <a:spLocks noGrp="1"/>
          </p:cNvSpPr>
          <p:nvPr>
            <p:ph type="dt" sz="half" idx="10"/>
          </p:nvPr>
        </p:nvSpPr>
        <p:spPr/>
        <p:txBody>
          <a:bodyPr/>
          <a:lstStyle/>
          <a:p>
            <a:fld id="{7F818AEA-C98C-B744-BDF9-DD540DF81EDB}" type="datetime1">
              <a:rPr lang="en-GB" smtClean="0"/>
              <a:t>22/11/2016</a:t>
            </a:fld>
            <a:endParaRPr lang="en-US"/>
          </a:p>
        </p:txBody>
      </p:sp>
      <p:sp>
        <p:nvSpPr>
          <p:cNvPr id="7" name="Footer Placeholder 6"/>
          <p:cNvSpPr>
            <a:spLocks noGrp="1"/>
          </p:cNvSpPr>
          <p:nvPr>
            <p:ph type="ftr" sz="quarter" idx="11"/>
          </p:nvPr>
        </p:nvSpPr>
        <p:spPr/>
        <p:txBody>
          <a:bodyPr/>
          <a:lstStyle/>
          <a:p>
            <a:r>
              <a:rPr lang="en-US" smtClean="0"/>
              <a:t>Jeremy G. Frey</a:t>
            </a:r>
            <a:endParaRPr lang="en-US"/>
          </a:p>
        </p:txBody>
      </p:sp>
      <p:sp>
        <p:nvSpPr>
          <p:cNvPr id="8" name="Slide Number Placeholder 7"/>
          <p:cNvSpPr>
            <a:spLocks noGrp="1"/>
          </p:cNvSpPr>
          <p:nvPr>
            <p:ph type="sldNum" sz="quarter" idx="12"/>
          </p:nvPr>
        </p:nvSpPr>
        <p:spPr/>
        <p:txBody>
          <a:bodyPr/>
          <a:lstStyle/>
          <a:p>
            <a:fld id="{9F560764-8F06-154D-B820-EC8C9A9352F5}" type="slidenum">
              <a:rPr lang="en-US" smtClean="0"/>
              <a:t>6</a:t>
            </a:fld>
            <a:endParaRPr lang="en-US"/>
          </a:p>
        </p:txBody>
      </p:sp>
    </p:spTree>
    <p:extLst>
      <p:ext uri="{BB962C8B-B14F-4D97-AF65-F5344CB8AC3E}">
        <p14:creationId xmlns:p14="http://schemas.microsoft.com/office/powerpoint/2010/main" val="878188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2-07-04 at 11.58.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19" y="0"/>
            <a:ext cx="6211830" cy="4334010"/>
          </a:xfrm>
          <a:prstGeom prst="rect">
            <a:avLst/>
          </a:prstGeom>
          <a:scene3d>
            <a:camera prst="isometricOffAxis1Right"/>
            <a:lightRig rig="threePt" dir="t"/>
          </a:scene3d>
        </p:spPr>
      </p:pic>
      <p:pic>
        <p:nvPicPr>
          <p:cNvPr id="7" name="Picture 6" descr="Screen shot 2012-07-04 at 12.08.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207" y="1032623"/>
            <a:ext cx="6137731" cy="4080076"/>
          </a:xfrm>
          <a:prstGeom prst="rect">
            <a:avLst/>
          </a:prstGeom>
          <a:scene3d>
            <a:camera prst="isometricOffAxis1Right"/>
            <a:lightRig rig="threePt" dir="t"/>
          </a:scene3d>
        </p:spPr>
      </p:pic>
      <p:pic>
        <p:nvPicPr>
          <p:cNvPr id="8" name="Picture 3" descr="Screen shot 2013-02-24 at 11.20.2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235173"/>
            <a:ext cx="5472608" cy="5052392"/>
          </a:xfrm>
          <a:prstGeom prst="rect">
            <a:avLst/>
          </a:prstGeom>
          <a:scene3d>
            <a:camera prst="isometricOffAxis1Righ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Screen shot 2012-07-04 at 11.56.2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8835" y="1719725"/>
            <a:ext cx="5265165" cy="4658873"/>
          </a:xfrm>
          <a:prstGeom prst="rect">
            <a:avLst/>
          </a:prstGeom>
          <a:scene3d>
            <a:camera prst="isometricOffAxis1Right"/>
            <a:lightRig rig="threePt" dir="t"/>
          </a:scene3d>
        </p:spPr>
      </p:pic>
      <p:sp>
        <p:nvSpPr>
          <p:cNvPr id="2" name="TextBox 1"/>
          <p:cNvSpPr txBox="1">
            <a:spLocks noChangeArrowheads="1"/>
          </p:cNvSpPr>
          <p:nvPr/>
        </p:nvSpPr>
        <p:spPr bwMode="auto">
          <a:xfrm>
            <a:off x="747713" y="5657850"/>
            <a:ext cx="561657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r>
              <a:rPr lang="en-US" sz="3200" b="1" i="1">
                <a:solidFill>
                  <a:srgbClr val="0000FF"/>
                </a:solidFill>
              </a:rPr>
              <a:t>Intelligent Open Access to Data  </a:t>
            </a:r>
          </a:p>
        </p:txBody>
      </p:sp>
    </p:spTree>
    <p:extLst>
      <p:ext uri="{BB962C8B-B14F-4D97-AF65-F5344CB8AC3E}">
        <p14:creationId xmlns:p14="http://schemas.microsoft.com/office/powerpoint/2010/main" val="3531996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Laboratory”</a:t>
            </a:r>
            <a:endParaRPr lang="en-GB" dirty="0"/>
          </a:p>
        </p:txBody>
      </p:sp>
      <p:sp>
        <p:nvSpPr>
          <p:cNvPr id="3" name="Content Placeholder 2"/>
          <p:cNvSpPr>
            <a:spLocks noGrp="1"/>
          </p:cNvSpPr>
          <p:nvPr>
            <p:ph idx="1"/>
          </p:nvPr>
        </p:nvSpPr>
        <p:spPr>
          <a:xfrm>
            <a:off x="457200" y="1600200"/>
            <a:ext cx="6418263" cy="4525963"/>
          </a:xfrm>
        </p:spPr>
        <p:txBody>
          <a:bodyPr>
            <a:normAutofit fontScale="92500" lnSpcReduction="10000"/>
          </a:bodyPr>
          <a:lstStyle/>
          <a:p>
            <a:r>
              <a:rPr lang="en-GB" dirty="0" smtClean="0"/>
              <a:t>A laboratory is an Integration of people and equipment</a:t>
            </a:r>
          </a:p>
          <a:p>
            <a:r>
              <a:rPr lang="en-GB" dirty="0" smtClean="0"/>
              <a:t>A complex socio-technical system</a:t>
            </a:r>
          </a:p>
          <a:p>
            <a:r>
              <a:rPr lang="en-GB" dirty="0" smtClean="0"/>
              <a:t>Disrupted or integrated by digital infrastructure?</a:t>
            </a:r>
          </a:p>
          <a:p>
            <a:r>
              <a:rPr lang="en-GB" dirty="0" smtClean="0"/>
              <a:t>How to support (a) people to do what they are best at doing and (b) computers to undertake what they can do best and (c) ensure that they can work together.</a:t>
            </a:r>
          </a:p>
          <a:p>
            <a:endParaRPr lang="en-GB" dirty="0"/>
          </a:p>
        </p:txBody>
      </p:sp>
      <p:grpSp>
        <p:nvGrpSpPr>
          <p:cNvPr id="4" name="Group 6"/>
          <p:cNvGrpSpPr>
            <a:grpSpLocks/>
          </p:cNvGrpSpPr>
          <p:nvPr/>
        </p:nvGrpSpPr>
        <p:grpSpPr bwMode="auto">
          <a:xfrm>
            <a:off x="6875463" y="1473301"/>
            <a:ext cx="1914525" cy="4259263"/>
            <a:chOff x="6815931" y="2474913"/>
            <a:chExt cx="1912938" cy="4259261"/>
          </a:xfrm>
        </p:grpSpPr>
        <p:pic>
          <p:nvPicPr>
            <p:cNvPr id="5"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869" y="2474913"/>
              <a:ext cx="1905000" cy="127158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931" y="3368675"/>
              <a:ext cx="1905000" cy="127158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tabletBe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869" y="5305424"/>
              <a:ext cx="1905000" cy="142875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labbookGlov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3869" y="4262437"/>
              <a:ext cx="1897062" cy="142081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259503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Contexts</a:t>
            </a:r>
            <a:endParaRPr lang="en-GB" dirty="0"/>
          </a:p>
        </p:txBody>
      </p:sp>
      <p:sp>
        <p:nvSpPr>
          <p:cNvPr id="3" name="Content Placeholder 2"/>
          <p:cNvSpPr>
            <a:spLocks noGrp="1"/>
          </p:cNvSpPr>
          <p:nvPr>
            <p:ph idx="1"/>
          </p:nvPr>
        </p:nvSpPr>
        <p:spPr/>
        <p:txBody>
          <a:bodyPr/>
          <a:lstStyle/>
          <a:p>
            <a:r>
              <a:rPr lang="en-GB" dirty="0" smtClean="0"/>
              <a:t>Digital context for human action</a:t>
            </a:r>
          </a:p>
          <a:p>
            <a:r>
              <a:rPr lang="en-GB" dirty="0" smtClean="0"/>
              <a:t>Human context for computational processes</a:t>
            </a:r>
          </a:p>
          <a:p>
            <a:r>
              <a:rPr lang="en-GB" dirty="0" smtClean="0"/>
              <a:t>To support provenance and trust of the laboratory process</a:t>
            </a:r>
          </a:p>
          <a:p>
            <a:r>
              <a:rPr lang="en-GB" dirty="0" smtClean="0"/>
              <a:t>Ensure discovery, integration and validation of data and information</a:t>
            </a:r>
            <a:endParaRPr lang="en-GB" dirty="0"/>
          </a:p>
        </p:txBody>
      </p:sp>
    </p:spTree>
    <p:extLst>
      <p:ext uri="{BB962C8B-B14F-4D97-AF65-F5344CB8AC3E}">
        <p14:creationId xmlns:p14="http://schemas.microsoft.com/office/powerpoint/2010/main" val="1637131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8223</TotalTime>
  <Words>635</Words>
  <Application>Microsoft Macintosh PowerPoint</Application>
  <PresentationFormat>On-screen Show (4:3)</PresentationFormat>
  <Paragraphs>128</Paragraphs>
  <Slides>26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Lucida Sans</vt:lpstr>
      <vt:lpstr>ＭＳ Ｐゴシック</vt:lpstr>
      <vt:lpstr>Yu Gothic</vt:lpstr>
      <vt:lpstr>Arial</vt:lpstr>
      <vt:lpstr>Office Theme</vt:lpstr>
      <vt:lpstr>Scientific Research</vt:lpstr>
      <vt:lpstr>PowerPoint Presentation</vt:lpstr>
      <vt:lpstr>PowerPoint Presentation</vt:lpstr>
      <vt:lpstr>PowerPoint Presentation</vt:lpstr>
      <vt:lpstr>PowerPoint Presentation</vt:lpstr>
      <vt:lpstr>PowerPoint Presentation</vt:lpstr>
      <vt:lpstr>PowerPoint Presentation</vt:lpstr>
      <vt:lpstr>“The Laboratory”</vt:lpstr>
      <vt:lpstr>Contexts</vt:lpstr>
      <vt:lpstr>Reproducibility</vt:lpstr>
      <vt:lpstr>PowerPoint Presentation</vt:lpstr>
      <vt:lpstr>PowerPoint Presentation</vt:lpstr>
      <vt:lpstr>PowerPoint Presentation</vt:lpstr>
      <vt:lpstr>PowerPoint Presentation</vt:lpstr>
      <vt:lpstr>Collaborations</vt:lpstr>
      <vt:lpstr>How do we communicate?</vt:lpstr>
      <vt:lpstr>Semiotic Web</vt:lpstr>
      <vt:lpstr>OPEN Notebook Science</vt:lpstr>
      <vt:lpstr>PowerPoint Presentation</vt:lpstr>
      <vt:lpstr>PowerPoint Presentation</vt:lpstr>
      <vt:lpstr>Laboratories of the Future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Research</dc:title>
  <dc:creator>Jeremy G Frey</dc:creator>
  <cp:lastModifiedBy>Frey J.G.</cp:lastModifiedBy>
  <cp:revision>11</cp:revision>
  <dcterms:created xsi:type="dcterms:W3CDTF">2013-11-26T17:07:29Z</dcterms:created>
  <dcterms:modified xsi:type="dcterms:W3CDTF">2016-11-22T17:21:29Z</dcterms:modified>
</cp:coreProperties>
</file>