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83" r:id="rId3"/>
    <p:sldId id="266" r:id="rId4"/>
    <p:sldId id="277" r:id="rId5"/>
    <p:sldId id="275" r:id="rId6"/>
    <p:sldId id="278" r:id="rId7"/>
    <p:sldId id="279" r:id="rId8"/>
    <p:sldId id="281" r:id="rId9"/>
    <p:sldId id="286" r:id="rId10"/>
    <p:sldId id="282" r:id="rId11"/>
    <p:sldId id="280" r:id="rId12"/>
    <p:sldId id="284" r:id="rId13"/>
    <p:sldId id="287" r:id="rId14"/>
    <p:sldId id="288" r:id="rId15"/>
    <p:sldId id="285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45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45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453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49B07549-0CBB-4580-A5F2-17B54AAAEF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5102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24E70-B1E4-42A2-8FF4-9318CA3A32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149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C2854-BA41-43FC-AA25-BC908CB818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801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F64F5-4530-4907-BE60-37C3B0D0D8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809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255DB-2266-430B-AF84-7FD38CF5DC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172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6169B-7B7C-449B-A845-A2CE13A0C6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699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D786D-03EA-4E36-9101-0952410E3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50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25067-FB8B-4F84-B61B-A8968C2374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351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4012D-F7F6-48F1-9C31-41FD7F0943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755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E82F4-B621-4B21-B649-96C252F715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309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D61F7-7975-490C-A9C5-6CF1ADE357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440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06AC6-513E-44EA-9DA9-23541D93A2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737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BA1755-4D50-4D78-9D7D-5AC54A6768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ampton.ac.uk/sociology/about/staff/sroth.page" TargetMode="External"/><Relationship Id="rId2" Type="http://schemas.openxmlformats.org/officeDocument/2006/relationships/hyperlink" Target="mailto:sroth@soton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itpress.mit.edu/books/out-shadows-stree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1600" b="1" dirty="0"/>
              <a:t>WebScience Guest Lecture 21/11/16 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600" b="1" dirty="0" smtClean="0"/>
              <a:t>Dr </a:t>
            </a:r>
            <a:r>
              <a:rPr lang="en-GB" altLang="en-US" sz="1600" b="1" dirty="0" smtClean="0"/>
              <a:t>Silke Roth </a:t>
            </a:r>
            <a:r>
              <a:rPr lang="en-GB" altLang="en-US" sz="1600" b="1" dirty="0" smtClean="0"/>
              <a:t>@</a:t>
            </a:r>
            <a:r>
              <a:rPr lang="en-GB" altLang="en-US" sz="1600" b="1" dirty="0" smtClean="0"/>
              <a:t>SilkeRoth </a:t>
            </a:r>
            <a:r>
              <a:rPr lang="en-GB" altLang="en-US" sz="1600" b="1" dirty="0" smtClean="0">
                <a:hlinkClick r:id="rId2"/>
              </a:rPr>
              <a:t>sroth@soton.ac.uk</a:t>
            </a:r>
            <a:endParaRPr lang="en-GB" alt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1600" b="1" dirty="0">
                <a:hlinkClick r:id="rId3"/>
              </a:rPr>
              <a:t>http://</a:t>
            </a:r>
            <a:r>
              <a:rPr lang="en-GB" altLang="en-US" sz="1600" b="1" dirty="0" smtClean="0">
                <a:hlinkClick r:id="rId3"/>
              </a:rPr>
              <a:t>www.southampton.ac.uk/sociology/about/staff/sroth.page</a:t>
            </a:r>
            <a:endParaRPr lang="en-GB" alt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1600" b="1" dirty="0" smtClean="0"/>
              <a:t>Department </a:t>
            </a:r>
            <a:r>
              <a:rPr lang="en-GB" altLang="en-US" sz="1600" b="1" dirty="0" smtClean="0"/>
              <a:t>of Sociology, Social Policy and Criminology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600" b="1" dirty="0" smtClean="0"/>
              <a:t> </a:t>
            </a:r>
          </a:p>
        </p:txBody>
      </p:sp>
      <p:pic>
        <p:nvPicPr>
          <p:cNvPr id="2051" name="Picture 4"/>
          <p:cNvPicPr>
            <a:picLocks noGrp="1" noChangeAspect="1" noChangeArrowheads="1"/>
          </p:cNvPicPr>
          <p:nvPr>
            <p:ph type="ctr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457200"/>
            <a:ext cx="4114800" cy="25146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57200"/>
            <a:ext cx="3166619" cy="4481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259292"/>
            <a:ext cx="3429000" cy="1926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Bennett &amp; Segerberg (2012)</a:t>
            </a:r>
            <a:br>
              <a:rPr lang="en-GB" dirty="0" smtClean="0"/>
            </a:br>
            <a:r>
              <a:rPr lang="en-GB" dirty="0" smtClean="0"/>
              <a:t>The Logic of Connective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Collective action – organisational resources, collective identity, collective endeavour</a:t>
            </a:r>
          </a:p>
          <a:p>
            <a:r>
              <a:rPr lang="en-GB" dirty="0" smtClean="0"/>
              <a:t>Connective action – personalised content shared across media networks, individualised, weak tie networks</a:t>
            </a:r>
          </a:p>
          <a:p>
            <a:r>
              <a:rPr lang="en-GB" dirty="0" smtClean="0"/>
              <a:t>Mix of online media &amp; offline activities </a:t>
            </a:r>
          </a:p>
          <a:p>
            <a:pPr lvl="1"/>
            <a:r>
              <a:rPr lang="en-GB" sz="2000" dirty="0" smtClean="0"/>
              <a:t>example Occupy (Roth, Saunders, Olcese 2014)</a:t>
            </a:r>
          </a:p>
        </p:txBody>
      </p:sp>
    </p:spTree>
    <p:extLst>
      <p:ext uri="{BB962C8B-B14F-4D97-AF65-F5344CB8AC3E}">
        <p14:creationId xmlns:p14="http://schemas.microsoft.com/office/powerpoint/2010/main" val="139073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Literature on </a:t>
            </a:r>
            <a:br>
              <a:rPr lang="en-GB" dirty="0" smtClean="0"/>
            </a:br>
            <a:r>
              <a:rPr lang="en-GB" dirty="0" smtClean="0"/>
              <a:t>Collective &amp; Connective Action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100" dirty="0"/>
              <a:t>Snow, David A., Soule, Sarah A, </a:t>
            </a:r>
            <a:r>
              <a:rPr lang="en-GB" sz="1100" dirty="0" smtClean="0"/>
              <a:t>&amp; Kriesi</a:t>
            </a:r>
            <a:r>
              <a:rPr lang="en-GB" sz="1100" dirty="0"/>
              <a:t>, Hans Peter (eds). (2007) </a:t>
            </a:r>
            <a:r>
              <a:rPr lang="en-GB" sz="1100" u="sng" dirty="0"/>
              <a:t>The Blackwell Companion to Social Movements</a:t>
            </a:r>
            <a:r>
              <a:rPr lang="en-GB" sz="1100" b="1" dirty="0"/>
              <a:t>. HM 131 SNO</a:t>
            </a:r>
            <a:endParaRPr lang="en-GB" sz="1100" dirty="0"/>
          </a:p>
          <a:p>
            <a:pPr lvl="0"/>
            <a:r>
              <a:rPr lang="en-GB" sz="1100" dirty="0"/>
              <a:t>Mercea, D (2012) Digital prefigurative participation: The entwinement of online communication and offline participation in protest events. </a:t>
            </a:r>
            <a:r>
              <a:rPr lang="en-GB" sz="1100" i="1" dirty="0"/>
              <a:t>New Media &amp; Society </a:t>
            </a:r>
            <a:r>
              <a:rPr lang="en-GB" sz="1100" dirty="0"/>
              <a:t>Vol. 14, No. 1, p. 153-169.</a:t>
            </a:r>
          </a:p>
          <a:p>
            <a:pPr lvl="0"/>
            <a:r>
              <a:rPr lang="en-GB" sz="1100" dirty="0"/>
              <a:t>Van Laer, J </a:t>
            </a:r>
            <a:r>
              <a:rPr lang="en-GB" sz="1100" dirty="0" smtClean="0"/>
              <a:t> &amp; </a:t>
            </a:r>
            <a:r>
              <a:rPr lang="en-GB" sz="1100" dirty="0"/>
              <a:t>Van Aelst, P (2010) Internet and Social Movement Repertoires. </a:t>
            </a:r>
            <a:r>
              <a:rPr lang="en-GB" sz="1100" i="1" dirty="0"/>
              <a:t>Information, Communication &amp; </a:t>
            </a:r>
            <a:r>
              <a:rPr lang="en-GB" sz="1100" i="1" dirty="0" smtClean="0"/>
              <a:t>Society</a:t>
            </a:r>
            <a:r>
              <a:rPr lang="en-GB" sz="1100" dirty="0"/>
              <a:t>,</a:t>
            </a:r>
            <a:r>
              <a:rPr lang="en-GB" sz="1100" dirty="0" smtClean="0"/>
              <a:t>13:8</a:t>
            </a:r>
            <a:endParaRPr lang="en-GB" sz="1100" dirty="0"/>
          </a:p>
          <a:p>
            <a:pPr lvl="0"/>
            <a:r>
              <a:rPr lang="en-GB" sz="1100" dirty="0"/>
              <a:t>Bennett, W </a:t>
            </a:r>
            <a:r>
              <a:rPr lang="en-GB" sz="1100" dirty="0" smtClean="0"/>
              <a:t>L &amp; </a:t>
            </a:r>
            <a:r>
              <a:rPr lang="en-GB" sz="1100" dirty="0"/>
              <a:t>Segerberg, A (2012) The Logic of Connective Action. </a:t>
            </a:r>
            <a:r>
              <a:rPr lang="en-GB" sz="1100" i="1" dirty="0"/>
              <a:t>Information, Communication &amp; Society</a:t>
            </a:r>
            <a:r>
              <a:rPr lang="en-GB" sz="1100" dirty="0"/>
              <a:t> </a:t>
            </a:r>
            <a:r>
              <a:rPr lang="en-GB" sz="1100" dirty="0" smtClean="0"/>
              <a:t>15:5,739-768</a:t>
            </a:r>
            <a:r>
              <a:rPr lang="en-GB" sz="1100" dirty="0"/>
              <a:t>.</a:t>
            </a:r>
          </a:p>
          <a:p>
            <a:pPr lvl="0"/>
            <a:r>
              <a:rPr lang="en-GB" sz="1100" dirty="0" smtClean="0"/>
              <a:t>Castells</a:t>
            </a:r>
            <a:r>
              <a:rPr lang="en-GB" sz="1100" dirty="0"/>
              <a:t>, M (2013) </a:t>
            </a:r>
            <a:r>
              <a:rPr lang="en-GB" sz="1100" u="sng" dirty="0"/>
              <a:t>Networks of Outrage and Hope. Social Movements in the Internet Age.</a:t>
            </a:r>
            <a:r>
              <a:rPr lang="en-GB" sz="1100" i="1" dirty="0"/>
              <a:t> </a:t>
            </a:r>
            <a:r>
              <a:rPr lang="en-GB" sz="1100" dirty="0"/>
              <a:t>Cambridge: Polity. </a:t>
            </a:r>
          </a:p>
          <a:p>
            <a:pPr lvl="0"/>
            <a:r>
              <a:rPr lang="en-GB" sz="1100" dirty="0" err="1"/>
              <a:t>Diani</a:t>
            </a:r>
            <a:r>
              <a:rPr lang="en-GB" sz="1100" dirty="0"/>
              <a:t>, M (2000) Social Movement Networks Virtual and Real. </a:t>
            </a:r>
            <a:r>
              <a:rPr lang="en-GB" sz="1100" u="sng" dirty="0"/>
              <a:t>Information, Communication &amp; Society </a:t>
            </a:r>
            <a:r>
              <a:rPr lang="en-GB" sz="1100" dirty="0" smtClean="0"/>
              <a:t>3:3</a:t>
            </a:r>
            <a:r>
              <a:rPr lang="en-GB" sz="1100" dirty="0"/>
              <a:t>, </a:t>
            </a:r>
            <a:r>
              <a:rPr lang="en-GB" sz="1100" dirty="0" smtClean="0"/>
              <a:t>386-401</a:t>
            </a:r>
            <a:r>
              <a:rPr lang="en-GB" sz="1100" dirty="0"/>
              <a:t>.</a:t>
            </a:r>
          </a:p>
          <a:p>
            <a:pPr lvl="0"/>
            <a:r>
              <a:rPr lang="en-GB" sz="1100" dirty="0" smtClean="0"/>
              <a:t>Garrett</a:t>
            </a:r>
            <a:r>
              <a:rPr lang="en-GB" sz="1100" dirty="0"/>
              <a:t>, R K (2006) Protest in an Information </a:t>
            </a:r>
            <a:r>
              <a:rPr lang="en-GB" sz="1100" dirty="0" smtClean="0"/>
              <a:t>Society (lit review) </a:t>
            </a:r>
            <a:r>
              <a:rPr lang="en-GB" sz="1100" u="sng" dirty="0" smtClean="0"/>
              <a:t>Information</a:t>
            </a:r>
            <a:r>
              <a:rPr lang="en-GB" sz="1100" u="sng" dirty="0"/>
              <a:t>, Communication &amp; Society</a:t>
            </a:r>
            <a:r>
              <a:rPr lang="en-GB" sz="1100" i="1" dirty="0"/>
              <a:t> </a:t>
            </a:r>
            <a:r>
              <a:rPr lang="en-GB" sz="1100" dirty="0" smtClean="0"/>
              <a:t>9:2</a:t>
            </a:r>
            <a:r>
              <a:rPr lang="en-GB" sz="1100" dirty="0"/>
              <a:t>, p. 202-224.</a:t>
            </a:r>
          </a:p>
          <a:p>
            <a:pPr lvl="0"/>
            <a:r>
              <a:rPr lang="en-GB" sz="1100" dirty="0"/>
              <a:t>Harlow, S </a:t>
            </a:r>
            <a:r>
              <a:rPr lang="en-GB" sz="1100" dirty="0" smtClean="0"/>
              <a:t>&amp; </a:t>
            </a:r>
            <a:r>
              <a:rPr lang="en-GB" sz="1100" dirty="0"/>
              <a:t>Harp, D (</a:t>
            </a:r>
            <a:r>
              <a:rPr lang="en-GB" sz="1100" dirty="0" smtClean="0"/>
              <a:t>2012) </a:t>
            </a:r>
            <a:r>
              <a:rPr lang="en-GB" sz="1100" dirty="0"/>
              <a:t>Collective Action on the Web </a:t>
            </a:r>
            <a:r>
              <a:rPr lang="en-GB" sz="1100" u="sng" dirty="0"/>
              <a:t>I</a:t>
            </a:r>
            <a:r>
              <a:rPr lang="en-GB" sz="1100" u="sng" dirty="0" smtClean="0"/>
              <a:t>nformation</a:t>
            </a:r>
            <a:r>
              <a:rPr lang="en-GB" sz="1100" u="sng" dirty="0"/>
              <a:t>, Communication &amp; Society</a:t>
            </a:r>
            <a:r>
              <a:rPr lang="en-GB" sz="1100" dirty="0"/>
              <a:t> </a:t>
            </a:r>
            <a:r>
              <a:rPr lang="en-GB" sz="1100" dirty="0" smtClean="0"/>
              <a:t>15:2</a:t>
            </a:r>
            <a:r>
              <a:rPr lang="en-GB" sz="1100" dirty="0"/>
              <a:t>, </a:t>
            </a:r>
          </a:p>
          <a:p>
            <a:pPr lvl="0"/>
            <a:r>
              <a:rPr lang="en-GB" sz="1100" dirty="0"/>
              <a:t>Farrell, H. (2012). "The Consequences of the Internet for Politics." </a:t>
            </a:r>
            <a:r>
              <a:rPr lang="en-GB" sz="1100" u="sng" dirty="0"/>
              <a:t>Annual Review of Political Science</a:t>
            </a:r>
            <a:r>
              <a:rPr lang="en-GB" sz="1100" dirty="0"/>
              <a:t> </a:t>
            </a:r>
            <a:r>
              <a:rPr lang="en-GB" sz="1100" b="1" dirty="0"/>
              <a:t>15</a:t>
            </a:r>
            <a:r>
              <a:rPr lang="en-GB" sz="1100" dirty="0"/>
              <a:t>(1): 35-52.</a:t>
            </a:r>
          </a:p>
          <a:p>
            <a:pPr lvl="0"/>
            <a:r>
              <a:rPr lang="en-GB" sz="1100" dirty="0" smtClean="0"/>
              <a:t>L </a:t>
            </a:r>
            <a:r>
              <a:rPr lang="en-GB" sz="1100" dirty="0" err="1"/>
              <a:t>Illia</a:t>
            </a:r>
            <a:r>
              <a:rPr lang="en-GB" sz="1100" dirty="0"/>
              <a:t> (2003). ‘Passage to </a:t>
            </a:r>
            <a:r>
              <a:rPr lang="en-GB" sz="1100" dirty="0" err="1"/>
              <a:t>cyberactivism</a:t>
            </a:r>
            <a:r>
              <a:rPr lang="en-GB" sz="1100" dirty="0"/>
              <a:t>: how dynamics of activism change.’ </a:t>
            </a:r>
            <a:r>
              <a:rPr lang="en-GB" sz="1100" u="sng" dirty="0"/>
              <a:t>Journal of Public Affairs </a:t>
            </a:r>
            <a:r>
              <a:rPr lang="en-GB" sz="1100" b="1" dirty="0"/>
              <a:t>3</a:t>
            </a:r>
            <a:r>
              <a:rPr lang="en-GB" sz="1100" dirty="0"/>
              <a:t>(4): 326-337.  </a:t>
            </a:r>
          </a:p>
          <a:p>
            <a:pPr marL="0" indent="0">
              <a:buNone/>
            </a:pPr>
            <a:r>
              <a:rPr lang="en-GB" sz="1100" dirty="0" smtClean="0"/>
              <a:t>Arab Spring</a:t>
            </a:r>
          </a:p>
          <a:p>
            <a:r>
              <a:rPr lang="de-DE" sz="1100" dirty="0"/>
              <a:t>Wolfsfeld, G., E. </a:t>
            </a:r>
            <a:r>
              <a:rPr lang="de-DE" sz="1100" dirty="0" err="1"/>
              <a:t>Segev</a:t>
            </a:r>
            <a:r>
              <a:rPr lang="de-DE" sz="1100" dirty="0"/>
              <a:t>, et al. </a:t>
            </a:r>
            <a:r>
              <a:rPr lang="en-GB" sz="1100" dirty="0"/>
              <a:t>(2013). "Social Media and the Arab Spring: Politics Comes First." </a:t>
            </a:r>
            <a:r>
              <a:rPr lang="en-GB" sz="1100" u="sng" dirty="0"/>
              <a:t>The International Journal of Press/Politics</a:t>
            </a:r>
            <a:r>
              <a:rPr lang="en-GB" sz="1100" dirty="0"/>
              <a:t> </a:t>
            </a:r>
            <a:r>
              <a:rPr lang="en-GB" sz="1100" b="1" dirty="0"/>
              <a:t>18</a:t>
            </a:r>
            <a:r>
              <a:rPr lang="en-GB" sz="1100" dirty="0"/>
              <a:t>(2): </a:t>
            </a:r>
            <a:r>
              <a:rPr lang="en-GB" sz="1100" dirty="0" smtClean="0"/>
              <a:t>115-137.</a:t>
            </a:r>
          </a:p>
          <a:p>
            <a:pPr lvl="0"/>
            <a:r>
              <a:rPr lang="en-GB" sz="1100" dirty="0" err="1"/>
              <a:t>Soengas</a:t>
            </a:r>
            <a:r>
              <a:rPr lang="en-GB" sz="1100" dirty="0"/>
              <a:t>, X. (2013). "The Role of the Internet and Social Networks in the Arab Uprisings - An Alternative to Official Press Censorship." </a:t>
            </a:r>
            <a:r>
              <a:rPr lang="en-GB" sz="1100" u="sng" dirty="0" err="1"/>
              <a:t>Comunicar</a:t>
            </a:r>
            <a:r>
              <a:rPr lang="en-GB" sz="1100" u="sng" dirty="0"/>
              <a:t>(</a:t>
            </a:r>
            <a:r>
              <a:rPr lang="en-GB" sz="1100" dirty="0"/>
              <a:t>41): 147-155.</a:t>
            </a:r>
          </a:p>
          <a:p>
            <a:r>
              <a:rPr lang="en-GB" sz="1100" dirty="0" err="1" smtClean="0"/>
              <a:t>Kerton</a:t>
            </a:r>
            <a:r>
              <a:rPr lang="en-GB" sz="1100" dirty="0"/>
              <a:t>, S. (2012). "</a:t>
            </a:r>
            <a:r>
              <a:rPr lang="en-GB" sz="1100" dirty="0" err="1"/>
              <a:t>Tahrir</a:t>
            </a:r>
            <a:r>
              <a:rPr lang="en-GB" sz="1100" dirty="0"/>
              <a:t>, Here? The Influence of the Arab Uprisings on the Emergence of Occupy." </a:t>
            </a:r>
            <a:r>
              <a:rPr lang="en-GB" sz="1100" u="sng" dirty="0"/>
              <a:t>Social Movement Studies</a:t>
            </a:r>
            <a:r>
              <a:rPr lang="en-GB" sz="1100" dirty="0"/>
              <a:t> </a:t>
            </a:r>
            <a:r>
              <a:rPr lang="en-GB" sz="1100" b="1" dirty="0"/>
              <a:t>11</a:t>
            </a:r>
            <a:r>
              <a:rPr lang="en-GB" sz="1100" dirty="0"/>
              <a:t>(3-4): 302-308.</a:t>
            </a:r>
          </a:p>
          <a:p>
            <a:pPr marL="0" lvl="0" indent="0">
              <a:buNone/>
            </a:pPr>
            <a:r>
              <a:rPr lang="en-GB" sz="1100" dirty="0" smtClean="0"/>
              <a:t>Occupy</a:t>
            </a:r>
            <a:endParaRPr lang="en-GB" sz="1100" dirty="0"/>
          </a:p>
          <a:p>
            <a:pPr lvl="0"/>
            <a:r>
              <a:rPr lang="en-GB" sz="1100" u="sng" dirty="0"/>
              <a:t>Journal of Critical Globalisation Studies</a:t>
            </a:r>
            <a:r>
              <a:rPr lang="en-GB" sz="1100" dirty="0"/>
              <a:t> (2012) issue 5, special issue on Occupy</a:t>
            </a:r>
          </a:p>
          <a:p>
            <a:pPr lvl="0"/>
            <a:r>
              <a:rPr lang="en-GB" sz="1100" u="sng" dirty="0"/>
              <a:t>Social Movement Studies </a:t>
            </a:r>
            <a:r>
              <a:rPr lang="en-GB" sz="1100" dirty="0"/>
              <a:t>(2012) Special Issue on Occupy</a:t>
            </a:r>
          </a:p>
          <a:p>
            <a:pPr lvl="0"/>
            <a:r>
              <a:rPr lang="en-GB" sz="1100" dirty="0"/>
              <a:t>Roth, S, Saunders, C &amp;</a:t>
            </a:r>
            <a:r>
              <a:rPr lang="en-GB" sz="1100" dirty="0" smtClean="0"/>
              <a:t> </a:t>
            </a:r>
            <a:r>
              <a:rPr lang="en-GB" sz="1100" dirty="0"/>
              <a:t>Olcese, C (2014) “Occupy as a Free Space – Mobilization Processes and Outcomes” </a:t>
            </a:r>
            <a:r>
              <a:rPr lang="en-GB" sz="1100" u="sng" dirty="0"/>
              <a:t>Sociological Review Online</a:t>
            </a:r>
            <a:r>
              <a:rPr lang="en-GB" sz="1100" dirty="0"/>
              <a:t> </a:t>
            </a:r>
            <a:r>
              <a:rPr lang="en-GB" sz="1100" b="1" dirty="0"/>
              <a:t>19 </a:t>
            </a:r>
            <a:r>
              <a:rPr lang="en-GB" sz="1100" dirty="0"/>
              <a:t>(1), February 2014</a:t>
            </a:r>
          </a:p>
          <a:p>
            <a:endParaRPr lang="en-GB" sz="11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578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2: Digital Humanitarianism &amp; ICT4D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ICT4Development, </a:t>
            </a:r>
            <a:endParaRPr lang="en-GB" dirty="0" smtClean="0"/>
          </a:p>
          <a:p>
            <a:r>
              <a:rPr lang="en-GB" dirty="0" smtClean="0"/>
              <a:t>E-Health</a:t>
            </a:r>
            <a:endParaRPr lang="en-GB" dirty="0" smtClean="0"/>
          </a:p>
          <a:p>
            <a:r>
              <a:rPr lang="en-GB" dirty="0" smtClean="0"/>
              <a:t>Disaster prevention, Disaster response</a:t>
            </a:r>
            <a:endParaRPr lang="en-GB" dirty="0"/>
          </a:p>
          <a:p>
            <a:r>
              <a:rPr lang="en-GB" dirty="0" smtClean="0"/>
              <a:t>Crisis-Mapping and Crowd-Sourcing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25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ICT4D &amp; E-Health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Training, promoting public health </a:t>
            </a:r>
          </a:p>
          <a:p>
            <a:r>
              <a:rPr lang="en-GB" dirty="0" smtClean="0"/>
              <a:t>GPS – locating of people and resources</a:t>
            </a:r>
          </a:p>
          <a:p>
            <a:r>
              <a:rPr lang="en-GB" dirty="0" smtClean="0"/>
              <a:t>Monitoring &amp; impact analysis</a:t>
            </a:r>
          </a:p>
          <a:p>
            <a:r>
              <a:rPr lang="en-GB" dirty="0" smtClean="0"/>
              <a:t>Financial support via mobile transfers</a:t>
            </a:r>
          </a:p>
          <a:p>
            <a:r>
              <a:rPr lang="en-GB" dirty="0" smtClean="0"/>
              <a:t>Market platforms for trading</a:t>
            </a:r>
          </a:p>
          <a:p>
            <a:r>
              <a:rPr lang="en-GB" dirty="0" smtClean="0"/>
              <a:t>Provision of health care to difficult to serve locations</a:t>
            </a:r>
          </a:p>
          <a:p>
            <a:r>
              <a:rPr lang="en-GB" dirty="0" smtClean="0"/>
              <a:t>Self-management of patient health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5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Disaster prevention &amp;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Crisis mapping (Meier 2015)</a:t>
            </a:r>
          </a:p>
          <a:p>
            <a:r>
              <a:rPr lang="en-GB" dirty="0" smtClean="0"/>
              <a:t>Real-time humanitarian crowdsourcing (Munro 2013)</a:t>
            </a:r>
          </a:p>
          <a:p>
            <a:r>
              <a:rPr lang="en-GB" dirty="0" smtClean="0"/>
              <a:t>Social media data in the disaster context (Murthy &amp; Longwell 2013, </a:t>
            </a:r>
            <a:r>
              <a:rPr lang="en-GB" dirty="0" err="1" smtClean="0"/>
              <a:t>Resnyansky</a:t>
            </a:r>
            <a:r>
              <a:rPr lang="en-GB" dirty="0" smtClean="0"/>
              <a:t> 2016, </a:t>
            </a:r>
            <a:r>
              <a:rPr lang="en-GB" dirty="0" err="1" smtClean="0"/>
              <a:t>Madianou</a:t>
            </a:r>
            <a:r>
              <a:rPr lang="en-GB" dirty="0" smtClean="0"/>
              <a:t>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12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Digital Humanitarianism &amp; E-health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Burns, R. (2014). "Moments of closure in the knowledge politics of digital humanitarianism." </a:t>
            </a:r>
            <a:r>
              <a:rPr lang="en-GB" sz="1400" u="sng" dirty="0" err="1"/>
              <a:t>Geoforum</a:t>
            </a:r>
            <a:r>
              <a:rPr lang="en-GB" sz="1400" u="sng" dirty="0"/>
              <a:t> </a:t>
            </a:r>
            <a:r>
              <a:rPr lang="en-GB" sz="1400" b="1" u="sng" dirty="0"/>
              <a:t>53(0): 51-62.</a:t>
            </a:r>
          </a:p>
          <a:p>
            <a:r>
              <a:rPr lang="en-GB" sz="1400" dirty="0"/>
              <a:t>Burns, R. (2014). "Rethinking big data in digital humanitarianism: practices, epistemologies, and social relations." </a:t>
            </a:r>
            <a:r>
              <a:rPr lang="en-GB" sz="1400" u="sng" dirty="0" err="1"/>
              <a:t>GeoJournal</a:t>
            </a:r>
            <a:r>
              <a:rPr lang="en-GB" sz="1400" u="sng" dirty="0"/>
              <a:t>: 1-14.</a:t>
            </a:r>
          </a:p>
          <a:p>
            <a:r>
              <a:rPr lang="en-GB" sz="1400" dirty="0"/>
              <a:t>Burns, R. and J. Thatcher (2014). "Guest Editorial: What’s so big about Big Data? Finding the spaces and perils of Big Data." </a:t>
            </a:r>
            <a:r>
              <a:rPr lang="en-GB" sz="1400" u="sng" dirty="0" err="1"/>
              <a:t>GeoJournal</a:t>
            </a:r>
            <a:r>
              <a:rPr lang="en-GB" sz="1400" u="sng" dirty="0"/>
              <a:t>: 1-4.</a:t>
            </a:r>
          </a:p>
          <a:p>
            <a:r>
              <a:rPr lang="en-GB" sz="1400" dirty="0"/>
              <a:t>Meier, P. (2011). "New information technologies and their impact on the humanitarian sector." </a:t>
            </a:r>
            <a:r>
              <a:rPr lang="en-GB" sz="1400" u="sng" dirty="0"/>
              <a:t>International Review of the Red Cross </a:t>
            </a:r>
            <a:r>
              <a:rPr lang="en-GB" sz="1400" b="1" u="sng" dirty="0"/>
              <a:t>93(884): 1239-1263.</a:t>
            </a:r>
          </a:p>
          <a:p>
            <a:r>
              <a:rPr lang="en-GB" sz="1400" dirty="0"/>
              <a:t>Meier, P. (2012). "Crisis Mapping in Action: How Open Source Software and Global Volunteer Networks Are Changing the World, One Map at a Time." </a:t>
            </a:r>
            <a:r>
              <a:rPr lang="en-GB" sz="1400" u="sng" dirty="0"/>
              <a:t>Journal of Map &amp; Geography Libraries </a:t>
            </a:r>
            <a:r>
              <a:rPr lang="en-GB" sz="1400" b="1" u="sng" dirty="0"/>
              <a:t>8(2): 89-100.</a:t>
            </a:r>
          </a:p>
          <a:p>
            <a:r>
              <a:rPr lang="en-GB" sz="1400" dirty="0" err="1" smtClean="0"/>
              <a:t>Sandvik</a:t>
            </a:r>
            <a:r>
              <a:rPr lang="en-GB" sz="1400" dirty="0"/>
              <a:t>, K. B. (2015). "The humanitarian cyberspace: shrinking space or an expanding frontier?" </a:t>
            </a:r>
            <a:r>
              <a:rPr lang="en-GB" sz="1400" u="sng" dirty="0"/>
              <a:t>Third World Quarterly: 1-16</a:t>
            </a:r>
            <a:r>
              <a:rPr lang="en-GB" sz="1400" u="sng" dirty="0" smtClean="0"/>
              <a:t>.</a:t>
            </a:r>
          </a:p>
          <a:p>
            <a:pPr marL="0" indent="0">
              <a:buNone/>
            </a:pPr>
            <a:r>
              <a:rPr lang="en-GB" sz="1400" dirty="0" smtClean="0"/>
              <a:t>E-health</a:t>
            </a:r>
          </a:p>
          <a:p>
            <a:r>
              <a:rPr lang="en-GB" sz="1400" dirty="0" err="1"/>
              <a:t>Odine</a:t>
            </a:r>
            <a:r>
              <a:rPr lang="en-GB" sz="1400" dirty="0"/>
              <a:t>, M. (2015) "South Africa's mobiles deliver healthcare services." </a:t>
            </a:r>
            <a:r>
              <a:rPr lang="en-GB" sz="1400" u="sng" dirty="0"/>
              <a:t>Journal of Emerging Trends in Educational Research and Policy Studies </a:t>
            </a:r>
            <a:r>
              <a:rPr lang="en-GB" sz="1400" b="1" u="sng" dirty="0"/>
              <a:t>6, 182-188</a:t>
            </a:r>
            <a:r>
              <a:rPr lang="en-GB" sz="1400" b="1" u="sng" dirty="0" smtClean="0"/>
              <a:t>.</a:t>
            </a:r>
            <a:r>
              <a:rPr lang="en-GB" sz="1400" dirty="0"/>
              <a:t> </a:t>
            </a:r>
            <a:endParaRPr lang="en-GB" sz="1400" dirty="0" smtClean="0"/>
          </a:p>
          <a:p>
            <a:r>
              <a:rPr lang="en-GB" sz="1400" dirty="0" err="1" smtClean="0"/>
              <a:t>Vijaykumar</a:t>
            </a:r>
            <a:r>
              <a:rPr lang="en-GB" sz="1400" dirty="0"/>
              <a:t>, S., R. J. Wray, T. </a:t>
            </a:r>
            <a:r>
              <a:rPr lang="en-GB" sz="1400" dirty="0" err="1"/>
              <a:t>Buskirk</a:t>
            </a:r>
            <a:r>
              <a:rPr lang="en-GB" sz="1400" dirty="0"/>
              <a:t>, H. </a:t>
            </a:r>
            <a:r>
              <a:rPr lang="en-GB" sz="1400" dirty="0" err="1"/>
              <a:t>Piplani</a:t>
            </a:r>
            <a:r>
              <a:rPr lang="en-GB" sz="1400" dirty="0"/>
              <a:t>, J. Banerjee, M. </a:t>
            </a:r>
            <a:r>
              <a:rPr lang="en-GB" sz="1400" dirty="0" err="1"/>
              <a:t>Furdyk</a:t>
            </a:r>
            <a:r>
              <a:rPr lang="en-GB" sz="1400" dirty="0"/>
              <a:t> and R. </a:t>
            </a:r>
            <a:r>
              <a:rPr lang="en-GB" sz="1400" dirty="0" err="1"/>
              <a:t>Pattni</a:t>
            </a:r>
            <a:r>
              <a:rPr lang="en-GB" sz="1400" dirty="0"/>
              <a:t> (2014). "Youth, New Media, and HIV/AIDS: Determinants of Participation in an Online Health Social Movement." </a:t>
            </a:r>
            <a:r>
              <a:rPr lang="en-GB" sz="1400" u="sng" dirty="0" err="1"/>
              <a:t>Cyberpsychology</a:t>
            </a:r>
            <a:r>
              <a:rPr lang="en-GB" sz="1400" u="sng" dirty="0"/>
              <a:t>, </a:t>
            </a:r>
            <a:r>
              <a:rPr lang="en-GB" sz="1400" u="sng" dirty="0" err="1"/>
              <a:t>Behavior</a:t>
            </a:r>
            <a:r>
              <a:rPr lang="en-GB" sz="1400" u="sng" dirty="0"/>
              <a:t>, and Social Networking </a:t>
            </a:r>
            <a:r>
              <a:rPr lang="en-GB" sz="1400" b="1" u="sng" dirty="0"/>
              <a:t>17(7): 488-495.</a:t>
            </a:r>
          </a:p>
          <a:p>
            <a:endParaRPr lang="en-GB" sz="1800" u="sng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5071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interests</a:t>
            </a:r>
          </a:p>
          <a:p>
            <a:pPr lvl="1"/>
            <a:r>
              <a:rPr lang="en-GB" dirty="0" smtClean="0"/>
              <a:t>Meaningful work, activism</a:t>
            </a:r>
          </a:p>
          <a:p>
            <a:pPr lvl="1"/>
            <a:r>
              <a:rPr lang="en-GB" dirty="0" smtClean="0"/>
              <a:t>Social justice</a:t>
            </a:r>
          </a:p>
          <a:p>
            <a:pPr lvl="1"/>
            <a:r>
              <a:rPr lang="en-GB" dirty="0" smtClean="0"/>
              <a:t>Digital inequalities, intersectionality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Part </a:t>
            </a:r>
            <a:r>
              <a:rPr lang="en-GB" dirty="0" smtClean="0"/>
              <a:t>1 – Social Movements and Protest</a:t>
            </a:r>
          </a:p>
          <a:p>
            <a:r>
              <a:rPr lang="en-GB" dirty="0" smtClean="0"/>
              <a:t>Part 2 – Digital </a:t>
            </a:r>
            <a:r>
              <a:rPr lang="en-GB" dirty="0" smtClean="0"/>
              <a:t>Humanitarianism &amp; </a:t>
            </a:r>
            <a:r>
              <a:rPr lang="en-GB" dirty="0" smtClean="0"/>
              <a:t>ICT4D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Part 1: Social </a:t>
            </a:r>
            <a:r>
              <a:rPr lang="en-GB" altLang="en-US" dirty="0" smtClean="0"/>
              <a:t>Movements</a:t>
            </a:r>
            <a:endParaRPr lang="en-GB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 smtClean="0"/>
              <a:t>	</a:t>
            </a:r>
            <a:r>
              <a:rPr lang="en-GB" altLang="en-US" sz="3600" dirty="0" smtClean="0"/>
              <a:t>“A social movement is a conscious, collective, organized attempt to bring about or resist large-scale change in the social order by non-institutionalized means.” </a:t>
            </a:r>
          </a:p>
          <a:p>
            <a:pPr algn="r" eaLnBrk="1" hangingPunct="1">
              <a:buFontTx/>
              <a:buNone/>
            </a:pPr>
            <a:r>
              <a:rPr lang="en-GB" altLang="en-US" sz="3600" dirty="0" smtClean="0"/>
              <a:t>		</a:t>
            </a:r>
          </a:p>
          <a:p>
            <a:pPr algn="r" eaLnBrk="1" hangingPunct="1">
              <a:buFontTx/>
              <a:buNone/>
            </a:pPr>
            <a:r>
              <a:rPr lang="en-GB" altLang="en-US" sz="2800" dirty="0" smtClean="0"/>
              <a:t>Cohen and Kennedy (2007) </a:t>
            </a:r>
          </a:p>
          <a:p>
            <a:pPr algn="r" eaLnBrk="1" hangingPunct="1">
              <a:buFontTx/>
              <a:buNone/>
            </a:pPr>
            <a:r>
              <a:rPr lang="en-GB" altLang="en-US" sz="2800" dirty="0" smtClean="0"/>
              <a:t>Global Sociology, p. 437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800" smtClean="0"/>
              <a:t>Some Causes of Social Movements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(Perception of) Social Inequality and Change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Political Opportunity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Regime Crises, Decline in Repression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Prior Organisation and Collective Identity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Cross-cutting solidarities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Leadership Availability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Communication Networks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Belief in Necessity and Effectiveness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Frame Alignment and Alignment Skill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GB" altLang="en-US" sz="2000" smtClean="0"/>
              <a:t>Lofland (1996) </a:t>
            </a:r>
            <a:r>
              <a:rPr lang="en-GB" altLang="en-US" sz="2000" i="1" smtClean="0"/>
              <a:t>Social Movement Organizations.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GB" altLang="en-US" sz="2000" i="1" smtClean="0"/>
              <a:t>Guide to Research on Insurgent Realities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Outcomes of Social Movements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Political and Policy Outcomes</a:t>
            </a:r>
          </a:p>
          <a:p>
            <a:pPr eaLnBrk="1" hangingPunct="1"/>
            <a:r>
              <a:rPr lang="en-GB" altLang="en-US" smtClean="0"/>
              <a:t>Mobilization</a:t>
            </a:r>
          </a:p>
          <a:p>
            <a:pPr eaLnBrk="1" hangingPunct="1"/>
            <a:r>
              <a:rPr lang="en-GB" altLang="en-US" smtClean="0"/>
              <a:t>Cultural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/>
              <a:t>Tarrow (1994) </a:t>
            </a:r>
            <a:br>
              <a:rPr lang="en-GB" altLang="en-US" sz="3600" dirty="0" smtClean="0"/>
            </a:br>
            <a:r>
              <a:rPr lang="en-GB" altLang="en-US" sz="3600" dirty="0" smtClean="0"/>
              <a:t>Power in Movement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sz="2800" dirty="0" smtClean="0"/>
              <a:t>Repertoires in Contention (Conventional, Disruptive, Violent)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/>
              <a:t>Protests, Strikes, Sit-Ins, Blocking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/>
              <a:t>Boycotts, withholding rents or tax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/>
              <a:t>Petitions, Lobbying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 smtClean="0"/>
              <a:t>Education (Leaflets, Teach-Ins, Ads)</a:t>
            </a:r>
          </a:p>
          <a:p>
            <a:pPr marL="0" indent="0" algn="r" eaLnBrk="1" hangingPunct="1">
              <a:lnSpc>
                <a:spcPct val="90000"/>
              </a:lnSpc>
              <a:buNone/>
            </a:pPr>
            <a:endParaRPr lang="en-GB" altLang="en-US" sz="2800" b="1" dirty="0" smtClean="0"/>
          </a:p>
          <a:p>
            <a:pPr marL="0" indent="0" algn="r" eaLnBrk="1" hangingPunct="1">
              <a:lnSpc>
                <a:spcPct val="90000"/>
              </a:lnSpc>
              <a:buNone/>
            </a:pPr>
            <a:r>
              <a:rPr lang="en-GB" altLang="en-US" sz="2800" b="1" dirty="0" smtClean="0"/>
              <a:t>Repertoires of Organisational Form:</a:t>
            </a:r>
          </a:p>
          <a:p>
            <a:pPr lvl="1" algn="r" eaLnBrk="1" hangingPunct="1">
              <a:lnSpc>
                <a:spcPct val="90000"/>
              </a:lnSpc>
            </a:pPr>
            <a:r>
              <a:rPr lang="en-GB" altLang="en-US" sz="2400" dirty="0" smtClean="0"/>
              <a:t>Small grassroots organisation</a:t>
            </a:r>
          </a:p>
          <a:p>
            <a:pPr lvl="1" algn="r" eaLnBrk="1" hangingPunct="1">
              <a:lnSpc>
                <a:spcPct val="90000"/>
              </a:lnSpc>
            </a:pPr>
            <a:r>
              <a:rPr lang="en-GB" altLang="en-US" sz="2400" dirty="0" smtClean="0"/>
              <a:t>Large mass membership organisation</a:t>
            </a:r>
          </a:p>
          <a:p>
            <a:pPr lvl="1" algn="r" eaLnBrk="1" hangingPunct="1">
              <a:lnSpc>
                <a:spcPct val="90000"/>
              </a:lnSpc>
            </a:pPr>
            <a:r>
              <a:rPr lang="en-GB" altLang="en-US" sz="2400" dirty="0" smtClean="0"/>
              <a:t>Coalitions and networks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800" smtClean="0"/>
              <a:t>Electronic Repertoires of Contention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b="1" smtClean="0"/>
              <a:t>Conventional Electronic Contention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Representation, information distribution, research, artistic production, fundraising, lobbying, mobilization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smtClean="0"/>
              <a:t>Disruptive Electronic Contention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Email floods, form floods, fax bombs, viruses, worms, trojan horses, data theft or destruction, site alteration or redirection, denial of service, virtual sit-ins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smtClean="0"/>
              <a:t>Violent Electronic Contention (‘cyberterrorism’)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Property destruction, human injury or death through gaining control over networked computer control systems (air traffic control, electrical power grids etc.)</a:t>
            </a:r>
          </a:p>
          <a:p>
            <a:pPr lvl="1" algn="r" eaLnBrk="1" hangingPunct="1">
              <a:lnSpc>
                <a:spcPct val="90000"/>
              </a:lnSpc>
              <a:buFontTx/>
              <a:buNone/>
            </a:pPr>
            <a:r>
              <a:rPr lang="en-GB" altLang="en-US" sz="2000" b="1" smtClean="0"/>
              <a:t>Sasha Costanza-Chock (2003) in: </a:t>
            </a:r>
            <a:r>
              <a:rPr lang="en-GB" altLang="en-US" sz="2000" b="1" i="1" smtClean="0"/>
              <a:t>Representing Resistance: Media, Civil Disobedience and the Global Justice Movement,</a:t>
            </a:r>
            <a:r>
              <a:rPr lang="en-GB" altLang="en-US" sz="2000" b="1" smtClean="0"/>
              <a:t> </a:t>
            </a:r>
          </a:p>
          <a:p>
            <a:pPr lvl="1" algn="r" eaLnBrk="1" hangingPunct="1">
              <a:lnSpc>
                <a:spcPct val="90000"/>
              </a:lnSpc>
              <a:buFontTx/>
              <a:buNone/>
            </a:pPr>
            <a:r>
              <a:rPr lang="en-GB" altLang="en-US" sz="2000" b="1" smtClean="0"/>
              <a:t>ed. by Opel and Pompper</a:t>
            </a:r>
          </a:p>
          <a:p>
            <a:pPr lvl="1" algn="r" eaLnBrk="1" hangingPunct="1">
              <a:lnSpc>
                <a:spcPct val="90000"/>
              </a:lnSpc>
            </a:pPr>
            <a:endParaRPr lang="en-GB" alt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Van Laer &amp; Van Aelst (2010) </a:t>
            </a:r>
            <a:br>
              <a:rPr lang="en-GB" sz="2800" dirty="0" smtClean="0"/>
            </a:br>
            <a:r>
              <a:rPr lang="en-GB" sz="2800" dirty="0" smtClean="0"/>
              <a:t>Internet and Social Action Repertoires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174" y="1600200"/>
            <a:ext cx="55096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inequality/digital literacy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Sasha Costanza-Chock (2014) </a:t>
            </a:r>
          </a:p>
          <a:p>
            <a:pPr marL="457200" lvl="1" indent="0">
              <a:buNone/>
            </a:pPr>
            <a:r>
              <a:rPr lang="en-GB" dirty="0" smtClean="0"/>
              <a:t>Out of the Shadows, Into the Streets. Transmedia Organizing and the Immigrant Rights Movement. Cambridge, Mass. MIT Press</a:t>
            </a:r>
          </a:p>
          <a:p>
            <a:pPr marL="457200" lvl="1" indent="0">
              <a:buNone/>
            </a:pPr>
            <a:r>
              <a:rPr lang="en-GB" dirty="0"/>
              <a:t>Free download at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mitpress.mit.edu/books/out-shadows-streets</a:t>
            </a:r>
            <a:r>
              <a:rPr lang="en-GB" dirty="0" smtClean="0"/>
              <a:t> </a:t>
            </a:r>
          </a:p>
          <a:p>
            <a:r>
              <a:rPr lang="en-GB" dirty="0" smtClean="0"/>
              <a:t>Projects for digital literacy for immigrant workers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2772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1188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PowerPoint Presentation</vt:lpstr>
      <vt:lpstr>Overview</vt:lpstr>
      <vt:lpstr>Part 1: Social Movements</vt:lpstr>
      <vt:lpstr>Some Causes of Social Movements</vt:lpstr>
      <vt:lpstr>Outcomes of Social Movements</vt:lpstr>
      <vt:lpstr>Tarrow (1994)  Power in Movement</vt:lpstr>
      <vt:lpstr>Electronic Repertoires of Contention</vt:lpstr>
      <vt:lpstr>Van Laer &amp; Van Aelst (2010)  Internet and Social Action Repertoires</vt:lpstr>
      <vt:lpstr>Digital inequality/digital literacy</vt:lpstr>
      <vt:lpstr>Bennett &amp; Segerberg (2012) The Logic of Connective Action</vt:lpstr>
      <vt:lpstr>Some Literature on  Collective &amp; Connective Action </vt:lpstr>
      <vt:lpstr>Part 2: Digital Humanitarianism &amp; ICT4D </vt:lpstr>
      <vt:lpstr>ICT4D &amp; E-Health</vt:lpstr>
      <vt:lpstr>Disaster prevention &amp; response</vt:lpstr>
      <vt:lpstr>Digital Humanitarianism &amp; E-health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Roth S.</dc:creator>
  <cp:lastModifiedBy>Roth S.</cp:lastModifiedBy>
  <cp:revision>38</cp:revision>
  <cp:lastPrinted>2014-11-17T14:44:15Z</cp:lastPrinted>
  <dcterms:created xsi:type="dcterms:W3CDTF">1601-01-01T00:00:00Z</dcterms:created>
  <dcterms:modified xsi:type="dcterms:W3CDTF">2016-11-21T16:02:13Z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_AdHocReviewCycleID">
    <vt:i4>274642356</vt:i4>
  </property>
  <property fmtid="{D5CDD505-2E9C-101B-9397-08002B2CF9AE}" pid="4" name="_NewReviewCycle">
    <vt:lpwstr/>
  </property>
  <property fmtid="{D5CDD505-2E9C-101B-9397-08002B2CF9AE}" pid="5" name="_EmailSubject">
    <vt:lpwstr>Web Foundations Lecture 21/11/2016</vt:lpwstr>
  </property>
  <property fmtid="{D5CDD505-2E9C-101B-9397-08002B2CF9AE}" pid="6" name="_AuthorEmail">
    <vt:lpwstr>Silke.Roth@soton.ac.uk</vt:lpwstr>
  </property>
  <property fmtid="{D5CDD505-2E9C-101B-9397-08002B2CF9AE}" pid="7" name="_AuthorEmailDisplayName">
    <vt:lpwstr>Roth S.</vt:lpwstr>
  </property>
</Properties>
</file>