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7" r:id="rId2"/>
    <p:sldId id="592" r:id="rId3"/>
    <p:sldId id="546" r:id="rId4"/>
    <p:sldId id="551" r:id="rId5"/>
    <p:sldId id="552" r:id="rId6"/>
    <p:sldId id="554" r:id="rId7"/>
    <p:sldId id="555" r:id="rId8"/>
    <p:sldId id="559" r:id="rId9"/>
    <p:sldId id="560" r:id="rId10"/>
    <p:sldId id="561" r:id="rId11"/>
    <p:sldId id="572" r:id="rId12"/>
    <p:sldId id="584" r:id="rId13"/>
    <p:sldId id="586" r:id="rId14"/>
    <p:sldId id="587" r:id="rId15"/>
    <p:sldId id="575" r:id="rId16"/>
    <p:sldId id="576" r:id="rId17"/>
    <p:sldId id="578" r:id="rId18"/>
    <p:sldId id="542" r:id="rId19"/>
    <p:sldId id="4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23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3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user:Downloads:zoo_cohorts:all_prj_coho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val>
            <c:numRef>
              <c:f>PH!$J$4:$AN$4</c:f>
              <c:numCache>
                <c:formatCode>General</c:formatCode>
                <c:ptCount val="31"/>
                <c:pt idx="0">
                  <c:v>17.712499999999999</c:v>
                </c:pt>
                <c:pt idx="1">
                  <c:v>10.228400000000001</c:v>
                </c:pt>
                <c:pt idx="2">
                  <c:v>5.2196999999999996</c:v>
                </c:pt>
                <c:pt idx="3">
                  <c:v>4.2026000000000003</c:v>
                </c:pt>
                <c:pt idx="4">
                  <c:v>5.1141999999999967</c:v>
                </c:pt>
                <c:pt idx="5">
                  <c:v>3.5693999999999999</c:v>
                </c:pt>
                <c:pt idx="6">
                  <c:v>2.8976999999999999</c:v>
                </c:pt>
                <c:pt idx="7">
                  <c:v>3.7132999999999998</c:v>
                </c:pt>
                <c:pt idx="8">
                  <c:v>5.2676999999999996</c:v>
                </c:pt>
                <c:pt idx="9">
                  <c:v>3.0225</c:v>
                </c:pt>
                <c:pt idx="10">
                  <c:v>5.2100999999999997</c:v>
                </c:pt>
                <c:pt idx="11">
                  <c:v>4.6631999999999998</c:v>
                </c:pt>
                <c:pt idx="12">
                  <c:v>6.6973999999999974</c:v>
                </c:pt>
                <c:pt idx="13">
                  <c:v>3.4733999999999998</c:v>
                </c:pt>
                <c:pt idx="14">
                  <c:v>2.4180000000000001</c:v>
                </c:pt>
                <c:pt idx="15">
                  <c:v>2.4754999999999998</c:v>
                </c:pt>
                <c:pt idx="16">
                  <c:v>1.8902000000000001</c:v>
                </c:pt>
                <c:pt idx="17">
                  <c:v>1.7750999999999999</c:v>
                </c:pt>
                <c:pt idx="18">
                  <c:v>1.6791</c:v>
                </c:pt>
                <c:pt idx="19">
                  <c:v>3.6556999999999999</c:v>
                </c:pt>
                <c:pt idx="20">
                  <c:v>1.5928</c:v>
                </c:pt>
                <c:pt idx="21">
                  <c:v>4.6439999999999966</c:v>
                </c:pt>
                <c:pt idx="22">
                  <c:v>1.8327</c:v>
                </c:pt>
                <c:pt idx="23">
                  <c:v>2.3027999999999991</c:v>
                </c:pt>
                <c:pt idx="24">
                  <c:v>2.8976999999999999</c:v>
                </c:pt>
                <c:pt idx="25">
                  <c:v>1.3432999999999999</c:v>
                </c:pt>
                <c:pt idx="26">
                  <c:v>1.6215999999999999</c:v>
                </c:pt>
                <c:pt idx="27">
                  <c:v>2.1781000000000001</c:v>
                </c:pt>
                <c:pt idx="28">
                  <c:v>1.2761</c:v>
                </c:pt>
                <c:pt idx="29">
                  <c:v>1.3625</c:v>
                </c:pt>
                <c:pt idx="30">
                  <c:v>0.63329999999999997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564-4A84-8878-47926E2673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2304000"/>
        <c:axId val="147223296"/>
      </c:lineChart>
      <c:catAx>
        <c:axId val="2523040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Month since registration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147223296"/>
        <c:crosses val="autoZero"/>
        <c:auto val="1"/>
        <c:lblAlgn val="ctr"/>
        <c:lblOffset val="100"/>
        <c:noMultiLvlLbl val="0"/>
      </c:catAx>
      <c:valAx>
        <c:axId val="1472232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Active users in %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523040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80EC88-827B-403B-AA6E-AAAF13B0576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000330-FB98-4A79-8781-DBDE761818EF}">
      <dgm:prSet phldrT="[Text]" custT="1"/>
      <dgm:spPr/>
      <dgm:t>
        <a:bodyPr/>
        <a:lstStyle/>
        <a:p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</a:rPr>
            <a:t>tasks</a:t>
          </a:r>
        </a:p>
      </dgm:t>
    </dgm:pt>
    <dgm:pt modelId="{D746E6CB-3AD7-471F-B01C-02AED4BF7933}" type="parTrans" cxnId="{A5033E82-ADED-4ED6-A714-EA09F35DDD8F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552FD33-AB57-4E00-B636-510B2DFA3129}" type="sibTrans" cxnId="{A5033E82-ADED-4ED6-A714-EA09F35DDD8F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7AB9DC7-1144-489C-B992-46AFCF92F9F6}">
      <dgm:prSet phldrT="[Text]" custT="1"/>
      <dgm:spPr/>
      <dgm:t>
        <a:bodyPr/>
        <a:lstStyle/>
        <a:p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</a:rPr>
            <a:t>people</a:t>
          </a:r>
        </a:p>
      </dgm:t>
    </dgm:pt>
    <dgm:pt modelId="{A1A48354-B0B5-486F-B15A-953BE2494548}" type="parTrans" cxnId="{326B14EE-5BA1-4919-86C9-BA0D1254775A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8AF711F-18F9-42C2-8E1A-4ADBF56AADEA}" type="sibTrans" cxnId="{326B14EE-5BA1-4919-86C9-BA0D1254775A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A7C49DB-DA7B-4DC5-8F07-E15B937E6EFD}">
      <dgm:prSet phldrT="[Text]" custT="1"/>
      <dgm:spPr/>
      <dgm:t>
        <a:bodyPr/>
        <a:lstStyle/>
        <a:p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</a:rPr>
            <a:t>time</a:t>
          </a:r>
        </a:p>
      </dgm:t>
    </dgm:pt>
    <dgm:pt modelId="{33875ACE-6B47-4313-A55F-335F438F2074}" type="parTrans" cxnId="{C65F1B97-9F58-4661-AF7F-57E465C8DED5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468B956-48D3-4B89-A868-CDF8876C7900}" type="sibTrans" cxnId="{C65F1B97-9F58-4661-AF7F-57E465C8DED5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2F51841-3563-48B2-AD5D-18F9B44530D4}">
      <dgm:prSet phldrT="[Text]" custT="1"/>
      <dgm:spPr/>
      <dgm:t>
        <a:bodyPr/>
        <a:lstStyle/>
        <a:p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</a:rPr>
            <a:t>quality</a:t>
          </a:r>
        </a:p>
      </dgm:t>
    </dgm:pt>
    <dgm:pt modelId="{1F8FCE86-CB2A-4F2E-B2C4-B0A2171C24E3}" type="parTrans" cxnId="{CFC39D58-A4E8-40C3-946D-6E52B00553C3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B040453-CED5-4648-918C-6A5F849FC21B}" type="sibTrans" cxnId="{CFC39D58-A4E8-40C3-946D-6E52B00553C3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3C35EFB-FCBE-4B78-8942-D4053B4710CA}">
      <dgm:prSet phldrT="[Text]" custT="1"/>
      <dgm:spPr/>
      <dgm:t>
        <a:bodyPr/>
        <a:lstStyle/>
        <a:p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</a:rPr>
            <a:t>science</a:t>
          </a:r>
        </a:p>
      </dgm:t>
    </dgm:pt>
    <dgm:pt modelId="{EF2FB1A1-A735-4A9E-BF18-61323E0E561E}" type="parTrans" cxnId="{671BE3C6-5663-4347-BBF2-54B7035AF236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773DEFC-7630-4730-9EA1-9DE9A4471826}" type="sibTrans" cxnId="{671BE3C6-5663-4347-BBF2-54B7035AF236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CB7C56B-1F66-4DEF-9D1D-07EE8ED4E9AC}">
      <dgm:prSet phldrT="[Text]" custT="1"/>
      <dgm:spPr/>
      <dgm:t>
        <a:bodyPr/>
        <a:lstStyle/>
        <a:p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</a:rPr>
            <a:t>community</a:t>
          </a:r>
        </a:p>
      </dgm:t>
    </dgm:pt>
    <dgm:pt modelId="{80AB997F-CBED-460E-B790-CD3271F94B15}" type="parTrans" cxnId="{228518CD-8C05-4B26-861C-541102B78B8E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10FFDB9-FA46-49B5-B915-515644158DAF}" type="sibTrans" cxnId="{228518CD-8C05-4B26-861C-541102B78B8E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EC8B3B4-307D-47DC-9730-CB23BB9C5012}">
      <dgm:prSet phldrT="[Text]" custT="1"/>
      <dgm:spPr/>
      <dgm:t>
        <a:bodyPr/>
        <a:lstStyle/>
        <a:p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</a:rPr>
            <a:t>learning</a:t>
          </a:r>
        </a:p>
      </dgm:t>
    </dgm:pt>
    <dgm:pt modelId="{09CE3E08-0036-4427-B6C3-03D34380336E}" type="parTrans" cxnId="{5E06C7AE-BF78-44DC-8902-30C352D1D497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BE62A9D-96BC-4B62-907D-BE2BB6E821FB}" type="sibTrans" cxnId="{5E06C7AE-BF78-44DC-8902-30C352D1D497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75A6D49-9EEC-4E6C-BB8C-ADF21FD82456}">
      <dgm:prSet phldrT="[Text]" custT="1"/>
      <dgm:spPr/>
      <dgm:t>
        <a:bodyPr/>
        <a:lstStyle/>
        <a:p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</a:rPr>
            <a:t>social media</a:t>
          </a:r>
        </a:p>
      </dgm:t>
    </dgm:pt>
    <dgm:pt modelId="{58C4CA2A-E19E-40FC-8AA9-85D276F8C5D1}" type="parTrans" cxnId="{0A4325BE-DF3E-4968-A1A9-CBF9AB750FA3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B35194A3-FD71-45AD-874D-7C1D893A82CF}" type="sibTrans" cxnId="{0A4325BE-DF3E-4968-A1A9-CBF9AB750FA3}">
      <dgm:prSet/>
      <dgm:spPr/>
      <dgm:t>
        <a:bodyPr/>
        <a:lstStyle/>
        <a:p>
          <a:endParaRPr 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B42B9E1-2749-4D4C-9FC2-06F310A11C37}">
      <dgm:prSet phldrT="[Text]" custT="1"/>
      <dgm:spPr/>
      <dgm:t>
        <a:bodyPr/>
        <a:lstStyle/>
        <a:p>
          <a:r>
            <a:rPr lang="en-US" sz="2400" dirty="0">
              <a:solidFill>
                <a:schemeClr val="tx1">
                  <a:lumMod val="95000"/>
                  <a:lumOff val="5000"/>
                </a:schemeClr>
              </a:solidFill>
            </a:rPr>
            <a:t>…</a:t>
          </a:r>
        </a:p>
      </dgm:t>
    </dgm:pt>
    <dgm:pt modelId="{76C8EDF3-C0B6-4AF6-B154-5DBBC823BB27}" type="parTrans" cxnId="{C5FDC34C-8B37-4C56-BFD4-57A1A0DA7895}">
      <dgm:prSet/>
      <dgm:spPr/>
      <dgm:t>
        <a:bodyPr/>
        <a:lstStyle/>
        <a:p>
          <a:endParaRPr lang="en-US"/>
        </a:p>
      </dgm:t>
    </dgm:pt>
    <dgm:pt modelId="{E9281A10-3E72-4311-A357-34A5C06A0C8C}" type="sibTrans" cxnId="{C5FDC34C-8B37-4C56-BFD4-57A1A0DA7895}">
      <dgm:prSet/>
      <dgm:spPr/>
      <dgm:t>
        <a:bodyPr/>
        <a:lstStyle/>
        <a:p>
          <a:endParaRPr lang="en-US"/>
        </a:p>
      </dgm:t>
    </dgm:pt>
    <dgm:pt modelId="{8395270C-208D-4977-81D2-2946AC2FE698}" type="pres">
      <dgm:prSet presAssocID="{4780EC88-827B-403B-AA6E-AAAF13B0576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699CCB-9360-4F17-A60B-7D4D765E7615}" type="pres">
      <dgm:prSet presAssocID="{DC000330-FB98-4A79-8781-DBDE761818E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707AB-6BC4-42BE-8163-F73E65BA8005}" type="pres">
      <dgm:prSet presAssocID="{7552FD33-AB57-4E00-B636-510B2DFA3129}" presName="sibTrans" presStyleCnt="0"/>
      <dgm:spPr/>
    </dgm:pt>
    <dgm:pt modelId="{D03C0C3B-230F-4A69-9769-FDEE627C84BC}" type="pres">
      <dgm:prSet presAssocID="{77AB9DC7-1144-489C-B992-46AFCF92F9F6}" presName="node" presStyleLbl="node1" presStyleIdx="1" presStyleCnt="9" custLinFactNeighborY="-10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3F13B-B5FD-43F8-AE35-4149297C7D82}" type="pres">
      <dgm:prSet presAssocID="{28AF711F-18F9-42C2-8E1A-4ADBF56AADEA}" presName="sibTrans" presStyleCnt="0"/>
      <dgm:spPr/>
    </dgm:pt>
    <dgm:pt modelId="{15F00CE0-3E58-4510-9C9A-51607099DF16}" type="pres">
      <dgm:prSet presAssocID="{0A7C49DB-DA7B-4DC5-8F07-E15B937E6EF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88EA82-C44E-4088-AB15-277AF087D08E}" type="pres">
      <dgm:prSet presAssocID="{0468B956-48D3-4B89-A868-CDF8876C7900}" presName="sibTrans" presStyleCnt="0"/>
      <dgm:spPr/>
    </dgm:pt>
    <dgm:pt modelId="{A344FE7F-7039-46CB-A7BF-FCF498573933}" type="pres">
      <dgm:prSet presAssocID="{C2F51841-3563-48B2-AD5D-18F9B44530D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F67FA3-0EBC-482E-8DD8-DDE87FAAD88C}" type="pres">
      <dgm:prSet presAssocID="{5B040453-CED5-4648-918C-6A5F849FC21B}" presName="sibTrans" presStyleCnt="0"/>
      <dgm:spPr/>
    </dgm:pt>
    <dgm:pt modelId="{86BDC49F-C306-4999-870D-4C9760474FB4}" type="pres">
      <dgm:prSet presAssocID="{B3C35EFB-FCBE-4B78-8942-D4053B4710CA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87214-21EB-41D0-A131-0552829446BF}" type="pres">
      <dgm:prSet presAssocID="{2773DEFC-7630-4730-9EA1-9DE9A4471826}" presName="sibTrans" presStyleCnt="0"/>
      <dgm:spPr/>
    </dgm:pt>
    <dgm:pt modelId="{97C9373A-6230-4F6E-A3F0-B4B010CE6D56}" type="pres">
      <dgm:prSet presAssocID="{CCB7C56B-1F66-4DEF-9D1D-07EE8ED4E9AC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9DF07D-4F8E-49EF-85E1-0329F63A347A}" type="pres">
      <dgm:prSet presAssocID="{210FFDB9-FA46-49B5-B915-515644158DAF}" presName="sibTrans" presStyleCnt="0"/>
      <dgm:spPr/>
    </dgm:pt>
    <dgm:pt modelId="{23B7A0CD-036F-4D20-99A7-920F4ACE7729}" type="pres">
      <dgm:prSet presAssocID="{3EC8B3B4-307D-47DC-9730-CB23BB9C5012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3556F1-DD0F-4607-B5BA-6286FA5E5230}" type="pres">
      <dgm:prSet presAssocID="{ABE62A9D-96BC-4B62-907D-BE2BB6E821FB}" presName="sibTrans" presStyleCnt="0"/>
      <dgm:spPr/>
    </dgm:pt>
    <dgm:pt modelId="{394AB09A-6819-4EF6-AC38-CB9DA54AD9F6}" type="pres">
      <dgm:prSet presAssocID="{475A6D49-9EEC-4E6C-BB8C-ADF21FD82456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EBE355-5407-4F2B-B5B6-6F4654999424}" type="pres">
      <dgm:prSet presAssocID="{B35194A3-FD71-45AD-874D-7C1D893A82CF}" presName="sibTrans" presStyleCnt="0"/>
      <dgm:spPr/>
    </dgm:pt>
    <dgm:pt modelId="{F0CC824C-94FF-4B76-9279-596E8868B2B6}" type="pres">
      <dgm:prSet presAssocID="{2B42B9E1-2749-4D4C-9FC2-06F310A11C37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4325BE-DF3E-4968-A1A9-CBF9AB750FA3}" srcId="{4780EC88-827B-403B-AA6E-AAAF13B05762}" destId="{475A6D49-9EEC-4E6C-BB8C-ADF21FD82456}" srcOrd="7" destOrd="0" parTransId="{58C4CA2A-E19E-40FC-8AA9-85D276F8C5D1}" sibTransId="{B35194A3-FD71-45AD-874D-7C1D893A82CF}"/>
    <dgm:cxn modelId="{1377FCBA-8788-4794-8CCD-D8DD85CD351A}" type="presOf" srcId="{B3C35EFB-FCBE-4B78-8942-D4053B4710CA}" destId="{86BDC49F-C306-4999-870D-4C9760474FB4}" srcOrd="0" destOrd="0" presId="urn:microsoft.com/office/officeart/2005/8/layout/default"/>
    <dgm:cxn modelId="{6186A469-C573-4455-A043-C169ABFA5A4F}" type="presOf" srcId="{CCB7C56B-1F66-4DEF-9D1D-07EE8ED4E9AC}" destId="{97C9373A-6230-4F6E-A3F0-B4B010CE6D56}" srcOrd="0" destOrd="0" presId="urn:microsoft.com/office/officeart/2005/8/layout/default"/>
    <dgm:cxn modelId="{C65F1B97-9F58-4661-AF7F-57E465C8DED5}" srcId="{4780EC88-827B-403B-AA6E-AAAF13B05762}" destId="{0A7C49DB-DA7B-4DC5-8F07-E15B937E6EFD}" srcOrd="2" destOrd="0" parTransId="{33875ACE-6B47-4313-A55F-335F438F2074}" sibTransId="{0468B956-48D3-4B89-A868-CDF8876C7900}"/>
    <dgm:cxn modelId="{326B14EE-5BA1-4919-86C9-BA0D1254775A}" srcId="{4780EC88-827B-403B-AA6E-AAAF13B05762}" destId="{77AB9DC7-1144-489C-B992-46AFCF92F9F6}" srcOrd="1" destOrd="0" parTransId="{A1A48354-B0B5-486F-B15A-953BE2494548}" sibTransId="{28AF711F-18F9-42C2-8E1A-4ADBF56AADEA}"/>
    <dgm:cxn modelId="{04870E86-89D6-4116-81E5-FC84E6FC2101}" type="presOf" srcId="{0A7C49DB-DA7B-4DC5-8F07-E15B937E6EFD}" destId="{15F00CE0-3E58-4510-9C9A-51607099DF16}" srcOrd="0" destOrd="0" presId="urn:microsoft.com/office/officeart/2005/8/layout/default"/>
    <dgm:cxn modelId="{2D02874D-D839-47FF-8ACF-F650B8E03697}" type="presOf" srcId="{C2F51841-3563-48B2-AD5D-18F9B44530D4}" destId="{A344FE7F-7039-46CB-A7BF-FCF498573933}" srcOrd="0" destOrd="0" presId="urn:microsoft.com/office/officeart/2005/8/layout/default"/>
    <dgm:cxn modelId="{7343A32E-648B-4331-B7A7-67151B7BA9B1}" type="presOf" srcId="{77AB9DC7-1144-489C-B992-46AFCF92F9F6}" destId="{D03C0C3B-230F-4A69-9769-FDEE627C84BC}" srcOrd="0" destOrd="0" presId="urn:microsoft.com/office/officeart/2005/8/layout/default"/>
    <dgm:cxn modelId="{6DA06595-FF9B-4AB0-ACFD-B1AAF15009F8}" type="presOf" srcId="{2B42B9E1-2749-4D4C-9FC2-06F310A11C37}" destId="{F0CC824C-94FF-4B76-9279-596E8868B2B6}" srcOrd="0" destOrd="0" presId="urn:microsoft.com/office/officeart/2005/8/layout/default"/>
    <dgm:cxn modelId="{CFC39D58-A4E8-40C3-946D-6E52B00553C3}" srcId="{4780EC88-827B-403B-AA6E-AAAF13B05762}" destId="{C2F51841-3563-48B2-AD5D-18F9B44530D4}" srcOrd="3" destOrd="0" parTransId="{1F8FCE86-CB2A-4F2E-B2C4-B0A2171C24E3}" sibTransId="{5B040453-CED5-4648-918C-6A5F849FC21B}"/>
    <dgm:cxn modelId="{671BE3C6-5663-4347-BBF2-54B7035AF236}" srcId="{4780EC88-827B-403B-AA6E-AAAF13B05762}" destId="{B3C35EFB-FCBE-4B78-8942-D4053B4710CA}" srcOrd="4" destOrd="0" parTransId="{EF2FB1A1-A735-4A9E-BF18-61323E0E561E}" sibTransId="{2773DEFC-7630-4730-9EA1-9DE9A4471826}"/>
    <dgm:cxn modelId="{D682D180-8DD8-4434-951E-638DAE48DA9E}" type="presOf" srcId="{3EC8B3B4-307D-47DC-9730-CB23BB9C5012}" destId="{23B7A0CD-036F-4D20-99A7-920F4ACE7729}" srcOrd="0" destOrd="0" presId="urn:microsoft.com/office/officeart/2005/8/layout/default"/>
    <dgm:cxn modelId="{C5FDC34C-8B37-4C56-BFD4-57A1A0DA7895}" srcId="{4780EC88-827B-403B-AA6E-AAAF13B05762}" destId="{2B42B9E1-2749-4D4C-9FC2-06F310A11C37}" srcOrd="8" destOrd="0" parTransId="{76C8EDF3-C0B6-4AF6-B154-5DBBC823BB27}" sibTransId="{E9281A10-3E72-4311-A357-34A5C06A0C8C}"/>
    <dgm:cxn modelId="{228518CD-8C05-4B26-861C-541102B78B8E}" srcId="{4780EC88-827B-403B-AA6E-AAAF13B05762}" destId="{CCB7C56B-1F66-4DEF-9D1D-07EE8ED4E9AC}" srcOrd="5" destOrd="0" parTransId="{80AB997F-CBED-460E-B790-CD3271F94B15}" sibTransId="{210FFDB9-FA46-49B5-B915-515644158DAF}"/>
    <dgm:cxn modelId="{A5033E82-ADED-4ED6-A714-EA09F35DDD8F}" srcId="{4780EC88-827B-403B-AA6E-AAAF13B05762}" destId="{DC000330-FB98-4A79-8781-DBDE761818EF}" srcOrd="0" destOrd="0" parTransId="{D746E6CB-3AD7-471F-B01C-02AED4BF7933}" sibTransId="{7552FD33-AB57-4E00-B636-510B2DFA3129}"/>
    <dgm:cxn modelId="{10C8AF61-4431-44A5-A958-22B1EA765590}" type="presOf" srcId="{475A6D49-9EEC-4E6C-BB8C-ADF21FD82456}" destId="{394AB09A-6819-4EF6-AC38-CB9DA54AD9F6}" srcOrd="0" destOrd="0" presId="urn:microsoft.com/office/officeart/2005/8/layout/default"/>
    <dgm:cxn modelId="{5E06C7AE-BF78-44DC-8902-30C352D1D497}" srcId="{4780EC88-827B-403B-AA6E-AAAF13B05762}" destId="{3EC8B3B4-307D-47DC-9730-CB23BB9C5012}" srcOrd="6" destOrd="0" parTransId="{09CE3E08-0036-4427-B6C3-03D34380336E}" sibTransId="{ABE62A9D-96BC-4B62-907D-BE2BB6E821FB}"/>
    <dgm:cxn modelId="{01D6D2AA-115C-4495-BAB0-0871BAC37294}" type="presOf" srcId="{DC000330-FB98-4A79-8781-DBDE761818EF}" destId="{A4699CCB-9360-4F17-A60B-7D4D765E7615}" srcOrd="0" destOrd="0" presId="urn:microsoft.com/office/officeart/2005/8/layout/default"/>
    <dgm:cxn modelId="{419A1F07-5AF1-4D3F-B0E0-320242BADCDB}" type="presOf" srcId="{4780EC88-827B-403B-AA6E-AAAF13B05762}" destId="{8395270C-208D-4977-81D2-2946AC2FE698}" srcOrd="0" destOrd="0" presId="urn:microsoft.com/office/officeart/2005/8/layout/default"/>
    <dgm:cxn modelId="{DD75E32E-4507-45F5-A76C-D51A2157DE19}" type="presParOf" srcId="{8395270C-208D-4977-81D2-2946AC2FE698}" destId="{A4699CCB-9360-4F17-A60B-7D4D765E7615}" srcOrd="0" destOrd="0" presId="urn:microsoft.com/office/officeart/2005/8/layout/default"/>
    <dgm:cxn modelId="{E46F522A-25A7-47D0-B116-B257D24C5810}" type="presParOf" srcId="{8395270C-208D-4977-81D2-2946AC2FE698}" destId="{B27707AB-6BC4-42BE-8163-F73E65BA8005}" srcOrd="1" destOrd="0" presId="urn:microsoft.com/office/officeart/2005/8/layout/default"/>
    <dgm:cxn modelId="{1B6541CB-D11D-492C-A91C-FD0764B7590A}" type="presParOf" srcId="{8395270C-208D-4977-81D2-2946AC2FE698}" destId="{D03C0C3B-230F-4A69-9769-FDEE627C84BC}" srcOrd="2" destOrd="0" presId="urn:microsoft.com/office/officeart/2005/8/layout/default"/>
    <dgm:cxn modelId="{F9531301-0BD3-477E-9BA7-11F369A2F7E2}" type="presParOf" srcId="{8395270C-208D-4977-81D2-2946AC2FE698}" destId="{1D73F13B-B5FD-43F8-AE35-4149297C7D82}" srcOrd="3" destOrd="0" presId="urn:microsoft.com/office/officeart/2005/8/layout/default"/>
    <dgm:cxn modelId="{324A14D2-1F04-48E6-BCAB-94A26179EA9C}" type="presParOf" srcId="{8395270C-208D-4977-81D2-2946AC2FE698}" destId="{15F00CE0-3E58-4510-9C9A-51607099DF16}" srcOrd="4" destOrd="0" presId="urn:microsoft.com/office/officeart/2005/8/layout/default"/>
    <dgm:cxn modelId="{0AB244B0-8F2C-4463-8645-5316E958DCC9}" type="presParOf" srcId="{8395270C-208D-4977-81D2-2946AC2FE698}" destId="{9788EA82-C44E-4088-AB15-277AF087D08E}" srcOrd="5" destOrd="0" presId="urn:microsoft.com/office/officeart/2005/8/layout/default"/>
    <dgm:cxn modelId="{AC127D0D-C067-442C-92D7-5AB8AF23BE31}" type="presParOf" srcId="{8395270C-208D-4977-81D2-2946AC2FE698}" destId="{A344FE7F-7039-46CB-A7BF-FCF498573933}" srcOrd="6" destOrd="0" presId="urn:microsoft.com/office/officeart/2005/8/layout/default"/>
    <dgm:cxn modelId="{4C420580-4453-4750-95D4-6CD87F24C003}" type="presParOf" srcId="{8395270C-208D-4977-81D2-2946AC2FE698}" destId="{DCF67FA3-0EBC-482E-8DD8-DDE87FAAD88C}" srcOrd="7" destOrd="0" presId="urn:microsoft.com/office/officeart/2005/8/layout/default"/>
    <dgm:cxn modelId="{5EDFD4A8-8B79-4381-8739-36872BDE8048}" type="presParOf" srcId="{8395270C-208D-4977-81D2-2946AC2FE698}" destId="{86BDC49F-C306-4999-870D-4C9760474FB4}" srcOrd="8" destOrd="0" presId="urn:microsoft.com/office/officeart/2005/8/layout/default"/>
    <dgm:cxn modelId="{AC6F8BF5-9E60-44E0-A89F-8C1B1D1BC422}" type="presParOf" srcId="{8395270C-208D-4977-81D2-2946AC2FE698}" destId="{36087214-21EB-41D0-A131-0552829446BF}" srcOrd="9" destOrd="0" presId="urn:microsoft.com/office/officeart/2005/8/layout/default"/>
    <dgm:cxn modelId="{E2E0C1F5-FB8E-4F7A-84AF-171E76EF693B}" type="presParOf" srcId="{8395270C-208D-4977-81D2-2946AC2FE698}" destId="{97C9373A-6230-4F6E-A3F0-B4B010CE6D56}" srcOrd="10" destOrd="0" presId="urn:microsoft.com/office/officeart/2005/8/layout/default"/>
    <dgm:cxn modelId="{012991B9-A327-4BC8-85A2-54C4AE3F8219}" type="presParOf" srcId="{8395270C-208D-4977-81D2-2946AC2FE698}" destId="{839DF07D-4F8E-49EF-85E1-0329F63A347A}" srcOrd="11" destOrd="0" presId="urn:microsoft.com/office/officeart/2005/8/layout/default"/>
    <dgm:cxn modelId="{6FDF7325-6ED0-4DEF-843C-A8CBFB251579}" type="presParOf" srcId="{8395270C-208D-4977-81D2-2946AC2FE698}" destId="{23B7A0CD-036F-4D20-99A7-920F4ACE7729}" srcOrd="12" destOrd="0" presId="urn:microsoft.com/office/officeart/2005/8/layout/default"/>
    <dgm:cxn modelId="{70C014A0-8CF7-4926-B0E3-92D6BE4041CA}" type="presParOf" srcId="{8395270C-208D-4977-81D2-2946AC2FE698}" destId="{2C3556F1-DD0F-4607-B5BA-6286FA5E5230}" srcOrd="13" destOrd="0" presId="urn:microsoft.com/office/officeart/2005/8/layout/default"/>
    <dgm:cxn modelId="{2A559A86-954A-4306-8AC0-89BFC8953384}" type="presParOf" srcId="{8395270C-208D-4977-81D2-2946AC2FE698}" destId="{394AB09A-6819-4EF6-AC38-CB9DA54AD9F6}" srcOrd="14" destOrd="0" presId="urn:microsoft.com/office/officeart/2005/8/layout/default"/>
    <dgm:cxn modelId="{BE7EF2FD-EAF2-4FBF-973A-1B416D982167}" type="presParOf" srcId="{8395270C-208D-4977-81D2-2946AC2FE698}" destId="{92EBE355-5407-4F2B-B5B6-6F4654999424}" srcOrd="15" destOrd="0" presId="urn:microsoft.com/office/officeart/2005/8/layout/default"/>
    <dgm:cxn modelId="{E5FA24D0-40C4-4418-AFA8-62EEED51AC35}" type="presParOf" srcId="{8395270C-208D-4977-81D2-2946AC2FE698}" destId="{F0CC824C-94FF-4B76-9279-596E8868B2B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99CCB-9360-4F17-A60B-7D4D765E7615}">
      <dsp:nvSpPr>
        <dsp:cNvPr id="0" name=""/>
        <dsp:cNvSpPr/>
      </dsp:nvSpPr>
      <dsp:spPr>
        <a:xfrm>
          <a:off x="0" y="92582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tasks</a:t>
          </a:r>
        </a:p>
      </dsp:txBody>
      <dsp:txXfrm>
        <a:off x="0" y="92582"/>
        <a:ext cx="1619250" cy="971549"/>
      </dsp:txXfrm>
    </dsp:sp>
    <dsp:sp modelId="{D03C0C3B-230F-4A69-9769-FDEE627C84BC}">
      <dsp:nvSpPr>
        <dsp:cNvPr id="0" name=""/>
        <dsp:cNvSpPr/>
      </dsp:nvSpPr>
      <dsp:spPr>
        <a:xfrm>
          <a:off x="1781175" y="82517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people</a:t>
          </a:r>
        </a:p>
      </dsp:txBody>
      <dsp:txXfrm>
        <a:off x="1781175" y="82517"/>
        <a:ext cx="1619250" cy="971549"/>
      </dsp:txXfrm>
    </dsp:sp>
    <dsp:sp modelId="{15F00CE0-3E58-4510-9C9A-51607099DF16}">
      <dsp:nvSpPr>
        <dsp:cNvPr id="0" name=""/>
        <dsp:cNvSpPr/>
      </dsp:nvSpPr>
      <dsp:spPr>
        <a:xfrm>
          <a:off x="3562350" y="92582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time</a:t>
          </a:r>
        </a:p>
      </dsp:txBody>
      <dsp:txXfrm>
        <a:off x="3562350" y="92582"/>
        <a:ext cx="1619250" cy="971549"/>
      </dsp:txXfrm>
    </dsp:sp>
    <dsp:sp modelId="{A344FE7F-7039-46CB-A7BF-FCF498573933}">
      <dsp:nvSpPr>
        <dsp:cNvPr id="0" name=""/>
        <dsp:cNvSpPr/>
      </dsp:nvSpPr>
      <dsp:spPr>
        <a:xfrm>
          <a:off x="0" y="1226057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quality</a:t>
          </a:r>
        </a:p>
      </dsp:txBody>
      <dsp:txXfrm>
        <a:off x="0" y="1226057"/>
        <a:ext cx="1619250" cy="971549"/>
      </dsp:txXfrm>
    </dsp:sp>
    <dsp:sp modelId="{86BDC49F-C306-4999-870D-4C9760474FB4}">
      <dsp:nvSpPr>
        <dsp:cNvPr id="0" name=""/>
        <dsp:cNvSpPr/>
      </dsp:nvSpPr>
      <dsp:spPr>
        <a:xfrm>
          <a:off x="1781175" y="1226058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science</a:t>
          </a:r>
        </a:p>
      </dsp:txBody>
      <dsp:txXfrm>
        <a:off x="1781175" y="1226058"/>
        <a:ext cx="1619250" cy="971549"/>
      </dsp:txXfrm>
    </dsp:sp>
    <dsp:sp modelId="{97C9373A-6230-4F6E-A3F0-B4B010CE6D56}">
      <dsp:nvSpPr>
        <dsp:cNvPr id="0" name=""/>
        <dsp:cNvSpPr/>
      </dsp:nvSpPr>
      <dsp:spPr>
        <a:xfrm>
          <a:off x="3562350" y="1226058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community</a:t>
          </a:r>
        </a:p>
      </dsp:txBody>
      <dsp:txXfrm>
        <a:off x="3562350" y="1226058"/>
        <a:ext cx="1619250" cy="971549"/>
      </dsp:txXfrm>
    </dsp:sp>
    <dsp:sp modelId="{23B7A0CD-036F-4D20-99A7-920F4ACE7729}">
      <dsp:nvSpPr>
        <dsp:cNvPr id="0" name=""/>
        <dsp:cNvSpPr/>
      </dsp:nvSpPr>
      <dsp:spPr>
        <a:xfrm>
          <a:off x="0" y="2359532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learning</a:t>
          </a:r>
        </a:p>
      </dsp:txBody>
      <dsp:txXfrm>
        <a:off x="0" y="2359532"/>
        <a:ext cx="1619250" cy="971549"/>
      </dsp:txXfrm>
    </dsp:sp>
    <dsp:sp modelId="{394AB09A-6819-4EF6-AC38-CB9DA54AD9F6}">
      <dsp:nvSpPr>
        <dsp:cNvPr id="0" name=""/>
        <dsp:cNvSpPr/>
      </dsp:nvSpPr>
      <dsp:spPr>
        <a:xfrm>
          <a:off x="1781175" y="2359532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social media</a:t>
          </a:r>
        </a:p>
      </dsp:txBody>
      <dsp:txXfrm>
        <a:off x="1781175" y="2359532"/>
        <a:ext cx="1619250" cy="971549"/>
      </dsp:txXfrm>
    </dsp:sp>
    <dsp:sp modelId="{F0CC824C-94FF-4B76-9279-596E8868B2B6}">
      <dsp:nvSpPr>
        <dsp:cNvPr id="0" name=""/>
        <dsp:cNvSpPr/>
      </dsp:nvSpPr>
      <dsp:spPr>
        <a:xfrm>
          <a:off x="3562350" y="2359533"/>
          <a:ext cx="1619250" cy="9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…</a:t>
          </a:r>
        </a:p>
      </dsp:txBody>
      <dsp:txXfrm>
        <a:off x="3562350" y="2359533"/>
        <a:ext cx="1619250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58334-CB81-4DBA-9BF8-5B497F9538E8}" type="datetimeFigureOut">
              <a:rPr lang="en-GB" smtClean="0"/>
              <a:t>21/11/2016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823D3-C2D9-4720-BFAF-FAEF0BA14E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57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2B500C-F96B-8847-BE72-EA3A0DC9685B}" type="slidenum">
              <a:rPr lang="en-GB"/>
              <a:pPr/>
              <a:t>1</a:t>
            </a:fld>
            <a:endParaRPr lang="en-GB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2086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84303CE-B5FD-4608-96A6-BE83A6CEC6D7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E8597-8F1B-476B-85CE-04631AC49E15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A13B-D7EE-486E-A140-FDF01CAF25B1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3"/>
            <a:ext cx="11328000" cy="2160587"/>
          </a:xfrm>
        </p:spPr>
        <p:txBody>
          <a:bodyPr lIns="91440" anchor="b"/>
          <a:lstStyle>
            <a:lvl1pPr algn="l"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4800">
                <a:solidFill>
                  <a:srgbClr val="B1D3D6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3179" y="379477"/>
            <a:ext cx="2676821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5"/>
            <a:ext cx="11328000" cy="882860"/>
          </a:xfrm>
        </p:spPr>
        <p:txBody>
          <a:bodyPr/>
          <a:lstStyle>
            <a:lvl1pPr marL="119997" indent="0">
              <a:spcAft>
                <a:spcPts val="0"/>
              </a:spcAft>
              <a:buNone/>
              <a:defRPr sz="2667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1" y="381002"/>
            <a:ext cx="2157476" cy="58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5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65527-2A4A-4F80-9DD7-E0E4D31C6F9B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ACC3-0B30-43E0-833E-6A21D6892A39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97E2B-1C0F-4D11-9C5F-7B51ABFF125C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B86F7-5431-4E5B-9514-48FC093E0E93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6AEE8-8120-4816-8435-0994D619CC43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F8AB-C72E-4BFA-B769-F1CF3417B27B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0C9F7-E423-458C-A465-805B4B998B31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87F1D-AC1C-4EFA-A74E-C7AE8217C0A8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F6782EB-D7CC-4538-B278-6BEF460B5C0E}" type="datetime1">
              <a:rPr lang="en-US" smtClean="0"/>
              <a:t>21-Nov-16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m.org/" TargetMode="External"/><Relationship Id="rId2" Type="http://schemas.openxmlformats.org/officeDocument/2006/relationships/hyperlink" Target="mailto:e.simperl@SOTON.AC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tars4all.e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TOPICS in SOCIO-technical systems: examples from citizen science</a:t>
            </a:r>
            <a:endParaRPr lang="en-US" sz="7200" dirty="0"/>
          </a:p>
        </p:txBody>
      </p:sp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en-US" sz="2133" dirty="0"/>
              <a:t>Elena Simperl</a:t>
            </a:r>
            <a:br>
              <a:rPr lang="en-US" sz="2133" dirty="0"/>
            </a:br>
            <a:r>
              <a:rPr lang="en-US" sz="2133" dirty="0"/>
              <a:t>e.simperl@soton.ac.uk @</a:t>
            </a:r>
            <a:r>
              <a:rPr lang="en-US" sz="2133" dirty="0" err="1"/>
              <a:t>esimperl</a:t>
            </a:r>
            <a:endParaRPr lang="en-US" sz="2133" dirty="0"/>
          </a:p>
          <a:p>
            <a:r>
              <a:rPr lang="en-US" sz="2133" dirty="0"/>
              <a:t>November </a:t>
            </a:r>
            <a:r>
              <a:rPr lang="en-US" sz="2133" dirty="0" smtClean="0"/>
              <a:t>21</a:t>
            </a:r>
            <a:r>
              <a:rPr lang="en-US" sz="2133" dirty="0" smtClean="0"/>
              <a:t>th</a:t>
            </a:r>
            <a:r>
              <a:rPr lang="en-US" sz="2133" dirty="0"/>
              <a:t>, 2016</a:t>
            </a:r>
          </a:p>
        </p:txBody>
      </p:sp>
      <p:pic>
        <p:nvPicPr>
          <p:cNvPr id="5" name="Picture 4" descr="CC-BY-SA_icon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5911" y="6456022"/>
            <a:ext cx="876993" cy="30757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442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63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hape 30"/>
          <p:cNvPicPr>
            <a:picLocks noChangeAspect="1"/>
          </p:cNvPicPr>
          <p:nvPr/>
        </p:nvPicPr>
        <p:blipFill rotWithShape="1">
          <a:blip r:embed="rId2"/>
          <a:srcRect l="2186" r="3" b="3"/>
          <a:stretch/>
        </p:blipFill>
        <p:spPr>
          <a:xfrm>
            <a:off x="6096000" y="640080"/>
            <a:ext cx="5455921" cy="557784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FF"/>
                </a:solidFill>
              </a:rPr>
              <a:t>When makes citizen science successful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767894"/>
              </p:ext>
            </p:extLst>
          </p:nvPr>
        </p:nvGraphicFramePr>
        <p:xfrm>
          <a:off x="143474" y="2551077"/>
          <a:ext cx="5181600" cy="342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79047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Levels of engagement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39" y="1876466"/>
            <a:ext cx="4011574" cy="316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9310701"/>
              </p:ext>
            </p:extLst>
          </p:nvPr>
        </p:nvGraphicFramePr>
        <p:xfrm>
          <a:off x="5989468" y="2004556"/>
          <a:ext cx="432048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024128" y="5157192"/>
            <a:ext cx="9720072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~1% of participants contribute 72% of Talk &amp; 29% of Task</a:t>
            </a:r>
          </a:p>
        </p:txBody>
      </p:sp>
      <p:pic>
        <p:nvPicPr>
          <p:cNvPr id="8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8368" y="404664"/>
            <a:ext cx="1080120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121400" y="6453357"/>
            <a:ext cx="462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[Luczak-Roesch et al., 2014]</a:t>
            </a:r>
          </a:p>
        </p:txBody>
      </p:sp>
    </p:spTree>
    <p:extLst>
      <p:ext uri="{BB962C8B-B14F-4D97-AF65-F5344CB8AC3E}">
        <p14:creationId xmlns:p14="http://schemas.microsoft.com/office/powerpoint/2010/main" val="1980207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4823779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Existing quality inference algorithms are limited to binary classification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Conceptualise the problem for realistic workflows</a:t>
            </a:r>
          </a:p>
          <a:p>
            <a:pPr marL="0" indent="0">
              <a:buNone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Develop efficient implementations of </a:t>
            </a:r>
            <a:r>
              <a:rPr lang="en-GB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algorithms and compare them</a:t>
            </a:r>
            <a:endParaRPr lang="en-GB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268" y="1541720"/>
            <a:ext cx="5121326" cy="38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25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7" y="4382347"/>
            <a:ext cx="5688020" cy="215391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76434" y="321732"/>
            <a:ext cx="5693835" cy="6214534"/>
          </a:xfrm>
          <a:prstGeom prst="rect">
            <a:avLst/>
          </a:prstGeom>
          <a:solidFill>
            <a:srgbClr val="553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" b="3668"/>
          <a:stretch/>
        </p:blipFill>
        <p:spPr>
          <a:xfrm>
            <a:off x="327547" y="321733"/>
            <a:ext cx="5688020" cy="3899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998" y="4648200"/>
            <a:ext cx="4664452" cy="1613746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Gamification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1065" y="974875"/>
            <a:ext cx="4724573" cy="4852362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Survey of 27 papers &amp;</a:t>
            </a:r>
          </a:p>
          <a:p>
            <a:r>
              <a:rPr lang="en-US" sz="4400" dirty="0">
                <a:solidFill>
                  <a:schemeClr val="bg1"/>
                </a:solidFill>
              </a:rPr>
              <a:t>31 VCS projects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37333" y="6535157"/>
            <a:ext cx="973667" cy="274320"/>
          </a:xfrm>
        </p:spPr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48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776091" y="481264"/>
            <a:ext cx="2212848" cy="185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398651" y="3497931"/>
            <a:ext cx="2212848" cy="28891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" b="3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  <p:pic>
        <p:nvPicPr>
          <p:cNvPr id="5" name="Shape 49"/>
          <p:cNvPicPr preferRelativeResize="0"/>
          <p:nvPr/>
        </p:nvPicPr>
        <p:blipFill rotWithShape="1">
          <a:blip r:embed="rId3">
            <a:extLst/>
          </a:blip>
          <a:srcRect r="15733" b="-7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027048" cy="1499616"/>
          </a:xfrm>
        </p:spPr>
        <p:txBody>
          <a:bodyPr>
            <a:normAutofit/>
          </a:bodyPr>
          <a:lstStyle/>
          <a:p>
            <a:r>
              <a:rPr lang="en-GB" dirty="0"/>
              <a:t>Sociality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9" y="2286000"/>
            <a:ext cx="5027048" cy="4023360"/>
          </a:xfrm>
        </p:spPr>
        <p:txBody>
          <a:bodyPr>
            <a:normAutofit/>
          </a:bodyPr>
          <a:lstStyle/>
          <a:p>
            <a:r>
              <a:rPr lang="en-GB" sz="2800" dirty="0"/>
              <a:t>Discussions and engagement with volunteers are integral part of the experience</a:t>
            </a:r>
          </a:p>
          <a:p>
            <a:r>
              <a:rPr lang="en-GB" sz="2800" dirty="0"/>
              <a:t>Leads to serendipitous scientific discoveries</a:t>
            </a:r>
          </a:p>
          <a:p>
            <a:r>
              <a:rPr lang="en-GB" sz="2800" dirty="0"/>
              <a:t>Encourages autonomy and helps with community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00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Chat and instant messaging</a:t>
            </a:r>
          </a:p>
        </p:txBody>
      </p:sp>
      <p:sp>
        <p:nvSpPr>
          <p:cNvPr id="4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2400" dirty="0"/>
          </a:p>
        </p:txBody>
      </p:sp>
      <p:pic>
        <p:nvPicPr>
          <p:cNvPr id="12" name="Shape 56"/>
          <p:cNvPicPr preferRelativeResize="0"/>
          <p:nvPr/>
        </p:nvPicPr>
        <p:blipFill rotWithShape="1">
          <a:blip r:embed="rId2">
            <a:alphaModFix/>
          </a:blip>
          <a:srcRect l="1217" r="49899" b="50973"/>
          <a:stretch/>
        </p:blipFill>
        <p:spPr>
          <a:xfrm>
            <a:off x="2101608" y="2167309"/>
            <a:ext cx="4469699" cy="24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57"/>
          <p:cNvSpPr txBox="1"/>
          <p:nvPr/>
        </p:nvSpPr>
        <p:spPr>
          <a:xfrm>
            <a:off x="2201304" y="2287886"/>
            <a:ext cx="1236299" cy="369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Microposts</a:t>
            </a:r>
          </a:p>
        </p:txBody>
      </p:sp>
      <p:sp>
        <p:nvSpPr>
          <p:cNvPr id="23" name="Shape 58"/>
          <p:cNvSpPr txBox="1"/>
          <p:nvPr/>
        </p:nvSpPr>
        <p:spPr>
          <a:xfrm>
            <a:off x="2318306" y="4276221"/>
            <a:ext cx="345299" cy="26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</a:t>
            </a:r>
          </a:p>
        </p:txBody>
      </p:sp>
      <p:sp>
        <p:nvSpPr>
          <p:cNvPr id="24" name="Shape 59"/>
          <p:cNvSpPr txBox="1"/>
          <p:nvPr/>
        </p:nvSpPr>
        <p:spPr>
          <a:xfrm>
            <a:off x="2704511" y="4279167"/>
            <a:ext cx="338400" cy="26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SG</a:t>
            </a:r>
          </a:p>
        </p:txBody>
      </p:sp>
      <p:sp>
        <p:nvSpPr>
          <p:cNvPr id="25" name="Shape 60"/>
          <p:cNvSpPr txBox="1"/>
          <p:nvPr/>
        </p:nvSpPr>
        <p:spPr>
          <a:xfrm>
            <a:off x="3099024" y="4276221"/>
            <a:ext cx="377099" cy="26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SW</a:t>
            </a:r>
          </a:p>
        </p:txBody>
      </p:sp>
      <p:sp>
        <p:nvSpPr>
          <p:cNvPr id="26" name="Shape 61"/>
          <p:cNvSpPr txBox="1"/>
          <p:nvPr/>
        </p:nvSpPr>
        <p:spPr>
          <a:xfrm>
            <a:off x="3486874" y="4279167"/>
            <a:ext cx="366899" cy="26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NN</a:t>
            </a:r>
          </a:p>
        </p:txBody>
      </p:sp>
      <p:sp>
        <p:nvSpPr>
          <p:cNvPr id="27" name="Shape 62"/>
          <p:cNvSpPr txBox="1"/>
          <p:nvPr/>
        </p:nvSpPr>
        <p:spPr>
          <a:xfrm>
            <a:off x="3887993" y="4276221"/>
            <a:ext cx="339600" cy="26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GZ</a:t>
            </a:r>
          </a:p>
        </p:txBody>
      </p:sp>
      <p:sp>
        <p:nvSpPr>
          <p:cNvPr id="28" name="Shape 63"/>
          <p:cNvSpPr txBox="1"/>
          <p:nvPr/>
        </p:nvSpPr>
        <p:spPr>
          <a:xfrm>
            <a:off x="4271299" y="4279167"/>
            <a:ext cx="338699" cy="26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</a:t>
            </a:r>
          </a:p>
        </p:txBody>
      </p:sp>
      <p:sp>
        <p:nvSpPr>
          <p:cNvPr id="29" name="Shape 64"/>
          <p:cNvSpPr txBox="1"/>
          <p:nvPr/>
        </p:nvSpPr>
        <p:spPr>
          <a:xfrm>
            <a:off x="4691499" y="4276221"/>
            <a:ext cx="325799" cy="26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PF</a:t>
            </a:r>
          </a:p>
        </p:txBody>
      </p:sp>
      <p:sp>
        <p:nvSpPr>
          <p:cNvPr id="30" name="Shape 65"/>
          <p:cNvSpPr txBox="1"/>
          <p:nvPr/>
        </p:nvSpPr>
        <p:spPr>
          <a:xfrm>
            <a:off x="5079943" y="4279167"/>
            <a:ext cx="314400" cy="26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SF</a:t>
            </a:r>
          </a:p>
        </p:txBody>
      </p:sp>
      <p:sp>
        <p:nvSpPr>
          <p:cNvPr id="31" name="Shape 66"/>
          <p:cNvSpPr txBox="1"/>
          <p:nvPr/>
        </p:nvSpPr>
        <p:spPr>
          <a:xfrm>
            <a:off x="5472444" y="4287366"/>
            <a:ext cx="339299" cy="26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</a:t>
            </a:r>
          </a:p>
        </p:txBody>
      </p:sp>
      <p:sp>
        <p:nvSpPr>
          <p:cNvPr id="32" name="Shape 67"/>
          <p:cNvSpPr txBox="1"/>
          <p:nvPr/>
        </p:nvSpPr>
        <p:spPr>
          <a:xfrm>
            <a:off x="5861923" y="4290314"/>
            <a:ext cx="375000" cy="26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WS</a:t>
            </a:r>
          </a:p>
        </p:txBody>
      </p:sp>
      <p:sp>
        <p:nvSpPr>
          <p:cNvPr id="33" name="Shape 68"/>
          <p:cNvSpPr/>
          <p:nvPr/>
        </p:nvSpPr>
        <p:spPr>
          <a:xfrm>
            <a:off x="3431220" y="2341446"/>
            <a:ext cx="1810500" cy="1810500"/>
          </a:xfrm>
          <a:prstGeom prst="ellipse">
            <a:avLst/>
          </a:prstGeom>
          <a:gradFill>
            <a:gsLst>
              <a:gs pos="0">
                <a:srgbClr val="9A2E2C">
                  <a:alpha val="50980"/>
                </a:srgbClr>
              </a:gs>
              <a:gs pos="80000">
                <a:srgbClr val="CA3D39">
                  <a:alpha val="50980"/>
                </a:srgbClr>
              </a:gs>
              <a:gs pos="100000">
                <a:srgbClr val="CE3B37">
                  <a:alpha val="50980"/>
                </a:srgbClr>
              </a:gs>
            </a:gsLst>
            <a:lin ang="16200037" scaled="0"/>
          </a:gradFill>
          <a:ln w="9525" cap="flat">
            <a:solidFill>
              <a:srgbClr val="BE4B4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de"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91%</a:t>
            </a:r>
          </a:p>
        </p:txBody>
      </p:sp>
      <p:sp>
        <p:nvSpPr>
          <p:cNvPr id="34" name="Shape 69"/>
          <p:cNvSpPr txBox="1"/>
          <p:nvPr/>
        </p:nvSpPr>
        <p:spPr>
          <a:xfrm>
            <a:off x="1825928" y="3607469"/>
            <a:ext cx="275699" cy="3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35" name="Shape 70"/>
          <p:cNvSpPr txBox="1"/>
          <p:nvPr/>
        </p:nvSpPr>
        <p:spPr>
          <a:xfrm>
            <a:off x="1825928" y="4019773"/>
            <a:ext cx="275699" cy="3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</a:p>
        </p:txBody>
      </p:sp>
      <p:sp>
        <p:nvSpPr>
          <p:cNvPr id="36" name="Shape 71"/>
          <p:cNvSpPr txBox="1"/>
          <p:nvPr/>
        </p:nvSpPr>
        <p:spPr>
          <a:xfrm>
            <a:off x="1825928" y="2865678"/>
            <a:ext cx="275699" cy="3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37" name="Shape 72"/>
          <p:cNvSpPr txBox="1"/>
          <p:nvPr/>
        </p:nvSpPr>
        <p:spPr>
          <a:xfrm>
            <a:off x="1825928" y="3240014"/>
            <a:ext cx="275699" cy="3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38" name="Shape 73"/>
          <p:cNvSpPr txBox="1"/>
          <p:nvPr/>
        </p:nvSpPr>
        <p:spPr>
          <a:xfrm>
            <a:off x="1734931" y="2142651"/>
            <a:ext cx="366599" cy="3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sp>
        <p:nvSpPr>
          <p:cNvPr id="39" name="Shape 74"/>
          <p:cNvSpPr txBox="1"/>
          <p:nvPr/>
        </p:nvSpPr>
        <p:spPr>
          <a:xfrm>
            <a:off x="1825928" y="2516986"/>
            <a:ext cx="275699" cy="3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r">
              <a:buSzPct val="25000"/>
            </a:pPr>
            <a:r>
              <a:rPr lang="de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pic>
        <p:nvPicPr>
          <p:cNvPr id="40" name="Shape 76"/>
          <p:cNvPicPr preferRelativeResize="0"/>
          <p:nvPr/>
        </p:nvPicPr>
        <p:blipFill rotWithShape="1">
          <a:blip r:embed="rId3">
            <a:alphaModFix/>
          </a:blip>
          <a:srcRect t="46022"/>
          <a:stretch/>
        </p:blipFill>
        <p:spPr>
          <a:xfrm>
            <a:off x="2439820" y="4537822"/>
            <a:ext cx="4001654" cy="228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3749" y="5460338"/>
            <a:ext cx="691348" cy="633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4286" y="4988847"/>
            <a:ext cx="1443089" cy="137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5521" t="36763" r="32086" b="25731"/>
          <a:stretch/>
        </p:blipFill>
        <p:spPr>
          <a:xfrm>
            <a:off x="7446830" y="1916833"/>
            <a:ext cx="3198003" cy="326196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121399" y="6453357"/>
            <a:ext cx="584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[Luczak-Roesch et al., 2014; Tinati et al., 2015, WebSci]</a:t>
            </a:r>
          </a:p>
        </p:txBody>
      </p:sp>
    </p:spTree>
    <p:extLst>
      <p:ext uri="{BB962C8B-B14F-4D97-AF65-F5344CB8AC3E}">
        <p14:creationId xmlns:p14="http://schemas.microsoft.com/office/powerpoint/2010/main" val="2398830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GB" sz="3200" dirty="0">
                <a:sym typeface="Century Gothic" charset="0"/>
              </a:rPr>
              <a:t>Discussion profiles</a:t>
            </a:r>
            <a:endParaRPr lang="en-US" sz="3200" dirty="0">
              <a:sym typeface="Century Gothic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24553" y="5276646"/>
            <a:ext cx="2615412" cy="960667"/>
            <a:chOff x="-1739722" y="6028210"/>
            <a:chExt cx="2615412" cy="960667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9" name="Oval 8"/>
            <p:cNvSpPr/>
            <p:nvPr/>
          </p:nvSpPr>
          <p:spPr>
            <a:xfrm>
              <a:off x="-1266325" y="6028210"/>
              <a:ext cx="1646858" cy="960667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1050" b="1" dirty="0">
                  <a:solidFill>
                    <a:schemeClr val="tx1"/>
                  </a:solidFill>
                </a:rPr>
                <a:t>Deeply engaged volunteers</a:t>
              </a:r>
              <a:r>
                <a:rPr lang="en-GB" sz="1050" dirty="0">
                  <a:solidFill>
                    <a:schemeClr val="tx1"/>
                  </a:solidFill>
                </a:rPr>
                <a:t>, </a:t>
              </a:r>
              <a:r>
                <a:rPr lang="en-GB" sz="1050" b="1" dirty="0">
                  <a:solidFill>
                    <a:schemeClr val="tx1"/>
                  </a:solidFill>
                </a:rPr>
                <a:t>few threads</a:t>
              </a:r>
              <a:r>
                <a:rPr lang="en-GB" sz="1050" dirty="0">
                  <a:solidFill>
                    <a:schemeClr val="tx1"/>
                  </a:solidFill>
                </a:rPr>
                <a:t> but </a:t>
              </a:r>
              <a:r>
                <a:rPr lang="en-GB" sz="1050" b="1" dirty="0">
                  <a:solidFill>
                    <a:schemeClr val="tx1"/>
                  </a:solidFill>
                </a:rPr>
                <a:t>multiple posts within them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-1739722" y="6239941"/>
              <a:ext cx="745814" cy="53720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29876" y="6295840"/>
              <a:ext cx="745814" cy="537204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b="1" dirty="0">
                  <a:solidFill>
                    <a:schemeClr val="tx1"/>
                  </a:solidFill>
                </a:rPr>
                <a:t>0.1%</a:t>
              </a:r>
              <a:endParaRPr lang="en-GB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682263" y="4254299"/>
            <a:ext cx="2656640" cy="960667"/>
            <a:chOff x="-1801207" y="4961677"/>
            <a:chExt cx="2656640" cy="960667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10" name="Oval 9"/>
            <p:cNvSpPr/>
            <p:nvPr/>
          </p:nvSpPr>
          <p:spPr>
            <a:xfrm>
              <a:off x="-1340119" y="4961677"/>
              <a:ext cx="1646858" cy="960667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1100" b="1" dirty="0">
                  <a:solidFill>
                    <a:schemeClr val="tx1"/>
                  </a:solidFill>
                </a:rPr>
                <a:t>Content producers</a:t>
              </a:r>
              <a:r>
                <a:rPr lang="en-GB" sz="1100" dirty="0">
                  <a:solidFill>
                    <a:schemeClr val="tx1"/>
                  </a:solidFill>
                </a:rPr>
                <a:t>, posting across </a:t>
              </a:r>
              <a:r>
                <a:rPr lang="en-GB" sz="1100" b="1" dirty="0">
                  <a:solidFill>
                    <a:schemeClr val="tx1"/>
                  </a:solidFill>
                </a:rPr>
                <a:t>many boards and threads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-1801207" y="5206809"/>
              <a:ext cx="745814" cy="53720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2800" b="1" dirty="0">
                  <a:solidFill>
                    <a:schemeClr val="tx1"/>
                  </a:solidFill>
                </a:rPr>
                <a:t>7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09619" y="5189637"/>
              <a:ext cx="745814" cy="537204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b="1" dirty="0">
                  <a:solidFill>
                    <a:schemeClr val="tx1"/>
                  </a:solidFill>
                </a:rPr>
                <a:t>0.1%</a:t>
              </a:r>
              <a:endParaRPr lang="en-GB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680789" y="3191532"/>
            <a:ext cx="2658115" cy="960667"/>
            <a:chOff x="-1724916" y="3895144"/>
            <a:chExt cx="2658115" cy="960667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6" name="Oval 5"/>
            <p:cNvSpPr/>
            <p:nvPr/>
          </p:nvSpPr>
          <p:spPr>
            <a:xfrm>
              <a:off x="-1297081" y="3895144"/>
              <a:ext cx="1646858" cy="960667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1200" b="1" dirty="0">
                  <a:solidFill>
                    <a:schemeClr val="tx1"/>
                  </a:solidFill>
                </a:rPr>
                <a:t>Thread followers </a:t>
              </a:r>
              <a:r>
                <a:rPr lang="en-GB" sz="1200" dirty="0">
                  <a:solidFill>
                    <a:schemeClr val="tx1"/>
                  </a:solidFill>
                </a:rPr>
                <a:t>and </a:t>
              </a:r>
              <a:r>
                <a:rPr lang="en-GB" sz="1200" b="1" dirty="0">
                  <a:solidFill>
                    <a:schemeClr val="tx1"/>
                  </a:solidFill>
                </a:rPr>
                <a:t>PM (one-to-one) talkers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-1724916" y="4107752"/>
              <a:ext cx="745814" cy="53720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187385" y="4121694"/>
              <a:ext cx="745814" cy="537204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1600" b="1" dirty="0">
                  <a:solidFill>
                    <a:schemeClr val="tx1"/>
                  </a:solidFill>
                </a:rPr>
                <a:t>0.4%</a:t>
              </a:r>
              <a:endParaRPr lang="en-GB" sz="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680789" y="2107997"/>
            <a:ext cx="2658115" cy="960667"/>
            <a:chOff x="-104725" y="3781167"/>
            <a:chExt cx="2658115" cy="960667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392057" y="3781167"/>
              <a:ext cx="1646858" cy="960667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1050" b="1" dirty="0">
                  <a:solidFill>
                    <a:schemeClr val="tx1"/>
                  </a:solidFill>
                </a:rPr>
                <a:t>First to respond </a:t>
              </a:r>
              <a:r>
                <a:rPr lang="en-GB" sz="1050" dirty="0">
                  <a:solidFill>
                    <a:schemeClr val="tx1"/>
                  </a:solidFill>
                </a:rPr>
                <a:t>and </a:t>
              </a:r>
              <a:r>
                <a:rPr lang="en-GB" sz="1050" b="1" dirty="0">
                  <a:solidFill>
                    <a:schemeClr val="tx1"/>
                  </a:solidFill>
                </a:rPr>
                <a:t>question answerers 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-104725" y="3995620"/>
              <a:ext cx="745814" cy="53720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2800" b="1" dirty="0">
                  <a:solidFill>
                    <a:schemeClr val="tx1"/>
                  </a:solidFill>
                </a:rPr>
                <a:t>4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807576" y="3983076"/>
              <a:ext cx="745814" cy="537204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b="1" dirty="0">
                  <a:solidFill>
                    <a:schemeClr val="tx1"/>
                  </a:solidFill>
                </a:rPr>
                <a:t>1%</a:t>
              </a:r>
              <a:endParaRPr lang="en-GB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80789" y="1056691"/>
            <a:ext cx="2664129" cy="960667"/>
            <a:chOff x="-1899664" y="1686649"/>
            <a:chExt cx="2664129" cy="960667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-1405194" y="1686649"/>
              <a:ext cx="1646858" cy="960667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1050" b="1" dirty="0">
                  <a:solidFill>
                    <a:schemeClr val="tx1"/>
                  </a:solidFill>
                </a:rPr>
                <a:t>Highly active thread starters </a:t>
              </a:r>
              <a:r>
                <a:rPr lang="en-GB" sz="1050" dirty="0">
                  <a:solidFill>
                    <a:schemeClr val="tx1"/>
                  </a:solidFill>
                </a:rPr>
                <a:t>and answerers across a </a:t>
              </a:r>
              <a:r>
                <a:rPr lang="en-GB" sz="1050" b="1" dirty="0">
                  <a:solidFill>
                    <a:schemeClr val="tx1"/>
                  </a:solidFill>
                </a:rPr>
                <a:t>wide range of topics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-1899664" y="1880407"/>
              <a:ext cx="745814" cy="53720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2800" b="1" dirty="0">
                  <a:solidFill>
                    <a:schemeClr val="tx1"/>
                  </a:solidFill>
                </a:rPr>
                <a:t>1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8651" y="1935962"/>
              <a:ext cx="745814" cy="537204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b="1" dirty="0">
                  <a:solidFill>
                    <a:schemeClr val="tx1"/>
                  </a:solidFill>
                </a:rPr>
                <a:t>2.8%</a:t>
              </a:r>
              <a:endParaRPr lang="en-GB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640712" y="4315979"/>
            <a:ext cx="2759156" cy="960667"/>
            <a:chOff x="-1903723" y="581560"/>
            <a:chExt cx="2759156" cy="960667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11" name="Oval 10"/>
            <p:cNvSpPr/>
            <p:nvPr/>
          </p:nvSpPr>
          <p:spPr>
            <a:xfrm>
              <a:off x="-1405194" y="581560"/>
              <a:ext cx="1646858" cy="960667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1050" b="1" dirty="0">
                  <a:solidFill>
                    <a:schemeClr val="tx1"/>
                  </a:solidFill>
                </a:rPr>
                <a:t>Infrequent volunteers</a:t>
              </a:r>
              <a:r>
                <a:rPr lang="en-GB" sz="1050" dirty="0">
                  <a:solidFill>
                    <a:schemeClr val="tx1"/>
                  </a:solidFill>
                </a:rPr>
                <a:t>, </a:t>
              </a:r>
              <a:r>
                <a:rPr lang="en-GB" sz="1050" b="1" dirty="0">
                  <a:solidFill>
                    <a:schemeClr val="tx1"/>
                  </a:solidFill>
                </a:rPr>
                <a:t>single thread posts</a:t>
              </a:r>
              <a:r>
                <a:rPr lang="en-GB" sz="1050" dirty="0">
                  <a:solidFill>
                    <a:schemeClr val="tx1"/>
                  </a:solidFill>
                </a:rPr>
                <a:t>, </a:t>
              </a:r>
              <a:r>
                <a:rPr lang="en-GB" sz="1050" b="1" dirty="0">
                  <a:solidFill>
                    <a:schemeClr val="tx1"/>
                  </a:solidFill>
                </a:rPr>
                <a:t>no personal messages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-1903723" y="793291"/>
              <a:ext cx="745814" cy="53720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2800" b="1" dirty="0">
                  <a:solidFill>
                    <a:schemeClr val="tx1"/>
                  </a:solidFill>
                </a:rPr>
                <a:t>5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09619" y="805216"/>
              <a:ext cx="745814" cy="537204"/>
            </a:xfrm>
            <a:prstGeom prst="ellipse">
              <a:avLst/>
            </a:prstGeom>
            <a:solidFill>
              <a:srgbClr val="00B0F0"/>
            </a:solidFill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1600" b="1" dirty="0">
                  <a:solidFill>
                    <a:schemeClr val="tx1"/>
                  </a:solidFill>
                </a:rPr>
                <a:t>5.5%</a:t>
              </a:r>
              <a:endParaRPr lang="en-GB" sz="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658136" y="3235996"/>
            <a:ext cx="2687735" cy="960667"/>
            <a:chOff x="-1857881" y="-500687"/>
            <a:chExt cx="2687735" cy="960667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12" name="Oval 11"/>
            <p:cNvSpPr/>
            <p:nvPr/>
          </p:nvSpPr>
          <p:spPr>
            <a:xfrm>
              <a:off x="-1356221" y="-500687"/>
              <a:ext cx="1646858" cy="960667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1100" b="1" dirty="0">
                  <a:solidFill>
                    <a:schemeClr val="tx1"/>
                  </a:solidFill>
                </a:rPr>
                <a:t>Watcher</a:t>
              </a:r>
              <a:r>
                <a:rPr lang="en-GB" sz="1100" dirty="0">
                  <a:solidFill>
                    <a:schemeClr val="tx1"/>
                  </a:solidFill>
                </a:rPr>
                <a:t> and </a:t>
              </a:r>
              <a:r>
                <a:rPr lang="en-GB" sz="1100" b="1" dirty="0">
                  <a:solidFill>
                    <a:schemeClr val="tx1"/>
                  </a:solidFill>
                </a:rPr>
                <a:t>starter of many threads</a:t>
              </a:r>
              <a:r>
                <a:rPr lang="en-GB" sz="1100" dirty="0">
                  <a:solidFill>
                    <a:schemeClr val="tx1"/>
                  </a:solidFill>
                </a:rPr>
                <a:t>, but </a:t>
              </a:r>
              <a:r>
                <a:rPr lang="en-GB" sz="1100" b="1" dirty="0">
                  <a:solidFill>
                    <a:schemeClr val="tx1"/>
                  </a:solidFill>
                </a:rPr>
                <a:t>not first to reply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-1857881" y="-288956"/>
              <a:ext cx="745814" cy="53720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2800" b="1" dirty="0">
                  <a:solidFill>
                    <a:schemeClr val="tx1"/>
                  </a:solidFill>
                </a:rPr>
                <a:t>3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84040" y="-307682"/>
              <a:ext cx="745814" cy="537204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b="1" dirty="0">
                  <a:solidFill>
                    <a:schemeClr val="tx1"/>
                  </a:solidFill>
                </a:rPr>
                <a:t>6.5%</a:t>
              </a:r>
              <a:endParaRPr lang="en-GB" sz="9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13802" y="2169463"/>
            <a:ext cx="2748541" cy="960667"/>
            <a:chOff x="1858557" y="5279274"/>
            <a:chExt cx="2748541" cy="960667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2356502" y="5279274"/>
              <a:ext cx="1646858" cy="960667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1200" b="1" dirty="0">
                  <a:solidFill>
                    <a:schemeClr val="tx1"/>
                  </a:solidFill>
                </a:rPr>
                <a:t>Highly active thread starters </a:t>
              </a:r>
              <a:r>
                <a:rPr lang="en-GB" sz="1200" dirty="0">
                  <a:solidFill>
                    <a:schemeClr val="tx1"/>
                  </a:solidFill>
                </a:rPr>
                <a:t>and </a:t>
              </a:r>
              <a:r>
                <a:rPr lang="en-GB" sz="1200" b="1" dirty="0">
                  <a:solidFill>
                    <a:schemeClr val="tx1"/>
                  </a:solidFill>
                </a:rPr>
                <a:t>first to reply back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858557" y="5490034"/>
              <a:ext cx="745814" cy="53720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2800" b="1" dirty="0">
                  <a:solidFill>
                    <a:schemeClr val="tx1"/>
                  </a:solidFill>
                </a:rPr>
                <a:t>2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861284" y="5490034"/>
              <a:ext cx="745814" cy="537204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pPr algn="ctr" fontAlgn="b"/>
              <a:r>
                <a:rPr lang="en-GB" sz="1600" b="1" dirty="0">
                  <a:solidFill>
                    <a:schemeClr val="tx1"/>
                  </a:solidFill>
                </a:rPr>
                <a:t>14.6%</a:t>
              </a:r>
              <a:endParaRPr lang="en-GB" sz="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57327" y="3047464"/>
            <a:ext cx="3111670" cy="1268514"/>
            <a:chOff x="1461176" y="3320434"/>
            <a:chExt cx="3111670" cy="1268514"/>
          </a:xfrm>
          <a:solidFill>
            <a:schemeClr val="tx1">
              <a:lumMod val="40000"/>
              <a:lumOff val="60000"/>
            </a:schemeClr>
          </a:solidFill>
        </p:grpSpPr>
        <p:sp>
          <p:nvSpPr>
            <p:cNvPr id="8" name="Oval 7"/>
            <p:cNvSpPr/>
            <p:nvPr/>
          </p:nvSpPr>
          <p:spPr>
            <a:xfrm>
              <a:off x="2097273" y="3320434"/>
              <a:ext cx="1839476" cy="1268514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1200" b="1" dirty="0">
                  <a:solidFill>
                    <a:schemeClr val="tx1"/>
                  </a:solidFill>
                </a:rPr>
                <a:t>Long active volunteers </a:t>
              </a:r>
              <a:r>
                <a:rPr lang="en-GB" sz="1200" dirty="0">
                  <a:solidFill>
                    <a:schemeClr val="tx1"/>
                  </a:solidFill>
                </a:rPr>
                <a:t>(the core group), </a:t>
              </a:r>
              <a:r>
                <a:rPr lang="en-GB" sz="1200" b="1" dirty="0">
                  <a:solidFill>
                    <a:schemeClr val="tx1"/>
                  </a:solidFill>
                </a:rPr>
                <a:t>posting sporadically 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1461176" y="3717394"/>
              <a:ext cx="745814" cy="53720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"/>
              <a:r>
                <a:rPr lang="en-GB" sz="2800" b="1" dirty="0">
                  <a:solidFill>
                    <a:schemeClr val="tx1"/>
                  </a:solidFill>
                </a:rPr>
                <a:t>6</a:t>
              </a:r>
              <a:endParaRPr lang="en-GB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827032" y="3717394"/>
              <a:ext cx="745814" cy="537204"/>
            </a:xfrm>
            <a:prstGeom prst="ellipse">
              <a:avLst/>
            </a:prstGeom>
            <a:solidFill>
              <a:srgbClr val="00B0F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rtlCol="0" anchor="ctr"/>
            <a:lstStyle/>
            <a:p>
              <a:pPr algn="ctr" fontAlgn="b"/>
              <a:r>
                <a:rPr lang="en-GB" sz="1200" b="1" dirty="0">
                  <a:solidFill>
                    <a:schemeClr val="tx1"/>
                  </a:solidFill>
                </a:rPr>
                <a:t>69.0%</a:t>
              </a:r>
              <a:endParaRPr lang="en-GB" sz="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3" name="Shape 1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96090" y="4674855"/>
            <a:ext cx="1311237" cy="118098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6121400" y="6453357"/>
            <a:ext cx="462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[Tinati et al., 2015, WebSci]</a:t>
            </a:r>
          </a:p>
        </p:txBody>
      </p:sp>
    </p:spTree>
    <p:extLst>
      <p:ext uri="{BB962C8B-B14F-4D97-AF65-F5344CB8AC3E}">
        <p14:creationId xmlns:p14="http://schemas.microsoft.com/office/powerpoint/2010/main" val="365867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From projects to ecosystems</a:t>
            </a:r>
          </a:p>
        </p:txBody>
      </p:sp>
      <p:sp>
        <p:nvSpPr>
          <p:cNvPr id="43" name="Shape 221"/>
          <p:cNvSpPr/>
          <p:nvPr/>
        </p:nvSpPr>
        <p:spPr>
          <a:xfrm>
            <a:off x="1916288" y="1947044"/>
            <a:ext cx="1944216" cy="100811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A2E2C"/>
              </a:gs>
              <a:gs pos="80000">
                <a:srgbClr val="CA3D39"/>
              </a:gs>
              <a:gs pos="100000">
                <a:srgbClr val="CE3B37"/>
              </a:gs>
            </a:gsLst>
            <a:lin ang="16200000" scaled="0"/>
          </a:gradFill>
          <a:ln w="9525" cap="flat">
            <a:solidFill>
              <a:srgbClr val="BE4B4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 A</a:t>
            </a:r>
          </a:p>
        </p:txBody>
      </p:sp>
      <p:sp>
        <p:nvSpPr>
          <p:cNvPr id="44" name="Shape 222"/>
          <p:cNvSpPr/>
          <p:nvPr/>
        </p:nvSpPr>
        <p:spPr>
          <a:xfrm>
            <a:off x="2708378" y="3243188"/>
            <a:ext cx="3312367" cy="100811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A2E2C"/>
              </a:gs>
              <a:gs pos="80000">
                <a:srgbClr val="CA3D39"/>
              </a:gs>
              <a:gs pos="100000">
                <a:srgbClr val="CE3B37"/>
              </a:gs>
            </a:gsLst>
            <a:lin ang="16200000" scaled="0"/>
          </a:gradFill>
          <a:ln w="9525" cap="flat">
            <a:solidFill>
              <a:srgbClr val="BE4B4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 B</a:t>
            </a:r>
          </a:p>
        </p:txBody>
      </p:sp>
      <p:sp>
        <p:nvSpPr>
          <p:cNvPr id="45" name="Shape 223"/>
          <p:cNvSpPr/>
          <p:nvPr/>
        </p:nvSpPr>
        <p:spPr>
          <a:xfrm>
            <a:off x="3932513" y="4683347"/>
            <a:ext cx="1296143" cy="100811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A2E2C"/>
              </a:gs>
              <a:gs pos="80000">
                <a:srgbClr val="CA3D39"/>
              </a:gs>
              <a:gs pos="100000">
                <a:srgbClr val="CE3B37"/>
              </a:gs>
            </a:gsLst>
            <a:lin ang="16200000" scaled="0"/>
          </a:gradFill>
          <a:ln w="9525" cap="flat">
            <a:solidFill>
              <a:srgbClr val="BE4B4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Project C</a:t>
            </a:r>
          </a:p>
        </p:txBody>
      </p:sp>
      <p:cxnSp>
        <p:nvCxnSpPr>
          <p:cNvPr id="46" name="Shape 224"/>
          <p:cNvCxnSpPr/>
          <p:nvPr/>
        </p:nvCxnSpPr>
        <p:spPr>
          <a:xfrm>
            <a:off x="2276330" y="2955156"/>
            <a:ext cx="3744415" cy="0"/>
          </a:xfrm>
          <a:prstGeom prst="straightConnector1">
            <a:avLst/>
          </a:prstGeom>
          <a:noFill/>
          <a:ln w="38100" cap="flat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47" name="Shape 225"/>
          <p:cNvCxnSpPr/>
          <p:nvPr/>
        </p:nvCxnSpPr>
        <p:spPr>
          <a:xfrm>
            <a:off x="4220543" y="4275958"/>
            <a:ext cx="1008112" cy="0"/>
          </a:xfrm>
          <a:prstGeom prst="straightConnector1">
            <a:avLst/>
          </a:prstGeom>
          <a:noFill/>
          <a:ln w="38100" cap="flat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48" name="Shape 226"/>
          <p:cNvSpPr txBox="1"/>
          <p:nvPr/>
        </p:nvSpPr>
        <p:spPr>
          <a:xfrm>
            <a:off x="3428457" y="2883147"/>
            <a:ext cx="13773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Participant X</a:t>
            </a:r>
          </a:p>
        </p:txBody>
      </p:sp>
      <p:sp>
        <p:nvSpPr>
          <p:cNvPr id="49" name="Shape 227"/>
          <p:cNvSpPr txBox="1"/>
          <p:nvPr/>
        </p:nvSpPr>
        <p:spPr>
          <a:xfrm>
            <a:off x="4239632" y="4275958"/>
            <a:ext cx="80021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Part. Y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/>
          <a:srcRect l="28055" t="27955" r="14171" b="13324"/>
          <a:stretch/>
        </p:blipFill>
        <p:spPr>
          <a:xfrm>
            <a:off x="6312024" y="2420888"/>
            <a:ext cx="4071600" cy="2520280"/>
          </a:xfrm>
          <a:prstGeom prst="rect">
            <a:avLst/>
          </a:prstGeom>
        </p:spPr>
      </p:pic>
      <p:pic>
        <p:nvPicPr>
          <p:cNvPr id="1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49" y="3067813"/>
            <a:ext cx="1440160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121400" y="6453357"/>
            <a:ext cx="462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[Luczak-Roesch et al., 2014]</a:t>
            </a:r>
          </a:p>
        </p:txBody>
      </p:sp>
    </p:spTree>
    <p:extLst>
      <p:ext uri="{BB962C8B-B14F-4D97-AF65-F5344CB8AC3E}">
        <p14:creationId xmlns:p14="http://schemas.microsoft.com/office/powerpoint/2010/main" val="2391870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Human computation &amp; crowdsourcing</a:t>
            </a:r>
          </a:p>
          <a:p>
            <a:pPr lvl="1"/>
            <a:r>
              <a:rPr lang="en-GB" dirty="0"/>
              <a:t>Task assignment: what tasks are interesting/relevant for whom? </a:t>
            </a:r>
          </a:p>
          <a:p>
            <a:pPr lvl="1"/>
            <a:r>
              <a:rPr lang="en-GB" dirty="0"/>
              <a:t>Data quality: scalable and in real-time</a:t>
            </a:r>
          </a:p>
          <a:p>
            <a:pPr lvl="1"/>
            <a:r>
              <a:rPr lang="en-GB" dirty="0"/>
              <a:t>Peer review, collaborative approaches</a:t>
            </a:r>
          </a:p>
          <a:p>
            <a:pPr lvl="1"/>
            <a:r>
              <a:rPr lang="en-GB" dirty="0"/>
              <a:t>The role of gamification: is science a game?</a:t>
            </a:r>
          </a:p>
          <a:p>
            <a:r>
              <a:rPr lang="en-GB" dirty="0"/>
              <a:t>Online community</a:t>
            </a:r>
          </a:p>
          <a:p>
            <a:pPr lvl="1"/>
            <a:r>
              <a:rPr lang="en-GB" dirty="0"/>
              <a:t>Making discussions more effective</a:t>
            </a:r>
          </a:p>
          <a:p>
            <a:r>
              <a:rPr lang="en-GB" dirty="0"/>
              <a:t>Science</a:t>
            </a:r>
          </a:p>
          <a:p>
            <a:pPr lvl="1"/>
            <a:r>
              <a:rPr lang="en-GB" dirty="0"/>
              <a:t>Citizen science platforms that everyone can use</a:t>
            </a:r>
          </a:p>
          <a:p>
            <a:pPr lvl="1"/>
            <a:r>
              <a:rPr lang="en-GB" dirty="0"/>
              <a:t>New forms of publishing, citation, reproducibility, and </a:t>
            </a:r>
            <a:r>
              <a:rPr lang="en-GB" dirty="0" smtClean="0"/>
              <a:t>replication</a:t>
            </a:r>
          </a:p>
          <a:p>
            <a:r>
              <a:rPr lang="en-GB" dirty="0" smtClean="0"/>
              <a:t>Education</a:t>
            </a:r>
          </a:p>
          <a:p>
            <a:pPr lvl="1"/>
            <a:r>
              <a:rPr lang="en-GB" dirty="0" smtClean="0"/>
              <a:t>Tutorial design</a:t>
            </a:r>
          </a:p>
          <a:p>
            <a:pPr lvl="1"/>
            <a:r>
              <a:rPr lang="en-GB" dirty="0" smtClean="0"/>
              <a:t>Learning analytics</a:t>
            </a:r>
          </a:p>
        </p:txBody>
      </p:sp>
    </p:spTree>
    <p:extLst>
      <p:ext uri="{BB962C8B-B14F-4D97-AF65-F5344CB8AC3E}">
        <p14:creationId xmlns:p14="http://schemas.microsoft.com/office/powerpoint/2010/main" val="983355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>
                <a:hlinkClick r:id="rId2"/>
              </a:rPr>
              <a:t>e.simperl@SOTON.AC.UK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>@</a:t>
            </a:r>
            <a:r>
              <a:rPr lang="en-GB" sz="3200" dirty="0" err="1"/>
              <a:t>esimperl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hlinkClick r:id="rId3"/>
              </a:rPr>
              <a:t>www.sociam.org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>
                <a:hlinkClick r:id="rId4"/>
              </a:rPr>
              <a:t>www.stars4all.eu</a:t>
            </a:r>
            <a:r>
              <a:rPr lang="en-GB" sz="3200" dirty="0"/>
              <a:t> </a:t>
            </a:r>
            <a:br>
              <a:rPr lang="en-GB" sz="3200" dirty="0"/>
            </a:b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9152-DB0E-4DF0-92CD-06774D65457F}" type="datetime1">
              <a:rPr lang="en-US" smtClean="0"/>
              <a:t>21-Nov-16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FEF56-31AE-4353-9E2A-7821A14E9E4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1520" y="3807230"/>
            <a:ext cx="10723418" cy="598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All publications available at http://dblp.uni-trier.de/pers/hd/s/Simperl:Elena_Paslaru_Bontas</a:t>
            </a:r>
          </a:p>
        </p:txBody>
      </p:sp>
    </p:spTree>
    <p:extLst>
      <p:ext uri="{BB962C8B-B14F-4D97-AF65-F5344CB8AC3E}">
        <p14:creationId xmlns:p14="http://schemas.microsoft.com/office/powerpoint/2010/main" val="3387868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Social machines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Systems bringing together human/social and machine capabilities</a:t>
            </a:r>
            <a:r>
              <a:rPr lang="en-US" dirty="0" smtClean="0"/>
              <a:t>, empowered by the </a:t>
            </a:r>
            <a:r>
              <a:rPr lang="en-US" dirty="0" smtClean="0"/>
              <a:t>Web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F4B4-79DB-4C07-BE16-CA4A6D57C7C7}" type="slidenum">
              <a:rPr lang="en-GB" altLang="en-US" smtClean="0"/>
              <a:pPr/>
              <a:t>2</a:t>
            </a:fld>
            <a:endParaRPr lang="en-GB" altLang="en-US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65" y="3088053"/>
            <a:ext cx="6498724" cy="3191632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smtClean="0">
                <a:sym typeface="Century Gothic" charset="0"/>
              </a:rPr>
              <a:t>Citizen science as a social machine</a:t>
            </a:r>
            <a:endParaRPr lang="en-US" sz="3200" dirty="0">
              <a:sym typeface="Century Gothic" charset="0"/>
            </a:endParaRPr>
          </a:p>
        </p:txBody>
      </p:sp>
      <p:pic>
        <p:nvPicPr>
          <p:cNvPr id="1030" name="Picture 6" descr="http://www.kodacreative.com/blog/wp-content/uploads/2012/06/crowdsourc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65" y="1597764"/>
            <a:ext cx="2520280" cy="1245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ittleml.files.wordpress.com/2013/03/real_time_machine_learnin.jpg?w=497&amp;h=34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89"/>
          <a:stretch/>
        </p:blipFill>
        <p:spPr bwMode="auto">
          <a:xfrm>
            <a:off x="5106297" y="2139211"/>
            <a:ext cx="1721723" cy="215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us 2"/>
          <p:cNvSpPr/>
          <p:nvPr/>
        </p:nvSpPr>
        <p:spPr>
          <a:xfrm>
            <a:off x="4338752" y="3090707"/>
            <a:ext cx="893084" cy="893084"/>
          </a:xfrm>
          <a:prstGeom prst="mathPlus">
            <a:avLst>
              <a:gd name="adj1" fmla="val 12020"/>
            </a:avLst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2066675" y="3968443"/>
            <a:ext cx="1944216" cy="2160558"/>
            <a:chOff x="9535395" y="1693071"/>
            <a:chExt cx="3250865" cy="3612604"/>
          </a:xfrm>
        </p:grpSpPr>
        <p:pic>
          <p:nvPicPr>
            <p:cNvPr id="1028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391" y="2345779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5525" y="2599347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8665" y="2781997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0712" y="3143285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7184" y="2371442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2498" y="2798801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2632" y="3052369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5772" y="3235019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7819" y="3596307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4291" y="2824464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3559" y="3348243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3693" y="3601811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6833" y="3784461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8880" y="4145749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5352" y="3373906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1749" y="2641814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1883" y="2895382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023" y="3078032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7070" y="3439320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3542" y="2667477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7117" y="2019222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251" y="2272790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0391" y="2455440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2438" y="2816728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8910" y="2044885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0678" y="1693071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0812" y="1946639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3952" y="2129289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5999" y="2490577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2471" y="1718734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5342" y="1823521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5476" y="2077089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8616" y="2259739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0663" y="2621027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7135" y="1849184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1016" y="2511572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1150" y="2765140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4290" y="2947790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6337" y="3309078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2809" y="2537235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4418" y="3179401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4552" y="3432969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7692" y="3615619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9739" y="3976907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6211" y="3205064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7305" y="3708145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7439" y="3961713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0579" y="4144363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22626" y="4505651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9098" y="3733808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0227" y="3915258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0361" y="4168826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3501" y="4351476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5548" y="4712764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2020" y="3940921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3579" y="4049606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5060" y="4072683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8200" y="4255333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247" y="4616621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6753" y="3620490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2121" y="2997898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2255" y="3251466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5395" y="3434116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4" descr="http://d1jqu7g1y74ds1.cloudfront.net/wp-content/uploads/2009/05/767px-m101_hires_stsci-prc2006-10a-250x19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7442" y="3795404"/>
              <a:ext cx="493451" cy="384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 descr="http://scitechdaily.com/images/Hubble-Views-Spiral-Galaxy-NGC-49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834" y="4885097"/>
              <a:ext cx="493890" cy="42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6" descr="http://scitechdaily.com/images/Hubble-Views-Spiral-Galaxy-NGC-49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6920" y="4325430"/>
              <a:ext cx="493890" cy="42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6" descr="http://scitechdaily.com/images/Hubble-Views-Spiral-Galaxy-NGC-49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5801" y="4134232"/>
              <a:ext cx="493890" cy="42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6" descr="http://scitechdaily.com/images/Hubble-Views-Spiral-Galaxy-NGC-49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1898" y="4337337"/>
              <a:ext cx="493890" cy="42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6" descr="http://scitechdaily.com/images/Hubble-Views-Spiral-Galaxy-NGC-49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9984" y="3777670"/>
              <a:ext cx="493890" cy="42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6" descr="http://scitechdaily.com/images/Hubble-Views-Spiral-Galaxy-NGC-49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8865" y="3586472"/>
              <a:ext cx="493890" cy="42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6" descr="http://scitechdaily.com/images/Hubble-Views-Spiral-Galaxy-NGC-49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0127" y="3868065"/>
              <a:ext cx="493890" cy="42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http://scitechdaily.com/images/Hubble-Views-Spiral-Galaxy-NGC-49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9008" y="3676867"/>
              <a:ext cx="493890" cy="42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http://scitechdaily.com/images/Hubble-Views-Spiral-Galaxy-NGC-49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5105" y="3879972"/>
              <a:ext cx="493890" cy="42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6" descr="http://scitechdaily.com/images/Hubble-Views-Spiral-Galaxy-NGC-49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3191" y="3320305"/>
              <a:ext cx="493890" cy="42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6" descr="http://scitechdaily.com/images/Hubble-Views-Spiral-Galaxy-NGC-492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2072" y="3129107"/>
              <a:ext cx="493890" cy="42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Down Arrow 5"/>
          <p:cNvSpPr/>
          <p:nvPr/>
        </p:nvSpPr>
        <p:spPr>
          <a:xfrm>
            <a:off x="2794284" y="3068044"/>
            <a:ext cx="521106" cy="792088"/>
          </a:xfrm>
          <a:prstGeom prst="downArrow">
            <a:avLst>
              <a:gd name="adj1" fmla="val 25629"/>
              <a:gd name="adj2" fmla="val 50000"/>
            </a:avLst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2" name="Picture 8" descr="http://galaxyzooblog.files.wordpress.com/2012/01/ss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2254676"/>
            <a:ext cx="2513580" cy="2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Down Arrow 86"/>
          <p:cNvSpPr/>
          <p:nvPr/>
        </p:nvSpPr>
        <p:spPr>
          <a:xfrm rot="19777228">
            <a:off x="1980933" y="2778885"/>
            <a:ext cx="423664" cy="643975"/>
          </a:xfrm>
          <a:prstGeom prst="downArrow">
            <a:avLst>
              <a:gd name="adj1" fmla="val 25629"/>
              <a:gd name="adj2" fmla="val 50000"/>
            </a:avLst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Down Arrow 87"/>
          <p:cNvSpPr/>
          <p:nvPr/>
        </p:nvSpPr>
        <p:spPr>
          <a:xfrm rot="20335414">
            <a:off x="2463679" y="2773817"/>
            <a:ext cx="358642" cy="545141"/>
          </a:xfrm>
          <a:prstGeom prst="downArrow">
            <a:avLst>
              <a:gd name="adj1" fmla="val 25629"/>
              <a:gd name="adj2" fmla="val 50000"/>
            </a:avLst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Down Arrow 88"/>
          <p:cNvSpPr/>
          <p:nvPr/>
        </p:nvSpPr>
        <p:spPr>
          <a:xfrm rot="1729632">
            <a:off x="3699800" y="2798007"/>
            <a:ext cx="423663" cy="643973"/>
          </a:xfrm>
          <a:prstGeom prst="downArrow">
            <a:avLst>
              <a:gd name="adj1" fmla="val 25629"/>
              <a:gd name="adj2" fmla="val 50000"/>
            </a:avLst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Down Arrow 89"/>
          <p:cNvSpPr/>
          <p:nvPr/>
        </p:nvSpPr>
        <p:spPr>
          <a:xfrm rot="973913">
            <a:off x="3277096" y="2760765"/>
            <a:ext cx="374712" cy="569567"/>
          </a:xfrm>
          <a:prstGeom prst="downArrow">
            <a:avLst>
              <a:gd name="adj1" fmla="val 25629"/>
              <a:gd name="adj2" fmla="val 50000"/>
            </a:avLst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Down Arrow 90"/>
          <p:cNvSpPr/>
          <p:nvPr/>
        </p:nvSpPr>
        <p:spPr>
          <a:xfrm rot="16200000">
            <a:off x="7140033" y="3068045"/>
            <a:ext cx="521106" cy="792088"/>
          </a:xfrm>
          <a:prstGeom prst="downArrow">
            <a:avLst>
              <a:gd name="adj1" fmla="val 25629"/>
              <a:gd name="adj2" fmla="val 50000"/>
            </a:avLst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7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Citizen science projects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pic>
        <p:nvPicPr>
          <p:cNvPr id="2050" name="Picture 2" descr="https://fold.it/portal/files/newcompeti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084832"/>
            <a:ext cx="3505441" cy="21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nspirehep.net/record/784550/files/analys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6" y="2084832"/>
            <a:ext cx="3269673" cy="231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531" y="4395491"/>
            <a:ext cx="1881344" cy="2310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128" y="4307130"/>
            <a:ext cx="2712179" cy="2300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891" y="4419150"/>
            <a:ext cx="3990109" cy="2263200"/>
          </a:xfrm>
          <a:prstGeom prst="rect">
            <a:avLst/>
          </a:prstGeom>
        </p:spPr>
      </p:pic>
      <p:pic>
        <p:nvPicPr>
          <p:cNvPr id="9" name="Picture 4" descr="https://www.nerdist.com/wp-content/uploads/2014/05/Screen-Shot-2014-04-28-at-4.17.09-P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84" y="2084832"/>
            <a:ext cx="3555678" cy="222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0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Citizen science platforms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084832"/>
            <a:ext cx="2948782" cy="215642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20056" y="2084832"/>
            <a:ext cx="3917317" cy="2035223"/>
            <a:chOff x="-7386" y="1052736"/>
            <a:chExt cx="9174352" cy="5184701"/>
          </a:xfrm>
        </p:grpSpPr>
        <p:grpSp>
          <p:nvGrpSpPr>
            <p:cNvPr id="6" name="Group 5"/>
            <p:cNvGrpSpPr/>
            <p:nvPr/>
          </p:nvGrpSpPr>
          <p:grpSpPr>
            <a:xfrm>
              <a:off x="-7386" y="1052736"/>
              <a:ext cx="9174352" cy="3820616"/>
              <a:chOff x="0" y="1268760"/>
              <a:chExt cx="9174352" cy="3820616"/>
            </a:xfrm>
          </p:grpSpPr>
          <p:pic>
            <p:nvPicPr>
              <p:cNvPr id="8" name="Picture 2" descr="http://orbitingfrog.files.wordpress.com/2013/07/zooniverse_logo_wide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68760"/>
                <a:ext cx="9174352" cy="14401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http://planethunters.files.wordpress.com/2014/02/post_1_million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666" r="8553" b="31686"/>
              <a:stretch/>
            </p:blipFill>
            <p:spPr bwMode="auto">
              <a:xfrm>
                <a:off x="2357" y="2708920"/>
                <a:ext cx="9171995" cy="2380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21648" t="66306" r="22746" b="20353"/>
            <a:stretch/>
          </p:blipFill>
          <p:spPr>
            <a:xfrm>
              <a:off x="-7386" y="4903057"/>
              <a:ext cx="9160426" cy="1334380"/>
            </a:xfrm>
            <a:prstGeom prst="rect">
              <a:avLst/>
            </a:prstGeom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4346722"/>
            <a:ext cx="3894713" cy="206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55" y="4346722"/>
            <a:ext cx="4387770" cy="219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7042" y="2083075"/>
            <a:ext cx="3208848" cy="215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7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05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100" r="-1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012" y="5089788"/>
            <a:ext cx="5827233" cy="1055389"/>
          </a:xfrm>
        </p:spPr>
        <p:txBody>
          <a:bodyPr>
            <a:normAutofit/>
          </a:bodyPr>
          <a:lstStyle/>
          <a:p>
            <a:pPr algn="r">
              <a:lnSpc>
                <a:spcPct val="60000"/>
              </a:lnSpc>
            </a:pPr>
            <a:r>
              <a:rPr lang="en-GB" sz="3900">
                <a:solidFill>
                  <a:srgbClr val="FFFFFF"/>
                </a:solidFill>
              </a:rPr>
              <a:t>Studying citizen science: human computation &amp; CrowdSOurcing</a:t>
            </a:r>
            <a:endParaRPr lang="en-US" sz="39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Task design</a:t>
            </a:r>
          </a:p>
          <a:p>
            <a:r>
              <a:rPr lang="en-GB" sz="3200" dirty="0">
                <a:solidFill>
                  <a:srgbClr val="FFFFFF"/>
                </a:solidFill>
              </a:rPr>
              <a:t>Task assignment</a:t>
            </a:r>
          </a:p>
          <a:p>
            <a:r>
              <a:rPr lang="en-GB" sz="3200" dirty="0">
                <a:solidFill>
                  <a:srgbClr val="FFFFFF"/>
                </a:solidFill>
              </a:rPr>
              <a:t>Answer validation and aggregation</a:t>
            </a:r>
          </a:p>
          <a:p>
            <a:r>
              <a:rPr lang="en-GB" sz="3200" dirty="0">
                <a:solidFill>
                  <a:srgbClr val="FFFFFF"/>
                </a:solidFill>
              </a:rPr>
              <a:t>Contributors’ performance</a:t>
            </a:r>
          </a:p>
          <a:p>
            <a:r>
              <a:rPr lang="en-GB" sz="3200" dirty="0">
                <a:solidFill>
                  <a:srgbClr val="FFFFFF"/>
                </a:solidFill>
              </a:rPr>
              <a:t>Motivation and incentives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43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7"/>
          <p:cNvPicPr/>
          <p:nvPr/>
        </p:nvPicPr>
        <p:blipFill rotWithShape="1">
          <a:blip r:embed="rId2"/>
          <a:srcRect l="1864"/>
          <a:stretch/>
        </p:blipFill>
        <p:spPr>
          <a:xfrm>
            <a:off x="7552267" y="4078225"/>
            <a:ext cx="3999654" cy="2139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2316" r="3" b="2302"/>
          <a:stretch/>
        </p:blipFill>
        <p:spPr>
          <a:xfrm>
            <a:off x="7552267" y="640080"/>
            <a:ext cx="3999654" cy="3277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en-GB" dirty="0"/>
              <a:t>Studying citizen science: online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Roles and activities</a:t>
            </a:r>
          </a:p>
          <a:p>
            <a:r>
              <a:rPr lang="en-GB" sz="4000" dirty="0">
                <a:solidFill>
                  <a:schemeClr val="bg1"/>
                </a:solidFill>
              </a:rPr>
              <a:t>Patterns of participation</a:t>
            </a:r>
          </a:p>
          <a:p>
            <a:r>
              <a:rPr lang="en-GB" sz="4000" dirty="0">
                <a:solidFill>
                  <a:schemeClr val="bg1"/>
                </a:solidFill>
              </a:rPr>
              <a:t>Community health</a:t>
            </a:r>
          </a:p>
          <a:p>
            <a:r>
              <a:rPr lang="en-GB" sz="4000" dirty="0">
                <a:solidFill>
                  <a:schemeClr val="bg1"/>
                </a:solidFill>
              </a:rPr>
              <a:t>Motivation and incentives</a:t>
            </a:r>
          </a:p>
          <a:p>
            <a:pPr lvl="1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86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517" r="-2" b="1599"/>
          <a:stretch/>
        </p:blipFill>
        <p:spPr>
          <a:xfrm>
            <a:off x="7552266" y="10"/>
            <a:ext cx="4639734" cy="6857990"/>
          </a:xfrm>
          <a:prstGeom prst="rect">
            <a:avLst/>
          </a:prstGeom>
        </p:spPr>
      </p:pic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424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Studying citizen science: open Science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6007027" cy="402336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Scientific workflows</a:t>
            </a:r>
          </a:p>
          <a:p>
            <a:r>
              <a:rPr lang="en-GB" sz="3600" dirty="0">
                <a:solidFill>
                  <a:schemeClr val="bg1"/>
                </a:solidFill>
              </a:rPr>
              <a:t>Scientific practice</a:t>
            </a:r>
          </a:p>
          <a:p>
            <a:r>
              <a:rPr lang="en-GB" sz="3600" dirty="0">
                <a:solidFill>
                  <a:schemeClr val="bg1"/>
                </a:solidFill>
              </a:rPr>
              <a:t>Publishing, citation, and peer-review models</a:t>
            </a:r>
          </a:p>
          <a:p>
            <a:pPr marL="0" indent="0">
              <a:buNone/>
            </a:pP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7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D3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/>
          <a:srcRect t="18039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012" y="5089788"/>
            <a:ext cx="5827233" cy="1055389"/>
          </a:xfrm>
        </p:spPr>
        <p:txBody>
          <a:bodyPr>
            <a:normAutofit/>
          </a:bodyPr>
          <a:lstStyle/>
          <a:p>
            <a:pPr algn="r">
              <a:lnSpc>
                <a:spcPct val="60000"/>
              </a:lnSpc>
            </a:pPr>
            <a:r>
              <a:rPr lang="en-GB" sz="4600">
                <a:solidFill>
                  <a:srgbClr val="FFFFFF"/>
                </a:solidFill>
              </a:rPr>
              <a:t>Studying citizen science: education and sciComm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Teaching methods and assessment</a:t>
            </a:r>
          </a:p>
          <a:p>
            <a:r>
              <a:rPr lang="en-US" sz="3200" dirty="0">
                <a:solidFill>
                  <a:srgbClr val="FFFFFF"/>
                </a:solidFill>
              </a:rPr>
              <a:t>Tutorial design</a:t>
            </a:r>
          </a:p>
          <a:p>
            <a:r>
              <a:rPr lang="en-US" sz="3200" dirty="0">
                <a:solidFill>
                  <a:srgbClr val="FFFFFF"/>
                </a:solidFill>
              </a:rPr>
              <a:t>Learning analytics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Engagement strategy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37333" y="6535157"/>
            <a:ext cx="973667" cy="274320"/>
          </a:xfrm>
        </p:spPr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358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3879</TotalTime>
  <Words>490</Words>
  <Application>Microsoft Office PowerPoint</Application>
  <PresentationFormat>Custom</PresentationFormat>
  <Paragraphs>139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Integral</vt:lpstr>
      <vt:lpstr>TOPICS in SOCIO-technical systems: examples from citizen science</vt:lpstr>
      <vt:lpstr>Social machines</vt:lpstr>
      <vt:lpstr>Citizen science as a social machine</vt:lpstr>
      <vt:lpstr>Citizen science projects</vt:lpstr>
      <vt:lpstr>Citizen science platforms</vt:lpstr>
      <vt:lpstr>Studying citizen science: human computation &amp; CrowdSOurcing</vt:lpstr>
      <vt:lpstr>Studying citizen science: online community</vt:lpstr>
      <vt:lpstr>Studying citizen science: open Science</vt:lpstr>
      <vt:lpstr>Studying citizen science: education and sciComm</vt:lpstr>
      <vt:lpstr>When makes citizen science successful</vt:lpstr>
      <vt:lpstr>Levels of engagement</vt:lpstr>
      <vt:lpstr>Data quality</vt:lpstr>
      <vt:lpstr>Gamification</vt:lpstr>
      <vt:lpstr>Sociality</vt:lpstr>
      <vt:lpstr>Chat and instant messaging</vt:lpstr>
      <vt:lpstr>Discussion profiles</vt:lpstr>
      <vt:lpstr>From projects to ecosystems</vt:lpstr>
      <vt:lpstr>What’s next?</vt:lpstr>
      <vt:lpstr>e.simperl@SOTON.AC.UK @esimperl  www.sociam.org www.stars4all.eu  </vt:lpstr>
    </vt:vector>
  </TitlesOfParts>
  <Company>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Crowdsourcing Research @SOCIAM</dc:title>
  <dc:creator>es6g12</dc:creator>
  <cp:lastModifiedBy>Elena Simperl</cp:lastModifiedBy>
  <cp:revision>152</cp:revision>
  <dcterms:created xsi:type="dcterms:W3CDTF">2015-06-25T10:25:22Z</dcterms:created>
  <dcterms:modified xsi:type="dcterms:W3CDTF">2016-11-21T13:00:58Z</dcterms:modified>
</cp:coreProperties>
</file>