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4" r:id="rId2"/>
    <p:sldId id="299" r:id="rId3"/>
    <p:sldId id="270" r:id="rId4"/>
    <p:sldId id="309" r:id="rId5"/>
    <p:sldId id="307" r:id="rId6"/>
    <p:sldId id="308" r:id="rId7"/>
    <p:sldId id="293" r:id="rId8"/>
    <p:sldId id="306" r:id="rId9"/>
    <p:sldId id="274" r:id="rId10"/>
    <p:sldId id="303" r:id="rId11"/>
    <p:sldId id="304" r:id="rId12"/>
    <p:sldId id="305" r:id="rId13"/>
    <p:sldId id="273" r:id="rId14"/>
    <p:sldId id="301" r:id="rId15"/>
    <p:sldId id="302" r:id="rId16"/>
    <p:sldId id="297" r:id="rId17"/>
    <p:sldId id="300" r:id="rId18"/>
    <p:sldId id="281" r:id="rId19"/>
    <p:sldId id="287" r:id="rId20"/>
    <p:sldId id="288" r:id="rId21"/>
    <p:sldId id="289" r:id="rId22"/>
    <p:sldId id="290" r:id="rId23"/>
    <p:sldId id="291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  <a:srgbClr val="005882"/>
    <a:srgbClr val="183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44" autoAdjust="0"/>
    <p:restoredTop sz="94643" autoAdjust="0"/>
  </p:normalViewPr>
  <p:slideViewPr>
    <p:cSldViewPr snapToGrid="0">
      <p:cViewPr varScale="1">
        <p:scale>
          <a:sx n="54" d="100"/>
          <a:sy n="54" d="100"/>
        </p:scale>
        <p:origin x="21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F9911-AAD0-4304-9C5E-44ECE22DA646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64650-E95F-4035-B81A-32C410818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43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C63EE-0DC4-4D18-8D9B-5BAE54EC067D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80EE-3CD6-4522-9A25-93971820B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6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Brief</a:t>
            </a:r>
            <a:r>
              <a:rPr lang="en-GB" baseline="0" dirty="0" smtClean="0"/>
              <a:t> introduction</a:t>
            </a:r>
          </a:p>
          <a:p>
            <a:r>
              <a:rPr lang="en-GB" baseline="0" dirty="0" smtClean="0"/>
              <a:t>Working in an enterprise group within the research labs in ECS –</a:t>
            </a:r>
            <a:r>
              <a:rPr lang="en-GB" baseline="0" dirty="0" err="1" smtClean="0"/>
              <a:t>EPServices</a:t>
            </a:r>
            <a:endParaRPr lang="en-GB" baseline="0" dirty="0" smtClean="0"/>
          </a:p>
          <a:p>
            <a:r>
              <a:rPr lang="en-GB" baseline="0" dirty="0" smtClean="0"/>
              <a:t>      We manage the core EPrints software which is open source and free</a:t>
            </a:r>
          </a:p>
          <a:p>
            <a:r>
              <a:rPr lang="en-GB" baseline="0" dirty="0" smtClean="0"/>
              <a:t>      We provide a number of bespoke solutions and paid for services to support this work</a:t>
            </a:r>
          </a:p>
          <a:p>
            <a:r>
              <a:rPr lang="en-GB" baseline="0" dirty="0" smtClean="0"/>
              <a:t>      We are not for profit, so this model ensures the continued support and development of the core software</a:t>
            </a:r>
          </a:p>
          <a:p>
            <a:endParaRPr lang="en-GB" baseline="0" dirty="0" smtClean="0"/>
          </a:p>
          <a:p>
            <a:r>
              <a:rPr lang="en-GB" baseline="0" dirty="0" smtClean="0"/>
              <a:t>POLL:  Who in the room has heard of </a:t>
            </a:r>
            <a:r>
              <a:rPr lang="en-GB" baseline="0" dirty="0" err="1" smtClean="0"/>
              <a:t>Eprints</a:t>
            </a:r>
            <a:endParaRPr lang="en-GB" baseline="0" dirty="0" smtClean="0"/>
          </a:p>
          <a:p>
            <a:r>
              <a:rPr lang="en-GB" baseline="0" dirty="0" smtClean="0"/>
              <a:t>POLL:  Who in the room has heard of </a:t>
            </a:r>
            <a:r>
              <a:rPr lang="en-GB" baseline="0" dirty="0" err="1" smtClean="0"/>
              <a:t>EdShare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Nearly 10 years ago, and a number of key people in these labs came together to start up a project called </a:t>
            </a:r>
            <a:r>
              <a:rPr lang="en-GB" baseline="0" dirty="0" err="1" smtClean="0"/>
              <a:t>EdSpace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80EE-3CD6-4522-9A25-93971820B1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48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80EE-3CD6-4522-9A25-93971820B1C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62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80EE-3CD6-4522-9A25-93971820B1C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47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Early 2007 - Uni</a:t>
            </a:r>
            <a:r>
              <a:rPr lang="en-GB" baseline="0" dirty="0" smtClean="0"/>
              <a:t>. Of </a:t>
            </a:r>
            <a:r>
              <a:rPr lang="en-GB" baseline="0" dirty="0" err="1" smtClean="0"/>
              <a:t>Soton</a:t>
            </a:r>
            <a:r>
              <a:rPr lang="en-GB" baseline="0" dirty="0" smtClean="0"/>
              <a:t> project, some funding from </a:t>
            </a:r>
            <a:r>
              <a:rPr lang="en-GB" baseline="0" dirty="0" err="1" smtClean="0"/>
              <a:t>Jisc</a:t>
            </a:r>
            <a:r>
              <a:rPr lang="en-GB" baseline="0" dirty="0" smtClean="0"/>
              <a:t> as part of the Institutional Exemplars programme</a:t>
            </a:r>
          </a:p>
          <a:p>
            <a:endParaRPr lang="en-GB" baseline="0" dirty="0" smtClean="0"/>
          </a:p>
          <a:p>
            <a:r>
              <a:rPr lang="en-GB" baseline="0" dirty="0" smtClean="0"/>
              <a:t>Need for single system to hold all manner of teaching and learning resources and encourage sharing and collaboration across the university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Although the primary purpose was needs of the institution, choices made by the team quickly resulted in an offering well suited to sharing content openly:</a:t>
            </a:r>
          </a:p>
          <a:p>
            <a:r>
              <a:rPr lang="en-GB" baseline="0" dirty="0" smtClean="0"/>
              <a:t>	</a:t>
            </a:r>
          </a:p>
          <a:p>
            <a:r>
              <a:rPr lang="en-GB" baseline="0" dirty="0" smtClean="0"/>
              <a:t>	OER activity was acknowledged and of interest to the group but was not the primary purpose</a:t>
            </a:r>
          </a:p>
          <a:p>
            <a:r>
              <a:rPr lang="en-GB" baseline="0" dirty="0" smtClean="0"/>
              <a:t>	</a:t>
            </a:r>
            <a:r>
              <a:rPr lang="en-GB" baseline="0" dirty="0" err="1" smtClean="0"/>
              <a:t>Eprints</a:t>
            </a:r>
            <a:r>
              <a:rPr lang="en-GB" baseline="0" dirty="0" smtClean="0"/>
              <a:t> was selected due to it’s open source design and it’s support for all content types </a:t>
            </a:r>
          </a:p>
          <a:p>
            <a:r>
              <a:rPr lang="en-GB" baseline="0" dirty="0" smtClean="0"/>
              <a:t>	</a:t>
            </a:r>
          </a:p>
          <a:p>
            <a:r>
              <a:rPr lang="en-GB" baseline="0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80EE-3CD6-4522-9A25-93971820B1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7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Early 2007 - Uni</a:t>
            </a:r>
            <a:r>
              <a:rPr lang="en-GB" baseline="0" dirty="0" smtClean="0"/>
              <a:t>. Of </a:t>
            </a:r>
            <a:r>
              <a:rPr lang="en-GB" baseline="0" dirty="0" err="1" smtClean="0"/>
              <a:t>Soton</a:t>
            </a:r>
            <a:r>
              <a:rPr lang="en-GB" baseline="0" dirty="0" smtClean="0"/>
              <a:t> project, some funding from </a:t>
            </a:r>
            <a:r>
              <a:rPr lang="en-GB" baseline="0" dirty="0" err="1" smtClean="0"/>
              <a:t>Jisc</a:t>
            </a:r>
            <a:r>
              <a:rPr lang="en-GB" baseline="0" dirty="0" smtClean="0"/>
              <a:t> as part of the Institutional Exemplars programme</a:t>
            </a:r>
          </a:p>
          <a:p>
            <a:endParaRPr lang="en-GB" baseline="0" dirty="0" smtClean="0"/>
          </a:p>
          <a:p>
            <a:r>
              <a:rPr lang="en-GB" baseline="0" dirty="0" smtClean="0"/>
              <a:t>Need for single system to hold all manner of teaching and learning resources and encourage sharing and collaboration across the university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Although the primary purpose was needs of the institution, choices made by the team quickly resulted in an offering well suited to sharing content openly:</a:t>
            </a:r>
          </a:p>
          <a:p>
            <a:r>
              <a:rPr lang="en-GB" baseline="0" dirty="0" smtClean="0"/>
              <a:t>	</a:t>
            </a:r>
          </a:p>
          <a:p>
            <a:r>
              <a:rPr lang="en-GB" baseline="0" dirty="0" smtClean="0"/>
              <a:t>	OER activity was acknowledged and of interest to the group but was not the primary purpose</a:t>
            </a:r>
          </a:p>
          <a:p>
            <a:r>
              <a:rPr lang="en-GB" baseline="0" dirty="0" smtClean="0"/>
              <a:t>	</a:t>
            </a:r>
            <a:r>
              <a:rPr lang="en-GB" baseline="0" dirty="0" err="1" smtClean="0"/>
              <a:t>Eprints</a:t>
            </a:r>
            <a:r>
              <a:rPr lang="en-GB" baseline="0" dirty="0" smtClean="0"/>
              <a:t> was selected due to it’s open source design and it’s support for all content types </a:t>
            </a:r>
          </a:p>
          <a:p>
            <a:r>
              <a:rPr lang="en-GB" baseline="0" dirty="0" smtClean="0"/>
              <a:t>	</a:t>
            </a:r>
          </a:p>
          <a:p>
            <a:r>
              <a:rPr lang="en-GB" baseline="0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80EE-3CD6-4522-9A25-93971820B1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6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Early 2007 - Uni</a:t>
            </a:r>
            <a:r>
              <a:rPr lang="en-GB" baseline="0" dirty="0" smtClean="0"/>
              <a:t>. Of </a:t>
            </a:r>
            <a:r>
              <a:rPr lang="en-GB" baseline="0" dirty="0" err="1" smtClean="0"/>
              <a:t>Soton</a:t>
            </a:r>
            <a:r>
              <a:rPr lang="en-GB" baseline="0" dirty="0" smtClean="0"/>
              <a:t> project, some funding from </a:t>
            </a:r>
            <a:r>
              <a:rPr lang="en-GB" baseline="0" dirty="0" err="1" smtClean="0"/>
              <a:t>Jisc</a:t>
            </a:r>
            <a:r>
              <a:rPr lang="en-GB" baseline="0" dirty="0" smtClean="0"/>
              <a:t> as part of the Institutional Exemplars programme</a:t>
            </a:r>
          </a:p>
          <a:p>
            <a:endParaRPr lang="en-GB" baseline="0" dirty="0" smtClean="0"/>
          </a:p>
          <a:p>
            <a:r>
              <a:rPr lang="en-GB" baseline="0" dirty="0" smtClean="0"/>
              <a:t>Need for single system to hold all manner of teaching and learning resources and encourage sharing and collaboration across the university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Although the primary purpose was needs of the institution, choices made by the team quickly resulted in an offering well suited to sharing content openly:</a:t>
            </a:r>
          </a:p>
          <a:p>
            <a:r>
              <a:rPr lang="en-GB" baseline="0" dirty="0" smtClean="0"/>
              <a:t>	</a:t>
            </a:r>
          </a:p>
          <a:p>
            <a:r>
              <a:rPr lang="en-GB" baseline="0" dirty="0" smtClean="0"/>
              <a:t>	OER activity was acknowledged and of interest to the group but was not the primary purpose</a:t>
            </a:r>
          </a:p>
          <a:p>
            <a:r>
              <a:rPr lang="en-GB" baseline="0" dirty="0" smtClean="0"/>
              <a:t>	</a:t>
            </a:r>
            <a:r>
              <a:rPr lang="en-GB" baseline="0" dirty="0" err="1" smtClean="0"/>
              <a:t>Eprints</a:t>
            </a:r>
            <a:r>
              <a:rPr lang="en-GB" baseline="0" dirty="0" smtClean="0"/>
              <a:t> was selected due to it’s open source design and it’s support for all content types </a:t>
            </a:r>
          </a:p>
          <a:p>
            <a:r>
              <a:rPr lang="en-GB" baseline="0" dirty="0" smtClean="0"/>
              <a:t>	</a:t>
            </a:r>
          </a:p>
          <a:p>
            <a:r>
              <a:rPr lang="en-GB" baseline="0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80EE-3CD6-4522-9A25-93971820B1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87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Early 2007 - Uni</a:t>
            </a:r>
            <a:r>
              <a:rPr lang="en-GB" baseline="0" dirty="0" smtClean="0"/>
              <a:t>. Of </a:t>
            </a:r>
            <a:r>
              <a:rPr lang="en-GB" baseline="0" dirty="0" err="1" smtClean="0"/>
              <a:t>Soton</a:t>
            </a:r>
            <a:r>
              <a:rPr lang="en-GB" baseline="0" dirty="0" smtClean="0"/>
              <a:t> project, some funding from </a:t>
            </a:r>
            <a:r>
              <a:rPr lang="en-GB" baseline="0" dirty="0" err="1" smtClean="0"/>
              <a:t>Jisc</a:t>
            </a:r>
            <a:r>
              <a:rPr lang="en-GB" baseline="0" dirty="0" smtClean="0"/>
              <a:t> as part of the Institutional Exemplars programme</a:t>
            </a:r>
          </a:p>
          <a:p>
            <a:endParaRPr lang="en-GB" baseline="0" dirty="0" smtClean="0"/>
          </a:p>
          <a:p>
            <a:r>
              <a:rPr lang="en-GB" baseline="0" dirty="0" smtClean="0"/>
              <a:t>Need for single system to hold all manner of teaching and learning resources and encourage sharing and collaboration across the university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Although the primary purpose was needs of the institution, choices made by the team quickly resulted in an offering well suited to sharing content openly:</a:t>
            </a:r>
          </a:p>
          <a:p>
            <a:r>
              <a:rPr lang="en-GB" baseline="0" dirty="0" smtClean="0"/>
              <a:t>	</a:t>
            </a:r>
          </a:p>
          <a:p>
            <a:r>
              <a:rPr lang="en-GB" baseline="0" dirty="0" smtClean="0"/>
              <a:t>	OER activity was acknowledged and of interest to the group but was not the primary purpose</a:t>
            </a:r>
          </a:p>
          <a:p>
            <a:r>
              <a:rPr lang="en-GB" baseline="0" dirty="0" smtClean="0"/>
              <a:t>	</a:t>
            </a:r>
            <a:r>
              <a:rPr lang="en-GB" baseline="0" dirty="0" err="1" smtClean="0"/>
              <a:t>Eprints</a:t>
            </a:r>
            <a:r>
              <a:rPr lang="en-GB" baseline="0" dirty="0" smtClean="0"/>
              <a:t> was selected due to it’s open source design and it’s support for all content types </a:t>
            </a:r>
          </a:p>
          <a:p>
            <a:r>
              <a:rPr lang="en-GB" baseline="0" dirty="0" smtClean="0"/>
              <a:t>	</a:t>
            </a:r>
          </a:p>
          <a:p>
            <a:r>
              <a:rPr lang="en-GB" baseline="0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80EE-3CD6-4522-9A25-93971820B1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80EE-3CD6-4522-9A25-93971820B1C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55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80EE-3CD6-4522-9A25-93971820B1C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82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80EE-3CD6-4522-9A25-93971820B1C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85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80EE-3CD6-4522-9A25-93971820B1C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1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AF83-FB1B-4673-A841-736C5A56FC7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C46-3629-4EF8-BF91-27A48BFCD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AF83-FB1B-4673-A841-736C5A56FC7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C46-3629-4EF8-BF91-27A48BFCD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5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AF83-FB1B-4673-A841-736C5A56FC7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C46-3629-4EF8-BF91-27A48BFCD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AF83-FB1B-4673-A841-736C5A56FC7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C46-3629-4EF8-BF91-27A48BFCD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1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AF83-FB1B-4673-A841-736C5A56FC7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C46-3629-4EF8-BF91-27A48BFCD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99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AF83-FB1B-4673-A841-736C5A56FC7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C46-3629-4EF8-BF91-27A48BFCD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8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AF83-FB1B-4673-A841-736C5A56FC7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C46-3629-4EF8-BF91-27A48BFCD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03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AF83-FB1B-4673-A841-736C5A56FC7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C46-3629-4EF8-BF91-27A48BFCD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0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AF83-FB1B-4673-A841-736C5A56FC7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C46-3629-4EF8-BF91-27A48BFCD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AF83-FB1B-4673-A841-736C5A56FC7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C46-3629-4EF8-BF91-27A48BFCD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4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AF83-FB1B-4673-A841-736C5A56FC7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C46-3629-4EF8-BF91-27A48BFCD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6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AF83-FB1B-4673-A841-736C5A56FC7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C46-3629-4EF8-BF91-27A48BFCD6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4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mailto:K.Terrell@soton.ac.uk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png"/><Relationship Id="rId7" Type="http://schemas.openxmlformats.org/officeDocument/2006/relationships/image" Target="../media/image37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5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jpeg"/><Relationship Id="rId8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emoshare.eprints-hosting.org/" TargetMode="External"/><Relationship Id="rId4" Type="http://schemas.openxmlformats.org/officeDocument/2006/relationships/hyperlink" Target="https://groups.google.com/forum/#!forum/eprints-for-open-education" TargetMode="External"/><Relationship Id="rId5" Type="http://schemas.openxmlformats.org/officeDocument/2006/relationships/hyperlink" Target="mailto:K.Terrell@soton.ac.uk" TargetMode="External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jpe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prints.org/edsha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gif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gif"/><Relationship Id="rId8" Type="http://schemas.openxmlformats.org/officeDocument/2006/relationships/image" Target="../media/image12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gif"/><Relationship Id="rId12" Type="http://schemas.openxmlformats.org/officeDocument/2006/relationships/image" Target="../media/image17.gif"/><Relationship Id="rId13" Type="http://schemas.openxmlformats.org/officeDocument/2006/relationships/image" Target="../media/image18.png"/><Relationship Id="rId14" Type="http://schemas.openxmlformats.org/officeDocument/2006/relationships/image" Target="../media/image19.gif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gif"/><Relationship Id="rId7" Type="http://schemas.openxmlformats.org/officeDocument/2006/relationships/image" Target="../media/image12.png"/><Relationship Id="rId8" Type="http://schemas.openxmlformats.org/officeDocument/2006/relationships/image" Target="../media/image13.gif"/><Relationship Id="rId9" Type="http://schemas.openxmlformats.org/officeDocument/2006/relationships/image" Target="../media/image14.gif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36080" y="2039429"/>
            <a:ext cx="3319838" cy="703771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</a:t>
            </a:r>
            <a:endParaRPr lang="en-GB" sz="32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4" descr="Image result for ed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88" y="2560320"/>
            <a:ext cx="4168366" cy="130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Image result for university of southampt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72" y="365125"/>
            <a:ext cx="2344300" cy="5180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eprints.org/uk/wp-content/uploads/EprintsServices2015ur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6" y="269996"/>
            <a:ext cx="1757371" cy="61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54289" y="4390743"/>
            <a:ext cx="60834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Kelly Terrell,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</a:rPr>
              <a:t>EPrints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Open Education Lead </a:t>
            </a:r>
            <a:br>
              <a:rPr lang="en-GB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University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of Southampton</a:t>
            </a:r>
          </a:p>
          <a:p>
            <a:pPr algn="ctr"/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</a:rPr>
              <a:t>KellyATerrell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K.Terrell@soton.ac.uk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GB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#</a:t>
            </a:r>
            <a:r>
              <a:rPr lang="en-GB" sz="2000" b="1" dirty="0" err="1" smtClean="0">
                <a:solidFill>
                  <a:schemeClr val="bg2">
                    <a:lumMod val="25000"/>
                  </a:schemeClr>
                </a:solidFill>
              </a:rPr>
              <a:t>EdShare</a:t>
            </a:r>
            <a:endParaRPr lang="en-GB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019" y="95536"/>
            <a:ext cx="5973426" cy="6562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Inline Previews </a:t>
            </a:r>
            <a:br>
              <a:rPr lang="en-GB" dirty="0" smtClean="0"/>
            </a:br>
            <a:r>
              <a:rPr lang="en-GB" dirty="0" smtClean="0"/>
              <a:t>&amp; HTML5 Player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Preview support for</a:t>
            </a:r>
            <a:br>
              <a:rPr lang="en-GB" dirty="0" smtClean="0"/>
            </a:br>
            <a:r>
              <a:rPr lang="en-GB" dirty="0" smtClean="0"/>
              <a:t>a variety of formats</a:t>
            </a:r>
            <a:endParaRPr lang="en-GB" dirty="0"/>
          </a:p>
          <a:p>
            <a:r>
              <a:rPr lang="en-GB" dirty="0" smtClean="0"/>
              <a:t>Multiple derivatives</a:t>
            </a:r>
            <a:br>
              <a:rPr lang="en-GB" dirty="0" smtClean="0"/>
            </a:br>
            <a:r>
              <a:rPr lang="en-GB" dirty="0" smtClean="0"/>
              <a:t>(video &amp; audio)</a:t>
            </a:r>
          </a:p>
          <a:p>
            <a:r>
              <a:rPr lang="en-GB" dirty="0" smtClean="0"/>
              <a:t>Greater device support</a:t>
            </a:r>
          </a:p>
          <a:p>
            <a:r>
              <a:rPr lang="en-GB" dirty="0" smtClean="0"/>
              <a:t>Multiple download</a:t>
            </a:r>
            <a:br>
              <a:rPr lang="en-GB" dirty="0" smtClean="0"/>
            </a:br>
            <a:r>
              <a:rPr lang="en-GB" dirty="0" smtClean="0"/>
              <a:t>options</a:t>
            </a:r>
          </a:p>
          <a:p>
            <a:r>
              <a:rPr lang="en-GB" dirty="0"/>
              <a:t>Embeddable </a:t>
            </a:r>
            <a:r>
              <a:rPr lang="en-GB" dirty="0" smtClean="0"/>
              <a:t>player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648" y="477188"/>
            <a:ext cx="7279488" cy="5349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019" y="95536"/>
            <a:ext cx="5973426" cy="6562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Inline Previews </a:t>
            </a:r>
            <a:br>
              <a:rPr lang="en-GB" dirty="0" smtClean="0"/>
            </a:br>
            <a:r>
              <a:rPr lang="en-GB" dirty="0" smtClean="0"/>
              <a:t>&amp; HTML5 Player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Preview support for</a:t>
            </a:r>
            <a:br>
              <a:rPr lang="en-GB" dirty="0" smtClean="0"/>
            </a:br>
            <a:r>
              <a:rPr lang="en-GB" dirty="0" smtClean="0"/>
              <a:t>a variety of formats</a:t>
            </a:r>
            <a:endParaRPr lang="en-GB" dirty="0"/>
          </a:p>
          <a:p>
            <a:r>
              <a:rPr lang="en-GB" dirty="0" smtClean="0"/>
              <a:t>Multiple derivatives</a:t>
            </a:r>
            <a:br>
              <a:rPr lang="en-GB" dirty="0" smtClean="0"/>
            </a:br>
            <a:r>
              <a:rPr lang="en-GB" dirty="0" smtClean="0"/>
              <a:t>(video &amp; audio)</a:t>
            </a:r>
          </a:p>
          <a:p>
            <a:r>
              <a:rPr lang="en-GB" dirty="0" smtClean="0"/>
              <a:t>Greater device support</a:t>
            </a:r>
          </a:p>
          <a:p>
            <a:r>
              <a:rPr lang="en-GB" dirty="0" smtClean="0"/>
              <a:t>Multiple download</a:t>
            </a:r>
            <a:br>
              <a:rPr lang="en-GB" dirty="0" smtClean="0"/>
            </a:br>
            <a:r>
              <a:rPr lang="en-GB" dirty="0" smtClean="0"/>
              <a:t>options</a:t>
            </a:r>
          </a:p>
          <a:p>
            <a:r>
              <a:rPr lang="en-GB" dirty="0"/>
              <a:t>Embeddable </a:t>
            </a:r>
            <a:r>
              <a:rPr lang="en-GB" dirty="0" smtClean="0"/>
              <a:t>player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648" y="477188"/>
            <a:ext cx="7279488" cy="5349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019" y="229446"/>
            <a:ext cx="6388746" cy="5845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3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019" y="95536"/>
            <a:ext cx="5973426" cy="6562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Inline Previews </a:t>
            </a:r>
            <a:br>
              <a:rPr lang="en-GB" dirty="0" smtClean="0"/>
            </a:br>
            <a:r>
              <a:rPr lang="en-GB" dirty="0" smtClean="0"/>
              <a:t>&amp; HTML5 Player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Preview support for</a:t>
            </a:r>
            <a:br>
              <a:rPr lang="en-GB" dirty="0" smtClean="0"/>
            </a:br>
            <a:r>
              <a:rPr lang="en-GB" dirty="0" smtClean="0"/>
              <a:t>a variety of formats</a:t>
            </a:r>
            <a:endParaRPr lang="en-GB" dirty="0"/>
          </a:p>
          <a:p>
            <a:r>
              <a:rPr lang="en-GB" dirty="0" smtClean="0"/>
              <a:t>Multiple derivatives</a:t>
            </a:r>
            <a:br>
              <a:rPr lang="en-GB" dirty="0" smtClean="0"/>
            </a:br>
            <a:r>
              <a:rPr lang="en-GB" dirty="0" smtClean="0"/>
              <a:t>(video &amp; audio)</a:t>
            </a:r>
          </a:p>
          <a:p>
            <a:r>
              <a:rPr lang="en-GB" dirty="0" smtClean="0"/>
              <a:t>Greater device support</a:t>
            </a:r>
          </a:p>
          <a:p>
            <a:r>
              <a:rPr lang="en-GB" dirty="0" smtClean="0"/>
              <a:t>Multiple download</a:t>
            </a:r>
            <a:br>
              <a:rPr lang="en-GB" dirty="0" smtClean="0"/>
            </a:br>
            <a:r>
              <a:rPr lang="en-GB" dirty="0" smtClean="0"/>
              <a:t>options</a:t>
            </a:r>
          </a:p>
          <a:p>
            <a:r>
              <a:rPr lang="en-GB" dirty="0"/>
              <a:t>Embeddable </a:t>
            </a:r>
            <a:r>
              <a:rPr lang="en-GB" dirty="0" smtClean="0"/>
              <a:t>player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648" y="477188"/>
            <a:ext cx="7279488" cy="5349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019" y="229446"/>
            <a:ext cx="6388746" cy="5845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080" t="18204" r="37309" b="8489"/>
          <a:stretch/>
        </p:blipFill>
        <p:spPr>
          <a:xfrm>
            <a:off x="5138946" y="463729"/>
            <a:ext cx="6437540" cy="5740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95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88468" cy="4351338"/>
          </a:xfrm>
        </p:spPr>
        <p:txBody>
          <a:bodyPr/>
          <a:lstStyle/>
          <a:p>
            <a:r>
              <a:rPr lang="en-GB" dirty="0" smtClean="0"/>
              <a:t>Personalised </a:t>
            </a:r>
            <a:br>
              <a:rPr lang="en-GB" dirty="0" smtClean="0"/>
            </a:br>
            <a:r>
              <a:rPr lang="en-GB" dirty="0" smtClean="0"/>
              <a:t>homepage</a:t>
            </a:r>
          </a:p>
          <a:p>
            <a:r>
              <a:rPr lang="en-GB" dirty="0" smtClean="0"/>
              <a:t>Public profile page</a:t>
            </a:r>
          </a:p>
          <a:p>
            <a:r>
              <a:rPr lang="en-GB" dirty="0" smtClean="0"/>
              <a:t>Add private notes</a:t>
            </a:r>
            <a:br>
              <a:rPr lang="en-GB" dirty="0" smtClean="0"/>
            </a:br>
            <a:r>
              <a:rPr lang="en-GB" dirty="0" smtClean="0"/>
              <a:t>to resources</a:t>
            </a:r>
          </a:p>
          <a:p>
            <a:r>
              <a:rPr lang="en-GB" dirty="0" smtClean="0"/>
              <a:t>Public comments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68" y="674617"/>
            <a:ext cx="8143659" cy="54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88468" cy="4351338"/>
          </a:xfrm>
        </p:spPr>
        <p:txBody>
          <a:bodyPr/>
          <a:lstStyle/>
          <a:p>
            <a:r>
              <a:rPr lang="en-GB" dirty="0" smtClean="0"/>
              <a:t>Personalised </a:t>
            </a:r>
            <a:br>
              <a:rPr lang="en-GB" dirty="0" smtClean="0"/>
            </a:br>
            <a:r>
              <a:rPr lang="en-GB" dirty="0" smtClean="0"/>
              <a:t>homepage</a:t>
            </a:r>
          </a:p>
          <a:p>
            <a:r>
              <a:rPr lang="en-GB" dirty="0" smtClean="0"/>
              <a:t>Public profile page</a:t>
            </a:r>
          </a:p>
          <a:p>
            <a:r>
              <a:rPr lang="en-GB" dirty="0" smtClean="0"/>
              <a:t>Add private notes</a:t>
            </a:r>
            <a:br>
              <a:rPr lang="en-GB" dirty="0" smtClean="0"/>
            </a:br>
            <a:r>
              <a:rPr lang="en-GB" dirty="0" smtClean="0"/>
              <a:t>to resources</a:t>
            </a:r>
          </a:p>
          <a:p>
            <a:r>
              <a:rPr lang="en-GB" dirty="0" smtClean="0"/>
              <a:t>Public comments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68" y="674617"/>
            <a:ext cx="8143659" cy="5486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209" y="365125"/>
            <a:ext cx="6450591" cy="57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88468" cy="4351338"/>
          </a:xfrm>
        </p:spPr>
        <p:txBody>
          <a:bodyPr/>
          <a:lstStyle/>
          <a:p>
            <a:r>
              <a:rPr lang="en-GB" dirty="0" smtClean="0"/>
              <a:t>Personalised </a:t>
            </a:r>
            <a:br>
              <a:rPr lang="en-GB" dirty="0" smtClean="0"/>
            </a:br>
            <a:r>
              <a:rPr lang="en-GB" dirty="0" smtClean="0"/>
              <a:t>homepage</a:t>
            </a:r>
          </a:p>
          <a:p>
            <a:r>
              <a:rPr lang="en-GB" dirty="0" smtClean="0"/>
              <a:t>Public profile page</a:t>
            </a:r>
          </a:p>
          <a:p>
            <a:r>
              <a:rPr lang="en-GB" dirty="0" smtClean="0"/>
              <a:t>Add private notes</a:t>
            </a:r>
            <a:br>
              <a:rPr lang="en-GB" dirty="0" smtClean="0"/>
            </a:br>
            <a:r>
              <a:rPr lang="en-GB" dirty="0" smtClean="0"/>
              <a:t>to resources</a:t>
            </a:r>
          </a:p>
          <a:p>
            <a:r>
              <a:rPr lang="en-GB" dirty="0" smtClean="0"/>
              <a:t>Public comments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68" y="674617"/>
            <a:ext cx="8143659" cy="5486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209" y="365125"/>
            <a:ext cx="6450591" cy="5721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019" y="95536"/>
            <a:ext cx="5973426" cy="65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 summary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Lightweight workflow</a:t>
            </a:r>
          </a:p>
          <a:p>
            <a:r>
              <a:rPr lang="en-GB" dirty="0" smtClean="0"/>
              <a:t>Immediate deposit</a:t>
            </a:r>
          </a:p>
          <a:p>
            <a:r>
              <a:rPr lang="en-GB" dirty="0" smtClean="0"/>
              <a:t>Edit live items</a:t>
            </a:r>
          </a:p>
          <a:p>
            <a:r>
              <a:rPr lang="en-GB" dirty="0" smtClean="0"/>
              <a:t>Share </a:t>
            </a:r>
            <a:r>
              <a:rPr lang="en-GB" dirty="0" smtClean="0"/>
              <a:t>editing permission</a:t>
            </a:r>
          </a:p>
          <a:p>
            <a:r>
              <a:rPr lang="en-GB" dirty="0" smtClean="0"/>
              <a:t>Inline previews</a:t>
            </a:r>
          </a:p>
          <a:p>
            <a:r>
              <a:rPr lang="en-GB" dirty="0" smtClean="0"/>
              <a:t>Latest CC4 </a:t>
            </a:r>
            <a:r>
              <a:rPr lang="en-GB" dirty="0" smtClean="0"/>
              <a:t>licences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Embeddable HTML5 player</a:t>
            </a:r>
            <a:endParaRPr lang="en-GB" dirty="0" smtClean="0"/>
          </a:p>
          <a:p>
            <a:r>
              <a:rPr lang="en-GB" dirty="0" smtClean="0"/>
              <a:t>Public </a:t>
            </a:r>
            <a:r>
              <a:rPr lang="en-GB" dirty="0" smtClean="0"/>
              <a:t>profile pages</a:t>
            </a:r>
          </a:p>
          <a:p>
            <a:r>
              <a:rPr lang="en-GB" dirty="0" smtClean="0"/>
              <a:t>Private notes</a:t>
            </a:r>
          </a:p>
          <a:p>
            <a:r>
              <a:rPr lang="en-GB" dirty="0" smtClean="0"/>
              <a:t>Public comments</a:t>
            </a:r>
          </a:p>
          <a:p>
            <a:r>
              <a:rPr lang="en-GB" dirty="0" smtClean="0"/>
              <a:t>Fully customisable </a:t>
            </a:r>
            <a:r>
              <a:rPr lang="en-GB" dirty="0" smtClean="0"/>
              <a:t>metadata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313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25440" cy="1325563"/>
          </a:xfrm>
        </p:spPr>
        <p:txBody>
          <a:bodyPr>
            <a:normAutofit/>
          </a:bodyPr>
          <a:lstStyle/>
          <a:p>
            <a:r>
              <a:rPr lang="en-GB" sz="3400" dirty="0" smtClean="0"/>
              <a:t>What lies ahead for </a:t>
            </a:r>
            <a:r>
              <a:rPr lang="en-GB" sz="3400" dirty="0" err="1" smtClean="0"/>
              <a:t>EdShare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27304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Community developments!</a:t>
            </a:r>
          </a:p>
          <a:p>
            <a:r>
              <a:rPr lang="en-GB" dirty="0"/>
              <a:t>Social sharing plugin (comment, like, share, </a:t>
            </a:r>
            <a:r>
              <a:rPr lang="en-GB" dirty="0" smtClean="0"/>
              <a:t>notes)</a:t>
            </a:r>
            <a:endParaRPr lang="en-GB" dirty="0"/>
          </a:p>
          <a:p>
            <a:r>
              <a:rPr lang="en-GB" dirty="0"/>
              <a:t>Absorbing lots of generic enhancements as a result of OA work</a:t>
            </a:r>
          </a:p>
          <a:p>
            <a:pPr lvl="1"/>
            <a:r>
              <a:rPr lang="en-GB" dirty="0"/>
              <a:t>Responsive public front-end, faceted </a:t>
            </a:r>
            <a:r>
              <a:rPr lang="en-GB" dirty="0" smtClean="0"/>
              <a:t>search</a:t>
            </a:r>
            <a:endParaRPr lang="en-GB" dirty="0"/>
          </a:p>
          <a:p>
            <a:pPr lvl="1"/>
            <a:r>
              <a:rPr lang="en-GB" dirty="0"/>
              <a:t>Statistics package improvements</a:t>
            </a:r>
          </a:p>
          <a:p>
            <a:r>
              <a:rPr lang="en-GB" dirty="0"/>
              <a:t>Discoverability focused improvements – channels, playlists, showcasing resources</a:t>
            </a:r>
          </a:p>
          <a:p>
            <a:r>
              <a:rPr lang="en-GB" dirty="0"/>
              <a:t>More than just a management environment </a:t>
            </a:r>
            <a:r>
              <a:rPr lang="is-IS" dirty="0" smtClean="0"/>
              <a:t>…</a:t>
            </a:r>
            <a:endParaRPr lang="en-GB" dirty="0"/>
          </a:p>
        </p:txBody>
      </p:sp>
      <p:pic>
        <p:nvPicPr>
          <p:cNvPr id="6" name="Picture 4" descr="http://www.eprints.org/uk/wp-content/uploads/EprintsServices2015u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7" y="6028296"/>
            <a:ext cx="1411522" cy="4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prints.org/uk/wp-content/uploads/EprintsServices2015fu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72" y="6028296"/>
            <a:ext cx="1354694" cy="5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ixabay.com/get/ee33b20620f11c22d9584518a33219c8b66ae3d11fb4144497f8c870/stepping-stones-763985_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6418622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</a:t>
            </a:r>
            <a:r>
              <a:rPr lang="en-US" sz="1600" dirty="0" err="1" smtClean="0">
                <a:solidFill>
                  <a:schemeClr val="bg1"/>
                </a:solidFill>
              </a:rPr>
              <a:t>Pixabay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66928" y="1695377"/>
            <a:ext cx="4535424" cy="1505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https://www.thestage.co.uk/wp-content/uploads/2015/04/shutterstock_88188496-326x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93" y="1880360"/>
            <a:ext cx="2454502" cy="1197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rowd-Sourcing, Crowd, Folk, People, Social-Media, M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2" y="3674310"/>
            <a:ext cx="1100317" cy="110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Social Media, Structure, Internet, Network, Soci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05" y="5202933"/>
            <a:ext cx="1900816" cy="13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23360" y="1690688"/>
            <a:ext cx="4553712" cy="4700417"/>
          </a:xfrm>
          <a:prstGeom prst="roundRect">
            <a:avLst/>
          </a:prstGeom>
          <a:solidFill>
            <a:srgbClr val="FFFAE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b="1" dirty="0" smtClean="0"/>
              <a:t>Showcasing Resources:</a:t>
            </a:r>
            <a:br>
              <a:rPr lang="en-GB" sz="1600" b="1" dirty="0" smtClean="0"/>
            </a:br>
            <a:endParaRPr lang="en-GB" sz="1600" b="1" dirty="0" smtClean="0"/>
          </a:p>
          <a:p>
            <a:pPr algn="ctr"/>
            <a:r>
              <a:rPr lang="en-GB" sz="1600" dirty="0"/>
              <a:t>Quality indicator </a:t>
            </a:r>
            <a:r>
              <a:rPr lang="en-GB" sz="1600" dirty="0" smtClean="0"/>
              <a:t>for </a:t>
            </a:r>
            <a:r>
              <a:rPr lang="en-GB" sz="1600" dirty="0"/>
              <a:t>OER </a:t>
            </a:r>
            <a:r>
              <a:rPr lang="en-GB" sz="1600" dirty="0" smtClean="0"/>
              <a:t>repositories </a:t>
            </a:r>
            <a:r>
              <a:rPr lang="en-GB" sz="1600" dirty="0"/>
              <a:t>recommended by </a:t>
            </a:r>
            <a:r>
              <a:rPr lang="en-GB" sz="1600" dirty="0" err="1"/>
              <a:t>Atenas</a:t>
            </a:r>
            <a:r>
              <a:rPr lang="en-GB" sz="1600" dirty="0"/>
              <a:t> &amp; </a:t>
            </a:r>
            <a:r>
              <a:rPr lang="en-GB" sz="1600" dirty="0" err="1"/>
              <a:t>Havemann</a:t>
            </a:r>
            <a:r>
              <a:rPr lang="en-GB" sz="1600" dirty="0"/>
              <a:t> (2014)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Method of promotion to help expose materials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Manually created (hmm), or dynamically generated based on user interactions:</a:t>
            </a:r>
          </a:p>
          <a:p>
            <a:pPr algn="ctr"/>
            <a:r>
              <a:rPr lang="en-GB" sz="1600" dirty="0" smtClean="0"/>
              <a:t>Most popular, Most viewed, Most liked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 smtClean="0"/>
              <a:t>Channels:</a:t>
            </a:r>
            <a:br>
              <a:rPr lang="en-GB" sz="1600" b="1" dirty="0" smtClean="0"/>
            </a:br>
            <a:endParaRPr lang="en-GB" sz="1600" dirty="0"/>
          </a:p>
          <a:p>
            <a:pPr algn="ctr"/>
            <a:r>
              <a:rPr lang="en-GB" sz="1600" dirty="0" smtClean="0"/>
              <a:t>Associated content in one place with ability for users to subscribe/follow</a:t>
            </a:r>
          </a:p>
          <a:p>
            <a:pPr algn="ctr"/>
            <a:endParaRPr lang="en-GB" sz="1600" dirty="0" smtClean="0"/>
          </a:p>
          <a:p>
            <a:pPr algn="ctr"/>
            <a:endParaRPr lang="en-GB" sz="1600" dirty="0"/>
          </a:p>
        </p:txBody>
      </p:sp>
      <p:pic>
        <p:nvPicPr>
          <p:cNvPr id="14" name="Picture 6" descr="Books, Reading Relaxation, Irex, Iliad, E Boo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 b="11384"/>
          <a:stretch/>
        </p:blipFill>
        <p:spPr bwMode="auto">
          <a:xfrm>
            <a:off x="9843860" y="1894282"/>
            <a:ext cx="1036038" cy="1093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Learn, Note, Sign, Directory, Direction, Arrows, Roa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6846"/>
          <a:stretch/>
        </p:blipFill>
        <p:spPr bwMode="auto">
          <a:xfrm>
            <a:off x="9626004" y="3709927"/>
            <a:ext cx="1442716" cy="1029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ating, Stars, System, Evalu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559" y="5431535"/>
            <a:ext cx="879606" cy="9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9284" cy="13255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Future directions for </a:t>
            </a:r>
            <a:r>
              <a:rPr lang="en-GB" sz="3200" dirty="0" err="1" smtClean="0"/>
              <a:t>EdShare</a:t>
            </a:r>
            <a:r>
              <a:rPr lang="en-GB" sz="3200" dirty="0" smtClean="0"/>
              <a:t>: </a:t>
            </a:r>
            <a:r>
              <a:rPr lang="en-GB" sz="3200" i="1" dirty="0" smtClean="0"/>
              <a:t>Stepping outside the comfort zone</a:t>
            </a:r>
            <a:endParaRPr lang="en-GB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7253" y="6586767"/>
            <a:ext cx="9610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chemeClr val="bg1">
                    <a:lumMod val="50000"/>
                  </a:schemeClr>
                </a:solidFill>
              </a:rPr>
              <a:t>Atenas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, J. and </a:t>
            </a:r>
            <a:r>
              <a:rPr lang="en-GB" sz="1100" dirty="0" err="1">
                <a:solidFill>
                  <a:schemeClr val="bg1">
                    <a:lumMod val="50000"/>
                  </a:schemeClr>
                </a:solidFill>
              </a:rPr>
              <a:t>Havemann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, L. (2014). Questions of quality in repositories of open 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educational resources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: a literature review. </a:t>
            </a:r>
            <a:r>
              <a:rPr lang="en-GB" sz="1100" i="1" dirty="0">
                <a:solidFill>
                  <a:schemeClr val="bg1">
                    <a:lumMod val="50000"/>
                  </a:schemeClr>
                </a:solidFill>
              </a:rPr>
              <a:t>Research in Learning Technology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, 22.</a:t>
            </a:r>
          </a:p>
        </p:txBody>
      </p:sp>
    </p:spTree>
    <p:extLst>
      <p:ext uri="{BB962C8B-B14F-4D97-AF65-F5344CB8AC3E}">
        <p14:creationId xmlns:p14="http://schemas.microsoft.com/office/powerpoint/2010/main" val="37015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66928" y="3435683"/>
            <a:ext cx="4535424" cy="1505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https://www.thestage.co.uk/wp-content/uploads/2015/04/shutterstock_88188496-326x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93" y="1880360"/>
            <a:ext cx="2454502" cy="1197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Social Media, Structure, Internet, Network, Soci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05" y="5202933"/>
            <a:ext cx="1900816" cy="13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23360" y="1690688"/>
            <a:ext cx="4553712" cy="4700417"/>
          </a:xfrm>
          <a:prstGeom prst="roundRect">
            <a:avLst/>
          </a:prstGeom>
          <a:solidFill>
            <a:srgbClr val="FFFAE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b="1" dirty="0" smtClean="0"/>
              <a:t>Community:</a:t>
            </a:r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dirty="0"/>
              <a:t>Allow any user to register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Permit direct editing of records, </a:t>
            </a:r>
            <a:br>
              <a:rPr lang="en-GB" dirty="0"/>
            </a:br>
            <a:r>
              <a:rPr lang="en-GB" dirty="0"/>
              <a:t>such as providing links to new versions which exist elsewhere</a:t>
            </a:r>
          </a:p>
          <a:p>
            <a:pPr algn="ctr"/>
            <a:r>
              <a:rPr lang="en-GB" sz="1400" dirty="0"/>
              <a:t>(Crowdsourcing metadata another quality indicator from </a:t>
            </a:r>
            <a:r>
              <a:rPr lang="en-GB" sz="1400" dirty="0" err="1"/>
              <a:t>Atenas</a:t>
            </a:r>
            <a:r>
              <a:rPr lang="en-GB" sz="1400" dirty="0"/>
              <a:t> &amp; </a:t>
            </a:r>
            <a:r>
              <a:rPr lang="en-GB" sz="1400" dirty="0" err="1"/>
              <a:t>Havemann</a:t>
            </a:r>
            <a:r>
              <a:rPr lang="en-GB" sz="1400" dirty="0"/>
              <a:t> (2014))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Collaborate with users on the creation of </a:t>
            </a:r>
            <a:r>
              <a:rPr lang="en-GB" sz="1600" dirty="0" smtClean="0"/>
              <a:t>resources</a:t>
            </a:r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14" name="Picture 6" descr="Books, Reading Relaxation, Irex, Iliad, E Boo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 b="11384"/>
          <a:stretch/>
        </p:blipFill>
        <p:spPr bwMode="auto">
          <a:xfrm>
            <a:off x="9843860" y="1894282"/>
            <a:ext cx="1036038" cy="1093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Learn, Note, Sign, Directory, Direction, Arrows, Roa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6846"/>
          <a:stretch/>
        </p:blipFill>
        <p:spPr bwMode="auto">
          <a:xfrm>
            <a:off x="9626004" y="3709927"/>
            <a:ext cx="1442716" cy="1029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ating, Stars, System, Evalu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559" y="5431535"/>
            <a:ext cx="879606" cy="9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4535" cy="1325563"/>
          </a:xfrm>
        </p:spPr>
        <p:txBody>
          <a:bodyPr>
            <a:normAutofit/>
          </a:bodyPr>
          <a:lstStyle/>
          <a:p>
            <a:r>
              <a:rPr lang="en-GB" sz="3200" dirty="0"/>
              <a:t>Future directions for </a:t>
            </a:r>
            <a:r>
              <a:rPr lang="en-GB" sz="3200" dirty="0" err="1"/>
              <a:t>EdShare</a:t>
            </a:r>
            <a:r>
              <a:rPr lang="en-GB" sz="3200" dirty="0"/>
              <a:t>: </a:t>
            </a:r>
            <a:r>
              <a:rPr lang="en-GB" sz="3200" i="1" dirty="0"/>
              <a:t>Stepping outside the comfort zone</a:t>
            </a:r>
            <a:endParaRPr lang="en-GB" sz="3200" dirty="0"/>
          </a:p>
        </p:txBody>
      </p:sp>
      <p:pic>
        <p:nvPicPr>
          <p:cNvPr id="11" name="Picture 4" descr="Crowd-Sourcing, Crowd, Folk, People, Social-Media, M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23" y="3486849"/>
            <a:ext cx="1452705" cy="14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3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1581505" y="457781"/>
            <a:ext cx="3195767" cy="162201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EPrints HQ in the 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Web Science research labs at 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University of Southampton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36776"/>
            <a:ext cx="2210937" cy="921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http://www.eprints.org/uk/wp-content/uploads/EprintsServices2015ur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" y="6058692"/>
            <a:ext cx="1981958" cy="69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81063" y="5936776"/>
            <a:ext cx="2210937" cy="921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http://www.eprints.org/uk/wp-content/uploads/EprintsServices2015fu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875" y="6013590"/>
            <a:ext cx="1924097" cy="7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66928" y="5043254"/>
            <a:ext cx="4535424" cy="1505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https://www.thestage.co.uk/wp-content/uploads/2015/04/shutterstock_88188496-326x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93" y="1880360"/>
            <a:ext cx="2454502" cy="1197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23360" y="1690688"/>
            <a:ext cx="4553712" cy="4854696"/>
          </a:xfrm>
          <a:prstGeom prst="roundRect">
            <a:avLst/>
          </a:prstGeom>
          <a:solidFill>
            <a:srgbClr val="FFFAE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b="1" dirty="0"/>
              <a:t>Social Media </a:t>
            </a:r>
            <a:r>
              <a:rPr lang="en-GB" sz="1600" b="1" dirty="0" smtClean="0"/>
              <a:t>Sharing:</a:t>
            </a:r>
            <a:endParaRPr lang="en-GB" sz="1600" b="1" dirty="0"/>
          </a:p>
          <a:p>
            <a:pPr algn="ctr"/>
            <a:endParaRPr lang="en-GB" sz="1600" b="1" dirty="0"/>
          </a:p>
          <a:p>
            <a:pPr algn="ctr"/>
            <a:r>
              <a:rPr lang="en-GB" sz="1400" dirty="0" smtClean="0"/>
              <a:t>Another quality </a:t>
            </a:r>
            <a:r>
              <a:rPr lang="en-GB" sz="1400" dirty="0"/>
              <a:t>indicator </a:t>
            </a:r>
            <a:r>
              <a:rPr lang="en-GB" sz="1400" dirty="0" smtClean="0"/>
              <a:t>recommended </a:t>
            </a:r>
            <a:r>
              <a:rPr lang="en-GB" sz="1400" dirty="0"/>
              <a:t>by </a:t>
            </a:r>
            <a:r>
              <a:rPr lang="en-GB" sz="1400" dirty="0" err="1"/>
              <a:t>Atenas</a:t>
            </a:r>
            <a:r>
              <a:rPr lang="en-GB" sz="1400" dirty="0"/>
              <a:t> &amp; </a:t>
            </a:r>
            <a:r>
              <a:rPr lang="en-GB" sz="1400" dirty="0" err="1"/>
              <a:t>Havemann</a:t>
            </a:r>
            <a:r>
              <a:rPr lang="en-GB" sz="1400" dirty="0"/>
              <a:t> (2014)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Social networks particularly for learners and academics professional is a trusted route for information discovery</a:t>
            </a:r>
          </a:p>
          <a:p>
            <a:pPr algn="ctr"/>
            <a:endParaRPr lang="en-GB" sz="1600" dirty="0"/>
          </a:p>
        </p:txBody>
      </p:sp>
      <p:pic>
        <p:nvPicPr>
          <p:cNvPr id="14" name="Picture 6" descr="Books, Reading Relaxation, Irex, Iliad, E Boo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 b="11384"/>
          <a:stretch/>
        </p:blipFill>
        <p:spPr bwMode="auto">
          <a:xfrm>
            <a:off x="9843860" y="1894282"/>
            <a:ext cx="1036038" cy="1093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Learn, Note, Sign, Directory, Direction, Arrows, Roa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6846"/>
          <a:stretch/>
        </p:blipFill>
        <p:spPr bwMode="auto">
          <a:xfrm>
            <a:off x="9626004" y="3709927"/>
            <a:ext cx="1442716" cy="1029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ating, Stars, System, Evalu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559" y="5431535"/>
            <a:ext cx="879606" cy="9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8781" cy="1325563"/>
          </a:xfrm>
        </p:spPr>
        <p:txBody>
          <a:bodyPr>
            <a:normAutofit/>
          </a:bodyPr>
          <a:lstStyle/>
          <a:p>
            <a:r>
              <a:rPr lang="en-GB" sz="3200" dirty="0"/>
              <a:t>Future directions for </a:t>
            </a:r>
            <a:r>
              <a:rPr lang="en-GB" sz="3200" dirty="0" err="1"/>
              <a:t>EdShare</a:t>
            </a:r>
            <a:r>
              <a:rPr lang="en-GB" sz="3200" dirty="0"/>
              <a:t>: </a:t>
            </a:r>
            <a:r>
              <a:rPr lang="en-GB" sz="3200" i="1" dirty="0"/>
              <a:t>Stepping outside the comfort zone</a:t>
            </a:r>
            <a:endParaRPr lang="en-GB" sz="3200" dirty="0"/>
          </a:p>
        </p:txBody>
      </p:sp>
      <p:pic>
        <p:nvPicPr>
          <p:cNvPr id="12" name="Picture 10" descr="Social Media, Structure, Internet, Network, Soci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94" y="4945054"/>
            <a:ext cx="2309484" cy="176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rowd-Sourcing, Crowd, Folk, People, Social-Media, M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2" y="3674310"/>
            <a:ext cx="1100317" cy="110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165345" y="1726415"/>
            <a:ext cx="4535424" cy="1505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https://www.thestage.co.uk/wp-content/uploads/2015/04/shutterstock_88188496-326x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93" y="1880360"/>
            <a:ext cx="2454502" cy="1197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23360" y="1690688"/>
            <a:ext cx="4553712" cy="4854696"/>
          </a:xfrm>
          <a:prstGeom prst="roundRect">
            <a:avLst/>
          </a:prstGeom>
          <a:solidFill>
            <a:srgbClr val="FFFAE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b="1" dirty="0"/>
              <a:t>Open </a:t>
            </a:r>
            <a:r>
              <a:rPr lang="en-GB" sz="1600" b="1" dirty="0" smtClean="0"/>
              <a:t>Courses:</a:t>
            </a:r>
            <a:endParaRPr lang="en-GB" sz="1600" b="1" dirty="0"/>
          </a:p>
          <a:p>
            <a:pPr algn="ctr"/>
            <a:endParaRPr lang="en-GB" sz="1600" b="1" dirty="0"/>
          </a:p>
          <a:p>
            <a:pPr algn="ctr"/>
            <a:r>
              <a:rPr lang="en-GB" sz="1600" dirty="0"/>
              <a:t>Allow anyone in the institution freedom to structure and run an open course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Could be of any scale, </a:t>
            </a:r>
            <a:r>
              <a:rPr lang="en-GB" sz="1600" dirty="0"/>
              <a:t>but ideal for those who wish to run small scale experiments engaging with a global community of users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Benefit of permitting users to see resources in their context of use</a:t>
            </a:r>
          </a:p>
          <a:p>
            <a:pPr algn="ctr"/>
            <a:endParaRPr lang="en-GB" sz="1600" dirty="0"/>
          </a:p>
        </p:txBody>
      </p:sp>
      <p:pic>
        <p:nvPicPr>
          <p:cNvPr id="15" name="Picture 8" descr="Learn, Note, Sign, Directory, Direction, Arrows, Roa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6846"/>
          <a:stretch/>
        </p:blipFill>
        <p:spPr bwMode="auto">
          <a:xfrm>
            <a:off x="9626004" y="3709927"/>
            <a:ext cx="1442716" cy="1029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ating, Stars, System, Evalu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559" y="5431535"/>
            <a:ext cx="879606" cy="9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2569" cy="1325563"/>
          </a:xfrm>
        </p:spPr>
        <p:txBody>
          <a:bodyPr>
            <a:normAutofit/>
          </a:bodyPr>
          <a:lstStyle/>
          <a:p>
            <a:r>
              <a:rPr lang="en-GB" sz="3200" dirty="0"/>
              <a:t>Future directions for </a:t>
            </a:r>
            <a:r>
              <a:rPr lang="en-GB" sz="3200" dirty="0" err="1"/>
              <a:t>EdShare</a:t>
            </a:r>
            <a:r>
              <a:rPr lang="en-GB" sz="3200" dirty="0"/>
              <a:t>: </a:t>
            </a:r>
            <a:r>
              <a:rPr lang="en-GB" sz="3200" i="1" dirty="0"/>
              <a:t>Stepping outside the comfort zone</a:t>
            </a:r>
            <a:endParaRPr lang="en-GB" sz="3200" dirty="0"/>
          </a:p>
        </p:txBody>
      </p:sp>
      <p:pic>
        <p:nvPicPr>
          <p:cNvPr id="13" name="Picture 4" descr="Crowd-Sourcing, Crowd, Folk, People, Social-Media, M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2" y="3674310"/>
            <a:ext cx="1100317" cy="110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ocial Media, Structure, Internet, Network, Soci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05" y="5202933"/>
            <a:ext cx="1900816" cy="13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ooks, Reading Relaxation, Irex, Iliad, E Book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 b="11384"/>
          <a:stretch/>
        </p:blipFill>
        <p:spPr bwMode="auto">
          <a:xfrm>
            <a:off x="9613209" y="1726415"/>
            <a:ext cx="1455511" cy="1536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165345" y="3392976"/>
            <a:ext cx="4535424" cy="1505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https://www.thestage.co.uk/wp-content/uploads/2015/04/shutterstock_88188496-326x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93" y="1880360"/>
            <a:ext cx="2454502" cy="1197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23360" y="1690688"/>
            <a:ext cx="4553712" cy="4854696"/>
          </a:xfrm>
          <a:prstGeom prst="roundRect">
            <a:avLst/>
          </a:prstGeom>
          <a:solidFill>
            <a:srgbClr val="FFFAE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b="1" dirty="0" smtClean="0"/>
              <a:t>Playlists:</a:t>
            </a:r>
            <a:endParaRPr lang="en-GB" sz="1600" b="1" dirty="0"/>
          </a:p>
          <a:p>
            <a:pPr algn="ctr"/>
            <a:endParaRPr lang="en-GB" sz="1600" b="1" dirty="0"/>
          </a:p>
          <a:p>
            <a:pPr algn="ctr"/>
            <a:r>
              <a:rPr lang="en-GB" sz="1600" dirty="0"/>
              <a:t>User generated ‘playlist’ to identify a sequence of resources or non-sequential </a:t>
            </a:r>
            <a:r>
              <a:rPr lang="en-GB" sz="1600" dirty="0" smtClean="0"/>
              <a:t>that they have collated for a purpose</a:t>
            </a:r>
            <a:endParaRPr lang="en-GB" sz="1600" dirty="0"/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Sharing of a personal learning path vs a prescribed one</a:t>
            </a:r>
            <a:br>
              <a:rPr lang="en-GB" sz="1600" dirty="0"/>
            </a:br>
            <a:endParaRPr lang="en-GB" sz="1600" dirty="0"/>
          </a:p>
          <a:p>
            <a:pPr algn="ctr"/>
            <a:r>
              <a:rPr lang="en-GB" sz="1600" b="1" dirty="0" smtClean="0"/>
              <a:t>Recommendations:</a:t>
            </a:r>
            <a:endParaRPr lang="en-GB" sz="1600" dirty="0"/>
          </a:p>
          <a:p>
            <a:pPr algn="ctr"/>
            <a:endParaRPr lang="en-GB" sz="1600" b="1" dirty="0"/>
          </a:p>
          <a:p>
            <a:pPr algn="ctr"/>
            <a:r>
              <a:rPr lang="en-GB" sz="1600" dirty="0"/>
              <a:t>Based upon usage data collected from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other </a:t>
            </a:r>
            <a:r>
              <a:rPr lang="en-GB" sz="1600" dirty="0"/>
              <a:t>users</a:t>
            </a:r>
          </a:p>
          <a:p>
            <a:pPr algn="ctr"/>
            <a:r>
              <a:rPr lang="en-GB" sz="1600" dirty="0"/>
              <a:t>Based upon linked data between records</a:t>
            </a:r>
          </a:p>
          <a:p>
            <a:pPr algn="ctr"/>
            <a:endParaRPr lang="en-GB" sz="1600" dirty="0"/>
          </a:p>
        </p:txBody>
      </p:sp>
      <p:pic>
        <p:nvPicPr>
          <p:cNvPr id="8204" name="Picture 12" descr="Rating, Stars, System, Evalu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559" y="5431535"/>
            <a:ext cx="879606" cy="9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4535" cy="1325563"/>
          </a:xfrm>
        </p:spPr>
        <p:txBody>
          <a:bodyPr>
            <a:normAutofit/>
          </a:bodyPr>
          <a:lstStyle/>
          <a:p>
            <a:r>
              <a:rPr lang="en-GB" sz="3200" dirty="0"/>
              <a:t>Future directions for </a:t>
            </a:r>
            <a:r>
              <a:rPr lang="en-GB" sz="3200" dirty="0" err="1"/>
              <a:t>EdShare</a:t>
            </a:r>
            <a:r>
              <a:rPr lang="en-GB" sz="3200" dirty="0"/>
              <a:t>: </a:t>
            </a:r>
            <a:r>
              <a:rPr lang="en-GB" sz="3200" i="1" dirty="0"/>
              <a:t>Stepping outside the comfort zone</a:t>
            </a:r>
            <a:endParaRPr lang="en-GB" sz="3200" dirty="0"/>
          </a:p>
        </p:txBody>
      </p:sp>
      <p:pic>
        <p:nvPicPr>
          <p:cNvPr id="13" name="Picture 4" descr="Crowd-Sourcing, Crowd, Folk, People, Social-Media, M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2" y="3674310"/>
            <a:ext cx="1100317" cy="110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ocial Media, Structure, Internet, Network, Soci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05" y="5202933"/>
            <a:ext cx="1900816" cy="13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ooks, Reading Relaxation, Irex, Iliad, E Boo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 b="11384"/>
          <a:stretch/>
        </p:blipFill>
        <p:spPr bwMode="auto">
          <a:xfrm>
            <a:off x="9843860" y="1894282"/>
            <a:ext cx="1036038" cy="1093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Learn, Note, Sign, Directory, Direction, Arrows, Roa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6846"/>
          <a:stretch/>
        </p:blipFill>
        <p:spPr bwMode="auto">
          <a:xfrm>
            <a:off x="9484055" y="3522332"/>
            <a:ext cx="1755648" cy="1252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165345" y="5030055"/>
            <a:ext cx="4535424" cy="1505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https://www.thestage.co.uk/wp-content/uploads/2015/04/shutterstock_88188496-326x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93" y="1880360"/>
            <a:ext cx="2454502" cy="1197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23360" y="1690688"/>
            <a:ext cx="4553712" cy="4854696"/>
          </a:xfrm>
          <a:prstGeom prst="roundRect">
            <a:avLst/>
          </a:prstGeom>
          <a:solidFill>
            <a:srgbClr val="FFFAE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b="1" dirty="0"/>
              <a:t>Evaluation </a:t>
            </a:r>
            <a:r>
              <a:rPr lang="en-GB" sz="1600" b="1" dirty="0" smtClean="0"/>
              <a:t>Tools:</a:t>
            </a:r>
            <a:endParaRPr lang="en-GB" sz="1600" b="1" dirty="0"/>
          </a:p>
          <a:p>
            <a:pPr algn="ctr"/>
            <a:endParaRPr lang="en-GB" sz="1600" b="1" dirty="0"/>
          </a:p>
          <a:p>
            <a:pPr algn="ctr"/>
            <a:r>
              <a:rPr lang="en-GB" sz="1400" dirty="0"/>
              <a:t>Quality indicator of OER repository recommended by </a:t>
            </a:r>
            <a:r>
              <a:rPr lang="en-GB" sz="1400" dirty="0" err="1"/>
              <a:t>Atenas</a:t>
            </a:r>
            <a:r>
              <a:rPr lang="en-GB" sz="1400" dirty="0"/>
              <a:t> &amp; </a:t>
            </a:r>
            <a:r>
              <a:rPr lang="en-GB" sz="1400" dirty="0" err="1"/>
              <a:t>Havemann</a:t>
            </a:r>
            <a:r>
              <a:rPr lang="en-GB" sz="1400" dirty="0"/>
              <a:t> (2014)</a:t>
            </a:r>
            <a:endParaRPr lang="en-GB" sz="1400" b="1" dirty="0"/>
          </a:p>
          <a:p>
            <a:pPr algn="ctr"/>
            <a:endParaRPr lang="en-GB" sz="1600" b="1" dirty="0"/>
          </a:p>
          <a:p>
            <a:pPr algn="ctr"/>
            <a:r>
              <a:rPr lang="en-GB" sz="1600" dirty="0"/>
              <a:t>Demonstrate trust in the community by allowing them to engage and provide feedback.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Ratings can provided associated metadata to feed views such as ‘Most Viewed’, ‘Most Popular’</a:t>
            </a:r>
          </a:p>
          <a:p>
            <a:pPr algn="ctr"/>
            <a:endParaRPr lang="en-GB" sz="1600" b="1" dirty="0"/>
          </a:p>
          <a:p>
            <a:pPr algn="ctr"/>
            <a:r>
              <a:rPr lang="en-GB" sz="1600" dirty="0"/>
              <a:t>A default offering of many social media sites where OERs are already being shared</a:t>
            </a:r>
          </a:p>
          <a:p>
            <a:pPr algn="ctr"/>
            <a:endParaRPr lang="en-GB" sz="16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2569" cy="1325563"/>
          </a:xfrm>
        </p:spPr>
        <p:txBody>
          <a:bodyPr>
            <a:normAutofit/>
          </a:bodyPr>
          <a:lstStyle/>
          <a:p>
            <a:r>
              <a:rPr lang="en-GB" sz="3200" dirty="0"/>
              <a:t>Future directions for </a:t>
            </a:r>
            <a:r>
              <a:rPr lang="en-GB" sz="3200" dirty="0" err="1"/>
              <a:t>EdShare</a:t>
            </a:r>
            <a:r>
              <a:rPr lang="en-GB" sz="3200" dirty="0"/>
              <a:t>: </a:t>
            </a:r>
            <a:r>
              <a:rPr lang="en-GB" sz="3200" i="1" dirty="0"/>
              <a:t>Stepping outside the comfort zone</a:t>
            </a:r>
            <a:endParaRPr lang="en-GB" sz="3200" dirty="0"/>
          </a:p>
        </p:txBody>
      </p:sp>
      <p:pic>
        <p:nvPicPr>
          <p:cNvPr id="13" name="Picture 4" descr="Crowd-Sourcing, Crowd, Folk, People, Social-Media, M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2" y="3674310"/>
            <a:ext cx="1100317" cy="110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ocial Media, Structure, Internet, Network, Soci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05" y="5202933"/>
            <a:ext cx="1900816" cy="13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ooks, Reading Relaxation, Irex, Iliad, E Boo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 b="11384"/>
          <a:stretch/>
        </p:blipFill>
        <p:spPr bwMode="auto">
          <a:xfrm>
            <a:off x="9843860" y="1894282"/>
            <a:ext cx="1036038" cy="1093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Learn, Note, Sign, Directory, Direction, Arrows, Roa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6846"/>
          <a:stretch/>
        </p:blipFill>
        <p:spPr bwMode="auto">
          <a:xfrm>
            <a:off x="9626004" y="3709927"/>
            <a:ext cx="1442716" cy="1029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Rating, Stars, System, Evalu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89" y="5080896"/>
            <a:ext cx="1282945" cy="139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0915" cy="4351338"/>
          </a:xfrm>
        </p:spPr>
        <p:txBody>
          <a:bodyPr>
            <a:normAutofit/>
          </a:bodyPr>
          <a:lstStyle/>
          <a:p>
            <a:r>
              <a:rPr lang="en-GB" sz="2400" dirty="0" smtClean="0">
                <a:hlinkClick r:id="rId2"/>
              </a:rPr>
              <a:t>www.eprints.org/edshare</a:t>
            </a:r>
            <a:endParaRPr lang="en-GB" sz="2400" dirty="0" smtClean="0"/>
          </a:p>
          <a:p>
            <a:r>
              <a:rPr lang="en-GB" sz="2400" dirty="0" smtClean="0">
                <a:hlinkClick r:id="rId3"/>
              </a:rPr>
              <a:t>demoshare.eprints-hosting.org</a:t>
            </a:r>
            <a:endParaRPr lang="en-GB" sz="2400" dirty="0" smtClean="0"/>
          </a:p>
          <a:p>
            <a:r>
              <a:rPr lang="en-GB" sz="2400" dirty="0" err="1" smtClean="0">
                <a:hlinkClick r:id="rId4"/>
              </a:rPr>
              <a:t>EdShare</a:t>
            </a:r>
            <a:r>
              <a:rPr lang="en-GB" sz="2400" dirty="0" smtClean="0">
                <a:hlinkClick r:id="rId4"/>
              </a:rPr>
              <a:t> User Group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>
                <a:hlinkClick r:id="rId5"/>
              </a:rPr>
              <a:t>K.Terrell@soton.ac.uk</a:t>
            </a:r>
            <a:endParaRPr lang="en-GB" sz="2400" dirty="0" smtClean="0"/>
          </a:p>
          <a:p>
            <a:r>
              <a:rPr lang="en-GB" sz="2400" dirty="0" smtClean="0"/>
              <a:t>Twitter: @</a:t>
            </a:r>
            <a:r>
              <a:rPr lang="en-GB" sz="2400" dirty="0" err="1" smtClean="0"/>
              <a:t>KellyATerrell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and</a:t>
            </a:r>
            <a:br>
              <a:rPr lang="en-GB" sz="2400" dirty="0" smtClean="0"/>
            </a:br>
            <a:r>
              <a:rPr lang="en-GB" sz="2400" dirty="0" smtClean="0"/>
              <a:t>@EPrints</a:t>
            </a:r>
            <a:endParaRPr lang="en-GB" sz="2400" dirty="0"/>
          </a:p>
        </p:txBody>
      </p:sp>
      <p:pic>
        <p:nvPicPr>
          <p:cNvPr id="6" name="Picture 4" descr="http://www.eprints.org/uk/wp-content/uploads/EprintsServices2015ur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7" y="6028296"/>
            <a:ext cx="1411522" cy="4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prints.org/uk/wp-content/uploads/EprintsServices2015fu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72" y="6028296"/>
            <a:ext cx="1354694" cy="5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ixabay.com/get/ee33b20620f11c22d9584518a33219c8b66ae3d11fb4144497f8c870/stepping-stones-763985_19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6418622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</a:t>
            </a:r>
            <a:r>
              <a:rPr lang="en-US" sz="1600" dirty="0" err="1" smtClean="0">
                <a:solidFill>
                  <a:schemeClr val="bg1"/>
                </a:solidFill>
              </a:rPr>
              <a:t>Pixabay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4" descr="Image result for edspac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4" y="395160"/>
            <a:ext cx="3510940" cy="11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Tree, Aesthetic, Log, America, Usa, South America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38" y="686548"/>
            <a:ext cx="6503143" cy="6503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744431" y="6044071"/>
            <a:ext cx="2967790" cy="813929"/>
            <a:chOff x="4744431" y="6044071"/>
            <a:chExt cx="2967790" cy="813929"/>
          </a:xfrm>
        </p:grpSpPr>
        <p:pic>
          <p:nvPicPr>
            <p:cNvPr id="1026" name="Picture 2" descr="Image result for edspa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754" y="6044071"/>
              <a:ext cx="1581334" cy="527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744431" y="6488668"/>
              <a:ext cx="2967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www.edspace.ecs.soton.ac.uk</a:t>
              </a:r>
              <a:endParaRPr lang="en-GB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5040275" y="3522546"/>
            <a:ext cx="2148580" cy="2024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http://www.eprints.org/uk/wp-content/uploads/EprintsServices2015ur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11" y="4280621"/>
            <a:ext cx="1757371" cy="61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0" y="17957"/>
            <a:ext cx="2348346" cy="327768"/>
            <a:chOff x="51955" y="6478277"/>
            <a:chExt cx="2348346" cy="327768"/>
          </a:xfrm>
        </p:grpSpPr>
        <p:pic>
          <p:nvPicPr>
            <p:cNvPr id="36" name="Picture 2" descr="https://g.twimg.com/dev/documentation/image/Twitter_logo_blue_4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5" y="6483927"/>
              <a:ext cx="322118" cy="32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90946" y="6478277"/>
              <a:ext cx="2109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2">
                      <a:lumMod val="50000"/>
                    </a:schemeClr>
                  </a:solidFill>
                </a:rPr>
                <a:t>@</a:t>
              </a:r>
              <a:r>
                <a:rPr lang="en-GB" sz="1400" dirty="0" err="1" smtClean="0">
                  <a:solidFill>
                    <a:schemeClr val="bg2">
                      <a:lumMod val="50000"/>
                    </a:schemeClr>
                  </a:solidFill>
                </a:rPr>
                <a:t>KellyATerrell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Tree, Aesthetic, Log, America, Usa, South America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38" y="686548"/>
            <a:ext cx="6503143" cy="6503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744431" y="6044071"/>
            <a:ext cx="2967790" cy="813929"/>
            <a:chOff x="4744431" y="6044071"/>
            <a:chExt cx="2967790" cy="813929"/>
          </a:xfrm>
        </p:grpSpPr>
        <p:pic>
          <p:nvPicPr>
            <p:cNvPr id="1026" name="Picture 2" descr="Image result for edspa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754" y="6044071"/>
              <a:ext cx="1581334" cy="527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744431" y="6488668"/>
              <a:ext cx="2967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www.edspace.ecs.soton.ac.uk</a:t>
              </a:r>
              <a:endParaRPr lang="en-GB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5040275" y="3522546"/>
            <a:ext cx="2148580" cy="2024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http://www.eprints.org/uk/wp-content/uploads/EprintsServices2015ur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11" y="4280621"/>
            <a:ext cx="1757371" cy="61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0" y="17957"/>
            <a:ext cx="2348346" cy="327768"/>
            <a:chOff x="51955" y="6478277"/>
            <a:chExt cx="2348346" cy="327768"/>
          </a:xfrm>
        </p:grpSpPr>
        <p:pic>
          <p:nvPicPr>
            <p:cNvPr id="36" name="Picture 2" descr="https://g.twimg.com/dev/documentation/image/Twitter_logo_blue_4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5" y="6483927"/>
              <a:ext cx="322118" cy="32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90946" y="6478277"/>
              <a:ext cx="2109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2">
                      <a:lumMod val="50000"/>
                    </a:schemeClr>
                  </a:solidFill>
                </a:rPr>
                <a:t>@</a:t>
              </a:r>
              <a:r>
                <a:rPr lang="en-GB" sz="1400" dirty="0" err="1" smtClean="0">
                  <a:solidFill>
                    <a:schemeClr val="bg2">
                      <a:lumMod val="50000"/>
                    </a:schemeClr>
                  </a:solidFill>
                </a:rPr>
                <a:t>KellyATerrell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08050" y="5308185"/>
            <a:ext cx="3260328" cy="1357124"/>
            <a:chOff x="7408050" y="5308185"/>
            <a:chExt cx="3260328" cy="1357124"/>
          </a:xfrm>
        </p:grpSpPr>
        <p:pic>
          <p:nvPicPr>
            <p:cNvPr id="38" name="Picture 37" descr="http://peytonspals.org/wp-content/uploads/YouTube-Transparent-Logo_smal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86" y="5504483"/>
              <a:ext cx="809625" cy="333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http://jeyjoo.com/img/blog/free%20stock/flickr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535" y="5944219"/>
              <a:ext cx="658086" cy="552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://www.webpages.uidaho.edu/bblearnhelp/images/logo-slideshare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753" y="5474684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ight Arrow 42"/>
            <p:cNvSpPr/>
            <p:nvPr/>
          </p:nvSpPr>
          <p:spPr>
            <a:xfrm rot="12544720">
              <a:off x="7408050" y="5308185"/>
              <a:ext cx="983290" cy="3929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092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Tree, Aesthetic, Log, America, Usa, South America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38" y="686548"/>
            <a:ext cx="6503143" cy="6503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744431" y="6044071"/>
            <a:ext cx="2967790" cy="813929"/>
            <a:chOff x="4744431" y="6044071"/>
            <a:chExt cx="2967790" cy="813929"/>
          </a:xfrm>
        </p:grpSpPr>
        <p:pic>
          <p:nvPicPr>
            <p:cNvPr id="1026" name="Picture 2" descr="Image result for edspa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754" y="6044071"/>
              <a:ext cx="1581334" cy="527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744431" y="6488668"/>
              <a:ext cx="2967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www.edspace.ecs.soton.ac.uk</a:t>
              </a:r>
              <a:endParaRPr lang="en-GB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5040275" y="3522546"/>
            <a:ext cx="2148580" cy="2024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0" y="17957"/>
            <a:ext cx="2348346" cy="327768"/>
            <a:chOff x="51955" y="6478277"/>
            <a:chExt cx="2348346" cy="327768"/>
          </a:xfrm>
        </p:grpSpPr>
        <p:pic>
          <p:nvPicPr>
            <p:cNvPr id="36" name="Picture 2" descr="https://g.twimg.com/dev/documentation/image/Twitter_logo_blue_4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5" y="6483927"/>
              <a:ext cx="322118" cy="32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90946" y="6478277"/>
              <a:ext cx="2109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2">
                      <a:lumMod val="50000"/>
                    </a:schemeClr>
                  </a:solidFill>
                </a:rPr>
                <a:t>@</a:t>
              </a:r>
              <a:r>
                <a:rPr lang="en-GB" sz="1400" dirty="0" err="1" smtClean="0">
                  <a:solidFill>
                    <a:schemeClr val="bg2">
                      <a:lumMod val="50000"/>
                    </a:schemeClr>
                  </a:solidFill>
                </a:rPr>
                <a:t>KellyATerrell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08050" y="5308185"/>
            <a:ext cx="3260328" cy="1357124"/>
            <a:chOff x="7408050" y="5308185"/>
            <a:chExt cx="3260328" cy="1357124"/>
          </a:xfrm>
        </p:grpSpPr>
        <p:pic>
          <p:nvPicPr>
            <p:cNvPr id="38" name="Picture 37" descr="http://peytonspals.org/wp-content/uploads/YouTube-Transparent-Logo_smal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86" y="5504483"/>
              <a:ext cx="809625" cy="333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http://jeyjoo.com/img/blog/free%20stock/flickr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535" y="5944219"/>
              <a:ext cx="658086" cy="552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://www.webpages.uidaho.edu/bblearnhelp/images/logo-slideshar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753" y="5474684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ight Arrow 42"/>
            <p:cNvSpPr/>
            <p:nvPr/>
          </p:nvSpPr>
          <p:spPr>
            <a:xfrm rot="12544720">
              <a:off x="7408050" y="5308185"/>
              <a:ext cx="983290" cy="3929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Image result for edspac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26" y="4068476"/>
            <a:ext cx="2663500" cy="8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602514" y="6497011"/>
            <a:ext cx="258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…and more coming soon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4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Tree, Aesthetic, Log, America, Usa, South America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38" y="686548"/>
            <a:ext cx="6503143" cy="6503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040275" y="3522546"/>
            <a:ext cx="2148580" cy="2024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0" y="17957"/>
            <a:ext cx="2348346" cy="327768"/>
            <a:chOff x="51955" y="6478277"/>
            <a:chExt cx="2348346" cy="327768"/>
          </a:xfrm>
        </p:grpSpPr>
        <p:pic>
          <p:nvPicPr>
            <p:cNvPr id="36" name="Picture 2" descr="https://g.twimg.com/dev/documentation/image/Twitter_logo_blue_48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5" y="6483927"/>
              <a:ext cx="322118" cy="32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90946" y="6478277"/>
              <a:ext cx="2109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2">
                      <a:lumMod val="50000"/>
                    </a:schemeClr>
                  </a:solidFill>
                </a:rPr>
                <a:t>@</a:t>
              </a:r>
              <a:r>
                <a:rPr lang="en-GB" sz="1400" dirty="0" err="1" smtClean="0">
                  <a:solidFill>
                    <a:schemeClr val="bg2">
                      <a:lumMod val="50000"/>
                    </a:schemeClr>
                  </a:solidFill>
                </a:rPr>
                <a:t>KellyATerrell</a:t>
              </a:r>
              <a:endParaRPr lang="en-GB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08050" y="5308185"/>
            <a:ext cx="3260328" cy="1357124"/>
            <a:chOff x="7408050" y="5308185"/>
            <a:chExt cx="3260328" cy="1357124"/>
          </a:xfrm>
        </p:grpSpPr>
        <p:pic>
          <p:nvPicPr>
            <p:cNvPr id="38" name="Picture 37" descr="http://peytonspals.org/wp-content/uploads/YouTube-Transparent-Logo_smal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86" y="5504483"/>
              <a:ext cx="809625" cy="333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http://jeyjoo.com/img/blog/free%20stock/flickr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535" y="5944219"/>
              <a:ext cx="658086" cy="552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://www.webpages.uidaho.edu/bblearnhelp/images/logo-slideshar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753" y="5474684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ight Arrow 42"/>
            <p:cNvSpPr/>
            <p:nvPr/>
          </p:nvSpPr>
          <p:spPr>
            <a:xfrm rot="12544720">
              <a:off x="7408050" y="5308185"/>
              <a:ext cx="983290" cy="3929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5" name="Picture 6" descr="http://humbox.ac.uk/images/Hum_box_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665" y="594048"/>
            <a:ext cx="1619250" cy="8191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http://languagebox.ac.uk/images/faroe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461" y="3800076"/>
            <a:ext cx="1619250" cy="8191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http://loro.open.ac.uk/images/lor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81" y="4653936"/>
            <a:ext cx="15811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8883192" y="2328676"/>
            <a:ext cx="2343150" cy="676277"/>
            <a:chOff x="826670" y="5281163"/>
            <a:chExt cx="2343150" cy="676277"/>
          </a:xfrm>
        </p:grpSpPr>
        <p:pic>
          <p:nvPicPr>
            <p:cNvPr id="49" name="Picture 12" descr="http://www.eshare.edgehill.ac.uk/images/eshare_logo2.g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745" y="5624064"/>
              <a:ext cx="1143000" cy="33337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4" descr="http://www.eshare.edgehill.ac.uk/images/edgehill_logo2.gi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670" y="5281163"/>
              <a:ext cx="2343150" cy="34290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1154633" y="2482230"/>
            <a:ext cx="2354166" cy="861540"/>
            <a:chOff x="4873053" y="2592701"/>
            <a:chExt cx="2354166" cy="861540"/>
          </a:xfrm>
        </p:grpSpPr>
        <p:sp>
          <p:nvSpPr>
            <p:cNvPr id="52" name="TextBox 51"/>
            <p:cNvSpPr txBox="1"/>
            <p:nvPr/>
          </p:nvSpPr>
          <p:spPr>
            <a:xfrm>
              <a:off x="5068052" y="2931021"/>
              <a:ext cx="2159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 smtClean="0">
                  <a:solidFill>
                    <a:srgbClr val="005882"/>
                  </a:solidFill>
                  <a:latin typeface="Georgia" panose="02040502050405020303" pitchFamily="18" charset="0"/>
                </a:rPr>
                <a:t>EdShare</a:t>
              </a:r>
              <a:endParaRPr lang="en-GB" sz="2800" dirty="0">
                <a:solidFill>
                  <a:srgbClr val="005882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53" name="Picture 16" descr="Image result for university of southampton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053" y="2592701"/>
              <a:ext cx="1913856" cy="42296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1715199" y="573418"/>
            <a:ext cx="2446493" cy="1143726"/>
            <a:chOff x="1194931" y="392008"/>
            <a:chExt cx="2446493" cy="1143726"/>
          </a:xfrm>
        </p:grpSpPr>
        <p:pic>
          <p:nvPicPr>
            <p:cNvPr id="55" name="Picture 25" descr="Image result for glasgow caledonian university log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858" y="392008"/>
              <a:ext cx="1397716" cy="789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1194931" y="1074069"/>
              <a:ext cx="2446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 smtClean="0">
                  <a:solidFill>
                    <a:srgbClr val="0058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edShare@GCU</a:t>
              </a:r>
              <a:endParaRPr lang="en-GB" sz="2400" dirty="0">
                <a:solidFill>
                  <a:srgbClr val="0058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602514" y="6497011"/>
            <a:ext cx="258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…and more coming soon</a:t>
            </a:r>
            <a:endParaRPr lang="en-GB" dirty="0"/>
          </a:p>
        </p:txBody>
      </p:sp>
      <p:pic>
        <p:nvPicPr>
          <p:cNvPr id="32" name="Picture 4" descr="Image result for edspac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26" y="4068476"/>
            <a:ext cx="2663500" cy="8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Lightweight </a:t>
            </a:r>
            <a:br>
              <a:rPr lang="en-GB" dirty="0" smtClean="0"/>
            </a:br>
            <a:r>
              <a:rPr lang="en-GB" dirty="0" smtClean="0"/>
              <a:t>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19944" cy="4351338"/>
          </a:xfrm>
        </p:spPr>
        <p:txBody>
          <a:bodyPr/>
          <a:lstStyle/>
          <a:p>
            <a:r>
              <a:rPr lang="en-GB" dirty="0" smtClean="0"/>
              <a:t>Simple upload</a:t>
            </a:r>
          </a:p>
          <a:p>
            <a:r>
              <a:rPr lang="en-GB" dirty="0" smtClean="0"/>
              <a:t>CC licences</a:t>
            </a:r>
          </a:p>
          <a:p>
            <a:r>
              <a:rPr lang="en-GB" dirty="0" smtClean="0"/>
              <a:t>Minimal mandatory </a:t>
            </a:r>
            <a:r>
              <a:rPr lang="en-GB" dirty="0" err="1" smtClean="0"/>
              <a:t>req</a:t>
            </a:r>
            <a:endParaRPr lang="en-GB" dirty="0" smtClean="0"/>
          </a:p>
          <a:p>
            <a:r>
              <a:rPr lang="en-GB" dirty="0" smtClean="0"/>
              <a:t>Tags</a:t>
            </a:r>
          </a:p>
          <a:p>
            <a:r>
              <a:rPr lang="en-GB" dirty="0" smtClean="0"/>
              <a:t>Viewing permissions</a:t>
            </a:r>
          </a:p>
          <a:p>
            <a:r>
              <a:rPr lang="en-GB" dirty="0" smtClean="0"/>
              <a:t>Editing permissions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31" y="365124"/>
            <a:ext cx="6985722" cy="120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Lightweight </a:t>
            </a:r>
            <a:br>
              <a:rPr lang="en-GB" dirty="0" smtClean="0"/>
            </a:br>
            <a:r>
              <a:rPr lang="en-GB" dirty="0" smtClean="0"/>
              <a:t>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19944" cy="4351338"/>
          </a:xfrm>
        </p:spPr>
        <p:txBody>
          <a:bodyPr/>
          <a:lstStyle/>
          <a:p>
            <a:r>
              <a:rPr lang="en-GB" dirty="0" smtClean="0"/>
              <a:t>Simple upload</a:t>
            </a:r>
          </a:p>
          <a:p>
            <a:r>
              <a:rPr lang="en-GB" dirty="0" smtClean="0"/>
              <a:t>CC licences</a:t>
            </a:r>
          </a:p>
          <a:p>
            <a:r>
              <a:rPr lang="en-GB" dirty="0" smtClean="0"/>
              <a:t>Minimal mandatory </a:t>
            </a:r>
            <a:r>
              <a:rPr lang="en-GB" dirty="0" err="1" smtClean="0"/>
              <a:t>req</a:t>
            </a:r>
            <a:endParaRPr lang="en-GB" dirty="0" smtClean="0"/>
          </a:p>
          <a:p>
            <a:r>
              <a:rPr lang="en-GB" dirty="0" smtClean="0"/>
              <a:t>Tags</a:t>
            </a:r>
          </a:p>
          <a:p>
            <a:r>
              <a:rPr lang="en-GB" dirty="0" smtClean="0"/>
              <a:t>Viewing permissions</a:t>
            </a:r>
          </a:p>
          <a:p>
            <a:r>
              <a:rPr lang="en-GB" dirty="0" smtClean="0"/>
              <a:t>Editing permissions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31" y="-5472967"/>
            <a:ext cx="6985722" cy="120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019" y="95536"/>
            <a:ext cx="5973426" cy="6562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Inline Previews </a:t>
            </a:r>
            <a:br>
              <a:rPr lang="en-GB" dirty="0" smtClean="0"/>
            </a:br>
            <a:r>
              <a:rPr lang="en-GB" dirty="0" smtClean="0"/>
              <a:t>&amp; HTML5 Player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Preview support for</a:t>
            </a:r>
            <a:br>
              <a:rPr lang="en-GB" dirty="0" smtClean="0"/>
            </a:br>
            <a:r>
              <a:rPr lang="en-GB" dirty="0" smtClean="0"/>
              <a:t>a variety of formats</a:t>
            </a:r>
            <a:endParaRPr lang="en-GB" dirty="0"/>
          </a:p>
          <a:p>
            <a:r>
              <a:rPr lang="en-GB" dirty="0" smtClean="0"/>
              <a:t>Multiple derivatives</a:t>
            </a:r>
            <a:br>
              <a:rPr lang="en-GB" dirty="0" smtClean="0"/>
            </a:br>
            <a:r>
              <a:rPr lang="en-GB" dirty="0" smtClean="0"/>
              <a:t>(video &amp; audio)</a:t>
            </a:r>
          </a:p>
          <a:p>
            <a:r>
              <a:rPr lang="en-GB" dirty="0" smtClean="0"/>
              <a:t>Greater device support</a:t>
            </a:r>
          </a:p>
          <a:p>
            <a:r>
              <a:rPr lang="en-GB" dirty="0" smtClean="0"/>
              <a:t>Multiple download</a:t>
            </a:r>
            <a:br>
              <a:rPr lang="en-GB" dirty="0" smtClean="0"/>
            </a:br>
            <a:r>
              <a:rPr lang="en-GB" dirty="0" smtClean="0"/>
              <a:t>options</a:t>
            </a:r>
          </a:p>
          <a:p>
            <a:r>
              <a:rPr lang="en-GB" dirty="0"/>
              <a:t>Embeddable </a:t>
            </a:r>
            <a:r>
              <a:rPr lang="en-GB" dirty="0" smtClean="0"/>
              <a:t>player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6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11062</TotalTime>
  <Words>866</Words>
  <Application>Microsoft Macintosh PowerPoint</Application>
  <PresentationFormat>Widescreen</PresentationFormat>
  <Paragraphs>214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Calibri Light</vt:lpstr>
      <vt:lpstr>Georgia</vt:lpstr>
      <vt:lpstr>Tahoma</vt:lpstr>
      <vt:lpstr>Arial</vt:lpstr>
      <vt:lpstr>Office Theme</vt:lpstr>
      <vt:lpstr>Introduction to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Lightweight  workflow</vt:lpstr>
      <vt:lpstr>Lightweight  workflow</vt:lpstr>
      <vt:lpstr>Inline Previews  &amp; HTML5 Player</vt:lpstr>
      <vt:lpstr>Inline Previews  &amp; HTML5 Player</vt:lpstr>
      <vt:lpstr>Inline Previews  &amp; HTML5 Player</vt:lpstr>
      <vt:lpstr>Inline Previews  &amp; HTML5 Player</vt:lpstr>
      <vt:lpstr>Community</vt:lpstr>
      <vt:lpstr>Community</vt:lpstr>
      <vt:lpstr>Community</vt:lpstr>
      <vt:lpstr>Feature summary</vt:lpstr>
      <vt:lpstr>What lies ahead for EdShare</vt:lpstr>
      <vt:lpstr>Future directions for EdShare: Stepping outside the comfort zone</vt:lpstr>
      <vt:lpstr>Future directions for EdShare: Stepping outside the comfort zone</vt:lpstr>
      <vt:lpstr>Future directions for EdShare: Stepping outside the comfort zone</vt:lpstr>
      <vt:lpstr>Future directions for EdShare: Stepping outside the comfort zone</vt:lpstr>
      <vt:lpstr>Future directions for EdShare: Stepping outside the comfort zone</vt:lpstr>
      <vt:lpstr>Future directions for EdShare: Stepping outside the comfort zone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Terrell</dc:creator>
  <cp:lastModifiedBy>Microsoft Office User</cp:lastModifiedBy>
  <cp:revision>128</cp:revision>
  <cp:lastPrinted>2016-09-05T12:47:59Z</cp:lastPrinted>
  <dcterms:created xsi:type="dcterms:W3CDTF">2016-08-29T18:29:53Z</dcterms:created>
  <dcterms:modified xsi:type="dcterms:W3CDTF">2016-12-06T22:16:14Z</dcterms:modified>
</cp:coreProperties>
</file>