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jpg" ContentType="image/jpeg"/>
  <Default Extension="tiff" ContentType="image/tiff"/>
  <Default Extension="rels" ContentType="application/vnd.openxmlformats-package.relationships+xml"/>
  <Default Extension="tif" ContentType="image/tiff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42"/>
  </p:notesMasterIdLst>
  <p:handoutMasterIdLst>
    <p:handoutMasterId r:id="rId43"/>
  </p:handoutMasterIdLst>
  <p:sldIdLst>
    <p:sldId id="256" r:id="rId2"/>
    <p:sldId id="354" r:id="rId3"/>
    <p:sldId id="355" r:id="rId4"/>
    <p:sldId id="340" r:id="rId5"/>
    <p:sldId id="362" r:id="rId6"/>
    <p:sldId id="336" r:id="rId7"/>
    <p:sldId id="320" r:id="rId8"/>
    <p:sldId id="321" r:id="rId9"/>
    <p:sldId id="338" r:id="rId10"/>
    <p:sldId id="341" r:id="rId11"/>
    <p:sldId id="356" r:id="rId12"/>
    <p:sldId id="324" r:id="rId13"/>
    <p:sldId id="325" r:id="rId14"/>
    <p:sldId id="326" r:id="rId15"/>
    <p:sldId id="327" r:id="rId16"/>
    <p:sldId id="328" r:id="rId17"/>
    <p:sldId id="329" r:id="rId18"/>
    <p:sldId id="330" r:id="rId19"/>
    <p:sldId id="331" r:id="rId20"/>
    <p:sldId id="332" r:id="rId21"/>
    <p:sldId id="333" r:id="rId22"/>
    <p:sldId id="334" r:id="rId23"/>
    <p:sldId id="335" r:id="rId24"/>
    <p:sldId id="352" r:id="rId25"/>
    <p:sldId id="360" r:id="rId26"/>
    <p:sldId id="350" r:id="rId27"/>
    <p:sldId id="351" r:id="rId28"/>
    <p:sldId id="353" r:id="rId29"/>
    <p:sldId id="342" r:id="rId30"/>
    <p:sldId id="343" r:id="rId31"/>
    <p:sldId id="344" r:id="rId32"/>
    <p:sldId id="346" r:id="rId33"/>
    <p:sldId id="347" r:id="rId34"/>
    <p:sldId id="348" r:id="rId35"/>
    <p:sldId id="358" r:id="rId36"/>
    <p:sldId id="349" r:id="rId37"/>
    <p:sldId id="359" r:id="rId38"/>
    <p:sldId id="361" r:id="rId39"/>
    <p:sldId id="363" r:id="rId40"/>
    <p:sldId id="312" r:id="rId4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09"/>
    <p:restoredTop sz="94643"/>
  </p:normalViewPr>
  <p:slideViewPr>
    <p:cSldViewPr snapToGrid="0" snapToObjects="1">
      <p:cViewPr>
        <p:scale>
          <a:sx n="110" d="100"/>
          <a:sy n="110" d="100"/>
        </p:scale>
        <p:origin x="1576" y="3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46" Type="http://schemas.openxmlformats.org/officeDocument/2006/relationships/theme" Target="theme/theme1.xml"/><Relationship Id="rId47" Type="http://schemas.openxmlformats.org/officeDocument/2006/relationships/tableStyles" Target="tableStyles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Relationship Id="rId42" Type="http://schemas.openxmlformats.org/officeDocument/2006/relationships/notesMaster" Target="notesMasters/notesMaster1.xml"/><Relationship Id="rId43" Type="http://schemas.openxmlformats.org/officeDocument/2006/relationships/handoutMaster" Target="handoutMasters/handoutMaster1.xml"/><Relationship Id="rId44" Type="http://schemas.openxmlformats.org/officeDocument/2006/relationships/presProps" Target="presProps.xml"/><Relationship Id="rId45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9EB86E6-0D2F-7E4F-8926-9E87F49F975A}" type="datetimeFigureOut">
              <a:rPr lang="en-US" smtClean="0"/>
              <a:t>12/5/16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C42355D-67F6-ED44-A252-D542350506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394504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445E8AB-2523-0F4E-A486-E810D62EBBB5}" type="datetimeFigureOut">
              <a:rPr lang="en-US" smtClean="0"/>
              <a:t>12/5/16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CA" smtClean="0"/>
              <a:t>Click to edit Master text styles</a:t>
            </a:r>
          </a:p>
          <a:p>
            <a:pPr lvl="1"/>
            <a:r>
              <a:rPr lang="fr-CA" smtClean="0"/>
              <a:t>Second level</a:t>
            </a:r>
          </a:p>
          <a:p>
            <a:pPr lvl="2"/>
            <a:r>
              <a:rPr lang="fr-CA" smtClean="0"/>
              <a:t>Third level</a:t>
            </a:r>
          </a:p>
          <a:p>
            <a:pPr lvl="3"/>
            <a:r>
              <a:rPr lang="fr-CA" smtClean="0"/>
              <a:t>Fourth level</a:t>
            </a:r>
          </a:p>
          <a:p>
            <a:pPr lvl="4"/>
            <a:r>
              <a:rPr lang="fr-CA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8FE1F6A-6C9E-1C4E-BA90-BE27F1AC2D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6127535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4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8FE1F6A-6C9E-1C4E-BA90-BE27F1AC2D14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054585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pPr>
              <a:buFont typeface="Times New Roman" charset="0"/>
              <a:buNone/>
            </a:pPr>
            <a:fld id="{B7DC0DE5-1FAA-1748-A983-DD6D6C2145A9}" type="slidenum">
              <a:rPr lang="en-CA">
                <a:latin typeface="Times New Roman" charset="0"/>
              </a:rPr>
              <a:pPr>
                <a:buFont typeface="Times New Roman" charset="0"/>
                <a:buNone/>
              </a:pPr>
              <a:t>20</a:t>
            </a:fld>
            <a:endParaRPr lang="en-CA">
              <a:latin typeface="Times New Roman" charset="0"/>
            </a:endParaRPr>
          </a:p>
        </p:txBody>
      </p:sp>
      <p:sp>
        <p:nvSpPr>
          <p:cNvPr id="36867" name="Text Box 1"/>
          <p:cNvSpPr>
            <a:spLocks noGrp="1" noRot="1" noChangeAspect="1" noChangeArrowheads="1"/>
          </p:cNvSpPr>
          <p:nvPr>
            <p:ph type="sldImg"/>
          </p:nvPr>
        </p:nvSpPr>
        <p:spPr>
          <a:xfrm>
            <a:off x="1143000" y="693738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36868" name="Text Box 2"/>
          <p:cNvSpPr>
            <a:spLocks noGrp="1" noChangeArrowheads="1"/>
          </p:cNvSpPr>
          <p:nvPr>
            <p:ph type="body" idx="1"/>
          </p:nvPr>
        </p:nvSpPr>
        <p:spPr>
          <a:xfrm>
            <a:off x="686361" y="4342535"/>
            <a:ext cx="5485279" cy="4114511"/>
          </a:xfrm>
          <a:noFill/>
          <a:ln/>
        </p:spPr>
        <p:txBody>
          <a:bodyPr wrap="none" anchor="ctr"/>
          <a:lstStyle/>
          <a:p>
            <a:endParaRPr lang="en-US">
              <a:latin typeface="Times New Roman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pPr>
              <a:buFont typeface="Times New Roman" charset="0"/>
              <a:buNone/>
            </a:pPr>
            <a:fld id="{C4793C2E-D946-5545-86E2-C25CF1B8D28D}" type="slidenum">
              <a:rPr lang="en-CA">
                <a:latin typeface="Times New Roman" charset="0"/>
              </a:rPr>
              <a:pPr>
                <a:buFont typeface="Times New Roman" charset="0"/>
                <a:buNone/>
              </a:pPr>
              <a:t>21</a:t>
            </a:fld>
            <a:endParaRPr lang="en-CA">
              <a:latin typeface="Times New Roman" charset="0"/>
            </a:endParaRPr>
          </a:p>
        </p:txBody>
      </p:sp>
      <p:sp>
        <p:nvSpPr>
          <p:cNvPr id="38915" name="Text Box 1"/>
          <p:cNvSpPr>
            <a:spLocks noGrp="1" noRot="1" noChangeAspect="1" noChangeArrowheads="1"/>
          </p:cNvSpPr>
          <p:nvPr>
            <p:ph type="sldImg"/>
          </p:nvPr>
        </p:nvSpPr>
        <p:spPr>
          <a:xfrm>
            <a:off x="1143000" y="693738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38916" name="Text Box 2"/>
          <p:cNvSpPr>
            <a:spLocks noGrp="1" noChangeArrowheads="1"/>
          </p:cNvSpPr>
          <p:nvPr>
            <p:ph type="body" idx="1"/>
          </p:nvPr>
        </p:nvSpPr>
        <p:spPr>
          <a:xfrm>
            <a:off x="686361" y="4342535"/>
            <a:ext cx="5485279" cy="4114511"/>
          </a:xfrm>
          <a:noFill/>
          <a:ln/>
        </p:spPr>
        <p:txBody>
          <a:bodyPr wrap="none" anchor="ctr"/>
          <a:lstStyle/>
          <a:p>
            <a:endParaRPr lang="en-US">
              <a:latin typeface="Times New Roman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pPr>
              <a:buFont typeface="Times New Roman" charset="0"/>
              <a:buNone/>
            </a:pPr>
            <a:fld id="{DE29B2CF-3F95-9E4D-A70F-1C2CA2584884}" type="slidenum">
              <a:rPr lang="en-CA">
                <a:latin typeface="Times New Roman" charset="0"/>
              </a:rPr>
              <a:pPr>
                <a:buFont typeface="Times New Roman" charset="0"/>
                <a:buNone/>
              </a:pPr>
              <a:t>22</a:t>
            </a:fld>
            <a:endParaRPr lang="en-CA">
              <a:latin typeface="Times New Roman" charset="0"/>
            </a:endParaRPr>
          </a:p>
        </p:txBody>
      </p:sp>
      <p:sp>
        <p:nvSpPr>
          <p:cNvPr id="40963" name="Text Box 1"/>
          <p:cNvSpPr>
            <a:spLocks noGrp="1" noRot="1" noChangeAspect="1" noChangeArrowheads="1"/>
          </p:cNvSpPr>
          <p:nvPr>
            <p:ph type="sldImg"/>
          </p:nvPr>
        </p:nvSpPr>
        <p:spPr>
          <a:xfrm>
            <a:off x="1143000" y="693738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40964" name="Text Box 2"/>
          <p:cNvSpPr>
            <a:spLocks noGrp="1" noChangeArrowheads="1"/>
          </p:cNvSpPr>
          <p:nvPr>
            <p:ph type="body" idx="1"/>
          </p:nvPr>
        </p:nvSpPr>
        <p:spPr>
          <a:xfrm>
            <a:off x="686361" y="4342535"/>
            <a:ext cx="5485279" cy="4114511"/>
          </a:xfrm>
          <a:noFill/>
          <a:ln/>
        </p:spPr>
        <p:txBody>
          <a:bodyPr wrap="none" anchor="ctr"/>
          <a:lstStyle/>
          <a:p>
            <a:endParaRPr lang="en-US">
              <a:latin typeface="Times New Roman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8FE1F6A-6C9E-1C4E-BA90-BE27F1AC2D14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454553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Language evolved</a:t>
            </a:r>
            <a:r>
              <a:rPr lang="en-US" baseline="0" dirty="0" smtClean="0"/>
              <a:t> as reciprocal barter: no charge for words, hence open access…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FD4416A-C278-D947-A4CC-0D4DF3EFBE11}" type="slidenum">
              <a:rPr lang="en-US" smtClean="0"/>
              <a:pPr/>
              <a:t>9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pPr>
              <a:buFont typeface="Times New Roman" charset="0"/>
              <a:buNone/>
            </a:pPr>
            <a:fld id="{50F263C3-5FDE-7644-82B2-16100FAA4647}" type="slidenum">
              <a:rPr lang="en-CA">
                <a:latin typeface="Times New Roman" charset="0"/>
              </a:rPr>
              <a:pPr>
                <a:buFont typeface="Times New Roman" charset="0"/>
                <a:buNone/>
              </a:pPr>
              <a:t>13</a:t>
            </a:fld>
            <a:endParaRPr lang="en-CA">
              <a:latin typeface="Times New Roman" charset="0"/>
            </a:endParaRPr>
          </a:p>
        </p:txBody>
      </p:sp>
      <p:sp>
        <p:nvSpPr>
          <p:cNvPr id="22531" name="Text Box 1"/>
          <p:cNvSpPr>
            <a:spLocks noGrp="1" noRot="1" noChangeAspect="1" noChangeArrowheads="1"/>
          </p:cNvSpPr>
          <p:nvPr>
            <p:ph type="sldImg"/>
          </p:nvPr>
        </p:nvSpPr>
        <p:spPr>
          <a:xfrm>
            <a:off x="1143000" y="693738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22532" name="Text Box 2"/>
          <p:cNvSpPr>
            <a:spLocks noGrp="1" noChangeArrowheads="1"/>
          </p:cNvSpPr>
          <p:nvPr>
            <p:ph type="body" idx="1"/>
          </p:nvPr>
        </p:nvSpPr>
        <p:spPr>
          <a:xfrm>
            <a:off x="686361" y="4342535"/>
            <a:ext cx="5485279" cy="4114511"/>
          </a:xfrm>
          <a:noFill/>
          <a:ln/>
        </p:spPr>
        <p:txBody>
          <a:bodyPr wrap="none" anchor="ctr"/>
          <a:lstStyle/>
          <a:p>
            <a:endParaRPr lang="en-US">
              <a:latin typeface="Times New Roman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pPr>
              <a:buFont typeface="Times New Roman" charset="0"/>
              <a:buNone/>
            </a:pPr>
            <a:fld id="{4A74FFE9-8EF8-754C-9BE4-084C7699C204}" type="slidenum">
              <a:rPr lang="en-CA">
                <a:latin typeface="Times New Roman" charset="0"/>
              </a:rPr>
              <a:pPr>
                <a:buFont typeface="Times New Roman" charset="0"/>
                <a:buNone/>
              </a:pPr>
              <a:t>14</a:t>
            </a:fld>
            <a:endParaRPr lang="en-CA">
              <a:latin typeface="Times New Roman" charset="0"/>
            </a:endParaRPr>
          </a:p>
        </p:txBody>
      </p:sp>
      <p:sp>
        <p:nvSpPr>
          <p:cNvPr id="24579" name="Text Box 1"/>
          <p:cNvSpPr>
            <a:spLocks noGrp="1" noRot="1" noChangeAspect="1" noChangeArrowheads="1"/>
          </p:cNvSpPr>
          <p:nvPr>
            <p:ph type="sldImg"/>
          </p:nvPr>
        </p:nvSpPr>
        <p:spPr>
          <a:xfrm>
            <a:off x="1143000" y="693738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24580" name="Text Box 2"/>
          <p:cNvSpPr>
            <a:spLocks noGrp="1" noChangeArrowheads="1"/>
          </p:cNvSpPr>
          <p:nvPr>
            <p:ph type="body" idx="1"/>
          </p:nvPr>
        </p:nvSpPr>
        <p:spPr>
          <a:xfrm>
            <a:off x="686361" y="4342535"/>
            <a:ext cx="5485279" cy="4114511"/>
          </a:xfrm>
          <a:noFill/>
          <a:ln/>
        </p:spPr>
        <p:txBody>
          <a:bodyPr wrap="none" anchor="ctr"/>
          <a:lstStyle/>
          <a:p>
            <a:endParaRPr lang="en-US">
              <a:latin typeface="Times New Roman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pPr>
              <a:buFont typeface="Times New Roman" charset="0"/>
              <a:buNone/>
            </a:pPr>
            <a:fld id="{23417449-2F69-4D42-A5CE-DEB2D0D55F07}" type="slidenum">
              <a:rPr lang="en-CA">
                <a:latin typeface="Times New Roman" charset="0"/>
              </a:rPr>
              <a:pPr>
                <a:buFont typeface="Times New Roman" charset="0"/>
                <a:buNone/>
              </a:pPr>
              <a:t>15</a:t>
            </a:fld>
            <a:endParaRPr lang="en-CA">
              <a:latin typeface="Times New Roman" charset="0"/>
            </a:endParaRPr>
          </a:p>
        </p:txBody>
      </p:sp>
      <p:sp>
        <p:nvSpPr>
          <p:cNvPr id="26627" name="Text Box 1"/>
          <p:cNvSpPr>
            <a:spLocks noGrp="1" noRot="1" noChangeAspect="1" noChangeArrowheads="1"/>
          </p:cNvSpPr>
          <p:nvPr>
            <p:ph type="sldImg"/>
          </p:nvPr>
        </p:nvSpPr>
        <p:spPr>
          <a:xfrm>
            <a:off x="1143000" y="693738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26628" name="Text Box 2"/>
          <p:cNvSpPr>
            <a:spLocks noGrp="1" noChangeArrowheads="1"/>
          </p:cNvSpPr>
          <p:nvPr>
            <p:ph type="body" idx="1"/>
          </p:nvPr>
        </p:nvSpPr>
        <p:spPr>
          <a:xfrm>
            <a:off x="686361" y="4342535"/>
            <a:ext cx="5485279" cy="4114511"/>
          </a:xfrm>
          <a:noFill/>
          <a:ln/>
        </p:spPr>
        <p:txBody>
          <a:bodyPr wrap="none" anchor="ctr"/>
          <a:lstStyle/>
          <a:p>
            <a:endParaRPr lang="en-US">
              <a:latin typeface="Times New Roman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pPr>
              <a:buFont typeface="Times New Roman" charset="0"/>
              <a:buNone/>
            </a:pPr>
            <a:fld id="{CDD29F51-1630-824E-93BC-DE7CAA5B6754}" type="slidenum">
              <a:rPr lang="en-CA">
                <a:latin typeface="Times New Roman" charset="0"/>
              </a:rPr>
              <a:pPr>
                <a:buFont typeface="Times New Roman" charset="0"/>
                <a:buNone/>
              </a:pPr>
              <a:t>16</a:t>
            </a:fld>
            <a:endParaRPr lang="en-CA">
              <a:latin typeface="Times New Roman" charset="0"/>
            </a:endParaRPr>
          </a:p>
        </p:txBody>
      </p:sp>
      <p:sp>
        <p:nvSpPr>
          <p:cNvPr id="28675" name="Text Box 1"/>
          <p:cNvSpPr>
            <a:spLocks noGrp="1" noRot="1" noChangeAspect="1" noChangeArrowheads="1"/>
          </p:cNvSpPr>
          <p:nvPr>
            <p:ph type="sldImg"/>
          </p:nvPr>
        </p:nvSpPr>
        <p:spPr>
          <a:xfrm>
            <a:off x="1143000" y="693738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28676" name="Text Box 2"/>
          <p:cNvSpPr>
            <a:spLocks noGrp="1" noChangeArrowheads="1"/>
          </p:cNvSpPr>
          <p:nvPr>
            <p:ph type="body" idx="1"/>
          </p:nvPr>
        </p:nvSpPr>
        <p:spPr>
          <a:xfrm>
            <a:off x="686361" y="4342535"/>
            <a:ext cx="5485279" cy="4114511"/>
          </a:xfrm>
          <a:noFill/>
          <a:ln/>
        </p:spPr>
        <p:txBody>
          <a:bodyPr wrap="none" anchor="ctr"/>
          <a:lstStyle/>
          <a:p>
            <a:endParaRPr lang="en-US">
              <a:latin typeface="Times New Roman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pPr>
              <a:buFont typeface="Times New Roman" charset="0"/>
              <a:buNone/>
            </a:pPr>
            <a:fld id="{2987EFEB-D929-FF40-A7C3-7C119E70168C}" type="slidenum">
              <a:rPr lang="en-CA">
                <a:latin typeface="Times New Roman" charset="0"/>
              </a:rPr>
              <a:pPr>
                <a:buFont typeface="Times New Roman" charset="0"/>
                <a:buNone/>
              </a:pPr>
              <a:t>17</a:t>
            </a:fld>
            <a:endParaRPr lang="en-CA">
              <a:latin typeface="Times New Roman" charset="0"/>
            </a:endParaRPr>
          </a:p>
        </p:txBody>
      </p:sp>
      <p:sp>
        <p:nvSpPr>
          <p:cNvPr id="30723" name="Text Box 1"/>
          <p:cNvSpPr>
            <a:spLocks noGrp="1" noRot="1" noChangeAspect="1" noChangeArrowheads="1"/>
          </p:cNvSpPr>
          <p:nvPr>
            <p:ph type="sldImg"/>
          </p:nvPr>
        </p:nvSpPr>
        <p:spPr>
          <a:xfrm>
            <a:off x="1143000" y="693738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30724" name="Text Box 2"/>
          <p:cNvSpPr>
            <a:spLocks noGrp="1" noChangeArrowheads="1"/>
          </p:cNvSpPr>
          <p:nvPr>
            <p:ph type="body" idx="1"/>
          </p:nvPr>
        </p:nvSpPr>
        <p:spPr>
          <a:xfrm>
            <a:off x="686361" y="4342535"/>
            <a:ext cx="5485279" cy="4114511"/>
          </a:xfrm>
          <a:noFill/>
          <a:ln/>
        </p:spPr>
        <p:txBody>
          <a:bodyPr wrap="none" anchor="ctr"/>
          <a:lstStyle/>
          <a:p>
            <a:endParaRPr lang="en-US">
              <a:latin typeface="Times New Roman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pPr>
              <a:buFont typeface="Times New Roman" charset="0"/>
              <a:buNone/>
            </a:pPr>
            <a:fld id="{E356B779-2648-934A-BB55-11817E97A31F}" type="slidenum">
              <a:rPr lang="en-CA">
                <a:latin typeface="Times New Roman" charset="0"/>
              </a:rPr>
              <a:pPr>
                <a:buFont typeface="Times New Roman" charset="0"/>
                <a:buNone/>
              </a:pPr>
              <a:t>18</a:t>
            </a:fld>
            <a:endParaRPr lang="en-CA">
              <a:latin typeface="Times New Roman" charset="0"/>
            </a:endParaRPr>
          </a:p>
        </p:txBody>
      </p:sp>
      <p:sp>
        <p:nvSpPr>
          <p:cNvPr id="32771" name="Text Box 1"/>
          <p:cNvSpPr>
            <a:spLocks noGrp="1" noRot="1" noChangeAspect="1" noChangeArrowheads="1"/>
          </p:cNvSpPr>
          <p:nvPr>
            <p:ph type="sldImg"/>
          </p:nvPr>
        </p:nvSpPr>
        <p:spPr>
          <a:xfrm>
            <a:off x="1143000" y="693738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32772" name="Text Box 2"/>
          <p:cNvSpPr>
            <a:spLocks noGrp="1" noChangeArrowheads="1"/>
          </p:cNvSpPr>
          <p:nvPr>
            <p:ph type="body" idx="1"/>
          </p:nvPr>
        </p:nvSpPr>
        <p:spPr>
          <a:xfrm>
            <a:off x="686361" y="4342535"/>
            <a:ext cx="5485279" cy="4114511"/>
          </a:xfrm>
          <a:noFill/>
          <a:ln/>
        </p:spPr>
        <p:txBody>
          <a:bodyPr wrap="none" anchor="ctr"/>
          <a:lstStyle/>
          <a:p>
            <a:endParaRPr lang="en-US">
              <a:latin typeface="Times New Roman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pPr>
              <a:buFont typeface="Times New Roman" charset="0"/>
              <a:buNone/>
            </a:pPr>
            <a:fld id="{0E2689DC-67A0-4A43-B916-33C42B806B7F}" type="slidenum">
              <a:rPr lang="en-CA">
                <a:latin typeface="Times New Roman" charset="0"/>
              </a:rPr>
              <a:pPr>
                <a:buFont typeface="Times New Roman" charset="0"/>
                <a:buNone/>
              </a:pPr>
              <a:t>19</a:t>
            </a:fld>
            <a:endParaRPr lang="en-CA">
              <a:latin typeface="Times New Roman" charset="0"/>
            </a:endParaRPr>
          </a:p>
        </p:txBody>
      </p:sp>
      <p:sp>
        <p:nvSpPr>
          <p:cNvPr id="34819" name="Text Box 1"/>
          <p:cNvSpPr>
            <a:spLocks noGrp="1" noRot="1" noChangeAspect="1" noChangeArrowheads="1"/>
          </p:cNvSpPr>
          <p:nvPr>
            <p:ph type="sldImg"/>
          </p:nvPr>
        </p:nvSpPr>
        <p:spPr>
          <a:xfrm>
            <a:off x="1143000" y="693738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34820" name="Text Box 2"/>
          <p:cNvSpPr>
            <a:spLocks noGrp="1" noChangeArrowheads="1"/>
          </p:cNvSpPr>
          <p:nvPr>
            <p:ph type="body" idx="1"/>
          </p:nvPr>
        </p:nvSpPr>
        <p:spPr>
          <a:xfrm>
            <a:off x="686361" y="4342535"/>
            <a:ext cx="5485279" cy="4114511"/>
          </a:xfrm>
          <a:noFill/>
          <a:ln/>
        </p:spPr>
        <p:txBody>
          <a:bodyPr wrap="none" anchor="ctr"/>
          <a:lstStyle/>
          <a:p>
            <a:endParaRPr lang="en-US">
              <a:latin typeface="Times New Roman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CA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CA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BDA002-02AC-994E-8BC4-12FC5491D19D}" type="datetime1">
              <a:rPr lang="en-CA" smtClean="0"/>
              <a:t>2016-12-05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ECS WebSci -- 5 December 2016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04551-8588-AC4C-894D-90D12F33FD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70192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CA" smtClean="0"/>
              <a:t>Click to edit Master text styles</a:t>
            </a:r>
          </a:p>
          <a:p>
            <a:pPr lvl="1"/>
            <a:r>
              <a:rPr lang="fr-CA" smtClean="0"/>
              <a:t>Second level</a:t>
            </a:r>
          </a:p>
          <a:p>
            <a:pPr lvl="2"/>
            <a:r>
              <a:rPr lang="fr-CA" smtClean="0"/>
              <a:t>Third level</a:t>
            </a:r>
          </a:p>
          <a:p>
            <a:pPr lvl="3"/>
            <a:r>
              <a:rPr lang="fr-CA" smtClean="0"/>
              <a:t>Fourth level</a:t>
            </a:r>
          </a:p>
          <a:p>
            <a:pPr lvl="4"/>
            <a:r>
              <a:rPr lang="fr-CA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276F9D-E494-AC4A-8642-50F82A92260A}" type="datetime1">
              <a:rPr lang="en-CA" smtClean="0"/>
              <a:t>2016-12-05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ECS WebSci -- 5 December 2016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04551-8588-AC4C-894D-90D12F33FD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84556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CA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CA" smtClean="0"/>
              <a:t>Click to edit Master text styles</a:t>
            </a:r>
          </a:p>
          <a:p>
            <a:pPr lvl="1"/>
            <a:r>
              <a:rPr lang="fr-CA" smtClean="0"/>
              <a:t>Second level</a:t>
            </a:r>
          </a:p>
          <a:p>
            <a:pPr lvl="2"/>
            <a:r>
              <a:rPr lang="fr-CA" smtClean="0"/>
              <a:t>Third level</a:t>
            </a:r>
          </a:p>
          <a:p>
            <a:pPr lvl="3"/>
            <a:r>
              <a:rPr lang="fr-CA" smtClean="0"/>
              <a:t>Fourth level</a:t>
            </a:r>
          </a:p>
          <a:p>
            <a:pPr lvl="4"/>
            <a:r>
              <a:rPr lang="fr-CA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FF6D00-B3D7-EB44-9F36-15FE1C4575B8}" type="datetime1">
              <a:rPr lang="en-CA" smtClean="0"/>
              <a:t>2016-12-05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ECS WebSci -- 5 December 2016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04551-8588-AC4C-894D-90D12F33FD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427780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>
  <p:cSld name="Title an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sz="quarter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85800" y="1981200"/>
            <a:ext cx="3810000" cy="198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981200"/>
            <a:ext cx="3810000" cy="198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685800" y="4114800"/>
            <a:ext cx="3810000" cy="198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8200" y="4114800"/>
            <a:ext cx="3810000" cy="198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EC35DC5-3482-F040-A0D1-19C7D2EB6403}" type="datetime1">
              <a:rPr lang="en-CA" smtClean="0"/>
              <a:t>2016-12-05</a:t>
            </a:fld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ECS WebSci -- 5 December 2016</a:t>
            </a: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513E445-7571-D644-AF1A-5B6A7F5F1F4B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188496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6480" y="273629"/>
            <a:ext cx="8225280" cy="114204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3"/>
          <p:cNvSpPr>
            <a:spLocks noGrp="1" noChangeArrowheads="1"/>
          </p:cNvSpPr>
          <p:nvPr>
            <p:ph type="dt" idx="10"/>
          </p:nvPr>
        </p:nvSpPr>
        <p:spPr>
          <a:xfrm>
            <a:off x="5562600" y="6400800"/>
            <a:ext cx="3002280" cy="27432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3F6098B-83B7-7346-9281-E53AED69A416}" type="datetime1">
              <a:rPr lang="en-CA" smtClean="0"/>
              <a:t>2016-12-05</a:t>
            </a:fld>
            <a:endParaRPr lang="en-CA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ftr" idx="11"/>
          </p:nvPr>
        </p:nvSpPr>
        <p:spPr>
          <a:xfrm>
            <a:off x="1295400" y="6400800"/>
            <a:ext cx="4212264" cy="27432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CA" smtClean="0"/>
              <a:t>ECS WebSci -- 5 December 2016</a:t>
            </a:r>
            <a:endParaRPr lang="en-CA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2"/>
          </p:nvPr>
        </p:nvSpPr>
        <p:spPr>
          <a:xfrm>
            <a:off x="8638952" y="6514568"/>
            <a:ext cx="464288" cy="27432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5F07317-B6C8-D24D-B6D6-294B0FCA46DA}" type="slidenum">
              <a:rPr lang="en-CA"/>
              <a:pPr>
                <a:defRPr/>
              </a:pPr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6128991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CA" smtClean="0"/>
              <a:t>Click to edit Master text styles</a:t>
            </a:r>
          </a:p>
          <a:p>
            <a:pPr lvl="1"/>
            <a:r>
              <a:rPr lang="fr-CA" smtClean="0"/>
              <a:t>Second level</a:t>
            </a:r>
          </a:p>
          <a:p>
            <a:pPr lvl="2"/>
            <a:r>
              <a:rPr lang="fr-CA" smtClean="0"/>
              <a:t>Third level</a:t>
            </a:r>
          </a:p>
          <a:p>
            <a:pPr lvl="3"/>
            <a:r>
              <a:rPr lang="fr-CA" smtClean="0"/>
              <a:t>Fourth level</a:t>
            </a:r>
          </a:p>
          <a:p>
            <a:pPr lvl="4"/>
            <a:r>
              <a:rPr lang="fr-CA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4BA386-25C5-FC4A-BBB1-544C25B35AAC}" type="datetime1">
              <a:rPr lang="en-CA" smtClean="0"/>
              <a:t>2016-12-05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ECS WebSci -- 5 December 2016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04551-8588-AC4C-894D-90D12F33FD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32447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CA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CA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C9A138-9B41-B64E-AE8E-349E077E6840}" type="datetime1">
              <a:rPr lang="en-CA" smtClean="0"/>
              <a:t>2016-12-05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ECS WebSci -- 5 December 2016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04551-8588-AC4C-894D-90D12F33FD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74567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CA" smtClean="0"/>
              <a:t>Click to edit Master text styles</a:t>
            </a:r>
          </a:p>
          <a:p>
            <a:pPr lvl="1"/>
            <a:r>
              <a:rPr lang="fr-CA" smtClean="0"/>
              <a:t>Second level</a:t>
            </a:r>
          </a:p>
          <a:p>
            <a:pPr lvl="2"/>
            <a:r>
              <a:rPr lang="fr-CA" smtClean="0"/>
              <a:t>Third level</a:t>
            </a:r>
          </a:p>
          <a:p>
            <a:pPr lvl="3"/>
            <a:r>
              <a:rPr lang="fr-CA" smtClean="0"/>
              <a:t>Fourth level</a:t>
            </a:r>
          </a:p>
          <a:p>
            <a:pPr lvl="4"/>
            <a:r>
              <a:rPr lang="fr-CA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CA" smtClean="0"/>
              <a:t>Click to edit Master text styles</a:t>
            </a:r>
          </a:p>
          <a:p>
            <a:pPr lvl="1"/>
            <a:r>
              <a:rPr lang="fr-CA" smtClean="0"/>
              <a:t>Second level</a:t>
            </a:r>
          </a:p>
          <a:p>
            <a:pPr lvl="2"/>
            <a:r>
              <a:rPr lang="fr-CA" smtClean="0"/>
              <a:t>Third level</a:t>
            </a:r>
          </a:p>
          <a:p>
            <a:pPr lvl="3"/>
            <a:r>
              <a:rPr lang="fr-CA" smtClean="0"/>
              <a:t>Fourth level</a:t>
            </a:r>
          </a:p>
          <a:p>
            <a:pPr lvl="4"/>
            <a:r>
              <a:rPr lang="fr-CA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8B74E8-B84D-5543-B8CF-D85215D7DF21}" type="datetime1">
              <a:rPr lang="en-CA" smtClean="0"/>
              <a:t>2016-12-05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ECS WebSci -- 5 December 2016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04551-8588-AC4C-894D-90D12F33FD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0962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CA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CA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CA" smtClean="0"/>
              <a:t>Click to edit Master text styles</a:t>
            </a:r>
          </a:p>
          <a:p>
            <a:pPr lvl="1"/>
            <a:r>
              <a:rPr lang="fr-CA" smtClean="0"/>
              <a:t>Second level</a:t>
            </a:r>
          </a:p>
          <a:p>
            <a:pPr lvl="2"/>
            <a:r>
              <a:rPr lang="fr-CA" smtClean="0"/>
              <a:t>Third level</a:t>
            </a:r>
          </a:p>
          <a:p>
            <a:pPr lvl="3"/>
            <a:r>
              <a:rPr lang="fr-CA" smtClean="0"/>
              <a:t>Fourth level</a:t>
            </a:r>
          </a:p>
          <a:p>
            <a:pPr lvl="4"/>
            <a:r>
              <a:rPr lang="fr-CA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CA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CA" smtClean="0"/>
              <a:t>Click to edit Master text styles</a:t>
            </a:r>
          </a:p>
          <a:p>
            <a:pPr lvl="1"/>
            <a:r>
              <a:rPr lang="fr-CA" smtClean="0"/>
              <a:t>Second level</a:t>
            </a:r>
          </a:p>
          <a:p>
            <a:pPr lvl="2"/>
            <a:r>
              <a:rPr lang="fr-CA" smtClean="0"/>
              <a:t>Third level</a:t>
            </a:r>
          </a:p>
          <a:p>
            <a:pPr lvl="3"/>
            <a:r>
              <a:rPr lang="fr-CA" smtClean="0"/>
              <a:t>Fourth level</a:t>
            </a:r>
          </a:p>
          <a:p>
            <a:pPr lvl="4"/>
            <a:r>
              <a:rPr lang="fr-CA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A9DACA-A897-D849-AFF0-9D6AC6BBA12D}" type="datetime1">
              <a:rPr lang="en-CA" smtClean="0"/>
              <a:t>2016-12-05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ECS WebSci -- 5 December 2016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04551-8588-AC4C-894D-90D12F33FD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68298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A2B375-4908-5945-A738-965935D92E24}" type="datetime1">
              <a:rPr lang="en-CA" smtClean="0"/>
              <a:t>2016-12-05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ECS WebSci -- 5 December 2016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04551-8588-AC4C-894D-90D12F33FD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71191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6C9F8B-ADDA-7840-94F9-A5728925892F}" type="datetime1">
              <a:rPr lang="en-CA" smtClean="0"/>
              <a:t>2016-12-05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ECS WebSci -- 5 December 2016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04551-8588-AC4C-894D-90D12F33FD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31126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CA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CA" smtClean="0"/>
              <a:t>Click to edit Master text styles</a:t>
            </a:r>
          </a:p>
          <a:p>
            <a:pPr lvl="1"/>
            <a:r>
              <a:rPr lang="fr-CA" smtClean="0"/>
              <a:t>Second level</a:t>
            </a:r>
          </a:p>
          <a:p>
            <a:pPr lvl="2"/>
            <a:r>
              <a:rPr lang="fr-CA" smtClean="0"/>
              <a:t>Third level</a:t>
            </a:r>
          </a:p>
          <a:p>
            <a:pPr lvl="3"/>
            <a:r>
              <a:rPr lang="fr-CA" smtClean="0"/>
              <a:t>Fourth level</a:t>
            </a:r>
          </a:p>
          <a:p>
            <a:pPr lvl="4"/>
            <a:r>
              <a:rPr lang="fr-CA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CA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67CE21-99A6-0248-86F6-0484AA39E64D}" type="datetime1">
              <a:rPr lang="en-CA" smtClean="0"/>
              <a:t>2016-12-05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ECS WebSci -- 5 December 2016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04551-8588-AC4C-894D-90D12F33FD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28921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CA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CA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0BEDB7-15DB-7048-AC97-AA34C010E84C}" type="datetime1">
              <a:rPr lang="en-CA" smtClean="0"/>
              <a:t>2016-12-05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ECS WebSci -- 5 December 2016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04551-8588-AC4C-894D-90D12F33FD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69879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CA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CA" smtClean="0"/>
              <a:t>Click to edit Master text styles</a:t>
            </a:r>
          </a:p>
          <a:p>
            <a:pPr lvl="1"/>
            <a:r>
              <a:rPr lang="fr-CA" smtClean="0"/>
              <a:t>Second level</a:t>
            </a:r>
          </a:p>
          <a:p>
            <a:pPr lvl="2"/>
            <a:r>
              <a:rPr lang="fr-CA" smtClean="0"/>
              <a:t>Third level</a:t>
            </a:r>
          </a:p>
          <a:p>
            <a:pPr lvl="3"/>
            <a:r>
              <a:rPr lang="fr-CA" smtClean="0"/>
              <a:t>Fourth level</a:t>
            </a:r>
          </a:p>
          <a:p>
            <a:pPr lvl="4"/>
            <a:r>
              <a:rPr lang="fr-CA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AFB49B-5B1B-DE4F-A4DD-980739F35FBA}" type="datetime1">
              <a:rPr lang="en-CA" smtClean="0"/>
              <a:t>2016-12-05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ECS WebSci -- 5 December 2016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504551-8588-AC4C-894D-90D12F33FD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63355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2" r:id="rId12"/>
    <p:sldLayoutId id="2147483663" r:id="rId13"/>
  </p:sldLayoutIdLst>
  <p:hf sldNum="0" hd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3.png"/><Relationship Id="rId3" Type="http://schemas.openxmlformats.org/officeDocument/2006/relationships/image" Target="../media/image14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5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6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7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8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9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20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21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22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23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24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5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://lexis.uqam.ca:8080/dictGame" TargetMode="External"/><Relationship Id="rId3" Type="http://schemas.openxmlformats.org/officeDocument/2006/relationships/image" Target="../media/image26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7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4" Type="http://schemas.openxmlformats.org/officeDocument/2006/relationships/image" Target="../media/image30.png"/><Relationship Id="rId5" Type="http://schemas.openxmlformats.org/officeDocument/2006/relationships/image" Target="../media/image31.jpeg"/><Relationship Id="rId6" Type="http://schemas.openxmlformats.org/officeDocument/2006/relationships/image" Target="../media/image32.pn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8.pn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3.jpg"/><Relationship Id="rId3" Type="http://schemas.openxmlformats.org/officeDocument/2006/relationships/image" Target="../media/image34.pn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5.png"/><Relationship Id="rId3" Type="http://schemas.openxmlformats.org/officeDocument/2006/relationships/image" Target="../media/image36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7.pn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8.tif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9.png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0.png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41.png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4" Type="http://schemas.openxmlformats.org/officeDocument/2006/relationships/image" Target="../media/image44.png"/><Relationship Id="rId5" Type="http://schemas.openxmlformats.org/officeDocument/2006/relationships/image" Target="../media/image39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2.png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hyperlink" Target="http://roarmap.eprints.org/" TargetMode="External"/><Relationship Id="rId4" Type="http://schemas.openxmlformats.org/officeDocument/2006/relationships/image" Target="../media/image45.png"/><Relationship Id="rId1" Type="http://schemas.openxmlformats.org/officeDocument/2006/relationships/slideLayout" Target="../slideLayouts/slideLayout2.xml"/><Relationship Id="rId2" Type="http://schemas.openxmlformats.org/officeDocument/2006/relationships/hyperlink" Target="http://roar.eprints.org/" TargetMode="Externa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tiff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3.jpg"/><Relationship Id="rId3" Type="http://schemas.openxmlformats.org/officeDocument/2006/relationships/image" Target="../media/image34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4" Type="http://schemas.openxmlformats.org/officeDocument/2006/relationships/image" Target="../media/image6.jpeg"/><Relationship Id="rId5" Type="http://schemas.openxmlformats.org/officeDocument/2006/relationships/image" Target="../media/image7.png"/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4" Type="http://schemas.openxmlformats.org/officeDocument/2006/relationships/image" Target="../media/image10.jpeg"/><Relationship Id="rId5" Type="http://schemas.openxmlformats.org/officeDocument/2006/relationships/image" Target="../media/image11.jpeg"/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8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66434"/>
            <a:ext cx="7772400" cy="1470025"/>
          </a:xfrm>
        </p:spPr>
        <p:txBody>
          <a:bodyPr>
            <a:normAutofit/>
          </a:bodyPr>
          <a:lstStyle/>
          <a:p>
            <a:r>
              <a:rPr lang="en-US" b="1" dirty="0" smtClean="0"/>
              <a:t>Web Science and the Mind</a:t>
            </a:r>
            <a:r>
              <a:rPr lang="en-US" b="1" dirty="0"/>
              <a:t/>
            </a:r>
            <a:br>
              <a:rPr lang="en-US" b="1" dirty="0"/>
            </a:br>
            <a:r>
              <a:rPr lang="en-US" dirty="0"/>
              <a:t> 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53036" y="1522018"/>
            <a:ext cx="6400800" cy="1276888"/>
          </a:xfrm>
        </p:spPr>
        <p:txBody>
          <a:bodyPr/>
          <a:lstStyle/>
          <a:p>
            <a:r>
              <a:rPr lang="en-US" dirty="0" smtClean="0"/>
              <a:t>Stevan Harnad</a:t>
            </a:r>
          </a:p>
          <a:p>
            <a:r>
              <a:rPr lang="en-US" dirty="0" smtClean="0"/>
              <a:t>U </a:t>
            </a:r>
            <a:r>
              <a:rPr lang="en-US" dirty="0" smtClean="0"/>
              <a:t>Southampton, </a:t>
            </a:r>
            <a:r>
              <a:rPr lang="en-US" dirty="0"/>
              <a:t>UQÀM, McGill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ECS WebSci -- 5 December 2016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90826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3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179388"/>
            <a:ext cx="6705600" cy="533400"/>
          </a:xfrm>
          <a:prstGeom prst="rect">
            <a:avLst/>
          </a:prstGeom>
        </p:spPr>
        <p:txBody>
          <a:bodyPr/>
          <a:lstStyle/>
          <a:p>
            <a:r>
              <a:rPr lang="en-US" sz="2400" b="1" dirty="0"/>
              <a:t> </a:t>
            </a:r>
            <a:r>
              <a:rPr lang="en-US" sz="2400" b="1" dirty="0" smtClean="0"/>
              <a:t>Artificial Life Simulation of Language Evolution</a:t>
            </a:r>
            <a:endParaRPr lang="en-US" dirty="0" smtClean="0"/>
          </a:p>
        </p:txBody>
      </p:sp>
      <p:pic>
        <p:nvPicPr>
          <p:cNvPr id="59395" name="Picture 8" descr=" cang4.tif                                                      0007E7C6HarnDisk OSX                   B7C7AF91: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026240" y="1357790"/>
            <a:ext cx="5117760" cy="36896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9396" name="Picture 9" descr=" cang1.tif                                                      0007E7C6HarnDisk OSX                   B7C7AF91: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7440" y="1465801"/>
            <a:ext cx="3581280" cy="3581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9397" name="Text Box 10"/>
          <p:cNvSpPr txBox="1">
            <a:spLocks noChangeArrowheads="1"/>
          </p:cNvSpPr>
          <p:nvPr/>
        </p:nvSpPr>
        <p:spPr bwMode="auto">
          <a:xfrm>
            <a:off x="2705761" y="5986709"/>
            <a:ext cx="184710" cy="4616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430" tIns="45715" rIns="91430" bIns="45715">
            <a:prstTxWarp prst="textNoShape">
              <a:avLst/>
            </a:prstTxWarp>
            <a:spAutoFit/>
          </a:bodyPr>
          <a:lstStyle/>
          <a:p>
            <a:endParaRPr lang="en-US" sz="2400" dirty="0">
              <a:solidFill>
                <a:srgbClr val="000000"/>
              </a:solidFill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ECS WebSci -- 5 December 2016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9036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2437" y="813122"/>
            <a:ext cx="8472668" cy="4522808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Symbol Grounding </a:t>
            </a:r>
            <a:r>
              <a:rPr lang="en-US" dirty="0" smtClean="0">
                <a:solidFill>
                  <a:schemeClr val="bg1">
                    <a:lumMod val="65000"/>
                  </a:schemeClr>
                </a:solidFill>
              </a:rPr>
              <a:t>Problem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Dictionary + Dictionary </a:t>
            </a:r>
            <a:r>
              <a:rPr lang="en-US" dirty="0" smtClean="0"/>
              <a:t>Game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ECS WebSci -- 5 December 2016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87871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Dictionaries (and </a:t>
            </a:r>
            <a:r>
              <a:rPr lang="en-US" dirty="0" err="1" smtClean="0"/>
              <a:t>Encylopedias</a:t>
            </a:r>
            <a:r>
              <a:rPr lang="en-US" dirty="0" smtClean="0"/>
              <a:t> and Textbooks) are Category Repositories</a:t>
            </a:r>
            <a:br>
              <a:rPr lang="en-US" dirty="0" smtClean="0"/>
            </a:br>
            <a:endParaRPr lang="en-US" dirty="0" smtClean="0"/>
          </a:p>
        </p:txBody>
      </p:sp>
      <p:pic>
        <p:nvPicPr>
          <p:cNvPr id="19459" name="Content Placeholder 3" descr="chindict.jpg"/>
          <p:cNvPicPr>
            <a:picLocks noGrp="1" noChangeAspect="1"/>
          </p:cNvPicPr>
          <p:nvPr>
            <p:ph idx="1"/>
          </p:nvPr>
        </p:nvPicPr>
        <p:blipFill>
          <a:blip r:embed="rId2"/>
          <a:srcRect t="9880" b="9880"/>
          <a:stretch>
            <a:fillRect/>
          </a:stretch>
        </p:blipFill>
        <p:spPr/>
      </p:pic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ECS WebSci -- 5 December 2016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0489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76001" y="1208288"/>
            <a:ext cx="5544000" cy="401802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21507" name="Rectangle 2"/>
          <p:cNvSpPr>
            <a:spLocks noGrp="1" noChangeArrowheads="1"/>
          </p:cNvSpPr>
          <p:nvPr>
            <p:ph type="title"/>
          </p:nvPr>
        </p:nvSpPr>
        <p:spPr>
          <a:xfrm>
            <a:off x="355681" y="249146"/>
            <a:ext cx="8228160" cy="967782"/>
          </a:xfrm>
        </p:spPr>
        <p:txBody>
          <a:bodyPr tIns="35268">
            <a:normAutofit fontScale="90000"/>
          </a:bodyPr>
          <a:lstStyle/>
          <a:p>
            <a:pPr>
              <a:tabLst>
                <a:tab pos="311045" algn="l"/>
                <a:tab pos="406086" algn="l"/>
                <a:tab pos="813612" algn="l"/>
                <a:tab pos="1221138" algn="l"/>
                <a:tab pos="1628664" algn="l"/>
                <a:tab pos="2036190" algn="l"/>
                <a:tab pos="2443717" algn="l"/>
                <a:tab pos="2851242" algn="l"/>
                <a:tab pos="3258769" algn="l"/>
                <a:tab pos="3666294" algn="l"/>
                <a:tab pos="4073821" algn="l"/>
                <a:tab pos="4481346" algn="l"/>
                <a:tab pos="4888873" algn="l"/>
                <a:tab pos="5296398" algn="l"/>
                <a:tab pos="5703925" algn="l"/>
                <a:tab pos="6111450" algn="l"/>
                <a:tab pos="6518977" algn="l"/>
                <a:tab pos="6926502" algn="l"/>
                <a:tab pos="7334029" algn="l"/>
                <a:tab pos="7741554" algn="l"/>
                <a:tab pos="8149081" algn="l"/>
              </a:tabLst>
            </a:pPr>
            <a:r>
              <a:rPr lang="en-CA" sz="1800" b="1" dirty="0"/>
              <a:t/>
            </a:r>
            <a:br>
              <a:rPr lang="en-CA" sz="1800" b="1" dirty="0"/>
            </a:br>
            <a:r>
              <a:rPr lang="en-CA" sz="1800" b="1" dirty="0"/>
              <a:t/>
            </a:r>
            <a:br>
              <a:rPr lang="en-CA" sz="1800" b="1" dirty="0"/>
            </a:br>
            <a:r>
              <a:rPr lang="en-CA" sz="1800" b="1" dirty="0"/>
              <a:t/>
            </a:r>
            <a:br>
              <a:rPr lang="en-CA" sz="1800" b="1" dirty="0"/>
            </a:br>
            <a:r>
              <a:rPr lang="en-CA" sz="1800" b="1" dirty="0"/>
              <a:t/>
            </a:r>
            <a:br>
              <a:rPr lang="en-CA" sz="1800" b="1" dirty="0"/>
            </a:br>
            <a:r>
              <a:rPr lang="en-CA" sz="2500" b="1" i="1" dirty="0"/>
              <a:t>Toy</a:t>
            </a:r>
            <a:r>
              <a:rPr lang="en-CA" sz="2500" dirty="0"/>
              <a:t> dictionary represented as graph</a:t>
            </a:r>
            <a:r>
              <a:rPr lang="en-CA" sz="1800" dirty="0"/>
              <a:t/>
            </a:r>
            <a:br>
              <a:rPr lang="en-CA" sz="1800" dirty="0"/>
            </a:br>
            <a:r>
              <a:rPr lang="en-CA" dirty="0" smtClean="0"/>
              <a:t/>
            </a:r>
            <a:br>
              <a:rPr lang="en-CA" dirty="0" smtClean="0"/>
            </a:br>
            <a:endParaRPr lang="en-CA" dirty="0" smtClean="0"/>
          </a:p>
        </p:txBody>
      </p:sp>
      <p:sp>
        <p:nvSpPr>
          <p:cNvPr id="2" name="Footer Placeholder 1"/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pPr>
              <a:defRPr/>
            </a:pPr>
            <a:r>
              <a:rPr lang="en-CA" smtClean="0"/>
              <a:t>ECS WebSci -- 5 December 2016</a:t>
            </a:r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26686834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ext Box 1"/>
          <p:cNvSpPr txBox="1">
            <a:spLocks noChangeArrowheads="1"/>
          </p:cNvSpPr>
          <p:nvPr/>
        </p:nvSpPr>
        <p:spPr bwMode="auto">
          <a:xfrm>
            <a:off x="424801" y="158417"/>
            <a:ext cx="8228160" cy="1147801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0" tIns="35268" rIns="0" bIns="0" anchor="ctr">
            <a:prstTxWarp prst="textNoShape">
              <a:avLst/>
            </a:prstTxWarp>
          </a:bodyPr>
          <a:lstStyle/>
          <a:p>
            <a:pPr algn="ctr">
              <a:tabLst>
                <a:tab pos="0" algn="l"/>
                <a:tab pos="406086" algn="l"/>
                <a:tab pos="813612" algn="l"/>
                <a:tab pos="1221138" algn="l"/>
                <a:tab pos="1628664" algn="l"/>
                <a:tab pos="2036190" algn="l"/>
                <a:tab pos="2443717" algn="l"/>
                <a:tab pos="2851242" algn="l"/>
                <a:tab pos="3258769" algn="l"/>
                <a:tab pos="3666294" algn="l"/>
                <a:tab pos="4073821" algn="l"/>
                <a:tab pos="4481346" algn="l"/>
                <a:tab pos="4888873" algn="l"/>
                <a:tab pos="5296398" algn="l"/>
                <a:tab pos="5703925" algn="l"/>
                <a:tab pos="6111450" algn="l"/>
                <a:tab pos="6518977" algn="l"/>
                <a:tab pos="6926502" algn="l"/>
                <a:tab pos="7334029" algn="l"/>
                <a:tab pos="7741554" algn="l"/>
                <a:tab pos="8149081" algn="l"/>
              </a:tabLst>
            </a:pPr>
            <a:endParaRPr lang="en-CA" sz="4000" dirty="0">
              <a:solidFill>
                <a:srgbClr val="000000"/>
              </a:solidFill>
            </a:endParaRPr>
          </a:p>
        </p:txBody>
      </p:sp>
      <p:pic>
        <p:nvPicPr>
          <p:cNvPr id="23555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95681" y="1509278"/>
            <a:ext cx="5387040" cy="387832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23556" name="Text Box 3"/>
          <p:cNvSpPr txBox="1">
            <a:spLocks noChangeArrowheads="1"/>
          </p:cNvSpPr>
          <p:nvPr/>
        </p:nvSpPr>
        <p:spPr bwMode="auto">
          <a:xfrm>
            <a:off x="1116001" y="180020"/>
            <a:ext cx="6857280" cy="124141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0" tIns="25471" rIns="0" bIns="0" anchor="ctr">
            <a:prstTxWarp prst="textNoShape">
              <a:avLst/>
            </a:prstTxWarp>
          </a:bodyPr>
          <a:lstStyle/>
          <a:p>
            <a:pPr algn="ctr">
              <a:tabLst>
                <a:tab pos="0" algn="l"/>
                <a:tab pos="406086" algn="l"/>
                <a:tab pos="813612" algn="l"/>
                <a:tab pos="1221138" algn="l"/>
                <a:tab pos="1628664" algn="l"/>
                <a:tab pos="2036190" algn="l"/>
                <a:tab pos="2443717" algn="l"/>
                <a:tab pos="2851242" algn="l"/>
                <a:tab pos="3258769" algn="l"/>
                <a:tab pos="3666294" algn="l"/>
                <a:tab pos="4073821" algn="l"/>
                <a:tab pos="4481346" algn="l"/>
                <a:tab pos="4888873" algn="l"/>
                <a:tab pos="5296398" algn="l"/>
                <a:tab pos="5703925" algn="l"/>
                <a:tab pos="6111450" algn="l"/>
                <a:tab pos="6518977" algn="l"/>
                <a:tab pos="6926502" algn="l"/>
                <a:tab pos="7334029" algn="l"/>
                <a:tab pos="7741554" algn="l"/>
                <a:tab pos="8149081" algn="l"/>
              </a:tabLst>
            </a:pPr>
            <a:r>
              <a:rPr lang="en-CA" sz="2500" dirty="0">
                <a:solidFill>
                  <a:srgbClr val="000000"/>
                </a:solidFill>
              </a:rPr>
              <a:t>Some words are not used in any </a:t>
            </a:r>
            <a:r>
              <a:rPr lang="en-CA" sz="2500" dirty="0" err="1">
                <a:solidFill>
                  <a:srgbClr val="000000"/>
                </a:solidFill>
              </a:rPr>
              <a:t>deﬁnition</a:t>
            </a:r>
            <a:r>
              <a:rPr lang="en-CA" sz="2500" dirty="0">
                <a:solidFill>
                  <a:srgbClr val="000000"/>
                </a:solidFill>
              </a:rPr>
              <a:t>.</a:t>
            </a:r>
          </a:p>
          <a:p>
            <a:pPr algn="ctr">
              <a:tabLst>
                <a:tab pos="0" algn="l"/>
                <a:tab pos="406086" algn="l"/>
                <a:tab pos="813612" algn="l"/>
                <a:tab pos="1221138" algn="l"/>
                <a:tab pos="1628664" algn="l"/>
                <a:tab pos="2036190" algn="l"/>
                <a:tab pos="2443717" algn="l"/>
                <a:tab pos="2851242" algn="l"/>
                <a:tab pos="3258769" algn="l"/>
                <a:tab pos="3666294" algn="l"/>
                <a:tab pos="4073821" algn="l"/>
                <a:tab pos="4481346" algn="l"/>
                <a:tab pos="4888873" algn="l"/>
                <a:tab pos="5296398" algn="l"/>
                <a:tab pos="5703925" algn="l"/>
                <a:tab pos="6111450" algn="l"/>
                <a:tab pos="6518977" algn="l"/>
                <a:tab pos="6926502" algn="l"/>
                <a:tab pos="7334029" algn="l"/>
                <a:tab pos="7741554" algn="l"/>
                <a:tab pos="8149081" algn="l"/>
              </a:tabLst>
            </a:pPr>
            <a:endParaRPr lang="en-CA" sz="2900" dirty="0">
              <a:solidFill>
                <a:srgbClr val="000000"/>
              </a:solidFill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ECS WebSci -- 5 December 2016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4223885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ext Box 1"/>
          <p:cNvSpPr txBox="1">
            <a:spLocks noChangeArrowheads="1"/>
          </p:cNvSpPr>
          <p:nvPr/>
        </p:nvSpPr>
        <p:spPr bwMode="auto">
          <a:xfrm>
            <a:off x="424801" y="158417"/>
            <a:ext cx="8228160" cy="1147801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0" tIns="35268" rIns="0" bIns="0" anchor="ctr">
            <a:prstTxWarp prst="textNoShape">
              <a:avLst/>
            </a:prstTxWarp>
          </a:bodyPr>
          <a:lstStyle/>
          <a:p>
            <a:pPr algn="ctr">
              <a:tabLst>
                <a:tab pos="0" algn="l"/>
                <a:tab pos="406086" algn="l"/>
                <a:tab pos="813612" algn="l"/>
                <a:tab pos="1221138" algn="l"/>
                <a:tab pos="1628664" algn="l"/>
                <a:tab pos="2036190" algn="l"/>
                <a:tab pos="2443717" algn="l"/>
                <a:tab pos="2851242" algn="l"/>
                <a:tab pos="3258769" algn="l"/>
                <a:tab pos="3666294" algn="l"/>
                <a:tab pos="4073821" algn="l"/>
                <a:tab pos="4481346" algn="l"/>
                <a:tab pos="4888873" algn="l"/>
                <a:tab pos="5296398" algn="l"/>
                <a:tab pos="5703925" algn="l"/>
                <a:tab pos="6111450" algn="l"/>
                <a:tab pos="6518977" algn="l"/>
                <a:tab pos="6926502" algn="l"/>
                <a:tab pos="7334029" algn="l"/>
                <a:tab pos="7741554" algn="l"/>
                <a:tab pos="8149081" algn="l"/>
              </a:tabLst>
            </a:pPr>
            <a:endParaRPr lang="en-CA" sz="4000" dirty="0">
              <a:solidFill>
                <a:srgbClr val="000000"/>
              </a:solidFill>
            </a:endParaRPr>
          </a:p>
        </p:txBody>
      </p:sp>
      <p:sp>
        <p:nvSpPr>
          <p:cNvPr id="25603" name="Text Box 2"/>
          <p:cNvSpPr txBox="1">
            <a:spLocks noChangeArrowheads="1"/>
          </p:cNvSpPr>
          <p:nvPr/>
        </p:nvSpPr>
        <p:spPr bwMode="auto">
          <a:xfrm>
            <a:off x="1306081" y="5181665"/>
            <a:ext cx="6857280" cy="124141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0" tIns="25471" rIns="0" bIns="0" anchor="ctr">
            <a:prstTxWarp prst="textNoShape">
              <a:avLst/>
            </a:prstTxWarp>
          </a:bodyPr>
          <a:lstStyle/>
          <a:p>
            <a:pPr algn="ctr">
              <a:tabLst>
                <a:tab pos="0" algn="l"/>
                <a:tab pos="406086" algn="l"/>
                <a:tab pos="813612" algn="l"/>
                <a:tab pos="1221138" algn="l"/>
                <a:tab pos="1628664" algn="l"/>
                <a:tab pos="2036190" algn="l"/>
                <a:tab pos="2443717" algn="l"/>
                <a:tab pos="2851242" algn="l"/>
                <a:tab pos="3258769" algn="l"/>
                <a:tab pos="3666294" algn="l"/>
                <a:tab pos="4073821" algn="l"/>
                <a:tab pos="4481346" algn="l"/>
                <a:tab pos="4888873" algn="l"/>
                <a:tab pos="5296398" algn="l"/>
                <a:tab pos="5703925" algn="l"/>
                <a:tab pos="6111450" algn="l"/>
                <a:tab pos="6518977" algn="l"/>
                <a:tab pos="6926502" algn="l"/>
                <a:tab pos="7334029" algn="l"/>
                <a:tab pos="7741554" algn="l"/>
                <a:tab pos="8149081" algn="l"/>
              </a:tabLst>
            </a:pPr>
            <a:endParaRPr lang="en-CA" sz="2500" dirty="0">
              <a:solidFill>
                <a:srgbClr val="000000"/>
              </a:solidFill>
            </a:endParaRPr>
          </a:p>
        </p:txBody>
      </p:sp>
      <p:pic>
        <p:nvPicPr>
          <p:cNvPr id="25604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896480" y="1306218"/>
            <a:ext cx="5124960" cy="393881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25605" name="Text Box 2"/>
          <p:cNvSpPr txBox="1">
            <a:spLocks noChangeArrowheads="1"/>
          </p:cNvSpPr>
          <p:nvPr/>
        </p:nvSpPr>
        <p:spPr bwMode="auto">
          <a:xfrm>
            <a:off x="1046881" y="1"/>
            <a:ext cx="6857280" cy="124141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0" tIns="25471" rIns="0" bIns="0" anchor="ctr">
            <a:prstTxWarp prst="textNoShape">
              <a:avLst/>
            </a:prstTxWarp>
          </a:bodyPr>
          <a:lstStyle/>
          <a:p>
            <a:pPr algn="ctr">
              <a:tabLst>
                <a:tab pos="0" algn="l"/>
                <a:tab pos="406086" algn="l"/>
                <a:tab pos="813612" algn="l"/>
                <a:tab pos="1221138" algn="l"/>
                <a:tab pos="1628664" algn="l"/>
                <a:tab pos="2036190" algn="l"/>
                <a:tab pos="2443717" algn="l"/>
                <a:tab pos="2851242" algn="l"/>
                <a:tab pos="3258769" algn="l"/>
                <a:tab pos="3666294" algn="l"/>
                <a:tab pos="4073821" algn="l"/>
                <a:tab pos="4481346" algn="l"/>
                <a:tab pos="4888873" algn="l"/>
                <a:tab pos="5296398" algn="l"/>
                <a:tab pos="5703925" algn="l"/>
                <a:tab pos="6111450" algn="l"/>
                <a:tab pos="6518977" algn="l"/>
                <a:tab pos="6926502" algn="l"/>
                <a:tab pos="7334029" algn="l"/>
                <a:tab pos="7741554" algn="l"/>
                <a:tab pos="8149081" algn="l"/>
              </a:tabLst>
            </a:pPr>
            <a:r>
              <a:rPr lang="en-CA" sz="2500" dirty="0">
                <a:solidFill>
                  <a:srgbClr val="000000"/>
                </a:solidFill>
              </a:rPr>
              <a:t>They can be removed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ECS WebSci -- 5 December 2016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3405683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ext Box 1"/>
          <p:cNvSpPr txBox="1">
            <a:spLocks noChangeArrowheads="1"/>
          </p:cNvSpPr>
          <p:nvPr/>
        </p:nvSpPr>
        <p:spPr bwMode="auto">
          <a:xfrm>
            <a:off x="424801" y="158417"/>
            <a:ext cx="8228160" cy="1147801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0" tIns="35268" rIns="0" bIns="0" anchor="ctr">
            <a:prstTxWarp prst="textNoShape">
              <a:avLst/>
            </a:prstTxWarp>
          </a:bodyPr>
          <a:lstStyle/>
          <a:p>
            <a:pPr algn="ctr">
              <a:tabLst>
                <a:tab pos="0" algn="l"/>
                <a:tab pos="406086" algn="l"/>
                <a:tab pos="813612" algn="l"/>
                <a:tab pos="1221138" algn="l"/>
                <a:tab pos="1628664" algn="l"/>
                <a:tab pos="2036190" algn="l"/>
                <a:tab pos="2443717" algn="l"/>
                <a:tab pos="2851242" algn="l"/>
                <a:tab pos="3258769" algn="l"/>
                <a:tab pos="3666294" algn="l"/>
                <a:tab pos="4073821" algn="l"/>
                <a:tab pos="4481346" algn="l"/>
                <a:tab pos="4888873" algn="l"/>
                <a:tab pos="5296398" algn="l"/>
                <a:tab pos="5703925" algn="l"/>
                <a:tab pos="6111450" algn="l"/>
                <a:tab pos="6518977" algn="l"/>
                <a:tab pos="6926502" algn="l"/>
                <a:tab pos="7334029" algn="l"/>
                <a:tab pos="7741554" algn="l"/>
                <a:tab pos="8149081" algn="l"/>
              </a:tabLst>
            </a:pPr>
            <a:endParaRPr lang="en-CA" sz="4000" dirty="0">
              <a:solidFill>
                <a:srgbClr val="000000"/>
              </a:solidFill>
            </a:endParaRPr>
          </a:p>
        </p:txBody>
      </p:sp>
      <p:sp>
        <p:nvSpPr>
          <p:cNvPr id="27651" name="Text Box 2"/>
          <p:cNvSpPr txBox="1">
            <a:spLocks noChangeArrowheads="1"/>
          </p:cNvSpPr>
          <p:nvPr/>
        </p:nvSpPr>
        <p:spPr bwMode="auto">
          <a:xfrm>
            <a:off x="1046881" y="1"/>
            <a:ext cx="6857280" cy="124141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0" tIns="25471" rIns="0" bIns="0" anchor="ctr">
            <a:prstTxWarp prst="textNoShape">
              <a:avLst/>
            </a:prstTxWarp>
          </a:bodyPr>
          <a:lstStyle/>
          <a:p>
            <a:pPr algn="ctr">
              <a:tabLst>
                <a:tab pos="0" algn="l"/>
                <a:tab pos="406086" algn="l"/>
                <a:tab pos="813612" algn="l"/>
                <a:tab pos="1221138" algn="l"/>
                <a:tab pos="1628664" algn="l"/>
                <a:tab pos="2036190" algn="l"/>
                <a:tab pos="2443717" algn="l"/>
                <a:tab pos="2851242" algn="l"/>
                <a:tab pos="3258769" algn="l"/>
                <a:tab pos="3666294" algn="l"/>
                <a:tab pos="4073821" algn="l"/>
                <a:tab pos="4481346" algn="l"/>
                <a:tab pos="4888873" algn="l"/>
                <a:tab pos="5296398" algn="l"/>
                <a:tab pos="5703925" algn="l"/>
                <a:tab pos="6111450" algn="l"/>
                <a:tab pos="6518977" algn="l"/>
                <a:tab pos="6926502" algn="l"/>
                <a:tab pos="7334029" algn="l"/>
                <a:tab pos="7741554" algn="l"/>
                <a:tab pos="8149081" algn="l"/>
              </a:tabLst>
            </a:pPr>
            <a:endParaRPr lang="en-CA" sz="2500" dirty="0">
              <a:solidFill>
                <a:srgbClr val="000000"/>
              </a:solidFill>
            </a:endParaRPr>
          </a:p>
        </p:txBody>
      </p:sp>
      <p:pic>
        <p:nvPicPr>
          <p:cNvPr id="27652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902240" y="1306218"/>
            <a:ext cx="5281920" cy="3999299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ECS WebSci -- 5 December 2016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241577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ext Box 1"/>
          <p:cNvSpPr txBox="1">
            <a:spLocks noChangeArrowheads="1"/>
          </p:cNvSpPr>
          <p:nvPr/>
        </p:nvSpPr>
        <p:spPr bwMode="auto">
          <a:xfrm>
            <a:off x="424801" y="158417"/>
            <a:ext cx="8228160" cy="1147801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0" tIns="35268" rIns="0" bIns="0" anchor="ctr">
            <a:prstTxWarp prst="textNoShape">
              <a:avLst/>
            </a:prstTxWarp>
          </a:bodyPr>
          <a:lstStyle/>
          <a:p>
            <a:pPr algn="ctr">
              <a:tabLst>
                <a:tab pos="0" algn="l"/>
                <a:tab pos="406086" algn="l"/>
                <a:tab pos="813612" algn="l"/>
                <a:tab pos="1221138" algn="l"/>
                <a:tab pos="1628664" algn="l"/>
                <a:tab pos="2036190" algn="l"/>
                <a:tab pos="2443717" algn="l"/>
                <a:tab pos="2851242" algn="l"/>
                <a:tab pos="3258769" algn="l"/>
                <a:tab pos="3666294" algn="l"/>
                <a:tab pos="4073821" algn="l"/>
                <a:tab pos="4481346" algn="l"/>
                <a:tab pos="4888873" algn="l"/>
                <a:tab pos="5296398" algn="l"/>
                <a:tab pos="5703925" algn="l"/>
                <a:tab pos="6111450" algn="l"/>
                <a:tab pos="6518977" algn="l"/>
                <a:tab pos="6926502" algn="l"/>
                <a:tab pos="7334029" algn="l"/>
                <a:tab pos="7741554" algn="l"/>
                <a:tab pos="8149081" algn="l"/>
              </a:tabLst>
            </a:pPr>
            <a:endParaRPr lang="en-CA" sz="4000" dirty="0">
              <a:solidFill>
                <a:srgbClr val="000000"/>
              </a:solidFill>
            </a:endParaRPr>
          </a:p>
        </p:txBody>
      </p:sp>
      <p:sp>
        <p:nvSpPr>
          <p:cNvPr id="29699" name="Text Box 2"/>
          <p:cNvSpPr txBox="1">
            <a:spLocks noChangeArrowheads="1"/>
          </p:cNvSpPr>
          <p:nvPr/>
        </p:nvSpPr>
        <p:spPr bwMode="auto">
          <a:xfrm>
            <a:off x="1323361" y="180020"/>
            <a:ext cx="6857280" cy="58038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0" tIns="25471" rIns="0" bIns="0" anchor="ctr">
            <a:prstTxWarp prst="textNoShape">
              <a:avLst/>
            </a:prstTxWarp>
          </a:bodyPr>
          <a:lstStyle/>
          <a:p>
            <a:pPr algn="ctr">
              <a:tabLst>
                <a:tab pos="0" algn="l"/>
                <a:tab pos="406086" algn="l"/>
                <a:tab pos="813612" algn="l"/>
                <a:tab pos="1221138" algn="l"/>
                <a:tab pos="1628664" algn="l"/>
                <a:tab pos="2036190" algn="l"/>
                <a:tab pos="2443717" algn="l"/>
                <a:tab pos="2851242" algn="l"/>
                <a:tab pos="3258769" algn="l"/>
                <a:tab pos="3666294" algn="l"/>
                <a:tab pos="4073821" algn="l"/>
                <a:tab pos="4481346" algn="l"/>
                <a:tab pos="4888873" algn="l"/>
                <a:tab pos="5296398" algn="l"/>
                <a:tab pos="5703925" algn="l"/>
                <a:tab pos="6111450" algn="l"/>
                <a:tab pos="6518977" algn="l"/>
                <a:tab pos="6926502" algn="l"/>
                <a:tab pos="7334029" algn="l"/>
                <a:tab pos="7741554" algn="l"/>
                <a:tab pos="8149081" algn="l"/>
              </a:tabLst>
            </a:pPr>
            <a:r>
              <a:rPr lang="en-CA" sz="2500" dirty="0">
                <a:solidFill>
                  <a:srgbClr val="000000"/>
                </a:solidFill>
              </a:rPr>
              <a:t>This process is recursive.</a:t>
            </a:r>
          </a:p>
        </p:txBody>
      </p:sp>
      <p:pic>
        <p:nvPicPr>
          <p:cNvPr id="29700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093761" y="1422869"/>
            <a:ext cx="5090400" cy="396473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ECS WebSci -- 5 December 2016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4845887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449440" y="1398388"/>
            <a:ext cx="4216320" cy="382792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31747" name="Text Box 2"/>
          <p:cNvSpPr txBox="1">
            <a:spLocks noChangeArrowheads="1"/>
          </p:cNvSpPr>
          <p:nvPr/>
        </p:nvSpPr>
        <p:spPr bwMode="auto">
          <a:xfrm>
            <a:off x="426240" y="158417"/>
            <a:ext cx="8228160" cy="1147801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0" tIns="35268" rIns="0" bIns="0" anchor="ctr">
            <a:prstTxWarp prst="textNoShape">
              <a:avLst/>
            </a:prstTxWarp>
          </a:bodyPr>
          <a:lstStyle/>
          <a:p>
            <a:pPr algn="ctr">
              <a:tabLst>
                <a:tab pos="0" algn="l"/>
                <a:tab pos="406086" algn="l"/>
                <a:tab pos="813612" algn="l"/>
                <a:tab pos="1221138" algn="l"/>
                <a:tab pos="1628664" algn="l"/>
                <a:tab pos="2036190" algn="l"/>
                <a:tab pos="2443717" algn="l"/>
                <a:tab pos="2851242" algn="l"/>
                <a:tab pos="3258769" algn="l"/>
                <a:tab pos="3666294" algn="l"/>
                <a:tab pos="4073821" algn="l"/>
                <a:tab pos="4481346" algn="l"/>
                <a:tab pos="4888873" algn="l"/>
                <a:tab pos="5296398" algn="l"/>
                <a:tab pos="5703925" algn="l"/>
                <a:tab pos="6111450" algn="l"/>
                <a:tab pos="6518977" algn="l"/>
                <a:tab pos="6926502" algn="l"/>
                <a:tab pos="7334029" algn="l"/>
                <a:tab pos="7741554" algn="l"/>
                <a:tab pos="8149081" algn="l"/>
              </a:tabLst>
            </a:pPr>
            <a:endParaRPr lang="en-CA" sz="4000" dirty="0">
              <a:solidFill>
                <a:srgbClr val="000000"/>
              </a:solidFill>
            </a:endParaRPr>
          </a:p>
        </p:txBody>
      </p:sp>
      <p:sp>
        <p:nvSpPr>
          <p:cNvPr id="31748" name="Text Box 3"/>
          <p:cNvSpPr txBox="1">
            <a:spLocks noChangeArrowheads="1"/>
          </p:cNvSpPr>
          <p:nvPr/>
        </p:nvSpPr>
        <p:spPr bwMode="auto">
          <a:xfrm>
            <a:off x="1306081" y="5512899"/>
            <a:ext cx="6857280" cy="580381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0" tIns="25471" rIns="0" bIns="0" anchor="ctr">
            <a:prstTxWarp prst="textNoShape">
              <a:avLst/>
            </a:prstTxWarp>
          </a:bodyPr>
          <a:lstStyle/>
          <a:p>
            <a:pPr algn="ctr">
              <a:tabLst>
                <a:tab pos="0" algn="l"/>
                <a:tab pos="406086" algn="l"/>
                <a:tab pos="813612" algn="l"/>
                <a:tab pos="1221138" algn="l"/>
                <a:tab pos="1628664" algn="l"/>
                <a:tab pos="2036190" algn="l"/>
                <a:tab pos="2443717" algn="l"/>
                <a:tab pos="2851242" algn="l"/>
                <a:tab pos="3258769" algn="l"/>
                <a:tab pos="3666294" algn="l"/>
                <a:tab pos="4073821" algn="l"/>
                <a:tab pos="4481346" algn="l"/>
                <a:tab pos="4888873" algn="l"/>
                <a:tab pos="5296398" algn="l"/>
                <a:tab pos="5703925" algn="l"/>
                <a:tab pos="6111450" algn="l"/>
                <a:tab pos="6518977" algn="l"/>
                <a:tab pos="6926502" algn="l"/>
                <a:tab pos="7334029" algn="l"/>
                <a:tab pos="7741554" algn="l"/>
                <a:tab pos="8149081" algn="l"/>
              </a:tabLst>
            </a:pPr>
            <a:endParaRPr lang="en-CA" sz="2500" dirty="0">
              <a:solidFill>
                <a:srgbClr val="000000"/>
              </a:solidFill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ECS WebSci -- 5 December 2016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8945828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665440" y="1960047"/>
            <a:ext cx="3212640" cy="2773731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33795" name="Text Box 2"/>
          <p:cNvSpPr txBox="1">
            <a:spLocks noChangeArrowheads="1"/>
          </p:cNvSpPr>
          <p:nvPr/>
        </p:nvSpPr>
        <p:spPr bwMode="auto">
          <a:xfrm>
            <a:off x="1392481" y="318274"/>
            <a:ext cx="6857280" cy="58038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0" tIns="25471" rIns="0" bIns="0" anchor="ctr">
            <a:prstTxWarp prst="textNoShape">
              <a:avLst/>
            </a:prstTxWarp>
          </a:bodyPr>
          <a:lstStyle/>
          <a:p>
            <a:pPr algn="ctr">
              <a:tabLst>
                <a:tab pos="0" algn="l"/>
                <a:tab pos="406086" algn="l"/>
                <a:tab pos="813612" algn="l"/>
                <a:tab pos="1221138" algn="l"/>
                <a:tab pos="1628664" algn="l"/>
                <a:tab pos="2036190" algn="l"/>
                <a:tab pos="2443717" algn="l"/>
                <a:tab pos="2851242" algn="l"/>
                <a:tab pos="3258769" algn="l"/>
                <a:tab pos="3666294" algn="l"/>
                <a:tab pos="4073821" algn="l"/>
                <a:tab pos="4481346" algn="l"/>
                <a:tab pos="4888873" algn="l"/>
                <a:tab pos="5296398" algn="l"/>
                <a:tab pos="5703925" algn="l"/>
                <a:tab pos="6111450" algn="l"/>
                <a:tab pos="6518977" algn="l"/>
                <a:tab pos="6926502" algn="l"/>
                <a:tab pos="7334029" algn="l"/>
                <a:tab pos="7741554" algn="l"/>
                <a:tab pos="8149081" algn="l"/>
              </a:tabLst>
            </a:pPr>
            <a:r>
              <a:rPr lang="en-CA" sz="2500" dirty="0">
                <a:solidFill>
                  <a:srgbClr val="000000"/>
                </a:solidFill>
              </a:rPr>
              <a:t>Till no other word can be removed</a:t>
            </a:r>
          </a:p>
        </p:txBody>
      </p:sp>
      <p:sp>
        <p:nvSpPr>
          <p:cNvPr id="33796" name="Text Box 3"/>
          <p:cNvSpPr txBox="1">
            <a:spLocks noChangeArrowheads="1"/>
          </p:cNvSpPr>
          <p:nvPr/>
        </p:nvSpPr>
        <p:spPr bwMode="auto">
          <a:xfrm>
            <a:off x="426240" y="158417"/>
            <a:ext cx="8228160" cy="1147801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0" tIns="35268" rIns="0" bIns="0" anchor="ctr">
            <a:prstTxWarp prst="textNoShape">
              <a:avLst/>
            </a:prstTxWarp>
          </a:bodyPr>
          <a:lstStyle/>
          <a:p>
            <a:pPr algn="ctr">
              <a:tabLst>
                <a:tab pos="0" algn="l"/>
                <a:tab pos="406086" algn="l"/>
                <a:tab pos="813612" algn="l"/>
                <a:tab pos="1221138" algn="l"/>
                <a:tab pos="1628664" algn="l"/>
                <a:tab pos="2036190" algn="l"/>
                <a:tab pos="2443717" algn="l"/>
                <a:tab pos="2851242" algn="l"/>
                <a:tab pos="3258769" algn="l"/>
                <a:tab pos="3666294" algn="l"/>
                <a:tab pos="4073821" algn="l"/>
                <a:tab pos="4481346" algn="l"/>
                <a:tab pos="4888873" algn="l"/>
                <a:tab pos="5296398" algn="l"/>
                <a:tab pos="5703925" algn="l"/>
                <a:tab pos="6111450" algn="l"/>
                <a:tab pos="6518977" algn="l"/>
                <a:tab pos="6926502" algn="l"/>
                <a:tab pos="7334029" algn="l"/>
                <a:tab pos="7741554" algn="l"/>
                <a:tab pos="8149081" algn="l"/>
              </a:tabLst>
            </a:pPr>
            <a:endParaRPr lang="en-CA" sz="4000" dirty="0">
              <a:solidFill>
                <a:srgbClr val="000000"/>
              </a:solidFill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ECS WebSci -- 5 December 2016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8708639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2437" y="813122"/>
            <a:ext cx="8472668" cy="4522808"/>
          </a:xfrm>
        </p:spPr>
        <p:txBody>
          <a:bodyPr>
            <a:normAutofit fontScale="92500" lnSpcReduction="1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dirty="0"/>
              <a:t>Symbol Grounding </a:t>
            </a:r>
            <a:r>
              <a:rPr lang="en-US" dirty="0" smtClean="0"/>
              <a:t>Problem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Dictionary + Dictionary </a:t>
            </a:r>
            <a:r>
              <a:rPr lang="en-US" dirty="0" smtClean="0"/>
              <a:t>Game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Category learning game </a:t>
            </a:r>
            <a:r>
              <a:rPr lang="en-US" dirty="0" smtClean="0"/>
              <a:t>online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Deep learning </a:t>
            </a:r>
            <a:r>
              <a:rPr lang="en-US" dirty="0" smtClean="0"/>
              <a:t>nets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Open Access </a:t>
            </a:r>
            <a:r>
              <a:rPr lang="en-US" dirty="0" smtClean="0"/>
              <a:t>- </a:t>
            </a:r>
            <a:r>
              <a:rPr lang="en-US" dirty="0" err="1" smtClean="0"/>
              <a:t>Scientometrics</a:t>
            </a:r>
            <a:r>
              <a:rPr lang="en-US" dirty="0" smtClean="0"/>
              <a:t>  - ROAR/ROARMAP</a:t>
            </a:r>
            <a:r>
              <a:rPr lang="en-US" dirty="0"/>
              <a:t> </a:t>
            </a:r>
          </a:p>
          <a:p>
            <a:pPr marL="514350" indent="-514350">
              <a:buFont typeface="+mj-lt"/>
              <a:buAutoNum type="arabicPeriod"/>
            </a:pP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ECS WebSci -- 5 December 2016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3667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890721" y="1155002"/>
            <a:ext cx="5456160" cy="423260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35843" name="Text Box 2"/>
          <p:cNvSpPr txBox="1">
            <a:spLocks noChangeArrowheads="1"/>
          </p:cNvSpPr>
          <p:nvPr/>
        </p:nvSpPr>
        <p:spPr bwMode="auto">
          <a:xfrm>
            <a:off x="977761" y="249146"/>
            <a:ext cx="6857280" cy="720076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0" tIns="22532" rIns="0" bIns="0" anchor="ctr">
            <a:prstTxWarp prst="textNoShape">
              <a:avLst/>
            </a:prstTxWarp>
          </a:bodyPr>
          <a:lstStyle/>
          <a:p>
            <a:pPr algn="ctr">
              <a:tabLst>
                <a:tab pos="0" algn="l"/>
                <a:tab pos="406086" algn="l"/>
                <a:tab pos="813612" algn="l"/>
                <a:tab pos="1221138" algn="l"/>
                <a:tab pos="1628664" algn="l"/>
                <a:tab pos="2036190" algn="l"/>
                <a:tab pos="2443717" algn="l"/>
                <a:tab pos="2851242" algn="l"/>
                <a:tab pos="3258769" algn="l"/>
                <a:tab pos="3666294" algn="l"/>
                <a:tab pos="4073821" algn="l"/>
                <a:tab pos="4481346" algn="l"/>
                <a:tab pos="4888873" algn="l"/>
                <a:tab pos="5296398" algn="l"/>
                <a:tab pos="5703925" algn="l"/>
                <a:tab pos="6111450" algn="l"/>
                <a:tab pos="6518977" algn="l"/>
                <a:tab pos="6926502" algn="l"/>
                <a:tab pos="7334029" algn="l"/>
                <a:tab pos="7741554" algn="l"/>
                <a:tab pos="8149081" algn="l"/>
              </a:tabLst>
            </a:pPr>
            <a:r>
              <a:rPr lang="en-CA" sz="2500" dirty="0">
                <a:solidFill>
                  <a:srgbClr val="000000"/>
                </a:solidFill>
              </a:rPr>
              <a:t>Resulting </a:t>
            </a:r>
            <a:r>
              <a:rPr lang="en-CA" sz="2500" dirty="0" err="1">
                <a:solidFill>
                  <a:srgbClr val="000000"/>
                </a:solidFill>
              </a:rPr>
              <a:t>subgraph</a:t>
            </a:r>
            <a:r>
              <a:rPr lang="en-CA" sz="2500" dirty="0">
                <a:solidFill>
                  <a:srgbClr val="000000"/>
                </a:solidFill>
              </a:rPr>
              <a:t> is </a:t>
            </a:r>
          </a:p>
          <a:p>
            <a:pPr algn="ctr">
              <a:tabLst>
                <a:tab pos="0" algn="l"/>
                <a:tab pos="406086" algn="l"/>
                <a:tab pos="813612" algn="l"/>
                <a:tab pos="1221138" algn="l"/>
                <a:tab pos="1628664" algn="l"/>
                <a:tab pos="2036190" algn="l"/>
                <a:tab pos="2443717" algn="l"/>
                <a:tab pos="2851242" algn="l"/>
                <a:tab pos="3258769" algn="l"/>
                <a:tab pos="3666294" algn="l"/>
                <a:tab pos="4073821" algn="l"/>
                <a:tab pos="4481346" algn="l"/>
                <a:tab pos="4888873" algn="l"/>
                <a:tab pos="5296398" algn="l"/>
                <a:tab pos="5703925" algn="l"/>
                <a:tab pos="6111450" algn="l"/>
                <a:tab pos="6518977" algn="l"/>
                <a:tab pos="6926502" algn="l"/>
                <a:tab pos="7334029" algn="l"/>
                <a:tab pos="7741554" algn="l"/>
                <a:tab pos="8149081" algn="l"/>
              </a:tabLst>
            </a:pPr>
            <a:r>
              <a:rPr lang="en-CA" sz="2500" dirty="0">
                <a:solidFill>
                  <a:srgbClr val="000000"/>
                </a:solidFill>
              </a:rPr>
              <a:t>“Grounding Kernel” (GK) of dictionary</a:t>
            </a:r>
          </a:p>
        </p:txBody>
      </p:sp>
      <p:sp>
        <p:nvSpPr>
          <p:cNvPr id="35844" name="Text Box 3"/>
          <p:cNvSpPr txBox="1">
            <a:spLocks noChangeArrowheads="1"/>
          </p:cNvSpPr>
          <p:nvPr/>
        </p:nvSpPr>
        <p:spPr bwMode="auto">
          <a:xfrm>
            <a:off x="426240" y="158417"/>
            <a:ext cx="8228160" cy="1147801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0" tIns="35268" rIns="0" bIns="0" anchor="ctr">
            <a:prstTxWarp prst="textNoShape">
              <a:avLst/>
            </a:prstTxWarp>
          </a:bodyPr>
          <a:lstStyle/>
          <a:p>
            <a:pPr algn="ctr">
              <a:tabLst>
                <a:tab pos="0" algn="l"/>
                <a:tab pos="406086" algn="l"/>
                <a:tab pos="813612" algn="l"/>
                <a:tab pos="1221138" algn="l"/>
                <a:tab pos="1628664" algn="l"/>
                <a:tab pos="2036190" algn="l"/>
                <a:tab pos="2443717" algn="l"/>
                <a:tab pos="2851242" algn="l"/>
                <a:tab pos="3258769" algn="l"/>
                <a:tab pos="3666294" algn="l"/>
                <a:tab pos="4073821" algn="l"/>
                <a:tab pos="4481346" algn="l"/>
                <a:tab pos="4888873" algn="l"/>
                <a:tab pos="5296398" algn="l"/>
                <a:tab pos="5703925" algn="l"/>
                <a:tab pos="6111450" algn="l"/>
                <a:tab pos="6518977" algn="l"/>
                <a:tab pos="6926502" algn="l"/>
                <a:tab pos="7334029" algn="l"/>
                <a:tab pos="7741554" algn="l"/>
                <a:tab pos="8149081" algn="l"/>
              </a:tabLst>
            </a:pPr>
            <a:endParaRPr lang="en-CA" sz="4000" dirty="0">
              <a:solidFill>
                <a:srgbClr val="000000"/>
              </a:solidFill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ECS WebSci -- 5 December 2016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02902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Text Box 1"/>
          <p:cNvSpPr txBox="1">
            <a:spLocks noChangeArrowheads="1"/>
          </p:cNvSpPr>
          <p:nvPr/>
        </p:nvSpPr>
        <p:spPr bwMode="auto">
          <a:xfrm>
            <a:off x="426240" y="158417"/>
            <a:ext cx="8228160" cy="1147801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0" tIns="35268" rIns="0" bIns="0" anchor="ctr">
            <a:prstTxWarp prst="textNoShape">
              <a:avLst/>
            </a:prstTxWarp>
          </a:bodyPr>
          <a:lstStyle/>
          <a:p>
            <a:pPr algn="ctr">
              <a:tabLst>
                <a:tab pos="0" algn="l"/>
                <a:tab pos="406086" algn="l"/>
                <a:tab pos="813612" algn="l"/>
                <a:tab pos="1221138" algn="l"/>
                <a:tab pos="1628664" algn="l"/>
                <a:tab pos="2036190" algn="l"/>
                <a:tab pos="2443717" algn="l"/>
                <a:tab pos="2851242" algn="l"/>
                <a:tab pos="3258769" algn="l"/>
                <a:tab pos="3666294" algn="l"/>
                <a:tab pos="4073821" algn="l"/>
                <a:tab pos="4481346" algn="l"/>
                <a:tab pos="4888873" algn="l"/>
                <a:tab pos="5296398" algn="l"/>
                <a:tab pos="5703925" algn="l"/>
                <a:tab pos="6111450" algn="l"/>
                <a:tab pos="6518977" algn="l"/>
                <a:tab pos="6926502" algn="l"/>
                <a:tab pos="7334029" algn="l"/>
                <a:tab pos="7741554" algn="l"/>
                <a:tab pos="8149081" algn="l"/>
              </a:tabLst>
            </a:pPr>
            <a:endParaRPr lang="en-CA" sz="4000" dirty="0">
              <a:solidFill>
                <a:srgbClr val="000000"/>
              </a:solidFill>
            </a:endParaRPr>
          </a:p>
        </p:txBody>
      </p:sp>
      <p:pic>
        <p:nvPicPr>
          <p:cNvPr id="37891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68800" y="1319179"/>
            <a:ext cx="5726880" cy="423260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37892" name="Text Box 3"/>
          <p:cNvSpPr txBox="1">
            <a:spLocks noChangeArrowheads="1"/>
          </p:cNvSpPr>
          <p:nvPr/>
        </p:nvSpPr>
        <p:spPr bwMode="auto">
          <a:xfrm>
            <a:off x="770401" y="180020"/>
            <a:ext cx="7673760" cy="107867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0" tIns="22532" rIns="0" bIns="0" anchor="ctr">
            <a:prstTxWarp prst="textNoShape">
              <a:avLst/>
            </a:prstTxWarp>
          </a:bodyPr>
          <a:lstStyle/>
          <a:p>
            <a:pPr algn="ctr">
              <a:tabLst>
                <a:tab pos="0" algn="l"/>
                <a:tab pos="406086" algn="l"/>
                <a:tab pos="813612" algn="l"/>
                <a:tab pos="1221138" algn="l"/>
                <a:tab pos="1628664" algn="l"/>
                <a:tab pos="2036190" algn="l"/>
                <a:tab pos="2443717" algn="l"/>
                <a:tab pos="2851242" algn="l"/>
                <a:tab pos="3258769" algn="l"/>
                <a:tab pos="3666294" algn="l"/>
                <a:tab pos="4073821" algn="l"/>
                <a:tab pos="4481346" algn="l"/>
                <a:tab pos="4888873" algn="l"/>
                <a:tab pos="5296398" algn="l"/>
                <a:tab pos="5703925" algn="l"/>
                <a:tab pos="6111450" algn="l"/>
                <a:tab pos="6518977" algn="l"/>
                <a:tab pos="6926502" algn="l"/>
                <a:tab pos="7334029" algn="l"/>
                <a:tab pos="7741554" algn="l"/>
                <a:tab pos="8149081" algn="l"/>
              </a:tabLst>
            </a:pPr>
            <a:r>
              <a:rPr lang="en-CA" sz="2500" dirty="0">
                <a:solidFill>
                  <a:srgbClr val="000000"/>
                </a:solidFill>
              </a:rPr>
              <a:t>GK can be decomposed further</a:t>
            </a:r>
          </a:p>
          <a:p>
            <a:pPr algn="ctr">
              <a:tabLst>
                <a:tab pos="0" algn="l"/>
                <a:tab pos="406086" algn="l"/>
                <a:tab pos="813612" algn="l"/>
                <a:tab pos="1221138" algn="l"/>
                <a:tab pos="1628664" algn="l"/>
                <a:tab pos="2036190" algn="l"/>
                <a:tab pos="2443717" algn="l"/>
                <a:tab pos="2851242" algn="l"/>
                <a:tab pos="3258769" algn="l"/>
                <a:tab pos="3666294" algn="l"/>
                <a:tab pos="4073821" algn="l"/>
                <a:tab pos="4481346" algn="l"/>
                <a:tab pos="4888873" algn="l"/>
                <a:tab pos="5296398" algn="l"/>
                <a:tab pos="5703925" algn="l"/>
                <a:tab pos="6111450" algn="l"/>
                <a:tab pos="6518977" algn="l"/>
                <a:tab pos="6926502" algn="l"/>
                <a:tab pos="7334029" algn="l"/>
                <a:tab pos="7741554" algn="l"/>
                <a:tab pos="8149081" algn="l"/>
              </a:tabLst>
            </a:pPr>
            <a:r>
              <a:rPr lang="en-CA" sz="2500" dirty="0">
                <a:solidFill>
                  <a:srgbClr val="000000"/>
                </a:solidFill>
              </a:rPr>
              <a:t>into “Strongly Connected Components” (</a:t>
            </a:r>
            <a:r>
              <a:rPr lang="en-CA" sz="2500" dirty="0" err="1">
                <a:solidFill>
                  <a:srgbClr val="000000"/>
                </a:solidFill>
              </a:rPr>
              <a:t>SCCs</a:t>
            </a:r>
            <a:r>
              <a:rPr lang="en-CA" sz="2500" dirty="0">
                <a:solidFill>
                  <a:srgbClr val="000000"/>
                </a:solidFill>
              </a:rPr>
              <a:t>)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ECS WebSci -- 5 December 2016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8321173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Text Box 1"/>
          <p:cNvSpPr txBox="1">
            <a:spLocks noChangeArrowheads="1"/>
          </p:cNvSpPr>
          <p:nvPr/>
        </p:nvSpPr>
        <p:spPr bwMode="auto">
          <a:xfrm>
            <a:off x="426240" y="158417"/>
            <a:ext cx="8228160" cy="1147801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0" tIns="35268" rIns="0" bIns="0" anchor="ctr">
            <a:prstTxWarp prst="textNoShape">
              <a:avLst/>
            </a:prstTxWarp>
          </a:bodyPr>
          <a:lstStyle/>
          <a:p>
            <a:pPr algn="ctr">
              <a:tabLst>
                <a:tab pos="0" algn="l"/>
                <a:tab pos="406086" algn="l"/>
                <a:tab pos="813612" algn="l"/>
                <a:tab pos="1221138" algn="l"/>
                <a:tab pos="1628664" algn="l"/>
                <a:tab pos="2036190" algn="l"/>
                <a:tab pos="2443717" algn="l"/>
                <a:tab pos="2851242" algn="l"/>
                <a:tab pos="3258769" algn="l"/>
                <a:tab pos="3666294" algn="l"/>
                <a:tab pos="4073821" algn="l"/>
                <a:tab pos="4481346" algn="l"/>
                <a:tab pos="4888873" algn="l"/>
                <a:tab pos="5296398" algn="l"/>
                <a:tab pos="5703925" algn="l"/>
                <a:tab pos="6111450" algn="l"/>
                <a:tab pos="6518977" algn="l"/>
                <a:tab pos="6926502" algn="l"/>
                <a:tab pos="7334029" algn="l"/>
                <a:tab pos="7741554" algn="l"/>
                <a:tab pos="8149081" algn="l"/>
              </a:tabLst>
            </a:pPr>
            <a:endParaRPr lang="en-CA" sz="4000" dirty="0">
              <a:solidFill>
                <a:srgbClr val="000000"/>
              </a:solidFill>
            </a:endParaRPr>
          </a:p>
        </p:txBody>
      </p:sp>
      <p:sp>
        <p:nvSpPr>
          <p:cNvPr id="39939" name="Text Box 2"/>
          <p:cNvSpPr txBox="1">
            <a:spLocks noChangeArrowheads="1"/>
          </p:cNvSpPr>
          <p:nvPr/>
        </p:nvSpPr>
        <p:spPr bwMode="auto">
          <a:xfrm>
            <a:off x="979200" y="5389046"/>
            <a:ext cx="7673760" cy="1078674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0" tIns="22532" rIns="0" bIns="0" anchor="ctr">
            <a:prstTxWarp prst="textNoShape">
              <a:avLst/>
            </a:prstTxWarp>
          </a:bodyPr>
          <a:lstStyle/>
          <a:p>
            <a:pPr algn="ctr">
              <a:tabLst>
                <a:tab pos="0" algn="l"/>
                <a:tab pos="406086" algn="l"/>
                <a:tab pos="813612" algn="l"/>
                <a:tab pos="1221138" algn="l"/>
                <a:tab pos="1628664" algn="l"/>
                <a:tab pos="2036190" algn="l"/>
                <a:tab pos="2443717" algn="l"/>
                <a:tab pos="2851242" algn="l"/>
                <a:tab pos="3258769" algn="l"/>
                <a:tab pos="3666294" algn="l"/>
                <a:tab pos="4073821" algn="l"/>
                <a:tab pos="4481346" algn="l"/>
                <a:tab pos="4888873" algn="l"/>
                <a:tab pos="5296398" algn="l"/>
                <a:tab pos="5703925" algn="l"/>
                <a:tab pos="6111450" algn="l"/>
                <a:tab pos="6518977" algn="l"/>
                <a:tab pos="6926502" algn="l"/>
                <a:tab pos="7334029" algn="l"/>
                <a:tab pos="7741554" algn="l"/>
                <a:tab pos="8149081" algn="l"/>
              </a:tabLst>
            </a:pPr>
            <a:endParaRPr lang="en-CA" sz="2500" dirty="0">
              <a:solidFill>
                <a:srgbClr val="000000"/>
              </a:solidFill>
            </a:endParaRPr>
          </a:p>
        </p:txBody>
      </p:sp>
      <p:pic>
        <p:nvPicPr>
          <p:cNvPr id="39940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933920" y="1172284"/>
            <a:ext cx="5412960" cy="421532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ECS WebSci -- 5 December 2016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7059806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Dictionary Hidden Structure</a:t>
            </a:r>
          </a:p>
        </p:txBody>
      </p:sp>
      <p:pic>
        <p:nvPicPr>
          <p:cNvPr id="59395" name="Content Placeholder 3" descr="melaniefig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62903" y="1600200"/>
            <a:ext cx="6018193" cy="4525963"/>
          </a:xfrm>
        </p:spPr>
      </p:pic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ECS WebSci -- 5 December 2016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43717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>
                <a:hlinkClick r:id="rId2"/>
              </a:rPr>
              <a:t>http://</a:t>
            </a:r>
            <a:r>
              <a:rPr lang="en-US" dirty="0" smtClean="0">
                <a:hlinkClick r:id="rId2"/>
              </a:rPr>
              <a:t>lexis.uqam.ca:8080/dictGame</a:t>
            </a:r>
            <a:r>
              <a:rPr lang="en-US" dirty="0" smtClean="0"/>
              <a:t> 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897835"/>
            <a:ext cx="8229600" cy="3930692"/>
          </a:xfrm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ECS WebSci -- 5 December 2016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31076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2437" y="813122"/>
            <a:ext cx="8472668" cy="4522808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Symbol Grounding </a:t>
            </a:r>
            <a:r>
              <a:rPr lang="en-US" dirty="0" smtClean="0">
                <a:solidFill>
                  <a:schemeClr val="bg1">
                    <a:lumMod val="65000"/>
                  </a:schemeClr>
                </a:solidFill>
              </a:rPr>
              <a:t>Problem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/>
            </a:r>
            <a:br>
              <a:rPr lang="en-US" dirty="0">
                <a:solidFill>
                  <a:schemeClr val="bg1">
                    <a:lumMod val="65000"/>
                  </a:schemeClr>
                </a:solidFill>
              </a:rPr>
            </a:br>
            <a:endParaRPr lang="en-US" dirty="0">
              <a:solidFill>
                <a:schemeClr val="bg1">
                  <a:lumMod val="65000"/>
                </a:schemeClr>
              </a:solidFill>
            </a:endParaRPr>
          </a:p>
          <a:p>
            <a:pPr marL="514350" indent="-514350">
              <a:buFont typeface="+mj-lt"/>
              <a:buAutoNum type="arabicPeriod"/>
            </a:pP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Dictionary + Dictionary </a:t>
            </a:r>
            <a:r>
              <a:rPr lang="en-US" dirty="0" smtClean="0">
                <a:solidFill>
                  <a:schemeClr val="bg1">
                    <a:lumMod val="65000"/>
                  </a:schemeClr>
                </a:solidFill>
              </a:rPr>
              <a:t>Game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/>
            </a:r>
            <a:br>
              <a:rPr lang="en-US" dirty="0">
                <a:solidFill>
                  <a:schemeClr val="bg1">
                    <a:lumMod val="65000"/>
                  </a:schemeClr>
                </a:solidFill>
              </a:rPr>
            </a:br>
            <a:endParaRPr lang="en-US" dirty="0">
              <a:solidFill>
                <a:schemeClr val="bg1">
                  <a:lumMod val="65000"/>
                </a:schemeClr>
              </a:solidFill>
            </a:endParaRP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Category learning game </a:t>
            </a:r>
            <a:r>
              <a:rPr lang="en-US" dirty="0" smtClean="0"/>
              <a:t>online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 </a:t>
            </a:r>
          </a:p>
          <a:p>
            <a:pPr marL="514350" indent="-514350">
              <a:buFont typeface="+mj-lt"/>
              <a:buAutoNum type="arabicPeriod"/>
            </a:pP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ECS WebSci -- 5 December 2016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76824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Whorf Hypothesis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8800" y="2491581"/>
            <a:ext cx="5486400" cy="2743200"/>
          </a:xfrm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ECS WebSci -- 5 December 2016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49789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ext Box 2"/>
          <p:cNvSpPr txBox="1">
            <a:spLocks noChangeArrowheads="1"/>
          </p:cNvSpPr>
          <p:nvPr/>
        </p:nvSpPr>
        <p:spPr bwMode="auto">
          <a:xfrm>
            <a:off x="4800600" y="4724400"/>
            <a:ext cx="388620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2000" dirty="0"/>
              <a:t>“Warping" of similarity </a:t>
            </a:r>
            <a:r>
              <a:rPr lang="en-US" sz="2000" dirty="0" smtClean="0"/>
              <a:t>space</a:t>
            </a:r>
            <a:endParaRPr lang="en-US" sz="2000" dirty="0"/>
          </a:p>
        </p:txBody>
      </p:sp>
      <p:pic>
        <p:nvPicPr>
          <p:cNvPr id="25603" name="Picture 4" descr="&#10;coloropon.gif                                                  0007E7C6HarnDisk OSX                   B7C7AF91: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33600" y="4648200"/>
            <a:ext cx="2743200" cy="1898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4" name="Picture 5" descr=" cones.gif                                                      0007E7C6HarnDisk OSX                   B7C7AF91: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04800" y="3200400"/>
            <a:ext cx="2286000" cy="180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5" name="Picture 6" descr="&#10;spectrum7.gif                                                  0007E7C6HarnDisk OSX                   B7C7AF91: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04800" y="228600"/>
            <a:ext cx="2362200" cy="2347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6" name="Picture 7" descr="&#10;rainbow3.jpeg                                                  0007E7C6HarnDisk OSX                   B7C7AF91: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724400" y="0"/>
            <a:ext cx="4419600" cy="411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607" name="Rectangle 8"/>
          <p:cNvSpPr>
            <a:spLocks noGrp="1" noChangeArrowheads="1"/>
          </p:cNvSpPr>
          <p:nvPr>
            <p:ph type="title" idx="4294967295"/>
          </p:nvPr>
        </p:nvSpPr>
        <p:spPr>
          <a:xfrm>
            <a:off x="4953000" y="4191000"/>
            <a:ext cx="4191000" cy="533400"/>
          </a:xfrm>
          <a:prstGeom prst="rect">
            <a:avLst/>
          </a:prstGeom>
        </p:spPr>
        <p:txBody>
          <a:bodyPr/>
          <a:lstStyle/>
          <a:p>
            <a:pPr eaLnBrk="1" hangingPunct="1"/>
            <a:r>
              <a:rPr lang="en-US" sz="2200" b="1" dirty="0" smtClean="0">
                <a:solidFill>
                  <a:schemeClr val="tx1"/>
                </a:solidFill>
                <a:ea typeface="ＭＳ Ｐゴシック" pitchFamily="-96" charset="-128"/>
                <a:cs typeface="ＭＳ Ｐゴシック" pitchFamily="-96" charset="-128"/>
              </a:rPr>
              <a:t>Categorical </a:t>
            </a:r>
            <a:r>
              <a:rPr lang="en-US" sz="2200" b="1" dirty="0">
                <a:solidFill>
                  <a:schemeClr val="tx1"/>
                </a:solidFill>
                <a:ea typeface="ＭＳ Ｐゴシック" pitchFamily="-96" charset="-128"/>
                <a:cs typeface="ＭＳ Ｐゴシック" pitchFamily="-96" charset="-128"/>
              </a:rPr>
              <a:t>Perception (CP)</a:t>
            </a:r>
            <a:endParaRPr lang="en-US" dirty="0">
              <a:ea typeface="ＭＳ Ｐゴシック" pitchFamily="-96" charset="-128"/>
              <a:cs typeface="ＭＳ Ｐゴシック" pitchFamily="-96" charset="-128"/>
            </a:endParaRPr>
          </a:p>
        </p:txBody>
      </p:sp>
      <p:pic>
        <p:nvPicPr>
          <p:cNvPr id="25608" name="Picture 9" descr=" cube2.gif                                                      0007E7C6HarnDisk OSX                   B7C7AF91: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33400" y="5181600"/>
            <a:ext cx="1390650" cy="1336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ECS WebSci -- 5 December 2016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7468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66434"/>
            <a:ext cx="7772400" cy="1470025"/>
          </a:xfrm>
        </p:spPr>
        <p:txBody>
          <a:bodyPr>
            <a:normAutofit/>
          </a:bodyPr>
          <a:lstStyle/>
          <a:p>
            <a:r>
              <a:rPr lang="en-US" b="1" dirty="0" err="1" smtClean="0"/>
              <a:t>Ailfish</a:t>
            </a:r>
            <a:r>
              <a:rPr lang="en-US" b="1" dirty="0" smtClean="0"/>
              <a:t> and </a:t>
            </a:r>
            <a:r>
              <a:rPr lang="en-US" b="1" dirty="0" err="1" smtClean="0"/>
              <a:t>Limfish</a:t>
            </a:r>
            <a:r>
              <a:rPr lang="en-US" dirty="0"/>
              <a:t> 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701379" y="5433020"/>
            <a:ext cx="3153254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 </a:t>
            </a:r>
          </a:p>
          <a:p>
            <a:pPr algn="ctr"/>
            <a:r>
              <a:rPr lang="en-US" sz="1400" b="1" dirty="0" smtClean="0"/>
              <a:t>Xi</a:t>
            </a:r>
            <a:r>
              <a:rPr lang="en-US" sz="1400" b="1" dirty="0"/>
              <a:t>-Wei Kang </a:t>
            </a:r>
            <a:r>
              <a:rPr lang="en-US" sz="1400" b="1" dirty="0" smtClean="0"/>
              <a:t> </a:t>
            </a:r>
            <a:r>
              <a:rPr lang="en-US" sz="1400" dirty="0" smtClean="0"/>
              <a:t>U Southampton</a:t>
            </a:r>
          </a:p>
          <a:p>
            <a:pPr algn="ctr"/>
            <a:r>
              <a:rPr lang="en-US" dirty="0" smtClean="0"/>
              <a:t> </a:t>
            </a:r>
            <a:endParaRPr lang="en-US" dirty="0"/>
          </a:p>
        </p:txBody>
      </p:sp>
      <p:pic>
        <p:nvPicPr>
          <p:cNvPr id="7" name="Picture 6" descr="xiwei1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8054" y="4572828"/>
            <a:ext cx="804708" cy="990133"/>
          </a:xfrm>
          <a:prstGeom prst="rect">
            <a:avLst/>
          </a:prstGeom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ECS WebSci -- 5 December 2016</a:t>
            </a:r>
            <a:endParaRPr lang="en-US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890" y="1798015"/>
            <a:ext cx="7189488" cy="36350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0327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le 1"/>
          <p:cNvSpPr>
            <a:spLocks noGrp="1"/>
          </p:cNvSpPr>
          <p:nvPr>
            <p:ph type="title"/>
          </p:nvPr>
        </p:nvSpPr>
        <p:spPr>
          <a:xfrm>
            <a:off x="457200" y="297787"/>
            <a:ext cx="8229600" cy="1143000"/>
          </a:xfrm>
        </p:spPr>
        <p:txBody>
          <a:bodyPr>
            <a:normAutofit/>
          </a:bodyPr>
          <a:lstStyle/>
          <a:p>
            <a:r>
              <a:rPr lang="en-US" sz="3100" dirty="0" smtClean="0"/>
              <a:t>“</a:t>
            </a:r>
            <a:r>
              <a:rPr lang="en-US" sz="3100" dirty="0" err="1" smtClean="0"/>
              <a:t>Kalamite</a:t>
            </a:r>
            <a:r>
              <a:rPr lang="en-US" sz="3100" dirty="0" smtClean="0"/>
              <a:t>” and “</a:t>
            </a:r>
            <a:r>
              <a:rPr lang="en-US" sz="3100" dirty="0" err="1" smtClean="0"/>
              <a:t>Lakamite</a:t>
            </a:r>
            <a:r>
              <a:rPr lang="en-US" sz="3100" dirty="0" smtClean="0"/>
              <a:t>” textures</a:t>
            </a:r>
            <a:endParaRPr lang="en-US" dirty="0" smtClean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ECS WebSci -- 5 December 2016</a:t>
            </a:r>
            <a:endParaRPr lang="en-US"/>
          </a:p>
        </p:txBody>
      </p:sp>
      <p:pic>
        <p:nvPicPr>
          <p:cNvPr id="7" name="image34.png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11791" y="1235692"/>
            <a:ext cx="1904088" cy="5325753"/>
          </a:xfrm>
          <a:prstGeom prst="rect">
            <a:avLst/>
          </a:prstGeom>
          <a:ln/>
        </p:spPr>
      </p:pic>
      <p:pic>
        <p:nvPicPr>
          <p:cNvPr id="8" name="image33.png"/>
          <p:cNvPicPr/>
          <p:nvPr/>
        </p:nvPicPr>
        <p:blipFill>
          <a:blip r:embed="rId3"/>
          <a:srcRect r="40569" b="5500"/>
          <a:stretch>
            <a:fillRect/>
          </a:stretch>
        </p:blipFill>
        <p:spPr>
          <a:xfrm>
            <a:off x="6328458" y="1235692"/>
            <a:ext cx="2109486" cy="5373177"/>
          </a:xfrm>
          <a:prstGeom prst="rect">
            <a:avLst/>
          </a:prstGeom>
          <a:ln/>
        </p:spPr>
      </p:pic>
    </p:spTree>
    <p:extLst>
      <p:ext uri="{BB962C8B-B14F-4D97-AF65-F5344CB8AC3E}">
        <p14:creationId xmlns:p14="http://schemas.microsoft.com/office/powerpoint/2010/main" val="9955261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2437" y="813122"/>
            <a:ext cx="8472668" cy="4522808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dirty="0"/>
              <a:t>Symbol Grounding </a:t>
            </a:r>
            <a:r>
              <a:rPr lang="en-US" dirty="0" smtClean="0"/>
              <a:t>Problem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ECS WebSci -- 5 December 2016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3400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le 1"/>
          <p:cNvSpPr>
            <a:spLocks noGrp="1"/>
          </p:cNvSpPr>
          <p:nvPr>
            <p:ph type="title"/>
          </p:nvPr>
        </p:nvSpPr>
        <p:spPr>
          <a:xfrm>
            <a:off x="711843" y="342107"/>
            <a:ext cx="8229600" cy="1143000"/>
          </a:xfrm>
        </p:spPr>
        <p:txBody>
          <a:bodyPr>
            <a:normAutofit/>
          </a:bodyPr>
          <a:lstStyle/>
          <a:p>
            <a:r>
              <a:rPr lang="en-US" sz="3100" dirty="0" smtClean="0"/>
              <a:t/>
            </a:r>
            <a:br>
              <a:rPr lang="en-US" sz="3100" dirty="0" smtClean="0"/>
            </a:br>
            <a:r>
              <a:rPr lang="en-US" sz="3100" dirty="0" smtClean="0"/>
              <a:t>Learners, borderlines and </a:t>
            </a:r>
            <a:r>
              <a:rPr lang="en-US" sz="3100" dirty="0" err="1" smtClean="0"/>
              <a:t>nonlearners</a:t>
            </a:r>
            <a:endParaRPr lang="en-US" dirty="0" smtClean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ECS WebSci -- 5 December 2016</a:t>
            </a:r>
            <a:endParaRPr lang="en-US"/>
          </a:p>
        </p:txBody>
      </p:sp>
      <p:pic>
        <p:nvPicPr>
          <p:cNvPr id="7" name="image36.png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231493" y="2651759"/>
            <a:ext cx="8709949" cy="3436525"/>
          </a:xfrm>
          <a:prstGeom prst="rect">
            <a:avLst/>
          </a:prstGeom>
          <a:ln/>
        </p:spPr>
      </p:pic>
    </p:spTree>
    <p:extLst>
      <p:ext uri="{BB962C8B-B14F-4D97-AF65-F5344CB8AC3E}">
        <p14:creationId xmlns:p14="http://schemas.microsoft.com/office/powerpoint/2010/main" val="7634975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% covariant features and task difficulty</a:t>
            </a:r>
            <a:endParaRPr lang="en-US" sz="32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ECS WebSci -- 5 December 2016</a:t>
            </a:r>
            <a:endParaRPr lang="en-US"/>
          </a:p>
        </p:txBody>
      </p:sp>
      <p:pic>
        <p:nvPicPr>
          <p:cNvPr id="6" name="Picture 5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0200" y="1976120"/>
            <a:ext cx="5943600" cy="2905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79942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Compression and Separation</a:t>
            </a:r>
            <a:br>
              <a:rPr lang="en-US" dirty="0" smtClean="0"/>
            </a:br>
            <a:endParaRPr lang="en-US" dirty="0" smtClean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ECS WebSci -- 5 December 2016</a:t>
            </a:r>
            <a:endParaRPr lang="en-US"/>
          </a:p>
        </p:txBody>
      </p:sp>
      <p:pic>
        <p:nvPicPr>
          <p:cNvPr id="7" name="Picture 6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4" y="1742914"/>
            <a:ext cx="8531225" cy="407915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93109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le 1"/>
          <p:cNvSpPr>
            <a:spLocks noGrp="1"/>
          </p:cNvSpPr>
          <p:nvPr>
            <p:ph type="title"/>
          </p:nvPr>
        </p:nvSpPr>
        <p:spPr>
          <a:xfrm>
            <a:off x="445625" y="370390"/>
            <a:ext cx="8229600" cy="1047248"/>
          </a:xfrm>
        </p:spPr>
        <p:txBody>
          <a:bodyPr>
            <a:normAutofit fontScale="90000"/>
          </a:bodyPr>
          <a:lstStyle/>
          <a:p>
            <a:pPr algn="l"/>
            <a:r>
              <a:rPr lang="en-US" sz="3100" dirty="0"/>
              <a:t>E</a:t>
            </a:r>
            <a:r>
              <a:rPr lang="en-US" sz="3100" dirty="0" smtClean="0"/>
              <a:t>arly N1 </a:t>
            </a:r>
            <a:r>
              <a:rPr lang="en-US" sz="3100" dirty="0"/>
              <a:t>(sensory) and late </a:t>
            </a:r>
            <a:r>
              <a:rPr lang="en-US" sz="3100" dirty="0" smtClean="0"/>
              <a:t>Pc (cognitive</a:t>
            </a:r>
            <a:r>
              <a:rPr lang="en-US" sz="3100" dirty="0"/>
              <a:t>) effects</a:t>
            </a:r>
            <a:r>
              <a:rPr lang="en-US" dirty="0"/>
              <a:t/>
            </a:r>
            <a:br>
              <a:rPr lang="en-US" dirty="0"/>
            </a:br>
            <a:endParaRPr lang="en-US" dirty="0" smtClean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ECS WebSci -- 5 December 2016</a:t>
            </a:r>
            <a:endParaRPr lang="en-US"/>
          </a:p>
        </p:txBody>
      </p:sp>
      <p:pic>
        <p:nvPicPr>
          <p:cNvPr id="6" name="image48.png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1732915" y="1417638"/>
            <a:ext cx="5678170" cy="5306695"/>
          </a:xfrm>
          <a:prstGeom prst="rect">
            <a:avLst/>
          </a:prstGeom>
          <a:ln/>
        </p:spPr>
      </p:pic>
    </p:spTree>
    <p:extLst>
      <p:ext uri="{BB962C8B-B14F-4D97-AF65-F5344CB8AC3E}">
        <p14:creationId xmlns:p14="http://schemas.microsoft.com/office/powerpoint/2010/main" val="7600505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Scalp Distribution of Changes</a:t>
            </a:r>
            <a:br>
              <a:rPr lang="en-US" dirty="0" smtClean="0"/>
            </a:br>
            <a:endParaRPr lang="en-US" dirty="0" smtClean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ECS WebSci -- 5 December 2016</a:t>
            </a:r>
            <a:endParaRPr lang="en-US"/>
          </a:p>
        </p:txBody>
      </p:sp>
      <p:pic>
        <p:nvPicPr>
          <p:cNvPr id="6" name="image51.png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457200" y="1417637"/>
            <a:ext cx="8229600" cy="4728519"/>
          </a:xfrm>
          <a:prstGeom prst="rect">
            <a:avLst/>
          </a:prstGeom>
          <a:ln/>
        </p:spPr>
      </p:pic>
    </p:spTree>
    <p:extLst>
      <p:ext uri="{BB962C8B-B14F-4D97-AF65-F5344CB8AC3E}">
        <p14:creationId xmlns:p14="http://schemas.microsoft.com/office/powerpoint/2010/main" val="9361051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2437" y="813122"/>
            <a:ext cx="8472668" cy="4522808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Symbol Grounding </a:t>
            </a:r>
            <a:r>
              <a:rPr lang="en-US" dirty="0" smtClean="0">
                <a:solidFill>
                  <a:schemeClr val="bg1">
                    <a:lumMod val="65000"/>
                  </a:schemeClr>
                </a:solidFill>
              </a:rPr>
              <a:t>Problem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/>
            </a:r>
            <a:br>
              <a:rPr lang="en-US" dirty="0">
                <a:solidFill>
                  <a:schemeClr val="bg1">
                    <a:lumMod val="65000"/>
                  </a:schemeClr>
                </a:solidFill>
              </a:rPr>
            </a:br>
            <a:endParaRPr lang="en-US" dirty="0">
              <a:solidFill>
                <a:schemeClr val="bg1">
                  <a:lumMod val="65000"/>
                </a:schemeClr>
              </a:solidFill>
            </a:endParaRPr>
          </a:p>
          <a:p>
            <a:pPr marL="514350" indent="-514350">
              <a:buFont typeface="+mj-lt"/>
              <a:buAutoNum type="arabicPeriod"/>
            </a:pP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Dictionary + Dictionary </a:t>
            </a:r>
            <a:r>
              <a:rPr lang="en-US" dirty="0" smtClean="0">
                <a:solidFill>
                  <a:schemeClr val="bg1">
                    <a:lumMod val="65000"/>
                  </a:schemeClr>
                </a:solidFill>
              </a:rPr>
              <a:t>Game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/>
            </a:r>
            <a:br>
              <a:rPr lang="en-US" dirty="0">
                <a:solidFill>
                  <a:schemeClr val="bg1">
                    <a:lumMod val="65000"/>
                  </a:schemeClr>
                </a:solidFill>
              </a:rPr>
            </a:br>
            <a:endParaRPr lang="en-US" dirty="0">
              <a:solidFill>
                <a:schemeClr val="bg1">
                  <a:lumMod val="65000"/>
                </a:schemeClr>
              </a:solidFill>
            </a:endParaRPr>
          </a:p>
          <a:p>
            <a:pPr marL="514350" indent="-514350">
              <a:buFont typeface="+mj-lt"/>
              <a:buAutoNum type="arabicPeriod"/>
            </a:pP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Category learning game </a:t>
            </a:r>
            <a:r>
              <a:rPr lang="en-US" dirty="0" smtClean="0">
                <a:solidFill>
                  <a:schemeClr val="bg1">
                    <a:lumMod val="65000"/>
                  </a:schemeClr>
                </a:solidFill>
              </a:rPr>
              <a:t>online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/>
            </a:r>
            <a:br>
              <a:rPr lang="en-US" dirty="0">
                <a:solidFill>
                  <a:schemeClr val="bg1">
                    <a:lumMod val="65000"/>
                  </a:schemeClr>
                </a:solidFill>
              </a:rPr>
            </a:br>
            <a:endParaRPr lang="en-US" dirty="0">
              <a:solidFill>
                <a:schemeClr val="bg1">
                  <a:lumMod val="65000"/>
                </a:schemeClr>
              </a:solidFill>
            </a:endParaRP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Deep learning </a:t>
            </a:r>
            <a:r>
              <a:rPr lang="en-US" dirty="0" smtClean="0"/>
              <a:t>nets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ECS WebSci -- 5 December 2016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88727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le 1"/>
          <p:cNvSpPr>
            <a:spLocks noGrp="1"/>
          </p:cNvSpPr>
          <p:nvPr>
            <p:ph type="title"/>
          </p:nvPr>
        </p:nvSpPr>
        <p:spPr>
          <a:xfrm>
            <a:off x="457200" y="227013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Deep Learning Net Model</a:t>
            </a:r>
            <a:br>
              <a:rPr lang="en-US" dirty="0" smtClean="0"/>
            </a:br>
            <a:endParaRPr lang="en-US" dirty="0" smtClean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ECS WebSci -- 5 December 2016</a:t>
            </a:r>
            <a:endParaRPr lang="en-US"/>
          </a:p>
        </p:txBody>
      </p:sp>
      <p:pic>
        <p:nvPicPr>
          <p:cNvPr id="7" name="Image 2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557" y="798514"/>
            <a:ext cx="3211975" cy="3206328"/>
          </a:xfrm>
          <a:prstGeom prst="rect">
            <a:avLst/>
          </a:prstGeom>
        </p:spPr>
      </p:pic>
      <p:pic>
        <p:nvPicPr>
          <p:cNvPr id="8" name="Image 1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27156" y="826051"/>
            <a:ext cx="3059644" cy="2992826"/>
          </a:xfrm>
          <a:prstGeom prst="rect">
            <a:avLst/>
          </a:prstGeom>
        </p:spPr>
      </p:pic>
      <p:pic>
        <p:nvPicPr>
          <p:cNvPr id="9" name="Image 3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1133" y="3577888"/>
            <a:ext cx="3221733" cy="3205417"/>
          </a:xfrm>
          <a:prstGeom prst="rect">
            <a:avLst/>
          </a:prstGeom>
        </p:spPr>
      </p:pic>
      <p:pic>
        <p:nvPicPr>
          <p:cNvPr id="10" name="Picture 9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57819" y="4670385"/>
            <a:ext cx="2865417" cy="16632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5354995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2437" y="813122"/>
            <a:ext cx="8472668" cy="4522808"/>
          </a:xfrm>
        </p:spPr>
        <p:txBody>
          <a:bodyPr>
            <a:normAutofit fontScale="92500" lnSpcReduction="1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Symbol Grounding </a:t>
            </a:r>
            <a:r>
              <a:rPr lang="en-US" dirty="0" smtClean="0">
                <a:solidFill>
                  <a:schemeClr val="bg1">
                    <a:lumMod val="65000"/>
                  </a:schemeClr>
                </a:solidFill>
              </a:rPr>
              <a:t>Problem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/>
            </a:r>
            <a:br>
              <a:rPr lang="en-US" dirty="0">
                <a:solidFill>
                  <a:schemeClr val="bg1">
                    <a:lumMod val="65000"/>
                  </a:schemeClr>
                </a:solidFill>
              </a:rPr>
            </a:br>
            <a:endParaRPr lang="en-US" dirty="0">
              <a:solidFill>
                <a:schemeClr val="bg1">
                  <a:lumMod val="65000"/>
                </a:schemeClr>
              </a:solidFill>
            </a:endParaRPr>
          </a:p>
          <a:p>
            <a:pPr marL="514350" indent="-514350">
              <a:buFont typeface="+mj-lt"/>
              <a:buAutoNum type="arabicPeriod"/>
            </a:pP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Dictionary + Dictionary </a:t>
            </a:r>
            <a:r>
              <a:rPr lang="en-US" dirty="0" smtClean="0">
                <a:solidFill>
                  <a:schemeClr val="bg1">
                    <a:lumMod val="65000"/>
                  </a:schemeClr>
                </a:solidFill>
              </a:rPr>
              <a:t>Game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/>
            </a:r>
            <a:br>
              <a:rPr lang="en-US" dirty="0">
                <a:solidFill>
                  <a:schemeClr val="bg1">
                    <a:lumMod val="65000"/>
                  </a:schemeClr>
                </a:solidFill>
              </a:rPr>
            </a:br>
            <a:endParaRPr lang="en-US" dirty="0">
              <a:solidFill>
                <a:schemeClr val="bg1">
                  <a:lumMod val="65000"/>
                </a:schemeClr>
              </a:solidFill>
            </a:endParaRPr>
          </a:p>
          <a:p>
            <a:pPr marL="514350" indent="-514350">
              <a:buFont typeface="+mj-lt"/>
              <a:buAutoNum type="arabicPeriod"/>
            </a:pP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Category learning game </a:t>
            </a:r>
            <a:r>
              <a:rPr lang="en-US" dirty="0" smtClean="0">
                <a:solidFill>
                  <a:schemeClr val="bg1">
                    <a:lumMod val="65000"/>
                  </a:schemeClr>
                </a:solidFill>
              </a:rPr>
              <a:t>online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/>
            </a:r>
            <a:br>
              <a:rPr lang="en-US" dirty="0">
                <a:solidFill>
                  <a:schemeClr val="bg1">
                    <a:lumMod val="65000"/>
                  </a:schemeClr>
                </a:solidFill>
              </a:rPr>
            </a:br>
            <a:endParaRPr lang="en-US" dirty="0">
              <a:solidFill>
                <a:schemeClr val="bg1">
                  <a:lumMod val="65000"/>
                </a:schemeClr>
              </a:solidFill>
            </a:endParaRPr>
          </a:p>
          <a:p>
            <a:pPr marL="514350" indent="-514350">
              <a:buFont typeface="+mj-lt"/>
              <a:buAutoNum type="arabicPeriod"/>
            </a:pP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Deep learning </a:t>
            </a:r>
            <a:r>
              <a:rPr lang="en-US" dirty="0" smtClean="0">
                <a:solidFill>
                  <a:schemeClr val="bg1">
                    <a:lumMod val="65000"/>
                  </a:schemeClr>
                </a:solidFill>
              </a:rPr>
              <a:t>nets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/>
            </a:r>
            <a:br>
              <a:rPr lang="en-US" dirty="0">
                <a:solidFill>
                  <a:schemeClr val="bg1">
                    <a:lumMod val="65000"/>
                  </a:schemeClr>
                </a:solidFill>
              </a:rPr>
            </a:br>
            <a:endParaRPr lang="en-US" dirty="0">
              <a:solidFill>
                <a:schemeClr val="bg1">
                  <a:lumMod val="65000"/>
                </a:schemeClr>
              </a:solidFill>
            </a:endParaRP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Open Access </a:t>
            </a:r>
            <a:r>
              <a:rPr lang="en-US" dirty="0" smtClean="0"/>
              <a:t>- </a:t>
            </a:r>
            <a:r>
              <a:rPr lang="en-US" dirty="0" err="1" smtClean="0"/>
              <a:t>Scientometrics</a:t>
            </a:r>
            <a:r>
              <a:rPr lang="en-US" dirty="0" smtClean="0"/>
              <a:t>  - ROAR/ROARMAP</a:t>
            </a:r>
            <a:r>
              <a:rPr lang="en-US" dirty="0"/>
              <a:t> </a:t>
            </a:r>
          </a:p>
          <a:p>
            <a:pPr marL="514350" indent="-514350">
              <a:buFont typeface="+mj-lt"/>
              <a:buAutoNum type="arabicPeriod"/>
            </a:pP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ECS WebSci -- 5 December 2016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97547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ROAR &amp; ROARMAP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hlinkClick r:id="rId2"/>
              </a:rPr>
              <a:t>http://</a:t>
            </a:r>
            <a:r>
              <a:rPr lang="en-US" dirty="0" smtClean="0">
                <a:hlinkClick r:id="rId2"/>
              </a:rPr>
              <a:t>roar.eprints.org</a:t>
            </a:r>
            <a:endParaRPr lang="en-US" dirty="0" smtClean="0"/>
          </a:p>
          <a:p>
            <a:r>
              <a:rPr lang="en-US" dirty="0">
                <a:hlinkClick r:id="rId3"/>
              </a:rPr>
              <a:t>http://</a:t>
            </a:r>
            <a:r>
              <a:rPr lang="en-US" dirty="0" smtClean="0">
                <a:hlinkClick r:id="rId3"/>
              </a:rPr>
              <a:t>roarmap.eprints.org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ECS WebSci -- 5 December 2016</a:t>
            </a:r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5579" y="3649663"/>
            <a:ext cx="5895975" cy="2476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2316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How is this relevant to the web?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756150"/>
          </a:xfrm>
        </p:spPr>
        <p:txBody>
          <a:bodyPr>
            <a:normAutofit/>
          </a:bodyPr>
          <a:lstStyle/>
          <a:p>
            <a:r>
              <a:rPr lang="en-US" sz="1800" dirty="0" smtClean="0"/>
              <a:t>The web (taking over from our dictionaries, encyclopedias, textbooks and treatises as category repositories) is now our global </a:t>
            </a:r>
            <a:r>
              <a:rPr lang="en-US" sz="1800" u="sng" dirty="0" smtClean="0"/>
              <a:t>category </a:t>
            </a:r>
            <a:r>
              <a:rPr lang="en-US" sz="1800" u="sng" dirty="0" err="1" smtClean="0"/>
              <a:t>commmons</a:t>
            </a:r>
            <a:r>
              <a:rPr lang="en-US" sz="1800" dirty="0" smtClean="0"/>
              <a:t>.</a:t>
            </a:r>
          </a:p>
          <a:p>
            <a:r>
              <a:rPr lang="en-US" sz="1800" dirty="0" smtClean="0"/>
              <a:t>The “semantic web” is not a semantic web at all; it is a syntactic web (squiggles and </a:t>
            </a:r>
            <a:r>
              <a:rPr lang="en-US" sz="1800" dirty="0" err="1" smtClean="0"/>
              <a:t>squoggles</a:t>
            </a:r>
            <a:r>
              <a:rPr lang="en-US" sz="1800" dirty="0" smtClean="0"/>
              <a:t>) based only on shape, not on meaning, and that includes all metadata tags (which are as useless as a </a:t>
            </a:r>
            <a:r>
              <a:rPr lang="en-US" sz="1800" dirty="0" err="1" smtClean="0"/>
              <a:t>chinese</a:t>
            </a:r>
            <a:r>
              <a:rPr lang="en-US" sz="1800" dirty="0" smtClean="0"/>
              <a:t> definition to someone who does not understand </a:t>
            </a:r>
            <a:r>
              <a:rPr lang="en-US" sz="1800" dirty="0" err="1" smtClean="0"/>
              <a:t>chinese</a:t>
            </a:r>
            <a:r>
              <a:rPr lang="en-US" sz="1800" dirty="0" smtClean="0"/>
              <a:t>).</a:t>
            </a:r>
          </a:p>
          <a:p>
            <a:r>
              <a:rPr lang="en-US" sz="1800" dirty="0" smtClean="0"/>
              <a:t>So to understand web use (“web cognition”), just as when we want to understand dictionary use, we can graph it to extract its kernel, core and satellites: citations as well as links can be analyzed like definitional links</a:t>
            </a:r>
          </a:p>
          <a:p>
            <a:r>
              <a:rPr lang="en-US" sz="1800" dirty="0" smtClean="0"/>
              <a:t>Apart from the grounding, I hope I gave a taste of ways in which the web can be used to understand cognition (the online dictionary game and the online category-learning task).</a:t>
            </a:r>
          </a:p>
          <a:p>
            <a:r>
              <a:rPr lang="en-US" sz="1800" dirty="0" smtClean="0"/>
              <a:t>I did not get to the ROAR/ROARMAP part, but there I would have pleaded for datamining ROAR and ROARMAP’s rich database in order to monitor and guide open access and open-access policy as well as in order to validate research performance metrics.</a:t>
            </a:r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ECS WebSci -- 5 December 2016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3233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763"/>
            <a:ext cx="8229600" cy="1143000"/>
          </a:xfrm>
        </p:spPr>
        <p:txBody>
          <a:bodyPr>
            <a:noAutofit/>
          </a:bodyPr>
          <a:lstStyle/>
          <a:p>
            <a:r>
              <a:rPr lang="en-US" sz="3600" b="1" dirty="0" smtClean="0"/>
              <a:t>What is </a:t>
            </a:r>
            <a:br>
              <a:rPr lang="en-US" sz="3600" b="1" dirty="0" smtClean="0"/>
            </a:br>
            <a:r>
              <a:rPr lang="en-US" sz="3600" b="1" dirty="0" smtClean="0"/>
              <a:t>the Symbol Grounding Problem?</a:t>
            </a:r>
            <a:endParaRPr lang="en-US" sz="3600" b="1" dirty="0"/>
          </a:p>
        </p:txBody>
      </p:sp>
      <p:pic>
        <p:nvPicPr>
          <p:cNvPr id="7" name="Picture 6" descr="symgrograb.tif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4584" y="1170028"/>
            <a:ext cx="6999416" cy="5505410"/>
          </a:xfrm>
          <a:prstGeom prst="rect">
            <a:avLst/>
          </a:prstGeom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ECS WebSci -- 5 December 2016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33642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66434"/>
            <a:ext cx="7772400" cy="1470025"/>
          </a:xfrm>
        </p:spPr>
        <p:txBody>
          <a:bodyPr>
            <a:normAutofit/>
          </a:bodyPr>
          <a:lstStyle/>
          <a:p>
            <a:r>
              <a:rPr lang="en-US" b="1" dirty="0" smtClean="0"/>
              <a:t>Thank you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 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701379" y="5433020"/>
            <a:ext cx="315325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 </a:t>
            </a:r>
          </a:p>
          <a:p>
            <a:pPr algn="ctr"/>
            <a:r>
              <a:rPr lang="en-US" b="1" dirty="0" smtClean="0"/>
              <a:t>Xi</a:t>
            </a:r>
            <a:r>
              <a:rPr lang="en-US" b="1" dirty="0"/>
              <a:t>-Wei Kang </a:t>
            </a:r>
            <a:r>
              <a:rPr lang="en-US" b="1" dirty="0" smtClean="0"/>
              <a:t> </a:t>
            </a:r>
            <a:r>
              <a:rPr lang="en-US" dirty="0" smtClean="0"/>
              <a:t>U Southampton</a:t>
            </a:r>
          </a:p>
          <a:p>
            <a:pPr algn="ctr"/>
            <a:r>
              <a:rPr lang="en-US" dirty="0" smtClean="0"/>
              <a:t> </a:t>
            </a:r>
            <a:endParaRPr lang="en-US" dirty="0"/>
          </a:p>
        </p:txBody>
      </p:sp>
      <p:pic>
        <p:nvPicPr>
          <p:cNvPr id="7" name="Picture 6" descr="xiwei1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21444" y="3949542"/>
            <a:ext cx="1301155" cy="1600974"/>
          </a:xfrm>
          <a:prstGeom prst="rect">
            <a:avLst/>
          </a:prstGeom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ECS WebSci -- 5 December 2016</a:t>
            </a:r>
            <a:endParaRPr lang="en-US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8188" y="4023127"/>
            <a:ext cx="3970101" cy="20072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7822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417638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Chinese-Chinese </a:t>
            </a:r>
            <a:br>
              <a:rPr lang="en-US" dirty="0" smtClean="0"/>
            </a:br>
            <a:r>
              <a:rPr lang="en-US" dirty="0" smtClean="0"/>
              <a:t>Dictionary-Go-Round</a:t>
            </a:r>
            <a:endParaRPr lang="en-US" dirty="0" smtClean="0"/>
          </a:p>
        </p:txBody>
      </p:sp>
      <p:pic>
        <p:nvPicPr>
          <p:cNvPr id="19459" name="Content Placeholder 3" descr="chindict.jpg"/>
          <p:cNvPicPr>
            <a:picLocks noGrp="1" noChangeAspect="1"/>
          </p:cNvPicPr>
          <p:nvPr>
            <p:ph idx="1"/>
          </p:nvPr>
        </p:nvPicPr>
        <p:blipFill>
          <a:blip r:embed="rId2"/>
          <a:srcRect t="9880" b="9880"/>
          <a:stretch>
            <a:fillRect/>
          </a:stretch>
        </p:blipFill>
        <p:spPr/>
      </p:pic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ECS WebSci -- 5 December 2016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86140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ext Box 2"/>
          <p:cNvSpPr txBox="1">
            <a:spLocks noChangeArrowheads="1"/>
          </p:cNvSpPr>
          <p:nvPr/>
        </p:nvSpPr>
        <p:spPr bwMode="auto">
          <a:xfrm>
            <a:off x="1276350" y="990600"/>
            <a:ext cx="6391275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US" sz="2400" dirty="0" smtClean="0"/>
              <a:t>Doing the right thing with the right KIND of thing</a:t>
            </a:r>
            <a:endParaRPr lang="en-US" sz="2400" dirty="0"/>
          </a:p>
        </p:txBody>
      </p:sp>
      <p:sp>
        <p:nvSpPr>
          <p:cNvPr id="20485" name="Rectangle 6"/>
          <p:cNvSpPr>
            <a:spLocks noGrp="1" noChangeArrowheads="1"/>
          </p:cNvSpPr>
          <p:nvPr>
            <p:ph type="title" idx="4294967295"/>
          </p:nvPr>
        </p:nvSpPr>
        <p:spPr>
          <a:xfrm>
            <a:off x="1620838" y="219075"/>
            <a:ext cx="5181600" cy="533400"/>
          </a:xfrm>
          <a:prstGeom prst="rect">
            <a:avLst/>
          </a:prstGeom>
        </p:spPr>
        <p:txBody>
          <a:bodyPr/>
          <a:lstStyle/>
          <a:p>
            <a:pPr eaLnBrk="1" hangingPunct="1"/>
            <a:r>
              <a:rPr lang="en-US" sz="2400" b="1" dirty="0" smtClean="0">
                <a:solidFill>
                  <a:schemeClr val="tx1"/>
                </a:solidFill>
              </a:rPr>
              <a:t>What </a:t>
            </a:r>
            <a:r>
              <a:rPr lang="en-US" sz="2400" b="1" dirty="0">
                <a:solidFill>
                  <a:schemeClr val="tx1"/>
                </a:solidFill>
              </a:rPr>
              <a:t>is Categorization?</a:t>
            </a:r>
            <a:endParaRPr lang="en-US" dirty="0"/>
          </a:p>
        </p:txBody>
      </p:sp>
      <p:pic>
        <p:nvPicPr>
          <p:cNvPr id="7" name="Picture 1028" descr="mushrooms2.jpg                                                 0007E7C6HarnDisk OSX                   B7C7AF91: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71101" y="1828800"/>
            <a:ext cx="2964291" cy="46131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ECS WebSci -- 5 December 2016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22983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 sz="quarter"/>
          </p:nvPr>
        </p:nvSpPr>
        <p:spPr>
          <a:xfrm>
            <a:off x="685800" y="381000"/>
            <a:ext cx="7772400" cy="1143000"/>
          </a:xfrm>
        </p:spPr>
        <p:txBody>
          <a:bodyPr>
            <a:normAutofit/>
          </a:bodyPr>
          <a:lstStyle/>
          <a:p>
            <a:pPr eaLnBrk="1" hangingPunct="1"/>
            <a:r>
              <a:rPr lang="en-US" b="1" dirty="0" err="1" smtClean="0">
                <a:latin typeface="Times" charset="0"/>
                <a:ea typeface="ＭＳ Ｐゴシック" charset="0"/>
                <a:cs typeface="ＭＳ Ｐゴシック" charset="0"/>
              </a:rPr>
              <a:t>Gibsonian</a:t>
            </a:r>
            <a:r>
              <a:rPr lang="en-US" b="1" dirty="0" smtClean="0">
                <a:latin typeface="Times" charset="0"/>
                <a:ea typeface="ＭＳ Ｐゴシック" charset="0"/>
                <a:cs typeface="ＭＳ Ｐゴシック" charset="0"/>
              </a:rPr>
              <a:t> Affordances</a:t>
            </a:r>
            <a:endParaRPr lang="en-US" dirty="0">
              <a:latin typeface="Times" charset="0"/>
              <a:ea typeface="ＭＳ Ｐゴシック" charset="0"/>
              <a:cs typeface="ＭＳ Ｐゴシック" charset="0"/>
            </a:endParaRPr>
          </a:p>
        </p:txBody>
      </p:sp>
      <p:pic>
        <p:nvPicPr>
          <p:cNvPr id="19459" name="Picture 7" descr="afford1.png                                                    0032C76FHARNDISK                       BE95F007: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334000" y="4038600"/>
            <a:ext cx="2741613" cy="1981200"/>
          </a:xfrm>
          <a:noFill/>
        </p:spPr>
      </p:pic>
      <p:pic>
        <p:nvPicPr>
          <p:cNvPr id="19460" name="Picture 8" descr="&#10;escher.jpg                                                     0032C76FHARNDISK                       BE95F007: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143000" y="1752600"/>
            <a:ext cx="2357438" cy="1981200"/>
          </a:xfrm>
          <a:noFill/>
        </p:spPr>
      </p:pic>
      <p:pic>
        <p:nvPicPr>
          <p:cNvPr id="19461" name="Picture 9" descr="peghole1.jpg                                                   0032C76FHARNDISK                       BE95F007: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295400" y="4114800"/>
            <a:ext cx="2032000" cy="1981200"/>
          </a:xfrm>
          <a:noFill/>
        </p:spPr>
      </p:pic>
      <p:pic>
        <p:nvPicPr>
          <p:cNvPr id="19462" name="Picture 10" descr="peghole2.gif                                                   0032C76FHARNDISK                       BE95F007: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029200" y="1447800"/>
            <a:ext cx="2730500" cy="1981200"/>
          </a:xfrm>
          <a:noFill/>
        </p:spPr>
      </p:pic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ECS WebSci -- 5 December 2016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97595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 sz="quarter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n-US" b="1" dirty="0" smtClean="0">
                <a:latin typeface="Times" charset="0"/>
                <a:ea typeface="ＭＳ Ｐゴシック" charset="0"/>
                <a:cs typeface="ＭＳ Ｐゴシック" charset="0"/>
              </a:rPr>
              <a:t>Nonhuman species categorize too</a:t>
            </a:r>
            <a:endParaRPr lang="en-US" b="1" dirty="0">
              <a:latin typeface="Times" charset="0"/>
              <a:ea typeface="ＭＳ Ｐゴシック" charset="0"/>
              <a:cs typeface="ＭＳ Ｐゴシック" charset="0"/>
            </a:endParaRPr>
          </a:p>
        </p:txBody>
      </p:sp>
      <p:pic>
        <p:nvPicPr>
          <p:cNvPr id="20483" name="Picture 3" descr="&#10;tarantula.jpg                                                  0007E7C6HarnDisk OSX                   B7C7AF91: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192213" y="1981200"/>
            <a:ext cx="2797175" cy="1981200"/>
          </a:xfrm>
        </p:spPr>
      </p:pic>
      <p:pic>
        <p:nvPicPr>
          <p:cNvPr id="20484" name="Picture 4" descr="octopus.png                                                    0007E7C6HarnDisk OSX                   B7C7AF91: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232400" y="1981200"/>
            <a:ext cx="2641600" cy="1981200"/>
          </a:xfrm>
        </p:spPr>
      </p:pic>
      <p:pic>
        <p:nvPicPr>
          <p:cNvPr id="20485" name="Picture 5" descr=" eagle.jpg                                                      0032C76FHARNDISK                       BE95F007: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365250" y="4114800"/>
            <a:ext cx="2601913" cy="1981200"/>
          </a:xfrm>
        </p:spPr>
      </p:pic>
      <p:pic>
        <p:nvPicPr>
          <p:cNvPr id="20486" name="Picture 6" descr="childmanip.jpg                                                 0032C76FHARNDISK                       BE95F007: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915025" y="4114800"/>
            <a:ext cx="2009775" cy="2438400"/>
          </a:xfrm>
        </p:spPr>
      </p:pic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ECS WebSci -- 5 December 2016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16635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274638"/>
            <a:ext cx="8839200" cy="1858962"/>
          </a:xfrm>
        </p:spPr>
        <p:txBody>
          <a:bodyPr>
            <a:normAutofit fontScale="90000"/>
          </a:bodyPr>
          <a:lstStyle/>
          <a:p>
            <a:r>
              <a:rPr lang="en-US" sz="3200" b="1" dirty="0" smtClean="0"/>
              <a:t>Nonhuman animals have categories but they don’t speak </a:t>
            </a:r>
            <a:br>
              <a:rPr lang="en-US" sz="3200" b="1" dirty="0" smtClean="0"/>
            </a:br>
            <a:r>
              <a:rPr lang="en-US" sz="3200" b="1" dirty="0" smtClean="0"/>
              <a:t>(why not??)</a:t>
            </a:r>
            <a:br>
              <a:rPr lang="en-US" sz="3200" b="1" dirty="0" smtClean="0"/>
            </a:br>
            <a:r>
              <a:rPr lang="en-US" sz="3200" dirty="0" smtClean="0">
                <a:solidFill>
                  <a:srgbClr val="008000"/>
                </a:solidFill>
              </a:rPr>
              <a:t>The </a:t>
            </a:r>
            <a:r>
              <a:rPr lang="en-US" sz="3200" dirty="0">
                <a:solidFill>
                  <a:srgbClr val="008000"/>
                </a:solidFill>
              </a:rPr>
              <a:t>Advent of </a:t>
            </a:r>
            <a:r>
              <a:rPr lang="en-US" sz="3200" dirty="0" smtClean="0">
                <a:solidFill>
                  <a:srgbClr val="008000"/>
                </a:solidFill>
              </a:rPr>
              <a:t>Language 300,000 years ago</a:t>
            </a:r>
            <a:endParaRPr lang="en-US" sz="3200" dirty="0">
              <a:solidFill>
                <a:srgbClr val="008000"/>
              </a:solidFill>
            </a:endParaRPr>
          </a:p>
        </p:txBody>
      </p:sp>
      <p:pic>
        <p:nvPicPr>
          <p:cNvPr id="4" name="Picture 3" descr="homotaut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97524" y="2217472"/>
            <a:ext cx="3000375" cy="4000500"/>
          </a:xfrm>
          <a:prstGeom prst="rect">
            <a:avLst/>
          </a:prstGeom>
        </p:spPr>
      </p:pic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ECS WebSci -- 5 December 2016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85741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643</TotalTime>
  <Words>690</Words>
  <Application>Microsoft Macintosh PowerPoint</Application>
  <PresentationFormat>On-screen Show (4:3)</PresentationFormat>
  <Paragraphs>124</Paragraphs>
  <Slides>40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40</vt:i4>
      </vt:variant>
    </vt:vector>
  </HeadingPairs>
  <TitlesOfParts>
    <vt:vector size="46" baseType="lpstr">
      <vt:lpstr>Calibri</vt:lpstr>
      <vt:lpstr>ＭＳ Ｐゴシック</vt:lpstr>
      <vt:lpstr>Times</vt:lpstr>
      <vt:lpstr>Times New Roman</vt:lpstr>
      <vt:lpstr>Arial</vt:lpstr>
      <vt:lpstr>Office Theme</vt:lpstr>
      <vt:lpstr>Web Science and the Mind  </vt:lpstr>
      <vt:lpstr>PowerPoint Presentation</vt:lpstr>
      <vt:lpstr>PowerPoint Presentation</vt:lpstr>
      <vt:lpstr>What is  the Symbol Grounding Problem?</vt:lpstr>
      <vt:lpstr>Chinese-Chinese  Dictionary-Go-Round</vt:lpstr>
      <vt:lpstr>What is Categorization?</vt:lpstr>
      <vt:lpstr>Gibsonian Affordances</vt:lpstr>
      <vt:lpstr>Nonhuman species categorize too</vt:lpstr>
      <vt:lpstr>Nonhuman animals have categories but they don’t speak  (why not??) The Advent of Language 300,000 years ago</vt:lpstr>
      <vt:lpstr> Artificial Life Simulation of Language Evolution</vt:lpstr>
      <vt:lpstr>PowerPoint Presentation</vt:lpstr>
      <vt:lpstr>Dictionaries (and Encylopedias and Textbooks) are Category Repositories </vt:lpstr>
      <vt:lpstr>    Toy dictionary represented as graph 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Dictionary Hidden Structure</vt:lpstr>
      <vt:lpstr>http://lexis.uqam.ca:8080/dictGame </vt:lpstr>
      <vt:lpstr>PowerPoint Presentation</vt:lpstr>
      <vt:lpstr>The Whorf Hypothesis</vt:lpstr>
      <vt:lpstr>Categorical Perception (CP)</vt:lpstr>
      <vt:lpstr>Ailfish and Limfish </vt:lpstr>
      <vt:lpstr>“Kalamite” and “Lakamite” textures</vt:lpstr>
      <vt:lpstr> Learners, borderlines and nonlearners</vt:lpstr>
      <vt:lpstr>% covariant features and task difficulty</vt:lpstr>
      <vt:lpstr>Compression and Separation </vt:lpstr>
      <vt:lpstr>Early N1 (sensory) and late Pc (cognitive) effects </vt:lpstr>
      <vt:lpstr>Scalp Distribution of Changes </vt:lpstr>
      <vt:lpstr>PowerPoint Presentation</vt:lpstr>
      <vt:lpstr>Deep Learning Net Model </vt:lpstr>
      <vt:lpstr>PowerPoint Presentation</vt:lpstr>
      <vt:lpstr>ROAR &amp; ROARMAP</vt:lpstr>
      <vt:lpstr>How is this relevant to the web?</vt:lpstr>
      <vt:lpstr>Thank you  </vt:lpstr>
    </vt:vector>
  </TitlesOfParts>
  <Company>UQaM</Company>
  <LinksUpToDate>false</LinksUpToDate>
  <SharedDoc>false</SharedDoc>
  <HyperlinksChanged>false</HyperlinksChanged>
  <AppVersion>15.0028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Stevan Harnad</dc:creator>
  <cp:lastModifiedBy>Stevan Harnad</cp:lastModifiedBy>
  <cp:revision>42</cp:revision>
  <dcterms:created xsi:type="dcterms:W3CDTF">2015-01-16T11:57:28Z</dcterms:created>
  <dcterms:modified xsi:type="dcterms:W3CDTF">2016-12-05T17:11:51Z</dcterms:modified>
</cp:coreProperties>
</file>