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54" r:id="rId3"/>
    <p:sldId id="355" r:id="rId4"/>
    <p:sldId id="340" r:id="rId5"/>
    <p:sldId id="362" r:id="rId6"/>
    <p:sldId id="336" r:id="rId7"/>
    <p:sldId id="320" r:id="rId8"/>
    <p:sldId id="321" r:id="rId9"/>
    <p:sldId id="338" r:id="rId10"/>
    <p:sldId id="341" r:id="rId11"/>
    <p:sldId id="356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52" r:id="rId25"/>
    <p:sldId id="360" r:id="rId26"/>
    <p:sldId id="350" r:id="rId27"/>
    <p:sldId id="351" r:id="rId28"/>
    <p:sldId id="353" r:id="rId29"/>
    <p:sldId id="342" r:id="rId30"/>
    <p:sldId id="343" r:id="rId31"/>
    <p:sldId id="344" r:id="rId32"/>
    <p:sldId id="346" r:id="rId33"/>
    <p:sldId id="347" r:id="rId34"/>
    <p:sldId id="348" r:id="rId35"/>
    <p:sldId id="358" r:id="rId36"/>
    <p:sldId id="349" r:id="rId37"/>
    <p:sldId id="359" r:id="rId38"/>
    <p:sldId id="361" r:id="rId39"/>
    <p:sldId id="363" r:id="rId40"/>
    <p:sldId id="31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43"/>
  </p:normalViewPr>
  <p:slideViewPr>
    <p:cSldViewPr snapToGrid="0" snapToObjects="1">
      <p:cViewPr>
        <p:scale>
          <a:sx n="110" d="100"/>
          <a:sy n="110" d="100"/>
        </p:scale>
        <p:origin x="157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B86E6-0D2F-7E4F-8926-9E87F49F975A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2355D-67F6-ED44-A252-D5423505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4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5E8AB-2523-0F4E-A486-E810D62EBBB5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1F6A-6C9E-1C4E-BA90-BE27F1A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27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1F6A-6C9E-1C4E-BA90-BE27F1AC2D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4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B7DC0DE5-1FAA-1748-A983-DD6D6C2145A9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20</a:t>
            </a:fld>
            <a:endParaRPr lang="en-CA">
              <a:latin typeface="Times New Roman" charset="0"/>
            </a:endParaRPr>
          </a:p>
        </p:txBody>
      </p:sp>
      <p:sp>
        <p:nvSpPr>
          <p:cNvPr id="3686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C4793C2E-D946-5545-86E2-C25CF1B8D28D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21</a:t>
            </a:fld>
            <a:endParaRPr lang="en-CA">
              <a:latin typeface="Times New Roman" charset="0"/>
            </a:endParaRPr>
          </a:p>
        </p:txBody>
      </p:sp>
      <p:sp>
        <p:nvSpPr>
          <p:cNvPr id="3891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DE29B2CF-3F95-9E4D-A70F-1C2CA2584884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22</a:t>
            </a:fld>
            <a:endParaRPr lang="en-CA">
              <a:latin typeface="Times New Roman" charset="0"/>
            </a:endParaRPr>
          </a:p>
        </p:txBody>
      </p:sp>
      <p:sp>
        <p:nvSpPr>
          <p:cNvPr id="4096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1F6A-6C9E-1C4E-BA90-BE27F1AC2D1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4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evolved</a:t>
            </a:r>
            <a:r>
              <a:rPr lang="en-US" baseline="0" dirty="0" smtClean="0"/>
              <a:t> as reciprocal barter: no charge for words, hence open access…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4416A-C278-D947-A4CC-0D4DF3EFBE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50F263C3-5FDE-7644-82B2-16100FAA4647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13</a:t>
            </a:fld>
            <a:endParaRPr lang="en-CA">
              <a:latin typeface="Times New Roman" charset="0"/>
            </a:endParaRPr>
          </a:p>
        </p:txBody>
      </p:sp>
      <p:sp>
        <p:nvSpPr>
          <p:cNvPr id="2253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4A74FFE9-8EF8-754C-9BE4-084C7699C204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14</a:t>
            </a:fld>
            <a:endParaRPr lang="en-CA">
              <a:latin typeface="Times New Roman" charset="0"/>
            </a:endParaRPr>
          </a:p>
        </p:txBody>
      </p:sp>
      <p:sp>
        <p:nvSpPr>
          <p:cNvPr id="245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23417449-2F69-4D42-A5CE-DEB2D0D55F07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15</a:t>
            </a:fld>
            <a:endParaRPr lang="en-CA">
              <a:latin typeface="Times New Roman" charset="0"/>
            </a:endParaRPr>
          </a:p>
        </p:txBody>
      </p:sp>
      <p:sp>
        <p:nvSpPr>
          <p:cNvPr id="2662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CDD29F51-1630-824E-93BC-DE7CAA5B6754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16</a:t>
            </a:fld>
            <a:endParaRPr lang="en-CA">
              <a:latin typeface="Times New Roman" charset="0"/>
            </a:endParaRPr>
          </a:p>
        </p:txBody>
      </p:sp>
      <p:sp>
        <p:nvSpPr>
          <p:cNvPr id="2867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2987EFEB-D929-FF40-A7C3-7C119E70168C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17</a:t>
            </a:fld>
            <a:endParaRPr lang="en-CA">
              <a:latin typeface="Times New Roman" charset="0"/>
            </a:endParaRPr>
          </a:p>
        </p:txBody>
      </p:sp>
      <p:sp>
        <p:nvSpPr>
          <p:cNvPr id="3072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E356B779-2648-934A-BB55-11817E97A31F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18</a:t>
            </a:fld>
            <a:endParaRPr lang="en-CA">
              <a:latin typeface="Times New Roman" charset="0"/>
            </a:endParaRPr>
          </a:p>
        </p:txBody>
      </p:sp>
      <p:sp>
        <p:nvSpPr>
          <p:cNvPr id="3277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0E2689DC-67A0-4A43-B916-33C42B806B7F}" type="slidenum">
              <a:rPr lang="en-CA">
                <a:latin typeface="Times New Roman" charset="0"/>
              </a:rPr>
              <a:pPr>
                <a:buFont typeface="Times New Roman" charset="0"/>
                <a:buNone/>
              </a:pPr>
              <a:t>19</a:t>
            </a:fld>
            <a:endParaRPr lang="en-CA">
              <a:latin typeface="Times New Roman" charset="0"/>
            </a:endParaRPr>
          </a:p>
        </p:txBody>
      </p:sp>
      <p:sp>
        <p:nvSpPr>
          <p:cNvPr id="348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A002-02AC-994E-8BC4-12FC5491D19D}" type="datetime1">
              <a:rPr lang="en-CA" smtClean="0"/>
              <a:t>2016-12-05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6F9D-E494-AC4A-8642-50F82A92260A}" type="datetime1">
              <a:rPr lang="en-CA" smtClean="0"/>
              <a:t>2016-12-05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5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D00-B3D7-EB44-9F36-15FE1C4575B8}" type="datetime1">
              <a:rPr lang="en-CA" smtClean="0"/>
              <a:t>2016-12-05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35DC5-3482-F040-A0D1-19C7D2EB6403}" type="datetime1">
              <a:rPr lang="en-CA" smtClean="0"/>
              <a:t>2016-12-05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ECS WebSci -- 5 December 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3E445-7571-D644-AF1A-5B6A7F5F1F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098B-83B7-7346-9281-E53AED69A416}" type="datetime1">
              <a:rPr lang="en-CA" smtClean="0"/>
              <a:t>2016-12-05</a:t>
            </a:fld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ECS WebSci -- 5 December 2016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07317-B6C8-D24D-B6D6-294B0FCA46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289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A386-25C5-FC4A-BBB1-544C25B35AAC}" type="datetime1">
              <a:rPr lang="en-CA" smtClean="0"/>
              <a:t>2016-12-05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4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A138-9B41-B64E-AE8E-349E077E6840}" type="datetime1">
              <a:rPr lang="en-CA" smtClean="0"/>
              <a:t>2016-12-05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74E8-B84D-5543-B8CF-D85215D7DF21}" type="datetime1">
              <a:rPr lang="en-CA" smtClean="0"/>
              <a:t>2016-12-05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DACA-A897-D849-AFF0-9D6AC6BBA12D}" type="datetime1">
              <a:rPr lang="en-CA" smtClean="0"/>
              <a:t>2016-12-05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B375-4908-5945-A738-965935D92E24}" type="datetime1">
              <a:rPr lang="en-CA" smtClean="0"/>
              <a:t>2016-12-05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1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9F8B-ADDA-7840-94F9-A5728925892F}" type="datetime1">
              <a:rPr lang="en-CA" smtClean="0"/>
              <a:t>2016-12-05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1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CE21-99A6-0248-86F6-0484AA39E64D}" type="datetime1">
              <a:rPr lang="en-CA" smtClean="0"/>
              <a:t>2016-12-05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EDB7-15DB-7048-AC97-AA34C010E84C}" type="datetime1">
              <a:rPr lang="en-CA" smtClean="0"/>
              <a:t>2016-12-05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FB49B-5B1B-DE4F-A4DD-980739F35FBA}" type="datetime1">
              <a:rPr lang="en-CA" smtClean="0"/>
              <a:t>2016-12-05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ECS WebSci -- 5 December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04551-8588-AC4C-894D-90D12F33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3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xis.uqam.ca:8080/dictGame" TargetMode="External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oarmap.eprints.org/" TargetMode="External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ar.eprints.org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43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Web Science and the Mind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3036" y="1522018"/>
            <a:ext cx="6400800" cy="1276888"/>
          </a:xfrm>
        </p:spPr>
        <p:txBody>
          <a:bodyPr/>
          <a:lstStyle/>
          <a:p>
            <a:r>
              <a:rPr lang="en-US" dirty="0" smtClean="0"/>
              <a:t>Stevan Harnad</a:t>
            </a:r>
          </a:p>
          <a:p>
            <a:r>
              <a:rPr lang="en-US" dirty="0" smtClean="0"/>
              <a:t>U </a:t>
            </a:r>
            <a:r>
              <a:rPr lang="en-US" dirty="0" smtClean="0"/>
              <a:t>Southampton, </a:t>
            </a:r>
            <a:r>
              <a:rPr lang="en-US" dirty="0"/>
              <a:t>UQÀM, McGill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9388"/>
            <a:ext cx="6705600" cy="533400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b="1" dirty="0" smtClean="0"/>
              <a:t>Artificial Life Simulation of Language Evolution</a:t>
            </a:r>
            <a:endParaRPr lang="en-US" dirty="0" smtClean="0"/>
          </a:p>
        </p:txBody>
      </p:sp>
      <p:pic>
        <p:nvPicPr>
          <p:cNvPr id="59395" name="Picture 8" descr=" cang4.tif   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6240" y="1357790"/>
            <a:ext cx="5117760" cy="368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9" descr=" cang1.tif   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40" y="1465801"/>
            <a:ext cx="3581280" cy="358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10"/>
          <p:cNvSpPr txBox="1">
            <a:spLocks noChangeArrowheads="1"/>
          </p:cNvSpPr>
          <p:nvPr/>
        </p:nvSpPr>
        <p:spPr bwMode="auto">
          <a:xfrm>
            <a:off x="2705761" y="5986709"/>
            <a:ext cx="18471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37" y="813122"/>
            <a:ext cx="8472668" cy="45228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Symbol Grounding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Dictionary + Dictionary </a:t>
            </a:r>
            <a:r>
              <a:rPr lang="en-US" dirty="0" smtClean="0"/>
              <a:t>Game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Dictionaries (and </a:t>
            </a:r>
            <a:r>
              <a:rPr lang="en-US" dirty="0" err="1" smtClean="0"/>
              <a:t>Encylopedias</a:t>
            </a:r>
            <a:r>
              <a:rPr lang="en-US" dirty="0" smtClean="0"/>
              <a:t> and Textbooks) are Category Repositories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9459" name="Content Placeholder 3" descr="chindict.jpg"/>
          <p:cNvPicPr>
            <a:picLocks noGrp="1" noChangeAspect="1"/>
          </p:cNvPicPr>
          <p:nvPr>
            <p:ph idx="1"/>
          </p:nvPr>
        </p:nvPicPr>
        <p:blipFill>
          <a:blip r:embed="rId2"/>
          <a:srcRect t="9880" b="9880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001" y="1208288"/>
            <a:ext cx="5544000" cy="4018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81" y="249146"/>
            <a:ext cx="8228160" cy="967782"/>
          </a:xfrm>
        </p:spPr>
        <p:txBody>
          <a:bodyPr tIns="35268">
            <a:normAutofit fontScale="90000"/>
          </a:bodyPr>
          <a:lstStyle/>
          <a:p>
            <a:pPr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1800" b="1" dirty="0"/>
              <a:t/>
            </a:r>
            <a:br>
              <a:rPr lang="en-CA" sz="1800" b="1" dirty="0"/>
            </a:br>
            <a:r>
              <a:rPr lang="en-CA" sz="1800" b="1" dirty="0"/>
              <a:t/>
            </a:r>
            <a:br>
              <a:rPr lang="en-CA" sz="1800" b="1" dirty="0"/>
            </a:br>
            <a:r>
              <a:rPr lang="en-CA" sz="1800" b="1" dirty="0"/>
              <a:t/>
            </a:r>
            <a:br>
              <a:rPr lang="en-CA" sz="1800" b="1" dirty="0"/>
            </a:br>
            <a:r>
              <a:rPr lang="en-CA" sz="1800" b="1" dirty="0"/>
              <a:t/>
            </a:r>
            <a:br>
              <a:rPr lang="en-CA" sz="1800" b="1" dirty="0"/>
            </a:br>
            <a:r>
              <a:rPr lang="en-CA" sz="2500" b="1" i="1" dirty="0"/>
              <a:t>Toy</a:t>
            </a:r>
            <a:r>
              <a:rPr lang="en-CA" sz="2500" dirty="0"/>
              <a:t> dictionary represented as graph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ECS WebSci -- 5 December 2016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686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24801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681" y="1509278"/>
            <a:ext cx="5387040" cy="3878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116001" y="180020"/>
            <a:ext cx="6857280" cy="12414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Some words are not used in any </a:t>
            </a:r>
            <a:r>
              <a:rPr lang="en-CA" sz="2500" dirty="0" err="1">
                <a:solidFill>
                  <a:srgbClr val="000000"/>
                </a:solidFill>
              </a:rPr>
              <a:t>deﬁnition</a:t>
            </a:r>
            <a:r>
              <a:rPr lang="en-CA" sz="2500" dirty="0">
                <a:solidFill>
                  <a:srgbClr val="000000"/>
                </a:solidFill>
              </a:rPr>
              <a:t>.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23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24801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306081" y="5181665"/>
            <a:ext cx="6857280" cy="12414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2500" dirty="0">
              <a:solidFill>
                <a:srgbClr val="000000"/>
              </a:solidFill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6480" y="1306218"/>
            <a:ext cx="5124960" cy="393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1046881" y="1"/>
            <a:ext cx="6857280" cy="12414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They can be removed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05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24801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046881" y="1"/>
            <a:ext cx="6857280" cy="12414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2500" dirty="0">
              <a:solidFill>
                <a:srgbClr val="000000"/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2240" y="1306218"/>
            <a:ext cx="5281920" cy="3999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1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24801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323361" y="180020"/>
            <a:ext cx="6857280" cy="580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This process is recursive.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3761" y="1422869"/>
            <a:ext cx="5090400" cy="3964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45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440" y="1398388"/>
            <a:ext cx="4216320" cy="3827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26240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306081" y="5512899"/>
            <a:ext cx="6857280" cy="580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45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5440" y="1960047"/>
            <a:ext cx="321264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392481" y="318274"/>
            <a:ext cx="6857280" cy="580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Till no other word can be removed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426240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8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37" y="813122"/>
            <a:ext cx="8472668" cy="45228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Symbol Grounding </a:t>
            </a:r>
            <a:r>
              <a:rPr lang="en-US" dirty="0" smtClean="0"/>
              <a:t>Problem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Dictionary + Dictionary </a:t>
            </a:r>
            <a:r>
              <a:rPr lang="en-US" dirty="0" smtClean="0"/>
              <a:t>Game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Category learning game </a:t>
            </a:r>
            <a:r>
              <a:rPr lang="en-US" dirty="0" smtClean="0"/>
              <a:t>online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Deep learning </a:t>
            </a:r>
            <a:r>
              <a:rPr lang="en-US" dirty="0" smtClean="0"/>
              <a:t>nets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Access </a:t>
            </a:r>
            <a:r>
              <a:rPr lang="en-US" dirty="0" smtClean="0"/>
              <a:t>- </a:t>
            </a:r>
            <a:r>
              <a:rPr lang="en-US" dirty="0" err="1" smtClean="0"/>
              <a:t>Scientometrics</a:t>
            </a:r>
            <a:r>
              <a:rPr lang="en-US" dirty="0" smtClean="0"/>
              <a:t>  - ROAR/ROARMAP</a:t>
            </a:r>
            <a:r>
              <a:rPr lang="en-US" dirty="0"/>
              <a:t> 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21" y="1155002"/>
            <a:ext cx="5456160" cy="4232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977761" y="249146"/>
            <a:ext cx="6857280" cy="720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532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Resulting </a:t>
            </a:r>
            <a:r>
              <a:rPr lang="en-CA" sz="2500" dirty="0" err="1">
                <a:solidFill>
                  <a:srgbClr val="000000"/>
                </a:solidFill>
              </a:rPr>
              <a:t>subgraph</a:t>
            </a:r>
            <a:r>
              <a:rPr lang="en-CA" sz="2500" dirty="0">
                <a:solidFill>
                  <a:srgbClr val="000000"/>
                </a:solidFill>
              </a:rPr>
              <a:t> is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“Grounding Kernel” (GK) of dictionary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26240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26240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800" y="1319179"/>
            <a:ext cx="5726880" cy="4232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70401" y="180020"/>
            <a:ext cx="7673760" cy="10786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532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GK can be decomposed further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CA" sz="2500" dirty="0">
                <a:solidFill>
                  <a:srgbClr val="000000"/>
                </a:solidFill>
              </a:rPr>
              <a:t>into “Strongly Connected Components” (</a:t>
            </a:r>
            <a:r>
              <a:rPr lang="en-CA" sz="2500" dirty="0" err="1">
                <a:solidFill>
                  <a:srgbClr val="000000"/>
                </a:solidFill>
              </a:rPr>
              <a:t>SCCs</a:t>
            </a:r>
            <a:r>
              <a:rPr lang="en-CA" sz="25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21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26240" y="158417"/>
            <a:ext cx="8228160" cy="114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979200" y="5389046"/>
            <a:ext cx="7673760" cy="1078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532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CA" sz="2500" dirty="0">
              <a:solidFill>
                <a:srgbClr val="000000"/>
              </a:solidFill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920" y="1172284"/>
            <a:ext cx="5412960" cy="4215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59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Dictionary Hidden Structure</a:t>
            </a:r>
          </a:p>
        </p:txBody>
      </p:sp>
      <p:pic>
        <p:nvPicPr>
          <p:cNvPr id="59395" name="Content Placeholder 3" descr="melaniefi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903" y="1600200"/>
            <a:ext cx="6018193" cy="45259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lexis.uqam.ca:8080/dictGame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7835"/>
            <a:ext cx="8229600" cy="393069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37" y="813122"/>
            <a:ext cx="8472668" cy="45228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Symbol Grounding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Dictionary + Dictionary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Game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Category learning game </a:t>
            </a:r>
            <a:r>
              <a:rPr lang="en-US" dirty="0" smtClean="0"/>
              <a:t>online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Whorf Hypothesis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91581"/>
            <a:ext cx="5486400" cy="2743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800600" y="4724400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“Warping" of similarity </a:t>
            </a:r>
            <a:r>
              <a:rPr lang="en-US" sz="2000" dirty="0" smtClean="0"/>
              <a:t>space</a:t>
            </a:r>
            <a:endParaRPr lang="en-US" sz="2000" dirty="0"/>
          </a:p>
        </p:txBody>
      </p:sp>
      <p:pic>
        <p:nvPicPr>
          <p:cNvPr id="25603" name="Picture 4" descr="&#10;coloropon.gif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648200"/>
            <a:ext cx="27432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 cones.gif   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2286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&#10;spectrum7.gif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23622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&#10;rainbow3.jpeg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0"/>
            <a:ext cx="44196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0" y="4191000"/>
            <a:ext cx="4191000" cy="533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200" b="1" dirty="0" smtClean="0">
                <a:solidFill>
                  <a:schemeClr val="tx1"/>
                </a:solidFill>
                <a:ea typeface="ＭＳ Ｐゴシック" pitchFamily="-96" charset="-128"/>
                <a:cs typeface="ＭＳ Ｐゴシック" pitchFamily="-96" charset="-128"/>
              </a:rPr>
              <a:t>Categorical </a:t>
            </a:r>
            <a:r>
              <a:rPr lang="en-US" sz="2200" b="1" dirty="0">
                <a:solidFill>
                  <a:schemeClr val="tx1"/>
                </a:solidFill>
                <a:ea typeface="ＭＳ Ｐゴシック" pitchFamily="-96" charset="-128"/>
                <a:cs typeface="ＭＳ Ｐゴシック" pitchFamily="-96" charset="-128"/>
              </a:rPr>
              <a:t>Perception (CP)</a:t>
            </a:r>
            <a:endParaRPr lang="en-US" dirty="0">
              <a:ea typeface="ＭＳ Ｐゴシック" pitchFamily="-96" charset="-128"/>
              <a:cs typeface="ＭＳ Ｐゴシック" pitchFamily="-96" charset="-128"/>
            </a:endParaRPr>
          </a:p>
        </p:txBody>
      </p:sp>
      <p:pic>
        <p:nvPicPr>
          <p:cNvPr id="25608" name="Picture 9" descr=" cube2.gif     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181600"/>
            <a:ext cx="13906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43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Ailfish</a:t>
            </a:r>
            <a:r>
              <a:rPr lang="en-US" b="1" dirty="0" smtClean="0"/>
              <a:t> and </a:t>
            </a:r>
            <a:r>
              <a:rPr lang="en-US" b="1" dirty="0" err="1" smtClean="0"/>
              <a:t>Limfish</a:t>
            </a:r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1379" y="5433020"/>
            <a:ext cx="31532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1400" b="1" dirty="0" smtClean="0"/>
              <a:t>Xi</a:t>
            </a:r>
            <a:r>
              <a:rPr lang="en-US" sz="1400" b="1" dirty="0"/>
              <a:t>-Wei Kang </a:t>
            </a:r>
            <a:r>
              <a:rPr lang="en-US" sz="1400" b="1" dirty="0" smtClean="0"/>
              <a:t> </a:t>
            </a:r>
            <a:r>
              <a:rPr lang="en-US" sz="1400" dirty="0" smtClean="0"/>
              <a:t>U Southampton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xiwe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54" y="4572828"/>
            <a:ext cx="804708" cy="9901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0" y="1798015"/>
            <a:ext cx="7189488" cy="36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97787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“</a:t>
            </a:r>
            <a:r>
              <a:rPr lang="en-US" sz="3100" dirty="0" err="1" smtClean="0"/>
              <a:t>Kalamite</a:t>
            </a:r>
            <a:r>
              <a:rPr lang="en-US" sz="3100" dirty="0" smtClean="0"/>
              <a:t>” and “</a:t>
            </a:r>
            <a:r>
              <a:rPr lang="en-US" sz="3100" dirty="0" err="1" smtClean="0"/>
              <a:t>Lakamite</a:t>
            </a:r>
            <a:r>
              <a:rPr lang="en-US" sz="3100" dirty="0" smtClean="0"/>
              <a:t>” textures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pic>
        <p:nvPicPr>
          <p:cNvPr id="7" name="image3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1791" y="1235692"/>
            <a:ext cx="1904088" cy="5325753"/>
          </a:xfrm>
          <a:prstGeom prst="rect">
            <a:avLst/>
          </a:prstGeom>
          <a:ln/>
        </p:spPr>
      </p:pic>
      <p:pic>
        <p:nvPicPr>
          <p:cNvPr id="8" name="image33.png"/>
          <p:cNvPicPr/>
          <p:nvPr/>
        </p:nvPicPr>
        <p:blipFill>
          <a:blip r:embed="rId3"/>
          <a:srcRect r="40569" b="5500"/>
          <a:stretch>
            <a:fillRect/>
          </a:stretch>
        </p:blipFill>
        <p:spPr>
          <a:xfrm>
            <a:off x="6328458" y="1235692"/>
            <a:ext cx="2109486" cy="537317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955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37" y="813122"/>
            <a:ext cx="8472668" cy="45228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Symbol Grounding </a:t>
            </a:r>
            <a:r>
              <a:rPr lang="en-US" dirty="0" smtClean="0"/>
              <a:t>Problem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11843" y="342107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Learners, borderlines and </a:t>
            </a:r>
            <a:r>
              <a:rPr lang="en-US" sz="3100" dirty="0" err="1" smtClean="0"/>
              <a:t>nonlearners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pic>
        <p:nvPicPr>
          <p:cNvPr id="7" name="image3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1493" y="2651759"/>
            <a:ext cx="8709949" cy="34365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634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% covariant features and task difficulty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76120"/>
            <a:ext cx="5943600" cy="29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 and Separation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42914"/>
            <a:ext cx="8531225" cy="4079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45625" y="370390"/>
            <a:ext cx="8229600" cy="1047248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/>
              <a:t>E</a:t>
            </a:r>
            <a:r>
              <a:rPr lang="en-US" sz="3100" dirty="0" smtClean="0"/>
              <a:t>arly N1 </a:t>
            </a:r>
            <a:r>
              <a:rPr lang="en-US" sz="3100" dirty="0"/>
              <a:t>(sensory) and late </a:t>
            </a:r>
            <a:r>
              <a:rPr lang="en-US" sz="3100" dirty="0" smtClean="0"/>
              <a:t>Pc (cognitive</a:t>
            </a:r>
            <a:r>
              <a:rPr lang="en-US" sz="3100" dirty="0"/>
              <a:t>) effects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pic>
        <p:nvPicPr>
          <p:cNvPr id="6" name="image4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32915" y="1417638"/>
            <a:ext cx="5678170" cy="53066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600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Scalp Distribution of Changes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pic>
        <p:nvPicPr>
          <p:cNvPr id="6" name="image5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1417637"/>
            <a:ext cx="8229600" cy="47285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361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37" y="813122"/>
            <a:ext cx="8472668" cy="45228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Symbol Grounding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Dictionary + Dictionary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Game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Category learning game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online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Deep learning </a:t>
            </a:r>
            <a:r>
              <a:rPr lang="en-US" dirty="0" smtClean="0"/>
              <a:t>nets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Deep Learning Net Model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pic>
        <p:nvPicPr>
          <p:cNvPr id="7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7" y="798514"/>
            <a:ext cx="3211975" cy="3206328"/>
          </a:xfrm>
          <a:prstGeom prst="rect">
            <a:avLst/>
          </a:prstGeom>
        </p:spPr>
      </p:pic>
      <p:pic>
        <p:nvPicPr>
          <p:cNvPr id="8" name="Imag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56" y="826051"/>
            <a:ext cx="3059644" cy="2992826"/>
          </a:xfrm>
          <a:prstGeom prst="rect">
            <a:avLst/>
          </a:prstGeom>
        </p:spPr>
      </p:pic>
      <p:pic>
        <p:nvPicPr>
          <p:cNvPr id="9" name="Imag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33" y="3577888"/>
            <a:ext cx="3221733" cy="320541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819" y="4670385"/>
            <a:ext cx="2865417" cy="166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4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37" y="813122"/>
            <a:ext cx="8472668" cy="45228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Symbol Grounding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Dictionary + Dictionary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Game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Category learning game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online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Deep learning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Access </a:t>
            </a:r>
            <a:r>
              <a:rPr lang="en-US" dirty="0" smtClean="0"/>
              <a:t>- </a:t>
            </a:r>
            <a:r>
              <a:rPr lang="en-US" dirty="0" err="1" smtClean="0"/>
              <a:t>Scientometrics</a:t>
            </a:r>
            <a:r>
              <a:rPr lang="en-US" dirty="0" smtClean="0"/>
              <a:t>  - ROAR/ROARMAP</a:t>
            </a:r>
            <a:r>
              <a:rPr lang="en-US" dirty="0"/>
              <a:t> 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ROAR &amp; ROARMAP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roar.eprints.org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roarmap.eprints.org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79" y="3649663"/>
            <a:ext cx="58959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relevant to the web?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web (taking over from our dictionaries, encyclopedias, textbooks and treatises as category repositories) is now our global </a:t>
            </a:r>
            <a:r>
              <a:rPr lang="en-US" sz="1800" u="sng" dirty="0" smtClean="0"/>
              <a:t>category </a:t>
            </a:r>
            <a:r>
              <a:rPr lang="en-US" sz="1800" u="sng" dirty="0" err="1" smtClean="0"/>
              <a:t>commmons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The “semantic web” is not a semantic web at all; it is a syntactic web (squiggles and </a:t>
            </a:r>
            <a:r>
              <a:rPr lang="en-US" sz="1800" dirty="0" err="1" smtClean="0"/>
              <a:t>squoggles</a:t>
            </a:r>
            <a:r>
              <a:rPr lang="en-US" sz="1800" dirty="0" smtClean="0"/>
              <a:t>) based only on shape, not on meaning, and that includes all metadata tags (which are as useless as a </a:t>
            </a:r>
            <a:r>
              <a:rPr lang="en-US" sz="1800" dirty="0" err="1" smtClean="0"/>
              <a:t>chinese</a:t>
            </a:r>
            <a:r>
              <a:rPr lang="en-US" sz="1800" dirty="0" smtClean="0"/>
              <a:t> definition to someone who does not understand </a:t>
            </a:r>
            <a:r>
              <a:rPr lang="en-US" sz="1800" dirty="0" err="1" smtClean="0"/>
              <a:t>chinese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So to understand web use (“web cognition”), just as when we want to understand dictionary use, we can graph it to extract its kernel, core and satellites: citations as well as links can be analyzed like definitional links</a:t>
            </a:r>
          </a:p>
          <a:p>
            <a:r>
              <a:rPr lang="en-US" sz="1800" dirty="0" smtClean="0"/>
              <a:t>Apart from the grounding, I hope I gave a taste of ways in which the web can be used to understand cognition (the online dictionary game and the online category-learning task).</a:t>
            </a:r>
          </a:p>
          <a:p>
            <a:r>
              <a:rPr lang="en-US" sz="1800" dirty="0" smtClean="0"/>
              <a:t>I did not get to the ROAR/ROARMAP part, but there I would have pleaded for datamining ROAR and ROARMAP’s rich database in order to monitor and guide open access and open-access policy as well as in order to validate research performance metrics.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is </a:t>
            </a:r>
            <a:br>
              <a:rPr lang="en-US" sz="3600" b="1" dirty="0" smtClean="0"/>
            </a:br>
            <a:r>
              <a:rPr lang="en-US" sz="3600" b="1" dirty="0" smtClean="0"/>
              <a:t>the Symbol Grounding Problem?</a:t>
            </a:r>
            <a:endParaRPr lang="en-US" sz="3600" b="1" dirty="0"/>
          </a:p>
        </p:txBody>
      </p:sp>
      <p:pic>
        <p:nvPicPr>
          <p:cNvPr id="7" name="Picture 6" descr="symgrogra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84" y="1170028"/>
            <a:ext cx="6999416" cy="550541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43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Thank you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1379" y="5433020"/>
            <a:ext cx="3153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b="1" dirty="0" smtClean="0"/>
              <a:t>Xi</a:t>
            </a:r>
            <a:r>
              <a:rPr lang="en-US" b="1" dirty="0"/>
              <a:t>-Wei Kang </a:t>
            </a:r>
            <a:r>
              <a:rPr lang="en-US" b="1" dirty="0" smtClean="0"/>
              <a:t> </a:t>
            </a:r>
            <a:r>
              <a:rPr lang="en-US" dirty="0" smtClean="0"/>
              <a:t>U Southampton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xiwe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44" y="3949542"/>
            <a:ext cx="1301155" cy="160097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88" y="4023127"/>
            <a:ext cx="3970101" cy="20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Chinese-Chinese </a:t>
            </a:r>
            <a:br>
              <a:rPr lang="en-US" dirty="0" smtClean="0"/>
            </a:br>
            <a:r>
              <a:rPr lang="en-US" dirty="0" smtClean="0"/>
              <a:t>Dictionary-Go-Round</a:t>
            </a:r>
            <a:endParaRPr lang="en-US" dirty="0" smtClean="0"/>
          </a:p>
        </p:txBody>
      </p:sp>
      <p:pic>
        <p:nvPicPr>
          <p:cNvPr id="19459" name="Content Placeholder 3" descr="chindict.jpg"/>
          <p:cNvPicPr>
            <a:picLocks noGrp="1" noChangeAspect="1"/>
          </p:cNvPicPr>
          <p:nvPr>
            <p:ph idx="1"/>
          </p:nvPr>
        </p:nvPicPr>
        <p:blipFill>
          <a:blip r:embed="rId2"/>
          <a:srcRect t="9880" b="9880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76350" y="990600"/>
            <a:ext cx="6391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Doing the right thing with the right KIND of thing</a:t>
            </a:r>
            <a:endParaRPr lang="en-US" sz="2400" dirty="0"/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620838" y="219075"/>
            <a:ext cx="5181600" cy="533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/>
                </a:solidFill>
              </a:rPr>
              <a:t>What </a:t>
            </a:r>
            <a:r>
              <a:rPr lang="en-US" sz="2400" b="1" dirty="0">
                <a:solidFill>
                  <a:schemeClr val="tx1"/>
                </a:solidFill>
              </a:rPr>
              <a:t>is Categorization?</a:t>
            </a:r>
            <a:endParaRPr lang="en-US" dirty="0"/>
          </a:p>
        </p:txBody>
      </p:sp>
      <p:pic>
        <p:nvPicPr>
          <p:cNvPr id="7" name="Picture 1028" descr="mushrooms2.jpg                                                 0007E7C6HarnDisk OSX                   B7C7AF9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101" y="1828800"/>
            <a:ext cx="2964291" cy="46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Gibsonian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Affordances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Picture 7" descr="afford1.png                                                    0032C76FHARNDISK                       BE95F007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4038600"/>
            <a:ext cx="2741613" cy="1981200"/>
          </a:xfrm>
          <a:noFill/>
        </p:spPr>
      </p:pic>
      <p:pic>
        <p:nvPicPr>
          <p:cNvPr id="19460" name="Picture 8" descr="&#10;escher.jpg                                                     0032C76FHARNDISK                       BE95F007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752600"/>
            <a:ext cx="2357438" cy="1981200"/>
          </a:xfrm>
          <a:noFill/>
        </p:spPr>
      </p:pic>
      <p:pic>
        <p:nvPicPr>
          <p:cNvPr id="19461" name="Picture 9" descr="peghole1.jpg                                                   0032C76FHARNDISK                       BE95F007: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4114800"/>
            <a:ext cx="2032000" cy="1981200"/>
          </a:xfrm>
          <a:noFill/>
        </p:spPr>
      </p:pic>
      <p:pic>
        <p:nvPicPr>
          <p:cNvPr id="19462" name="Picture 10" descr="peghole2.gif                                                   0032C76FHARNDISK                       BE95F007: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447800"/>
            <a:ext cx="2730500" cy="1981200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Nonhuman species categorize too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3" name="Picture 3" descr="&#10;tarantula.jpg                                                  0007E7C6HarnDisk OSX                   B7C7AF91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2213" y="1981200"/>
            <a:ext cx="2797175" cy="1981200"/>
          </a:xfrm>
        </p:spPr>
      </p:pic>
      <p:pic>
        <p:nvPicPr>
          <p:cNvPr id="20484" name="Picture 4" descr="octopus.png                                                    0007E7C6HarnDisk OSX                   B7C7AF91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1981200"/>
            <a:ext cx="2641600" cy="1981200"/>
          </a:xfrm>
        </p:spPr>
      </p:pic>
      <p:pic>
        <p:nvPicPr>
          <p:cNvPr id="20485" name="Picture 5" descr=" eagle.jpg                                                      0032C76FHARNDISK                       BE95F007: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5250" y="4114800"/>
            <a:ext cx="2601913" cy="1981200"/>
          </a:xfrm>
        </p:spPr>
      </p:pic>
      <p:pic>
        <p:nvPicPr>
          <p:cNvPr id="20486" name="Picture 6" descr="childmanip.jpg                                                 0032C76FHARNDISK                       BE95F007: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5025" y="4114800"/>
            <a:ext cx="2009775" cy="24384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858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Nonhuman animals have categories but they don’t speak </a:t>
            </a:r>
            <a:br>
              <a:rPr lang="en-US" sz="3200" b="1" dirty="0" smtClean="0"/>
            </a:br>
            <a:r>
              <a:rPr lang="en-US" sz="3200" b="1" dirty="0" smtClean="0"/>
              <a:t>(why not??)</a:t>
            </a:r>
            <a:br>
              <a:rPr lang="en-US" sz="3200" b="1" dirty="0" smtClean="0"/>
            </a:br>
            <a:r>
              <a:rPr lang="en-US" sz="3200" dirty="0" smtClean="0">
                <a:solidFill>
                  <a:srgbClr val="008000"/>
                </a:solidFill>
              </a:rPr>
              <a:t>The </a:t>
            </a:r>
            <a:r>
              <a:rPr lang="en-US" sz="3200" dirty="0">
                <a:solidFill>
                  <a:srgbClr val="008000"/>
                </a:solidFill>
              </a:rPr>
              <a:t>Advent of </a:t>
            </a:r>
            <a:r>
              <a:rPr lang="en-US" sz="3200" dirty="0" smtClean="0">
                <a:solidFill>
                  <a:srgbClr val="008000"/>
                </a:solidFill>
              </a:rPr>
              <a:t>Language 300,000 years ago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4" name="Picture 3" descr="homota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524" y="2217472"/>
            <a:ext cx="3000375" cy="40005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 WebSci -- 5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690</Words>
  <Application>Microsoft Macintosh PowerPoint</Application>
  <PresentationFormat>On-screen Show (4:3)</PresentationFormat>
  <Paragraphs>124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ＭＳ Ｐゴシック</vt:lpstr>
      <vt:lpstr>Times</vt:lpstr>
      <vt:lpstr>Times New Roman</vt:lpstr>
      <vt:lpstr>Arial</vt:lpstr>
      <vt:lpstr>Office Theme</vt:lpstr>
      <vt:lpstr>Web Science and the Mind  </vt:lpstr>
      <vt:lpstr>PowerPoint Presentation</vt:lpstr>
      <vt:lpstr>PowerPoint Presentation</vt:lpstr>
      <vt:lpstr>What is  the Symbol Grounding Problem?</vt:lpstr>
      <vt:lpstr>Chinese-Chinese  Dictionary-Go-Round</vt:lpstr>
      <vt:lpstr>What is Categorization?</vt:lpstr>
      <vt:lpstr>Gibsonian Affordances</vt:lpstr>
      <vt:lpstr>Nonhuman species categorize too</vt:lpstr>
      <vt:lpstr>Nonhuman animals have categories but they don’t speak  (why not??) The Advent of Language 300,000 years ago</vt:lpstr>
      <vt:lpstr> Artificial Life Simulation of Language Evolution</vt:lpstr>
      <vt:lpstr>PowerPoint Presentation</vt:lpstr>
      <vt:lpstr>Dictionaries (and Encylopedias and Textbooks) are Category Repositories </vt:lpstr>
      <vt:lpstr>    Toy dictionary represented as graph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Dictionary Hidden Structure</vt:lpstr>
      <vt:lpstr>http://lexis.uqam.ca:8080/dictGame </vt:lpstr>
      <vt:lpstr>PowerPoint Presentation</vt:lpstr>
      <vt:lpstr>The Whorf Hypothesis</vt:lpstr>
      <vt:lpstr>Categorical Perception (CP)</vt:lpstr>
      <vt:lpstr>Ailfish and Limfish </vt:lpstr>
      <vt:lpstr>“Kalamite” and “Lakamite” textures</vt:lpstr>
      <vt:lpstr> Learners, borderlines and nonlearners</vt:lpstr>
      <vt:lpstr>% covariant features and task difficulty</vt:lpstr>
      <vt:lpstr>Compression and Separation </vt:lpstr>
      <vt:lpstr>Early N1 (sensory) and late Pc (cognitive) effects </vt:lpstr>
      <vt:lpstr>Scalp Distribution of Changes </vt:lpstr>
      <vt:lpstr>PowerPoint Presentation</vt:lpstr>
      <vt:lpstr>Deep Learning Net Model </vt:lpstr>
      <vt:lpstr>PowerPoint Presentation</vt:lpstr>
      <vt:lpstr>ROAR &amp; ROARMAP</vt:lpstr>
      <vt:lpstr>How is this relevant to the web?</vt:lpstr>
      <vt:lpstr>Thank you  </vt:lpstr>
    </vt:vector>
  </TitlesOfParts>
  <Company>UQaM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Stevan Harnad</dc:creator>
  <cp:lastModifiedBy>Stevan Harnad</cp:lastModifiedBy>
  <cp:revision>42</cp:revision>
  <dcterms:created xsi:type="dcterms:W3CDTF">2015-01-16T11:57:28Z</dcterms:created>
  <dcterms:modified xsi:type="dcterms:W3CDTF">2016-12-05T17:11:51Z</dcterms:modified>
</cp:coreProperties>
</file>