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67" r:id="rId5"/>
    <p:sldId id="268" r:id="rId6"/>
    <p:sldId id="270" r:id="rId7"/>
    <p:sldId id="274" r:id="rId8"/>
    <p:sldId id="275" r:id="rId9"/>
    <p:sldId id="276" r:id="rId10"/>
    <p:sldId id="271" r:id="rId11"/>
    <p:sldId id="272" r:id="rId12"/>
    <p:sldId id="258" r:id="rId13"/>
    <p:sldId id="278" r:id="rId14"/>
    <p:sldId id="277" r:id="rId15"/>
    <p:sldId id="261" r:id="rId16"/>
    <p:sldId id="262" r:id="rId17"/>
    <p:sldId id="263" r:id="rId18"/>
    <p:sldId id="264" r:id="rId19"/>
    <p:sldId id="265" r:id="rId20"/>
    <p:sldId id="266" r:id="rId21"/>
    <p:sldId id="279" r:id="rId22"/>
    <p:sldId id="25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3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6408" autoAdjust="0"/>
  </p:normalViewPr>
  <p:slideViewPr>
    <p:cSldViewPr snapToGrid="0">
      <p:cViewPr varScale="1">
        <p:scale>
          <a:sx n="138" d="100"/>
          <a:sy n="138" d="100"/>
        </p:scale>
        <p:origin x="176" y="1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AC18-9E7E-49BA-8B48-34DBF3A207EA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9BBC-18CD-4A25-AEC9-978F8A75A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892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AC18-9E7E-49BA-8B48-34DBF3A207EA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9BBC-18CD-4A25-AEC9-978F8A75A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38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AC18-9E7E-49BA-8B48-34DBF3A207EA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9BBC-18CD-4A25-AEC9-978F8A75A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594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AC18-9E7E-49BA-8B48-34DBF3A207EA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9BBC-18CD-4A25-AEC9-978F8A75A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389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AC18-9E7E-49BA-8B48-34DBF3A207EA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9BBC-18CD-4A25-AEC9-978F8A75A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23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AC18-9E7E-49BA-8B48-34DBF3A207EA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9BBC-18CD-4A25-AEC9-978F8A75A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77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AC18-9E7E-49BA-8B48-34DBF3A207EA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9BBC-18CD-4A25-AEC9-978F8A75A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70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AC18-9E7E-49BA-8B48-34DBF3A207EA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9BBC-18CD-4A25-AEC9-978F8A75A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88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AC18-9E7E-49BA-8B48-34DBF3A207EA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9BBC-18CD-4A25-AEC9-978F8A75A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4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AC18-9E7E-49BA-8B48-34DBF3A207EA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9BBC-18CD-4A25-AEC9-978F8A75A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806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AC18-9E7E-49BA-8B48-34DBF3A207EA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9BBC-18CD-4A25-AEC9-978F8A75A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563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349AC18-9E7E-49BA-8B48-34DBF3A207EA}" type="datetimeFigureOut">
              <a:rPr lang="en-GB" smtClean="0"/>
              <a:pPr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4E9BBC-18CD-4A25-AEC9-978F8A75AA6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418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dshare.soton.ac.uk/17790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dshare.soton.ac.uk/17790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Pecha Kucha </a:t>
            </a:r>
            <a:r>
              <a:rPr lang="en-AU" dirty="0" smtClean="0"/>
              <a:t>explanation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Automatic transitions start on next </a:t>
            </a:r>
            <a:r>
              <a:rPr lang="en-AU" dirty="0" smtClean="0"/>
              <a:t>slide</a:t>
            </a:r>
          </a:p>
          <a:p>
            <a:r>
              <a:rPr lang="en-AU" dirty="0" smtClean="0"/>
              <a:t>But this really is not a </a:t>
            </a:r>
            <a:r>
              <a:rPr lang="en-AU" dirty="0" err="1" smtClean="0"/>
              <a:t>pecha</a:t>
            </a:r>
            <a:r>
              <a:rPr lang="en-AU" dirty="0" smtClean="0"/>
              <a:t> </a:t>
            </a:r>
            <a:r>
              <a:rPr lang="en-AU" dirty="0" err="1" smtClean="0"/>
              <a:t>kucha</a:t>
            </a:r>
            <a:r>
              <a:rPr lang="en-AU" dirty="0" smtClean="0"/>
              <a:t>!</a:t>
            </a:r>
            <a:r>
              <a:rPr lang="en-AU" dirty="0" smtClean="0"/>
              <a:t/>
            </a:r>
            <a:br>
              <a:rPr lang="en-AU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714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93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chemeClr val="bg1"/>
                </a:solidFill>
              </a:rPr>
              <a:t>Slide 9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solidFill>
                  <a:schemeClr val="bg1"/>
                </a:solidFill>
              </a:rPr>
              <a:t>You are the focus of the presentation.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08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10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Slides should be used for illustrative and reinforcement </a:t>
            </a:r>
            <a:r>
              <a:rPr lang="en-AU" dirty="0" smtClean="0"/>
              <a:t>purposes</a:t>
            </a:r>
          </a:p>
          <a:p>
            <a:r>
              <a:rPr lang="en-AU" dirty="0" smtClean="0"/>
              <a:t>You can structure your slides into three parts</a:t>
            </a:r>
            <a:br>
              <a:rPr lang="en-AU" dirty="0" smtClean="0"/>
            </a:br>
            <a:endParaRPr lang="en-AU" dirty="0" smtClean="0"/>
          </a:p>
          <a:p>
            <a:pPr lvl="1"/>
            <a:r>
              <a:rPr lang="en-AU" dirty="0" smtClean="0"/>
              <a:t>Intro</a:t>
            </a:r>
          </a:p>
          <a:p>
            <a:pPr lvl="1"/>
            <a:r>
              <a:rPr lang="en-AU" dirty="0" smtClean="0"/>
              <a:t>Body -&gt; 3 sections</a:t>
            </a:r>
          </a:p>
          <a:p>
            <a:pPr lvl="1"/>
            <a:r>
              <a:rPr lang="en-AU" dirty="0" smtClean="0"/>
              <a:t>Close</a:t>
            </a:r>
          </a:p>
          <a:p>
            <a:endParaRPr lang="en-GB" dirty="0" smtClean="0"/>
          </a:p>
          <a:p>
            <a:r>
              <a:rPr lang="en-GB" dirty="0" smtClean="0"/>
              <a:t>Ratio of components </a:t>
            </a:r>
            <a:r>
              <a:rPr lang="en-GB" dirty="0" smtClean="0"/>
              <a:t>1:3:1 x4 =20</a:t>
            </a:r>
            <a:endParaRPr lang="en-GB" dirty="0"/>
          </a:p>
        </p:txBody>
      </p:sp>
      <p:sp>
        <p:nvSpPr>
          <p:cNvPr id="4" name="Right Brace 3"/>
          <p:cNvSpPr/>
          <p:nvPr/>
        </p:nvSpPr>
        <p:spPr>
          <a:xfrm>
            <a:off x="3906982" y="3445102"/>
            <a:ext cx="397164" cy="1607127"/>
          </a:xfrm>
          <a:prstGeom prst="rightBrace">
            <a:avLst>
              <a:gd name="adj1" fmla="val 0"/>
              <a:gd name="adj2" fmla="val 47126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470401" y="3947824"/>
            <a:ext cx="2568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4 slides per section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2508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11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Use appropriate diagrams and </a:t>
            </a:r>
            <a:r>
              <a:rPr lang="en-AU" dirty="0" smtClean="0"/>
              <a:t>images</a:t>
            </a:r>
          </a:p>
          <a:p>
            <a:r>
              <a:rPr lang="en-AU" dirty="0" smtClean="0"/>
              <a:t>Use </a:t>
            </a:r>
            <a:r>
              <a:rPr lang="en-AU" dirty="0"/>
              <a:t>points only when </a:t>
            </a:r>
            <a:r>
              <a:rPr lang="en-AU" dirty="0" smtClean="0"/>
              <a:t>absolutely necessary</a:t>
            </a:r>
            <a:endParaRPr lang="en-AU" dirty="0" smtClean="0"/>
          </a:p>
          <a:p>
            <a:r>
              <a:rPr lang="en-AU" dirty="0" smtClean="0"/>
              <a:t>Avoid </a:t>
            </a:r>
            <a:r>
              <a:rPr lang="en-AU" dirty="0"/>
              <a:t>long text </a:t>
            </a:r>
            <a:r>
              <a:rPr lang="en-AU" dirty="0" smtClean="0"/>
              <a:t>altogether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18" b="12909"/>
          <a:stretch/>
        </p:blipFill>
        <p:spPr>
          <a:xfrm>
            <a:off x="1073381" y="3544209"/>
            <a:ext cx="2857500" cy="2128059"/>
          </a:xfrm>
          <a:prstGeom prst="rect">
            <a:avLst/>
          </a:prstGeom>
        </p:spPr>
      </p:pic>
      <p:sp>
        <p:nvSpPr>
          <p:cNvPr id="10" name="Equal 9"/>
          <p:cNvSpPr/>
          <p:nvPr/>
        </p:nvSpPr>
        <p:spPr>
          <a:xfrm>
            <a:off x="4330931" y="4109475"/>
            <a:ext cx="1271847" cy="814647"/>
          </a:xfrm>
          <a:prstGeom prst="mathEqua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76851" y="3710464"/>
            <a:ext cx="27764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words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</a:t>
            </a:r>
            <a:r>
              <a:rPr lang="en-AU" dirty="0" err="1" smtClean="0"/>
              <a:t>words</a:t>
            </a:r>
            <a:r>
              <a:rPr lang="en-AU" dirty="0" smtClean="0"/>
              <a:t> … </a:t>
            </a:r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51818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12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Where text </a:t>
            </a:r>
            <a:r>
              <a:rPr lang="en-AU" dirty="0" smtClean="0"/>
              <a:t>has to be used</a:t>
            </a:r>
            <a:endParaRPr lang="en-AU" dirty="0" smtClean="0"/>
          </a:p>
          <a:p>
            <a:pPr lvl="1"/>
            <a:r>
              <a:rPr lang="en-AU" dirty="0" smtClean="0"/>
              <a:t>stick </a:t>
            </a:r>
            <a:r>
              <a:rPr lang="en-AU" dirty="0"/>
              <a:t>to a common serif font like </a:t>
            </a:r>
            <a:r>
              <a:rPr lang="en-AU" dirty="0" smtClean="0"/>
              <a:t>Arial</a:t>
            </a:r>
          </a:p>
          <a:p>
            <a:pPr lvl="1"/>
            <a:r>
              <a:rPr lang="en-AU" dirty="0" smtClean="0"/>
              <a:t>fonts </a:t>
            </a:r>
            <a:r>
              <a:rPr lang="en-AU" dirty="0"/>
              <a:t>no smaller than </a:t>
            </a:r>
            <a:r>
              <a:rPr lang="en-AU" dirty="0" smtClean="0"/>
              <a:t>24pt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587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93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chemeClr val="bg1"/>
                </a:solidFill>
              </a:rPr>
              <a:t>Slide 13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>
                <a:solidFill>
                  <a:schemeClr val="bg1"/>
                </a:solidFill>
              </a:rPr>
              <a:t>Use contrasting text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94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14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Use good quality images with clear colour </a:t>
            </a:r>
            <a:r>
              <a:rPr lang="en-AU" dirty="0" smtClean="0"/>
              <a:t>contrast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8393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15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Animations should only be used to illustrate a point or build a diagram.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365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16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Don't count on </a:t>
            </a:r>
            <a:r>
              <a:rPr lang="en-AU" dirty="0" smtClean="0"/>
              <a:t>live demonstration</a:t>
            </a:r>
            <a:r>
              <a:rPr lang="en-AU" dirty="0"/>
              <a:t>s</a:t>
            </a:r>
            <a:endParaRPr lang="en-AU" dirty="0" smtClean="0"/>
          </a:p>
          <a:p>
            <a:r>
              <a:rPr lang="en-AU" dirty="0" smtClean="0"/>
              <a:t>Be </a:t>
            </a:r>
            <a:r>
              <a:rPr lang="en-AU" dirty="0"/>
              <a:t>sure you have equivalent </a:t>
            </a:r>
            <a:r>
              <a:rPr lang="en-AU" dirty="0" smtClean="0"/>
              <a:t>content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69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17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Example credits</a:t>
            </a:r>
            <a:endParaRPr lang="en-GB" dirty="0"/>
          </a:p>
        </p:txBody>
      </p:sp>
      <p:sp>
        <p:nvSpPr>
          <p:cNvPr id="4" name="Shape 50"/>
          <p:cNvSpPr/>
          <p:nvPr/>
        </p:nvSpPr>
        <p:spPr>
          <a:xfrm>
            <a:off x="3361488" y="2540644"/>
            <a:ext cx="743849" cy="743849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rgbClr val="F7932E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68569" rIns="68569" bIns="68569" anchor="ctr" anchorCtr="0">
            <a:noAutofit/>
          </a:bodyPr>
          <a:lstStyle/>
          <a:p>
            <a:r>
              <a:rPr lang="en-GB" sz="1050">
                <a:latin typeface="Arial" panose="020B0604020202020204" pitchFamily="34" charset="0"/>
                <a:cs typeface="Arial" panose="020B0604020202020204" pitchFamily="34" charset="0"/>
              </a:rPr>
              <a:t>photo</a:t>
            </a:r>
          </a:p>
        </p:txBody>
      </p:sp>
      <p:sp>
        <p:nvSpPr>
          <p:cNvPr id="5" name="Shape 51"/>
          <p:cNvSpPr/>
          <p:nvPr/>
        </p:nvSpPr>
        <p:spPr>
          <a:xfrm>
            <a:off x="1867826" y="2540635"/>
            <a:ext cx="743849" cy="743849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rgbClr val="F7932E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68569" rIns="68569" bIns="68569" anchor="ctr" anchorCtr="0">
            <a:noAutofit/>
          </a:bodyPr>
          <a:lstStyle/>
          <a:p>
            <a:r>
              <a:rPr lang="en-GB" sz="1050">
                <a:latin typeface="Arial" panose="020B0604020202020204" pitchFamily="34" charset="0"/>
                <a:cs typeface="Arial" panose="020B0604020202020204" pitchFamily="34" charset="0"/>
              </a:rPr>
              <a:t>photo</a:t>
            </a:r>
          </a:p>
        </p:txBody>
      </p:sp>
      <p:sp>
        <p:nvSpPr>
          <p:cNvPr id="6" name="Shape 52"/>
          <p:cNvSpPr/>
          <p:nvPr/>
        </p:nvSpPr>
        <p:spPr>
          <a:xfrm>
            <a:off x="4855151" y="2540635"/>
            <a:ext cx="743849" cy="743849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rgbClr val="F7932E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68569" rIns="68569" bIns="68569" anchor="ctr" anchorCtr="0">
            <a:noAutofit/>
          </a:bodyPr>
          <a:lstStyle/>
          <a:p>
            <a:r>
              <a:rPr lang="en-GB" sz="1050">
                <a:latin typeface="Arial" panose="020B0604020202020204" pitchFamily="34" charset="0"/>
                <a:cs typeface="Arial" panose="020B0604020202020204" pitchFamily="34" charset="0"/>
              </a:rPr>
              <a:t>photo</a:t>
            </a:r>
          </a:p>
        </p:txBody>
      </p:sp>
      <p:sp>
        <p:nvSpPr>
          <p:cNvPr id="7" name="Shape 53"/>
          <p:cNvSpPr/>
          <p:nvPr/>
        </p:nvSpPr>
        <p:spPr>
          <a:xfrm>
            <a:off x="6348813" y="2540635"/>
            <a:ext cx="743849" cy="743849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rgbClr val="F7932E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68569" tIns="68569" rIns="68569" bIns="68569" anchor="ctr" anchorCtr="0">
            <a:noAutofit/>
          </a:bodyPr>
          <a:lstStyle/>
          <a:p>
            <a:r>
              <a:rPr lang="en-GB" sz="1050">
                <a:latin typeface="Arial" panose="020B0604020202020204" pitchFamily="34" charset="0"/>
                <a:cs typeface="Arial" panose="020B0604020202020204" pitchFamily="34" charset="0"/>
              </a:rPr>
              <a:t>photo</a:t>
            </a:r>
          </a:p>
        </p:txBody>
      </p:sp>
      <p:sp>
        <p:nvSpPr>
          <p:cNvPr id="8" name="Shape 54"/>
          <p:cNvSpPr txBox="1"/>
          <p:nvPr/>
        </p:nvSpPr>
        <p:spPr>
          <a:xfrm>
            <a:off x="1443337" y="3373781"/>
            <a:ext cx="1592826" cy="913050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pPr algn="ctr"/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Name 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</a:p>
          <a:p>
            <a:pPr algn="ctr"/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Twitter </a:t>
            </a: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hape 55"/>
          <p:cNvSpPr txBox="1"/>
          <p:nvPr/>
        </p:nvSpPr>
        <p:spPr>
          <a:xfrm>
            <a:off x="2937000" y="3373781"/>
            <a:ext cx="1592826" cy="913050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pPr algn="ctr"/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Name 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</a:p>
          <a:p>
            <a:pPr algn="ctr"/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Twitter </a:t>
            </a: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56"/>
          <p:cNvSpPr txBox="1"/>
          <p:nvPr/>
        </p:nvSpPr>
        <p:spPr>
          <a:xfrm>
            <a:off x="4430662" y="3373781"/>
            <a:ext cx="1592826" cy="913050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pPr algn="ctr"/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Name 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</a:p>
          <a:p>
            <a:pPr algn="ctr"/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Twitter </a:t>
            </a: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hape 57"/>
          <p:cNvSpPr txBox="1"/>
          <p:nvPr/>
        </p:nvSpPr>
        <p:spPr>
          <a:xfrm>
            <a:off x="5924325" y="3373781"/>
            <a:ext cx="1592826" cy="913050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pPr algn="ctr"/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Name 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</a:p>
          <a:p>
            <a:pPr algn="ctr"/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Twitter </a:t>
            </a: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1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18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Example data</a:t>
            </a:r>
            <a:endParaRPr lang="en-GB" dirty="0"/>
          </a:p>
        </p:txBody>
      </p:sp>
      <p:cxnSp>
        <p:nvCxnSpPr>
          <p:cNvPr id="4" name="Shape 80"/>
          <p:cNvCxnSpPr/>
          <p:nvPr/>
        </p:nvCxnSpPr>
        <p:spPr>
          <a:xfrm>
            <a:off x="1766364" y="3527500"/>
            <a:ext cx="1378574" cy="0"/>
          </a:xfrm>
          <a:prstGeom prst="straightConnector1">
            <a:avLst/>
          </a:prstGeom>
          <a:noFill/>
          <a:ln w="19050" cap="flat" cmpd="sng">
            <a:solidFill>
              <a:srgbClr val="F7932E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5" name="Shape 81"/>
          <p:cNvCxnSpPr/>
          <p:nvPr/>
        </p:nvCxnSpPr>
        <p:spPr>
          <a:xfrm>
            <a:off x="3805033" y="3517975"/>
            <a:ext cx="1378574" cy="0"/>
          </a:xfrm>
          <a:prstGeom prst="straightConnector1">
            <a:avLst/>
          </a:prstGeom>
          <a:noFill/>
          <a:ln w="19050" cap="flat" cmpd="sng">
            <a:solidFill>
              <a:srgbClr val="F7932E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6" name="Shape 82"/>
          <p:cNvCxnSpPr/>
          <p:nvPr/>
        </p:nvCxnSpPr>
        <p:spPr>
          <a:xfrm>
            <a:off x="5843646" y="3516109"/>
            <a:ext cx="1378574" cy="0"/>
          </a:xfrm>
          <a:prstGeom prst="straightConnector1">
            <a:avLst/>
          </a:prstGeom>
          <a:noFill/>
          <a:ln w="19050" cap="flat" cmpd="sng">
            <a:solidFill>
              <a:srgbClr val="F7932E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7" name="Shape 83"/>
          <p:cNvSpPr txBox="1"/>
          <p:nvPr/>
        </p:nvSpPr>
        <p:spPr>
          <a:xfrm>
            <a:off x="1563661" y="3757994"/>
            <a:ext cx="1635444" cy="913050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pPr algn="ctr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What   </a:t>
            </a:r>
          </a:p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Words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Words </a:t>
            </a:r>
          </a:p>
          <a:p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84"/>
          <p:cNvSpPr txBox="1"/>
          <p:nvPr/>
        </p:nvSpPr>
        <p:spPr>
          <a:xfrm>
            <a:off x="3676598" y="3757994"/>
            <a:ext cx="1635444" cy="913050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pPr algn="ctr"/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What  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Words words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Words </a:t>
            </a: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hape 85"/>
          <p:cNvSpPr txBox="1"/>
          <p:nvPr/>
        </p:nvSpPr>
        <p:spPr>
          <a:xfrm>
            <a:off x="5715267" y="3757994"/>
            <a:ext cx="1635444" cy="913050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pPr algn="ctr"/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What  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Words words </a:t>
            </a:r>
          </a:p>
          <a:p>
            <a:pPr algn="ct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Words </a:t>
            </a: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6"/>
          <p:cNvSpPr txBox="1">
            <a:spLocks/>
          </p:cNvSpPr>
          <p:nvPr/>
        </p:nvSpPr>
        <p:spPr>
          <a:xfrm>
            <a:off x="1149658" y="2882500"/>
            <a:ext cx="2612100" cy="643050"/>
          </a:xfrm>
          <a:prstGeom prst="rect">
            <a:avLst/>
          </a:prstGeom>
        </p:spPr>
        <p:txBody>
          <a:bodyPr lIns="68569" tIns="68569" rIns="68569" bIns="68569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GB" sz="6000" smtClean="0">
                <a:solidFill>
                  <a:srgbClr val="F7932E"/>
                </a:solidFill>
              </a:rPr>
              <a:t>65%</a:t>
            </a:r>
            <a:endParaRPr lang="en-GB" sz="6000">
              <a:solidFill>
                <a:srgbClr val="F7932E"/>
              </a:solidFill>
            </a:endParaRPr>
          </a:p>
        </p:txBody>
      </p:sp>
      <p:sp>
        <p:nvSpPr>
          <p:cNvPr id="11" name="Shape 87"/>
          <p:cNvSpPr txBox="1">
            <a:spLocks/>
          </p:cNvSpPr>
          <p:nvPr/>
        </p:nvSpPr>
        <p:spPr>
          <a:xfrm>
            <a:off x="3188270" y="2882500"/>
            <a:ext cx="2612100" cy="643050"/>
          </a:xfrm>
          <a:prstGeom prst="rect">
            <a:avLst/>
          </a:prstGeom>
        </p:spPr>
        <p:txBody>
          <a:bodyPr lIns="68569" tIns="68569" rIns="68569" bIns="68569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GB" sz="6000" dirty="0" smtClean="0">
                <a:solidFill>
                  <a:srgbClr val="F7932E"/>
                </a:solidFill>
              </a:rPr>
              <a:t>2015</a:t>
            </a:r>
            <a:endParaRPr lang="en-GB" sz="6000" dirty="0">
              <a:solidFill>
                <a:srgbClr val="F7932E"/>
              </a:solidFill>
            </a:endParaRPr>
          </a:p>
        </p:txBody>
      </p:sp>
      <p:sp>
        <p:nvSpPr>
          <p:cNvPr id="12" name="Shape 88"/>
          <p:cNvSpPr txBox="1">
            <a:spLocks/>
          </p:cNvSpPr>
          <p:nvPr/>
        </p:nvSpPr>
        <p:spPr>
          <a:xfrm>
            <a:off x="5226883" y="2904438"/>
            <a:ext cx="2612100" cy="643050"/>
          </a:xfrm>
          <a:prstGeom prst="rect">
            <a:avLst/>
          </a:prstGeom>
        </p:spPr>
        <p:txBody>
          <a:bodyPr lIns="68569" tIns="68569" rIns="68569" bIns="68569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GB" sz="6000" smtClean="0">
                <a:solidFill>
                  <a:srgbClr val="F7932E"/>
                </a:solidFill>
              </a:rPr>
              <a:t>99k</a:t>
            </a:r>
            <a:endParaRPr lang="en-GB" sz="6000">
              <a:solidFill>
                <a:srgbClr val="F793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94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Your presentation </a:t>
            </a:r>
            <a:r>
              <a:rPr lang="en-AU" dirty="0" smtClean="0"/>
              <a:t>is set to transition between slides every </a:t>
            </a:r>
            <a:r>
              <a:rPr lang="en-AU" dirty="0" smtClean="0"/>
              <a:t>20sec</a:t>
            </a:r>
            <a:endParaRPr lang="en-AU" dirty="0"/>
          </a:p>
          <a:p>
            <a:r>
              <a:rPr lang="en-AU" dirty="0" smtClean="0"/>
              <a:t>We have provided a template which you can download from EdShare </a:t>
            </a:r>
          </a:p>
          <a:p>
            <a:r>
              <a:rPr lang="en-AU" dirty="0">
                <a:hlinkClick r:id="rId2"/>
              </a:rPr>
              <a:t>http://www.edshare.soton.ac.uk/17790</a:t>
            </a:r>
            <a:r>
              <a:rPr lang="en-AU" dirty="0" smtClean="0">
                <a:hlinkClick r:id="rId2"/>
              </a:rPr>
              <a:t>/</a:t>
            </a:r>
            <a:r>
              <a:rPr lang="en-AU" dirty="0" smtClean="0"/>
              <a:t> 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706244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19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Example icons</a:t>
            </a:r>
            <a:endParaRPr lang="en-GB" dirty="0"/>
          </a:p>
        </p:txBody>
      </p:sp>
      <p:grpSp>
        <p:nvGrpSpPr>
          <p:cNvPr id="4" name="Shape 97"/>
          <p:cNvGrpSpPr/>
          <p:nvPr/>
        </p:nvGrpSpPr>
        <p:grpSpPr>
          <a:xfrm>
            <a:off x="1214271" y="3220487"/>
            <a:ext cx="913050" cy="913050"/>
            <a:chOff x="457200" y="1433100"/>
            <a:chExt cx="1217400" cy="1217400"/>
          </a:xfrm>
        </p:grpSpPr>
        <p:sp>
          <p:nvSpPr>
            <p:cNvPr id="5" name="Shape 98"/>
            <p:cNvSpPr/>
            <p:nvPr/>
          </p:nvSpPr>
          <p:spPr>
            <a:xfrm>
              <a:off x="457200" y="1433100"/>
              <a:ext cx="1217400" cy="1217400"/>
            </a:xfrm>
            <a:prstGeom prst="ellipse">
              <a:avLst/>
            </a:prstGeom>
            <a:solidFill>
              <a:srgbClr val="F7932E"/>
            </a:solidFill>
            <a:ln w="19050" cap="flat" cmpd="sng">
              <a:solidFill>
                <a:srgbClr val="F7932E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68569" rIns="68569" bIns="68569" anchor="ctr" anchorCtr="0">
              <a:noAutofit/>
            </a:bodyPr>
            <a:lstStyle/>
            <a:p>
              <a:endParaRPr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Shape 99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690821" y="1794484"/>
              <a:ext cx="750150" cy="4946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Shape 100"/>
          <p:cNvSpPr txBox="1"/>
          <p:nvPr/>
        </p:nvSpPr>
        <p:spPr>
          <a:xfrm>
            <a:off x="2279120" y="3220487"/>
            <a:ext cx="2084985" cy="913050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Cloud 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words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101"/>
          <p:cNvSpPr txBox="1"/>
          <p:nvPr/>
        </p:nvSpPr>
        <p:spPr>
          <a:xfrm>
            <a:off x="2279120" y="4352237"/>
            <a:ext cx="2084985" cy="913050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Ideas 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words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Shape 102"/>
          <p:cNvGrpSpPr/>
          <p:nvPr/>
        </p:nvGrpSpPr>
        <p:grpSpPr>
          <a:xfrm>
            <a:off x="1214271" y="4352237"/>
            <a:ext cx="913050" cy="913050"/>
            <a:chOff x="457200" y="3246900"/>
            <a:chExt cx="1217400" cy="1217400"/>
          </a:xfrm>
        </p:grpSpPr>
        <p:sp>
          <p:nvSpPr>
            <p:cNvPr id="10" name="Shape 103"/>
            <p:cNvSpPr/>
            <p:nvPr/>
          </p:nvSpPr>
          <p:spPr>
            <a:xfrm>
              <a:off x="457200" y="3246900"/>
              <a:ext cx="1217400" cy="1217400"/>
            </a:xfrm>
            <a:prstGeom prst="ellipse">
              <a:avLst/>
            </a:prstGeom>
            <a:solidFill>
              <a:srgbClr val="F7932E"/>
            </a:solidFill>
            <a:ln w="19050" cap="flat" cmpd="sng">
              <a:solidFill>
                <a:srgbClr val="F7932E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68569" rIns="68569" bIns="68569" anchor="ctr" anchorCtr="0">
              <a:noAutofit/>
            </a:bodyPr>
            <a:lstStyle/>
            <a:p>
              <a:endParaRPr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" name="Shape 10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57700" y="3518373"/>
              <a:ext cx="416399" cy="67444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" name="Shape 105"/>
          <p:cNvGrpSpPr/>
          <p:nvPr/>
        </p:nvGrpSpPr>
        <p:grpSpPr>
          <a:xfrm>
            <a:off x="6927246" y="3220487"/>
            <a:ext cx="913050" cy="913050"/>
            <a:chOff x="7469400" y="1433100"/>
            <a:chExt cx="1217400" cy="1217400"/>
          </a:xfrm>
        </p:grpSpPr>
        <p:sp>
          <p:nvSpPr>
            <p:cNvPr id="13" name="Shape 106"/>
            <p:cNvSpPr/>
            <p:nvPr/>
          </p:nvSpPr>
          <p:spPr>
            <a:xfrm>
              <a:off x="7469400" y="1433100"/>
              <a:ext cx="1217400" cy="1217400"/>
            </a:xfrm>
            <a:prstGeom prst="ellipse">
              <a:avLst/>
            </a:prstGeom>
            <a:solidFill>
              <a:srgbClr val="F7932E"/>
            </a:solidFill>
            <a:ln w="19050" cap="flat" cmpd="sng">
              <a:solidFill>
                <a:srgbClr val="F7932E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68569" rIns="68569" bIns="68569" anchor="ctr" anchorCtr="0">
              <a:noAutofit/>
            </a:bodyPr>
            <a:lstStyle/>
            <a:p>
              <a:endParaRPr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4" name="Shape 10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782925" y="1749497"/>
              <a:ext cx="590324" cy="58460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Shape 108"/>
          <p:cNvSpPr txBox="1"/>
          <p:nvPr/>
        </p:nvSpPr>
        <p:spPr>
          <a:xfrm>
            <a:off x="4483258" y="3220487"/>
            <a:ext cx="2226469" cy="913050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pPr algn="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Messaging  </a:t>
            </a:r>
          </a:p>
          <a:p>
            <a:pPr algn="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words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hape 109"/>
          <p:cNvSpPr txBox="1"/>
          <p:nvPr/>
        </p:nvSpPr>
        <p:spPr>
          <a:xfrm>
            <a:off x="4578377" y="4385350"/>
            <a:ext cx="2226469" cy="913050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pPr algn="r"/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Control Panel  </a:t>
            </a:r>
          </a:p>
          <a:p>
            <a:pPr algn="r"/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words words </a:t>
            </a:r>
          </a:p>
          <a:p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Shape 110"/>
          <p:cNvGrpSpPr/>
          <p:nvPr/>
        </p:nvGrpSpPr>
        <p:grpSpPr>
          <a:xfrm>
            <a:off x="6927246" y="4352237"/>
            <a:ext cx="913050" cy="913050"/>
            <a:chOff x="7469400" y="3246900"/>
            <a:chExt cx="1217400" cy="1217400"/>
          </a:xfrm>
        </p:grpSpPr>
        <p:sp>
          <p:nvSpPr>
            <p:cNvPr id="18" name="Shape 111"/>
            <p:cNvSpPr/>
            <p:nvPr/>
          </p:nvSpPr>
          <p:spPr>
            <a:xfrm>
              <a:off x="7469400" y="3246900"/>
              <a:ext cx="1217400" cy="1217400"/>
            </a:xfrm>
            <a:prstGeom prst="ellipse">
              <a:avLst/>
            </a:prstGeom>
            <a:solidFill>
              <a:srgbClr val="F7932E"/>
            </a:solidFill>
            <a:ln w="19050" cap="flat" cmpd="sng">
              <a:solidFill>
                <a:srgbClr val="F7932E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68569" rIns="68569" bIns="68569" anchor="ctr" anchorCtr="0">
              <a:noAutofit/>
            </a:bodyPr>
            <a:lstStyle/>
            <a:p>
              <a:endParaRPr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9" name="Shape 112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7782914" y="3590451"/>
              <a:ext cx="590324" cy="530291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280530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20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smtClean="0"/>
              <a:t>Have </a:t>
            </a:r>
            <a:r>
              <a:rPr lang="en-AU" dirty="0" smtClean="0"/>
              <a:t>fun :-)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r>
              <a:rPr lang="en-AU" dirty="0" smtClean="0"/>
              <a:t>You can download a </a:t>
            </a:r>
            <a:r>
              <a:rPr lang="en-AU" dirty="0" err="1" smtClean="0"/>
              <a:t>pecha</a:t>
            </a:r>
            <a:r>
              <a:rPr lang="en-AU" dirty="0" smtClean="0"/>
              <a:t> </a:t>
            </a:r>
            <a:r>
              <a:rPr lang="en-AU" dirty="0" err="1"/>
              <a:t>kucha</a:t>
            </a:r>
            <a:r>
              <a:rPr lang="en-AU" dirty="0"/>
              <a:t> template </a:t>
            </a:r>
            <a:r>
              <a:rPr lang="en-AU" dirty="0" smtClean="0"/>
              <a:t>from</a:t>
            </a:r>
          </a:p>
          <a:p>
            <a:r>
              <a:rPr lang="en-AU" dirty="0">
                <a:hlinkClick r:id="rId2"/>
              </a:rPr>
              <a:t>http://www.edshare.soton.ac.uk/17790</a:t>
            </a:r>
            <a:r>
              <a:rPr lang="en-AU" dirty="0" smtClean="0">
                <a:hlinkClick r:id="rId2"/>
              </a:rPr>
              <a:t>/</a:t>
            </a:r>
            <a:r>
              <a:rPr lang="en-AU" dirty="0" smtClean="0"/>
              <a:t>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450108" y="2524128"/>
            <a:ext cx="6751781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AU" sz="2400" dirty="0"/>
              <a:t>Class exercise</a:t>
            </a:r>
          </a:p>
          <a:p>
            <a:r>
              <a:rPr lang="en-AU" sz="2400" dirty="0"/>
              <a:t>In pairs</a:t>
            </a:r>
          </a:p>
          <a:p>
            <a:pPr marL="342900" indent="-342900">
              <a:buFont typeface="Arial" charset="0"/>
              <a:buChar char="•"/>
            </a:pPr>
            <a:r>
              <a:rPr lang="en-AU" sz="2400" dirty="0"/>
              <a:t>Explain your proposed investigation/report</a:t>
            </a:r>
          </a:p>
          <a:p>
            <a:pPr marL="342900" indent="-342900">
              <a:buFont typeface="Arial" charset="0"/>
              <a:buChar char="•"/>
            </a:pPr>
            <a:r>
              <a:rPr lang="en-AU" sz="2400" dirty="0"/>
              <a:t>Discuss the contributory disciplines</a:t>
            </a:r>
          </a:p>
          <a:p>
            <a:pPr marL="342900" indent="-342900">
              <a:buFont typeface="Arial" charset="0"/>
              <a:buChar char="•"/>
            </a:pPr>
            <a:r>
              <a:rPr lang="en-AU" sz="2400" dirty="0"/>
              <a:t>Sketch out a few diagram or image ideas to communicate the core of your ideas</a:t>
            </a:r>
          </a:p>
        </p:txBody>
      </p:sp>
    </p:spTree>
    <p:extLst>
      <p:ext uri="{BB962C8B-B14F-4D97-AF65-F5344CB8AC3E}">
        <p14:creationId xmlns:p14="http://schemas.microsoft.com/office/powerpoint/2010/main" val="427988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Acknowledgements</a:t>
            </a:r>
            <a:endParaRPr lang="en-GB" dirty="0"/>
          </a:p>
        </p:txBody>
      </p:sp>
      <p:pic>
        <p:nvPicPr>
          <p:cNvPr id="4" name="Picture 2" descr="https://moodle.com/wp-content/uploads/2014/05/moodlemoot_ful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880" y="3807866"/>
            <a:ext cx="4566241" cy="101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86456" y="3438534"/>
            <a:ext cx="3971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With thanks </a:t>
            </a:r>
            <a:r>
              <a:rPr lang="en-GB" dirty="0" smtClean="0"/>
              <a:t>for the </a:t>
            </a:r>
            <a:r>
              <a:rPr lang="en-GB" smtClean="0"/>
              <a:t>original structure to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2645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Insert new </a:t>
            </a:r>
            <a:r>
              <a:rPr lang="en-AU" dirty="0" smtClean="0"/>
              <a:t>slide </a:t>
            </a:r>
            <a:r>
              <a:rPr lang="en-AU" dirty="0"/>
              <a:t>content, but leave the transitions in </a:t>
            </a:r>
            <a:r>
              <a:rPr lang="en-AU" dirty="0" smtClean="0"/>
              <a:t>place</a:t>
            </a:r>
          </a:p>
          <a:p>
            <a:r>
              <a:rPr lang="en-AU" dirty="0" smtClean="0"/>
              <a:t>Note that this slide show is all words </a:t>
            </a:r>
            <a:r>
              <a:rPr lang="mr-IN" dirty="0" smtClean="0"/>
              <a:t>–</a:t>
            </a:r>
            <a:r>
              <a:rPr lang="en-AU" dirty="0" smtClean="0"/>
              <a:t> and can be rather boring, although it is self explanatory.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99194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In </a:t>
            </a:r>
            <a:r>
              <a:rPr lang="en-AU" dirty="0" err="1" smtClean="0"/>
              <a:t>pecha</a:t>
            </a:r>
            <a:r>
              <a:rPr lang="en-AU" dirty="0" smtClean="0"/>
              <a:t> </a:t>
            </a:r>
            <a:r>
              <a:rPr lang="en-AU" dirty="0" err="1" smtClean="0"/>
              <a:t>kucha</a:t>
            </a:r>
            <a:r>
              <a:rPr lang="en-AU" dirty="0" smtClean="0"/>
              <a:t> 20 </a:t>
            </a:r>
            <a:r>
              <a:rPr lang="en-AU" dirty="0"/>
              <a:t>slides are shown for 20 seconds </a:t>
            </a:r>
            <a:r>
              <a:rPr lang="en-AU" dirty="0" smtClean="0"/>
              <a:t>each</a:t>
            </a:r>
          </a:p>
        </p:txBody>
      </p:sp>
    </p:spTree>
    <p:extLst>
      <p:ext uri="{BB962C8B-B14F-4D97-AF65-F5344CB8AC3E}">
        <p14:creationId xmlns:p14="http://schemas.microsoft.com/office/powerpoint/2010/main" val="263041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So you will be presenting for 6 </a:t>
            </a:r>
            <a:r>
              <a:rPr lang="en-AU" dirty="0"/>
              <a:t>minutes and 40 seconds in </a:t>
            </a:r>
            <a:r>
              <a:rPr lang="en-AU" dirty="0" smtClean="0"/>
              <a:t>total</a:t>
            </a:r>
          </a:p>
        </p:txBody>
      </p:sp>
    </p:spTree>
    <p:extLst>
      <p:ext uri="{BB962C8B-B14F-4D97-AF65-F5344CB8AC3E}">
        <p14:creationId xmlns:p14="http://schemas.microsoft.com/office/powerpoint/2010/main" val="2231320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Finish </a:t>
            </a:r>
            <a:r>
              <a:rPr lang="en-AU" dirty="0" smtClean="0"/>
              <a:t>a slide in </a:t>
            </a:r>
            <a:r>
              <a:rPr lang="en-AU" dirty="0" smtClean="0"/>
              <a:t>less than 20sec?</a:t>
            </a:r>
          </a:p>
          <a:p>
            <a:r>
              <a:rPr lang="en-AU" dirty="0" smtClean="0"/>
              <a:t>Manually </a:t>
            </a:r>
            <a:r>
              <a:rPr lang="en-AU" dirty="0" smtClean="0"/>
              <a:t>advance</a:t>
            </a:r>
          </a:p>
          <a:p>
            <a:r>
              <a:rPr lang="en-AU" dirty="0" smtClean="0"/>
              <a:t>Guidance, 60 words = 20 seconds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22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Pecha</a:t>
            </a:r>
            <a:r>
              <a:rPr lang="en-AU" dirty="0" smtClean="0"/>
              <a:t> </a:t>
            </a:r>
            <a:r>
              <a:rPr lang="en-AU" dirty="0" err="1" smtClean="0"/>
              <a:t>Kucha</a:t>
            </a:r>
            <a:r>
              <a:rPr lang="en-AU" dirty="0" smtClean="0"/>
              <a:t> format</a:t>
            </a:r>
          </a:p>
          <a:p>
            <a:pPr lvl="1"/>
            <a:r>
              <a:rPr lang="en-AU" dirty="0"/>
              <a:t>d</a:t>
            </a:r>
            <a:r>
              <a:rPr lang="en-AU" dirty="0" smtClean="0"/>
              <a:t>evised </a:t>
            </a:r>
            <a:r>
              <a:rPr lang="en-AU" dirty="0"/>
              <a:t>by Astrid Klein and Mark </a:t>
            </a:r>
            <a:r>
              <a:rPr lang="en-AU" dirty="0" err="1" smtClean="0"/>
              <a:t>Dytham</a:t>
            </a:r>
            <a:endParaRPr lang="en-AU" dirty="0" smtClean="0"/>
          </a:p>
          <a:p>
            <a:pPr lvl="1"/>
            <a:r>
              <a:rPr lang="en-AU" dirty="0" smtClean="0"/>
              <a:t>of </a:t>
            </a:r>
            <a:r>
              <a:rPr lang="en-AU" dirty="0"/>
              <a:t>Klein </a:t>
            </a:r>
            <a:r>
              <a:rPr lang="en-AU" dirty="0" err="1"/>
              <a:t>Dytham</a:t>
            </a:r>
            <a:r>
              <a:rPr lang="en-AU" dirty="0"/>
              <a:t> architecture.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128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First </a:t>
            </a:r>
            <a:r>
              <a:rPr lang="en-AU" dirty="0" err="1" smtClean="0"/>
              <a:t>Pecha</a:t>
            </a:r>
            <a:r>
              <a:rPr lang="en-AU" dirty="0" smtClean="0"/>
              <a:t> </a:t>
            </a:r>
            <a:r>
              <a:rPr lang="en-AU" dirty="0" err="1" smtClean="0"/>
              <a:t>Kucha</a:t>
            </a:r>
            <a:r>
              <a:rPr lang="en-AU" dirty="0" smtClean="0"/>
              <a:t> night</a:t>
            </a:r>
          </a:p>
          <a:p>
            <a:pPr lvl="1"/>
            <a:r>
              <a:rPr lang="en-AU" dirty="0" smtClean="0"/>
              <a:t>Tokyo</a:t>
            </a:r>
          </a:p>
          <a:p>
            <a:pPr lvl="1"/>
            <a:r>
              <a:rPr lang="en-AU" dirty="0" smtClean="0"/>
              <a:t>2003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5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8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Pecha</a:t>
            </a:r>
            <a:r>
              <a:rPr lang="en-AU" dirty="0" smtClean="0"/>
              <a:t> </a:t>
            </a:r>
            <a:r>
              <a:rPr lang="en-AU" dirty="0" err="1" smtClean="0"/>
              <a:t>Kucha</a:t>
            </a:r>
            <a:r>
              <a:rPr lang="en-AU" dirty="0" smtClean="0"/>
              <a:t> presentations are</a:t>
            </a:r>
          </a:p>
          <a:p>
            <a:pPr lvl="1"/>
            <a:r>
              <a:rPr lang="en-AU" dirty="0" smtClean="0"/>
              <a:t>concise</a:t>
            </a:r>
          </a:p>
          <a:p>
            <a:pPr lvl="1"/>
            <a:r>
              <a:rPr lang="en-AU" dirty="0" smtClean="0"/>
              <a:t>powerful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682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anatory Pecha Kucha Template" id="{9692FC37-2240-F545-A986-387BCFCFBA3D}" vid="{14AC98CE-04FA-D149-AE3F-2F93C65F49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415</Words>
  <Application>Microsoft Macintosh PowerPoint</Application>
  <PresentationFormat>On-screen Show (4:3)</PresentationFormat>
  <Paragraphs>126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Calibri</vt:lpstr>
      <vt:lpstr>Arial</vt:lpstr>
      <vt:lpstr>Office Theme</vt:lpstr>
      <vt:lpstr>Pecha Kucha explanation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PowerPoint Presentation</vt:lpstr>
    </vt:vector>
  </TitlesOfParts>
  <Company>Toshiba</Company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Pecha Kucha Template</dc:title>
  <dc:creator>Michael d</dc:creator>
  <cp:lastModifiedBy>Microsoft Office User</cp:lastModifiedBy>
  <cp:revision>10</cp:revision>
  <dcterms:created xsi:type="dcterms:W3CDTF">2015-06-24T03:58:33Z</dcterms:created>
  <dcterms:modified xsi:type="dcterms:W3CDTF">2016-11-22T23:52:28Z</dcterms:modified>
</cp:coreProperties>
</file>