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0" r:id="rId2"/>
    <p:sldId id="261" r:id="rId3"/>
    <p:sldId id="256" r:id="rId4"/>
    <p:sldId id="257" r:id="rId5"/>
    <p:sldId id="258" r:id="rId6"/>
    <p:sldId id="259"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5" d="100"/>
          <a:sy n="65" d="100"/>
        </p:scale>
        <p:origin x="-20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DAA58714-75E5-2C48-A3F6-76A5F2368365}" type="datetimeFigureOut">
              <a:rPr lang="en-US" smtClean="0"/>
              <a:t>21/10/15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2F09-B23D-FB42-BECE-CB4C1B3A1E5C}" type="slidenum">
              <a:rPr lang="en-US" smtClean="0"/>
              <a:t>‹#›</a:t>
            </a:fld>
            <a:endParaRPr lang="en-US"/>
          </a:p>
        </p:txBody>
      </p:sp>
    </p:spTree>
    <p:extLst>
      <p:ext uri="{BB962C8B-B14F-4D97-AF65-F5344CB8AC3E}">
        <p14:creationId xmlns:p14="http://schemas.microsoft.com/office/powerpoint/2010/main" val="4069123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AA58714-75E5-2C48-A3F6-76A5F2368365}" type="datetimeFigureOut">
              <a:rPr lang="en-US" smtClean="0"/>
              <a:t>21/10/15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2F09-B23D-FB42-BECE-CB4C1B3A1E5C}" type="slidenum">
              <a:rPr lang="en-US" smtClean="0"/>
              <a:t>‹#›</a:t>
            </a:fld>
            <a:endParaRPr lang="en-US"/>
          </a:p>
        </p:txBody>
      </p:sp>
    </p:spTree>
    <p:extLst>
      <p:ext uri="{BB962C8B-B14F-4D97-AF65-F5344CB8AC3E}">
        <p14:creationId xmlns:p14="http://schemas.microsoft.com/office/powerpoint/2010/main" val="314055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AA58714-75E5-2C48-A3F6-76A5F2368365}" type="datetimeFigureOut">
              <a:rPr lang="en-US" smtClean="0"/>
              <a:t>21/10/15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2F09-B23D-FB42-BECE-CB4C1B3A1E5C}" type="slidenum">
              <a:rPr lang="en-US" smtClean="0"/>
              <a:t>‹#›</a:t>
            </a:fld>
            <a:endParaRPr lang="en-US"/>
          </a:p>
        </p:txBody>
      </p:sp>
    </p:spTree>
    <p:extLst>
      <p:ext uri="{BB962C8B-B14F-4D97-AF65-F5344CB8AC3E}">
        <p14:creationId xmlns:p14="http://schemas.microsoft.com/office/powerpoint/2010/main" val="3286283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AA58714-75E5-2C48-A3F6-76A5F2368365}" type="datetimeFigureOut">
              <a:rPr lang="en-US" smtClean="0"/>
              <a:t>21/10/15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2F09-B23D-FB42-BECE-CB4C1B3A1E5C}" type="slidenum">
              <a:rPr lang="en-US" smtClean="0"/>
              <a:t>‹#›</a:t>
            </a:fld>
            <a:endParaRPr lang="en-US"/>
          </a:p>
        </p:txBody>
      </p:sp>
    </p:spTree>
    <p:extLst>
      <p:ext uri="{BB962C8B-B14F-4D97-AF65-F5344CB8AC3E}">
        <p14:creationId xmlns:p14="http://schemas.microsoft.com/office/powerpoint/2010/main" val="281505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AA58714-75E5-2C48-A3F6-76A5F2368365}" type="datetimeFigureOut">
              <a:rPr lang="en-US" smtClean="0"/>
              <a:t>21/10/15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2F09-B23D-FB42-BECE-CB4C1B3A1E5C}" type="slidenum">
              <a:rPr lang="en-US" smtClean="0"/>
              <a:t>‹#›</a:t>
            </a:fld>
            <a:endParaRPr lang="en-US"/>
          </a:p>
        </p:txBody>
      </p:sp>
    </p:spTree>
    <p:extLst>
      <p:ext uri="{BB962C8B-B14F-4D97-AF65-F5344CB8AC3E}">
        <p14:creationId xmlns:p14="http://schemas.microsoft.com/office/powerpoint/2010/main" val="639068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DAA58714-75E5-2C48-A3F6-76A5F2368365}" type="datetimeFigureOut">
              <a:rPr lang="en-US" smtClean="0"/>
              <a:t>21/10/15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12F09-B23D-FB42-BECE-CB4C1B3A1E5C}" type="slidenum">
              <a:rPr lang="en-US" smtClean="0"/>
              <a:t>‹#›</a:t>
            </a:fld>
            <a:endParaRPr lang="en-US"/>
          </a:p>
        </p:txBody>
      </p:sp>
    </p:spTree>
    <p:extLst>
      <p:ext uri="{BB962C8B-B14F-4D97-AF65-F5344CB8AC3E}">
        <p14:creationId xmlns:p14="http://schemas.microsoft.com/office/powerpoint/2010/main" val="158623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DAA58714-75E5-2C48-A3F6-76A5F2368365}" type="datetimeFigureOut">
              <a:rPr lang="en-US" smtClean="0"/>
              <a:t>21/10/15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A12F09-B23D-FB42-BECE-CB4C1B3A1E5C}" type="slidenum">
              <a:rPr lang="en-US" smtClean="0"/>
              <a:t>‹#›</a:t>
            </a:fld>
            <a:endParaRPr lang="en-US"/>
          </a:p>
        </p:txBody>
      </p:sp>
    </p:spTree>
    <p:extLst>
      <p:ext uri="{BB962C8B-B14F-4D97-AF65-F5344CB8AC3E}">
        <p14:creationId xmlns:p14="http://schemas.microsoft.com/office/powerpoint/2010/main" val="4228971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DAA58714-75E5-2C48-A3F6-76A5F2368365}" type="datetimeFigureOut">
              <a:rPr lang="en-US" smtClean="0"/>
              <a:t>21/10/15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A12F09-B23D-FB42-BECE-CB4C1B3A1E5C}" type="slidenum">
              <a:rPr lang="en-US" smtClean="0"/>
              <a:t>‹#›</a:t>
            </a:fld>
            <a:endParaRPr lang="en-US"/>
          </a:p>
        </p:txBody>
      </p:sp>
    </p:spTree>
    <p:extLst>
      <p:ext uri="{BB962C8B-B14F-4D97-AF65-F5344CB8AC3E}">
        <p14:creationId xmlns:p14="http://schemas.microsoft.com/office/powerpoint/2010/main" val="995729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A58714-75E5-2C48-A3F6-76A5F2368365}" type="datetimeFigureOut">
              <a:rPr lang="en-US" smtClean="0"/>
              <a:t>21/10/15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A12F09-B23D-FB42-BECE-CB4C1B3A1E5C}" type="slidenum">
              <a:rPr lang="en-US" smtClean="0"/>
              <a:t>‹#›</a:t>
            </a:fld>
            <a:endParaRPr lang="en-US"/>
          </a:p>
        </p:txBody>
      </p:sp>
    </p:spTree>
    <p:extLst>
      <p:ext uri="{BB962C8B-B14F-4D97-AF65-F5344CB8AC3E}">
        <p14:creationId xmlns:p14="http://schemas.microsoft.com/office/powerpoint/2010/main" val="900313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AA58714-75E5-2C48-A3F6-76A5F2368365}" type="datetimeFigureOut">
              <a:rPr lang="en-US" smtClean="0"/>
              <a:t>21/10/15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12F09-B23D-FB42-BECE-CB4C1B3A1E5C}" type="slidenum">
              <a:rPr lang="en-US" smtClean="0"/>
              <a:t>‹#›</a:t>
            </a:fld>
            <a:endParaRPr lang="en-US"/>
          </a:p>
        </p:txBody>
      </p:sp>
    </p:spTree>
    <p:extLst>
      <p:ext uri="{BB962C8B-B14F-4D97-AF65-F5344CB8AC3E}">
        <p14:creationId xmlns:p14="http://schemas.microsoft.com/office/powerpoint/2010/main" val="60905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AA58714-75E5-2C48-A3F6-76A5F2368365}" type="datetimeFigureOut">
              <a:rPr lang="en-US" smtClean="0"/>
              <a:t>21/10/15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12F09-B23D-FB42-BECE-CB4C1B3A1E5C}" type="slidenum">
              <a:rPr lang="en-US" smtClean="0"/>
              <a:t>‹#›</a:t>
            </a:fld>
            <a:endParaRPr lang="en-US"/>
          </a:p>
        </p:txBody>
      </p:sp>
    </p:spTree>
    <p:extLst>
      <p:ext uri="{BB962C8B-B14F-4D97-AF65-F5344CB8AC3E}">
        <p14:creationId xmlns:p14="http://schemas.microsoft.com/office/powerpoint/2010/main" val="11133823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A58714-75E5-2C48-A3F6-76A5F2368365}" type="datetimeFigureOut">
              <a:rPr lang="en-US" smtClean="0"/>
              <a:t>21/10/15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A12F09-B23D-FB42-BECE-CB4C1B3A1E5C}" type="slidenum">
              <a:rPr lang="en-US" smtClean="0"/>
              <a:t>‹#›</a:t>
            </a:fld>
            <a:endParaRPr lang="en-US"/>
          </a:p>
        </p:txBody>
      </p:sp>
    </p:spTree>
    <p:extLst>
      <p:ext uri="{BB962C8B-B14F-4D97-AF65-F5344CB8AC3E}">
        <p14:creationId xmlns:p14="http://schemas.microsoft.com/office/powerpoint/2010/main" val="2699109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4"/>
          <p:cNvSpPr>
            <a:spLocks noGrp="1"/>
          </p:cNvSpPr>
          <p:nvPr>
            <p:ph type="title"/>
          </p:nvPr>
        </p:nvSpPr>
        <p:spPr>
          <a:xfrm>
            <a:off x="467544" y="692696"/>
            <a:ext cx="8229600" cy="1066800"/>
          </a:xfrm>
        </p:spPr>
        <p:txBody>
          <a:bodyPr/>
          <a:lstStyle/>
          <a:p>
            <a:r>
              <a:rPr lang="en-US" sz="3600" dirty="0" smtClean="0">
                <a:latin typeface="Arial" charset="0"/>
                <a:cs typeface="Arial" charset="0"/>
              </a:rPr>
              <a:t>SSM diagram </a:t>
            </a:r>
            <a:r>
              <a:rPr lang="en-US" sz="3600" dirty="0">
                <a:latin typeface="Arial" charset="0"/>
                <a:cs typeface="Arial" charset="0"/>
              </a:rPr>
              <a:t>components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701985329"/>
              </p:ext>
            </p:extLst>
          </p:nvPr>
        </p:nvGraphicFramePr>
        <p:xfrm>
          <a:off x="395536" y="1628800"/>
          <a:ext cx="8229600" cy="4211955"/>
        </p:xfrm>
        <a:graphic>
          <a:graphicData uri="http://schemas.openxmlformats.org/drawingml/2006/table">
            <a:tbl>
              <a:tblPr/>
              <a:tblGrid>
                <a:gridCol w="1646238"/>
                <a:gridCol w="1646237"/>
                <a:gridCol w="1644650"/>
                <a:gridCol w="1463675"/>
                <a:gridCol w="1828800"/>
              </a:tblGrid>
              <a:tr h="371475">
                <a:tc gridSpan="3">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800" b="1" i="0" u="none" strike="noStrike" cap="none" normalizeH="0" baseline="0" dirty="0" smtClean="0">
                          <a:ln>
                            <a:noFill/>
                          </a:ln>
                          <a:solidFill>
                            <a:schemeClr val="bg1"/>
                          </a:solidFill>
                          <a:effectLst/>
                          <a:latin typeface="Arial" charset="0"/>
                          <a:ea typeface="ＭＳ Ｐゴシック" charset="0"/>
                          <a:cs typeface="Arial" charset="0"/>
                        </a:rPr>
                        <a:t>Soft: Interpersonal</a:t>
                      </a:r>
                      <a:r>
                        <a:rPr kumimoji="0" lang="en-US" sz="1800" b="1" i="0" u="none" strike="noStrike" cap="none" normalizeH="0" baseline="0" dirty="0">
                          <a:ln>
                            <a:noFill/>
                          </a:ln>
                          <a:solidFill>
                            <a:srgbClr val="3C8C93"/>
                          </a:solidFill>
                          <a:effectLst/>
                          <a:latin typeface="Arial" charset="0"/>
                          <a:ea typeface="ＭＳ Ｐゴシック" charset="0"/>
                          <a:cs typeface="Arial" charset="0"/>
                        </a:rPr>
                        <a:t>, </a:t>
                      </a:r>
                      <a:r>
                        <a:rPr kumimoji="0" lang="en-US" sz="1800" b="1" i="0" u="none" strike="noStrike" cap="none" normalizeH="0" baseline="0" dirty="0" smtClean="0">
                          <a:ln>
                            <a:noFill/>
                          </a:ln>
                          <a:solidFill>
                            <a:srgbClr val="FFFFFF"/>
                          </a:solidFill>
                          <a:effectLst/>
                          <a:latin typeface="Arial" charset="0"/>
                          <a:ea typeface="ＭＳ Ｐゴシック" charset="0"/>
                          <a:cs typeface="Arial" charset="0"/>
                        </a:rPr>
                        <a:t>political </a:t>
                      </a:r>
                      <a:r>
                        <a:rPr kumimoji="0" lang="en-US" sz="1800" b="1" i="0" u="none" strike="noStrike" cap="none" normalizeH="0" baseline="0" dirty="0" err="1" smtClean="0">
                          <a:ln>
                            <a:noFill/>
                          </a:ln>
                          <a:solidFill>
                            <a:srgbClr val="FFFFFF"/>
                          </a:solidFill>
                          <a:effectLst/>
                          <a:latin typeface="Arial" charset="0"/>
                          <a:ea typeface="ＭＳ Ｐゴシック" charset="0"/>
                          <a:cs typeface="Arial" charset="0"/>
                        </a:rPr>
                        <a:t>organisational</a:t>
                      </a:r>
                      <a:r>
                        <a:rPr kumimoji="0" lang="en-US" sz="1600" b="1" i="0" u="none" strike="noStrike" cap="none" normalizeH="0" baseline="0" dirty="0">
                          <a:ln>
                            <a:noFill/>
                          </a:ln>
                          <a:solidFill>
                            <a:srgbClr val="3C8C93"/>
                          </a:solidFill>
                          <a:effectLst/>
                          <a:latin typeface="Arial" charset="0"/>
                          <a:ea typeface="ＭＳ Ｐゴシック" charset="0"/>
                          <a:cs typeface="Arial" charset="0"/>
                        </a:rPr>
                        <a:t>, </a:t>
                      </a:r>
                      <a:endParaRPr kumimoji="0" lang="en-US" sz="1600" b="1" i="0" u="none" strike="noStrike" cap="none" normalizeH="0" baseline="0" dirty="0">
                        <a:ln>
                          <a:noFill/>
                        </a:ln>
                        <a:solidFill>
                          <a:srgbClr val="FFFFFF"/>
                        </a:solidFill>
                        <a:effectLst/>
                        <a:latin typeface="Arial"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accent4">
                        <a:lumMod val="60000"/>
                        <a:lumOff val="40000"/>
                      </a:schemeClr>
                    </a:solidFill>
                  </a:tcPr>
                </a:tc>
                <a:tc hMerge="1">
                  <a:txBody>
                    <a:bodyPr/>
                    <a:lstStyle/>
                    <a:p>
                      <a:endParaRPr lang="en-US"/>
                    </a:p>
                  </a:txBody>
                  <a:tcPr/>
                </a:tc>
                <a:tc hMerge="1">
                  <a:txBody>
                    <a:bodyPr/>
                    <a:lstStyle/>
                    <a:p>
                      <a:endParaRPr lang="en-US"/>
                    </a:p>
                  </a:txBody>
                  <a:tcPr/>
                </a:tc>
                <a:tc gridSpan="2">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Arial" charset="0"/>
                          <a:ea typeface="ＭＳ Ｐゴシック" charset="0"/>
                          <a:cs typeface="Arial" charset="0"/>
                        </a:rPr>
                        <a:t>Hard: Technical</a:t>
                      </a:r>
                      <a:endParaRPr kumimoji="0" lang="en-US" sz="1800" b="1" i="0" u="none" strike="noStrike" cap="none" normalizeH="0" baseline="0" dirty="0">
                        <a:ln>
                          <a:noFill/>
                        </a:ln>
                        <a:solidFill>
                          <a:srgbClr val="FFFFFF"/>
                        </a:solidFill>
                        <a:effectLst/>
                        <a:latin typeface="Arial" charset="0"/>
                        <a:ea typeface="ＭＳ Ｐゴシック" charset="0"/>
                        <a:cs typeface="Arial" charset="0"/>
                      </a:endParaRPr>
                    </a:p>
                  </a:txBody>
                  <a:tcPr horzOverflow="overflow">
                    <a:lnL w="28575"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r>
              <a:tr h="61912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Alliances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Beliefs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Managers/supervisors</a:t>
                      </a:r>
                    </a:p>
                  </a:txBody>
                  <a:tcPr horzOverflow="overflow">
                    <a:lnL w="12700" cap="flat" cmpd="sng" algn="ctr">
                      <a:solidFill>
                        <a:schemeClr val="bg1"/>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System boundary</a:t>
                      </a:r>
                    </a:p>
                  </a:txBody>
                  <a:tcPr horzOverflow="overflow">
                    <a:lnL w="28575"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standards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6858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conflicts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perceptions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Beneficiaries/victims</a:t>
                      </a:r>
                    </a:p>
                  </a:txBody>
                  <a:tcPr horzOverflow="overflow">
                    <a:lnL w="12700" cap="flat" cmpd="sng" algn="ctr">
                      <a:solidFill>
                        <a:schemeClr val="bg1"/>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Inputs </a:t>
                      </a:r>
                    </a:p>
                  </a:txBody>
                  <a:tcPr horzOverflow="overflow">
                    <a:lnL w="28575"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800" b="0" i="0" u="none" strike="noStrike" cap="none" normalizeH="0" baseline="0" dirty="0" smtClean="0">
                          <a:ln>
                            <a:noFill/>
                          </a:ln>
                          <a:solidFill>
                            <a:srgbClr val="000000"/>
                          </a:solidFill>
                          <a:effectLst/>
                          <a:latin typeface="Arial" charset="0"/>
                          <a:ea typeface="ＭＳ Ｐゴシック" charset="0"/>
                          <a:cs typeface="Arial" charset="0"/>
                        </a:rPr>
                        <a:t>Control sub system</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Arial"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792163">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Authority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values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actors</a:t>
                      </a:r>
                    </a:p>
                  </a:txBody>
                  <a:tcPr horzOverflow="overflow">
                    <a:lnL w="12700" cap="flat" cmpd="sng" algn="ctr">
                      <a:solidFill>
                        <a:schemeClr val="bg1"/>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Arial" charset="0"/>
                          <a:ea typeface="ＭＳ Ｐゴシック" charset="0"/>
                          <a:cs typeface="Arial" charset="0"/>
                        </a:rPr>
                        <a:t>outputs</a:t>
                      </a:r>
                      <a:endParaRPr kumimoji="0" lang="en-US" sz="1800" b="0" i="0" u="none" strike="noStrike" cap="none" normalizeH="0" baseline="0" dirty="0">
                        <a:ln>
                          <a:noFill/>
                        </a:ln>
                        <a:solidFill>
                          <a:srgbClr val="000000"/>
                        </a:solidFill>
                        <a:effectLst/>
                        <a:latin typeface="Arial" charset="0"/>
                        <a:ea typeface="ＭＳ Ｐゴシック" charset="0"/>
                        <a:cs typeface="Arial" charset="0"/>
                      </a:endParaRPr>
                    </a:p>
                  </a:txBody>
                  <a:tcPr horzOverflow="overflow">
                    <a:lnL w="28575"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800" b="0" i="0" u="none" strike="noStrike" cap="none" normalizeH="0" baseline="0" dirty="0" smtClean="0">
                          <a:ln>
                            <a:noFill/>
                          </a:ln>
                          <a:solidFill>
                            <a:srgbClr val="000000"/>
                          </a:solidFill>
                          <a:effectLst/>
                          <a:latin typeface="Arial" charset="0"/>
                          <a:ea typeface="ＭＳ Ｐゴシック" charset="0"/>
                          <a:cs typeface="Arial" charset="0"/>
                        </a:rPr>
                        <a:t>measurements</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Arial"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80803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resources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Motivations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System owners</a:t>
                      </a:r>
                    </a:p>
                  </a:txBody>
                  <a:tcPr horzOverflow="overflow">
                    <a:lnL w="12700" cap="flat" cmpd="sng" algn="ctr">
                      <a:solidFill>
                        <a:schemeClr val="bg1"/>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processes</a:t>
                      </a:r>
                    </a:p>
                  </a:txBody>
                  <a:tcPr horzOverflow="overflow">
                    <a:lnL w="28575"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800" b="0" i="0" u="none" strike="noStrike" cap="none" normalizeH="0" baseline="0" dirty="0" smtClean="0">
                          <a:ln>
                            <a:noFill/>
                          </a:ln>
                          <a:solidFill>
                            <a:srgbClr val="000000"/>
                          </a:solidFill>
                          <a:effectLst/>
                          <a:latin typeface="Arial" charset="0"/>
                          <a:ea typeface="ＭＳ Ｐゴシック" charset="0"/>
                          <a:cs typeface="Arial" charset="0"/>
                        </a:rPr>
                        <a:t>Corrective actions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685800">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Arial"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attitudes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Arial"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800" b="0" i="0" u="none" strike="noStrike" cap="none" normalizeH="0" baseline="0" dirty="0" smtClean="0">
                          <a:ln>
                            <a:noFill/>
                          </a:ln>
                          <a:solidFill>
                            <a:srgbClr val="000000"/>
                          </a:solidFill>
                          <a:effectLst/>
                          <a:latin typeface="Arial" charset="0"/>
                          <a:ea typeface="ＭＳ Ｐゴシック" charset="0"/>
                          <a:cs typeface="Arial" charset="0"/>
                        </a:rPr>
                        <a:t>Emergent properties</a:t>
                      </a:r>
                    </a:p>
                  </a:txBody>
                  <a:tcPr horzOverflow="overflow">
                    <a:lnL w="28575"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endParaRPr lang="en-US" dirty="0"/>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bl>
          </a:graphicData>
        </a:graphic>
      </p:graphicFrame>
    </p:spTree>
    <p:extLst>
      <p:ext uri="{BB962C8B-B14F-4D97-AF65-F5344CB8AC3E}">
        <p14:creationId xmlns:p14="http://schemas.microsoft.com/office/powerpoint/2010/main" val="2383713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noChangeAspect="1"/>
          </p:cNvSpPr>
          <p:nvPr>
            <p:ph type="title"/>
          </p:nvPr>
        </p:nvSpPr>
        <p:spPr>
          <a:xfrm>
            <a:off x="457200" y="397928"/>
            <a:ext cx="8229600" cy="792162"/>
          </a:xfrm>
        </p:spPr>
        <p:txBody>
          <a:bodyPr/>
          <a:lstStyle/>
          <a:p>
            <a:r>
              <a:rPr lang="en-US" sz="3600" dirty="0">
                <a:latin typeface="Arial" charset="0"/>
                <a:cs typeface="Arial" charset="0"/>
              </a:rPr>
              <a:t>Systems Diagram </a:t>
            </a:r>
          </a:p>
        </p:txBody>
      </p:sp>
      <p:sp>
        <p:nvSpPr>
          <p:cNvPr id="3" name="Oval 2"/>
          <p:cNvSpPr/>
          <p:nvPr/>
        </p:nvSpPr>
        <p:spPr>
          <a:xfrm>
            <a:off x="2286000" y="2209800"/>
            <a:ext cx="4648200" cy="3581400"/>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6868" name="TextBox 6"/>
          <p:cNvSpPr txBox="1">
            <a:spLocks noChangeArrowheads="1"/>
          </p:cNvSpPr>
          <p:nvPr/>
        </p:nvSpPr>
        <p:spPr bwMode="auto">
          <a:xfrm>
            <a:off x="3581400" y="1371600"/>
            <a:ext cx="2590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dirty="0"/>
              <a:t>System Name </a:t>
            </a:r>
          </a:p>
        </p:txBody>
      </p:sp>
      <p:sp>
        <p:nvSpPr>
          <p:cNvPr id="36869" name="TextBox 8"/>
          <p:cNvSpPr txBox="1">
            <a:spLocks noChangeArrowheads="1"/>
          </p:cNvSpPr>
          <p:nvPr/>
        </p:nvSpPr>
        <p:spPr bwMode="auto">
          <a:xfrm>
            <a:off x="1905000" y="2133600"/>
            <a:ext cx="1066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dirty="0"/>
              <a:t>System owner</a:t>
            </a:r>
          </a:p>
        </p:txBody>
      </p:sp>
      <p:sp>
        <p:nvSpPr>
          <p:cNvPr id="12" name="Right Arrow 11"/>
          <p:cNvSpPr/>
          <p:nvPr/>
        </p:nvSpPr>
        <p:spPr>
          <a:xfrm rot="18026977">
            <a:off x="3111501" y="5870575"/>
            <a:ext cx="1020762" cy="522287"/>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ight Arrow 12"/>
          <p:cNvSpPr/>
          <p:nvPr/>
        </p:nvSpPr>
        <p:spPr>
          <a:xfrm rot="1478785">
            <a:off x="6775450" y="4530725"/>
            <a:ext cx="1020763" cy="555625"/>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6872" name="TextBox 15"/>
          <p:cNvSpPr txBox="1">
            <a:spLocks noChangeArrowheads="1"/>
          </p:cNvSpPr>
          <p:nvPr/>
        </p:nvSpPr>
        <p:spPr bwMode="auto">
          <a:xfrm>
            <a:off x="3810000" y="6172200"/>
            <a:ext cx="812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Inputs</a:t>
            </a:r>
          </a:p>
        </p:txBody>
      </p:sp>
      <p:sp>
        <p:nvSpPr>
          <p:cNvPr id="36873" name="TextBox 16"/>
          <p:cNvSpPr txBox="1">
            <a:spLocks noChangeArrowheads="1"/>
          </p:cNvSpPr>
          <p:nvPr/>
        </p:nvSpPr>
        <p:spPr bwMode="auto">
          <a:xfrm>
            <a:off x="7848600" y="4350544"/>
            <a:ext cx="9937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dirty="0"/>
              <a:t>Outputs</a:t>
            </a:r>
          </a:p>
        </p:txBody>
      </p:sp>
      <p:sp>
        <p:nvSpPr>
          <p:cNvPr id="36874" name="TextBox 17"/>
          <p:cNvSpPr txBox="1">
            <a:spLocks noChangeArrowheads="1"/>
          </p:cNvSpPr>
          <p:nvPr/>
        </p:nvSpPr>
        <p:spPr bwMode="auto">
          <a:xfrm>
            <a:off x="6189663" y="6096000"/>
            <a:ext cx="1676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Beneficiaries &amp; victims</a:t>
            </a:r>
          </a:p>
        </p:txBody>
      </p:sp>
      <p:grpSp>
        <p:nvGrpSpPr>
          <p:cNvPr id="36875" name="Group 34"/>
          <p:cNvGrpSpPr>
            <a:grpSpLocks/>
          </p:cNvGrpSpPr>
          <p:nvPr/>
        </p:nvGrpSpPr>
        <p:grpSpPr bwMode="auto">
          <a:xfrm>
            <a:off x="3810000" y="4343400"/>
            <a:ext cx="2057400" cy="990600"/>
            <a:chOff x="3200400" y="4038600"/>
            <a:chExt cx="2971800" cy="1371600"/>
          </a:xfrm>
        </p:grpSpPr>
        <p:sp>
          <p:nvSpPr>
            <p:cNvPr id="20" name="Rectangle 19"/>
            <p:cNvSpPr/>
            <p:nvPr/>
          </p:nvSpPr>
          <p:spPr>
            <a:xfrm>
              <a:off x="4039658" y="4876068"/>
              <a:ext cx="531989" cy="53413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rgbClr val="FFFFFF"/>
                  </a:solidFill>
                </a:rPr>
                <a:t>C</a:t>
              </a:r>
            </a:p>
          </p:txBody>
        </p:sp>
        <p:sp>
          <p:nvSpPr>
            <p:cNvPr id="21" name="Rectangle 20"/>
            <p:cNvSpPr/>
            <p:nvPr/>
          </p:nvSpPr>
          <p:spPr>
            <a:xfrm>
              <a:off x="4952294" y="4038600"/>
              <a:ext cx="609953" cy="534133"/>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rgbClr val="FFFFFF"/>
                  </a:solidFill>
                </a:rPr>
                <a:t>B</a:t>
              </a:r>
            </a:p>
          </p:txBody>
        </p:sp>
        <p:sp>
          <p:nvSpPr>
            <p:cNvPr id="22" name="Rectangle 21"/>
            <p:cNvSpPr/>
            <p:nvPr/>
          </p:nvSpPr>
          <p:spPr>
            <a:xfrm>
              <a:off x="5637919" y="4647468"/>
              <a:ext cx="534281" cy="53413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rgbClr val="FFFFFF"/>
                  </a:solidFill>
                </a:rPr>
                <a:t>D</a:t>
              </a:r>
            </a:p>
          </p:txBody>
        </p:sp>
        <p:sp>
          <p:nvSpPr>
            <p:cNvPr id="23" name="Rectangle 22"/>
            <p:cNvSpPr/>
            <p:nvPr/>
          </p:nvSpPr>
          <p:spPr>
            <a:xfrm>
              <a:off x="3200400" y="4344133"/>
              <a:ext cx="609953" cy="457200"/>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smtClean="0">
                <a:solidFill>
                  <a:srgbClr val="FFFFFF"/>
                </a:solidFill>
              </a:endParaRPr>
            </a:p>
            <a:p>
              <a:pPr algn="ctr">
                <a:defRPr/>
              </a:pPr>
              <a:r>
                <a:rPr lang="en-US" dirty="0" smtClean="0">
                  <a:solidFill>
                    <a:srgbClr val="FFFFFF"/>
                  </a:solidFill>
                </a:rPr>
                <a:t>A</a:t>
              </a:r>
              <a:endParaRPr lang="en-US" dirty="0">
                <a:solidFill>
                  <a:srgbClr val="FFFFFF"/>
                </a:solidFill>
              </a:endParaRPr>
            </a:p>
            <a:p>
              <a:pPr algn="ctr">
                <a:defRPr/>
              </a:pPr>
              <a:endParaRPr lang="en-US" dirty="0">
                <a:solidFill>
                  <a:srgbClr val="000000"/>
                </a:solidFill>
              </a:endParaRPr>
            </a:p>
          </p:txBody>
        </p:sp>
        <p:cxnSp>
          <p:nvCxnSpPr>
            <p:cNvPr id="24" name="Straight Arrow Connector 23"/>
            <p:cNvCxnSpPr>
              <a:stCxn id="23" idx="3"/>
              <a:endCxn id="20" idx="1"/>
            </p:cNvCxnSpPr>
            <p:nvPr/>
          </p:nvCxnSpPr>
          <p:spPr>
            <a:xfrm>
              <a:off x="3810353" y="4572733"/>
              <a:ext cx="229306" cy="571500"/>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23" idx="3"/>
              <a:endCxn id="21" idx="1"/>
            </p:cNvCxnSpPr>
            <p:nvPr/>
          </p:nvCxnSpPr>
          <p:spPr>
            <a:xfrm flipV="1">
              <a:off x="3810353" y="4304568"/>
              <a:ext cx="1141942" cy="268165"/>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20" idx="3"/>
              <a:endCxn id="21" idx="2"/>
            </p:cNvCxnSpPr>
            <p:nvPr/>
          </p:nvCxnSpPr>
          <p:spPr>
            <a:xfrm flipV="1">
              <a:off x="4571647" y="4572733"/>
              <a:ext cx="685624" cy="571500"/>
            </a:xfrm>
            <a:prstGeom prst="straightConnector1">
              <a:avLst/>
            </a:prstGeom>
            <a:ln>
              <a:solidFill>
                <a:srgbClr val="1E4649"/>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21" idx="3"/>
              <a:endCxn id="22" idx="0"/>
            </p:cNvCxnSpPr>
            <p:nvPr/>
          </p:nvCxnSpPr>
          <p:spPr>
            <a:xfrm>
              <a:off x="5562247" y="4304568"/>
              <a:ext cx="343958" cy="342900"/>
            </a:xfrm>
            <a:prstGeom prst="straightConnector1">
              <a:avLst/>
            </a:prstGeom>
            <a:ln>
              <a:solidFill>
                <a:srgbClr val="1E4649"/>
              </a:solidFill>
              <a:tailEnd type="arrow"/>
            </a:ln>
          </p:spPr>
          <p:style>
            <a:lnRef idx="2">
              <a:schemeClr val="accent1"/>
            </a:lnRef>
            <a:fillRef idx="0">
              <a:schemeClr val="accent1"/>
            </a:fillRef>
            <a:effectRef idx="1">
              <a:schemeClr val="accent1"/>
            </a:effectRef>
            <a:fontRef idx="minor">
              <a:schemeClr val="tx1"/>
            </a:fontRef>
          </p:style>
        </p:cxnSp>
      </p:grpSp>
      <p:sp>
        <p:nvSpPr>
          <p:cNvPr id="36876" name="TextBox 36"/>
          <p:cNvSpPr txBox="1">
            <a:spLocks noChangeArrowheads="1"/>
          </p:cNvSpPr>
          <p:nvPr/>
        </p:nvSpPr>
        <p:spPr bwMode="auto">
          <a:xfrm>
            <a:off x="5410200" y="3962400"/>
            <a:ext cx="12366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processes</a:t>
            </a:r>
          </a:p>
        </p:txBody>
      </p:sp>
      <p:sp>
        <p:nvSpPr>
          <p:cNvPr id="36877" name="TextBox 38"/>
          <p:cNvSpPr txBox="1">
            <a:spLocks noChangeArrowheads="1"/>
          </p:cNvSpPr>
          <p:nvPr/>
        </p:nvSpPr>
        <p:spPr bwMode="auto">
          <a:xfrm>
            <a:off x="2362200" y="4038600"/>
            <a:ext cx="850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Actors</a:t>
            </a:r>
          </a:p>
        </p:txBody>
      </p:sp>
      <p:pic>
        <p:nvPicPr>
          <p:cNvPr id="36878" name="Picture 39"/>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819400" y="4343400"/>
            <a:ext cx="38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9" name="Picture 40"/>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3276600" y="4038600"/>
            <a:ext cx="31591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80" name="Picture 41"/>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85800" y="3276600"/>
            <a:ext cx="381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81" name="Picture 42"/>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418263" y="5486400"/>
            <a:ext cx="457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82" name="Picture 43"/>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113463" y="5486400"/>
            <a:ext cx="457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Oval 44"/>
          <p:cNvSpPr/>
          <p:nvPr/>
        </p:nvSpPr>
        <p:spPr>
          <a:xfrm>
            <a:off x="3200400" y="2362200"/>
            <a:ext cx="2667000" cy="1371600"/>
          </a:xfrm>
          <a:prstGeom prst="ellipse">
            <a:avLst/>
          </a:prstGeom>
          <a:gradFill flip="none" rotWithShape="1">
            <a:gsLst>
              <a:gs pos="0">
                <a:schemeClr val="accent1">
                  <a:tint val="100000"/>
                  <a:shade val="100000"/>
                  <a:satMod val="130000"/>
                  <a:alpha val="21000"/>
                </a:schemeClr>
              </a:gs>
              <a:gs pos="100000">
                <a:schemeClr val="accent1">
                  <a:tint val="50000"/>
                  <a:shade val="100000"/>
                  <a:satMod val="350000"/>
                  <a:alpha val="21000"/>
                </a:schemeClr>
              </a:gs>
            </a:gsLst>
            <a:lin ang="16200000" scaled="0"/>
            <a:tileRect/>
          </a:gra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0" name="Rectangle 49"/>
          <p:cNvSpPr/>
          <p:nvPr/>
        </p:nvSpPr>
        <p:spPr>
          <a:xfrm>
            <a:off x="4419600" y="2743200"/>
            <a:ext cx="228600" cy="22860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1" name="Rectangle 50"/>
          <p:cNvSpPr/>
          <p:nvPr/>
        </p:nvSpPr>
        <p:spPr>
          <a:xfrm>
            <a:off x="5029200" y="3505200"/>
            <a:ext cx="217488" cy="246063"/>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2" name="Rectangle 51"/>
          <p:cNvSpPr/>
          <p:nvPr/>
        </p:nvSpPr>
        <p:spPr>
          <a:xfrm>
            <a:off x="3733800" y="3429000"/>
            <a:ext cx="304800" cy="22860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cxnSp>
        <p:nvCxnSpPr>
          <p:cNvPr id="54" name="Straight Arrow Connector 53"/>
          <p:cNvCxnSpPr>
            <a:stCxn id="52" idx="3"/>
            <a:endCxn id="50" idx="1"/>
          </p:cNvCxnSpPr>
          <p:nvPr/>
        </p:nvCxnSpPr>
        <p:spPr>
          <a:xfrm flipV="1">
            <a:off x="4038600" y="2857500"/>
            <a:ext cx="381000" cy="685800"/>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a:stCxn id="50" idx="3"/>
            <a:endCxn id="51" idx="0"/>
          </p:cNvCxnSpPr>
          <p:nvPr/>
        </p:nvCxnSpPr>
        <p:spPr>
          <a:xfrm>
            <a:off x="4648200" y="2857500"/>
            <a:ext cx="490538" cy="647700"/>
          </a:xfrm>
          <a:prstGeom prst="straightConnector1">
            <a:avLst/>
          </a:prstGeom>
          <a:ln>
            <a:solidFill>
              <a:srgbClr val="1E4649"/>
            </a:solidFill>
            <a:tailEnd type="arrow"/>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a:stCxn id="23" idx="0"/>
            <a:endCxn id="52" idx="2"/>
          </p:cNvCxnSpPr>
          <p:nvPr/>
        </p:nvCxnSpPr>
        <p:spPr>
          <a:xfrm rot="16200000" flipV="1">
            <a:off x="3500437" y="4043363"/>
            <a:ext cx="906463" cy="134938"/>
          </a:xfrm>
          <a:prstGeom prst="straightConnector1">
            <a:avLst/>
          </a:prstGeom>
          <a:ln w="25400" cap="flat" cmpd="sng" algn="ctr">
            <a:solidFill>
              <a:schemeClr val="tx1"/>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a:stCxn id="51" idx="2"/>
            <a:endCxn id="21" idx="0"/>
          </p:cNvCxnSpPr>
          <p:nvPr/>
        </p:nvCxnSpPr>
        <p:spPr>
          <a:xfrm rot="16200000" flipH="1">
            <a:off x="4890294" y="3999707"/>
            <a:ext cx="592137" cy="95250"/>
          </a:xfrm>
          <a:prstGeom prst="straightConnector1">
            <a:avLst/>
          </a:prstGeom>
          <a:ln w="25400" cap="flat" cmpd="sng" algn="ctr">
            <a:solidFill>
              <a:srgbClr val="000000"/>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36891" name="TextBox 85"/>
          <p:cNvSpPr txBox="1">
            <a:spLocks noChangeArrowheads="1"/>
          </p:cNvSpPr>
          <p:nvPr/>
        </p:nvSpPr>
        <p:spPr bwMode="auto">
          <a:xfrm>
            <a:off x="3276600" y="2667000"/>
            <a:ext cx="1143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600"/>
              <a:t>Standards</a:t>
            </a:r>
            <a:endParaRPr lang="en-US" sz="1800"/>
          </a:p>
        </p:txBody>
      </p:sp>
      <p:pic>
        <p:nvPicPr>
          <p:cNvPr id="36892" name="Picture 86"/>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105400" y="2362200"/>
            <a:ext cx="31591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93" name="TextBox 91"/>
          <p:cNvSpPr txBox="1">
            <a:spLocks noChangeArrowheads="1"/>
          </p:cNvSpPr>
          <p:nvPr/>
        </p:nvSpPr>
        <p:spPr bwMode="auto">
          <a:xfrm>
            <a:off x="5334000" y="2133600"/>
            <a:ext cx="203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600"/>
              <a:t>Manager/Supervisor</a:t>
            </a:r>
          </a:p>
        </p:txBody>
      </p:sp>
      <p:sp>
        <p:nvSpPr>
          <p:cNvPr id="36894" name="TextBox 94"/>
          <p:cNvSpPr txBox="1">
            <a:spLocks noChangeArrowheads="1"/>
          </p:cNvSpPr>
          <p:nvPr/>
        </p:nvSpPr>
        <p:spPr bwMode="auto">
          <a:xfrm>
            <a:off x="2271450" y="3581400"/>
            <a:ext cx="1600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600" dirty="0"/>
              <a:t>measurements</a:t>
            </a:r>
            <a:endParaRPr lang="en-US" sz="1800" dirty="0"/>
          </a:p>
        </p:txBody>
      </p:sp>
      <p:sp>
        <p:nvSpPr>
          <p:cNvPr id="36895" name="TextBox 96"/>
          <p:cNvSpPr txBox="1">
            <a:spLocks noChangeArrowheads="1"/>
          </p:cNvSpPr>
          <p:nvPr/>
        </p:nvSpPr>
        <p:spPr bwMode="auto">
          <a:xfrm>
            <a:off x="5181600" y="3581400"/>
            <a:ext cx="1752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600"/>
              <a:t>Corrective action</a:t>
            </a:r>
          </a:p>
        </p:txBody>
      </p:sp>
      <p:sp>
        <p:nvSpPr>
          <p:cNvPr id="53" name="Left Arrow Callout 52"/>
          <p:cNvSpPr/>
          <p:nvPr/>
        </p:nvSpPr>
        <p:spPr>
          <a:xfrm>
            <a:off x="6248400" y="2514600"/>
            <a:ext cx="1752600" cy="609600"/>
          </a:xfrm>
          <a:prstGeom prst="leftArrowCallou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smtClean="0">
                <a:solidFill>
                  <a:srgbClr val="FFFFFF"/>
                </a:solidFill>
              </a:rPr>
              <a:t>resource</a:t>
            </a:r>
            <a:endParaRPr lang="en-US" dirty="0">
              <a:solidFill>
                <a:srgbClr val="FFFFFF"/>
              </a:solidFill>
            </a:endParaRPr>
          </a:p>
        </p:txBody>
      </p:sp>
      <p:sp>
        <p:nvSpPr>
          <p:cNvPr id="55" name="Left Arrow Callout 54"/>
          <p:cNvSpPr/>
          <p:nvPr/>
        </p:nvSpPr>
        <p:spPr>
          <a:xfrm>
            <a:off x="6477000" y="3124200"/>
            <a:ext cx="1752600" cy="609600"/>
          </a:xfrm>
          <a:prstGeom prst="leftArrowCallou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rgbClr val="FFFFFF"/>
                </a:solidFill>
              </a:rPr>
              <a:t>authority</a:t>
            </a:r>
          </a:p>
        </p:txBody>
      </p:sp>
      <p:sp>
        <p:nvSpPr>
          <p:cNvPr id="62" name="Circular Arrow 61"/>
          <p:cNvSpPr/>
          <p:nvPr/>
        </p:nvSpPr>
        <p:spPr>
          <a:xfrm rot="9518957">
            <a:off x="1474788" y="4859338"/>
            <a:ext cx="1657350" cy="1325562"/>
          </a:xfrm>
          <a:prstGeom prst="circular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chemeClr val="tx1"/>
              </a:solidFill>
            </a:endParaRPr>
          </a:p>
        </p:txBody>
      </p:sp>
      <p:sp>
        <p:nvSpPr>
          <p:cNvPr id="36899" name="TextBox 62"/>
          <p:cNvSpPr txBox="1">
            <a:spLocks noChangeArrowheads="1"/>
          </p:cNvSpPr>
          <p:nvPr/>
        </p:nvSpPr>
        <p:spPr bwMode="auto">
          <a:xfrm>
            <a:off x="685800" y="5410200"/>
            <a:ext cx="22764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Emergent properties</a:t>
            </a:r>
          </a:p>
        </p:txBody>
      </p:sp>
      <p:sp>
        <p:nvSpPr>
          <p:cNvPr id="48" name="Rectangle 47"/>
          <p:cNvSpPr/>
          <p:nvPr/>
        </p:nvSpPr>
        <p:spPr>
          <a:xfrm>
            <a:off x="228600" y="1447800"/>
            <a:ext cx="1600200" cy="3886200"/>
          </a:xfrm>
          <a:prstGeom prst="rect">
            <a:avLst/>
          </a:prstGeom>
          <a:no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6901" name="TextBox 58"/>
          <p:cNvSpPr txBox="1">
            <a:spLocks noChangeArrowheads="1"/>
          </p:cNvSpPr>
          <p:nvPr/>
        </p:nvSpPr>
        <p:spPr bwMode="auto">
          <a:xfrm>
            <a:off x="304800" y="1524000"/>
            <a:ext cx="10826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alliances</a:t>
            </a:r>
          </a:p>
        </p:txBody>
      </p:sp>
      <p:pic>
        <p:nvPicPr>
          <p:cNvPr id="36902" name="Picture 60"/>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304800" y="3276600"/>
            <a:ext cx="31591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903" name="TextBox 64"/>
          <p:cNvSpPr txBox="1">
            <a:spLocks noChangeArrowheads="1"/>
          </p:cNvSpPr>
          <p:nvPr/>
        </p:nvSpPr>
        <p:spPr bwMode="auto">
          <a:xfrm>
            <a:off x="304800" y="2362200"/>
            <a:ext cx="10191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conflicts</a:t>
            </a:r>
          </a:p>
        </p:txBody>
      </p:sp>
      <p:sp>
        <p:nvSpPr>
          <p:cNvPr id="36904" name="TextBox 65"/>
          <p:cNvSpPr txBox="1">
            <a:spLocks noChangeArrowheads="1"/>
          </p:cNvSpPr>
          <p:nvPr/>
        </p:nvSpPr>
        <p:spPr bwMode="auto">
          <a:xfrm>
            <a:off x="304800" y="3810000"/>
            <a:ext cx="12493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Beliefs</a:t>
            </a:r>
          </a:p>
          <a:p>
            <a:pPr eaLnBrk="1" hangingPunct="1"/>
            <a:r>
              <a:rPr lang="en-US" sz="1800"/>
              <a:t>Values</a:t>
            </a:r>
          </a:p>
          <a:p>
            <a:pPr eaLnBrk="1" hangingPunct="1"/>
            <a:r>
              <a:rPr lang="en-US" sz="1800"/>
              <a:t>Attitudes</a:t>
            </a:r>
          </a:p>
          <a:p>
            <a:pPr eaLnBrk="1" hangingPunct="1"/>
            <a:r>
              <a:rPr lang="en-US" sz="1800"/>
              <a:t>Motivation </a:t>
            </a:r>
          </a:p>
        </p:txBody>
      </p:sp>
      <p:pic>
        <p:nvPicPr>
          <p:cNvPr id="36905" name="Picture 66"/>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66800" y="3276600"/>
            <a:ext cx="38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906" name="Picture 67"/>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843808" y="1696610"/>
            <a:ext cx="5334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 name="Cloud Callout 68"/>
          <p:cNvSpPr/>
          <p:nvPr/>
        </p:nvSpPr>
        <p:spPr>
          <a:xfrm>
            <a:off x="1295400" y="2895600"/>
            <a:ext cx="457200" cy="381000"/>
          </a:xfrm>
          <a:prstGeom prst="cloudCallou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70" name="Cloud Callout 69"/>
          <p:cNvSpPr/>
          <p:nvPr/>
        </p:nvSpPr>
        <p:spPr>
          <a:xfrm>
            <a:off x="685800" y="2819400"/>
            <a:ext cx="457200" cy="381000"/>
          </a:xfrm>
          <a:prstGeom prst="cloudCallou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72" name="Freeform 71"/>
          <p:cNvSpPr/>
          <p:nvPr/>
        </p:nvSpPr>
        <p:spPr>
          <a:xfrm>
            <a:off x="762000" y="1600200"/>
            <a:ext cx="935038" cy="304800"/>
          </a:xfrm>
          <a:custGeom>
            <a:avLst/>
            <a:gdLst>
              <a:gd name="connsiteX0" fmla="*/ 0 w 935567"/>
              <a:gd name="connsiteY0" fmla="*/ 0 h 304800"/>
              <a:gd name="connsiteX1" fmla="*/ 876300 w 935567"/>
              <a:gd name="connsiteY1" fmla="*/ 63500 h 304800"/>
              <a:gd name="connsiteX2" fmla="*/ 355600 w 935567"/>
              <a:gd name="connsiteY2" fmla="*/ 304800 h 304800"/>
              <a:gd name="connsiteX3" fmla="*/ 355600 w 935567"/>
              <a:gd name="connsiteY3" fmla="*/ 304800 h 304800"/>
              <a:gd name="connsiteX4" fmla="*/ 355600 w 935567"/>
              <a:gd name="connsiteY4" fmla="*/ 30480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5567" h="304800">
                <a:moveTo>
                  <a:pt x="0" y="0"/>
                </a:moveTo>
                <a:cubicBezTo>
                  <a:pt x="408516" y="6350"/>
                  <a:pt x="817033" y="12700"/>
                  <a:pt x="876300" y="63500"/>
                </a:cubicBezTo>
                <a:cubicBezTo>
                  <a:pt x="935567" y="114300"/>
                  <a:pt x="355600" y="304800"/>
                  <a:pt x="355600" y="304800"/>
                </a:cubicBezTo>
                <a:lnTo>
                  <a:pt x="355600" y="304800"/>
                </a:lnTo>
                <a:lnTo>
                  <a:pt x="355600" y="304800"/>
                </a:lnTo>
              </a:path>
            </a:pathLst>
          </a:custGeom>
          <a:ln w="25400" cap="flat" cmpd="sng" algn="ctr">
            <a:solidFill>
              <a:srgbClr val="BEFF2E"/>
            </a:solidFill>
            <a:prstDash val="dash"/>
            <a:round/>
            <a:headEnd type="arrow" w="med" len="med"/>
            <a:tailEnd type="arrow" w="med" len="med"/>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74" name="Freeform 73"/>
          <p:cNvSpPr/>
          <p:nvPr/>
        </p:nvSpPr>
        <p:spPr>
          <a:xfrm>
            <a:off x="914400" y="2438400"/>
            <a:ext cx="935038" cy="304800"/>
          </a:xfrm>
          <a:custGeom>
            <a:avLst/>
            <a:gdLst>
              <a:gd name="connsiteX0" fmla="*/ 0 w 935567"/>
              <a:gd name="connsiteY0" fmla="*/ 0 h 304800"/>
              <a:gd name="connsiteX1" fmla="*/ 876300 w 935567"/>
              <a:gd name="connsiteY1" fmla="*/ 63500 h 304800"/>
              <a:gd name="connsiteX2" fmla="*/ 355600 w 935567"/>
              <a:gd name="connsiteY2" fmla="*/ 304800 h 304800"/>
              <a:gd name="connsiteX3" fmla="*/ 355600 w 935567"/>
              <a:gd name="connsiteY3" fmla="*/ 304800 h 304800"/>
              <a:gd name="connsiteX4" fmla="*/ 355600 w 935567"/>
              <a:gd name="connsiteY4" fmla="*/ 30480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5567" h="304800">
                <a:moveTo>
                  <a:pt x="0" y="0"/>
                </a:moveTo>
                <a:cubicBezTo>
                  <a:pt x="408516" y="6350"/>
                  <a:pt x="817033" y="12700"/>
                  <a:pt x="876300" y="63500"/>
                </a:cubicBezTo>
                <a:cubicBezTo>
                  <a:pt x="935567" y="114300"/>
                  <a:pt x="355600" y="304800"/>
                  <a:pt x="355600" y="304800"/>
                </a:cubicBezTo>
                <a:lnTo>
                  <a:pt x="355600" y="304800"/>
                </a:lnTo>
                <a:lnTo>
                  <a:pt x="355600" y="304800"/>
                </a:lnTo>
              </a:path>
            </a:pathLst>
          </a:custGeom>
          <a:ln w="25400" cap="flat" cmpd="sng" algn="ctr">
            <a:solidFill>
              <a:srgbClr val="FF0000"/>
            </a:solidFill>
            <a:prstDash val="dash"/>
            <a:round/>
            <a:headEnd type="arrow" w="med" len="med"/>
            <a:tailEnd type="arrow" w="med" len="med"/>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Tree>
    <p:extLst>
      <p:ext uri="{BB962C8B-B14F-4D97-AF65-F5344CB8AC3E}">
        <p14:creationId xmlns:p14="http://schemas.microsoft.com/office/powerpoint/2010/main" val="284502423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University Admissions</a:t>
            </a:r>
            <a:endParaRPr lang="en-US" dirty="0"/>
          </a:p>
        </p:txBody>
      </p:sp>
      <p:sp>
        <p:nvSpPr>
          <p:cNvPr id="3" name="Content Placeholder 2"/>
          <p:cNvSpPr>
            <a:spLocks noGrp="1"/>
          </p:cNvSpPr>
          <p:nvPr>
            <p:ph idx="1"/>
          </p:nvPr>
        </p:nvSpPr>
        <p:spPr/>
        <p:txBody>
          <a:bodyPr>
            <a:normAutofit/>
          </a:bodyPr>
          <a:lstStyle/>
          <a:p>
            <a:pPr marL="109728" indent="0">
              <a:buNone/>
            </a:pPr>
            <a:r>
              <a:rPr lang="en-US" sz="2000" dirty="0" smtClean="0"/>
              <a:t>Applicants submit their applications for a University place through UCAS (an independent third party agency). These applications arrive in the recruitment office of the University and the recruitment team reject those too far from the standard offer, and invite the rest for a visit day and interview. Applicants who attend a visit day are welcomed by the Head of Admissions and given a tour of facilities by an Admissions Tutor, they are also interviewed by a member of academic staff who then completes a brief report. Admissions tutors then review the applications (including the interview report if available) and decide what offer to make. These decisions are then processed by the recruitment team and returned to UCAS, where they are passed on to applicants. </a:t>
            </a:r>
            <a:endParaRPr lang="en-US" sz="2000" dirty="0"/>
          </a:p>
        </p:txBody>
      </p:sp>
    </p:spTree>
    <p:extLst>
      <p:ext uri="{BB962C8B-B14F-4D97-AF65-F5344CB8AC3E}">
        <p14:creationId xmlns:p14="http://schemas.microsoft.com/office/powerpoint/2010/main" val="1158353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 1: Carol</a:t>
            </a:r>
            <a:endParaRPr lang="en-US" dirty="0"/>
          </a:p>
        </p:txBody>
      </p:sp>
      <p:sp>
        <p:nvSpPr>
          <p:cNvPr id="6" name="Content Placeholder 5"/>
          <p:cNvSpPr>
            <a:spLocks noGrp="1"/>
          </p:cNvSpPr>
          <p:nvPr>
            <p:ph idx="1"/>
          </p:nvPr>
        </p:nvSpPr>
        <p:spPr>
          <a:xfrm>
            <a:off x="3452310" y="2249424"/>
            <a:ext cx="5234489" cy="4325112"/>
          </a:xfrm>
        </p:spPr>
        <p:txBody>
          <a:bodyPr>
            <a:normAutofit/>
          </a:bodyPr>
          <a:lstStyle/>
          <a:p>
            <a:pPr marL="109728" indent="0">
              <a:buNone/>
            </a:pPr>
            <a:r>
              <a:rPr lang="en-US" sz="2000" dirty="0" smtClean="0"/>
              <a:t>Carol is an Associate Professor of Engineering at </a:t>
            </a:r>
            <a:r>
              <a:rPr lang="en-US" sz="2000" dirty="0" err="1" smtClean="0"/>
              <a:t>Eastminster</a:t>
            </a:r>
            <a:r>
              <a:rPr lang="en-US" sz="2000" dirty="0" smtClean="0"/>
              <a:t> University, and has been the </a:t>
            </a:r>
            <a:r>
              <a:rPr lang="en-US" sz="2000" b="1" dirty="0" smtClean="0"/>
              <a:t>Head of Admissions </a:t>
            </a:r>
            <a:r>
              <a:rPr lang="en-US" sz="2000" dirty="0" smtClean="0"/>
              <a:t>for the last five years. Carol is generally happy with the way that admissions operate at </a:t>
            </a:r>
            <a:r>
              <a:rPr lang="en-US" sz="2000" dirty="0" err="1" smtClean="0"/>
              <a:t>Eastminster</a:t>
            </a:r>
            <a:r>
              <a:rPr lang="en-US" sz="2000" dirty="0" smtClean="0"/>
              <a:t> and works hard to meet the University’s student targets, which are rising, requiring them to recruit more students year on year. She is an active part of a group within the University called Diversity in Engineering, and works hard to attract more people from underrepresented groups to </a:t>
            </a:r>
            <a:r>
              <a:rPr lang="en-US" sz="2000" dirty="0" err="1" smtClean="0"/>
              <a:t>Eastminster’s</a:t>
            </a:r>
            <a:r>
              <a:rPr lang="en-US" sz="2000" dirty="0" smtClean="0"/>
              <a:t> degrees.</a:t>
            </a:r>
            <a:endParaRPr lang="en-US" sz="2000" dirty="0"/>
          </a:p>
        </p:txBody>
      </p:sp>
      <p:pic>
        <p:nvPicPr>
          <p:cNvPr id="5" name="Picture 4"/>
          <p:cNvPicPr/>
          <p:nvPr/>
        </p:nvPicPr>
        <p:blipFill rotWithShape="1">
          <a:blip r:embed="rId2"/>
          <a:srcRect l="35862" t="11364" r="25339" b="61540"/>
          <a:stretch/>
        </p:blipFill>
        <p:spPr bwMode="auto">
          <a:xfrm>
            <a:off x="554836" y="2209801"/>
            <a:ext cx="2897475" cy="2923180"/>
          </a:xfrm>
          <a:prstGeom prst="rect">
            <a:avLst/>
          </a:prstGeom>
          <a:noFill/>
          <a:ln w="9525">
            <a:noFill/>
            <a:miter lim="800000"/>
            <a:headEnd/>
            <a:tailEnd/>
          </a:ln>
        </p:spPr>
      </p:pic>
    </p:spTree>
    <p:extLst>
      <p:ext uri="{BB962C8B-B14F-4D97-AF65-F5344CB8AC3E}">
        <p14:creationId xmlns:p14="http://schemas.microsoft.com/office/powerpoint/2010/main" val="2101216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 2: Ali</a:t>
            </a:r>
            <a:endParaRPr lang="en-US" dirty="0"/>
          </a:p>
        </p:txBody>
      </p:sp>
      <p:pic>
        <p:nvPicPr>
          <p:cNvPr id="4" name="Picture 3"/>
          <p:cNvPicPr/>
          <p:nvPr/>
        </p:nvPicPr>
        <p:blipFill rotWithShape="1">
          <a:blip r:embed="rId2"/>
          <a:srcRect l="34476" t="14664" r="21528" b="59142"/>
          <a:stretch/>
        </p:blipFill>
        <p:spPr bwMode="auto">
          <a:xfrm>
            <a:off x="283582" y="2209800"/>
            <a:ext cx="3366003" cy="2931388"/>
          </a:xfrm>
          <a:prstGeom prst="rect">
            <a:avLst/>
          </a:prstGeom>
          <a:noFill/>
          <a:ln w="9525">
            <a:noFill/>
            <a:miter lim="800000"/>
            <a:headEnd/>
            <a:tailEnd/>
          </a:ln>
        </p:spPr>
      </p:pic>
      <p:sp>
        <p:nvSpPr>
          <p:cNvPr id="5" name="Content Placeholder 5"/>
          <p:cNvSpPr>
            <a:spLocks noGrp="1"/>
          </p:cNvSpPr>
          <p:nvPr>
            <p:ph idx="1"/>
          </p:nvPr>
        </p:nvSpPr>
        <p:spPr>
          <a:xfrm>
            <a:off x="3452310" y="2249424"/>
            <a:ext cx="5234489" cy="4325112"/>
          </a:xfrm>
        </p:spPr>
        <p:txBody>
          <a:bodyPr>
            <a:normAutofit/>
          </a:bodyPr>
          <a:lstStyle/>
          <a:p>
            <a:pPr marL="109728" indent="0">
              <a:buNone/>
            </a:pPr>
            <a:r>
              <a:rPr lang="en-US" sz="2000" dirty="0" smtClean="0"/>
              <a:t>Ali is an Assistant Professor of Engineering at </a:t>
            </a:r>
            <a:r>
              <a:rPr lang="en-US" sz="2000" dirty="0" err="1" smtClean="0"/>
              <a:t>Eastminster</a:t>
            </a:r>
            <a:r>
              <a:rPr lang="en-US" sz="2000" dirty="0" smtClean="0"/>
              <a:t> University, and is an </a:t>
            </a:r>
            <a:r>
              <a:rPr lang="en-US" sz="2000" b="1" dirty="0" smtClean="0"/>
              <a:t>Admissions Tutor </a:t>
            </a:r>
            <a:r>
              <a:rPr lang="en-US" sz="2000" dirty="0" smtClean="0"/>
              <a:t>for Electronic Engineering. Ali’s main focus is on his research and research students, and finds it frustrating that he is required to spend time on admin tasks like admissions. He is worried about the standards in the University, and wants to be part of a department that recruits only the very best applicants. </a:t>
            </a:r>
            <a:endParaRPr lang="en-US" sz="2000" dirty="0"/>
          </a:p>
        </p:txBody>
      </p:sp>
    </p:spTree>
    <p:extLst>
      <p:ext uri="{BB962C8B-B14F-4D97-AF65-F5344CB8AC3E}">
        <p14:creationId xmlns:p14="http://schemas.microsoft.com/office/powerpoint/2010/main" val="938339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Persona 3: Sasha</a:t>
            </a:r>
            <a:endParaRPr lang="en-US" dirty="0"/>
          </a:p>
        </p:txBody>
      </p:sp>
      <p:pic>
        <p:nvPicPr>
          <p:cNvPr id="4" name="Picture 3"/>
          <p:cNvPicPr/>
          <p:nvPr/>
        </p:nvPicPr>
        <p:blipFill rotWithShape="1">
          <a:blip r:embed="rId2"/>
          <a:srcRect l="39331" t="14712" r="28123" b="56266"/>
          <a:stretch/>
        </p:blipFill>
        <p:spPr bwMode="auto">
          <a:xfrm>
            <a:off x="604154" y="2256206"/>
            <a:ext cx="2354968" cy="3031224"/>
          </a:xfrm>
          <a:prstGeom prst="rect">
            <a:avLst/>
          </a:prstGeom>
          <a:noFill/>
          <a:ln w="9525">
            <a:noFill/>
            <a:miter lim="800000"/>
            <a:headEnd/>
            <a:tailEnd/>
          </a:ln>
        </p:spPr>
      </p:pic>
      <p:sp>
        <p:nvSpPr>
          <p:cNvPr id="5" name="Content Placeholder 5"/>
          <p:cNvSpPr>
            <a:spLocks noGrp="1"/>
          </p:cNvSpPr>
          <p:nvPr>
            <p:ph idx="1"/>
          </p:nvPr>
        </p:nvSpPr>
        <p:spPr>
          <a:xfrm>
            <a:off x="3452310" y="2249424"/>
            <a:ext cx="5234489" cy="4325112"/>
          </a:xfrm>
        </p:spPr>
        <p:txBody>
          <a:bodyPr>
            <a:normAutofit/>
          </a:bodyPr>
          <a:lstStyle/>
          <a:p>
            <a:pPr marL="109728" indent="0">
              <a:buNone/>
            </a:pPr>
            <a:r>
              <a:rPr lang="en-US" sz="2000" dirty="0" smtClean="0"/>
              <a:t>Sasha is the </a:t>
            </a:r>
            <a:r>
              <a:rPr lang="en-US" sz="2000" b="1" dirty="0" smtClean="0"/>
              <a:t>Lead Administrator </a:t>
            </a:r>
            <a:r>
              <a:rPr lang="en-US" sz="2000" dirty="0" smtClean="0"/>
              <a:t>in </a:t>
            </a:r>
            <a:r>
              <a:rPr lang="en-US" sz="2000" dirty="0" err="1" smtClean="0"/>
              <a:t>Eastminster’s</a:t>
            </a:r>
            <a:r>
              <a:rPr lang="en-US" sz="2000" dirty="0" smtClean="0"/>
              <a:t> recruitment team. She has worked in the commercial sector for several years and prides herself on her professionalism and efficiency, but is a relatively new member of the University and finds it difficult to relate to the academic members of staff. In particular she is frustrated that they are slow to respond to her emails, causing her delays in issuing visit day invitations and offer letters. </a:t>
            </a:r>
            <a:endParaRPr lang="en-US" sz="2000" dirty="0"/>
          </a:p>
        </p:txBody>
      </p:sp>
    </p:spTree>
    <p:extLst>
      <p:ext uri="{BB962C8B-B14F-4D97-AF65-F5344CB8AC3E}">
        <p14:creationId xmlns:p14="http://schemas.microsoft.com/office/powerpoint/2010/main" val="1599466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84848" y="2243326"/>
            <a:ext cx="3559614" cy="2285105"/>
          </a:xfrm>
          <a:prstGeom prst="rect">
            <a:avLst/>
          </a:prstGeom>
        </p:spPr>
      </p:pic>
      <p:pic>
        <p:nvPicPr>
          <p:cNvPr id="5" name="Picture 4"/>
          <p:cNvPicPr>
            <a:picLocks noChangeAspect="1"/>
          </p:cNvPicPr>
          <p:nvPr/>
        </p:nvPicPr>
        <p:blipFill>
          <a:blip r:embed="rId2"/>
          <a:stretch>
            <a:fillRect/>
          </a:stretch>
        </p:blipFill>
        <p:spPr>
          <a:xfrm>
            <a:off x="5013865" y="2243326"/>
            <a:ext cx="3559614" cy="2285105"/>
          </a:xfrm>
          <a:prstGeom prst="rect">
            <a:avLst/>
          </a:prstGeom>
        </p:spPr>
      </p:pic>
    </p:spTree>
    <p:extLst>
      <p:ext uri="{BB962C8B-B14F-4D97-AF65-F5344CB8AC3E}">
        <p14:creationId xmlns:p14="http://schemas.microsoft.com/office/powerpoint/2010/main" val="1899908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TotalTime>
  <Words>473</Words>
  <Application>Microsoft Macintosh PowerPoint</Application>
  <PresentationFormat>On-screen Show (4:3)</PresentationFormat>
  <Paragraphs>59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SSM diagram components</vt:lpstr>
      <vt:lpstr>Systems Diagram </vt:lpstr>
      <vt:lpstr>Scenario: University Admissions</vt:lpstr>
      <vt:lpstr>Persona 1: Carol</vt:lpstr>
      <vt:lpstr>Persona 2: Ali</vt:lpstr>
      <vt:lpstr>Persona 3: Sasha</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SSM diagram components</dc:title>
  <dc:creator>David Millard</dc:creator>
  <cp:lastModifiedBy>David Millard</cp:lastModifiedBy>
  <cp:revision>3</cp:revision>
  <dcterms:created xsi:type="dcterms:W3CDTF">2015-10-21T22:47:21Z</dcterms:created>
  <dcterms:modified xsi:type="dcterms:W3CDTF">2015-10-21T22:58:10Z</dcterms:modified>
</cp:coreProperties>
</file>