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1"/>
  </p:notesMasterIdLst>
  <p:sldIdLst>
    <p:sldId id="271" r:id="rId2"/>
    <p:sldId id="273" r:id="rId3"/>
    <p:sldId id="275" r:id="rId4"/>
    <p:sldId id="276" r:id="rId5"/>
    <p:sldId id="277" r:id="rId6"/>
    <p:sldId id="274" r:id="rId7"/>
    <p:sldId id="272" r:id="rId8"/>
    <p:sldId id="278" r:id="rId9"/>
    <p:sldId id="258" r:id="rId10"/>
    <p:sldId id="259" r:id="rId11"/>
    <p:sldId id="284" r:id="rId12"/>
    <p:sldId id="283" r:id="rId13"/>
    <p:sldId id="285" r:id="rId14"/>
    <p:sldId id="282" r:id="rId15"/>
    <p:sldId id="286" r:id="rId16"/>
    <p:sldId id="281" r:id="rId17"/>
    <p:sldId id="287" r:id="rId18"/>
    <p:sldId id="280" r:id="rId19"/>
    <p:sldId id="288" r:id="rId20"/>
    <p:sldId id="279" r:id="rId21"/>
    <p:sldId id="289" r:id="rId22"/>
    <p:sldId id="265" r:id="rId23"/>
    <p:sldId id="290" r:id="rId24"/>
    <p:sldId id="291" r:id="rId25"/>
    <p:sldId id="292" r:id="rId26"/>
    <p:sldId id="294" r:id="rId27"/>
    <p:sldId id="295" r:id="rId28"/>
    <p:sldId id="296" r:id="rId29"/>
    <p:sldId id="297"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2" d="100"/>
          <a:sy n="42" d="100"/>
        </p:scale>
        <p:origin x="-140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195B40-318F-B34A-AC0B-9681D230CB71}" type="datetimeFigureOut">
              <a:rPr lang="en-US" smtClean="0"/>
              <a:t>28/10/2016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33422D-537F-6A43-8754-146D911A72CF}" type="slidenum">
              <a:rPr lang="en-US" smtClean="0"/>
              <a:t>‹#›</a:t>
            </a:fld>
            <a:endParaRPr lang="en-US"/>
          </a:p>
        </p:txBody>
      </p:sp>
    </p:spTree>
    <p:extLst>
      <p:ext uri="{BB962C8B-B14F-4D97-AF65-F5344CB8AC3E}">
        <p14:creationId xmlns:p14="http://schemas.microsoft.com/office/powerpoint/2010/main" val="19794949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E2B79CB-3A01-DA41-9EFC-AD7EFF67DC47}" type="slidenum">
              <a:rPr lang="en-US" sz="1200">
                <a:solidFill>
                  <a:prstClr val="black"/>
                </a:solidFill>
              </a:rPr>
              <a:pPr eaLnBrk="1" hangingPunct="1"/>
              <a:t>1</a:t>
            </a:fld>
            <a:endParaRPr lang="en-US" sz="1200">
              <a:solidFill>
                <a:prstClr val="black"/>
              </a:solidFill>
            </a:endParaRPr>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GB"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pPr>
              <a:defRPr/>
            </a:pPr>
            <a:endParaRPr lang="en-US">
              <a:solidFill>
                <a:srgbClr val="438086"/>
              </a:solidFill>
            </a:endParaRPr>
          </a:p>
        </p:txBody>
      </p:sp>
      <p:sp>
        <p:nvSpPr>
          <p:cNvPr id="17" name="Footer Placeholder 16"/>
          <p:cNvSpPr>
            <a:spLocks noGrp="1"/>
          </p:cNvSpPr>
          <p:nvPr>
            <p:ph type="ftr" sz="quarter" idx="11"/>
          </p:nvPr>
        </p:nvSpPr>
        <p:spPr>
          <a:xfrm>
            <a:off x="5410200" y="4205288"/>
            <a:ext cx="1295400" cy="457200"/>
          </a:xfrm>
        </p:spPr>
        <p:txBody>
          <a:bodyPr/>
          <a:lstStyle/>
          <a:p>
            <a:pPr>
              <a:defRPr/>
            </a:pPr>
            <a:endParaRPr lang="en-US">
              <a:solidFill>
                <a:srgbClr val="438086"/>
              </a:solidFill>
            </a:endParaRPr>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C94B7A42-C402-8448-9CE3-5A618F1DC8E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282732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pPr>
              <a:defRPr/>
            </a:pPr>
            <a:endParaRPr lang="en-US">
              <a:solidFill>
                <a:srgbClr val="438086"/>
              </a:solidFill>
            </a:endParaRPr>
          </a:p>
        </p:txBody>
      </p:sp>
      <p:sp>
        <p:nvSpPr>
          <p:cNvPr id="5" name="Footer Placeholder 4"/>
          <p:cNvSpPr>
            <a:spLocks noGrp="1"/>
          </p:cNvSpPr>
          <p:nvPr>
            <p:ph type="ftr" sz="quarter" idx="11"/>
          </p:nvPr>
        </p:nvSpPr>
        <p:spPr/>
        <p:txBody>
          <a:bodyPr/>
          <a:lstStyle/>
          <a:p>
            <a:pPr>
              <a:defRPr/>
            </a:pPr>
            <a:endParaRPr lang="en-US">
              <a:solidFill>
                <a:srgbClr val="438086"/>
              </a:solidFill>
            </a:endParaRPr>
          </a:p>
        </p:txBody>
      </p:sp>
      <p:sp>
        <p:nvSpPr>
          <p:cNvPr id="6" name="Slide Number Placeholder 5"/>
          <p:cNvSpPr>
            <a:spLocks noGrp="1"/>
          </p:cNvSpPr>
          <p:nvPr>
            <p:ph type="sldNum" sz="quarter" idx="12"/>
          </p:nvPr>
        </p:nvSpPr>
        <p:spPr/>
        <p:txBody>
          <a:bodyPr/>
          <a:lstStyle/>
          <a:p>
            <a:fld id="{58D0E54C-2D7E-BF45-B633-64BE41CC0CB2}" type="slidenum">
              <a:rPr lang="en-US" smtClean="0"/>
              <a:pPr/>
              <a:t>‹#›</a:t>
            </a:fld>
            <a:endParaRPr lang="en-US"/>
          </a:p>
        </p:txBody>
      </p:sp>
    </p:spTree>
    <p:extLst>
      <p:ext uri="{BB962C8B-B14F-4D97-AF65-F5344CB8AC3E}">
        <p14:creationId xmlns:p14="http://schemas.microsoft.com/office/powerpoint/2010/main" val="3946526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pPr>
              <a:defRPr/>
            </a:pPr>
            <a:endParaRPr lang="en-US">
              <a:solidFill>
                <a:srgbClr val="438086"/>
              </a:solidFill>
            </a:endParaRPr>
          </a:p>
        </p:txBody>
      </p:sp>
      <p:sp>
        <p:nvSpPr>
          <p:cNvPr id="5" name="Footer Placeholder 4"/>
          <p:cNvSpPr>
            <a:spLocks noGrp="1"/>
          </p:cNvSpPr>
          <p:nvPr>
            <p:ph type="ftr" sz="quarter" idx="11"/>
          </p:nvPr>
        </p:nvSpPr>
        <p:spPr/>
        <p:txBody>
          <a:bodyPr/>
          <a:lstStyle/>
          <a:p>
            <a:pPr>
              <a:defRPr/>
            </a:pPr>
            <a:endParaRPr lang="en-US">
              <a:solidFill>
                <a:srgbClr val="438086"/>
              </a:solidFill>
            </a:endParaRPr>
          </a:p>
        </p:txBody>
      </p:sp>
      <p:sp>
        <p:nvSpPr>
          <p:cNvPr id="6" name="Slide Number Placeholder 5"/>
          <p:cNvSpPr>
            <a:spLocks noGrp="1"/>
          </p:cNvSpPr>
          <p:nvPr>
            <p:ph type="sldNum" sz="quarter" idx="12"/>
          </p:nvPr>
        </p:nvSpPr>
        <p:spPr/>
        <p:txBody>
          <a:bodyPr/>
          <a:lstStyle/>
          <a:p>
            <a:fld id="{6431A75C-FB03-6641-9C6B-40844160E7A0}" type="slidenum">
              <a:rPr lang="en-US" smtClean="0"/>
              <a:pPr/>
              <a:t>‹#›</a:t>
            </a:fld>
            <a:endParaRPr lang="en-US"/>
          </a:p>
        </p:txBody>
      </p:sp>
    </p:spTree>
    <p:extLst>
      <p:ext uri="{BB962C8B-B14F-4D97-AF65-F5344CB8AC3E}">
        <p14:creationId xmlns:p14="http://schemas.microsoft.com/office/powerpoint/2010/main" val="72648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pPr>
              <a:defRPr/>
            </a:pPr>
            <a:endParaRPr lang="en-US">
              <a:solidFill>
                <a:srgbClr val="438086"/>
              </a:solidFill>
            </a:endParaRPr>
          </a:p>
        </p:txBody>
      </p:sp>
      <p:sp>
        <p:nvSpPr>
          <p:cNvPr id="5" name="Footer Placeholder 4"/>
          <p:cNvSpPr>
            <a:spLocks noGrp="1"/>
          </p:cNvSpPr>
          <p:nvPr>
            <p:ph type="ftr" sz="quarter" idx="11"/>
          </p:nvPr>
        </p:nvSpPr>
        <p:spPr/>
        <p:txBody>
          <a:bodyPr/>
          <a:lstStyle/>
          <a:p>
            <a:pPr>
              <a:defRPr/>
            </a:pPr>
            <a:endParaRPr lang="en-US">
              <a:solidFill>
                <a:srgbClr val="438086"/>
              </a:solidFill>
            </a:endParaRPr>
          </a:p>
        </p:txBody>
      </p:sp>
      <p:sp>
        <p:nvSpPr>
          <p:cNvPr id="6" name="Slide Number Placeholder 5"/>
          <p:cNvSpPr>
            <a:spLocks noGrp="1"/>
          </p:cNvSpPr>
          <p:nvPr>
            <p:ph type="sldNum" sz="quarter" idx="12"/>
          </p:nvPr>
        </p:nvSpPr>
        <p:spPr/>
        <p:txBody>
          <a:bodyPr/>
          <a:lstStyle/>
          <a:p>
            <a:fld id="{AE395843-0FB8-FD42-8C95-F99ADCFB6DD2}" type="slidenum">
              <a:rPr lang="en-US" smtClean="0"/>
              <a:pPr/>
              <a:t>‹#›</a:t>
            </a:fld>
            <a:endParaRPr lang="en-US"/>
          </a:p>
        </p:txBody>
      </p:sp>
    </p:spTree>
    <p:extLst>
      <p:ext uri="{BB962C8B-B14F-4D97-AF65-F5344CB8AC3E}">
        <p14:creationId xmlns:p14="http://schemas.microsoft.com/office/powerpoint/2010/main" val="198514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pPr>
              <a:defRPr/>
            </a:pPr>
            <a:endParaRPr lang="en-US">
              <a:solidFill>
                <a:srgbClr val="438086"/>
              </a:solidFill>
            </a:endParaRPr>
          </a:p>
        </p:txBody>
      </p:sp>
      <p:sp>
        <p:nvSpPr>
          <p:cNvPr id="5" name="Footer Placeholder 4"/>
          <p:cNvSpPr>
            <a:spLocks noGrp="1"/>
          </p:cNvSpPr>
          <p:nvPr>
            <p:ph type="ftr" sz="quarter" idx="11"/>
          </p:nvPr>
        </p:nvSpPr>
        <p:spPr/>
        <p:txBody>
          <a:bodyPr/>
          <a:lstStyle/>
          <a:p>
            <a:pPr>
              <a:defRPr/>
            </a:pPr>
            <a:endParaRPr lang="en-US">
              <a:solidFill>
                <a:srgbClr val="438086"/>
              </a:solidFill>
            </a:endParaRPr>
          </a:p>
        </p:txBody>
      </p:sp>
      <p:sp>
        <p:nvSpPr>
          <p:cNvPr id="6" name="Slide Number Placeholder 5"/>
          <p:cNvSpPr>
            <a:spLocks noGrp="1"/>
          </p:cNvSpPr>
          <p:nvPr>
            <p:ph type="sldNum" sz="quarter" idx="12"/>
          </p:nvPr>
        </p:nvSpPr>
        <p:spPr/>
        <p:txBody>
          <a:bodyPr/>
          <a:lstStyle/>
          <a:p>
            <a:fld id="{BD4D7F46-E19B-C348-8125-C8A52EE17F7B}" type="slidenum">
              <a:rPr lang="en-US" smtClean="0"/>
              <a:pPr/>
              <a:t>‹#›</a:t>
            </a:fld>
            <a:endParaRPr lang="en-US"/>
          </a:p>
        </p:txBody>
      </p:sp>
    </p:spTree>
    <p:extLst>
      <p:ext uri="{BB962C8B-B14F-4D97-AF65-F5344CB8AC3E}">
        <p14:creationId xmlns:p14="http://schemas.microsoft.com/office/powerpoint/2010/main" val="1951498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pPr>
              <a:defRPr/>
            </a:pPr>
            <a:endParaRPr lang="en-US">
              <a:solidFill>
                <a:srgbClr val="438086"/>
              </a:solidFill>
            </a:endParaRPr>
          </a:p>
        </p:txBody>
      </p:sp>
      <p:sp>
        <p:nvSpPr>
          <p:cNvPr id="6" name="Footer Placeholder 5"/>
          <p:cNvSpPr>
            <a:spLocks noGrp="1"/>
          </p:cNvSpPr>
          <p:nvPr>
            <p:ph type="ftr" sz="quarter" idx="11"/>
          </p:nvPr>
        </p:nvSpPr>
        <p:spPr/>
        <p:txBody>
          <a:bodyPr/>
          <a:lstStyle/>
          <a:p>
            <a:pPr>
              <a:defRPr/>
            </a:pPr>
            <a:endParaRPr lang="en-US">
              <a:solidFill>
                <a:srgbClr val="438086"/>
              </a:solidFill>
            </a:endParaRPr>
          </a:p>
        </p:txBody>
      </p:sp>
      <p:sp>
        <p:nvSpPr>
          <p:cNvPr id="7" name="Slide Number Placeholder 6"/>
          <p:cNvSpPr>
            <a:spLocks noGrp="1"/>
          </p:cNvSpPr>
          <p:nvPr>
            <p:ph type="sldNum" sz="quarter" idx="12"/>
          </p:nvPr>
        </p:nvSpPr>
        <p:spPr/>
        <p:txBody>
          <a:bodyPr/>
          <a:lstStyle/>
          <a:p>
            <a:fld id="{989537D7-F4F1-7F45-938C-77DD2B46922F}" type="slidenum">
              <a:rPr lang="en-US" smtClean="0"/>
              <a:pPr/>
              <a:t>‹#›</a:t>
            </a:fld>
            <a:endParaRPr lang="en-US"/>
          </a:p>
        </p:txBody>
      </p:sp>
    </p:spTree>
    <p:extLst>
      <p:ext uri="{BB962C8B-B14F-4D97-AF65-F5344CB8AC3E}">
        <p14:creationId xmlns:p14="http://schemas.microsoft.com/office/powerpoint/2010/main" val="1866227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Date Placeholder 25"/>
          <p:cNvSpPr>
            <a:spLocks noGrp="1"/>
          </p:cNvSpPr>
          <p:nvPr>
            <p:ph type="dt" sz="half" idx="10"/>
          </p:nvPr>
        </p:nvSpPr>
        <p:spPr/>
        <p:txBody>
          <a:bodyPr rtlCol="0"/>
          <a:lstStyle/>
          <a:p>
            <a:pPr>
              <a:defRPr/>
            </a:pPr>
            <a:endParaRPr lang="en-US">
              <a:solidFill>
                <a:srgbClr val="438086"/>
              </a:solidFill>
            </a:endParaRPr>
          </a:p>
        </p:txBody>
      </p:sp>
      <p:sp>
        <p:nvSpPr>
          <p:cNvPr id="27" name="Slide Number Placeholder 26"/>
          <p:cNvSpPr>
            <a:spLocks noGrp="1"/>
          </p:cNvSpPr>
          <p:nvPr>
            <p:ph type="sldNum" sz="quarter" idx="11"/>
          </p:nvPr>
        </p:nvSpPr>
        <p:spPr/>
        <p:txBody>
          <a:bodyPr rtlCol="0"/>
          <a:lstStyle/>
          <a:p>
            <a:fld id="{9472A8B4-9089-9A4B-9CDD-59087F974325}" type="slidenum">
              <a:rPr lang="en-US" smtClean="0"/>
              <a:pPr/>
              <a:t>‹#›</a:t>
            </a:fld>
            <a:endParaRPr lang="en-US"/>
          </a:p>
        </p:txBody>
      </p:sp>
      <p:sp>
        <p:nvSpPr>
          <p:cNvPr id="28" name="Footer Placeholder 27"/>
          <p:cNvSpPr>
            <a:spLocks noGrp="1"/>
          </p:cNvSpPr>
          <p:nvPr>
            <p:ph type="ftr" sz="quarter" idx="12"/>
          </p:nvPr>
        </p:nvSpPr>
        <p:spPr/>
        <p:txBody>
          <a:bodyPr rtlCol="0"/>
          <a:lstStyle/>
          <a:p>
            <a:pPr>
              <a:defRPr/>
            </a:pPr>
            <a:endParaRPr lang="en-US">
              <a:solidFill>
                <a:srgbClr val="438086"/>
              </a:solidFill>
            </a:endParaRPr>
          </a:p>
        </p:txBody>
      </p:sp>
    </p:spTree>
    <p:extLst>
      <p:ext uri="{BB962C8B-B14F-4D97-AF65-F5344CB8AC3E}">
        <p14:creationId xmlns:p14="http://schemas.microsoft.com/office/powerpoint/2010/main" val="304947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GB"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pPr>
              <a:defRPr/>
            </a:pPr>
            <a:endParaRPr lang="en-US">
              <a:solidFill>
                <a:srgbClr val="438086"/>
              </a:solidFill>
            </a:endParaRPr>
          </a:p>
        </p:txBody>
      </p:sp>
      <p:sp>
        <p:nvSpPr>
          <p:cNvPr id="4" name="Footer Placeholder 3"/>
          <p:cNvSpPr>
            <a:spLocks noGrp="1"/>
          </p:cNvSpPr>
          <p:nvPr>
            <p:ph type="ftr" sz="quarter" idx="11"/>
          </p:nvPr>
        </p:nvSpPr>
        <p:spPr>
          <a:xfrm>
            <a:off x="5257800" y="612648"/>
            <a:ext cx="1325880" cy="457200"/>
          </a:xfrm>
        </p:spPr>
        <p:txBody>
          <a:bodyPr/>
          <a:lstStyle/>
          <a:p>
            <a:pPr>
              <a:defRPr/>
            </a:pPr>
            <a:endParaRPr lang="en-US">
              <a:solidFill>
                <a:srgbClr val="438086"/>
              </a:solidFill>
            </a:endParaRPr>
          </a:p>
        </p:txBody>
      </p:sp>
      <p:sp>
        <p:nvSpPr>
          <p:cNvPr id="5" name="Slide Number Placeholder 4"/>
          <p:cNvSpPr>
            <a:spLocks noGrp="1"/>
          </p:cNvSpPr>
          <p:nvPr>
            <p:ph type="sldNum" sz="quarter" idx="12"/>
          </p:nvPr>
        </p:nvSpPr>
        <p:spPr>
          <a:xfrm>
            <a:off x="8174736" y="2272"/>
            <a:ext cx="762000" cy="365760"/>
          </a:xfrm>
        </p:spPr>
        <p:txBody>
          <a:bodyPr/>
          <a:lstStyle/>
          <a:p>
            <a:fld id="{FB83A828-CF87-8145-8CCD-42084C7ED8B9}" type="slidenum">
              <a:rPr lang="en-US" smtClean="0"/>
              <a:pPr/>
              <a:t>‹#›</a:t>
            </a:fld>
            <a:endParaRPr lang="en-US"/>
          </a:p>
        </p:txBody>
      </p:sp>
    </p:spTree>
    <p:extLst>
      <p:ext uri="{BB962C8B-B14F-4D97-AF65-F5344CB8AC3E}">
        <p14:creationId xmlns:p14="http://schemas.microsoft.com/office/powerpoint/2010/main" val="953821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srgbClr val="438086"/>
              </a:solidFill>
            </a:endParaRPr>
          </a:p>
        </p:txBody>
      </p:sp>
      <p:sp>
        <p:nvSpPr>
          <p:cNvPr id="3" name="Footer Placeholder 2"/>
          <p:cNvSpPr>
            <a:spLocks noGrp="1"/>
          </p:cNvSpPr>
          <p:nvPr>
            <p:ph type="ftr" sz="quarter" idx="11"/>
          </p:nvPr>
        </p:nvSpPr>
        <p:spPr/>
        <p:txBody>
          <a:bodyPr/>
          <a:lstStyle/>
          <a:p>
            <a:pPr>
              <a:defRPr/>
            </a:pPr>
            <a:endParaRPr lang="en-US">
              <a:solidFill>
                <a:srgbClr val="438086"/>
              </a:solidFill>
            </a:endParaRPr>
          </a:p>
        </p:txBody>
      </p:sp>
      <p:sp>
        <p:nvSpPr>
          <p:cNvPr id="4" name="Slide Number Placeholder 3"/>
          <p:cNvSpPr>
            <a:spLocks noGrp="1"/>
          </p:cNvSpPr>
          <p:nvPr>
            <p:ph type="sldNum" sz="quarter" idx="12"/>
          </p:nvPr>
        </p:nvSpPr>
        <p:spPr/>
        <p:txBody>
          <a:bodyPr/>
          <a:lstStyle/>
          <a:p>
            <a:fld id="{EA5FD2B3-493A-AC45-B182-E6E9BD4BC5BF}" type="slidenum">
              <a:rPr lang="en-US" smtClean="0"/>
              <a:pPr/>
              <a:t>‹#›</a:t>
            </a:fld>
            <a:endParaRPr lang="en-US"/>
          </a:p>
        </p:txBody>
      </p:sp>
    </p:spTree>
    <p:extLst>
      <p:ext uri="{BB962C8B-B14F-4D97-AF65-F5344CB8AC3E}">
        <p14:creationId xmlns:p14="http://schemas.microsoft.com/office/powerpoint/2010/main" val="3042810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pPr>
              <a:defRPr/>
            </a:pPr>
            <a:endParaRPr lang="en-US">
              <a:solidFill>
                <a:srgbClr val="438086"/>
              </a:solidFill>
            </a:endParaRPr>
          </a:p>
        </p:txBody>
      </p:sp>
      <p:sp>
        <p:nvSpPr>
          <p:cNvPr id="6" name="Footer Placeholder 5"/>
          <p:cNvSpPr>
            <a:spLocks noGrp="1"/>
          </p:cNvSpPr>
          <p:nvPr>
            <p:ph type="ftr" sz="quarter" idx="11"/>
          </p:nvPr>
        </p:nvSpPr>
        <p:spPr/>
        <p:txBody>
          <a:bodyPr/>
          <a:lstStyle/>
          <a:p>
            <a:pPr>
              <a:defRPr/>
            </a:pPr>
            <a:endParaRPr lang="en-US">
              <a:solidFill>
                <a:srgbClr val="438086"/>
              </a:solidFill>
            </a:endParaRPr>
          </a:p>
        </p:txBody>
      </p:sp>
      <p:sp>
        <p:nvSpPr>
          <p:cNvPr id="7" name="Slide Number Placeholder 6"/>
          <p:cNvSpPr>
            <a:spLocks noGrp="1"/>
          </p:cNvSpPr>
          <p:nvPr>
            <p:ph type="sldNum" sz="quarter" idx="12"/>
          </p:nvPr>
        </p:nvSpPr>
        <p:spPr/>
        <p:txBody>
          <a:bodyPr/>
          <a:lstStyle/>
          <a:p>
            <a:fld id="{EC9EADEB-F38E-BD4C-A3BD-339F5806C692}" type="slidenum">
              <a:rPr lang="en-US" smtClean="0"/>
              <a:pPr/>
              <a:t>‹#›</a:t>
            </a:fld>
            <a:endParaRPr lang="en-US"/>
          </a:p>
        </p:txBody>
      </p:sp>
    </p:spTree>
    <p:extLst>
      <p:ext uri="{BB962C8B-B14F-4D97-AF65-F5344CB8AC3E}">
        <p14:creationId xmlns:p14="http://schemas.microsoft.com/office/powerpoint/2010/main" val="2651791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GB" smtClean="0"/>
              <a:t>Drag picture to placeholder or click icon to add</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pPr>
              <a:defRPr/>
            </a:pPr>
            <a:endParaRPr lang="en-US">
              <a:solidFill>
                <a:srgbClr val="438086"/>
              </a:solidFill>
            </a:endParaRPr>
          </a:p>
        </p:txBody>
      </p:sp>
      <p:sp>
        <p:nvSpPr>
          <p:cNvPr id="6" name="Footer Placeholder 5"/>
          <p:cNvSpPr>
            <a:spLocks noGrp="1"/>
          </p:cNvSpPr>
          <p:nvPr>
            <p:ph type="ftr" sz="quarter" idx="11"/>
          </p:nvPr>
        </p:nvSpPr>
        <p:spPr/>
        <p:txBody>
          <a:bodyPr/>
          <a:lstStyle/>
          <a:p>
            <a:pPr>
              <a:defRPr/>
            </a:pPr>
            <a:endParaRPr lang="en-US">
              <a:solidFill>
                <a:srgbClr val="438086"/>
              </a:solidFill>
            </a:endParaRPr>
          </a:p>
        </p:txBody>
      </p:sp>
      <p:sp>
        <p:nvSpPr>
          <p:cNvPr id="7" name="Slide Number Placeholder 6"/>
          <p:cNvSpPr>
            <a:spLocks noGrp="1"/>
          </p:cNvSpPr>
          <p:nvPr>
            <p:ph type="sldNum" sz="quarter" idx="12"/>
          </p:nvPr>
        </p:nvSpPr>
        <p:spPr/>
        <p:txBody>
          <a:bodyPr/>
          <a:lstStyle/>
          <a:p>
            <a:fld id="{0BB008BA-863F-2B4E-AA9E-3AFCD80B5F29}" type="slidenum">
              <a:rPr lang="en-US" smtClean="0"/>
              <a:pPr/>
              <a:t>‹#›</a:t>
            </a:fld>
            <a:endParaRPr lang="en-US"/>
          </a:p>
        </p:txBody>
      </p:sp>
    </p:spTree>
    <p:extLst>
      <p:ext uri="{BB962C8B-B14F-4D97-AF65-F5344CB8AC3E}">
        <p14:creationId xmlns:p14="http://schemas.microsoft.com/office/powerpoint/2010/main" val="224321437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dirty="0">
              <a:solidFill>
                <a:prstClr val="white"/>
              </a:solidFill>
              <a:latin typeface="Georgia"/>
            </a:endParaRPr>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dirty="0">
              <a:solidFill>
                <a:prstClr val="white"/>
              </a:solidFill>
              <a:latin typeface="Georgia"/>
            </a:endParaRPr>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a:solidFill>
                <a:prstClr val="white"/>
              </a:solidFill>
              <a:latin typeface="Georgia"/>
            </a:endParaRPr>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fontAlgn="base">
              <a:spcBef>
                <a:spcPct val="0"/>
              </a:spcBef>
              <a:spcAft>
                <a:spcPct val="0"/>
              </a:spcAft>
            </a:pPr>
            <a:endParaRPr lang="en-US" dirty="0">
              <a:solidFill>
                <a:prstClr val="white"/>
              </a:solidFill>
              <a:latin typeface="Georgia"/>
            </a:endParaRPr>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defTabSz="914400" fontAlgn="base">
              <a:spcBef>
                <a:spcPct val="0"/>
              </a:spcBef>
              <a:spcAft>
                <a:spcPct val="0"/>
              </a:spcAft>
              <a:defRPr/>
            </a:pPr>
            <a:endParaRPr lang="en-US">
              <a:solidFill>
                <a:srgbClr val="438086"/>
              </a:solidFill>
              <a:latin typeface="Arial" charset="0"/>
              <a:ea typeface="ＭＳ Ｐゴシック" charset="0"/>
              <a:cs typeface="Arial" charset="0"/>
            </a:endParaRPr>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defTabSz="914400" fontAlgn="base">
              <a:spcBef>
                <a:spcPct val="0"/>
              </a:spcBef>
              <a:spcAft>
                <a:spcPct val="0"/>
              </a:spcAft>
              <a:defRPr/>
            </a:pPr>
            <a:endParaRPr lang="en-US">
              <a:solidFill>
                <a:srgbClr val="438086"/>
              </a:solidFill>
              <a:latin typeface="Arial" charset="0"/>
              <a:ea typeface="ＭＳ Ｐゴシック" charset="0"/>
              <a:cs typeface="Arial" charset="0"/>
            </a:endParaRPr>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defTabSz="914400" fontAlgn="base">
              <a:spcBef>
                <a:spcPct val="0"/>
              </a:spcBef>
              <a:spcAft>
                <a:spcPct val="0"/>
              </a:spcAft>
            </a:pPr>
            <a:fld id="{1E027CA0-388C-C04C-8C42-04D7137D1311}" type="slidenum">
              <a:rPr lang="en-US" smtClean="0">
                <a:latin typeface="Arial" charset="0"/>
                <a:ea typeface="ＭＳ Ｐゴシック" charset="0"/>
                <a:cs typeface="Arial" charset="0"/>
              </a:rPr>
              <a:pPr defTabSz="914400" fontAlgn="base">
                <a:spcBef>
                  <a:spcPct val="0"/>
                </a:spcBef>
                <a:spcAft>
                  <a:spcPct val="0"/>
                </a:spcAft>
              </a:pPr>
              <a:t>‹#›</a:t>
            </a:fld>
            <a:endParaRPr lang="en-US">
              <a:latin typeface="Arial" charset="0"/>
              <a:ea typeface="ＭＳ Ｐゴシック" charset="0"/>
              <a:cs typeface="Arial" charset="0"/>
            </a:endParaRPr>
          </a:p>
        </p:txBody>
      </p:sp>
    </p:spTree>
    <p:extLst>
      <p:ext uri="{BB962C8B-B14F-4D97-AF65-F5344CB8AC3E}">
        <p14:creationId xmlns:p14="http://schemas.microsoft.com/office/powerpoint/2010/main" val="23535675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4"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4"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8.jpeg"/><Relationship Id="rId5" Type="http://schemas.openxmlformats.org/officeDocument/2006/relationships/image" Target="../media/image9.jpeg"/><Relationship Id="rId6"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8.jpeg"/><Relationship Id="rId5" Type="http://schemas.openxmlformats.org/officeDocument/2006/relationships/image" Target="../media/image9.jpeg"/><Relationship Id="rId6"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8.jpeg"/><Relationship Id="rId5" Type="http://schemas.openxmlformats.org/officeDocument/2006/relationships/image" Target="../media/image9.jpeg"/><Relationship Id="rId6"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8.jpeg"/><Relationship Id="rId5" Type="http://schemas.openxmlformats.org/officeDocument/2006/relationships/image" Target="../media/image9.jpeg"/><Relationship Id="rId6"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8.jpeg"/><Relationship Id="rId5" Type="http://schemas.openxmlformats.org/officeDocument/2006/relationships/image" Target="../media/image9.jpeg"/><Relationship Id="rId6"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8.jpeg"/><Relationship Id="rId5" Type="http://schemas.openxmlformats.org/officeDocument/2006/relationships/image" Target="../media/image9.jpeg"/><Relationship Id="rId6"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10.png"/><Relationship Id="rId5" Type="http://schemas.openxmlformats.org/officeDocument/2006/relationships/image" Target="../media/image8.jpeg"/><Relationship Id="rId6" Type="http://schemas.openxmlformats.org/officeDocument/2006/relationships/image" Target="../media/image9.jpeg"/><Relationship Id="rId7"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4.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391170" y="1493292"/>
            <a:ext cx="9144000" cy="2027089"/>
          </a:xfrm>
        </p:spPr>
        <p:txBody>
          <a:bodyPr>
            <a:normAutofit/>
          </a:bodyPr>
          <a:lstStyle/>
          <a:p>
            <a:pPr eaLnBrk="1" fontAlgn="auto" hangingPunct="1">
              <a:spcAft>
                <a:spcPts val="0"/>
              </a:spcAft>
              <a:defRPr/>
            </a:pPr>
            <a:r>
              <a:rPr lang="en-GB" dirty="0" smtClean="0">
                <a:latin typeface="Arial" charset="0"/>
                <a:ea typeface="+mj-ea"/>
                <a:cs typeface="Arial" charset="0"/>
              </a:rPr>
              <a:t>Soft Systems Modelling Exercise</a:t>
            </a:r>
            <a:endParaRPr lang="en-US" dirty="0">
              <a:latin typeface="Arial" charset="0"/>
              <a:ea typeface="+mj-ea"/>
              <a:cs typeface="Arial" charset="0"/>
            </a:endParaRPr>
          </a:p>
        </p:txBody>
      </p:sp>
      <p:sp>
        <p:nvSpPr>
          <p:cNvPr id="14339" name="Rectangle 3"/>
          <p:cNvSpPr>
            <a:spLocks noGrp="1" noChangeArrowheads="1"/>
          </p:cNvSpPr>
          <p:nvPr>
            <p:ph type="subTitle" idx="1"/>
          </p:nvPr>
        </p:nvSpPr>
        <p:spPr>
          <a:xfrm>
            <a:off x="457200" y="3692624"/>
            <a:ext cx="8458200" cy="1752600"/>
          </a:xfrm>
        </p:spPr>
        <p:txBody>
          <a:bodyPr>
            <a:normAutofit/>
          </a:bodyPr>
          <a:lstStyle/>
          <a:p>
            <a:pPr algn="ctr" eaLnBrk="1" fontAlgn="auto" hangingPunct="1">
              <a:spcAft>
                <a:spcPts val="0"/>
              </a:spcAft>
              <a:buClr>
                <a:schemeClr val="accent3"/>
              </a:buClr>
              <a:buFont typeface="Georgia"/>
              <a:buNone/>
              <a:defRPr/>
            </a:pPr>
            <a:endParaRPr lang="en-GB" sz="2000" dirty="0">
              <a:latin typeface="Arial" charset="0"/>
              <a:ea typeface="+mn-ea"/>
              <a:cs typeface="Arial" charset="0"/>
            </a:endParaRPr>
          </a:p>
          <a:p>
            <a:pPr eaLnBrk="1" fontAlgn="auto" hangingPunct="1">
              <a:spcAft>
                <a:spcPts val="0"/>
              </a:spcAft>
              <a:buClr>
                <a:schemeClr val="accent3"/>
              </a:buClr>
              <a:buFontTx/>
              <a:buNone/>
              <a:defRPr/>
            </a:pPr>
            <a:r>
              <a:rPr lang="en-GB" dirty="0" smtClean="0">
                <a:solidFill>
                  <a:schemeClr val="tx1"/>
                </a:solidFill>
                <a:ea typeface="+mn-ea"/>
                <a:cs typeface="Arial" charset="0"/>
              </a:rPr>
              <a:t>Yvonne  Howard</a:t>
            </a:r>
            <a:endParaRPr lang="en-GB" dirty="0" smtClean="0">
              <a:solidFill>
                <a:schemeClr val="tx1"/>
              </a:solidFill>
              <a:ea typeface="+mn-ea"/>
              <a:cs typeface="Arial" charset="0"/>
            </a:endParaRPr>
          </a:p>
          <a:p>
            <a:pPr eaLnBrk="1" fontAlgn="auto" hangingPunct="1">
              <a:spcAft>
                <a:spcPts val="0"/>
              </a:spcAft>
              <a:buClr>
                <a:schemeClr val="accent3"/>
              </a:buClr>
              <a:buFontTx/>
              <a:buNone/>
              <a:defRPr/>
            </a:pPr>
            <a:r>
              <a:rPr lang="en-GB" dirty="0" err="1" smtClean="0">
                <a:solidFill>
                  <a:schemeClr val="tx1"/>
                </a:solidFill>
                <a:ea typeface="+mn-ea"/>
                <a:cs typeface="Arial" charset="0"/>
              </a:rPr>
              <a:t>ymh@ecs.soton.ac.uk</a:t>
            </a:r>
            <a:endParaRPr lang="en-US" dirty="0">
              <a:solidFill>
                <a:schemeClr val="tx1"/>
              </a:solidFill>
              <a:ea typeface="+mn-ea"/>
              <a:cs typeface="Arial" charset="0"/>
            </a:endParaRPr>
          </a:p>
        </p:txBody>
      </p:sp>
    </p:spTree>
    <p:extLst>
      <p:ext uri="{BB962C8B-B14F-4D97-AF65-F5344CB8AC3E}">
        <p14:creationId xmlns:p14="http://schemas.microsoft.com/office/powerpoint/2010/main" val="260923163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1520" y="1484784"/>
            <a:ext cx="4104456" cy="5256584"/>
          </a:xfrm>
          <a:prstGeom prst="rect">
            <a:avLst/>
          </a:prstGeom>
        </p:spPr>
        <p:style>
          <a:lnRef idx="1">
            <a:schemeClr val="accent3"/>
          </a:lnRef>
          <a:fillRef idx="2">
            <a:schemeClr val="accent3"/>
          </a:fillRef>
          <a:effectRef idx="1">
            <a:schemeClr val="accent3"/>
          </a:effectRef>
          <a:fontRef idx="minor">
            <a:schemeClr val="dk1"/>
          </a:fontRef>
        </p:style>
        <p:txBody>
          <a:bodyPr rtlCol="0" anchor="t"/>
          <a:lstStyle/>
          <a:p>
            <a:pPr algn="ctr" defTabSz="914400" fontAlgn="base">
              <a:spcBef>
                <a:spcPct val="0"/>
              </a:spcBef>
              <a:spcAft>
                <a:spcPct val="0"/>
              </a:spcAft>
            </a:pPr>
            <a:r>
              <a:rPr lang="en-US" sz="2400" b="1" dirty="0">
                <a:solidFill>
                  <a:prstClr val="black"/>
                </a:solidFill>
                <a:latin typeface="Georgia"/>
              </a:rPr>
              <a:t>Persona: Tom</a:t>
            </a:r>
          </a:p>
          <a:p>
            <a:pPr algn="ctr" defTabSz="914400" fontAlgn="base">
              <a:spcBef>
                <a:spcPct val="0"/>
              </a:spcBef>
              <a:spcAft>
                <a:spcPct val="0"/>
              </a:spcAft>
            </a:pPr>
            <a:endParaRPr lang="en-US" dirty="0">
              <a:solidFill>
                <a:prstClr val="black"/>
              </a:solidFill>
              <a:latin typeface="Georgia"/>
            </a:endParaRPr>
          </a:p>
          <a:p>
            <a:pPr algn="ctr" defTabSz="914400" fontAlgn="base">
              <a:spcBef>
                <a:spcPct val="0"/>
              </a:spcBef>
              <a:spcAft>
                <a:spcPct val="0"/>
              </a:spcAft>
            </a:pPr>
            <a:endParaRPr lang="en-US" dirty="0">
              <a:solidFill>
                <a:prstClr val="black"/>
              </a:solidFill>
              <a:latin typeface="Georgia"/>
            </a:endParaRPr>
          </a:p>
          <a:p>
            <a:pPr algn="ctr" defTabSz="914400" fontAlgn="base">
              <a:spcBef>
                <a:spcPct val="0"/>
              </a:spcBef>
              <a:spcAft>
                <a:spcPct val="0"/>
              </a:spcAft>
            </a:pPr>
            <a:endParaRPr lang="en-US" dirty="0">
              <a:solidFill>
                <a:prstClr val="black"/>
              </a:solidFill>
              <a:latin typeface="Georgia"/>
            </a:endParaRPr>
          </a:p>
          <a:p>
            <a:pPr algn="ctr" defTabSz="914400" fontAlgn="base">
              <a:spcBef>
                <a:spcPct val="0"/>
              </a:spcBef>
              <a:spcAft>
                <a:spcPct val="0"/>
              </a:spcAft>
            </a:pPr>
            <a:endParaRPr lang="en-US" dirty="0">
              <a:solidFill>
                <a:prstClr val="black"/>
              </a:solidFill>
              <a:latin typeface="Georgia"/>
            </a:endParaRPr>
          </a:p>
          <a:p>
            <a:pPr algn="ctr" defTabSz="914400" fontAlgn="base">
              <a:spcBef>
                <a:spcPct val="0"/>
              </a:spcBef>
              <a:spcAft>
                <a:spcPct val="0"/>
              </a:spcAft>
            </a:pPr>
            <a:endParaRPr lang="en-US" dirty="0">
              <a:solidFill>
                <a:prstClr val="black"/>
              </a:solidFill>
              <a:latin typeface="Georgia"/>
            </a:endParaRPr>
          </a:p>
          <a:p>
            <a:pPr defTabSz="914400" fontAlgn="base">
              <a:spcBef>
                <a:spcPct val="0"/>
              </a:spcBef>
              <a:spcAft>
                <a:spcPct val="0"/>
              </a:spcAft>
            </a:pPr>
            <a:endParaRPr lang="en-US" dirty="0">
              <a:solidFill>
                <a:prstClr val="black"/>
              </a:solidFill>
              <a:latin typeface="Georgia"/>
            </a:endParaRPr>
          </a:p>
          <a:p>
            <a:pPr defTabSz="914400" fontAlgn="base">
              <a:spcBef>
                <a:spcPct val="0"/>
              </a:spcBef>
              <a:spcAft>
                <a:spcPct val="0"/>
              </a:spcAft>
            </a:pPr>
            <a:endParaRPr lang="en-US" dirty="0">
              <a:solidFill>
                <a:prstClr val="black"/>
              </a:solidFill>
              <a:latin typeface="Georgia"/>
            </a:endParaRPr>
          </a:p>
          <a:p>
            <a:pPr defTabSz="914400" fontAlgn="base">
              <a:spcBef>
                <a:spcPct val="0"/>
              </a:spcBef>
              <a:spcAft>
                <a:spcPct val="0"/>
              </a:spcAft>
            </a:pPr>
            <a:endParaRPr lang="en-US" dirty="0">
              <a:solidFill>
                <a:prstClr val="black"/>
              </a:solidFill>
              <a:latin typeface="Georgia"/>
            </a:endParaRPr>
          </a:p>
          <a:p>
            <a:pPr algn="just" defTabSz="914400" fontAlgn="base">
              <a:spcBef>
                <a:spcPct val="0"/>
              </a:spcBef>
              <a:spcAft>
                <a:spcPct val="0"/>
              </a:spcAft>
            </a:pPr>
            <a:r>
              <a:rPr lang="en-US" sz="1600" dirty="0">
                <a:solidFill>
                  <a:prstClr val="black"/>
                </a:solidFill>
                <a:latin typeface="Georgia"/>
              </a:rPr>
              <a:t>Tom is a Lecturer in the School of Arts and Media at Bolton University. He has worked at the University for over ten years, and is proud of their courses and facilities. Tom’s teaching load is very high, particularly in the first semester, and he is concerned that more pastoral activities (such as tutoring, skills training or induction) will have a negative impact on his time and workload.</a:t>
            </a:r>
          </a:p>
        </p:txBody>
      </p:sp>
      <p:pic>
        <p:nvPicPr>
          <p:cNvPr id="8" name="Picture 8" descr="tom secondary school teache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43608" y="2132856"/>
            <a:ext cx="2336799" cy="1752600"/>
          </a:xfrm>
          <a:prstGeom prst="rect">
            <a:avLst/>
          </a:prstGeom>
          <a:ln>
            <a:noFill/>
          </a:ln>
          <a:effectLst>
            <a:outerShdw blurRad="292100" dist="139700" dir="2700000" algn="tl" rotWithShape="0">
              <a:srgbClr val="333333">
                <a:alpha val="65000"/>
              </a:srgbClr>
            </a:outerShdw>
          </a:effectLst>
        </p:spPr>
      </p:pic>
      <p:sp>
        <p:nvSpPr>
          <p:cNvPr id="9" name="Title 1"/>
          <p:cNvSpPr>
            <a:spLocks noGrp="1"/>
          </p:cNvSpPr>
          <p:nvPr>
            <p:ph type="title"/>
          </p:nvPr>
        </p:nvSpPr>
        <p:spPr>
          <a:xfrm>
            <a:off x="395536" y="476672"/>
            <a:ext cx="8229600" cy="1066800"/>
          </a:xfrm>
        </p:spPr>
        <p:txBody>
          <a:bodyPr>
            <a:normAutofit/>
          </a:bodyPr>
          <a:lstStyle/>
          <a:p>
            <a:r>
              <a:rPr lang="en-US" sz="3600" dirty="0" smtClean="0"/>
              <a:t>Scenarios and Personas</a:t>
            </a:r>
            <a:endParaRPr lang="en-US" sz="3600" dirty="0"/>
          </a:p>
        </p:txBody>
      </p:sp>
      <p:sp>
        <p:nvSpPr>
          <p:cNvPr id="11" name="Rectangle 10"/>
          <p:cNvSpPr/>
          <p:nvPr/>
        </p:nvSpPr>
        <p:spPr>
          <a:xfrm>
            <a:off x="4716016" y="1484784"/>
            <a:ext cx="4114800" cy="5245224"/>
          </a:xfrm>
          <a:prstGeom prst="rect">
            <a:avLst/>
          </a:prstGeom>
        </p:spPr>
        <p:style>
          <a:lnRef idx="1">
            <a:schemeClr val="accent3"/>
          </a:lnRef>
          <a:fillRef idx="2">
            <a:schemeClr val="accent3"/>
          </a:fillRef>
          <a:effectRef idx="1">
            <a:schemeClr val="accent3"/>
          </a:effectRef>
          <a:fontRef idx="minor">
            <a:schemeClr val="dk1"/>
          </a:fontRef>
        </p:style>
        <p:txBody>
          <a:bodyPr rtlCol="0" anchor="t"/>
          <a:lstStyle/>
          <a:p>
            <a:pPr algn="ctr" defTabSz="914400" fontAlgn="base">
              <a:spcBef>
                <a:spcPct val="0"/>
              </a:spcBef>
              <a:spcAft>
                <a:spcPct val="0"/>
              </a:spcAft>
            </a:pPr>
            <a:r>
              <a:rPr lang="en-US" sz="2400" dirty="0">
                <a:solidFill>
                  <a:prstClr val="black"/>
                </a:solidFill>
                <a:latin typeface="Georgia"/>
              </a:rPr>
              <a:t>Induction Scenario</a:t>
            </a:r>
          </a:p>
          <a:p>
            <a:pPr defTabSz="914400" fontAlgn="base">
              <a:spcBef>
                <a:spcPct val="0"/>
              </a:spcBef>
              <a:spcAft>
                <a:spcPct val="0"/>
              </a:spcAft>
            </a:pPr>
            <a:endParaRPr lang="en-US" sz="1100" dirty="0">
              <a:solidFill>
                <a:prstClr val="black"/>
              </a:solidFill>
              <a:latin typeface="Georgia"/>
            </a:endParaRPr>
          </a:p>
          <a:p>
            <a:pPr algn="just" defTabSz="914400" fontAlgn="base">
              <a:spcBef>
                <a:spcPct val="0"/>
              </a:spcBef>
              <a:spcAft>
                <a:spcPct val="0"/>
              </a:spcAft>
            </a:pPr>
            <a:r>
              <a:rPr lang="en-US" sz="1600" dirty="0">
                <a:solidFill>
                  <a:prstClr val="black"/>
                </a:solidFill>
                <a:latin typeface="Georgia"/>
              </a:rPr>
              <a:t>After students have registered at the centre the School of Arts and Media holds a welcome event where they are introduced to the course, given core materials and receive a welcome from library staff. The School then runs a two day induction workshop. During this time students are given a tour of the facilities by staff, and are introduced to their peers and  personal tutor (one of the lecturing staff) at an icebreaking event. Their tutor then helps them to get to know one another a bit better by producing and sharing a professional CV. They also attend </a:t>
            </a:r>
            <a:r>
              <a:rPr lang="en-US" sz="1600" dirty="0" smtClean="0">
                <a:solidFill>
                  <a:prstClr val="black"/>
                </a:solidFill>
                <a:latin typeface="Georgia"/>
              </a:rPr>
              <a:t>Blackboard training </a:t>
            </a:r>
            <a:r>
              <a:rPr lang="en-US" sz="1600" dirty="0">
                <a:solidFill>
                  <a:prstClr val="black"/>
                </a:solidFill>
                <a:latin typeface="Georgia"/>
              </a:rPr>
              <a:t>and have talks and discussions on lifelong learning. After the workshop they engage in ongoing tutorials on topics such as diversity, personal planning and numeracy.</a:t>
            </a:r>
          </a:p>
        </p:txBody>
      </p:sp>
    </p:spTree>
    <p:extLst>
      <p:ext uri="{BB962C8B-B14F-4D97-AF65-F5344CB8AC3E}">
        <p14:creationId xmlns:p14="http://schemas.microsoft.com/office/powerpoint/2010/main" val="1873842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a:t>Name, Boundary and </a:t>
            </a:r>
            <a:r>
              <a:rPr lang="en-US" sz="2000" dirty="0" smtClean="0"/>
              <a:t>Owner?</a:t>
            </a:r>
            <a:endParaRPr lang="en-US" sz="2000" dirty="0"/>
          </a:p>
        </p:txBody>
      </p:sp>
    </p:spTree>
    <p:extLst>
      <p:ext uri="{BB962C8B-B14F-4D97-AF65-F5344CB8AC3E}">
        <p14:creationId xmlns:p14="http://schemas.microsoft.com/office/powerpoint/2010/main" val="264968632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905000" y="2209799"/>
            <a:ext cx="5257800" cy="4195247"/>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29" name="TextBox 6"/>
          <p:cNvSpPr txBox="1">
            <a:spLocks noChangeArrowheads="1"/>
          </p:cNvSpPr>
          <p:nvPr/>
        </p:nvSpPr>
        <p:spPr bwMode="auto">
          <a:xfrm>
            <a:off x="5410200" y="1358502"/>
            <a:ext cx="3733800" cy="400110"/>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2000" b="1" dirty="0">
                <a:solidFill>
                  <a:prstClr val="black"/>
                </a:solidFill>
                <a:latin typeface="Arial" charset="0"/>
                <a:ea typeface="ＭＳ Ｐゴシック" charset="0"/>
                <a:cs typeface="Arial" charset="0"/>
              </a:rPr>
              <a:t>Student Induction System </a:t>
            </a:r>
          </a:p>
        </p:txBody>
      </p:sp>
      <p:sp>
        <p:nvSpPr>
          <p:cNvPr id="77830" name="TextBox 8"/>
          <p:cNvSpPr txBox="1">
            <a:spLocks noChangeArrowheads="1"/>
          </p:cNvSpPr>
          <p:nvPr/>
        </p:nvSpPr>
        <p:spPr bwMode="auto">
          <a:xfrm>
            <a:off x="1676400" y="2133600"/>
            <a:ext cx="1295400" cy="646331"/>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dirty="0">
                <a:solidFill>
                  <a:prstClr val="black"/>
                </a:solidFill>
                <a:latin typeface="Arial" charset="0"/>
                <a:ea typeface="ＭＳ Ｐゴシック" charset="0"/>
                <a:cs typeface="Arial" charset="0"/>
              </a:rPr>
              <a:t>System owner ???</a:t>
            </a:r>
          </a:p>
        </p:txBody>
      </p:sp>
      <p:pic>
        <p:nvPicPr>
          <p:cNvPr id="77867" name="Picture 67"/>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864380" y="1727200"/>
            <a:ext cx="533400" cy="812800"/>
          </a:xfrm>
          <a:prstGeom prst="rect">
            <a:avLst/>
          </a:prstGeom>
          <a:noFill/>
          <a:ln w="9525">
            <a:noFill/>
            <a:miter lim="800000"/>
            <a:headEnd/>
            <a:tailEnd/>
          </a:ln>
        </p:spPr>
      </p:pic>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a:t>Name, Boundary and Owner</a:t>
            </a:r>
          </a:p>
        </p:txBody>
      </p:sp>
    </p:spTree>
    <p:extLst>
      <p:ext uri="{BB962C8B-B14F-4D97-AF65-F5344CB8AC3E}">
        <p14:creationId xmlns:p14="http://schemas.microsoft.com/office/powerpoint/2010/main" val="297631620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905000" y="2209799"/>
            <a:ext cx="5257800" cy="4195247"/>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29" name="TextBox 6"/>
          <p:cNvSpPr txBox="1">
            <a:spLocks noChangeArrowheads="1"/>
          </p:cNvSpPr>
          <p:nvPr/>
        </p:nvSpPr>
        <p:spPr bwMode="auto">
          <a:xfrm>
            <a:off x="5410200" y="1358502"/>
            <a:ext cx="3733800" cy="400110"/>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2000" b="1" dirty="0">
                <a:solidFill>
                  <a:prstClr val="black"/>
                </a:solidFill>
                <a:latin typeface="Arial" charset="0"/>
                <a:ea typeface="ＭＳ Ｐゴシック" charset="0"/>
                <a:cs typeface="Arial" charset="0"/>
              </a:rPr>
              <a:t>Student Induction System </a:t>
            </a:r>
          </a:p>
        </p:txBody>
      </p:sp>
      <p:sp>
        <p:nvSpPr>
          <p:cNvPr id="77830" name="TextBox 8"/>
          <p:cNvSpPr txBox="1">
            <a:spLocks noChangeArrowheads="1"/>
          </p:cNvSpPr>
          <p:nvPr/>
        </p:nvSpPr>
        <p:spPr bwMode="auto">
          <a:xfrm>
            <a:off x="1676400" y="2133600"/>
            <a:ext cx="1295400" cy="646331"/>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dirty="0">
                <a:solidFill>
                  <a:prstClr val="black"/>
                </a:solidFill>
                <a:latin typeface="Arial" charset="0"/>
                <a:ea typeface="ＭＳ Ｐゴシック" charset="0"/>
                <a:cs typeface="Arial" charset="0"/>
              </a:rPr>
              <a:t>System owner ???</a:t>
            </a:r>
          </a:p>
        </p:txBody>
      </p:sp>
      <p:pic>
        <p:nvPicPr>
          <p:cNvPr id="77867" name="Picture 67"/>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864380" y="1727200"/>
            <a:ext cx="533400" cy="812800"/>
          </a:xfrm>
          <a:prstGeom prst="rect">
            <a:avLst/>
          </a:prstGeom>
          <a:noFill/>
          <a:ln w="9525">
            <a:noFill/>
            <a:miter lim="800000"/>
            <a:headEnd/>
            <a:tailEnd/>
          </a:ln>
        </p:spPr>
      </p:pic>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a:t>Inputs, Outputs, Beneficiaries, </a:t>
            </a:r>
            <a:r>
              <a:rPr lang="en-US" sz="2000" dirty="0" smtClean="0"/>
              <a:t>Victims?</a:t>
            </a:r>
            <a:endParaRPr lang="en-US" sz="2000" dirty="0"/>
          </a:p>
        </p:txBody>
      </p:sp>
    </p:spTree>
    <p:extLst>
      <p:ext uri="{BB962C8B-B14F-4D97-AF65-F5344CB8AC3E}">
        <p14:creationId xmlns:p14="http://schemas.microsoft.com/office/powerpoint/2010/main" val="347335201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905000" y="2209799"/>
            <a:ext cx="5257800" cy="4195247"/>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29" name="TextBox 6"/>
          <p:cNvSpPr txBox="1">
            <a:spLocks noChangeArrowheads="1"/>
          </p:cNvSpPr>
          <p:nvPr/>
        </p:nvSpPr>
        <p:spPr bwMode="auto">
          <a:xfrm>
            <a:off x="5410200" y="1358502"/>
            <a:ext cx="3733800" cy="400110"/>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2000" b="1" dirty="0">
                <a:solidFill>
                  <a:prstClr val="black"/>
                </a:solidFill>
                <a:latin typeface="Arial" charset="0"/>
                <a:ea typeface="ＭＳ Ｐゴシック" charset="0"/>
                <a:cs typeface="Arial" charset="0"/>
              </a:rPr>
              <a:t>Student Induction System </a:t>
            </a:r>
          </a:p>
        </p:txBody>
      </p:sp>
      <p:sp>
        <p:nvSpPr>
          <p:cNvPr id="77830" name="TextBox 8"/>
          <p:cNvSpPr txBox="1">
            <a:spLocks noChangeArrowheads="1"/>
          </p:cNvSpPr>
          <p:nvPr/>
        </p:nvSpPr>
        <p:spPr bwMode="auto">
          <a:xfrm>
            <a:off x="1676400" y="2133600"/>
            <a:ext cx="1295400" cy="646331"/>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dirty="0">
                <a:solidFill>
                  <a:prstClr val="black"/>
                </a:solidFill>
                <a:latin typeface="Arial" charset="0"/>
                <a:ea typeface="ＭＳ Ｐゴシック" charset="0"/>
                <a:cs typeface="Arial" charset="0"/>
              </a:rPr>
              <a:t>System owner ???</a:t>
            </a:r>
          </a:p>
        </p:txBody>
      </p:sp>
      <p:sp>
        <p:nvSpPr>
          <p:cNvPr id="12" name="Right Arrow 11"/>
          <p:cNvSpPr/>
          <p:nvPr/>
        </p:nvSpPr>
        <p:spPr>
          <a:xfrm rot="18026977">
            <a:off x="2308763" y="6039221"/>
            <a:ext cx="79267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13" name="Right Arrow 12"/>
          <p:cNvSpPr/>
          <p:nvPr/>
        </p:nvSpPr>
        <p:spPr>
          <a:xfrm rot="1478785">
            <a:off x="7118735" y="4357024"/>
            <a:ext cx="820601"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33" name="TextBox 15"/>
          <p:cNvSpPr txBox="1">
            <a:spLocks noChangeArrowheads="1"/>
          </p:cNvSpPr>
          <p:nvPr/>
        </p:nvSpPr>
        <p:spPr bwMode="auto">
          <a:xfrm>
            <a:off x="2931320" y="6405047"/>
            <a:ext cx="1302385" cy="307777"/>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New Students</a:t>
            </a:r>
          </a:p>
        </p:txBody>
      </p:sp>
      <p:sp>
        <p:nvSpPr>
          <p:cNvPr id="77834" name="TextBox 16"/>
          <p:cNvSpPr txBox="1">
            <a:spLocks noChangeArrowheads="1"/>
          </p:cNvSpPr>
          <p:nvPr/>
        </p:nvSpPr>
        <p:spPr bwMode="auto">
          <a:xfrm>
            <a:off x="8001001" y="4332288"/>
            <a:ext cx="1142999"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Students prepared for learning</a:t>
            </a:r>
          </a:p>
        </p:txBody>
      </p:sp>
      <p:pic>
        <p:nvPicPr>
          <p:cNvPr id="77867" name="Picture 67"/>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864380" y="1727200"/>
            <a:ext cx="533400" cy="812800"/>
          </a:xfrm>
          <a:prstGeom prst="rect">
            <a:avLst/>
          </a:prstGeom>
          <a:noFill/>
          <a:ln w="9525">
            <a:noFill/>
            <a:miter lim="800000"/>
            <a:headEnd/>
            <a:tailEnd/>
          </a:ln>
        </p:spPr>
      </p:pic>
      <p:pic>
        <p:nvPicPr>
          <p:cNvPr id="167" name="Picture 12" descr="louise independent learne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905000" y="6018141"/>
            <a:ext cx="609600" cy="631634"/>
          </a:xfrm>
          <a:prstGeom prst="rect">
            <a:avLst/>
          </a:prstGeom>
          <a:ln>
            <a:noFill/>
          </a:ln>
          <a:effectLst>
            <a:outerShdw blurRad="292100" dist="139700" dir="2700000" algn="tl" rotWithShape="0">
              <a:srgbClr val="333333">
                <a:alpha val="65000"/>
              </a:srgbClr>
            </a:outerShdw>
          </a:effectLst>
        </p:spPr>
      </p:pic>
      <p:pic>
        <p:nvPicPr>
          <p:cNvPr id="168" name="Picture 12" descr="louise independent learne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371600" y="6142745"/>
            <a:ext cx="609600" cy="631634"/>
          </a:xfrm>
          <a:prstGeom prst="rect">
            <a:avLst/>
          </a:prstGeom>
          <a:ln>
            <a:noFill/>
          </a:ln>
          <a:effectLst>
            <a:outerShdw blurRad="292100" dist="139700" dir="2700000" algn="tl" rotWithShape="0">
              <a:srgbClr val="333333">
                <a:alpha val="65000"/>
              </a:srgbClr>
            </a:outerShdw>
          </a:effectLst>
        </p:spPr>
      </p:pic>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a:t>Inputs, Outputs, Beneficiaries, Victims</a:t>
            </a:r>
          </a:p>
        </p:txBody>
      </p:sp>
      <p:grpSp>
        <p:nvGrpSpPr>
          <p:cNvPr id="62" name="Group 61"/>
          <p:cNvGrpSpPr/>
          <p:nvPr/>
        </p:nvGrpSpPr>
        <p:grpSpPr>
          <a:xfrm>
            <a:off x="6510072" y="5408541"/>
            <a:ext cx="2405328" cy="1273723"/>
            <a:chOff x="6510072" y="5408541"/>
            <a:chExt cx="2405328" cy="1273723"/>
          </a:xfrm>
        </p:grpSpPr>
        <p:sp>
          <p:nvSpPr>
            <p:cNvPr id="64" name="TextBox 17"/>
            <p:cNvSpPr txBox="1">
              <a:spLocks noChangeArrowheads="1"/>
            </p:cNvSpPr>
            <p:nvPr/>
          </p:nvSpPr>
          <p:spPr bwMode="auto">
            <a:xfrm>
              <a:off x="6510072" y="5943600"/>
              <a:ext cx="2405328"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Beneficiaries</a:t>
              </a:r>
              <a:r>
                <a:rPr lang="en-US" sz="1400" dirty="0" smtClean="0">
                  <a:solidFill>
                    <a:schemeClr val="tx2">
                      <a:lumMod val="60000"/>
                      <a:lumOff val="40000"/>
                    </a:schemeClr>
                  </a:solidFill>
                  <a:latin typeface="Arial" charset="0"/>
                  <a:ea typeface="ＭＳ Ｐゴシック" charset="0"/>
                  <a:cs typeface="Arial" charset="0"/>
                </a:rPr>
                <a:t>: Students, Teaching Staff </a:t>
              </a:r>
            </a:p>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Victims</a:t>
              </a:r>
              <a:r>
                <a:rPr lang="en-US" sz="1400" dirty="0" smtClean="0">
                  <a:solidFill>
                    <a:srgbClr val="8588A2"/>
                  </a:solidFill>
                  <a:latin typeface="Arial" charset="0"/>
                  <a:ea typeface="ＭＳ Ｐゴシック" charset="0"/>
                  <a:cs typeface="Arial" charset="0"/>
                </a:rPr>
                <a:t>: Induction Staff</a:t>
              </a:r>
              <a:endParaRPr lang="en-US" sz="1400" dirty="0">
                <a:solidFill>
                  <a:srgbClr val="8588A2"/>
                </a:solidFill>
                <a:latin typeface="Arial" charset="0"/>
                <a:ea typeface="ＭＳ Ｐゴシック" charset="0"/>
                <a:cs typeface="Arial" charset="0"/>
              </a:endParaRPr>
            </a:p>
          </p:txBody>
        </p:sp>
        <p:pic>
          <p:nvPicPr>
            <p:cNvPr id="66" name="Picture 42"/>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7557646" y="5408541"/>
              <a:ext cx="457200" cy="609600"/>
            </a:xfrm>
            <a:prstGeom prst="rect">
              <a:avLst/>
            </a:prstGeom>
            <a:noFill/>
            <a:ln w="9525">
              <a:noFill/>
              <a:miter lim="800000"/>
              <a:headEnd/>
              <a:tailEnd/>
            </a:ln>
          </p:spPr>
        </p:pic>
        <p:pic>
          <p:nvPicPr>
            <p:cNvPr id="67" name="Picture 43"/>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7137400" y="5408541"/>
              <a:ext cx="457200" cy="609600"/>
            </a:xfrm>
            <a:prstGeom prst="rect">
              <a:avLst/>
            </a:prstGeom>
            <a:noFill/>
            <a:ln w="9525">
              <a:noFill/>
              <a:miter lim="800000"/>
              <a:headEnd/>
              <a:tailEnd/>
            </a:ln>
          </p:spPr>
        </p:pic>
      </p:grpSp>
    </p:spTree>
    <p:extLst>
      <p:ext uri="{BB962C8B-B14F-4D97-AF65-F5344CB8AC3E}">
        <p14:creationId xmlns:p14="http://schemas.microsoft.com/office/powerpoint/2010/main" val="14672889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905000" y="2209799"/>
            <a:ext cx="5257800" cy="4195247"/>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29" name="TextBox 6"/>
          <p:cNvSpPr txBox="1">
            <a:spLocks noChangeArrowheads="1"/>
          </p:cNvSpPr>
          <p:nvPr/>
        </p:nvSpPr>
        <p:spPr bwMode="auto">
          <a:xfrm>
            <a:off x="5410200" y="1358502"/>
            <a:ext cx="3733800" cy="400110"/>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2000" b="1" dirty="0">
                <a:solidFill>
                  <a:prstClr val="black"/>
                </a:solidFill>
                <a:latin typeface="Arial" charset="0"/>
                <a:ea typeface="ＭＳ Ｐゴシック" charset="0"/>
                <a:cs typeface="Arial" charset="0"/>
              </a:rPr>
              <a:t>Student Induction System </a:t>
            </a:r>
          </a:p>
        </p:txBody>
      </p:sp>
      <p:sp>
        <p:nvSpPr>
          <p:cNvPr id="77830" name="TextBox 8"/>
          <p:cNvSpPr txBox="1">
            <a:spLocks noChangeArrowheads="1"/>
          </p:cNvSpPr>
          <p:nvPr/>
        </p:nvSpPr>
        <p:spPr bwMode="auto">
          <a:xfrm>
            <a:off x="1676400" y="2133600"/>
            <a:ext cx="1295400" cy="646331"/>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dirty="0">
                <a:solidFill>
                  <a:prstClr val="black"/>
                </a:solidFill>
                <a:latin typeface="Arial" charset="0"/>
                <a:ea typeface="ＭＳ Ｐゴシック" charset="0"/>
                <a:cs typeface="Arial" charset="0"/>
              </a:rPr>
              <a:t>System owner ???</a:t>
            </a:r>
          </a:p>
        </p:txBody>
      </p:sp>
      <p:sp>
        <p:nvSpPr>
          <p:cNvPr id="12" name="Right Arrow 11"/>
          <p:cNvSpPr/>
          <p:nvPr/>
        </p:nvSpPr>
        <p:spPr>
          <a:xfrm rot="18026977">
            <a:off x="2308763" y="6039221"/>
            <a:ext cx="79267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13" name="Right Arrow 12"/>
          <p:cNvSpPr/>
          <p:nvPr/>
        </p:nvSpPr>
        <p:spPr>
          <a:xfrm rot="1478785">
            <a:off x="7118735" y="4357024"/>
            <a:ext cx="820601"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33" name="TextBox 15"/>
          <p:cNvSpPr txBox="1">
            <a:spLocks noChangeArrowheads="1"/>
          </p:cNvSpPr>
          <p:nvPr/>
        </p:nvSpPr>
        <p:spPr bwMode="auto">
          <a:xfrm>
            <a:off x="2931320" y="6405047"/>
            <a:ext cx="1302385" cy="307777"/>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New Students</a:t>
            </a:r>
          </a:p>
        </p:txBody>
      </p:sp>
      <p:sp>
        <p:nvSpPr>
          <p:cNvPr id="77834" name="TextBox 16"/>
          <p:cNvSpPr txBox="1">
            <a:spLocks noChangeArrowheads="1"/>
          </p:cNvSpPr>
          <p:nvPr/>
        </p:nvSpPr>
        <p:spPr bwMode="auto">
          <a:xfrm>
            <a:off x="8001001" y="4332288"/>
            <a:ext cx="1142999"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Students prepared for learning</a:t>
            </a:r>
          </a:p>
        </p:txBody>
      </p:sp>
      <p:pic>
        <p:nvPicPr>
          <p:cNvPr id="77867" name="Picture 67"/>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864380" y="1727200"/>
            <a:ext cx="533400" cy="812800"/>
          </a:xfrm>
          <a:prstGeom prst="rect">
            <a:avLst/>
          </a:prstGeom>
          <a:noFill/>
          <a:ln w="9525">
            <a:noFill/>
            <a:miter lim="800000"/>
            <a:headEnd/>
            <a:tailEnd/>
          </a:ln>
        </p:spPr>
      </p:pic>
      <p:pic>
        <p:nvPicPr>
          <p:cNvPr id="167" name="Picture 12" descr="louise independent learne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905000" y="6018141"/>
            <a:ext cx="609600" cy="631634"/>
          </a:xfrm>
          <a:prstGeom prst="rect">
            <a:avLst/>
          </a:prstGeom>
          <a:ln>
            <a:noFill/>
          </a:ln>
          <a:effectLst>
            <a:outerShdw blurRad="292100" dist="139700" dir="2700000" algn="tl" rotWithShape="0">
              <a:srgbClr val="333333">
                <a:alpha val="65000"/>
              </a:srgbClr>
            </a:outerShdw>
          </a:effectLst>
        </p:spPr>
      </p:pic>
      <p:pic>
        <p:nvPicPr>
          <p:cNvPr id="168" name="Picture 12" descr="louise independent learne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371600" y="6142745"/>
            <a:ext cx="609600" cy="631634"/>
          </a:xfrm>
          <a:prstGeom prst="rect">
            <a:avLst/>
          </a:prstGeom>
          <a:ln>
            <a:noFill/>
          </a:ln>
          <a:effectLst>
            <a:outerShdw blurRad="292100" dist="139700" dir="2700000" algn="tl" rotWithShape="0">
              <a:srgbClr val="333333">
                <a:alpha val="65000"/>
              </a:srgbClr>
            </a:outerShdw>
          </a:effectLst>
        </p:spPr>
      </p:pic>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a:t>Actors and </a:t>
            </a:r>
            <a:r>
              <a:rPr lang="en-US" sz="2000" dirty="0" smtClean="0"/>
              <a:t>Processes?</a:t>
            </a:r>
            <a:endParaRPr lang="en-US" sz="2000" dirty="0"/>
          </a:p>
        </p:txBody>
      </p:sp>
      <p:grpSp>
        <p:nvGrpSpPr>
          <p:cNvPr id="62" name="Group 61"/>
          <p:cNvGrpSpPr/>
          <p:nvPr/>
        </p:nvGrpSpPr>
        <p:grpSpPr>
          <a:xfrm>
            <a:off x="6510072" y="5408541"/>
            <a:ext cx="2405328" cy="1273723"/>
            <a:chOff x="6510072" y="5408541"/>
            <a:chExt cx="2405328" cy="1273723"/>
          </a:xfrm>
        </p:grpSpPr>
        <p:sp>
          <p:nvSpPr>
            <p:cNvPr id="64" name="TextBox 17"/>
            <p:cNvSpPr txBox="1">
              <a:spLocks noChangeArrowheads="1"/>
            </p:cNvSpPr>
            <p:nvPr/>
          </p:nvSpPr>
          <p:spPr bwMode="auto">
            <a:xfrm>
              <a:off x="6510072" y="5943600"/>
              <a:ext cx="2405328"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Beneficiaries</a:t>
              </a:r>
              <a:r>
                <a:rPr lang="en-US" sz="1400" dirty="0" smtClean="0">
                  <a:solidFill>
                    <a:schemeClr val="tx2">
                      <a:lumMod val="60000"/>
                      <a:lumOff val="40000"/>
                    </a:schemeClr>
                  </a:solidFill>
                  <a:latin typeface="Arial" charset="0"/>
                  <a:ea typeface="ＭＳ Ｐゴシック" charset="0"/>
                  <a:cs typeface="Arial" charset="0"/>
                </a:rPr>
                <a:t>: Students, Teaching Staff </a:t>
              </a:r>
            </a:p>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Victims</a:t>
              </a:r>
              <a:r>
                <a:rPr lang="en-US" sz="1400" dirty="0" smtClean="0">
                  <a:solidFill>
                    <a:srgbClr val="8588A2"/>
                  </a:solidFill>
                  <a:latin typeface="Arial" charset="0"/>
                  <a:ea typeface="ＭＳ Ｐゴシック" charset="0"/>
                  <a:cs typeface="Arial" charset="0"/>
                </a:rPr>
                <a:t>: Induction Staff</a:t>
              </a:r>
              <a:endParaRPr lang="en-US" sz="1400" dirty="0">
                <a:solidFill>
                  <a:srgbClr val="8588A2"/>
                </a:solidFill>
                <a:latin typeface="Arial" charset="0"/>
                <a:ea typeface="ＭＳ Ｐゴシック" charset="0"/>
                <a:cs typeface="Arial" charset="0"/>
              </a:endParaRPr>
            </a:p>
          </p:txBody>
        </p:sp>
        <p:pic>
          <p:nvPicPr>
            <p:cNvPr id="66" name="Picture 42"/>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7557646" y="5408541"/>
              <a:ext cx="457200" cy="609600"/>
            </a:xfrm>
            <a:prstGeom prst="rect">
              <a:avLst/>
            </a:prstGeom>
            <a:noFill/>
            <a:ln w="9525">
              <a:noFill/>
              <a:miter lim="800000"/>
              <a:headEnd/>
              <a:tailEnd/>
            </a:ln>
          </p:spPr>
        </p:pic>
        <p:pic>
          <p:nvPicPr>
            <p:cNvPr id="67" name="Picture 43"/>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7137400" y="5408541"/>
              <a:ext cx="457200" cy="609600"/>
            </a:xfrm>
            <a:prstGeom prst="rect">
              <a:avLst/>
            </a:prstGeom>
            <a:noFill/>
            <a:ln w="9525">
              <a:noFill/>
              <a:miter lim="800000"/>
              <a:headEnd/>
              <a:tailEnd/>
            </a:ln>
          </p:spPr>
        </p:pic>
      </p:grpSp>
    </p:spTree>
    <p:extLst>
      <p:ext uri="{BB962C8B-B14F-4D97-AF65-F5344CB8AC3E}">
        <p14:creationId xmlns:p14="http://schemas.microsoft.com/office/powerpoint/2010/main" val="424440707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905000" y="2209799"/>
            <a:ext cx="5257800" cy="4195247"/>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29" name="TextBox 6"/>
          <p:cNvSpPr txBox="1">
            <a:spLocks noChangeArrowheads="1"/>
          </p:cNvSpPr>
          <p:nvPr/>
        </p:nvSpPr>
        <p:spPr bwMode="auto">
          <a:xfrm>
            <a:off x="5410200" y="1358502"/>
            <a:ext cx="3733800" cy="400110"/>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2000" b="1" dirty="0">
                <a:solidFill>
                  <a:prstClr val="black"/>
                </a:solidFill>
                <a:latin typeface="Arial" charset="0"/>
                <a:ea typeface="ＭＳ Ｐゴシック" charset="0"/>
                <a:cs typeface="Arial" charset="0"/>
              </a:rPr>
              <a:t>Student Induction System </a:t>
            </a:r>
          </a:p>
        </p:txBody>
      </p:sp>
      <p:sp>
        <p:nvSpPr>
          <p:cNvPr id="77830" name="TextBox 8"/>
          <p:cNvSpPr txBox="1">
            <a:spLocks noChangeArrowheads="1"/>
          </p:cNvSpPr>
          <p:nvPr/>
        </p:nvSpPr>
        <p:spPr bwMode="auto">
          <a:xfrm>
            <a:off x="1676400" y="2133600"/>
            <a:ext cx="1295400" cy="646331"/>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dirty="0">
                <a:solidFill>
                  <a:prstClr val="black"/>
                </a:solidFill>
                <a:latin typeface="Arial" charset="0"/>
                <a:ea typeface="ＭＳ Ｐゴシック" charset="0"/>
                <a:cs typeface="Arial" charset="0"/>
              </a:rPr>
              <a:t>System owner ???</a:t>
            </a:r>
          </a:p>
        </p:txBody>
      </p:sp>
      <p:sp>
        <p:nvSpPr>
          <p:cNvPr id="12" name="Right Arrow 11"/>
          <p:cNvSpPr/>
          <p:nvPr/>
        </p:nvSpPr>
        <p:spPr>
          <a:xfrm rot="18026977">
            <a:off x="2308763" y="6039221"/>
            <a:ext cx="79267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13" name="Right Arrow 12"/>
          <p:cNvSpPr/>
          <p:nvPr/>
        </p:nvSpPr>
        <p:spPr>
          <a:xfrm rot="1478785">
            <a:off x="7118735" y="4357024"/>
            <a:ext cx="820601"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33" name="TextBox 15"/>
          <p:cNvSpPr txBox="1">
            <a:spLocks noChangeArrowheads="1"/>
          </p:cNvSpPr>
          <p:nvPr/>
        </p:nvSpPr>
        <p:spPr bwMode="auto">
          <a:xfrm>
            <a:off x="2931320" y="6405047"/>
            <a:ext cx="1302385" cy="307777"/>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New Students</a:t>
            </a:r>
          </a:p>
        </p:txBody>
      </p:sp>
      <p:sp>
        <p:nvSpPr>
          <p:cNvPr id="77834" name="TextBox 16"/>
          <p:cNvSpPr txBox="1">
            <a:spLocks noChangeArrowheads="1"/>
          </p:cNvSpPr>
          <p:nvPr/>
        </p:nvSpPr>
        <p:spPr bwMode="auto">
          <a:xfrm>
            <a:off x="8001001" y="4332288"/>
            <a:ext cx="1142999"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Students prepared for learning</a:t>
            </a:r>
          </a:p>
        </p:txBody>
      </p:sp>
      <p:grpSp>
        <p:nvGrpSpPr>
          <p:cNvPr id="2" name="Group 34"/>
          <p:cNvGrpSpPr>
            <a:grpSpLocks/>
          </p:cNvGrpSpPr>
          <p:nvPr/>
        </p:nvGrpSpPr>
        <p:grpSpPr bwMode="auto">
          <a:xfrm>
            <a:off x="2797082" y="3997122"/>
            <a:ext cx="4079174" cy="1946479"/>
            <a:chOff x="2206538" y="3838093"/>
            <a:chExt cx="5892142" cy="2695126"/>
          </a:xfrm>
        </p:grpSpPr>
        <p:sp>
          <p:nvSpPr>
            <p:cNvPr id="20" name="Rectangle 19"/>
            <p:cNvSpPr/>
            <p:nvPr/>
          </p:nvSpPr>
          <p:spPr>
            <a:xfrm>
              <a:off x="3316648" y="5423193"/>
              <a:ext cx="1560113" cy="111002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Intro to Student Services</a:t>
              </a:r>
            </a:p>
          </p:txBody>
        </p:sp>
        <p:sp>
          <p:nvSpPr>
            <p:cNvPr id="21" name="Rectangle 20"/>
            <p:cNvSpPr/>
            <p:nvPr/>
          </p:nvSpPr>
          <p:spPr>
            <a:xfrm>
              <a:off x="4080934" y="3855598"/>
              <a:ext cx="1481314" cy="92815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School Welcome</a:t>
              </a:r>
            </a:p>
          </p:txBody>
        </p:sp>
        <p:sp>
          <p:nvSpPr>
            <p:cNvPr id="22" name="Rectangle 21"/>
            <p:cNvSpPr/>
            <p:nvPr/>
          </p:nvSpPr>
          <p:spPr>
            <a:xfrm>
              <a:off x="6523351" y="3991060"/>
              <a:ext cx="1575329" cy="1253878"/>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tIns="234000" anchor="ctr"/>
            <a:lstStyle/>
            <a:p>
              <a:pPr algn="ctr" defTabSz="914400" fontAlgn="base">
                <a:spcBef>
                  <a:spcPct val="0"/>
                </a:spcBef>
                <a:spcAft>
                  <a:spcPct val="0"/>
                </a:spcAft>
                <a:defRPr/>
              </a:pPr>
              <a:r>
                <a:rPr lang="en-US" sz="1400" dirty="0">
                  <a:solidFill>
                    <a:srgbClr val="FFFFFF"/>
                  </a:solidFill>
                  <a:latin typeface="Georgia"/>
                </a:rPr>
                <a:t>School Induction Activities</a:t>
              </a:r>
            </a:p>
            <a:p>
              <a:pPr algn="ctr" defTabSz="914400" fontAlgn="base">
                <a:spcBef>
                  <a:spcPct val="0"/>
                </a:spcBef>
                <a:spcAft>
                  <a:spcPct val="0"/>
                </a:spcAft>
                <a:defRPr/>
              </a:pPr>
              <a:endParaRPr lang="en-US" dirty="0">
                <a:solidFill>
                  <a:srgbClr val="000000"/>
                </a:solidFill>
                <a:latin typeface="Georgia"/>
              </a:endParaRPr>
            </a:p>
          </p:txBody>
        </p:sp>
        <p:sp>
          <p:nvSpPr>
            <p:cNvPr id="23" name="Rectangle 22"/>
            <p:cNvSpPr/>
            <p:nvPr/>
          </p:nvSpPr>
          <p:spPr>
            <a:xfrm>
              <a:off x="2206538" y="3838093"/>
              <a:ext cx="1595967" cy="928154"/>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University Welcome</a:t>
              </a:r>
            </a:p>
          </p:txBody>
        </p:sp>
        <p:cxnSp>
          <p:nvCxnSpPr>
            <p:cNvPr id="24" name="Straight Arrow Connector 23"/>
            <p:cNvCxnSpPr>
              <a:stCxn id="23" idx="2"/>
              <a:endCxn id="20" idx="1"/>
            </p:cNvCxnSpPr>
            <p:nvPr/>
          </p:nvCxnSpPr>
          <p:spPr>
            <a:xfrm rot="16200000" flipH="1">
              <a:off x="2554604" y="5216162"/>
              <a:ext cx="1211960" cy="312126"/>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20" idx="0"/>
              <a:endCxn id="21" idx="2"/>
            </p:cNvCxnSpPr>
            <p:nvPr/>
          </p:nvCxnSpPr>
          <p:spPr>
            <a:xfrm rot="5400000" flipH="1" flipV="1">
              <a:off x="4139427" y="4741030"/>
              <a:ext cx="639442" cy="724887"/>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18" idx="0"/>
            </p:cNvCxnSpPr>
            <p:nvPr/>
          </p:nvCxnSpPr>
          <p:spPr>
            <a:xfrm>
              <a:off x="5138761" y="4801337"/>
              <a:ext cx="880744" cy="55387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pic>
        <p:nvPicPr>
          <p:cNvPr id="77840" name="Picture 40"/>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088124" y="5091412"/>
            <a:ext cx="315913" cy="609600"/>
          </a:xfrm>
          <a:prstGeom prst="rect">
            <a:avLst/>
          </a:prstGeom>
          <a:noFill/>
          <a:ln w="9525">
            <a:noFill/>
            <a:miter lim="800000"/>
            <a:headEnd/>
            <a:tailEnd/>
          </a:ln>
        </p:spPr>
      </p:pic>
      <p:cxnSp>
        <p:nvCxnSpPr>
          <p:cNvPr id="56" name="Straight Arrow Connector 55"/>
          <p:cNvCxnSpPr>
            <a:stCxn id="118" idx="3"/>
          </p:cNvCxnSpPr>
          <p:nvPr/>
        </p:nvCxnSpPr>
        <p:spPr>
          <a:xfrm flipV="1">
            <a:off x="6084168" y="4818860"/>
            <a:ext cx="164232" cy="66618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pic>
        <p:nvPicPr>
          <p:cNvPr id="77867" name="Picture 67"/>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864380" y="1727200"/>
            <a:ext cx="533400" cy="812800"/>
          </a:xfrm>
          <a:prstGeom prst="rect">
            <a:avLst/>
          </a:prstGeom>
          <a:noFill/>
          <a:ln w="9525">
            <a:noFill/>
            <a:miter lim="800000"/>
            <a:headEnd/>
            <a:tailEnd/>
          </a:ln>
        </p:spPr>
      </p:pic>
      <p:sp>
        <p:nvSpPr>
          <p:cNvPr id="118" name="Rectangle 117"/>
          <p:cNvSpPr/>
          <p:nvPr/>
        </p:nvSpPr>
        <p:spPr bwMode="auto">
          <a:xfrm>
            <a:off x="4789488" y="5092816"/>
            <a:ext cx="1294680" cy="78445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sz="1400" dirty="0">
              <a:solidFill>
                <a:srgbClr val="000000"/>
              </a:solidFill>
              <a:latin typeface="Georgia"/>
            </a:endParaRPr>
          </a:p>
          <a:p>
            <a:pPr algn="ctr" defTabSz="914400" fontAlgn="base">
              <a:spcBef>
                <a:spcPct val="0"/>
              </a:spcBef>
              <a:spcAft>
                <a:spcPct val="0"/>
              </a:spcAft>
              <a:defRPr/>
            </a:pPr>
            <a:r>
              <a:rPr lang="en-US" sz="1400" dirty="0" err="1">
                <a:solidFill>
                  <a:srgbClr val="FFFFFF"/>
                </a:solidFill>
                <a:latin typeface="Georgia"/>
              </a:rPr>
              <a:t>Programme</a:t>
            </a:r>
            <a:r>
              <a:rPr lang="en-US" sz="1400" dirty="0">
                <a:solidFill>
                  <a:srgbClr val="FFFFFF"/>
                </a:solidFill>
                <a:latin typeface="Georgia"/>
              </a:rPr>
              <a:t>  Induction</a:t>
            </a:r>
          </a:p>
          <a:p>
            <a:pPr algn="ctr" defTabSz="914400" fontAlgn="base">
              <a:spcBef>
                <a:spcPct val="0"/>
              </a:spcBef>
              <a:spcAft>
                <a:spcPct val="0"/>
              </a:spcAft>
              <a:defRPr/>
            </a:pPr>
            <a:endParaRPr lang="en-US" dirty="0">
              <a:solidFill>
                <a:srgbClr val="000000"/>
              </a:solidFill>
              <a:latin typeface="Georgia"/>
            </a:endParaRPr>
          </a:p>
        </p:txBody>
      </p:sp>
      <p:pic>
        <p:nvPicPr>
          <p:cNvPr id="167"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905000" y="6018141"/>
            <a:ext cx="609600" cy="631634"/>
          </a:xfrm>
          <a:prstGeom prst="rect">
            <a:avLst/>
          </a:prstGeom>
          <a:ln>
            <a:noFill/>
          </a:ln>
          <a:effectLst>
            <a:outerShdw blurRad="292100" dist="139700" dir="2700000" algn="tl" rotWithShape="0">
              <a:srgbClr val="333333">
                <a:alpha val="65000"/>
              </a:srgbClr>
            </a:outerShdw>
          </a:effectLst>
        </p:spPr>
      </p:pic>
      <p:pic>
        <p:nvPicPr>
          <p:cNvPr id="168"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371600" y="6142745"/>
            <a:ext cx="609600" cy="631634"/>
          </a:xfrm>
          <a:prstGeom prst="rect">
            <a:avLst/>
          </a:prstGeom>
          <a:ln>
            <a:noFill/>
          </a:ln>
          <a:effectLst>
            <a:outerShdw blurRad="292100" dist="139700" dir="2700000" algn="tl" rotWithShape="0">
              <a:srgbClr val="333333">
                <a:alpha val="65000"/>
              </a:srgbClr>
            </a:outerShdw>
          </a:effectLst>
        </p:spPr>
      </p:pic>
      <p:pic>
        <p:nvPicPr>
          <p:cNvPr id="169" name="Picture 8" descr="tom secondary school teache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2196360" y="4337101"/>
            <a:ext cx="435462" cy="540684"/>
          </a:xfrm>
          <a:prstGeom prst="rect">
            <a:avLst/>
          </a:prstGeom>
          <a:ln>
            <a:noFill/>
          </a:ln>
          <a:effectLst>
            <a:outerShdw blurRad="292100" dist="139700" dir="2700000" algn="tl" rotWithShape="0">
              <a:srgbClr val="333333">
                <a:alpha val="65000"/>
              </a:srgbClr>
            </a:outerShdw>
          </a:effectLst>
        </p:spPr>
      </p:pic>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smtClean="0"/>
              <a:t>Actors and Processes</a:t>
            </a:r>
            <a:endParaRPr lang="en-US" sz="2000" dirty="0"/>
          </a:p>
        </p:txBody>
      </p:sp>
      <p:grpSp>
        <p:nvGrpSpPr>
          <p:cNvPr id="62" name="Group 61"/>
          <p:cNvGrpSpPr/>
          <p:nvPr/>
        </p:nvGrpSpPr>
        <p:grpSpPr>
          <a:xfrm>
            <a:off x="6510072" y="5408541"/>
            <a:ext cx="2405328" cy="1273723"/>
            <a:chOff x="6510072" y="5408541"/>
            <a:chExt cx="2405328" cy="1273723"/>
          </a:xfrm>
        </p:grpSpPr>
        <p:sp>
          <p:nvSpPr>
            <p:cNvPr id="64" name="TextBox 17"/>
            <p:cNvSpPr txBox="1">
              <a:spLocks noChangeArrowheads="1"/>
            </p:cNvSpPr>
            <p:nvPr/>
          </p:nvSpPr>
          <p:spPr bwMode="auto">
            <a:xfrm>
              <a:off x="6510072" y="5943600"/>
              <a:ext cx="2405328"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Beneficiaries</a:t>
              </a:r>
              <a:r>
                <a:rPr lang="en-US" sz="1400" dirty="0" smtClean="0">
                  <a:solidFill>
                    <a:schemeClr val="tx2">
                      <a:lumMod val="60000"/>
                      <a:lumOff val="40000"/>
                    </a:schemeClr>
                  </a:solidFill>
                  <a:latin typeface="Arial" charset="0"/>
                  <a:ea typeface="ＭＳ Ｐゴシック" charset="0"/>
                  <a:cs typeface="Arial" charset="0"/>
                </a:rPr>
                <a:t>: Students, Teaching Staff </a:t>
              </a:r>
            </a:p>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Victims</a:t>
              </a:r>
              <a:r>
                <a:rPr lang="en-US" sz="1400" dirty="0" smtClean="0">
                  <a:solidFill>
                    <a:srgbClr val="8588A2"/>
                  </a:solidFill>
                  <a:latin typeface="Arial" charset="0"/>
                  <a:ea typeface="ＭＳ Ｐゴシック" charset="0"/>
                  <a:cs typeface="Arial" charset="0"/>
                </a:rPr>
                <a:t>: Induction Staff</a:t>
              </a:r>
              <a:endParaRPr lang="en-US" sz="1400" dirty="0">
                <a:solidFill>
                  <a:srgbClr val="8588A2"/>
                </a:solidFill>
                <a:latin typeface="Arial" charset="0"/>
                <a:ea typeface="ＭＳ Ｐゴシック" charset="0"/>
                <a:cs typeface="Arial" charset="0"/>
              </a:endParaRPr>
            </a:p>
          </p:txBody>
        </p:sp>
        <p:pic>
          <p:nvPicPr>
            <p:cNvPr id="66" name="Picture 42"/>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557646" y="5408541"/>
              <a:ext cx="457200" cy="609600"/>
            </a:xfrm>
            <a:prstGeom prst="rect">
              <a:avLst/>
            </a:prstGeom>
            <a:noFill/>
            <a:ln w="9525">
              <a:noFill/>
              <a:miter lim="800000"/>
              <a:headEnd/>
              <a:tailEnd/>
            </a:ln>
          </p:spPr>
        </p:pic>
        <p:pic>
          <p:nvPicPr>
            <p:cNvPr id="67" name="Picture 43"/>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137400" y="5408541"/>
              <a:ext cx="457200" cy="609600"/>
            </a:xfrm>
            <a:prstGeom prst="rect">
              <a:avLst/>
            </a:prstGeom>
            <a:noFill/>
            <a:ln w="9525">
              <a:noFill/>
              <a:miter lim="800000"/>
              <a:headEnd/>
              <a:tailEnd/>
            </a:ln>
          </p:spPr>
        </p:pic>
      </p:grpSp>
    </p:spTree>
    <p:extLst>
      <p:ext uri="{BB962C8B-B14F-4D97-AF65-F5344CB8AC3E}">
        <p14:creationId xmlns:p14="http://schemas.microsoft.com/office/powerpoint/2010/main" val="46350709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905000" y="2209799"/>
            <a:ext cx="5257800" cy="4195247"/>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29" name="TextBox 6"/>
          <p:cNvSpPr txBox="1">
            <a:spLocks noChangeArrowheads="1"/>
          </p:cNvSpPr>
          <p:nvPr/>
        </p:nvSpPr>
        <p:spPr bwMode="auto">
          <a:xfrm>
            <a:off x="5410200" y="1358502"/>
            <a:ext cx="3733800" cy="400110"/>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2000" b="1" dirty="0">
                <a:solidFill>
                  <a:prstClr val="black"/>
                </a:solidFill>
                <a:latin typeface="Arial" charset="0"/>
                <a:ea typeface="ＭＳ Ｐゴシック" charset="0"/>
                <a:cs typeface="Arial" charset="0"/>
              </a:rPr>
              <a:t>Student Induction System </a:t>
            </a:r>
          </a:p>
        </p:txBody>
      </p:sp>
      <p:sp>
        <p:nvSpPr>
          <p:cNvPr id="77830" name="TextBox 8"/>
          <p:cNvSpPr txBox="1">
            <a:spLocks noChangeArrowheads="1"/>
          </p:cNvSpPr>
          <p:nvPr/>
        </p:nvSpPr>
        <p:spPr bwMode="auto">
          <a:xfrm>
            <a:off x="1676400" y="2133600"/>
            <a:ext cx="1295400" cy="646331"/>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dirty="0">
                <a:solidFill>
                  <a:prstClr val="black"/>
                </a:solidFill>
                <a:latin typeface="Arial" charset="0"/>
                <a:ea typeface="ＭＳ Ｐゴシック" charset="0"/>
                <a:cs typeface="Arial" charset="0"/>
              </a:rPr>
              <a:t>System owner ???</a:t>
            </a:r>
          </a:p>
        </p:txBody>
      </p:sp>
      <p:sp>
        <p:nvSpPr>
          <p:cNvPr id="12" name="Right Arrow 11"/>
          <p:cNvSpPr/>
          <p:nvPr/>
        </p:nvSpPr>
        <p:spPr>
          <a:xfrm rot="18026977">
            <a:off x="2308763" y="6039221"/>
            <a:ext cx="79267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13" name="Right Arrow 12"/>
          <p:cNvSpPr/>
          <p:nvPr/>
        </p:nvSpPr>
        <p:spPr>
          <a:xfrm rot="1478785">
            <a:off x="7118735" y="4357024"/>
            <a:ext cx="820601"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33" name="TextBox 15"/>
          <p:cNvSpPr txBox="1">
            <a:spLocks noChangeArrowheads="1"/>
          </p:cNvSpPr>
          <p:nvPr/>
        </p:nvSpPr>
        <p:spPr bwMode="auto">
          <a:xfrm>
            <a:off x="2931320" y="6405047"/>
            <a:ext cx="1302385" cy="307777"/>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New Students</a:t>
            </a:r>
          </a:p>
        </p:txBody>
      </p:sp>
      <p:sp>
        <p:nvSpPr>
          <p:cNvPr id="77834" name="TextBox 16"/>
          <p:cNvSpPr txBox="1">
            <a:spLocks noChangeArrowheads="1"/>
          </p:cNvSpPr>
          <p:nvPr/>
        </p:nvSpPr>
        <p:spPr bwMode="auto">
          <a:xfrm>
            <a:off x="8001001" y="4332288"/>
            <a:ext cx="1142999"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Students prepared for learning</a:t>
            </a:r>
          </a:p>
        </p:txBody>
      </p:sp>
      <p:grpSp>
        <p:nvGrpSpPr>
          <p:cNvPr id="2" name="Group 34"/>
          <p:cNvGrpSpPr>
            <a:grpSpLocks/>
          </p:cNvGrpSpPr>
          <p:nvPr/>
        </p:nvGrpSpPr>
        <p:grpSpPr bwMode="auto">
          <a:xfrm>
            <a:off x="2797082" y="3997122"/>
            <a:ext cx="4079174" cy="1946479"/>
            <a:chOff x="2206538" y="3838093"/>
            <a:chExt cx="5892142" cy="2695126"/>
          </a:xfrm>
        </p:grpSpPr>
        <p:sp>
          <p:nvSpPr>
            <p:cNvPr id="20" name="Rectangle 19"/>
            <p:cNvSpPr/>
            <p:nvPr/>
          </p:nvSpPr>
          <p:spPr>
            <a:xfrm>
              <a:off x="3316648" y="5423193"/>
              <a:ext cx="1560113" cy="111002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Intro to Student Services</a:t>
              </a:r>
            </a:p>
          </p:txBody>
        </p:sp>
        <p:sp>
          <p:nvSpPr>
            <p:cNvPr id="21" name="Rectangle 20"/>
            <p:cNvSpPr/>
            <p:nvPr/>
          </p:nvSpPr>
          <p:spPr>
            <a:xfrm>
              <a:off x="4080934" y="3855598"/>
              <a:ext cx="1481314" cy="92815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School Welcome</a:t>
              </a:r>
            </a:p>
          </p:txBody>
        </p:sp>
        <p:sp>
          <p:nvSpPr>
            <p:cNvPr id="22" name="Rectangle 21"/>
            <p:cNvSpPr/>
            <p:nvPr/>
          </p:nvSpPr>
          <p:spPr>
            <a:xfrm>
              <a:off x="6523351" y="3991060"/>
              <a:ext cx="1575329" cy="1253878"/>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tIns="234000" anchor="ctr"/>
            <a:lstStyle/>
            <a:p>
              <a:pPr algn="ctr" defTabSz="914400" fontAlgn="base">
                <a:spcBef>
                  <a:spcPct val="0"/>
                </a:spcBef>
                <a:spcAft>
                  <a:spcPct val="0"/>
                </a:spcAft>
                <a:defRPr/>
              </a:pPr>
              <a:r>
                <a:rPr lang="en-US" sz="1400" dirty="0">
                  <a:solidFill>
                    <a:srgbClr val="FFFFFF"/>
                  </a:solidFill>
                  <a:latin typeface="Georgia"/>
                </a:rPr>
                <a:t>School Induction Activities</a:t>
              </a:r>
            </a:p>
            <a:p>
              <a:pPr algn="ctr" defTabSz="914400" fontAlgn="base">
                <a:spcBef>
                  <a:spcPct val="0"/>
                </a:spcBef>
                <a:spcAft>
                  <a:spcPct val="0"/>
                </a:spcAft>
                <a:defRPr/>
              </a:pPr>
              <a:endParaRPr lang="en-US" dirty="0">
                <a:solidFill>
                  <a:srgbClr val="000000"/>
                </a:solidFill>
                <a:latin typeface="Georgia"/>
              </a:endParaRPr>
            </a:p>
          </p:txBody>
        </p:sp>
        <p:sp>
          <p:nvSpPr>
            <p:cNvPr id="23" name="Rectangle 22"/>
            <p:cNvSpPr/>
            <p:nvPr/>
          </p:nvSpPr>
          <p:spPr>
            <a:xfrm>
              <a:off x="2206538" y="3838093"/>
              <a:ext cx="1595967" cy="928154"/>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University Welcome</a:t>
              </a:r>
            </a:p>
          </p:txBody>
        </p:sp>
        <p:cxnSp>
          <p:nvCxnSpPr>
            <p:cNvPr id="24" name="Straight Arrow Connector 23"/>
            <p:cNvCxnSpPr>
              <a:stCxn id="23" idx="2"/>
              <a:endCxn id="20" idx="1"/>
            </p:cNvCxnSpPr>
            <p:nvPr/>
          </p:nvCxnSpPr>
          <p:spPr>
            <a:xfrm rot="16200000" flipH="1">
              <a:off x="2554604" y="5216162"/>
              <a:ext cx="1211960" cy="312126"/>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20" idx="0"/>
              <a:endCxn id="21" idx="2"/>
            </p:cNvCxnSpPr>
            <p:nvPr/>
          </p:nvCxnSpPr>
          <p:spPr>
            <a:xfrm rot="5400000" flipH="1" flipV="1">
              <a:off x="4139427" y="4741030"/>
              <a:ext cx="639442" cy="724887"/>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18" idx="0"/>
            </p:cNvCxnSpPr>
            <p:nvPr/>
          </p:nvCxnSpPr>
          <p:spPr>
            <a:xfrm>
              <a:off x="5138761" y="4801337"/>
              <a:ext cx="880744" cy="55387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pic>
        <p:nvPicPr>
          <p:cNvPr id="77840" name="Picture 40"/>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088124" y="5091412"/>
            <a:ext cx="315913" cy="609600"/>
          </a:xfrm>
          <a:prstGeom prst="rect">
            <a:avLst/>
          </a:prstGeom>
          <a:noFill/>
          <a:ln w="9525">
            <a:noFill/>
            <a:miter lim="800000"/>
            <a:headEnd/>
            <a:tailEnd/>
          </a:ln>
        </p:spPr>
      </p:pic>
      <p:cxnSp>
        <p:nvCxnSpPr>
          <p:cNvPr id="56" name="Straight Arrow Connector 55"/>
          <p:cNvCxnSpPr>
            <a:stCxn id="118" idx="3"/>
          </p:cNvCxnSpPr>
          <p:nvPr/>
        </p:nvCxnSpPr>
        <p:spPr>
          <a:xfrm flipV="1">
            <a:off x="6084168" y="4818860"/>
            <a:ext cx="164232" cy="66618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pic>
        <p:nvPicPr>
          <p:cNvPr id="77867" name="Picture 67"/>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864380" y="1727200"/>
            <a:ext cx="533400" cy="812800"/>
          </a:xfrm>
          <a:prstGeom prst="rect">
            <a:avLst/>
          </a:prstGeom>
          <a:noFill/>
          <a:ln w="9525">
            <a:noFill/>
            <a:miter lim="800000"/>
            <a:headEnd/>
            <a:tailEnd/>
          </a:ln>
        </p:spPr>
      </p:pic>
      <p:sp>
        <p:nvSpPr>
          <p:cNvPr id="118" name="Rectangle 117"/>
          <p:cNvSpPr/>
          <p:nvPr/>
        </p:nvSpPr>
        <p:spPr bwMode="auto">
          <a:xfrm>
            <a:off x="4789488" y="5092816"/>
            <a:ext cx="1294680" cy="78445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sz="1400" dirty="0">
              <a:solidFill>
                <a:srgbClr val="000000"/>
              </a:solidFill>
              <a:latin typeface="Georgia"/>
            </a:endParaRPr>
          </a:p>
          <a:p>
            <a:pPr algn="ctr" defTabSz="914400" fontAlgn="base">
              <a:spcBef>
                <a:spcPct val="0"/>
              </a:spcBef>
              <a:spcAft>
                <a:spcPct val="0"/>
              </a:spcAft>
              <a:defRPr/>
            </a:pPr>
            <a:r>
              <a:rPr lang="en-US" sz="1400" dirty="0" err="1">
                <a:solidFill>
                  <a:srgbClr val="FFFFFF"/>
                </a:solidFill>
                <a:latin typeface="Georgia"/>
              </a:rPr>
              <a:t>Programme</a:t>
            </a:r>
            <a:r>
              <a:rPr lang="en-US" sz="1400" dirty="0">
                <a:solidFill>
                  <a:srgbClr val="FFFFFF"/>
                </a:solidFill>
                <a:latin typeface="Georgia"/>
              </a:rPr>
              <a:t>  Induction</a:t>
            </a:r>
          </a:p>
          <a:p>
            <a:pPr algn="ctr" defTabSz="914400" fontAlgn="base">
              <a:spcBef>
                <a:spcPct val="0"/>
              </a:spcBef>
              <a:spcAft>
                <a:spcPct val="0"/>
              </a:spcAft>
              <a:defRPr/>
            </a:pPr>
            <a:endParaRPr lang="en-US" dirty="0">
              <a:solidFill>
                <a:srgbClr val="000000"/>
              </a:solidFill>
              <a:latin typeface="Georgia"/>
            </a:endParaRPr>
          </a:p>
        </p:txBody>
      </p:sp>
      <p:pic>
        <p:nvPicPr>
          <p:cNvPr id="167"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905000" y="6018141"/>
            <a:ext cx="609600" cy="631634"/>
          </a:xfrm>
          <a:prstGeom prst="rect">
            <a:avLst/>
          </a:prstGeom>
          <a:ln>
            <a:noFill/>
          </a:ln>
          <a:effectLst>
            <a:outerShdw blurRad="292100" dist="139700" dir="2700000" algn="tl" rotWithShape="0">
              <a:srgbClr val="333333">
                <a:alpha val="65000"/>
              </a:srgbClr>
            </a:outerShdw>
          </a:effectLst>
        </p:spPr>
      </p:pic>
      <p:pic>
        <p:nvPicPr>
          <p:cNvPr id="168"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371600" y="6142745"/>
            <a:ext cx="609600" cy="631634"/>
          </a:xfrm>
          <a:prstGeom prst="rect">
            <a:avLst/>
          </a:prstGeom>
          <a:ln>
            <a:noFill/>
          </a:ln>
          <a:effectLst>
            <a:outerShdw blurRad="292100" dist="139700" dir="2700000" algn="tl" rotWithShape="0">
              <a:srgbClr val="333333">
                <a:alpha val="65000"/>
              </a:srgbClr>
            </a:outerShdw>
          </a:effectLst>
        </p:spPr>
      </p:pic>
      <p:pic>
        <p:nvPicPr>
          <p:cNvPr id="169" name="Picture 8" descr="tom secondary school teache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2196360" y="4337101"/>
            <a:ext cx="435462" cy="540684"/>
          </a:xfrm>
          <a:prstGeom prst="rect">
            <a:avLst/>
          </a:prstGeom>
          <a:ln>
            <a:noFill/>
          </a:ln>
          <a:effectLst>
            <a:outerShdw blurRad="292100" dist="139700" dir="2700000" algn="tl" rotWithShape="0">
              <a:srgbClr val="333333">
                <a:alpha val="65000"/>
              </a:srgbClr>
            </a:outerShdw>
          </a:effectLst>
        </p:spPr>
      </p:pic>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a:t>Control Sub-</a:t>
            </a:r>
            <a:r>
              <a:rPr lang="en-US" sz="2000" dirty="0" smtClean="0"/>
              <a:t>System?</a:t>
            </a:r>
            <a:endParaRPr lang="en-US" sz="2000" dirty="0"/>
          </a:p>
        </p:txBody>
      </p:sp>
      <p:grpSp>
        <p:nvGrpSpPr>
          <p:cNvPr id="62" name="Group 61"/>
          <p:cNvGrpSpPr/>
          <p:nvPr/>
        </p:nvGrpSpPr>
        <p:grpSpPr>
          <a:xfrm>
            <a:off x="6510072" y="5408541"/>
            <a:ext cx="2405328" cy="1273723"/>
            <a:chOff x="6510072" y="5408541"/>
            <a:chExt cx="2405328" cy="1273723"/>
          </a:xfrm>
        </p:grpSpPr>
        <p:sp>
          <p:nvSpPr>
            <p:cNvPr id="64" name="TextBox 17"/>
            <p:cNvSpPr txBox="1">
              <a:spLocks noChangeArrowheads="1"/>
            </p:cNvSpPr>
            <p:nvPr/>
          </p:nvSpPr>
          <p:spPr bwMode="auto">
            <a:xfrm>
              <a:off x="6510072" y="5943600"/>
              <a:ext cx="2405328"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Beneficiaries</a:t>
              </a:r>
              <a:r>
                <a:rPr lang="en-US" sz="1400" dirty="0" smtClean="0">
                  <a:solidFill>
                    <a:schemeClr val="tx2">
                      <a:lumMod val="60000"/>
                      <a:lumOff val="40000"/>
                    </a:schemeClr>
                  </a:solidFill>
                  <a:latin typeface="Arial" charset="0"/>
                  <a:ea typeface="ＭＳ Ｐゴシック" charset="0"/>
                  <a:cs typeface="Arial" charset="0"/>
                </a:rPr>
                <a:t>: Students, Teaching Staff </a:t>
              </a:r>
            </a:p>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Victims</a:t>
              </a:r>
              <a:r>
                <a:rPr lang="en-US" sz="1400" dirty="0" smtClean="0">
                  <a:solidFill>
                    <a:srgbClr val="8588A2"/>
                  </a:solidFill>
                  <a:latin typeface="Arial" charset="0"/>
                  <a:ea typeface="ＭＳ Ｐゴシック" charset="0"/>
                  <a:cs typeface="Arial" charset="0"/>
                </a:rPr>
                <a:t>: Induction Staff</a:t>
              </a:r>
              <a:endParaRPr lang="en-US" sz="1400" dirty="0">
                <a:solidFill>
                  <a:srgbClr val="8588A2"/>
                </a:solidFill>
                <a:latin typeface="Arial" charset="0"/>
                <a:ea typeface="ＭＳ Ｐゴシック" charset="0"/>
                <a:cs typeface="Arial" charset="0"/>
              </a:endParaRPr>
            </a:p>
          </p:txBody>
        </p:sp>
        <p:pic>
          <p:nvPicPr>
            <p:cNvPr id="66" name="Picture 42"/>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557646" y="5408541"/>
              <a:ext cx="457200" cy="609600"/>
            </a:xfrm>
            <a:prstGeom prst="rect">
              <a:avLst/>
            </a:prstGeom>
            <a:noFill/>
            <a:ln w="9525">
              <a:noFill/>
              <a:miter lim="800000"/>
              <a:headEnd/>
              <a:tailEnd/>
            </a:ln>
          </p:spPr>
        </p:pic>
        <p:pic>
          <p:nvPicPr>
            <p:cNvPr id="67" name="Picture 43"/>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137400" y="5408541"/>
              <a:ext cx="457200" cy="609600"/>
            </a:xfrm>
            <a:prstGeom prst="rect">
              <a:avLst/>
            </a:prstGeom>
            <a:noFill/>
            <a:ln w="9525">
              <a:noFill/>
              <a:miter lim="800000"/>
              <a:headEnd/>
              <a:tailEnd/>
            </a:ln>
          </p:spPr>
        </p:pic>
      </p:grpSp>
    </p:spTree>
    <p:extLst>
      <p:ext uri="{BB962C8B-B14F-4D97-AF65-F5344CB8AC3E}">
        <p14:creationId xmlns:p14="http://schemas.microsoft.com/office/powerpoint/2010/main" val="135248434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905000" y="2209799"/>
            <a:ext cx="5257800" cy="4195247"/>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29" name="TextBox 6"/>
          <p:cNvSpPr txBox="1">
            <a:spLocks noChangeArrowheads="1"/>
          </p:cNvSpPr>
          <p:nvPr/>
        </p:nvSpPr>
        <p:spPr bwMode="auto">
          <a:xfrm>
            <a:off x="5410200" y="1358502"/>
            <a:ext cx="3733800" cy="400110"/>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2000" b="1" dirty="0">
                <a:solidFill>
                  <a:prstClr val="black"/>
                </a:solidFill>
                <a:latin typeface="Arial" charset="0"/>
                <a:ea typeface="ＭＳ Ｐゴシック" charset="0"/>
                <a:cs typeface="Arial" charset="0"/>
              </a:rPr>
              <a:t>Student Induction System </a:t>
            </a:r>
          </a:p>
        </p:txBody>
      </p:sp>
      <p:sp>
        <p:nvSpPr>
          <p:cNvPr id="77830" name="TextBox 8"/>
          <p:cNvSpPr txBox="1">
            <a:spLocks noChangeArrowheads="1"/>
          </p:cNvSpPr>
          <p:nvPr/>
        </p:nvSpPr>
        <p:spPr bwMode="auto">
          <a:xfrm>
            <a:off x="1676400" y="2133600"/>
            <a:ext cx="1295400" cy="646331"/>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dirty="0">
                <a:solidFill>
                  <a:prstClr val="black"/>
                </a:solidFill>
                <a:latin typeface="Arial" charset="0"/>
                <a:ea typeface="ＭＳ Ｐゴシック" charset="0"/>
                <a:cs typeface="Arial" charset="0"/>
              </a:rPr>
              <a:t>System owner ???</a:t>
            </a:r>
          </a:p>
        </p:txBody>
      </p:sp>
      <p:sp>
        <p:nvSpPr>
          <p:cNvPr id="12" name="Right Arrow 11"/>
          <p:cNvSpPr/>
          <p:nvPr/>
        </p:nvSpPr>
        <p:spPr>
          <a:xfrm rot="18026977">
            <a:off x="2308763" y="6039221"/>
            <a:ext cx="79267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13" name="Right Arrow 12"/>
          <p:cNvSpPr/>
          <p:nvPr/>
        </p:nvSpPr>
        <p:spPr>
          <a:xfrm rot="1478785">
            <a:off x="7118735" y="4357024"/>
            <a:ext cx="820601"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33" name="TextBox 15"/>
          <p:cNvSpPr txBox="1">
            <a:spLocks noChangeArrowheads="1"/>
          </p:cNvSpPr>
          <p:nvPr/>
        </p:nvSpPr>
        <p:spPr bwMode="auto">
          <a:xfrm>
            <a:off x="2931320" y="6405047"/>
            <a:ext cx="1302385" cy="307777"/>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New Students</a:t>
            </a:r>
          </a:p>
        </p:txBody>
      </p:sp>
      <p:sp>
        <p:nvSpPr>
          <p:cNvPr id="77834" name="TextBox 16"/>
          <p:cNvSpPr txBox="1">
            <a:spLocks noChangeArrowheads="1"/>
          </p:cNvSpPr>
          <p:nvPr/>
        </p:nvSpPr>
        <p:spPr bwMode="auto">
          <a:xfrm>
            <a:off x="8001001" y="4332288"/>
            <a:ext cx="1142999"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Students prepared for learning</a:t>
            </a:r>
          </a:p>
        </p:txBody>
      </p:sp>
      <p:grpSp>
        <p:nvGrpSpPr>
          <p:cNvPr id="2" name="Group 34"/>
          <p:cNvGrpSpPr>
            <a:grpSpLocks/>
          </p:cNvGrpSpPr>
          <p:nvPr/>
        </p:nvGrpSpPr>
        <p:grpSpPr bwMode="auto">
          <a:xfrm>
            <a:off x="2797082" y="3997122"/>
            <a:ext cx="4079174" cy="1946479"/>
            <a:chOff x="2206538" y="3838093"/>
            <a:chExt cx="5892142" cy="2695126"/>
          </a:xfrm>
        </p:grpSpPr>
        <p:sp>
          <p:nvSpPr>
            <p:cNvPr id="20" name="Rectangle 19"/>
            <p:cNvSpPr/>
            <p:nvPr/>
          </p:nvSpPr>
          <p:spPr>
            <a:xfrm>
              <a:off x="3316648" y="5423193"/>
              <a:ext cx="1560113" cy="111002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Intro to Student Services</a:t>
              </a:r>
            </a:p>
          </p:txBody>
        </p:sp>
        <p:sp>
          <p:nvSpPr>
            <p:cNvPr id="21" name="Rectangle 20"/>
            <p:cNvSpPr/>
            <p:nvPr/>
          </p:nvSpPr>
          <p:spPr>
            <a:xfrm>
              <a:off x="4080934" y="3855598"/>
              <a:ext cx="1481314" cy="92815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School Welcome</a:t>
              </a:r>
            </a:p>
          </p:txBody>
        </p:sp>
        <p:sp>
          <p:nvSpPr>
            <p:cNvPr id="22" name="Rectangle 21"/>
            <p:cNvSpPr/>
            <p:nvPr/>
          </p:nvSpPr>
          <p:spPr>
            <a:xfrm>
              <a:off x="6523351" y="3991060"/>
              <a:ext cx="1575329" cy="1253878"/>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tIns="234000" anchor="ctr"/>
            <a:lstStyle/>
            <a:p>
              <a:pPr algn="ctr" defTabSz="914400" fontAlgn="base">
                <a:spcBef>
                  <a:spcPct val="0"/>
                </a:spcBef>
                <a:spcAft>
                  <a:spcPct val="0"/>
                </a:spcAft>
                <a:defRPr/>
              </a:pPr>
              <a:r>
                <a:rPr lang="en-US" sz="1400" dirty="0">
                  <a:solidFill>
                    <a:srgbClr val="FFFFFF"/>
                  </a:solidFill>
                  <a:latin typeface="Georgia"/>
                </a:rPr>
                <a:t>School Induction Activities</a:t>
              </a:r>
            </a:p>
            <a:p>
              <a:pPr algn="ctr" defTabSz="914400" fontAlgn="base">
                <a:spcBef>
                  <a:spcPct val="0"/>
                </a:spcBef>
                <a:spcAft>
                  <a:spcPct val="0"/>
                </a:spcAft>
                <a:defRPr/>
              </a:pPr>
              <a:endParaRPr lang="en-US" dirty="0">
                <a:solidFill>
                  <a:srgbClr val="000000"/>
                </a:solidFill>
                <a:latin typeface="Georgia"/>
              </a:endParaRPr>
            </a:p>
          </p:txBody>
        </p:sp>
        <p:sp>
          <p:nvSpPr>
            <p:cNvPr id="23" name="Rectangle 22"/>
            <p:cNvSpPr/>
            <p:nvPr/>
          </p:nvSpPr>
          <p:spPr>
            <a:xfrm>
              <a:off x="2206538" y="3838093"/>
              <a:ext cx="1595967" cy="928154"/>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University Welcome</a:t>
              </a:r>
            </a:p>
          </p:txBody>
        </p:sp>
        <p:cxnSp>
          <p:nvCxnSpPr>
            <p:cNvPr id="24" name="Straight Arrow Connector 23"/>
            <p:cNvCxnSpPr>
              <a:stCxn id="23" idx="2"/>
              <a:endCxn id="20" idx="1"/>
            </p:cNvCxnSpPr>
            <p:nvPr/>
          </p:nvCxnSpPr>
          <p:spPr>
            <a:xfrm rot="16200000" flipH="1">
              <a:off x="2554604" y="5216162"/>
              <a:ext cx="1211960" cy="312126"/>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20" idx="0"/>
              <a:endCxn id="21" idx="2"/>
            </p:cNvCxnSpPr>
            <p:nvPr/>
          </p:nvCxnSpPr>
          <p:spPr>
            <a:xfrm rot="5400000" flipH="1" flipV="1">
              <a:off x="4139427" y="4741030"/>
              <a:ext cx="639442" cy="724887"/>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18" idx="0"/>
            </p:cNvCxnSpPr>
            <p:nvPr/>
          </p:nvCxnSpPr>
          <p:spPr>
            <a:xfrm>
              <a:off x="5138761" y="4801337"/>
              <a:ext cx="880744" cy="55387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pic>
        <p:nvPicPr>
          <p:cNvPr id="77840" name="Picture 40"/>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088124" y="5091412"/>
            <a:ext cx="315913" cy="609600"/>
          </a:xfrm>
          <a:prstGeom prst="rect">
            <a:avLst/>
          </a:prstGeom>
          <a:noFill/>
          <a:ln w="9525">
            <a:noFill/>
            <a:miter lim="800000"/>
            <a:headEnd/>
            <a:tailEnd/>
          </a:ln>
        </p:spPr>
      </p:pic>
      <p:sp>
        <p:nvSpPr>
          <p:cNvPr id="45" name="Oval 44"/>
          <p:cNvSpPr/>
          <p:nvPr/>
        </p:nvSpPr>
        <p:spPr>
          <a:xfrm>
            <a:off x="3200400" y="2362200"/>
            <a:ext cx="2667000" cy="1371600"/>
          </a:xfrm>
          <a:prstGeom prst="ellipse">
            <a:avLst/>
          </a:prstGeom>
          <a:gradFill flip="none" rotWithShape="1">
            <a:gsLst>
              <a:gs pos="0">
                <a:schemeClr val="accent1">
                  <a:tint val="100000"/>
                  <a:shade val="100000"/>
                  <a:satMod val="130000"/>
                  <a:alpha val="21000"/>
                </a:schemeClr>
              </a:gs>
              <a:gs pos="100000">
                <a:schemeClr val="accent1">
                  <a:tint val="50000"/>
                  <a:shade val="100000"/>
                  <a:satMod val="350000"/>
                  <a:alpha val="21000"/>
                </a:schemeClr>
              </a:gs>
            </a:gsLst>
            <a:lin ang="16200000" scaled="0"/>
            <a:tileRect/>
          </a:gra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50" name="Rectangle 49"/>
          <p:cNvSpPr/>
          <p:nvPr/>
        </p:nvSpPr>
        <p:spPr>
          <a:xfrm>
            <a:off x="4105658" y="2489200"/>
            <a:ext cx="999741" cy="61595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000000"/>
                </a:solidFill>
                <a:latin typeface="Georgia"/>
              </a:rPr>
              <a:t>Standards ???</a:t>
            </a:r>
          </a:p>
        </p:txBody>
      </p:sp>
      <p:sp>
        <p:nvSpPr>
          <p:cNvPr id="51" name="Rectangle 50"/>
          <p:cNvSpPr/>
          <p:nvPr/>
        </p:nvSpPr>
        <p:spPr>
          <a:xfrm>
            <a:off x="5551487" y="3105150"/>
            <a:ext cx="631825" cy="47625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dirty="0">
                <a:solidFill>
                  <a:srgbClr val="000000"/>
                </a:solidFill>
                <a:latin typeface="Georgia"/>
              </a:rPr>
              <a:t>????</a:t>
            </a:r>
          </a:p>
        </p:txBody>
      </p:sp>
      <p:sp>
        <p:nvSpPr>
          <p:cNvPr id="52" name="Rectangle 51"/>
          <p:cNvSpPr/>
          <p:nvPr/>
        </p:nvSpPr>
        <p:spPr>
          <a:xfrm>
            <a:off x="2797082" y="2988766"/>
            <a:ext cx="1012918" cy="517089"/>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lIns="36000" rIns="36000" anchor="ctr">
            <a:normAutofit fontScale="70000" lnSpcReduction="20000"/>
          </a:bodyPr>
          <a:lstStyle/>
          <a:p>
            <a:pPr algn="ctr" defTabSz="914400" fontAlgn="base">
              <a:spcBef>
                <a:spcPct val="0"/>
              </a:spcBef>
              <a:spcAft>
                <a:spcPct val="0"/>
              </a:spcAft>
              <a:defRPr/>
            </a:pPr>
            <a:r>
              <a:rPr lang="en-US" sz="1400" dirty="0">
                <a:solidFill>
                  <a:srgbClr val="000000"/>
                </a:solidFill>
                <a:latin typeface="Georgia"/>
              </a:rPr>
              <a:t>Student feedback</a:t>
            </a:r>
          </a:p>
          <a:p>
            <a:pPr algn="ctr" defTabSz="914400" fontAlgn="base">
              <a:spcBef>
                <a:spcPct val="0"/>
              </a:spcBef>
              <a:spcAft>
                <a:spcPct val="0"/>
              </a:spcAft>
              <a:defRPr/>
            </a:pPr>
            <a:r>
              <a:rPr lang="en-US" sz="1400" dirty="0">
                <a:solidFill>
                  <a:srgbClr val="000000"/>
                </a:solidFill>
                <a:latin typeface="Georgia"/>
              </a:rPr>
              <a:t>Retention rates</a:t>
            </a:r>
          </a:p>
        </p:txBody>
      </p:sp>
      <p:cxnSp>
        <p:nvCxnSpPr>
          <p:cNvPr id="54" name="Straight Arrow Connector 53"/>
          <p:cNvCxnSpPr>
            <a:stCxn id="52" idx="3"/>
            <a:endCxn id="50" idx="1"/>
          </p:cNvCxnSpPr>
          <p:nvPr/>
        </p:nvCxnSpPr>
        <p:spPr>
          <a:xfrm flipV="1">
            <a:off x="3810000" y="2797175"/>
            <a:ext cx="295658" cy="450136"/>
          </a:xfrm>
          <a:prstGeom prst="straightConnector1">
            <a:avLst/>
          </a:prstGeom>
          <a:ln w="25400" cap="flat" cmpd="sng" algn="ctr">
            <a:solidFill>
              <a:schemeClr val="accent1">
                <a:lumMod val="25000"/>
              </a:schemeClr>
            </a:solidFill>
            <a:prstDash val="solid"/>
            <a:miter lim="800000"/>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a:stCxn id="118" idx="3"/>
          </p:cNvCxnSpPr>
          <p:nvPr/>
        </p:nvCxnSpPr>
        <p:spPr>
          <a:xfrm flipV="1">
            <a:off x="6084168" y="4818860"/>
            <a:ext cx="164232" cy="66618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a:stCxn id="23" idx="0"/>
            <a:endCxn id="52" idx="2"/>
          </p:cNvCxnSpPr>
          <p:nvPr/>
        </p:nvCxnSpPr>
        <p:spPr>
          <a:xfrm rot="16200000" flipV="1">
            <a:off x="3080904" y="3728492"/>
            <a:ext cx="491266" cy="45991"/>
          </a:xfrm>
          <a:prstGeom prst="straightConnector1">
            <a:avLst/>
          </a:prstGeom>
          <a:ln w="25400" cap="flat" cmpd="sng" algn="ctr">
            <a:solidFill>
              <a:schemeClr val="tx1"/>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a:endCxn id="22" idx="0"/>
          </p:cNvCxnSpPr>
          <p:nvPr/>
        </p:nvCxnSpPr>
        <p:spPr>
          <a:xfrm>
            <a:off x="5551487" y="3581400"/>
            <a:ext cx="779463" cy="526198"/>
          </a:xfrm>
          <a:prstGeom prst="straightConnector1">
            <a:avLst/>
          </a:prstGeom>
          <a:ln w="25400" cap="flat" cmpd="sng" algn="ctr">
            <a:solidFill>
              <a:srgbClr val="000000"/>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pic>
        <p:nvPicPr>
          <p:cNvPr id="77853" name="Picture 86"/>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5154720" y="2288226"/>
            <a:ext cx="315913" cy="609600"/>
          </a:xfrm>
          <a:prstGeom prst="rect">
            <a:avLst/>
          </a:prstGeom>
          <a:noFill/>
          <a:ln w="9525">
            <a:noFill/>
            <a:miter lim="800000"/>
            <a:headEnd/>
            <a:tailEnd/>
          </a:ln>
        </p:spPr>
      </p:pic>
      <p:sp>
        <p:nvSpPr>
          <p:cNvPr id="77854" name="TextBox 91"/>
          <p:cNvSpPr txBox="1">
            <a:spLocks noChangeArrowheads="1"/>
          </p:cNvSpPr>
          <p:nvPr/>
        </p:nvSpPr>
        <p:spPr bwMode="auto">
          <a:xfrm>
            <a:off x="5068168" y="1960557"/>
            <a:ext cx="2032000" cy="338138"/>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Manager/Supervisor</a:t>
            </a:r>
          </a:p>
        </p:txBody>
      </p:sp>
      <p:sp>
        <p:nvSpPr>
          <p:cNvPr id="77855" name="TextBox 94"/>
          <p:cNvSpPr txBox="1">
            <a:spLocks noChangeArrowheads="1"/>
          </p:cNvSpPr>
          <p:nvPr/>
        </p:nvSpPr>
        <p:spPr bwMode="auto">
          <a:xfrm>
            <a:off x="2330980" y="3564731"/>
            <a:ext cx="1600200" cy="338138"/>
          </a:xfrm>
          <a:prstGeom prst="rect">
            <a:avLst/>
          </a:prstGeom>
          <a:noFill/>
          <a:ln w="9525">
            <a:noFill/>
            <a:miter lim="800000"/>
            <a:headEnd/>
            <a:tailEnd/>
          </a:ln>
        </p:spPr>
        <p:txBody>
          <a:bodyPr>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measurements</a:t>
            </a:r>
            <a:endParaRPr lang="en-US" dirty="0">
              <a:solidFill>
                <a:prstClr val="black"/>
              </a:solidFill>
              <a:latin typeface="Arial" charset="0"/>
              <a:ea typeface="ＭＳ Ｐゴシック" charset="0"/>
              <a:cs typeface="Arial" charset="0"/>
            </a:endParaRPr>
          </a:p>
        </p:txBody>
      </p:sp>
      <p:sp>
        <p:nvSpPr>
          <p:cNvPr id="77856" name="TextBox 96"/>
          <p:cNvSpPr txBox="1">
            <a:spLocks noChangeArrowheads="1"/>
          </p:cNvSpPr>
          <p:nvPr/>
        </p:nvSpPr>
        <p:spPr bwMode="auto">
          <a:xfrm>
            <a:off x="5287661" y="3640931"/>
            <a:ext cx="1752600" cy="338138"/>
          </a:xfrm>
          <a:prstGeom prst="rect">
            <a:avLst/>
          </a:prstGeom>
          <a:noFill/>
          <a:ln w="9525">
            <a:noFill/>
            <a:miter lim="800000"/>
            <a:headEnd/>
            <a:tailEnd/>
          </a:ln>
        </p:spPr>
        <p:txBody>
          <a:bodyPr>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Corrective action</a:t>
            </a:r>
          </a:p>
        </p:txBody>
      </p:sp>
      <p:pic>
        <p:nvPicPr>
          <p:cNvPr id="77867" name="Picture 67"/>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864380" y="1727200"/>
            <a:ext cx="533400" cy="812800"/>
          </a:xfrm>
          <a:prstGeom prst="rect">
            <a:avLst/>
          </a:prstGeom>
          <a:noFill/>
          <a:ln w="9525">
            <a:noFill/>
            <a:miter lim="800000"/>
            <a:headEnd/>
            <a:tailEnd/>
          </a:ln>
        </p:spPr>
      </p:pic>
      <p:sp>
        <p:nvSpPr>
          <p:cNvPr id="118" name="Rectangle 117"/>
          <p:cNvSpPr/>
          <p:nvPr/>
        </p:nvSpPr>
        <p:spPr bwMode="auto">
          <a:xfrm>
            <a:off x="4789488" y="5092816"/>
            <a:ext cx="1294680" cy="78445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sz="1400" dirty="0">
              <a:solidFill>
                <a:srgbClr val="000000"/>
              </a:solidFill>
              <a:latin typeface="Georgia"/>
            </a:endParaRPr>
          </a:p>
          <a:p>
            <a:pPr algn="ctr" defTabSz="914400" fontAlgn="base">
              <a:spcBef>
                <a:spcPct val="0"/>
              </a:spcBef>
              <a:spcAft>
                <a:spcPct val="0"/>
              </a:spcAft>
              <a:defRPr/>
            </a:pPr>
            <a:r>
              <a:rPr lang="en-US" sz="1400" dirty="0" err="1">
                <a:solidFill>
                  <a:srgbClr val="FFFFFF"/>
                </a:solidFill>
                <a:latin typeface="Georgia"/>
              </a:rPr>
              <a:t>Programme</a:t>
            </a:r>
            <a:r>
              <a:rPr lang="en-US" sz="1400" dirty="0">
                <a:solidFill>
                  <a:srgbClr val="FFFFFF"/>
                </a:solidFill>
                <a:latin typeface="Georgia"/>
              </a:rPr>
              <a:t>  Induction</a:t>
            </a:r>
          </a:p>
          <a:p>
            <a:pPr algn="ctr" defTabSz="914400" fontAlgn="base">
              <a:spcBef>
                <a:spcPct val="0"/>
              </a:spcBef>
              <a:spcAft>
                <a:spcPct val="0"/>
              </a:spcAft>
              <a:defRPr/>
            </a:pPr>
            <a:endParaRPr lang="en-US" dirty="0">
              <a:solidFill>
                <a:srgbClr val="000000"/>
              </a:solidFill>
              <a:latin typeface="Georgia"/>
            </a:endParaRPr>
          </a:p>
        </p:txBody>
      </p:sp>
      <p:cxnSp>
        <p:nvCxnSpPr>
          <p:cNvPr id="124" name="Straight Arrow Connector 123"/>
          <p:cNvCxnSpPr>
            <a:stCxn id="50" idx="3"/>
            <a:endCxn id="51" idx="0"/>
          </p:cNvCxnSpPr>
          <p:nvPr/>
        </p:nvCxnSpPr>
        <p:spPr>
          <a:xfrm>
            <a:off x="5105399" y="2797175"/>
            <a:ext cx="762001" cy="307975"/>
          </a:xfrm>
          <a:prstGeom prst="straightConnector1">
            <a:avLst/>
          </a:prstGeom>
          <a:ln w="25400" cap="flat" cmpd="sng" algn="ctr">
            <a:solidFill>
              <a:srgbClr val="000000"/>
            </a:solidFill>
            <a:prstDash val="solid"/>
            <a:miter lim="800000"/>
            <a:headEnd type="none" w="med" len="med"/>
            <a:tailEnd type="arrow" w="med" len="med"/>
          </a:ln>
        </p:spPr>
        <p:style>
          <a:lnRef idx="2">
            <a:schemeClr val="accent1"/>
          </a:lnRef>
          <a:fillRef idx="0">
            <a:schemeClr val="accent1"/>
          </a:fillRef>
          <a:effectRef idx="1">
            <a:schemeClr val="accent1"/>
          </a:effectRef>
          <a:fontRef idx="minor">
            <a:schemeClr val="tx1"/>
          </a:fontRef>
        </p:style>
      </p:cxnSp>
      <p:pic>
        <p:nvPicPr>
          <p:cNvPr id="167"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905000" y="6018141"/>
            <a:ext cx="609600" cy="631634"/>
          </a:xfrm>
          <a:prstGeom prst="rect">
            <a:avLst/>
          </a:prstGeom>
          <a:ln>
            <a:noFill/>
          </a:ln>
          <a:effectLst>
            <a:outerShdw blurRad="292100" dist="139700" dir="2700000" algn="tl" rotWithShape="0">
              <a:srgbClr val="333333">
                <a:alpha val="65000"/>
              </a:srgbClr>
            </a:outerShdw>
          </a:effectLst>
        </p:spPr>
      </p:pic>
      <p:pic>
        <p:nvPicPr>
          <p:cNvPr id="168"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371600" y="6142745"/>
            <a:ext cx="609600" cy="631634"/>
          </a:xfrm>
          <a:prstGeom prst="rect">
            <a:avLst/>
          </a:prstGeom>
          <a:ln>
            <a:noFill/>
          </a:ln>
          <a:effectLst>
            <a:outerShdw blurRad="292100" dist="139700" dir="2700000" algn="tl" rotWithShape="0">
              <a:srgbClr val="333333">
                <a:alpha val="65000"/>
              </a:srgbClr>
            </a:outerShdw>
          </a:effectLst>
        </p:spPr>
      </p:pic>
      <p:pic>
        <p:nvPicPr>
          <p:cNvPr id="169" name="Picture 8" descr="tom secondary school teache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2196360" y="4337101"/>
            <a:ext cx="435462" cy="540684"/>
          </a:xfrm>
          <a:prstGeom prst="rect">
            <a:avLst/>
          </a:prstGeom>
          <a:ln>
            <a:noFill/>
          </a:ln>
          <a:effectLst>
            <a:outerShdw blurRad="292100" dist="139700" dir="2700000" algn="tl" rotWithShape="0">
              <a:srgbClr val="333333">
                <a:alpha val="65000"/>
              </a:srgbClr>
            </a:outerShdw>
          </a:effectLst>
        </p:spPr>
      </p:pic>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smtClean="0"/>
              <a:t>Control Sub-System</a:t>
            </a:r>
            <a:endParaRPr lang="en-US" sz="2000" dirty="0"/>
          </a:p>
        </p:txBody>
      </p:sp>
      <p:grpSp>
        <p:nvGrpSpPr>
          <p:cNvPr id="62" name="Group 61"/>
          <p:cNvGrpSpPr/>
          <p:nvPr/>
        </p:nvGrpSpPr>
        <p:grpSpPr>
          <a:xfrm>
            <a:off x="6510072" y="5408541"/>
            <a:ext cx="2405328" cy="1273723"/>
            <a:chOff x="6510072" y="5408541"/>
            <a:chExt cx="2405328" cy="1273723"/>
          </a:xfrm>
        </p:grpSpPr>
        <p:sp>
          <p:nvSpPr>
            <p:cNvPr id="64" name="TextBox 17"/>
            <p:cNvSpPr txBox="1">
              <a:spLocks noChangeArrowheads="1"/>
            </p:cNvSpPr>
            <p:nvPr/>
          </p:nvSpPr>
          <p:spPr bwMode="auto">
            <a:xfrm>
              <a:off x="6510072" y="5943600"/>
              <a:ext cx="2405328"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Beneficiaries</a:t>
              </a:r>
              <a:r>
                <a:rPr lang="en-US" sz="1400" dirty="0" smtClean="0">
                  <a:solidFill>
                    <a:schemeClr val="tx2">
                      <a:lumMod val="60000"/>
                      <a:lumOff val="40000"/>
                    </a:schemeClr>
                  </a:solidFill>
                  <a:latin typeface="Arial" charset="0"/>
                  <a:ea typeface="ＭＳ Ｐゴシック" charset="0"/>
                  <a:cs typeface="Arial" charset="0"/>
                </a:rPr>
                <a:t>: Students, Teaching Staff </a:t>
              </a:r>
            </a:p>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Victims</a:t>
              </a:r>
              <a:r>
                <a:rPr lang="en-US" sz="1400" dirty="0" smtClean="0">
                  <a:solidFill>
                    <a:srgbClr val="8588A2"/>
                  </a:solidFill>
                  <a:latin typeface="Arial" charset="0"/>
                  <a:ea typeface="ＭＳ Ｐゴシック" charset="0"/>
                  <a:cs typeface="Arial" charset="0"/>
                </a:rPr>
                <a:t>: Induction Staff</a:t>
              </a:r>
              <a:endParaRPr lang="en-US" sz="1400" dirty="0">
                <a:solidFill>
                  <a:srgbClr val="8588A2"/>
                </a:solidFill>
                <a:latin typeface="Arial" charset="0"/>
                <a:ea typeface="ＭＳ Ｐゴシック" charset="0"/>
                <a:cs typeface="Arial" charset="0"/>
              </a:endParaRPr>
            </a:p>
          </p:txBody>
        </p:sp>
        <p:pic>
          <p:nvPicPr>
            <p:cNvPr id="66" name="Picture 42"/>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557646" y="5408541"/>
              <a:ext cx="457200" cy="609600"/>
            </a:xfrm>
            <a:prstGeom prst="rect">
              <a:avLst/>
            </a:prstGeom>
            <a:noFill/>
            <a:ln w="9525">
              <a:noFill/>
              <a:miter lim="800000"/>
              <a:headEnd/>
              <a:tailEnd/>
            </a:ln>
          </p:spPr>
        </p:pic>
        <p:pic>
          <p:nvPicPr>
            <p:cNvPr id="67" name="Picture 43"/>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137400" y="5408541"/>
              <a:ext cx="457200" cy="609600"/>
            </a:xfrm>
            <a:prstGeom prst="rect">
              <a:avLst/>
            </a:prstGeom>
            <a:noFill/>
            <a:ln w="9525">
              <a:noFill/>
              <a:miter lim="800000"/>
              <a:headEnd/>
              <a:tailEnd/>
            </a:ln>
          </p:spPr>
        </p:pic>
      </p:grpSp>
    </p:spTree>
    <p:extLst>
      <p:ext uri="{BB962C8B-B14F-4D97-AF65-F5344CB8AC3E}">
        <p14:creationId xmlns:p14="http://schemas.microsoft.com/office/powerpoint/2010/main" val="355665687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905000" y="2209799"/>
            <a:ext cx="5257800" cy="4195247"/>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29" name="TextBox 6"/>
          <p:cNvSpPr txBox="1">
            <a:spLocks noChangeArrowheads="1"/>
          </p:cNvSpPr>
          <p:nvPr/>
        </p:nvSpPr>
        <p:spPr bwMode="auto">
          <a:xfrm>
            <a:off x="5410200" y="1358502"/>
            <a:ext cx="3733800" cy="400110"/>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2000" b="1" dirty="0">
                <a:solidFill>
                  <a:prstClr val="black"/>
                </a:solidFill>
                <a:latin typeface="Arial" charset="0"/>
                <a:ea typeface="ＭＳ Ｐゴシック" charset="0"/>
                <a:cs typeface="Arial" charset="0"/>
              </a:rPr>
              <a:t>Student Induction System </a:t>
            </a:r>
          </a:p>
        </p:txBody>
      </p:sp>
      <p:sp>
        <p:nvSpPr>
          <p:cNvPr id="77830" name="TextBox 8"/>
          <p:cNvSpPr txBox="1">
            <a:spLocks noChangeArrowheads="1"/>
          </p:cNvSpPr>
          <p:nvPr/>
        </p:nvSpPr>
        <p:spPr bwMode="auto">
          <a:xfrm>
            <a:off x="1676400" y="2133600"/>
            <a:ext cx="1295400" cy="646331"/>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dirty="0">
                <a:solidFill>
                  <a:prstClr val="black"/>
                </a:solidFill>
                <a:latin typeface="Arial" charset="0"/>
                <a:ea typeface="ＭＳ Ｐゴシック" charset="0"/>
                <a:cs typeface="Arial" charset="0"/>
              </a:rPr>
              <a:t>System owner ???</a:t>
            </a:r>
          </a:p>
        </p:txBody>
      </p:sp>
      <p:sp>
        <p:nvSpPr>
          <p:cNvPr id="12" name="Right Arrow 11"/>
          <p:cNvSpPr/>
          <p:nvPr/>
        </p:nvSpPr>
        <p:spPr>
          <a:xfrm rot="18026977">
            <a:off x="2308763" y="6039221"/>
            <a:ext cx="79267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13" name="Right Arrow 12"/>
          <p:cNvSpPr/>
          <p:nvPr/>
        </p:nvSpPr>
        <p:spPr>
          <a:xfrm rot="1478785">
            <a:off x="7118735" y="4357024"/>
            <a:ext cx="820601"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33" name="TextBox 15"/>
          <p:cNvSpPr txBox="1">
            <a:spLocks noChangeArrowheads="1"/>
          </p:cNvSpPr>
          <p:nvPr/>
        </p:nvSpPr>
        <p:spPr bwMode="auto">
          <a:xfrm>
            <a:off x="2931320" y="6405047"/>
            <a:ext cx="1302385" cy="307777"/>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New Students</a:t>
            </a:r>
          </a:p>
        </p:txBody>
      </p:sp>
      <p:sp>
        <p:nvSpPr>
          <p:cNvPr id="77834" name="TextBox 16"/>
          <p:cNvSpPr txBox="1">
            <a:spLocks noChangeArrowheads="1"/>
          </p:cNvSpPr>
          <p:nvPr/>
        </p:nvSpPr>
        <p:spPr bwMode="auto">
          <a:xfrm>
            <a:off x="8001001" y="4332288"/>
            <a:ext cx="1142999"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Students prepared for learning</a:t>
            </a:r>
          </a:p>
        </p:txBody>
      </p:sp>
      <p:grpSp>
        <p:nvGrpSpPr>
          <p:cNvPr id="2" name="Group 34"/>
          <p:cNvGrpSpPr>
            <a:grpSpLocks/>
          </p:cNvGrpSpPr>
          <p:nvPr/>
        </p:nvGrpSpPr>
        <p:grpSpPr bwMode="auto">
          <a:xfrm>
            <a:off x="2797082" y="3997122"/>
            <a:ext cx="4079174" cy="1946479"/>
            <a:chOff x="2206538" y="3838093"/>
            <a:chExt cx="5892142" cy="2695126"/>
          </a:xfrm>
        </p:grpSpPr>
        <p:sp>
          <p:nvSpPr>
            <p:cNvPr id="20" name="Rectangle 19"/>
            <p:cNvSpPr/>
            <p:nvPr/>
          </p:nvSpPr>
          <p:spPr>
            <a:xfrm>
              <a:off x="3316648" y="5423193"/>
              <a:ext cx="1560113" cy="111002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Intro to Student Services</a:t>
              </a:r>
            </a:p>
          </p:txBody>
        </p:sp>
        <p:sp>
          <p:nvSpPr>
            <p:cNvPr id="21" name="Rectangle 20"/>
            <p:cNvSpPr/>
            <p:nvPr/>
          </p:nvSpPr>
          <p:spPr>
            <a:xfrm>
              <a:off x="4080934" y="3855598"/>
              <a:ext cx="1481314" cy="92815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School Welcome</a:t>
              </a:r>
            </a:p>
          </p:txBody>
        </p:sp>
        <p:sp>
          <p:nvSpPr>
            <p:cNvPr id="22" name="Rectangle 21"/>
            <p:cNvSpPr/>
            <p:nvPr/>
          </p:nvSpPr>
          <p:spPr>
            <a:xfrm>
              <a:off x="6523351" y="3991060"/>
              <a:ext cx="1575329" cy="1253878"/>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tIns="234000" anchor="ctr"/>
            <a:lstStyle/>
            <a:p>
              <a:pPr algn="ctr" defTabSz="914400" fontAlgn="base">
                <a:spcBef>
                  <a:spcPct val="0"/>
                </a:spcBef>
                <a:spcAft>
                  <a:spcPct val="0"/>
                </a:spcAft>
                <a:defRPr/>
              </a:pPr>
              <a:r>
                <a:rPr lang="en-US" sz="1400" dirty="0">
                  <a:solidFill>
                    <a:srgbClr val="FFFFFF"/>
                  </a:solidFill>
                  <a:latin typeface="Georgia"/>
                </a:rPr>
                <a:t>School Induction Activities</a:t>
              </a:r>
            </a:p>
            <a:p>
              <a:pPr algn="ctr" defTabSz="914400" fontAlgn="base">
                <a:spcBef>
                  <a:spcPct val="0"/>
                </a:spcBef>
                <a:spcAft>
                  <a:spcPct val="0"/>
                </a:spcAft>
                <a:defRPr/>
              </a:pPr>
              <a:endParaRPr lang="en-US" dirty="0">
                <a:solidFill>
                  <a:srgbClr val="000000"/>
                </a:solidFill>
                <a:latin typeface="Georgia"/>
              </a:endParaRPr>
            </a:p>
          </p:txBody>
        </p:sp>
        <p:sp>
          <p:nvSpPr>
            <p:cNvPr id="23" name="Rectangle 22"/>
            <p:cNvSpPr/>
            <p:nvPr/>
          </p:nvSpPr>
          <p:spPr>
            <a:xfrm>
              <a:off x="2206538" y="3838093"/>
              <a:ext cx="1595967" cy="928154"/>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University Welcome</a:t>
              </a:r>
            </a:p>
          </p:txBody>
        </p:sp>
        <p:cxnSp>
          <p:nvCxnSpPr>
            <p:cNvPr id="24" name="Straight Arrow Connector 23"/>
            <p:cNvCxnSpPr>
              <a:stCxn id="23" idx="2"/>
              <a:endCxn id="20" idx="1"/>
            </p:cNvCxnSpPr>
            <p:nvPr/>
          </p:nvCxnSpPr>
          <p:spPr>
            <a:xfrm rot="16200000" flipH="1">
              <a:off x="2554604" y="5216162"/>
              <a:ext cx="1211960" cy="312126"/>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20" idx="0"/>
              <a:endCxn id="21" idx="2"/>
            </p:cNvCxnSpPr>
            <p:nvPr/>
          </p:nvCxnSpPr>
          <p:spPr>
            <a:xfrm rot="5400000" flipH="1" flipV="1">
              <a:off x="4139427" y="4741030"/>
              <a:ext cx="639442" cy="724887"/>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18" idx="0"/>
            </p:cNvCxnSpPr>
            <p:nvPr/>
          </p:nvCxnSpPr>
          <p:spPr>
            <a:xfrm>
              <a:off x="5138761" y="4801337"/>
              <a:ext cx="880744" cy="55387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pic>
        <p:nvPicPr>
          <p:cNvPr id="77840" name="Picture 40"/>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088124" y="5091412"/>
            <a:ext cx="315913" cy="609600"/>
          </a:xfrm>
          <a:prstGeom prst="rect">
            <a:avLst/>
          </a:prstGeom>
          <a:noFill/>
          <a:ln w="9525">
            <a:noFill/>
            <a:miter lim="800000"/>
            <a:headEnd/>
            <a:tailEnd/>
          </a:ln>
        </p:spPr>
      </p:pic>
      <p:sp>
        <p:nvSpPr>
          <p:cNvPr id="45" name="Oval 44"/>
          <p:cNvSpPr/>
          <p:nvPr/>
        </p:nvSpPr>
        <p:spPr>
          <a:xfrm>
            <a:off x="3200400" y="2362200"/>
            <a:ext cx="2667000" cy="1371600"/>
          </a:xfrm>
          <a:prstGeom prst="ellipse">
            <a:avLst/>
          </a:prstGeom>
          <a:gradFill flip="none" rotWithShape="1">
            <a:gsLst>
              <a:gs pos="0">
                <a:schemeClr val="accent1">
                  <a:tint val="100000"/>
                  <a:shade val="100000"/>
                  <a:satMod val="130000"/>
                  <a:alpha val="21000"/>
                </a:schemeClr>
              </a:gs>
              <a:gs pos="100000">
                <a:schemeClr val="accent1">
                  <a:tint val="50000"/>
                  <a:shade val="100000"/>
                  <a:satMod val="350000"/>
                  <a:alpha val="21000"/>
                </a:schemeClr>
              </a:gs>
            </a:gsLst>
            <a:lin ang="16200000" scaled="0"/>
            <a:tileRect/>
          </a:gra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50" name="Rectangle 49"/>
          <p:cNvSpPr/>
          <p:nvPr/>
        </p:nvSpPr>
        <p:spPr>
          <a:xfrm>
            <a:off x="4105658" y="2489200"/>
            <a:ext cx="999741" cy="61595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000000"/>
                </a:solidFill>
                <a:latin typeface="Georgia"/>
              </a:rPr>
              <a:t>Standards ???</a:t>
            </a:r>
          </a:p>
        </p:txBody>
      </p:sp>
      <p:sp>
        <p:nvSpPr>
          <p:cNvPr id="51" name="Rectangle 50"/>
          <p:cNvSpPr/>
          <p:nvPr/>
        </p:nvSpPr>
        <p:spPr>
          <a:xfrm>
            <a:off x="5551487" y="3105150"/>
            <a:ext cx="631825" cy="47625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dirty="0">
                <a:solidFill>
                  <a:srgbClr val="000000"/>
                </a:solidFill>
                <a:latin typeface="Georgia"/>
              </a:rPr>
              <a:t>????</a:t>
            </a:r>
          </a:p>
        </p:txBody>
      </p:sp>
      <p:sp>
        <p:nvSpPr>
          <p:cNvPr id="52" name="Rectangle 51"/>
          <p:cNvSpPr/>
          <p:nvPr/>
        </p:nvSpPr>
        <p:spPr>
          <a:xfrm>
            <a:off x="2797082" y="2988766"/>
            <a:ext cx="1012918" cy="517089"/>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lIns="36000" rIns="36000" anchor="ctr">
            <a:normAutofit fontScale="70000" lnSpcReduction="20000"/>
          </a:bodyPr>
          <a:lstStyle/>
          <a:p>
            <a:pPr algn="ctr" defTabSz="914400" fontAlgn="base">
              <a:spcBef>
                <a:spcPct val="0"/>
              </a:spcBef>
              <a:spcAft>
                <a:spcPct val="0"/>
              </a:spcAft>
              <a:defRPr/>
            </a:pPr>
            <a:r>
              <a:rPr lang="en-US" sz="1400" dirty="0">
                <a:solidFill>
                  <a:srgbClr val="000000"/>
                </a:solidFill>
                <a:latin typeface="Georgia"/>
              </a:rPr>
              <a:t>Student feedback</a:t>
            </a:r>
          </a:p>
          <a:p>
            <a:pPr algn="ctr" defTabSz="914400" fontAlgn="base">
              <a:spcBef>
                <a:spcPct val="0"/>
              </a:spcBef>
              <a:spcAft>
                <a:spcPct val="0"/>
              </a:spcAft>
              <a:defRPr/>
            </a:pPr>
            <a:r>
              <a:rPr lang="en-US" sz="1400" dirty="0">
                <a:solidFill>
                  <a:srgbClr val="000000"/>
                </a:solidFill>
                <a:latin typeface="Georgia"/>
              </a:rPr>
              <a:t>Retention rates</a:t>
            </a:r>
          </a:p>
        </p:txBody>
      </p:sp>
      <p:cxnSp>
        <p:nvCxnSpPr>
          <p:cNvPr id="54" name="Straight Arrow Connector 53"/>
          <p:cNvCxnSpPr>
            <a:stCxn id="52" idx="3"/>
            <a:endCxn id="50" idx="1"/>
          </p:cNvCxnSpPr>
          <p:nvPr/>
        </p:nvCxnSpPr>
        <p:spPr>
          <a:xfrm flipV="1">
            <a:off x="3810000" y="2797175"/>
            <a:ext cx="295658" cy="450136"/>
          </a:xfrm>
          <a:prstGeom prst="straightConnector1">
            <a:avLst/>
          </a:prstGeom>
          <a:ln w="25400" cap="flat" cmpd="sng" algn="ctr">
            <a:solidFill>
              <a:schemeClr val="accent1">
                <a:lumMod val="25000"/>
              </a:schemeClr>
            </a:solidFill>
            <a:prstDash val="solid"/>
            <a:miter lim="800000"/>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a:stCxn id="118" idx="3"/>
          </p:cNvCxnSpPr>
          <p:nvPr/>
        </p:nvCxnSpPr>
        <p:spPr>
          <a:xfrm flipV="1">
            <a:off x="6084168" y="4818860"/>
            <a:ext cx="164232" cy="66618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a:stCxn id="23" idx="0"/>
            <a:endCxn id="52" idx="2"/>
          </p:cNvCxnSpPr>
          <p:nvPr/>
        </p:nvCxnSpPr>
        <p:spPr>
          <a:xfrm rot="16200000" flipV="1">
            <a:off x="3080904" y="3728492"/>
            <a:ext cx="491266" cy="45991"/>
          </a:xfrm>
          <a:prstGeom prst="straightConnector1">
            <a:avLst/>
          </a:prstGeom>
          <a:ln w="25400" cap="flat" cmpd="sng" algn="ctr">
            <a:solidFill>
              <a:schemeClr val="tx1"/>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a:endCxn id="22" idx="0"/>
          </p:cNvCxnSpPr>
          <p:nvPr/>
        </p:nvCxnSpPr>
        <p:spPr>
          <a:xfrm>
            <a:off x="5551487" y="3581400"/>
            <a:ext cx="779463" cy="526198"/>
          </a:xfrm>
          <a:prstGeom prst="straightConnector1">
            <a:avLst/>
          </a:prstGeom>
          <a:ln w="25400" cap="flat" cmpd="sng" algn="ctr">
            <a:solidFill>
              <a:srgbClr val="000000"/>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pic>
        <p:nvPicPr>
          <p:cNvPr id="77853" name="Picture 86"/>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5154720" y="2288226"/>
            <a:ext cx="315913" cy="609600"/>
          </a:xfrm>
          <a:prstGeom prst="rect">
            <a:avLst/>
          </a:prstGeom>
          <a:noFill/>
          <a:ln w="9525">
            <a:noFill/>
            <a:miter lim="800000"/>
            <a:headEnd/>
            <a:tailEnd/>
          </a:ln>
        </p:spPr>
      </p:pic>
      <p:sp>
        <p:nvSpPr>
          <p:cNvPr id="77854" name="TextBox 91"/>
          <p:cNvSpPr txBox="1">
            <a:spLocks noChangeArrowheads="1"/>
          </p:cNvSpPr>
          <p:nvPr/>
        </p:nvSpPr>
        <p:spPr bwMode="auto">
          <a:xfrm>
            <a:off x="5068168" y="1960557"/>
            <a:ext cx="2032000" cy="338138"/>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Manager/Supervisor</a:t>
            </a:r>
          </a:p>
        </p:txBody>
      </p:sp>
      <p:sp>
        <p:nvSpPr>
          <p:cNvPr id="77855" name="TextBox 94"/>
          <p:cNvSpPr txBox="1">
            <a:spLocks noChangeArrowheads="1"/>
          </p:cNvSpPr>
          <p:nvPr/>
        </p:nvSpPr>
        <p:spPr bwMode="auto">
          <a:xfrm>
            <a:off x="2330980" y="3564731"/>
            <a:ext cx="1600200" cy="338138"/>
          </a:xfrm>
          <a:prstGeom prst="rect">
            <a:avLst/>
          </a:prstGeom>
          <a:noFill/>
          <a:ln w="9525">
            <a:noFill/>
            <a:miter lim="800000"/>
            <a:headEnd/>
            <a:tailEnd/>
          </a:ln>
        </p:spPr>
        <p:txBody>
          <a:bodyPr>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measurements</a:t>
            </a:r>
            <a:endParaRPr lang="en-US" dirty="0">
              <a:solidFill>
                <a:prstClr val="black"/>
              </a:solidFill>
              <a:latin typeface="Arial" charset="0"/>
              <a:ea typeface="ＭＳ Ｐゴシック" charset="0"/>
              <a:cs typeface="Arial" charset="0"/>
            </a:endParaRPr>
          </a:p>
        </p:txBody>
      </p:sp>
      <p:sp>
        <p:nvSpPr>
          <p:cNvPr id="77856" name="TextBox 96"/>
          <p:cNvSpPr txBox="1">
            <a:spLocks noChangeArrowheads="1"/>
          </p:cNvSpPr>
          <p:nvPr/>
        </p:nvSpPr>
        <p:spPr bwMode="auto">
          <a:xfrm>
            <a:off x="5287661" y="3640931"/>
            <a:ext cx="1752600" cy="338138"/>
          </a:xfrm>
          <a:prstGeom prst="rect">
            <a:avLst/>
          </a:prstGeom>
          <a:noFill/>
          <a:ln w="9525">
            <a:noFill/>
            <a:miter lim="800000"/>
            <a:headEnd/>
            <a:tailEnd/>
          </a:ln>
        </p:spPr>
        <p:txBody>
          <a:bodyPr>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Corrective action</a:t>
            </a:r>
          </a:p>
        </p:txBody>
      </p:sp>
      <p:pic>
        <p:nvPicPr>
          <p:cNvPr id="77867" name="Picture 67"/>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864380" y="1727200"/>
            <a:ext cx="533400" cy="812800"/>
          </a:xfrm>
          <a:prstGeom prst="rect">
            <a:avLst/>
          </a:prstGeom>
          <a:noFill/>
          <a:ln w="9525">
            <a:noFill/>
            <a:miter lim="800000"/>
            <a:headEnd/>
            <a:tailEnd/>
          </a:ln>
        </p:spPr>
      </p:pic>
      <p:sp>
        <p:nvSpPr>
          <p:cNvPr id="118" name="Rectangle 117"/>
          <p:cNvSpPr/>
          <p:nvPr/>
        </p:nvSpPr>
        <p:spPr bwMode="auto">
          <a:xfrm>
            <a:off x="4789488" y="5092816"/>
            <a:ext cx="1294680" cy="78445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sz="1400" dirty="0">
              <a:solidFill>
                <a:srgbClr val="000000"/>
              </a:solidFill>
              <a:latin typeface="Georgia"/>
            </a:endParaRPr>
          </a:p>
          <a:p>
            <a:pPr algn="ctr" defTabSz="914400" fontAlgn="base">
              <a:spcBef>
                <a:spcPct val="0"/>
              </a:spcBef>
              <a:spcAft>
                <a:spcPct val="0"/>
              </a:spcAft>
              <a:defRPr/>
            </a:pPr>
            <a:r>
              <a:rPr lang="en-US" sz="1400" dirty="0" err="1">
                <a:solidFill>
                  <a:srgbClr val="FFFFFF"/>
                </a:solidFill>
                <a:latin typeface="Georgia"/>
              </a:rPr>
              <a:t>Programme</a:t>
            </a:r>
            <a:r>
              <a:rPr lang="en-US" sz="1400" dirty="0">
                <a:solidFill>
                  <a:srgbClr val="FFFFFF"/>
                </a:solidFill>
                <a:latin typeface="Georgia"/>
              </a:rPr>
              <a:t>  Induction</a:t>
            </a:r>
          </a:p>
          <a:p>
            <a:pPr algn="ctr" defTabSz="914400" fontAlgn="base">
              <a:spcBef>
                <a:spcPct val="0"/>
              </a:spcBef>
              <a:spcAft>
                <a:spcPct val="0"/>
              </a:spcAft>
              <a:defRPr/>
            </a:pPr>
            <a:endParaRPr lang="en-US" dirty="0">
              <a:solidFill>
                <a:srgbClr val="000000"/>
              </a:solidFill>
              <a:latin typeface="Georgia"/>
            </a:endParaRPr>
          </a:p>
        </p:txBody>
      </p:sp>
      <p:cxnSp>
        <p:nvCxnSpPr>
          <p:cNvPr id="124" name="Straight Arrow Connector 123"/>
          <p:cNvCxnSpPr>
            <a:stCxn id="50" idx="3"/>
            <a:endCxn id="51" idx="0"/>
          </p:cNvCxnSpPr>
          <p:nvPr/>
        </p:nvCxnSpPr>
        <p:spPr>
          <a:xfrm>
            <a:off x="5105399" y="2797175"/>
            <a:ext cx="762001" cy="307975"/>
          </a:xfrm>
          <a:prstGeom prst="straightConnector1">
            <a:avLst/>
          </a:prstGeom>
          <a:ln w="25400" cap="flat" cmpd="sng" algn="ctr">
            <a:solidFill>
              <a:srgbClr val="000000"/>
            </a:solidFill>
            <a:prstDash val="solid"/>
            <a:miter lim="800000"/>
            <a:headEnd type="none" w="med" len="med"/>
            <a:tailEnd type="arrow" w="med" len="med"/>
          </a:ln>
        </p:spPr>
        <p:style>
          <a:lnRef idx="2">
            <a:schemeClr val="accent1"/>
          </a:lnRef>
          <a:fillRef idx="0">
            <a:schemeClr val="accent1"/>
          </a:fillRef>
          <a:effectRef idx="1">
            <a:schemeClr val="accent1"/>
          </a:effectRef>
          <a:fontRef idx="minor">
            <a:schemeClr val="tx1"/>
          </a:fontRef>
        </p:style>
      </p:cxnSp>
      <p:pic>
        <p:nvPicPr>
          <p:cNvPr id="167"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905000" y="6018141"/>
            <a:ext cx="609600" cy="631634"/>
          </a:xfrm>
          <a:prstGeom prst="rect">
            <a:avLst/>
          </a:prstGeom>
          <a:ln>
            <a:noFill/>
          </a:ln>
          <a:effectLst>
            <a:outerShdw blurRad="292100" dist="139700" dir="2700000" algn="tl" rotWithShape="0">
              <a:srgbClr val="333333">
                <a:alpha val="65000"/>
              </a:srgbClr>
            </a:outerShdw>
          </a:effectLst>
        </p:spPr>
      </p:pic>
      <p:pic>
        <p:nvPicPr>
          <p:cNvPr id="168"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371600" y="6142745"/>
            <a:ext cx="609600" cy="631634"/>
          </a:xfrm>
          <a:prstGeom prst="rect">
            <a:avLst/>
          </a:prstGeom>
          <a:ln>
            <a:noFill/>
          </a:ln>
          <a:effectLst>
            <a:outerShdw blurRad="292100" dist="139700" dir="2700000" algn="tl" rotWithShape="0">
              <a:srgbClr val="333333">
                <a:alpha val="65000"/>
              </a:srgbClr>
            </a:outerShdw>
          </a:effectLst>
        </p:spPr>
      </p:pic>
      <p:pic>
        <p:nvPicPr>
          <p:cNvPr id="169" name="Picture 8" descr="tom secondary school teache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2196360" y="4337101"/>
            <a:ext cx="435462" cy="540684"/>
          </a:xfrm>
          <a:prstGeom prst="rect">
            <a:avLst/>
          </a:prstGeom>
          <a:ln>
            <a:noFill/>
          </a:ln>
          <a:effectLst>
            <a:outerShdw blurRad="292100" dist="139700" dir="2700000" algn="tl" rotWithShape="0">
              <a:srgbClr val="333333">
                <a:alpha val="65000"/>
              </a:srgbClr>
            </a:outerShdw>
          </a:effectLst>
        </p:spPr>
      </p:pic>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a:t>Resources, Authorities, Emergent </a:t>
            </a:r>
            <a:r>
              <a:rPr lang="en-US" sz="2000" dirty="0" smtClean="0"/>
              <a:t>Properties?</a:t>
            </a:r>
            <a:endParaRPr lang="en-US" sz="2000" dirty="0"/>
          </a:p>
        </p:txBody>
      </p:sp>
      <p:grpSp>
        <p:nvGrpSpPr>
          <p:cNvPr id="62" name="Group 61"/>
          <p:cNvGrpSpPr/>
          <p:nvPr/>
        </p:nvGrpSpPr>
        <p:grpSpPr>
          <a:xfrm>
            <a:off x="6510072" y="5408541"/>
            <a:ext cx="2405328" cy="1273723"/>
            <a:chOff x="6510072" y="5408541"/>
            <a:chExt cx="2405328" cy="1273723"/>
          </a:xfrm>
        </p:grpSpPr>
        <p:sp>
          <p:nvSpPr>
            <p:cNvPr id="64" name="TextBox 17"/>
            <p:cNvSpPr txBox="1">
              <a:spLocks noChangeArrowheads="1"/>
            </p:cNvSpPr>
            <p:nvPr/>
          </p:nvSpPr>
          <p:spPr bwMode="auto">
            <a:xfrm>
              <a:off x="6510072" y="5943600"/>
              <a:ext cx="2405328"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Beneficiaries</a:t>
              </a:r>
              <a:r>
                <a:rPr lang="en-US" sz="1400" dirty="0" smtClean="0">
                  <a:solidFill>
                    <a:schemeClr val="tx2">
                      <a:lumMod val="60000"/>
                      <a:lumOff val="40000"/>
                    </a:schemeClr>
                  </a:solidFill>
                  <a:latin typeface="Arial" charset="0"/>
                  <a:ea typeface="ＭＳ Ｐゴシック" charset="0"/>
                  <a:cs typeface="Arial" charset="0"/>
                </a:rPr>
                <a:t>: Students, Teaching Staff </a:t>
              </a:r>
            </a:p>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Victims</a:t>
              </a:r>
              <a:r>
                <a:rPr lang="en-US" sz="1400" dirty="0" smtClean="0">
                  <a:solidFill>
                    <a:srgbClr val="8588A2"/>
                  </a:solidFill>
                  <a:latin typeface="Arial" charset="0"/>
                  <a:ea typeface="ＭＳ Ｐゴシック" charset="0"/>
                  <a:cs typeface="Arial" charset="0"/>
                </a:rPr>
                <a:t>: Induction Staff</a:t>
              </a:r>
              <a:endParaRPr lang="en-US" sz="1400" dirty="0">
                <a:solidFill>
                  <a:srgbClr val="8588A2"/>
                </a:solidFill>
                <a:latin typeface="Arial" charset="0"/>
                <a:ea typeface="ＭＳ Ｐゴシック" charset="0"/>
                <a:cs typeface="Arial" charset="0"/>
              </a:endParaRPr>
            </a:p>
          </p:txBody>
        </p:sp>
        <p:pic>
          <p:nvPicPr>
            <p:cNvPr id="66" name="Picture 42"/>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557646" y="5408541"/>
              <a:ext cx="457200" cy="609600"/>
            </a:xfrm>
            <a:prstGeom prst="rect">
              <a:avLst/>
            </a:prstGeom>
            <a:noFill/>
            <a:ln w="9525">
              <a:noFill/>
              <a:miter lim="800000"/>
              <a:headEnd/>
              <a:tailEnd/>
            </a:ln>
          </p:spPr>
        </p:pic>
        <p:pic>
          <p:nvPicPr>
            <p:cNvPr id="67" name="Picture 43"/>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137400" y="5408541"/>
              <a:ext cx="457200" cy="609600"/>
            </a:xfrm>
            <a:prstGeom prst="rect">
              <a:avLst/>
            </a:prstGeom>
            <a:noFill/>
            <a:ln w="9525">
              <a:noFill/>
              <a:miter lim="800000"/>
              <a:headEnd/>
              <a:tailEnd/>
            </a:ln>
          </p:spPr>
        </p:pic>
      </p:grpSp>
    </p:spTree>
    <p:extLst>
      <p:ext uri="{BB962C8B-B14F-4D97-AF65-F5344CB8AC3E}">
        <p14:creationId xmlns:p14="http://schemas.microsoft.com/office/powerpoint/2010/main" val="146411541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030687"/>
            <a:ext cx="8229600" cy="1069848"/>
          </a:xfrm>
        </p:spPr>
        <p:txBody>
          <a:bodyPr>
            <a:normAutofit fontScale="90000"/>
          </a:bodyPr>
          <a:lstStyle/>
          <a:p>
            <a:pPr algn="ctr"/>
            <a:r>
              <a:rPr lang="en-US" dirty="0" smtClean="0"/>
              <a:t>Anatomy of a Soft Systems Diagram</a:t>
            </a:r>
            <a:endParaRPr lang="en-US" dirty="0"/>
          </a:p>
        </p:txBody>
      </p:sp>
    </p:spTree>
    <p:extLst>
      <p:ext uri="{BB962C8B-B14F-4D97-AF65-F5344CB8AC3E}">
        <p14:creationId xmlns:p14="http://schemas.microsoft.com/office/powerpoint/2010/main" val="96127106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905000" y="2209799"/>
            <a:ext cx="5257800" cy="4195247"/>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29" name="TextBox 6"/>
          <p:cNvSpPr txBox="1">
            <a:spLocks noChangeArrowheads="1"/>
          </p:cNvSpPr>
          <p:nvPr/>
        </p:nvSpPr>
        <p:spPr bwMode="auto">
          <a:xfrm>
            <a:off x="5410200" y="1358502"/>
            <a:ext cx="3733800" cy="400110"/>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2000" b="1" dirty="0">
                <a:solidFill>
                  <a:prstClr val="black"/>
                </a:solidFill>
                <a:latin typeface="Arial" charset="0"/>
                <a:ea typeface="ＭＳ Ｐゴシック" charset="0"/>
                <a:cs typeface="Arial" charset="0"/>
              </a:rPr>
              <a:t>Student Induction System </a:t>
            </a:r>
          </a:p>
        </p:txBody>
      </p:sp>
      <p:sp>
        <p:nvSpPr>
          <p:cNvPr id="77830" name="TextBox 8"/>
          <p:cNvSpPr txBox="1">
            <a:spLocks noChangeArrowheads="1"/>
          </p:cNvSpPr>
          <p:nvPr/>
        </p:nvSpPr>
        <p:spPr bwMode="auto">
          <a:xfrm>
            <a:off x="1676400" y="2133600"/>
            <a:ext cx="1295400" cy="646331"/>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dirty="0">
                <a:solidFill>
                  <a:prstClr val="black"/>
                </a:solidFill>
                <a:latin typeface="Arial" charset="0"/>
                <a:ea typeface="ＭＳ Ｐゴシック" charset="0"/>
                <a:cs typeface="Arial" charset="0"/>
              </a:rPr>
              <a:t>System owner ???</a:t>
            </a:r>
          </a:p>
        </p:txBody>
      </p:sp>
      <p:sp>
        <p:nvSpPr>
          <p:cNvPr id="12" name="Right Arrow 11"/>
          <p:cNvSpPr/>
          <p:nvPr/>
        </p:nvSpPr>
        <p:spPr>
          <a:xfrm rot="18026977">
            <a:off x="2308763" y="6039221"/>
            <a:ext cx="79267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13" name="Right Arrow 12"/>
          <p:cNvSpPr/>
          <p:nvPr/>
        </p:nvSpPr>
        <p:spPr>
          <a:xfrm rot="1478785">
            <a:off x="7118735" y="4357024"/>
            <a:ext cx="820601"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33" name="TextBox 15"/>
          <p:cNvSpPr txBox="1">
            <a:spLocks noChangeArrowheads="1"/>
          </p:cNvSpPr>
          <p:nvPr/>
        </p:nvSpPr>
        <p:spPr bwMode="auto">
          <a:xfrm>
            <a:off x="2931320" y="6405047"/>
            <a:ext cx="1302385" cy="307777"/>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New Students</a:t>
            </a:r>
          </a:p>
        </p:txBody>
      </p:sp>
      <p:sp>
        <p:nvSpPr>
          <p:cNvPr id="77834" name="TextBox 16"/>
          <p:cNvSpPr txBox="1">
            <a:spLocks noChangeArrowheads="1"/>
          </p:cNvSpPr>
          <p:nvPr/>
        </p:nvSpPr>
        <p:spPr bwMode="auto">
          <a:xfrm>
            <a:off x="8001001" y="4332288"/>
            <a:ext cx="1142999"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Students prepared for learning</a:t>
            </a:r>
          </a:p>
        </p:txBody>
      </p:sp>
      <p:grpSp>
        <p:nvGrpSpPr>
          <p:cNvPr id="2" name="Group 34"/>
          <p:cNvGrpSpPr>
            <a:grpSpLocks/>
          </p:cNvGrpSpPr>
          <p:nvPr/>
        </p:nvGrpSpPr>
        <p:grpSpPr bwMode="auto">
          <a:xfrm>
            <a:off x="2797082" y="3997122"/>
            <a:ext cx="4079174" cy="1946479"/>
            <a:chOff x="2206538" y="3838093"/>
            <a:chExt cx="5892142" cy="2695126"/>
          </a:xfrm>
        </p:grpSpPr>
        <p:sp>
          <p:nvSpPr>
            <p:cNvPr id="20" name="Rectangle 19"/>
            <p:cNvSpPr/>
            <p:nvPr/>
          </p:nvSpPr>
          <p:spPr>
            <a:xfrm>
              <a:off x="3316648" y="5423193"/>
              <a:ext cx="1560113" cy="111002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Intro to Student Services</a:t>
              </a:r>
            </a:p>
          </p:txBody>
        </p:sp>
        <p:sp>
          <p:nvSpPr>
            <p:cNvPr id="21" name="Rectangle 20"/>
            <p:cNvSpPr/>
            <p:nvPr/>
          </p:nvSpPr>
          <p:spPr>
            <a:xfrm>
              <a:off x="4080934" y="3855598"/>
              <a:ext cx="1481314" cy="92815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School Welcome</a:t>
              </a:r>
            </a:p>
          </p:txBody>
        </p:sp>
        <p:sp>
          <p:nvSpPr>
            <p:cNvPr id="22" name="Rectangle 21"/>
            <p:cNvSpPr/>
            <p:nvPr/>
          </p:nvSpPr>
          <p:spPr>
            <a:xfrm>
              <a:off x="6523351" y="3991060"/>
              <a:ext cx="1575329" cy="1253878"/>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tIns="234000" anchor="ctr"/>
            <a:lstStyle/>
            <a:p>
              <a:pPr algn="ctr" defTabSz="914400" fontAlgn="base">
                <a:spcBef>
                  <a:spcPct val="0"/>
                </a:spcBef>
                <a:spcAft>
                  <a:spcPct val="0"/>
                </a:spcAft>
                <a:defRPr/>
              </a:pPr>
              <a:r>
                <a:rPr lang="en-US" sz="1400" dirty="0">
                  <a:solidFill>
                    <a:srgbClr val="FFFFFF"/>
                  </a:solidFill>
                  <a:latin typeface="Georgia"/>
                </a:rPr>
                <a:t>School Induction Activities</a:t>
              </a:r>
            </a:p>
            <a:p>
              <a:pPr algn="ctr" defTabSz="914400" fontAlgn="base">
                <a:spcBef>
                  <a:spcPct val="0"/>
                </a:spcBef>
                <a:spcAft>
                  <a:spcPct val="0"/>
                </a:spcAft>
                <a:defRPr/>
              </a:pPr>
              <a:endParaRPr lang="en-US" dirty="0">
                <a:solidFill>
                  <a:srgbClr val="000000"/>
                </a:solidFill>
                <a:latin typeface="Georgia"/>
              </a:endParaRPr>
            </a:p>
          </p:txBody>
        </p:sp>
        <p:sp>
          <p:nvSpPr>
            <p:cNvPr id="23" name="Rectangle 22"/>
            <p:cNvSpPr/>
            <p:nvPr/>
          </p:nvSpPr>
          <p:spPr>
            <a:xfrm>
              <a:off x="2206538" y="3838093"/>
              <a:ext cx="1595967" cy="928154"/>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University Welcome</a:t>
              </a:r>
            </a:p>
          </p:txBody>
        </p:sp>
        <p:cxnSp>
          <p:nvCxnSpPr>
            <p:cNvPr id="24" name="Straight Arrow Connector 23"/>
            <p:cNvCxnSpPr>
              <a:stCxn id="23" idx="2"/>
              <a:endCxn id="20" idx="1"/>
            </p:cNvCxnSpPr>
            <p:nvPr/>
          </p:nvCxnSpPr>
          <p:spPr>
            <a:xfrm rot="16200000" flipH="1">
              <a:off x="2554604" y="5216162"/>
              <a:ext cx="1211960" cy="312126"/>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20" idx="0"/>
              <a:endCxn id="21" idx="2"/>
            </p:cNvCxnSpPr>
            <p:nvPr/>
          </p:nvCxnSpPr>
          <p:spPr>
            <a:xfrm rot="5400000" flipH="1" flipV="1">
              <a:off x="4139427" y="4741030"/>
              <a:ext cx="639442" cy="724887"/>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18" idx="0"/>
            </p:cNvCxnSpPr>
            <p:nvPr/>
          </p:nvCxnSpPr>
          <p:spPr>
            <a:xfrm>
              <a:off x="5138761" y="4801337"/>
              <a:ext cx="880744" cy="55387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pic>
        <p:nvPicPr>
          <p:cNvPr id="77840" name="Picture 40"/>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088124" y="5091412"/>
            <a:ext cx="315913" cy="609600"/>
          </a:xfrm>
          <a:prstGeom prst="rect">
            <a:avLst/>
          </a:prstGeom>
          <a:noFill/>
          <a:ln w="9525">
            <a:noFill/>
            <a:miter lim="800000"/>
            <a:headEnd/>
            <a:tailEnd/>
          </a:ln>
        </p:spPr>
      </p:pic>
      <p:sp>
        <p:nvSpPr>
          <p:cNvPr id="45" name="Oval 44"/>
          <p:cNvSpPr/>
          <p:nvPr/>
        </p:nvSpPr>
        <p:spPr>
          <a:xfrm>
            <a:off x="3200400" y="2362200"/>
            <a:ext cx="2667000" cy="1371600"/>
          </a:xfrm>
          <a:prstGeom prst="ellipse">
            <a:avLst/>
          </a:prstGeom>
          <a:gradFill flip="none" rotWithShape="1">
            <a:gsLst>
              <a:gs pos="0">
                <a:schemeClr val="accent1">
                  <a:tint val="100000"/>
                  <a:shade val="100000"/>
                  <a:satMod val="130000"/>
                  <a:alpha val="21000"/>
                </a:schemeClr>
              </a:gs>
              <a:gs pos="100000">
                <a:schemeClr val="accent1">
                  <a:tint val="50000"/>
                  <a:shade val="100000"/>
                  <a:satMod val="350000"/>
                  <a:alpha val="21000"/>
                </a:schemeClr>
              </a:gs>
            </a:gsLst>
            <a:lin ang="16200000" scaled="0"/>
            <a:tileRect/>
          </a:gra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50" name="Rectangle 49"/>
          <p:cNvSpPr/>
          <p:nvPr/>
        </p:nvSpPr>
        <p:spPr>
          <a:xfrm>
            <a:off x="4105658" y="2489200"/>
            <a:ext cx="999741" cy="61595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000000"/>
                </a:solidFill>
                <a:latin typeface="Georgia"/>
              </a:rPr>
              <a:t>Standards ???</a:t>
            </a:r>
          </a:p>
        </p:txBody>
      </p:sp>
      <p:sp>
        <p:nvSpPr>
          <p:cNvPr id="51" name="Rectangle 50"/>
          <p:cNvSpPr/>
          <p:nvPr/>
        </p:nvSpPr>
        <p:spPr>
          <a:xfrm>
            <a:off x="5551487" y="3105150"/>
            <a:ext cx="631825" cy="47625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dirty="0">
                <a:solidFill>
                  <a:srgbClr val="000000"/>
                </a:solidFill>
                <a:latin typeface="Georgia"/>
              </a:rPr>
              <a:t>????</a:t>
            </a:r>
          </a:p>
        </p:txBody>
      </p:sp>
      <p:sp>
        <p:nvSpPr>
          <p:cNvPr id="52" name="Rectangle 51"/>
          <p:cNvSpPr/>
          <p:nvPr/>
        </p:nvSpPr>
        <p:spPr>
          <a:xfrm>
            <a:off x="2797082" y="2988766"/>
            <a:ext cx="1012918" cy="517089"/>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lIns="36000" rIns="36000" anchor="ctr">
            <a:normAutofit fontScale="70000" lnSpcReduction="20000"/>
          </a:bodyPr>
          <a:lstStyle/>
          <a:p>
            <a:pPr algn="ctr" defTabSz="914400" fontAlgn="base">
              <a:spcBef>
                <a:spcPct val="0"/>
              </a:spcBef>
              <a:spcAft>
                <a:spcPct val="0"/>
              </a:spcAft>
              <a:defRPr/>
            </a:pPr>
            <a:r>
              <a:rPr lang="en-US" sz="1400" dirty="0">
                <a:solidFill>
                  <a:srgbClr val="000000"/>
                </a:solidFill>
                <a:latin typeface="Georgia"/>
              </a:rPr>
              <a:t>Student feedback</a:t>
            </a:r>
          </a:p>
          <a:p>
            <a:pPr algn="ctr" defTabSz="914400" fontAlgn="base">
              <a:spcBef>
                <a:spcPct val="0"/>
              </a:spcBef>
              <a:spcAft>
                <a:spcPct val="0"/>
              </a:spcAft>
              <a:defRPr/>
            </a:pPr>
            <a:r>
              <a:rPr lang="en-US" sz="1400" dirty="0">
                <a:solidFill>
                  <a:srgbClr val="000000"/>
                </a:solidFill>
                <a:latin typeface="Georgia"/>
              </a:rPr>
              <a:t>Retention rates</a:t>
            </a:r>
          </a:p>
        </p:txBody>
      </p:sp>
      <p:cxnSp>
        <p:nvCxnSpPr>
          <p:cNvPr id="54" name="Straight Arrow Connector 53"/>
          <p:cNvCxnSpPr>
            <a:stCxn id="52" idx="3"/>
            <a:endCxn id="50" idx="1"/>
          </p:cNvCxnSpPr>
          <p:nvPr/>
        </p:nvCxnSpPr>
        <p:spPr>
          <a:xfrm flipV="1">
            <a:off x="3810000" y="2797175"/>
            <a:ext cx="295658" cy="450136"/>
          </a:xfrm>
          <a:prstGeom prst="straightConnector1">
            <a:avLst/>
          </a:prstGeom>
          <a:ln w="25400" cap="flat" cmpd="sng" algn="ctr">
            <a:solidFill>
              <a:schemeClr val="accent1">
                <a:lumMod val="25000"/>
              </a:schemeClr>
            </a:solidFill>
            <a:prstDash val="solid"/>
            <a:miter lim="800000"/>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a:stCxn id="118" idx="3"/>
          </p:cNvCxnSpPr>
          <p:nvPr/>
        </p:nvCxnSpPr>
        <p:spPr>
          <a:xfrm flipV="1">
            <a:off x="6084168" y="4818860"/>
            <a:ext cx="164232" cy="66618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a:stCxn id="23" idx="0"/>
            <a:endCxn id="52" idx="2"/>
          </p:cNvCxnSpPr>
          <p:nvPr/>
        </p:nvCxnSpPr>
        <p:spPr>
          <a:xfrm rot="16200000" flipV="1">
            <a:off x="3080904" y="3728492"/>
            <a:ext cx="491266" cy="45991"/>
          </a:xfrm>
          <a:prstGeom prst="straightConnector1">
            <a:avLst/>
          </a:prstGeom>
          <a:ln w="25400" cap="flat" cmpd="sng" algn="ctr">
            <a:solidFill>
              <a:schemeClr val="tx1"/>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a:endCxn id="22" idx="0"/>
          </p:cNvCxnSpPr>
          <p:nvPr/>
        </p:nvCxnSpPr>
        <p:spPr>
          <a:xfrm>
            <a:off x="5551487" y="3581400"/>
            <a:ext cx="779463" cy="526198"/>
          </a:xfrm>
          <a:prstGeom prst="straightConnector1">
            <a:avLst/>
          </a:prstGeom>
          <a:ln w="25400" cap="flat" cmpd="sng" algn="ctr">
            <a:solidFill>
              <a:srgbClr val="000000"/>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pic>
        <p:nvPicPr>
          <p:cNvPr id="77853" name="Picture 86"/>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5154720" y="2288226"/>
            <a:ext cx="315913" cy="609600"/>
          </a:xfrm>
          <a:prstGeom prst="rect">
            <a:avLst/>
          </a:prstGeom>
          <a:noFill/>
          <a:ln w="9525">
            <a:noFill/>
            <a:miter lim="800000"/>
            <a:headEnd/>
            <a:tailEnd/>
          </a:ln>
        </p:spPr>
      </p:pic>
      <p:sp>
        <p:nvSpPr>
          <p:cNvPr id="77854" name="TextBox 91"/>
          <p:cNvSpPr txBox="1">
            <a:spLocks noChangeArrowheads="1"/>
          </p:cNvSpPr>
          <p:nvPr/>
        </p:nvSpPr>
        <p:spPr bwMode="auto">
          <a:xfrm>
            <a:off x="5068168" y="1960557"/>
            <a:ext cx="2032000" cy="338138"/>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Manager/Supervisor</a:t>
            </a:r>
          </a:p>
        </p:txBody>
      </p:sp>
      <p:sp>
        <p:nvSpPr>
          <p:cNvPr id="77855" name="TextBox 94"/>
          <p:cNvSpPr txBox="1">
            <a:spLocks noChangeArrowheads="1"/>
          </p:cNvSpPr>
          <p:nvPr/>
        </p:nvSpPr>
        <p:spPr bwMode="auto">
          <a:xfrm>
            <a:off x="2330980" y="3564731"/>
            <a:ext cx="1600200" cy="338138"/>
          </a:xfrm>
          <a:prstGeom prst="rect">
            <a:avLst/>
          </a:prstGeom>
          <a:noFill/>
          <a:ln w="9525">
            <a:noFill/>
            <a:miter lim="800000"/>
            <a:headEnd/>
            <a:tailEnd/>
          </a:ln>
        </p:spPr>
        <p:txBody>
          <a:bodyPr>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measurements</a:t>
            </a:r>
            <a:endParaRPr lang="en-US" dirty="0">
              <a:solidFill>
                <a:prstClr val="black"/>
              </a:solidFill>
              <a:latin typeface="Arial" charset="0"/>
              <a:ea typeface="ＭＳ Ｐゴシック" charset="0"/>
              <a:cs typeface="Arial" charset="0"/>
            </a:endParaRPr>
          </a:p>
        </p:txBody>
      </p:sp>
      <p:sp>
        <p:nvSpPr>
          <p:cNvPr id="77856" name="TextBox 96"/>
          <p:cNvSpPr txBox="1">
            <a:spLocks noChangeArrowheads="1"/>
          </p:cNvSpPr>
          <p:nvPr/>
        </p:nvSpPr>
        <p:spPr bwMode="auto">
          <a:xfrm>
            <a:off x="5287661" y="3640931"/>
            <a:ext cx="1752600" cy="338138"/>
          </a:xfrm>
          <a:prstGeom prst="rect">
            <a:avLst/>
          </a:prstGeom>
          <a:noFill/>
          <a:ln w="9525">
            <a:noFill/>
            <a:miter lim="800000"/>
            <a:headEnd/>
            <a:tailEnd/>
          </a:ln>
        </p:spPr>
        <p:txBody>
          <a:bodyPr>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Corrective action</a:t>
            </a:r>
          </a:p>
        </p:txBody>
      </p:sp>
      <p:sp>
        <p:nvSpPr>
          <p:cNvPr id="53" name="Left Arrow Callout 52"/>
          <p:cNvSpPr/>
          <p:nvPr/>
        </p:nvSpPr>
        <p:spPr>
          <a:xfrm>
            <a:off x="6286499" y="2302668"/>
            <a:ext cx="2245941" cy="802481"/>
          </a:xfrm>
          <a:prstGeom prst="leftArrowCallout">
            <a:avLst/>
          </a:prstGeom>
          <a:solidFill>
            <a:schemeClr val="accent5"/>
          </a:solidFill>
        </p:spPr>
        <p:style>
          <a:lnRef idx="1">
            <a:schemeClr val="accent1"/>
          </a:lnRef>
          <a:fillRef idx="3">
            <a:schemeClr val="accent1"/>
          </a:fillRef>
          <a:effectRef idx="2">
            <a:schemeClr val="accent1"/>
          </a:effectRef>
          <a:fontRef idx="minor">
            <a:schemeClr val="lt1"/>
          </a:fontRef>
        </p:style>
        <p:txBody>
          <a:bodyPr lIns="0" tIns="0" rIns="0" bIns="0" anchor="ctr">
            <a:normAutofit fontScale="85000" lnSpcReduction="10000"/>
          </a:bodyPr>
          <a:lstStyle/>
          <a:p>
            <a:pPr algn="ctr" defTabSz="914400" fontAlgn="base">
              <a:spcBef>
                <a:spcPct val="0"/>
              </a:spcBef>
              <a:spcAft>
                <a:spcPct val="0"/>
              </a:spcAft>
              <a:defRPr/>
            </a:pPr>
            <a:r>
              <a:rPr lang="en-US" dirty="0">
                <a:solidFill>
                  <a:srgbClr val="FFFFFF"/>
                </a:solidFill>
                <a:latin typeface="Georgia"/>
              </a:rPr>
              <a:t>Blackboard, Lifelong learning resources</a:t>
            </a:r>
          </a:p>
        </p:txBody>
      </p:sp>
      <p:sp>
        <p:nvSpPr>
          <p:cNvPr id="55" name="Left Arrow Callout 54"/>
          <p:cNvSpPr/>
          <p:nvPr/>
        </p:nvSpPr>
        <p:spPr>
          <a:xfrm>
            <a:off x="7010400" y="3141662"/>
            <a:ext cx="1752600" cy="868101"/>
          </a:xfrm>
          <a:prstGeom prst="leftArrowCallout">
            <a:avLst/>
          </a:prstGeom>
          <a:solidFill>
            <a:schemeClr val="accent5"/>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Health &amp; </a:t>
            </a:r>
            <a:r>
              <a:rPr lang="en-US" sz="1400" dirty="0" smtClean="0">
                <a:solidFill>
                  <a:srgbClr val="FFFFFF"/>
                </a:solidFill>
                <a:latin typeface="Georgia"/>
              </a:rPr>
              <a:t>Safety </a:t>
            </a:r>
            <a:r>
              <a:rPr lang="en-US" sz="1400" dirty="0">
                <a:solidFill>
                  <a:srgbClr val="FFFFFF"/>
                </a:solidFill>
                <a:latin typeface="Georgia"/>
              </a:rPr>
              <a:t>Legislation</a:t>
            </a:r>
          </a:p>
        </p:txBody>
      </p:sp>
      <p:pic>
        <p:nvPicPr>
          <p:cNvPr id="77867" name="Picture 67"/>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864380" y="1727200"/>
            <a:ext cx="533400" cy="812800"/>
          </a:xfrm>
          <a:prstGeom prst="rect">
            <a:avLst/>
          </a:prstGeom>
          <a:noFill/>
          <a:ln w="9525">
            <a:noFill/>
            <a:miter lim="800000"/>
            <a:headEnd/>
            <a:tailEnd/>
          </a:ln>
        </p:spPr>
      </p:pic>
      <p:sp>
        <p:nvSpPr>
          <p:cNvPr id="118" name="Rectangle 117"/>
          <p:cNvSpPr/>
          <p:nvPr/>
        </p:nvSpPr>
        <p:spPr bwMode="auto">
          <a:xfrm>
            <a:off x="4789488" y="5092816"/>
            <a:ext cx="1294680" cy="78445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sz="1400" dirty="0">
              <a:solidFill>
                <a:srgbClr val="000000"/>
              </a:solidFill>
              <a:latin typeface="Georgia"/>
            </a:endParaRPr>
          </a:p>
          <a:p>
            <a:pPr algn="ctr" defTabSz="914400" fontAlgn="base">
              <a:spcBef>
                <a:spcPct val="0"/>
              </a:spcBef>
              <a:spcAft>
                <a:spcPct val="0"/>
              </a:spcAft>
              <a:defRPr/>
            </a:pPr>
            <a:r>
              <a:rPr lang="en-US" sz="1400" dirty="0" err="1">
                <a:solidFill>
                  <a:srgbClr val="FFFFFF"/>
                </a:solidFill>
                <a:latin typeface="Georgia"/>
              </a:rPr>
              <a:t>Programme</a:t>
            </a:r>
            <a:r>
              <a:rPr lang="en-US" sz="1400" dirty="0">
                <a:solidFill>
                  <a:srgbClr val="FFFFFF"/>
                </a:solidFill>
                <a:latin typeface="Georgia"/>
              </a:rPr>
              <a:t>  Induction</a:t>
            </a:r>
          </a:p>
          <a:p>
            <a:pPr algn="ctr" defTabSz="914400" fontAlgn="base">
              <a:spcBef>
                <a:spcPct val="0"/>
              </a:spcBef>
              <a:spcAft>
                <a:spcPct val="0"/>
              </a:spcAft>
              <a:defRPr/>
            </a:pPr>
            <a:endParaRPr lang="en-US" dirty="0">
              <a:solidFill>
                <a:srgbClr val="000000"/>
              </a:solidFill>
              <a:latin typeface="Georgia"/>
            </a:endParaRPr>
          </a:p>
        </p:txBody>
      </p:sp>
      <p:cxnSp>
        <p:nvCxnSpPr>
          <p:cNvPr id="124" name="Straight Arrow Connector 123"/>
          <p:cNvCxnSpPr>
            <a:stCxn id="50" idx="3"/>
            <a:endCxn id="51" idx="0"/>
          </p:cNvCxnSpPr>
          <p:nvPr/>
        </p:nvCxnSpPr>
        <p:spPr>
          <a:xfrm>
            <a:off x="5105399" y="2797175"/>
            <a:ext cx="762001" cy="307975"/>
          </a:xfrm>
          <a:prstGeom prst="straightConnector1">
            <a:avLst/>
          </a:prstGeom>
          <a:ln w="25400" cap="flat" cmpd="sng" algn="ctr">
            <a:solidFill>
              <a:srgbClr val="000000"/>
            </a:solidFill>
            <a:prstDash val="solid"/>
            <a:miter lim="800000"/>
            <a:headEnd type="none" w="med" len="med"/>
            <a:tailEnd type="arrow" w="med" len="med"/>
          </a:ln>
        </p:spPr>
        <p:style>
          <a:lnRef idx="2">
            <a:schemeClr val="accent1"/>
          </a:lnRef>
          <a:fillRef idx="0">
            <a:schemeClr val="accent1"/>
          </a:fillRef>
          <a:effectRef idx="1">
            <a:schemeClr val="accent1"/>
          </a:effectRef>
          <a:fontRef idx="minor">
            <a:schemeClr val="tx1"/>
          </a:fontRef>
        </p:style>
      </p:cxnSp>
      <p:pic>
        <p:nvPicPr>
          <p:cNvPr id="167"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905000" y="6018141"/>
            <a:ext cx="609600" cy="631634"/>
          </a:xfrm>
          <a:prstGeom prst="rect">
            <a:avLst/>
          </a:prstGeom>
          <a:ln>
            <a:noFill/>
          </a:ln>
          <a:effectLst>
            <a:outerShdw blurRad="292100" dist="139700" dir="2700000" algn="tl" rotWithShape="0">
              <a:srgbClr val="333333">
                <a:alpha val="65000"/>
              </a:srgbClr>
            </a:outerShdw>
          </a:effectLst>
        </p:spPr>
      </p:pic>
      <p:pic>
        <p:nvPicPr>
          <p:cNvPr id="168"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371600" y="6142745"/>
            <a:ext cx="609600" cy="631634"/>
          </a:xfrm>
          <a:prstGeom prst="rect">
            <a:avLst/>
          </a:prstGeom>
          <a:ln>
            <a:noFill/>
          </a:ln>
          <a:effectLst>
            <a:outerShdw blurRad="292100" dist="139700" dir="2700000" algn="tl" rotWithShape="0">
              <a:srgbClr val="333333">
                <a:alpha val="65000"/>
              </a:srgbClr>
            </a:outerShdw>
          </a:effectLst>
        </p:spPr>
      </p:pic>
      <p:pic>
        <p:nvPicPr>
          <p:cNvPr id="169" name="Picture 8" descr="tom secondary school teache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2196360" y="4337101"/>
            <a:ext cx="435462" cy="540684"/>
          </a:xfrm>
          <a:prstGeom prst="rect">
            <a:avLst/>
          </a:prstGeom>
          <a:ln>
            <a:noFill/>
          </a:ln>
          <a:effectLst>
            <a:outerShdw blurRad="292100" dist="139700" dir="2700000" algn="tl" rotWithShape="0">
              <a:srgbClr val="333333">
                <a:alpha val="65000"/>
              </a:srgbClr>
            </a:outerShdw>
          </a:effectLst>
        </p:spPr>
      </p:pic>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a:t>Resources, Authorities, Emergent Properties</a:t>
            </a:r>
          </a:p>
        </p:txBody>
      </p:sp>
      <p:sp>
        <p:nvSpPr>
          <p:cNvPr id="61" name="Left Arrow Callout 60"/>
          <p:cNvSpPr/>
          <p:nvPr/>
        </p:nvSpPr>
        <p:spPr>
          <a:xfrm>
            <a:off x="-1" y="4495801"/>
            <a:ext cx="2120705" cy="1447799"/>
          </a:xfrm>
          <a:prstGeom prst="leftArrowCallout">
            <a:avLst>
              <a:gd name="adj1" fmla="val 25000"/>
              <a:gd name="adj2" fmla="val 25000"/>
              <a:gd name="adj3" fmla="val 25000"/>
              <a:gd name="adj4" fmla="val 74173"/>
            </a:avLst>
          </a:prstGeom>
          <a:solidFill>
            <a:srgbClr val="9FDAFB"/>
          </a:solidFill>
        </p:spPr>
        <p:style>
          <a:lnRef idx="1">
            <a:schemeClr val="accent1"/>
          </a:lnRef>
          <a:fillRef idx="3">
            <a:schemeClr val="accent1"/>
          </a:fillRef>
          <a:effectRef idx="2">
            <a:schemeClr val="accent1"/>
          </a:effectRef>
          <a:fontRef idx="minor">
            <a:schemeClr val="lt1"/>
          </a:fontRef>
        </p:style>
        <p:txBody>
          <a:bodyPr rtlCol="0" anchor="ctr"/>
          <a:lstStyle/>
          <a:p>
            <a:pPr marL="285750" indent="-285750" defTabSz="914400" fontAlgn="base">
              <a:spcBef>
                <a:spcPct val="0"/>
              </a:spcBef>
              <a:spcAft>
                <a:spcPct val="0"/>
              </a:spcAft>
              <a:buFont typeface="Arial"/>
              <a:buChar char="•"/>
            </a:pPr>
            <a:r>
              <a:rPr lang="en-US" sz="1400" dirty="0">
                <a:solidFill>
                  <a:schemeClr val="tx1"/>
                </a:solidFill>
                <a:latin typeface="Georgia"/>
              </a:rPr>
              <a:t>Student sense of belonging</a:t>
            </a:r>
          </a:p>
          <a:p>
            <a:pPr marL="285750" indent="-285750" defTabSz="914400" fontAlgn="base">
              <a:spcBef>
                <a:spcPct val="0"/>
              </a:spcBef>
              <a:spcAft>
                <a:spcPct val="0"/>
              </a:spcAft>
              <a:buFont typeface="Arial"/>
              <a:buChar char="•"/>
            </a:pPr>
            <a:r>
              <a:rPr lang="en-US" sz="1400" dirty="0">
                <a:solidFill>
                  <a:schemeClr val="tx1"/>
                </a:solidFill>
                <a:latin typeface="Georgia"/>
              </a:rPr>
              <a:t>Cohort identity</a:t>
            </a:r>
          </a:p>
          <a:p>
            <a:pPr marL="285750" indent="-285750" defTabSz="914400" fontAlgn="base">
              <a:spcBef>
                <a:spcPct val="0"/>
              </a:spcBef>
              <a:spcAft>
                <a:spcPct val="0"/>
              </a:spcAft>
              <a:buFont typeface="Arial"/>
              <a:buChar char="•"/>
            </a:pPr>
            <a:r>
              <a:rPr lang="en-US" sz="1400" dirty="0">
                <a:solidFill>
                  <a:schemeClr val="tx1"/>
                </a:solidFill>
                <a:latin typeface="Georgia"/>
              </a:rPr>
              <a:t>Student retention</a:t>
            </a:r>
          </a:p>
        </p:txBody>
      </p:sp>
      <p:grpSp>
        <p:nvGrpSpPr>
          <p:cNvPr id="62" name="Group 61"/>
          <p:cNvGrpSpPr/>
          <p:nvPr/>
        </p:nvGrpSpPr>
        <p:grpSpPr>
          <a:xfrm>
            <a:off x="6510072" y="5408541"/>
            <a:ext cx="2405328" cy="1273723"/>
            <a:chOff x="6510072" y="5408541"/>
            <a:chExt cx="2405328" cy="1273723"/>
          </a:xfrm>
        </p:grpSpPr>
        <p:sp>
          <p:nvSpPr>
            <p:cNvPr id="64" name="TextBox 17"/>
            <p:cNvSpPr txBox="1">
              <a:spLocks noChangeArrowheads="1"/>
            </p:cNvSpPr>
            <p:nvPr/>
          </p:nvSpPr>
          <p:spPr bwMode="auto">
            <a:xfrm>
              <a:off x="6510072" y="5943600"/>
              <a:ext cx="2405328"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Beneficiaries</a:t>
              </a:r>
              <a:r>
                <a:rPr lang="en-US" sz="1400" dirty="0" smtClean="0">
                  <a:solidFill>
                    <a:schemeClr val="tx2">
                      <a:lumMod val="60000"/>
                      <a:lumOff val="40000"/>
                    </a:schemeClr>
                  </a:solidFill>
                  <a:latin typeface="Arial" charset="0"/>
                  <a:ea typeface="ＭＳ Ｐゴシック" charset="0"/>
                  <a:cs typeface="Arial" charset="0"/>
                </a:rPr>
                <a:t>: Students, Teaching Staff </a:t>
              </a:r>
            </a:p>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Victims</a:t>
              </a:r>
              <a:r>
                <a:rPr lang="en-US" sz="1400" dirty="0" smtClean="0">
                  <a:solidFill>
                    <a:srgbClr val="8588A2"/>
                  </a:solidFill>
                  <a:latin typeface="Arial" charset="0"/>
                  <a:ea typeface="ＭＳ Ｐゴシック" charset="0"/>
                  <a:cs typeface="Arial" charset="0"/>
                </a:rPr>
                <a:t>: Induction Staff</a:t>
              </a:r>
              <a:endParaRPr lang="en-US" sz="1400" dirty="0">
                <a:solidFill>
                  <a:srgbClr val="8588A2"/>
                </a:solidFill>
                <a:latin typeface="Arial" charset="0"/>
                <a:ea typeface="ＭＳ Ｐゴシック" charset="0"/>
                <a:cs typeface="Arial" charset="0"/>
              </a:endParaRPr>
            </a:p>
          </p:txBody>
        </p:sp>
        <p:pic>
          <p:nvPicPr>
            <p:cNvPr id="66" name="Picture 42"/>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557646" y="5408541"/>
              <a:ext cx="457200" cy="609600"/>
            </a:xfrm>
            <a:prstGeom prst="rect">
              <a:avLst/>
            </a:prstGeom>
            <a:noFill/>
            <a:ln w="9525">
              <a:noFill/>
              <a:miter lim="800000"/>
              <a:headEnd/>
              <a:tailEnd/>
            </a:ln>
          </p:spPr>
        </p:pic>
        <p:pic>
          <p:nvPicPr>
            <p:cNvPr id="67" name="Picture 43"/>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137400" y="5408541"/>
              <a:ext cx="457200" cy="609600"/>
            </a:xfrm>
            <a:prstGeom prst="rect">
              <a:avLst/>
            </a:prstGeom>
            <a:noFill/>
            <a:ln w="9525">
              <a:noFill/>
              <a:miter lim="800000"/>
              <a:headEnd/>
              <a:tailEnd/>
            </a:ln>
          </p:spPr>
        </p:pic>
      </p:grpSp>
    </p:spTree>
    <p:extLst>
      <p:ext uri="{BB962C8B-B14F-4D97-AF65-F5344CB8AC3E}">
        <p14:creationId xmlns:p14="http://schemas.microsoft.com/office/powerpoint/2010/main" val="339648233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905000" y="2209799"/>
            <a:ext cx="5257800" cy="4195247"/>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29" name="TextBox 6"/>
          <p:cNvSpPr txBox="1">
            <a:spLocks noChangeArrowheads="1"/>
          </p:cNvSpPr>
          <p:nvPr/>
        </p:nvSpPr>
        <p:spPr bwMode="auto">
          <a:xfrm>
            <a:off x="5410200" y="1358502"/>
            <a:ext cx="3733800" cy="400110"/>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2000" b="1" dirty="0">
                <a:solidFill>
                  <a:prstClr val="black"/>
                </a:solidFill>
                <a:latin typeface="Arial" charset="0"/>
                <a:ea typeface="ＭＳ Ｐゴシック" charset="0"/>
                <a:cs typeface="Arial" charset="0"/>
              </a:rPr>
              <a:t>Student Induction System </a:t>
            </a:r>
          </a:p>
        </p:txBody>
      </p:sp>
      <p:sp>
        <p:nvSpPr>
          <p:cNvPr id="77830" name="TextBox 8"/>
          <p:cNvSpPr txBox="1">
            <a:spLocks noChangeArrowheads="1"/>
          </p:cNvSpPr>
          <p:nvPr/>
        </p:nvSpPr>
        <p:spPr bwMode="auto">
          <a:xfrm>
            <a:off x="1676400" y="2133600"/>
            <a:ext cx="1295400" cy="646331"/>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dirty="0">
                <a:solidFill>
                  <a:prstClr val="black"/>
                </a:solidFill>
                <a:latin typeface="Arial" charset="0"/>
                <a:ea typeface="ＭＳ Ｐゴシック" charset="0"/>
                <a:cs typeface="Arial" charset="0"/>
              </a:rPr>
              <a:t>System owner ???</a:t>
            </a:r>
          </a:p>
        </p:txBody>
      </p:sp>
      <p:sp>
        <p:nvSpPr>
          <p:cNvPr id="12" name="Right Arrow 11"/>
          <p:cNvSpPr/>
          <p:nvPr/>
        </p:nvSpPr>
        <p:spPr>
          <a:xfrm rot="18026977">
            <a:off x="2308763" y="6039221"/>
            <a:ext cx="79267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13" name="Right Arrow 12"/>
          <p:cNvSpPr/>
          <p:nvPr/>
        </p:nvSpPr>
        <p:spPr>
          <a:xfrm rot="1478785">
            <a:off x="7118735" y="4357024"/>
            <a:ext cx="820601"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33" name="TextBox 15"/>
          <p:cNvSpPr txBox="1">
            <a:spLocks noChangeArrowheads="1"/>
          </p:cNvSpPr>
          <p:nvPr/>
        </p:nvSpPr>
        <p:spPr bwMode="auto">
          <a:xfrm>
            <a:off x="2931320" y="6405047"/>
            <a:ext cx="1302385" cy="307777"/>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New Students</a:t>
            </a:r>
          </a:p>
        </p:txBody>
      </p:sp>
      <p:sp>
        <p:nvSpPr>
          <p:cNvPr id="77834" name="TextBox 16"/>
          <p:cNvSpPr txBox="1">
            <a:spLocks noChangeArrowheads="1"/>
          </p:cNvSpPr>
          <p:nvPr/>
        </p:nvSpPr>
        <p:spPr bwMode="auto">
          <a:xfrm>
            <a:off x="8001001" y="4332288"/>
            <a:ext cx="1142999"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Students prepared for learning</a:t>
            </a:r>
          </a:p>
        </p:txBody>
      </p:sp>
      <p:grpSp>
        <p:nvGrpSpPr>
          <p:cNvPr id="2" name="Group 34"/>
          <p:cNvGrpSpPr>
            <a:grpSpLocks/>
          </p:cNvGrpSpPr>
          <p:nvPr/>
        </p:nvGrpSpPr>
        <p:grpSpPr bwMode="auto">
          <a:xfrm>
            <a:off x="2797082" y="3997122"/>
            <a:ext cx="4079174" cy="1946479"/>
            <a:chOff x="2206538" y="3838093"/>
            <a:chExt cx="5892142" cy="2695126"/>
          </a:xfrm>
        </p:grpSpPr>
        <p:sp>
          <p:nvSpPr>
            <p:cNvPr id="20" name="Rectangle 19"/>
            <p:cNvSpPr/>
            <p:nvPr/>
          </p:nvSpPr>
          <p:spPr>
            <a:xfrm>
              <a:off x="3316648" y="5423193"/>
              <a:ext cx="1560113" cy="111002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Intro to Student Services</a:t>
              </a:r>
            </a:p>
          </p:txBody>
        </p:sp>
        <p:sp>
          <p:nvSpPr>
            <p:cNvPr id="21" name="Rectangle 20"/>
            <p:cNvSpPr/>
            <p:nvPr/>
          </p:nvSpPr>
          <p:spPr>
            <a:xfrm>
              <a:off x="4080934" y="3855598"/>
              <a:ext cx="1481314" cy="92815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School Welcome</a:t>
              </a:r>
            </a:p>
          </p:txBody>
        </p:sp>
        <p:sp>
          <p:nvSpPr>
            <p:cNvPr id="22" name="Rectangle 21"/>
            <p:cNvSpPr/>
            <p:nvPr/>
          </p:nvSpPr>
          <p:spPr>
            <a:xfrm>
              <a:off x="6523351" y="3991060"/>
              <a:ext cx="1575329" cy="1253878"/>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tIns="234000" anchor="ctr"/>
            <a:lstStyle/>
            <a:p>
              <a:pPr algn="ctr" defTabSz="914400" fontAlgn="base">
                <a:spcBef>
                  <a:spcPct val="0"/>
                </a:spcBef>
                <a:spcAft>
                  <a:spcPct val="0"/>
                </a:spcAft>
                <a:defRPr/>
              </a:pPr>
              <a:r>
                <a:rPr lang="en-US" sz="1400" dirty="0">
                  <a:solidFill>
                    <a:srgbClr val="FFFFFF"/>
                  </a:solidFill>
                  <a:latin typeface="Georgia"/>
                </a:rPr>
                <a:t>School Induction Activities</a:t>
              </a:r>
            </a:p>
            <a:p>
              <a:pPr algn="ctr" defTabSz="914400" fontAlgn="base">
                <a:spcBef>
                  <a:spcPct val="0"/>
                </a:spcBef>
                <a:spcAft>
                  <a:spcPct val="0"/>
                </a:spcAft>
                <a:defRPr/>
              </a:pPr>
              <a:endParaRPr lang="en-US" dirty="0">
                <a:solidFill>
                  <a:srgbClr val="000000"/>
                </a:solidFill>
                <a:latin typeface="Georgia"/>
              </a:endParaRPr>
            </a:p>
          </p:txBody>
        </p:sp>
        <p:sp>
          <p:nvSpPr>
            <p:cNvPr id="23" name="Rectangle 22"/>
            <p:cNvSpPr/>
            <p:nvPr/>
          </p:nvSpPr>
          <p:spPr>
            <a:xfrm>
              <a:off x="2206538" y="3838093"/>
              <a:ext cx="1595967" cy="928154"/>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University Welcome</a:t>
              </a:r>
            </a:p>
          </p:txBody>
        </p:sp>
        <p:cxnSp>
          <p:nvCxnSpPr>
            <p:cNvPr id="24" name="Straight Arrow Connector 23"/>
            <p:cNvCxnSpPr>
              <a:stCxn id="23" idx="2"/>
              <a:endCxn id="20" idx="1"/>
            </p:cNvCxnSpPr>
            <p:nvPr/>
          </p:nvCxnSpPr>
          <p:spPr>
            <a:xfrm rot="16200000" flipH="1">
              <a:off x="2554604" y="5216162"/>
              <a:ext cx="1211960" cy="312126"/>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20" idx="0"/>
              <a:endCxn id="21" idx="2"/>
            </p:cNvCxnSpPr>
            <p:nvPr/>
          </p:nvCxnSpPr>
          <p:spPr>
            <a:xfrm rot="5400000" flipH="1" flipV="1">
              <a:off x="4139427" y="4741030"/>
              <a:ext cx="639442" cy="724887"/>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18" idx="0"/>
            </p:cNvCxnSpPr>
            <p:nvPr/>
          </p:nvCxnSpPr>
          <p:spPr>
            <a:xfrm>
              <a:off x="5138761" y="4801337"/>
              <a:ext cx="880744" cy="55387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pic>
        <p:nvPicPr>
          <p:cNvPr id="77840" name="Picture 40"/>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088124" y="5091412"/>
            <a:ext cx="315913" cy="609600"/>
          </a:xfrm>
          <a:prstGeom prst="rect">
            <a:avLst/>
          </a:prstGeom>
          <a:noFill/>
          <a:ln w="9525">
            <a:noFill/>
            <a:miter lim="800000"/>
            <a:headEnd/>
            <a:tailEnd/>
          </a:ln>
        </p:spPr>
      </p:pic>
      <p:sp>
        <p:nvSpPr>
          <p:cNvPr id="45" name="Oval 44"/>
          <p:cNvSpPr/>
          <p:nvPr/>
        </p:nvSpPr>
        <p:spPr>
          <a:xfrm>
            <a:off x="3200400" y="2362200"/>
            <a:ext cx="2667000" cy="1371600"/>
          </a:xfrm>
          <a:prstGeom prst="ellipse">
            <a:avLst/>
          </a:prstGeom>
          <a:gradFill flip="none" rotWithShape="1">
            <a:gsLst>
              <a:gs pos="0">
                <a:schemeClr val="accent1">
                  <a:tint val="100000"/>
                  <a:shade val="100000"/>
                  <a:satMod val="130000"/>
                  <a:alpha val="21000"/>
                </a:schemeClr>
              </a:gs>
              <a:gs pos="100000">
                <a:schemeClr val="accent1">
                  <a:tint val="50000"/>
                  <a:shade val="100000"/>
                  <a:satMod val="350000"/>
                  <a:alpha val="21000"/>
                </a:schemeClr>
              </a:gs>
            </a:gsLst>
            <a:lin ang="16200000" scaled="0"/>
            <a:tileRect/>
          </a:gra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50" name="Rectangle 49"/>
          <p:cNvSpPr/>
          <p:nvPr/>
        </p:nvSpPr>
        <p:spPr>
          <a:xfrm>
            <a:off x="4105658" y="2489200"/>
            <a:ext cx="999741" cy="61595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000000"/>
                </a:solidFill>
                <a:latin typeface="Georgia"/>
              </a:rPr>
              <a:t>Standards ???</a:t>
            </a:r>
          </a:p>
        </p:txBody>
      </p:sp>
      <p:sp>
        <p:nvSpPr>
          <p:cNvPr id="51" name="Rectangle 50"/>
          <p:cNvSpPr/>
          <p:nvPr/>
        </p:nvSpPr>
        <p:spPr>
          <a:xfrm>
            <a:off x="5551487" y="3105150"/>
            <a:ext cx="631825" cy="47625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dirty="0">
                <a:solidFill>
                  <a:srgbClr val="000000"/>
                </a:solidFill>
                <a:latin typeface="Georgia"/>
              </a:rPr>
              <a:t>????</a:t>
            </a:r>
          </a:p>
        </p:txBody>
      </p:sp>
      <p:sp>
        <p:nvSpPr>
          <p:cNvPr id="52" name="Rectangle 51"/>
          <p:cNvSpPr/>
          <p:nvPr/>
        </p:nvSpPr>
        <p:spPr>
          <a:xfrm>
            <a:off x="2797082" y="2988766"/>
            <a:ext cx="1012918" cy="517089"/>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lIns="36000" rIns="36000" anchor="ctr">
            <a:normAutofit fontScale="70000" lnSpcReduction="20000"/>
          </a:bodyPr>
          <a:lstStyle/>
          <a:p>
            <a:pPr algn="ctr" defTabSz="914400" fontAlgn="base">
              <a:spcBef>
                <a:spcPct val="0"/>
              </a:spcBef>
              <a:spcAft>
                <a:spcPct val="0"/>
              </a:spcAft>
              <a:defRPr/>
            </a:pPr>
            <a:r>
              <a:rPr lang="en-US" sz="1400" dirty="0">
                <a:solidFill>
                  <a:srgbClr val="000000"/>
                </a:solidFill>
                <a:latin typeface="Georgia"/>
              </a:rPr>
              <a:t>Student feedback</a:t>
            </a:r>
          </a:p>
          <a:p>
            <a:pPr algn="ctr" defTabSz="914400" fontAlgn="base">
              <a:spcBef>
                <a:spcPct val="0"/>
              </a:spcBef>
              <a:spcAft>
                <a:spcPct val="0"/>
              </a:spcAft>
              <a:defRPr/>
            </a:pPr>
            <a:r>
              <a:rPr lang="en-US" sz="1400" dirty="0">
                <a:solidFill>
                  <a:srgbClr val="000000"/>
                </a:solidFill>
                <a:latin typeface="Georgia"/>
              </a:rPr>
              <a:t>Retention rates</a:t>
            </a:r>
          </a:p>
        </p:txBody>
      </p:sp>
      <p:cxnSp>
        <p:nvCxnSpPr>
          <p:cNvPr id="54" name="Straight Arrow Connector 53"/>
          <p:cNvCxnSpPr>
            <a:stCxn id="52" idx="3"/>
            <a:endCxn id="50" idx="1"/>
          </p:cNvCxnSpPr>
          <p:nvPr/>
        </p:nvCxnSpPr>
        <p:spPr>
          <a:xfrm flipV="1">
            <a:off x="3810000" y="2797175"/>
            <a:ext cx="295658" cy="450136"/>
          </a:xfrm>
          <a:prstGeom prst="straightConnector1">
            <a:avLst/>
          </a:prstGeom>
          <a:ln w="25400" cap="flat" cmpd="sng" algn="ctr">
            <a:solidFill>
              <a:schemeClr val="accent1">
                <a:lumMod val="25000"/>
              </a:schemeClr>
            </a:solidFill>
            <a:prstDash val="solid"/>
            <a:miter lim="800000"/>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a:stCxn id="118" idx="3"/>
          </p:cNvCxnSpPr>
          <p:nvPr/>
        </p:nvCxnSpPr>
        <p:spPr>
          <a:xfrm flipV="1">
            <a:off x="6084168" y="4818860"/>
            <a:ext cx="164232" cy="66618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a:stCxn id="23" idx="0"/>
            <a:endCxn id="52" idx="2"/>
          </p:cNvCxnSpPr>
          <p:nvPr/>
        </p:nvCxnSpPr>
        <p:spPr>
          <a:xfrm rot="16200000" flipV="1">
            <a:off x="3080904" y="3728492"/>
            <a:ext cx="491266" cy="45991"/>
          </a:xfrm>
          <a:prstGeom prst="straightConnector1">
            <a:avLst/>
          </a:prstGeom>
          <a:ln w="25400" cap="flat" cmpd="sng" algn="ctr">
            <a:solidFill>
              <a:schemeClr val="tx1"/>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a:endCxn id="22" idx="0"/>
          </p:cNvCxnSpPr>
          <p:nvPr/>
        </p:nvCxnSpPr>
        <p:spPr>
          <a:xfrm>
            <a:off x="5551487" y="3581400"/>
            <a:ext cx="779463" cy="526198"/>
          </a:xfrm>
          <a:prstGeom prst="straightConnector1">
            <a:avLst/>
          </a:prstGeom>
          <a:ln w="25400" cap="flat" cmpd="sng" algn="ctr">
            <a:solidFill>
              <a:srgbClr val="000000"/>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pic>
        <p:nvPicPr>
          <p:cNvPr id="77853" name="Picture 86"/>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5154720" y="2288226"/>
            <a:ext cx="315913" cy="609600"/>
          </a:xfrm>
          <a:prstGeom prst="rect">
            <a:avLst/>
          </a:prstGeom>
          <a:noFill/>
          <a:ln w="9525">
            <a:noFill/>
            <a:miter lim="800000"/>
            <a:headEnd/>
            <a:tailEnd/>
          </a:ln>
        </p:spPr>
      </p:pic>
      <p:sp>
        <p:nvSpPr>
          <p:cNvPr id="77854" name="TextBox 91"/>
          <p:cNvSpPr txBox="1">
            <a:spLocks noChangeArrowheads="1"/>
          </p:cNvSpPr>
          <p:nvPr/>
        </p:nvSpPr>
        <p:spPr bwMode="auto">
          <a:xfrm>
            <a:off x="5068168" y="1960557"/>
            <a:ext cx="2032000" cy="338138"/>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Manager/Supervisor</a:t>
            </a:r>
          </a:p>
        </p:txBody>
      </p:sp>
      <p:sp>
        <p:nvSpPr>
          <p:cNvPr id="77855" name="TextBox 94"/>
          <p:cNvSpPr txBox="1">
            <a:spLocks noChangeArrowheads="1"/>
          </p:cNvSpPr>
          <p:nvPr/>
        </p:nvSpPr>
        <p:spPr bwMode="auto">
          <a:xfrm>
            <a:off x="2330980" y="3564731"/>
            <a:ext cx="1600200" cy="338138"/>
          </a:xfrm>
          <a:prstGeom prst="rect">
            <a:avLst/>
          </a:prstGeom>
          <a:noFill/>
          <a:ln w="9525">
            <a:noFill/>
            <a:miter lim="800000"/>
            <a:headEnd/>
            <a:tailEnd/>
          </a:ln>
        </p:spPr>
        <p:txBody>
          <a:bodyPr>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measurements</a:t>
            </a:r>
            <a:endParaRPr lang="en-US" dirty="0">
              <a:solidFill>
                <a:prstClr val="black"/>
              </a:solidFill>
              <a:latin typeface="Arial" charset="0"/>
              <a:ea typeface="ＭＳ Ｐゴシック" charset="0"/>
              <a:cs typeface="Arial" charset="0"/>
            </a:endParaRPr>
          </a:p>
        </p:txBody>
      </p:sp>
      <p:sp>
        <p:nvSpPr>
          <p:cNvPr id="77856" name="TextBox 96"/>
          <p:cNvSpPr txBox="1">
            <a:spLocks noChangeArrowheads="1"/>
          </p:cNvSpPr>
          <p:nvPr/>
        </p:nvSpPr>
        <p:spPr bwMode="auto">
          <a:xfrm>
            <a:off x="5287661" y="3640931"/>
            <a:ext cx="1752600" cy="338138"/>
          </a:xfrm>
          <a:prstGeom prst="rect">
            <a:avLst/>
          </a:prstGeom>
          <a:noFill/>
          <a:ln w="9525">
            <a:noFill/>
            <a:miter lim="800000"/>
            <a:headEnd/>
            <a:tailEnd/>
          </a:ln>
        </p:spPr>
        <p:txBody>
          <a:bodyPr>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Corrective action</a:t>
            </a:r>
          </a:p>
        </p:txBody>
      </p:sp>
      <p:sp>
        <p:nvSpPr>
          <p:cNvPr id="53" name="Left Arrow Callout 52"/>
          <p:cNvSpPr/>
          <p:nvPr/>
        </p:nvSpPr>
        <p:spPr>
          <a:xfrm>
            <a:off x="6286499" y="2302668"/>
            <a:ext cx="2245941" cy="802481"/>
          </a:xfrm>
          <a:prstGeom prst="leftArrowCallout">
            <a:avLst/>
          </a:prstGeom>
          <a:solidFill>
            <a:schemeClr val="accent5"/>
          </a:solidFill>
        </p:spPr>
        <p:style>
          <a:lnRef idx="1">
            <a:schemeClr val="accent1"/>
          </a:lnRef>
          <a:fillRef idx="3">
            <a:schemeClr val="accent1"/>
          </a:fillRef>
          <a:effectRef idx="2">
            <a:schemeClr val="accent1"/>
          </a:effectRef>
          <a:fontRef idx="minor">
            <a:schemeClr val="lt1"/>
          </a:fontRef>
        </p:style>
        <p:txBody>
          <a:bodyPr lIns="0" tIns="0" rIns="0" bIns="0" anchor="ctr">
            <a:normAutofit fontScale="85000" lnSpcReduction="10000"/>
          </a:bodyPr>
          <a:lstStyle/>
          <a:p>
            <a:pPr algn="ctr" defTabSz="914400" fontAlgn="base">
              <a:spcBef>
                <a:spcPct val="0"/>
              </a:spcBef>
              <a:spcAft>
                <a:spcPct val="0"/>
              </a:spcAft>
              <a:defRPr/>
            </a:pPr>
            <a:r>
              <a:rPr lang="en-US" dirty="0">
                <a:solidFill>
                  <a:srgbClr val="FFFFFF"/>
                </a:solidFill>
                <a:latin typeface="Georgia"/>
              </a:rPr>
              <a:t>Blackboard, Lifelong learning resources</a:t>
            </a:r>
          </a:p>
        </p:txBody>
      </p:sp>
      <p:sp>
        <p:nvSpPr>
          <p:cNvPr id="55" name="Left Arrow Callout 54"/>
          <p:cNvSpPr/>
          <p:nvPr/>
        </p:nvSpPr>
        <p:spPr>
          <a:xfrm>
            <a:off x="7010400" y="3141662"/>
            <a:ext cx="1752600" cy="868101"/>
          </a:xfrm>
          <a:prstGeom prst="leftArrowCallout">
            <a:avLst/>
          </a:prstGeom>
          <a:solidFill>
            <a:schemeClr val="accent5"/>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Health &amp; </a:t>
            </a:r>
            <a:r>
              <a:rPr lang="en-US" sz="1400" dirty="0" smtClean="0">
                <a:solidFill>
                  <a:srgbClr val="FFFFFF"/>
                </a:solidFill>
                <a:latin typeface="Georgia"/>
              </a:rPr>
              <a:t>Safety </a:t>
            </a:r>
            <a:r>
              <a:rPr lang="en-US" sz="1400" dirty="0">
                <a:solidFill>
                  <a:srgbClr val="FFFFFF"/>
                </a:solidFill>
                <a:latin typeface="Georgia"/>
              </a:rPr>
              <a:t>Legislation</a:t>
            </a:r>
          </a:p>
        </p:txBody>
      </p:sp>
      <p:pic>
        <p:nvPicPr>
          <p:cNvPr id="77867" name="Picture 67"/>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864380" y="1727200"/>
            <a:ext cx="533400" cy="812800"/>
          </a:xfrm>
          <a:prstGeom prst="rect">
            <a:avLst/>
          </a:prstGeom>
          <a:noFill/>
          <a:ln w="9525">
            <a:noFill/>
            <a:miter lim="800000"/>
            <a:headEnd/>
            <a:tailEnd/>
          </a:ln>
        </p:spPr>
      </p:pic>
      <p:sp>
        <p:nvSpPr>
          <p:cNvPr id="118" name="Rectangle 117"/>
          <p:cNvSpPr/>
          <p:nvPr/>
        </p:nvSpPr>
        <p:spPr bwMode="auto">
          <a:xfrm>
            <a:off x="4789488" y="5092816"/>
            <a:ext cx="1294680" cy="78445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sz="1400" dirty="0">
              <a:solidFill>
                <a:srgbClr val="000000"/>
              </a:solidFill>
              <a:latin typeface="Georgia"/>
            </a:endParaRPr>
          </a:p>
          <a:p>
            <a:pPr algn="ctr" defTabSz="914400" fontAlgn="base">
              <a:spcBef>
                <a:spcPct val="0"/>
              </a:spcBef>
              <a:spcAft>
                <a:spcPct val="0"/>
              </a:spcAft>
              <a:defRPr/>
            </a:pPr>
            <a:r>
              <a:rPr lang="en-US" sz="1400" dirty="0" err="1">
                <a:solidFill>
                  <a:srgbClr val="FFFFFF"/>
                </a:solidFill>
                <a:latin typeface="Georgia"/>
              </a:rPr>
              <a:t>Programme</a:t>
            </a:r>
            <a:r>
              <a:rPr lang="en-US" sz="1400" dirty="0">
                <a:solidFill>
                  <a:srgbClr val="FFFFFF"/>
                </a:solidFill>
                <a:latin typeface="Georgia"/>
              </a:rPr>
              <a:t>  Induction</a:t>
            </a:r>
          </a:p>
          <a:p>
            <a:pPr algn="ctr" defTabSz="914400" fontAlgn="base">
              <a:spcBef>
                <a:spcPct val="0"/>
              </a:spcBef>
              <a:spcAft>
                <a:spcPct val="0"/>
              </a:spcAft>
              <a:defRPr/>
            </a:pPr>
            <a:endParaRPr lang="en-US" dirty="0">
              <a:solidFill>
                <a:srgbClr val="000000"/>
              </a:solidFill>
              <a:latin typeface="Georgia"/>
            </a:endParaRPr>
          </a:p>
        </p:txBody>
      </p:sp>
      <p:cxnSp>
        <p:nvCxnSpPr>
          <p:cNvPr id="124" name="Straight Arrow Connector 123"/>
          <p:cNvCxnSpPr>
            <a:stCxn id="50" idx="3"/>
            <a:endCxn id="51" idx="0"/>
          </p:cNvCxnSpPr>
          <p:nvPr/>
        </p:nvCxnSpPr>
        <p:spPr>
          <a:xfrm>
            <a:off x="5105399" y="2797175"/>
            <a:ext cx="762001" cy="307975"/>
          </a:xfrm>
          <a:prstGeom prst="straightConnector1">
            <a:avLst/>
          </a:prstGeom>
          <a:ln w="25400" cap="flat" cmpd="sng" algn="ctr">
            <a:solidFill>
              <a:srgbClr val="000000"/>
            </a:solidFill>
            <a:prstDash val="solid"/>
            <a:miter lim="800000"/>
            <a:headEnd type="none" w="med" len="med"/>
            <a:tailEnd type="arrow" w="med" len="med"/>
          </a:ln>
        </p:spPr>
        <p:style>
          <a:lnRef idx="2">
            <a:schemeClr val="accent1"/>
          </a:lnRef>
          <a:fillRef idx="0">
            <a:schemeClr val="accent1"/>
          </a:fillRef>
          <a:effectRef idx="1">
            <a:schemeClr val="accent1"/>
          </a:effectRef>
          <a:fontRef idx="minor">
            <a:schemeClr val="tx1"/>
          </a:fontRef>
        </p:style>
      </p:cxnSp>
      <p:pic>
        <p:nvPicPr>
          <p:cNvPr id="167"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905000" y="6018141"/>
            <a:ext cx="609600" cy="631634"/>
          </a:xfrm>
          <a:prstGeom prst="rect">
            <a:avLst/>
          </a:prstGeom>
          <a:ln>
            <a:noFill/>
          </a:ln>
          <a:effectLst>
            <a:outerShdw blurRad="292100" dist="139700" dir="2700000" algn="tl" rotWithShape="0">
              <a:srgbClr val="333333">
                <a:alpha val="65000"/>
              </a:srgbClr>
            </a:outerShdw>
          </a:effectLst>
        </p:spPr>
      </p:pic>
      <p:pic>
        <p:nvPicPr>
          <p:cNvPr id="168" name="Picture 12" descr="louise independent learne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371600" y="6142745"/>
            <a:ext cx="609600" cy="631634"/>
          </a:xfrm>
          <a:prstGeom prst="rect">
            <a:avLst/>
          </a:prstGeom>
          <a:ln>
            <a:noFill/>
          </a:ln>
          <a:effectLst>
            <a:outerShdw blurRad="292100" dist="139700" dir="2700000" algn="tl" rotWithShape="0">
              <a:srgbClr val="333333">
                <a:alpha val="65000"/>
              </a:srgbClr>
            </a:outerShdw>
          </a:effectLst>
        </p:spPr>
      </p:pic>
      <p:pic>
        <p:nvPicPr>
          <p:cNvPr id="169" name="Picture 8" descr="tom secondary school teache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2196360" y="4337101"/>
            <a:ext cx="435462" cy="540684"/>
          </a:xfrm>
          <a:prstGeom prst="rect">
            <a:avLst/>
          </a:prstGeom>
          <a:ln>
            <a:noFill/>
          </a:ln>
          <a:effectLst>
            <a:outerShdw blurRad="292100" dist="139700" dir="2700000" algn="tl" rotWithShape="0">
              <a:srgbClr val="333333">
                <a:alpha val="65000"/>
              </a:srgbClr>
            </a:outerShdw>
          </a:effectLst>
        </p:spPr>
      </p:pic>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a:t>Alliances, Conflicts, Beliefs, Values, Attitudes, </a:t>
            </a:r>
            <a:r>
              <a:rPr lang="en-US" sz="2000" dirty="0" smtClean="0"/>
              <a:t>Motivations?</a:t>
            </a:r>
            <a:endParaRPr lang="en-US" sz="2000" dirty="0"/>
          </a:p>
        </p:txBody>
      </p:sp>
      <p:sp>
        <p:nvSpPr>
          <p:cNvPr id="61" name="Left Arrow Callout 60"/>
          <p:cNvSpPr/>
          <p:nvPr/>
        </p:nvSpPr>
        <p:spPr>
          <a:xfrm>
            <a:off x="-1" y="4495801"/>
            <a:ext cx="2120705" cy="1447799"/>
          </a:xfrm>
          <a:prstGeom prst="leftArrowCallout">
            <a:avLst>
              <a:gd name="adj1" fmla="val 25000"/>
              <a:gd name="adj2" fmla="val 25000"/>
              <a:gd name="adj3" fmla="val 25000"/>
              <a:gd name="adj4" fmla="val 74173"/>
            </a:avLst>
          </a:prstGeom>
          <a:solidFill>
            <a:srgbClr val="9FDAFB"/>
          </a:solidFill>
        </p:spPr>
        <p:style>
          <a:lnRef idx="1">
            <a:schemeClr val="accent1"/>
          </a:lnRef>
          <a:fillRef idx="3">
            <a:schemeClr val="accent1"/>
          </a:fillRef>
          <a:effectRef idx="2">
            <a:schemeClr val="accent1"/>
          </a:effectRef>
          <a:fontRef idx="minor">
            <a:schemeClr val="lt1"/>
          </a:fontRef>
        </p:style>
        <p:txBody>
          <a:bodyPr rtlCol="0" anchor="ctr"/>
          <a:lstStyle/>
          <a:p>
            <a:pPr marL="285750" indent="-285750" defTabSz="914400" fontAlgn="base">
              <a:spcBef>
                <a:spcPct val="0"/>
              </a:spcBef>
              <a:spcAft>
                <a:spcPct val="0"/>
              </a:spcAft>
              <a:buFont typeface="Arial"/>
              <a:buChar char="•"/>
            </a:pPr>
            <a:r>
              <a:rPr lang="en-US" sz="1400" dirty="0">
                <a:solidFill>
                  <a:schemeClr val="tx1"/>
                </a:solidFill>
                <a:latin typeface="Georgia"/>
              </a:rPr>
              <a:t>Student sense of belonging</a:t>
            </a:r>
          </a:p>
          <a:p>
            <a:pPr marL="285750" indent="-285750" defTabSz="914400" fontAlgn="base">
              <a:spcBef>
                <a:spcPct val="0"/>
              </a:spcBef>
              <a:spcAft>
                <a:spcPct val="0"/>
              </a:spcAft>
              <a:buFont typeface="Arial"/>
              <a:buChar char="•"/>
            </a:pPr>
            <a:r>
              <a:rPr lang="en-US" sz="1400" dirty="0">
                <a:solidFill>
                  <a:schemeClr val="tx1"/>
                </a:solidFill>
                <a:latin typeface="Georgia"/>
              </a:rPr>
              <a:t>Cohort identity</a:t>
            </a:r>
          </a:p>
          <a:p>
            <a:pPr marL="285750" indent="-285750" defTabSz="914400" fontAlgn="base">
              <a:spcBef>
                <a:spcPct val="0"/>
              </a:spcBef>
              <a:spcAft>
                <a:spcPct val="0"/>
              </a:spcAft>
              <a:buFont typeface="Arial"/>
              <a:buChar char="•"/>
            </a:pPr>
            <a:r>
              <a:rPr lang="en-US" sz="1400" dirty="0">
                <a:solidFill>
                  <a:schemeClr val="tx1"/>
                </a:solidFill>
                <a:latin typeface="Georgia"/>
              </a:rPr>
              <a:t>Student retention</a:t>
            </a:r>
          </a:p>
        </p:txBody>
      </p:sp>
      <p:grpSp>
        <p:nvGrpSpPr>
          <p:cNvPr id="62" name="Group 61"/>
          <p:cNvGrpSpPr/>
          <p:nvPr/>
        </p:nvGrpSpPr>
        <p:grpSpPr>
          <a:xfrm>
            <a:off x="6510072" y="5408541"/>
            <a:ext cx="2405328" cy="1273723"/>
            <a:chOff x="6510072" y="5408541"/>
            <a:chExt cx="2405328" cy="1273723"/>
          </a:xfrm>
        </p:grpSpPr>
        <p:sp>
          <p:nvSpPr>
            <p:cNvPr id="64" name="TextBox 17"/>
            <p:cNvSpPr txBox="1">
              <a:spLocks noChangeArrowheads="1"/>
            </p:cNvSpPr>
            <p:nvPr/>
          </p:nvSpPr>
          <p:spPr bwMode="auto">
            <a:xfrm>
              <a:off x="6510072" y="5943600"/>
              <a:ext cx="2405328"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Beneficiaries</a:t>
              </a:r>
              <a:r>
                <a:rPr lang="en-US" sz="1400" dirty="0" smtClean="0">
                  <a:solidFill>
                    <a:schemeClr val="tx2">
                      <a:lumMod val="60000"/>
                      <a:lumOff val="40000"/>
                    </a:schemeClr>
                  </a:solidFill>
                  <a:latin typeface="Arial" charset="0"/>
                  <a:ea typeface="ＭＳ Ｐゴシック" charset="0"/>
                  <a:cs typeface="Arial" charset="0"/>
                </a:rPr>
                <a:t>: Students, Teaching Staff </a:t>
              </a:r>
            </a:p>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Victims</a:t>
              </a:r>
              <a:r>
                <a:rPr lang="en-US" sz="1400" dirty="0" smtClean="0">
                  <a:solidFill>
                    <a:srgbClr val="8588A2"/>
                  </a:solidFill>
                  <a:latin typeface="Arial" charset="0"/>
                  <a:ea typeface="ＭＳ Ｐゴシック" charset="0"/>
                  <a:cs typeface="Arial" charset="0"/>
                </a:rPr>
                <a:t>: Induction Staff</a:t>
              </a:r>
              <a:endParaRPr lang="en-US" sz="1400" dirty="0">
                <a:solidFill>
                  <a:srgbClr val="8588A2"/>
                </a:solidFill>
                <a:latin typeface="Arial" charset="0"/>
                <a:ea typeface="ＭＳ Ｐゴシック" charset="0"/>
                <a:cs typeface="Arial" charset="0"/>
              </a:endParaRPr>
            </a:p>
          </p:txBody>
        </p:sp>
        <p:pic>
          <p:nvPicPr>
            <p:cNvPr id="66" name="Picture 42"/>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557646" y="5408541"/>
              <a:ext cx="457200" cy="609600"/>
            </a:xfrm>
            <a:prstGeom prst="rect">
              <a:avLst/>
            </a:prstGeom>
            <a:noFill/>
            <a:ln w="9525">
              <a:noFill/>
              <a:miter lim="800000"/>
              <a:headEnd/>
              <a:tailEnd/>
            </a:ln>
          </p:spPr>
        </p:pic>
        <p:pic>
          <p:nvPicPr>
            <p:cNvPr id="67" name="Picture 43"/>
            <p:cNvPicPr>
              <a:picLocks noChangeAspect="1"/>
            </p:cNvPicPr>
            <p:nvPr/>
          </p:nvPicPr>
          <p:blipFill>
            <a:blip r:embed="rId6" cstate="screen">
              <a:extLst>
                <a:ext uri="{28A0092B-C50C-407E-A947-70E740481C1C}">
                  <a14:useLocalDpi xmlns:a14="http://schemas.microsoft.com/office/drawing/2010/main"/>
                </a:ext>
              </a:extLst>
            </a:blip>
            <a:srcRect/>
            <a:stretch>
              <a:fillRect/>
            </a:stretch>
          </p:blipFill>
          <p:spPr bwMode="auto">
            <a:xfrm>
              <a:off x="7137400" y="5408541"/>
              <a:ext cx="457200" cy="609600"/>
            </a:xfrm>
            <a:prstGeom prst="rect">
              <a:avLst/>
            </a:prstGeom>
            <a:noFill/>
            <a:ln w="9525">
              <a:noFill/>
              <a:miter lim="800000"/>
              <a:headEnd/>
              <a:tailEnd/>
            </a:ln>
          </p:spPr>
        </p:pic>
      </p:grpSp>
    </p:spTree>
    <p:extLst>
      <p:ext uri="{BB962C8B-B14F-4D97-AF65-F5344CB8AC3E}">
        <p14:creationId xmlns:p14="http://schemas.microsoft.com/office/powerpoint/2010/main" val="22202724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905000" y="2209799"/>
            <a:ext cx="5257800" cy="4195247"/>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29" name="TextBox 6"/>
          <p:cNvSpPr txBox="1">
            <a:spLocks noChangeArrowheads="1"/>
          </p:cNvSpPr>
          <p:nvPr/>
        </p:nvSpPr>
        <p:spPr bwMode="auto">
          <a:xfrm>
            <a:off x="5410200" y="1358502"/>
            <a:ext cx="3733800" cy="400110"/>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2000" b="1" dirty="0">
                <a:solidFill>
                  <a:prstClr val="black"/>
                </a:solidFill>
                <a:latin typeface="Arial" charset="0"/>
                <a:ea typeface="ＭＳ Ｐゴシック" charset="0"/>
                <a:cs typeface="Arial" charset="0"/>
              </a:rPr>
              <a:t>Student Induction System </a:t>
            </a:r>
          </a:p>
        </p:txBody>
      </p:sp>
      <p:sp>
        <p:nvSpPr>
          <p:cNvPr id="77830" name="TextBox 8"/>
          <p:cNvSpPr txBox="1">
            <a:spLocks noChangeArrowheads="1"/>
          </p:cNvSpPr>
          <p:nvPr/>
        </p:nvSpPr>
        <p:spPr bwMode="auto">
          <a:xfrm>
            <a:off x="1676400" y="2133600"/>
            <a:ext cx="1295400" cy="646331"/>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dirty="0">
                <a:solidFill>
                  <a:prstClr val="black"/>
                </a:solidFill>
                <a:latin typeface="Arial" charset="0"/>
                <a:ea typeface="ＭＳ Ｐゴシック" charset="0"/>
                <a:cs typeface="Arial" charset="0"/>
              </a:rPr>
              <a:t>System owner ???</a:t>
            </a:r>
          </a:p>
        </p:txBody>
      </p:sp>
      <p:sp>
        <p:nvSpPr>
          <p:cNvPr id="12" name="Right Arrow 11"/>
          <p:cNvSpPr/>
          <p:nvPr/>
        </p:nvSpPr>
        <p:spPr>
          <a:xfrm rot="18026977">
            <a:off x="2308763" y="6039221"/>
            <a:ext cx="79267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13" name="Right Arrow 12"/>
          <p:cNvSpPr/>
          <p:nvPr/>
        </p:nvSpPr>
        <p:spPr>
          <a:xfrm rot="1478785">
            <a:off x="7118735" y="4357024"/>
            <a:ext cx="820601"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33" name="TextBox 15"/>
          <p:cNvSpPr txBox="1">
            <a:spLocks noChangeArrowheads="1"/>
          </p:cNvSpPr>
          <p:nvPr/>
        </p:nvSpPr>
        <p:spPr bwMode="auto">
          <a:xfrm>
            <a:off x="2931320" y="6405047"/>
            <a:ext cx="1302385" cy="307777"/>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New Students</a:t>
            </a:r>
          </a:p>
        </p:txBody>
      </p:sp>
      <p:sp>
        <p:nvSpPr>
          <p:cNvPr id="77834" name="TextBox 16"/>
          <p:cNvSpPr txBox="1">
            <a:spLocks noChangeArrowheads="1"/>
          </p:cNvSpPr>
          <p:nvPr/>
        </p:nvSpPr>
        <p:spPr bwMode="auto">
          <a:xfrm>
            <a:off x="8001001" y="4332288"/>
            <a:ext cx="1142999"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a:solidFill>
                  <a:prstClr val="black"/>
                </a:solidFill>
                <a:latin typeface="Arial" charset="0"/>
                <a:ea typeface="ＭＳ Ｐゴシック" charset="0"/>
                <a:cs typeface="Arial" charset="0"/>
              </a:rPr>
              <a:t>Students prepared for learning</a:t>
            </a:r>
          </a:p>
        </p:txBody>
      </p:sp>
      <p:grpSp>
        <p:nvGrpSpPr>
          <p:cNvPr id="2" name="Group 34"/>
          <p:cNvGrpSpPr>
            <a:grpSpLocks/>
          </p:cNvGrpSpPr>
          <p:nvPr/>
        </p:nvGrpSpPr>
        <p:grpSpPr bwMode="auto">
          <a:xfrm>
            <a:off x="2797082" y="3997122"/>
            <a:ext cx="4079174" cy="1946479"/>
            <a:chOff x="2206538" y="3838093"/>
            <a:chExt cx="5892142" cy="2695126"/>
          </a:xfrm>
        </p:grpSpPr>
        <p:sp>
          <p:nvSpPr>
            <p:cNvPr id="20" name="Rectangle 19"/>
            <p:cNvSpPr/>
            <p:nvPr/>
          </p:nvSpPr>
          <p:spPr>
            <a:xfrm>
              <a:off x="3316648" y="5423193"/>
              <a:ext cx="1560113" cy="111002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Intro to Student Services</a:t>
              </a:r>
            </a:p>
          </p:txBody>
        </p:sp>
        <p:sp>
          <p:nvSpPr>
            <p:cNvPr id="21" name="Rectangle 20"/>
            <p:cNvSpPr/>
            <p:nvPr/>
          </p:nvSpPr>
          <p:spPr>
            <a:xfrm>
              <a:off x="4080934" y="3855598"/>
              <a:ext cx="1481314" cy="92815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School Welcome</a:t>
              </a:r>
            </a:p>
          </p:txBody>
        </p:sp>
        <p:sp>
          <p:nvSpPr>
            <p:cNvPr id="22" name="Rectangle 21"/>
            <p:cNvSpPr/>
            <p:nvPr/>
          </p:nvSpPr>
          <p:spPr>
            <a:xfrm>
              <a:off x="6523351" y="3991060"/>
              <a:ext cx="1575329" cy="1253878"/>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tIns="234000" anchor="ctr"/>
            <a:lstStyle/>
            <a:p>
              <a:pPr algn="ctr" defTabSz="914400" fontAlgn="base">
                <a:spcBef>
                  <a:spcPct val="0"/>
                </a:spcBef>
                <a:spcAft>
                  <a:spcPct val="0"/>
                </a:spcAft>
                <a:defRPr/>
              </a:pPr>
              <a:r>
                <a:rPr lang="en-US" sz="1400" dirty="0">
                  <a:solidFill>
                    <a:srgbClr val="FFFFFF"/>
                  </a:solidFill>
                  <a:latin typeface="Georgia"/>
                </a:rPr>
                <a:t>School Induction Activities</a:t>
              </a:r>
            </a:p>
            <a:p>
              <a:pPr algn="ctr" defTabSz="914400" fontAlgn="base">
                <a:spcBef>
                  <a:spcPct val="0"/>
                </a:spcBef>
                <a:spcAft>
                  <a:spcPct val="0"/>
                </a:spcAft>
                <a:defRPr/>
              </a:pPr>
              <a:endParaRPr lang="en-US" dirty="0">
                <a:solidFill>
                  <a:srgbClr val="000000"/>
                </a:solidFill>
                <a:latin typeface="Georgia"/>
              </a:endParaRPr>
            </a:p>
          </p:txBody>
        </p:sp>
        <p:sp>
          <p:nvSpPr>
            <p:cNvPr id="23" name="Rectangle 22"/>
            <p:cNvSpPr/>
            <p:nvPr/>
          </p:nvSpPr>
          <p:spPr>
            <a:xfrm>
              <a:off x="2206538" y="3838093"/>
              <a:ext cx="1595967" cy="928154"/>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University Welcome</a:t>
              </a:r>
            </a:p>
          </p:txBody>
        </p:sp>
        <p:cxnSp>
          <p:nvCxnSpPr>
            <p:cNvPr id="24" name="Straight Arrow Connector 23"/>
            <p:cNvCxnSpPr>
              <a:stCxn id="23" idx="2"/>
              <a:endCxn id="20" idx="1"/>
            </p:cNvCxnSpPr>
            <p:nvPr/>
          </p:nvCxnSpPr>
          <p:spPr>
            <a:xfrm rot="16200000" flipH="1">
              <a:off x="2554604" y="5216162"/>
              <a:ext cx="1211960" cy="312126"/>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20" idx="0"/>
              <a:endCxn id="21" idx="2"/>
            </p:cNvCxnSpPr>
            <p:nvPr/>
          </p:nvCxnSpPr>
          <p:spPr>
            <a:xfrm rot="5400000" flipH="1" flipV="1">
              <a:off x="4139427" y="4741030"/>
              <a:ext cx="639442" cy="724887"/>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endCxn id="118" idx="0"/>
            </p:cNvCxnSpPr>
            <p:nvPr/>
          </p:nvCxnSpPr>
          <p:spPr>
            <a:xfrm>
              <a:off x="5138761" y="4801337"/>
              <a:ext cx="880744" cy="553871"/>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grpSp>
      <p:pic>
        <p:nvPicPr>
          <p:cNvPr id="77840" name="Picture 40"/>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088124" y="5091412"/>
            <a:ext cx="315913" cy="609600"/>
          </a:xfrm>
          <a:prstGeom prst="rect">
            <a:avLst/>
          </a:prstGeom>
          <a:noFill/>
          <a:ln w="9525">
            <a:noFill/>
            <a:miter lim="800000"/>
            <a:headEnd/>
            <a:tailEnd/>
          </a:ln>
        </p:spPr>
      </p:pic>
      <p:sp>
        <p:nvSpPr>
          <p:cNvPr id="45" name="Oval 44"/>
          <p:cNvSpPr/>
          <p:nvPr/>
        </p:nvSpPr>
        <p:spPr>
          <a:xfrm>
            <a:off x="3200400" y="2362200"/>
            <a:ext cx="2667000" cy="1371600"/>
          </a:xfrm>
          <a:prstGeom prst="ellipse">
            <a:avLst/>
          </a:prstGeom>
          <a:gradFill flip="none" rotWithShape="1">
            <a:gsLst>
              <a:gs pos="0">
                <a:schemeClr val="accent1">
                  <a:tint val="100000"/>
                  <a:shade val="100000"/>
                  <a:satMod val="130000"/>
                  <a:alpha val="21000"/>
                </a:schemeClr>
              </a:gs>
              <a:gs pos="100000">
                <a:schemeClr val="accent1">
                  <a:tint val="50000"/>
                  <a:shade val="100000"/>
                  <a:satMod val="350000"/>
                  <a:alpha val="21000"/>
                </a:schemeClr>
              </a:gs>
            </a:gsLst>
            <a:lin ang="16200000" scaled="0"/>
            <a:tileRect/>
          </a:gra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50" name="Rectangle 49"/>
          <p:cNvSpPr/>
          <p:nvPr/>
        </p:nvSpPr>
        <p:spPr>
          <a:xfrm>
            <a:off x="4105658" y="2489200"/>
            <a:ext cx="999741" cy="61595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000000"/>
                </a:solidFill>
                <a:latin typeface="Georgia"/>
              </a:rPr>
              <a:t>Standards ???</a:t>
            </a:r>
          </a:p>
        </p:txBody>
      </p:sp>
      <p:sp>
        <p:nvSpPr>
          <p:cNvPr id="51" name="Rectangle 50"/>
          <p:cNvSpPr/>
          <p:nvPr/>
        </p:nvSpPr>
        <p:spPr>
          <a:xfrm>
            <a:off x="5551487" y="3105150"/>
            <a:ext cx="631825" cy="47625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dirty="0">
                <a:solidFill>
                  <a:srgbClr val="000000"/>
                </a:solidFill>
                <a:latin typeface="Georgia"/>
              </a:rPr>
              <a:t>????</a:t>
            </a:r>
          </a:p>
        </p:txBody>
      </p:sp>
      <p:sp>
        <p:nvSpPr>
          <p:cNvPr id="52" name="Rectangle 51"/>
          <p:cNvSpPr/>
          <p:nvPr/>
        </p:nvSpPr>
        <p:spPr>
          <a:xfrm>
            <a:off x="2797082" y="2988766"/>
            <a:ext cx="1012918" cy="517089"/>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lIns="36000" rIns="36000" anchor="ctr">
            <a:normAutofit fontScale="70000" lnSpcReduction="20000"/>
          </a:bodyPr>
          <a:lstStyle/>
          <a:p>
            <a:pPr algn="ctr" defTabSz="914400" fontAlgn="base">
              <a:spcBef>
                <a:spcPct val="0"/>
              </a:spcBef>
              <a:spcAft>
                <a:spcPct val="0"/>
              </a:spcAft>
              <a:defRPr/>
            </a:pPr>
            <a:r>
              <a:rPr lang="en-US" sz="1400" dirty="0">
                <a:solidFill>
                  <a:srgbClr val="000000"/>
                </a:solidFill>
                <a:latin typeface="Georgia"/>
              </a:rPr>
              <a:t>Student feedback</a:t>
            </a:r>
          </a:p>
          <a:p>
            <a:pPr algn="ctr" defTabSz="914400" fontAlgn="base">
              <a:spcBef>
                <a:spcPct val="0"/>
              </a:spcBef>
              <a:spcAft>
                <a:spcPct val="0"/>
              </a:spcAft>
              <a:defRPr/>
            </a:pPr>
            <a:r>
              <a:rPr lang="en-US" sz="1400" dirty="0">
                <a:solidFill>
                  <a:srgbClr val="000000"/>
                </a:solidFill>
                <a:latin typeface="Georgia"/>
              </a:rPr>
              <a:t>Retention rates</a:t>
            </a:r>
          </a:p>
        </p:txBody>
      </p:sp>
      <p:cxnSp>
        <p:nvCxnSpPr>
          <p:cNvPr id="54" name="Straight Arrow Connector 53"/>
          <p:cNvCxnSpPr>
            <a:stCxn id="52" idx="3"/>
            <a:endCxn id="50" idx="1"/>
          </p:cNvCxnSpPr>
          <p:nvPr/>
        </p:nvCxnSpPr>
        <p:spPr>
          <a:xfrm flipV="1">
            <a:off x="3810000" y="2797175"/>
            <a:ext cx="295658" cy="450136"/>
          </a:xfrm>
          <a:prstGeom prst="straightConnector1">
            <a:avLst/>
          </a:prstGeom>
          <a:ln w="25400" cap="flat" cmpd="sng" algn="ctr">
            <a:solidFill>
              <a:schemeClr val="accent1">
                <a:lumMod val="25000"/>
              </a:schemeClr>
            </a:solidFill>
            <a:prstDash val="solid"/>
            <a:miter lim="800000"/>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a:stCxn id="118" idx="3"/>
          </p:cNvCxnSpPr>
          <p:nvPr/>
        </p:nvCxnSpPr>
        <p:spPr>
          <a:xfrm flipV="1">
            <a:off x="6084168" y="4818860"/>
            <a:ext cx="164232" cy="666184"/>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a:stCxn id="23" idx="0"/>
            <a:endCxn id="52" idx="2"/>
          </p:cNvCxnSpPr>
          <p:nvPr/>
        </p:nvCxnSpPr>
        <p:spPr>
          <a:xfrm rot="16200000" flipV="1">
            <a:off x="3080904" y="3728492"/>
            <a:ext cx="491266" cy="45991"/>
          </a:xfrm>
          <a:prstGeom prst="straightConnector1">
            <a:avLst/>
          </a:prstGeom>
          <a:ln w="25400" cap="flat" cmpd="sng" algn="ctr">
            <a:solidFill>
              <a:schemeClr val="tx1"/>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a:endCxn id="22" idx="0"/>
          </p:cNvCxnSpPr>
          <p:nvPr/>
        </p:nvCxnSpPr>
        <p:spPr>
          <a:xfrm>
            <a:off x="5551487" y="3581400"/>
            <a:ext cx="779463" cy="526198"/>
          </a:xfrm>
          <a:prstGeom prst="straightConnector1">
            <a:avLst/>
          </a:prstGeom>
          <a:ln w="25400" cap="flat" cmpd="sng" algn="ctr">
            <a:solidFill>
              <a:srgbClr val="000000"/>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pic>
        <p:nvPicPr>
          <p:cNvPr id="77853" name="Picture 86"/>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5154720" y="2288226"/>
            <a:ext cx="315913" cy="609600"/>
          </a:xfrm>
          <a:prstGeom prst="rect">
            <a:avLst/>
          </a:prstGeom>
          <a:noFill/>
          <a:ln w="9525">
            <a:noFill/>
            <a:miter lim="800000"/>
            <a:headEnd/>
            <a:tailEnd/>
          </a:ln>
        </p:spPr>
      </p:pic>
      <p:sp>
        <p:nvSpPr>
          <p:cNvPr id="77854" name="TextBox 91"/>
          <p:cNvSpPr txBox="1">
            <a:spLocks noChangeArrowheads="1"/>
          </p:cNvSpPr>
          <p:nvPr/>
        </p:nvSpPr>
        <p:spPr bwMode="auto">
          <a:xfrm>
            <a:off x="5068168" y="1960557"/>
            <a:ext cx="2032000" cy="338138"/>
          </a:xfrm>
          <a:prstGeom prst="rect">
            <a:avLst/>
          </a:prstGeom>
          <a:noFill/>
          <a:ln w="9525">
            <a:noFill/>
            <a:miter lim="800000"/>
            <a:headEnd/>
            <a:tailEnd/>
          </a:ln>
        </p:spPr>
        <p:txBody>
          <a:bodyPr wrap="none">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Manager/Supervisor</a:t>
            </a:r>
          </a:p>
        </p:txBody>
      </p:sp>
      <p:sp>
        <p:nvSpPr>
          <p:cNvPr id="77855" name="TextBox 94"/>
          <p:cNvSpPr txBox="1">
            <a:spLocks noChangeArrowheads="1"/>
          </p:cNvSpPr>
          <p:nvPr/>
        </p:nvSpPr>
        <p:spPr bwMode="auto">
          <a:xfrm>
            <a:off x="2330980" y="3564731"/>
            <a:ext cx="1600200" cy="338138"/>
          </a:xfrm>
          <a:prstGeom prst="rect">
            <a:avLst/>
          </a:prstGeom>
          <a:noFill/>
          <a:ln w="9525">
            <a:noFill/>
            <a:miter lim="800000"/>
            <a:headEnd/>
            <a:tailEnd/>
          </a:ln>
        </p:spPr>
        <p:txBody>
          <a:bodyPr>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measurements</a:t>
            </a:r>
            <a:endParaRPr lang="en-US" dirty="0">
              <a:solidFill>
                <a:prstClr val="black"/>
              </a:solidFill>
              <a:latin typeface="Arial" charset="0"/>
              <a:ea typeface="ＭＳ Ｐゴシック" charset="0"/>
              <a:cs typeface="Arial" charset="0"/>
            </a:endParaRPr>
          </a:p>
        </p:txBody>
      </p:sp>
      <p:sp>
        <p:nvSpPr>
          <p:cNvPr id="77856" name="TextBox 96"/>
          <p:cNvSpPr txBox="1">
            <a:spLocks noChangeArrowheads="1"/>
          </p:cNvSpPr>
          <p:nvPr/>
        </p:nvSpPr>
        <p:spPr bwMode="auto">
          <a:xfrm>
            <a:off x="5287661" y="3640931"/>
            <a:ext cx="1752600" cy="338138"/>
          </a:xfrm>
          <a:prstGeom prst="rect">
            <a:avLst/>
          </a:prstGeom>
          <a:noFill/>
          <a:ln w="9525">
            <a:noFill/>
            <a:miter lim="800000"/>
            <a:headEnd/>
            <a:tailEnd/>
          </a:ln>
        </p:spPr>
        <p:txBody>
          <a:bodyPr>
            <a:prstTxWarp prst="textNoShape">
              <a:avLst/>
            </a:prstTxWarp>
            <a:spAutoFit/>
          </a:bodyPr>
          <a:lstStyle/>
          <a:p>
            <a:pPr defTabSz="914400" fontAlgn="base">
              <a:spcBef>
                <a:spcPct val="0"/>
              </a:spcBef>
              <a:spcAft>
                <a:spcPct val="0"/>
              </a:spcAft>
            </a:pPr>
            <a:r>
              <a:rPr lang="en-US" sz="1600" dirty="0">
                <a:solidFill>
                  <a:prstClr val="black"/>
                </a:solidFill>
                <a:latin typeface="Arial" charset="0"/>
                <a:ea typeface="ＭＳ Ｐゴシック" charset="0"/>
                <a:cs typeface="Arial" charset="0"/>
              </a:rPr>
              <a:t>Corrective action</a:t>
            </a:r>
          </a:p>
        </p:txBody>
      </p:sp>
      <p:sp>
        <p:nvSpPr>
          <p:cNvPr id="53" name="Left Arrow Callout 52"/>
          <p:cNvSpPr/>
          <p:nvPr/>
        </p:nvSpPr>
        <p:spPr>
          <a:xfrm>
            <a:off x="6286499" y="2302668"/>
            <a:ext cx="2245941" cy="802481"/>
          </a:xfrm>
          <a:prstGeom prst="leftArrowCallout">
            <a:avLst/>
          </a:prstGeom>
          <a:solidFill>
            <a:schemeClr val="accent5"/>
          </a:solidFill>
        </p:spPr>
        <p:style>
          <a:lnRef idx="1">
            <a:schemeClr val="accent1"/>
          </a:lnRef>
          <a:fillRef idx="3">
            <a:schemeClr val="accent1"/>
          </a:fillRef>
          <a:effectRef idx="2">
            <a:schemeClr val="accent1"/>
          </a:effectRef>
          <a:fontRef idx="minor">
            <a:schemeClr val="lt1"/>
          </a:fontRef>
        </p:style>
        <p:txBody>
          <a:bodyPr lIns="0" tIns="0" rIns="0" bIns="0" anchor="ctr">
            <a:normAutofit fontScale="85000" lnSpcReduction="10000"/>
          </a:bodyPr>
          <a:lstStyle/>
          <a:p>
            <a:pPr algn="ctr" defTabSz="914400" fontAlgn="base">
              <a:spcBef>
                <a:spcPct val="0"/>
              </a:spcBef>
              <a:spcAft>
                <a:spcPct val="0"/>
              </a:spcAft>
              <a:defRPr/>
            </a:pPr>
            <a:r>
              <a:rPr lang="en-US" dirty="0">
                <a:solidFill>
                  <a:srgbClr val="FFFFFF"/>
                </a:solidFill>
                <a:latin typeface="Georgia"/>
              </a:rPr>
              <a:t>Blackboard, Lifelong learning resources</a:t>
            </a:r>
          </a:p>
        </p:txBody>
      </p:sp>
      <p:sp>
        <p:nvSpPr>
          <p:cNvPr id="55" name="Left Arrow Callout 54"/>
          <p:cNvSpPr/>
          <p:nvPr/>
        </p:nvSpPr>
        <p:spPr>
          <a:xfrm>
            <a:off x="7010400" y="3141662"/>
            <a:ext cx="1752600" cy="868101"/>
          </a:xfrm>
          <a:prstGeom prst="leftArrowCallout">
            <a:avLst/>
          </a:prstGeom>
          <a:solidFill>
            <a:schemeClr val="accent5"/>
          </a:solid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r>
              <a:rPr lang="en-US" sz="1400" dirty="0">
                <a:solidFill>
                  <a:srgbClr val="FFFFFF"/>
                </a:solidFill>
                <a:latin typeface="Georgia"/>
              </a:rPr>
              <a:t>Health &amp; </a:t>
            </a:r>
            <a:r>
              <a:rPr lang="en-US" sz="1400" dirty="0" smtClean="0">
                <a:solidFill>
                  <a:srgbClr val="FFFFFF"/>
                </a:solidFill>
                <a:latin typeface="Georgia"/>
              </a:rPr>
              <a:t>Safety </a:t>
            </a:r>
            <a:r>
              <a:rPr lang="en-US" sz="1400" dirty="0">
                <a:solidFill>
                  <a:srgbClr val="FFFFFF"/>
                </a:solidFill>
                <a:latin typeface="Georgia"/>
              </a:rPr>
              <a:t>Legislation</a:t>
            </a:r>
          </a:p>
        </p:txBody>
      </p:sp>
      <p:pic>
        <p:nvPicPr>
          <p:cNvPr id="77867" name="Picture 67"/>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864380" y="1727200"/>
            <a:ext cx="533400" cy="812800"/>
          </a:xfrm>
          <a:prstGeom prst="rect">
            <a:avLst/>
          </a:prstGeom>
          <a:noFill/>
          <a:ln w="9525">
            <a:noFill/>
            <a:miter lim="800000"/>
            <a:headEnd/>
            <a:tailEnd/>
          </a:ln>
        </p:spPr>
      </p:pic>
      <p:sp>
        <p:nvSpPr>
          <p:cNvPr id="48" name="Rectangle 47"/>
          <p:cNvSpPr/>
          <p:nvPr/>
        </p:nvSpPr>
        <p:spPr>
          <a:xfrm>
            <a:off x="189068" y="1600199"/>
            <a:ext cx="947028" cy="2514599"/>
          </a:xfrm>
          <a:prstGeom prst="rect">
            <a:avLst/>
          </a:prstGeom>
          <a:noFill/>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7862" name="TextBox 58"/>
          <p:cNvSpPr txBox="1">
            <a:spLocks noChangeArrowheads="1"/>
          </p:cNvSpPr>
          <p:nvPr/>
        </p:nvSpPr>
        <p:spPr bwMode="auto">
          <a:xfrm>
            <a:off x="189068" y="1758612"/>
            <a:ext cx="907493"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200" dirty="0">
                <a:solidFill>
                  <a:prstClr val="black"/>
                </a:solidFill>
                <a:latin typeface="Arial" charset="0"/>
                <a:ea typeface="ＭＳ Ｐゴシック" charset="0"/>
                <a:cs typeface="Arial" charset="0"/>
              </a:rPr>
              <a:t>alliances</a:t>
            </a:r>
            <a:endParaRPr lang="en-US" sz="1400" dirty="0">
              <a:solidFill>
                <a:prstClr val="black"/>
              </a:solidFill>
              <a:latin typeface="Arial" charset="0"/>
              <a:ea typeface="ＭＳ Ｐゴシック" charset="0"/>
              <a:cs typeface="Arial" charset="0"/>
            </a:endParaRPr>
          </a:p>
        </p:txBody>
      </p:sp>
      <p:pic>
        <p:nvPicPr>
          <p:cNvPr id="77863" name="Picture 60"/>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48089" y="2955998"/>
            <a:ext cx="225498" cy="384295"/>
          </a:xfrm>
          <a:prstGeom prst="rect">
            <a:avLst/>
          </a:prstGeom>
          <a:noFill/>
          <a:ln w="9525">
            <a:noFill/>
            <a:miter lim="800000"/>
            <a:headEnd/>
            <a:tailEnd/>
          </a:ln>
        </p:spPr>
      </p:pic>
      <p:sp>
        <p:nvSpPr>
          <p:cNvPr id="77864" name="TextBox 64"/>
          <p:cNvSpPr txBox="1">
            <a:spLocks noChangeArrowheads="1"/>
          </p:cNvSpPr>
          <p:nvPr/>
        </p:nvSpPr>
        <p:spPr bwMode="auto">
          <a:xfrm>
            <a:off x="189067" y="2172900"/>
            <a:ext cx="907494" cy="276999"/>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200" dirty="0">
                <a:solidFill>
                  <a:prstClr val="black"/>
                </a:solidFill>
                <a:latin typeface="Arial" charset="0"/>
                <a:ea typeface="ＭＳ Ｐゴシック" charset="0"/>
                <a:cs typeface="Arial" charset="0"/>
              </a:rPr>
              <a:t>conflicts</a:t>
            </a:r>
            <a:endParaRPr lang="en-US" dirty="0">
              <a:solidFill>
                <a:prstClr val="black"/>
              </a:solidFill>
              <a:latin typeface="Arial" charset="0"/>
              <a:ea typeface="ＭＳ Ｐゴシック" charset="0"/>
              <a:cs typeface="Arial" charset="0"/>
            </a:endParaRPr>
          </a:p>
        </p:txBody>
      </p:sp>
      <p:sp>
        <p:nvSpPr>
          <p:cNvPr id="77865" name="TextBox 65"/>
          <p:cNvSpPr txBox="1">
            <a:spLocks noChangeArrowheads="1"/>
          </p:cNvSpPr>
          <p:nvPr/>
        </p:nvSpPr>
        <p:spPr bwMode="auto">
          <a:xfrm>
            <a:off x="248087" y="3247311"/>
            <a:ext cx="848475" cy="707886"/>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000" dirty="0">
                <a:solidFill>
                  <a:prstClr val="black"/>
                </a:solidFill>
                <a:latin typeface="Arial" charset="0"/>
                <a:ea typeface="ＭＳ Ｐゴシック" charset="0"/>
                <a:cs typeface="Arial" charset="0"/>
              </a:rPr>
              <a:t>Beliefs</a:t>
            </a:r>
          </a:p>
          <a:p>
            <a:pPr defTabSz="914400" fontAlgn="base">
              <a:spcBef>
                <a:spcPct val="0"/>
              </a:spcBef>
              <a:spcAft>
                <a:spcPct val="0"/>
              </a:spcAft>
            </a:pPr>
            <a:r>
              <a:rPr lang="en-US" sz="1000" dirty="0">
                <a:solidFill>
                  <a:prstClr val="black"/>
                </a:solidFill>
                <a:latin typeface="Arial" charset="0"/>
                <a:ea typeface="ＭＳ Ｐゴシック" charset="0"/>
                <a:cs typeface="Arial" charset="0"/>
              </a:rPr>
              <a:t>Values</a:t>
            </a:r>
          </a:p>
          <a:p>
            <a:pPr defTabSz="914400" fontAlgn="base">
              <a:spcBef>
                <a:spcPct val="0"/>
              </a:spcBef>
              <a:spcAft>
                <a:spcPct val="0"/>
              </a:spcAft>
            </a:pPr>
            <a:r>
              <a:rPr lang="en-US" sz="1000" dirty="0">
                <a:solidFill>
                  <a:prstClr val="black"/>
                </a:solidFill>
                <a:latin typeface="Arial" charset="0"/>
                <a:ea typeface="ＭＳ Ｐゴシック" charset="0"/>
                <a:cs typeface="Arial" charset="0"/>
              </a:rPr>
              <a:t>Attitudes</a:t>
            </a:r>
          </a:p>
          <a:p>
            <a:pPr defTabSz="914400" fontAlgn="base">
              <a:spcBef>
                <a:spcPct val="0"/>
              </a:spcBef>
              <a:spcAft>
                <a:spcPct val="0"/>
              </a:spcAft>
            </a:pPr>
            <a:r>
              <a:rPr lang="en-US" sz="1000" dirty="0">
                <a:solidFill>
                  <a:prstClr val="black"/>
                </a:solidFill>
                <a:latin typeface="Arial" charset="0"/>
                <a:ea typeface="ＭＳ Ｐゴシック" charset="0"/>
                <a:cs typeface="Arial" charset="0"/>
              </a:rPr>
              <a:t>Motivation </a:t>
            </a:r>
          </a:p>
        </p:txBody>
      </p:sp>
      <p:sp>
        <p:nvSpPr>
          <p:cNvPr id="70" name="Cloud Callout 69"/>
          <p:cNvSpPr/>
          <p:nvPr/>
        </p:nvSpPr>
        <p:spPr>
          <a:xfrm>
            <a:off x="331631" y="2595788"/>
            <a:ext cx="519625" cy="261712"/>
          </a:xfrm>
          <a:prstGeom prst="cloudCallout">
            <a:avLst>
              <a:gd name="adj1" fmla="val -24153"/>
              <a:gd name="adj2" fmla="val 93912"/>
            </a:avLst>
          </a:prstGeom>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a:solidFill>
                <a:prstClr val="white"/>
              </a:solidFill>
              <a:latin typeface="Georgia"/>
            </a:endParaRPr>
          </a:p>
        </p:txBody>
      </p:sp>
      <p:sp>
        <p:nvSpPr>
          <p:cNvPr id="72" name="Freeform 71"/>
          <p:cNvSpPr/>
          <p:nvPr/>
        </p:nvSpPr>
        <p:spPr>
          <a:xfrm>
            <a:off x="331632" y="1727200"/>
            <a:ext cx="764932" cy="308814"/>
          </a:xfrm>
          <a:custGeom>
            <a:avLst/>
            <a:gdLst>
              <a:gd name="connsiteX0" fmla="*/ 0 w 935567"/>
              <a:gd name="connsiteY0" fmla="*/ 0 h 304800"/>
              <a:gd name="connsiteX1" fmla="*/ 876300 w 935567"/>
              <a:gd name="connsiteY1" fmla="*/ 63500 h 304800"/>
              <a:gd name="connsiteX2" fmla="*/ 355600 w 935567"/>
              <a:gd name="connsiteY2" fmla="*/ 304800 h 304800"/>
              <a:gd name="connsiteX3" fmla="*/ 355600 w 935567"/>
              <a:gd name="connsiteY3" fmla="*/ 304800 h 304800"/>
              <a:gd name="connsiteX4" fmla="*/ 355600 w 935567"/>
              <a:gd name="connsiteY4" fmla="*/ 30480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5567" h="304800">
                <a:moveTo>
                  <a:pt x="0" y="0"/>
                </a:moveTo>
                <a:cubicBezTo>
                  <a:pt x="408516" y="6350"/>
                  <a:pt x="817033" y="12700"/>
                  <a:pt x="876300" y="63500"/>
                </a:cubicBezTo>
                <a:cubicBezTo>
                  <a:pt x="935567" y="114300"/>
                  <a:pt x="355600" y="304800"/>
                  <a:pt x="355600" y="304800"/>
                </a:cubicBezTo>
                <a:lnTo>
                  <a:pt x="355600" y="304800"/>
                </a:lnTo>
                <a:lnTo>
                  <a:pt x="355600" y="304800"/>
                </a:lnTo>
              </a:path>
            </a:pathLst>
          </a:custGeom>
          <a:ln w="25400" cap="flat" cmpd="sng" algn="ctr">
            <a:solidFill>
              <a:srgbClr val="00FF00"/>
            </a:solidFill>
            <a:prstDash val="dash"/>
            <a:round/>
            <a:headEnd type="arrow" w="med" len="med"/>
            <a:tailEnd type="arrow" w="med" len="med"/>
          </a:ln>
        </p:spPr>
        <p:style>
          <a:lnRef idx="2">
            <a:schemeClr val="accent1"/>
          </a:lnRef>
          <a:fillRef idx="0">
            <a:schemeClr val="accent1"/>
          </a:fillRef>
          <a:effectRef idx="1">
            <a:schemeClr val="accent1"/>
          </a:effectRef>
          <a:fontRef idx="minor">
            <a:schemeClr val="tx1"/>
          </a:fontRef>
        </p:style>
        <p:txBody>
          <a:bodyPr anchor="ctr"/>
          <a:lstStyle/>
          <a:p>
            <a:pPr algn="ctr" defTabSz="914400" fontAlgn="base">
              <a:spcBef>
                <a:spcPct val="0"/>
              </a:spcBef>
              <a:spcAft>
                <a:spcPct val="0"/>
              </a:spcAft>
              <a:defRPr/>
            </a:pPr>
            <a:endParaRPr lang="en-US">
              <a:solidFill>
                <a:prstClr val="black"/>
              </a:solidFill>
              <a:latin typeface="Georgia"/>
            </a:endParaRPr>
          </a:p>
        </p:txBody>
      </p:sp>
      <p:sp>
        <p:nvSpPr>
          <p:cNvPr id="74" name="Freeform 73"/>
          <p:cNvSpPr/>
          <p:nvPr/>
        </p:nvSpPr>
        <p:spPr>
          <a:xfrm>
            <a:off x="473587" y="2129626"/>
            <a:ext cx="662509" cy="359573"/>
          </a:xfrm>
          <a:custGeom>
            <a:avLst/>
            <a:gdLst>
              <a:gd name="connsiteX0" fmla="*/ 0 w 935567"/>
              <a:gd name="connsiteY0" fmla="*/ 0 h 304800"/>
              <a:gd name="connsiteX1" fmla="*/ 876300 w 935567"/>
              <a:gd name="connsiteY1" fmla="*/ 63500 h 304800"/>
              <a:gd name="connsiteX2" fmla="*/ 355600 w 935567"/>
              <a:gd name="connsiteY2" fmla="*/ 304800 h 304800"/>
              <a:gd name="connsiteX3" fmla="*/ 355600 w 935567"/>
              <a:gd name="connsiteY3" fmla="*/ 304800 h 304800"/>
              <a:gd name="connsiteX4" fmla="*/ 355600 w 935567"/>
              <a:gd name="connsiteY4" fmla="*/ 30480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5567" h="304800">
                <a:moveTo>
                  <a:pt x="0" y="0"/>
                </a:moveTo>
                <a:cubicBezTo>
                  <a:pt x="408516" y="6350"/>
                  <a:pt x="817033" y="12700"/>
                  <a:pt x="876300" y="63500"/>
                </a:cubicBezTo>
                <a:cubicBezTo>
                  <a:pt x="935567" y="114300"/>
                  <a:pt x="355600" y="304800"/>
                  <a:pt x="355600" y="304800"/>
                </a:cubicBezTo>
                <a:lnTo>
                  <a:pt x="355600" y="304800"/>
                </a:lnTo>
                <a:lnTo>
                  <a:pt x="355600" y="304800"/>
                </a:lnTo>
              </a:path>
            </a:pathLst>
          </a:custGeom>
          <a:ln w="25400" cap="flat" cmpd="sng" algn="ctr">
            <a:solidFill>
              <a:srgbClr val="FF0000"/>
            </a:solidFill>
            <a:prstDash val="dash"/>
            <a:round/>
            <a:headEnd type="arrow" w="med" len="med"/>
            <a:tailEnd type="arrow" w="med" len="med"/>
          </a:ln>
        </p:spPr>
        <p:style>
          <a:lnRef idx="2">
            <a:schemeClr val="accent1"/>
          </a:lnRef>
          <a:fillRef idx="0">
            <a:schemeClr val="accent1"/>
          </a:fillRef>
          <a:effectRef idx="1">
            <a:schemeClr val="accent1"/>
          </a:effectRef>
          <a:fontRef idx="minor">
            <a:schemeClr val="tx1"/>
          </a:fontRef>
        </p:style>
        <p:txBody>
          <a:bodyPr anchor="ctr"/>
          <a:lstStyle/>
          <a:p>
            <a:pPr algn="ctr" defTabSz="914400" fontAlgn="base">
              <a:spcBef>
                <a:spcPct val="0"/>
              </a:spcBef>
              <a:spcAft>
                <a:spcPct val="0"/>
              </a:spcAft>
              <a:defRPr/>
            </a:pPr>
            <a:endParaRPr lang="en-US">
              <a:solidFill>
                <a:prstClr val="black"/>
              </a:solidFill>
              <a:latin typeface="Georgia"/>
            </a:endParaRPr>
          </a:p>
        </p:txBody>
      </p:sp>
      <p:sp>
        <p:nvSpPr>
          <p:cNvPr id="59" name="Cloud Callout 58"/>
          <p:cNvSpPr/>
          <p:nvPr/>
        </p:nvSpPr>
        <p:spPr>
          <a:xfrm>
            <a:off x="3381805" y="1268760"/>
            <a:ext cx="1550235" cy="864840"/>
          </a:xfrm>
          <a:prstGeom prst="cloudCallout">
            <a:avLst>
              <a:gd name="adj1" fmla="val -60904"/>
              <a:gd name="adj2" fmla="val 31745"/>
            </a:avLst>
          </a:prstGeom>
        </p:spPr>
        <p:style>
          <a:lnRef idx="1">
            <a:schemeClr val="accent1"/>
          </a:lnRef>
          <a:fillRef idx="3">
            <a:schemeClr val="accent1"/>
          </a:fillRef>
          <a:effectRef idx="2">
            <a:schemeClr val="accent1"/>
          </a:effectRef>
          <a:fontRef idx="minor">
            <a:schemeClr val="lt1"/>
          </a:fontRef>
        </p:style>
        <p:txBody>
          <a:bodyPr lIns="0" tIns="0" rIns="0" bIns="0" anchor="ctr">
            <a:normAutofit fontScale="62500" lnSpcReduction="20000"/>
          </a:bodyPr>
          <a:lstStyle/>
          <a:p>
            <a:pPr algn="ctr" defTabSz="914400" fontAlgn="base">
              <a:spcBef>
                <a:spcPct val="0"/>
              </a:spcBef>
              <a:spcAft>
                <a:spcPct val="0"/>
              </a:spcAft>
              <a:defRPr/>
            </a:pPr>
            <a:r>
              <a:rPr lang="en-US" sz="1400" dirty="0">
                <a:solidFill>
                  <a:srgbClr val="FFFFFF"/>
                </a:solidFill>
                <a:latin typeface="Georgia"/>
              </a:rPr>
              <a:t>How can I increase student retention ? Everyone  we lose costs ££</a:t>
            </a:r>
            <a:r>
              <a:rPr lang="en-US" sz="1400" dirty="0">
                <a:solidFill>
                  <a:srgbClr val="000000"/>
                </a:solidFill>
                <a:latin typeface="Georgia"/>
              </a:rPr>
              <a:t>£</a:t>
            </a:r>
          </a:p>
        </p:txBody>
      </p:sp>
      <p:sp>
        <p:nvSpPr>
          <p:cNvPr id="118" name="Rectangle 117"/>
          <p:cNvSpPr/>
          <p:nvPr/>
        </p:nvSpPr>
        <p:spPr bwMode="auto">
          <a:xfrm>
            <a:off x="4789488" y="5092816"/>
            <a:ext cx="1294680" cy="784456"/>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defTabSz="914400" fontAlgn="base">
              <a:spcBef>
                <a:spcPct val="0"/>
              </a:spcBef>
              <a:spcAft>
                <a:spcPct val="0"/>
              </a:spcAft>
              <a:defRPr/>
            </a:pPr>
            <a:endParaRPr lang="en-US" sz="1400" dirty="0">
              <a:solidFill>
                <a:srgbClr val="000000"/>
              </a:solidFill>
              <a:latin typeface="Georgia"/>
            </a:endParaRPr>
          </a:p>
          <a:p>
            <a:pPr algn="ctr" defTabSz="914400" fontAlgn="base">
              <a:spcBef>
                <a:spcPct val="0"/>
              </a:spcBef>
              <a:spcAft>
                <a:spcPct val="0"/>
              </a:spcAft>
              <a:defRPr/>
            </a:pPr>
            <a:r>
              <a:rPr lang="en-US" sz="1400" dirty="0" err="1">
                <a:solidFill>
                  <a:srgbClr val="FFFFFF"/>
                </a:solidFill>
                <a:latin typeface="Georgia"/>
              </a:rPr>
              <a:t>Programme</a:t>
            </a:r>
            <a:r>
              <a:rPr lang="en-US" sz="1400" dirty="0">
                <a:solidFill>
                  <a:srgbClr val="FFFFFF"/>
                </a:solidFill>
                <a:latin typeface="Georgia"/>
              </a:rPr>
              <a:t>  Induction</a:t>
            </a:r>
          </a:p>
          <a:p>
            <a:pPr algn="ctr" defTabSz="914400" fontAlgn="base">
              <a:spcBef>
                <a:spcPct val="0"/>
              </a:spcBef>
              <a:spcAft>
                <a:spcPct val="0"/>
              </a:spcAft>
              <a:defRPr/>
            </a:pPr>
            <a:endParaRPr lang="en-US" dirty="0">
              <a:solidFill>
                <a:srgbClr val="000000"/>
              </a:solidFill>
              <a:latin typeface="Georgia"/>
            </a:endParaRPr>
          </a:p>
        </p:txBody>
      </p:sp>
      <p:cxnSp>
        <p:nvCxnSpPr>
          <p:cNvPr id="124" name="Straight Arrow Connector 123"/>
          <p:cNvCxnSpPr>
            <a:stCxn id="50" idx="3"/>
            <a:endCxn id="51" idx="0"/>
          </p:cNvCxnSpPr>
          <p:nvPr/>
        </p:nvCxnSpPr>
        <p:spPr>
          <a:xfrm>
            <a:off x="5105399" y="2797175"/>
            <a:ext cx="762001" cy="307975"/>
          </a:xfrm>
          <a:prstGeom prst="straightConnector1">
            <a:avLst/>
          </a:prstGeom>
          <a:ln w="25400" cap="flat" cmpd="sng" algn="ctr">
            <a:solidFill>
              <a:srgbClr val="000000"/>
            </a:solidFill>
            <a:prstDash val="solid"/>
            <a:miter lim="800000"/>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55" name="Cloud Callout 154"/>
          <p:cNvSpPr/>
          <p:nvPr/>
        </p:nvSpPr>
        <p:spPr>
          <a:xfrm>
            <a:off x="971600" y="3068960"/>
            <a:ext cx="1428652" cy="1045839"/>
          </a:xfrm>
          <a:prstGeom prst="cloudCallout">
            <a:avLst>
              <a:gd name="adj1" fmla="val 45437"/>
              <a:gd name="adj2" fmla="val 62939"/>
            </a:avLst>
          </a:prstGeom>
        </p:spPr>
        <p:style>
          <a:lnRef idx="1">
            <a:schemeClr val="accent1"/>
          </a:lnRef>
          <a:fillRef idx="3">
            <a:schemeClr val="accent1"/>
          </a:fillRef>
          <a:effectRef idx="2">
            <a:schemeClr val="accent1"/>
          </a:effectRef>
          <a:fontRef idx="minor">
            <a:schemeClr val="lt1"/>
          </a:fontRef>
        </p:style>
        <p:txBody>
          <a:bodyPr lIns="0" tIns="0" rIns="0" bIns="0" anchor="ctr">
            <a:normAutofit fontScale="70000" lnSpcReduction="20000"/>
          </a:bodyPr>
          <a:lstStyle/>
          <a:p>
            <a:pPr algn="ctr" defTabSz="914400" fontAlgn="base">
              <a:spcBef>
                <a:spcPct val="0"/>
              </a:spcBef>
              <a:spcAft>
                <a:spcPct val="0"/>
              </a:spcAft>
              <a:defRPr/>
            </a:pPr>
            <a:r>
              <a:rPr lang="en-US" sz="1400" dirty="0">
                <a:solidFill>
                  <a:srgbClr val="FFFFFF"/>
                </a:solidFill>
                <a:latin typeface="Georgia"/>
              </a:rPr>
              <a:t>I have so much to do already and now </a:t>
            </a:r>
            <a:r>
              <a:rPr lang="en-US" sz="1400" dirty="0" smtClean="0">
                <a:solidFill>
                  <a:srgbClr val="FFFFFF"/>
                </a:solidFill>
                <a:latin typeface="Georgia"/>
              </a:rPr>
              <a:t>they want </a:t>
            </a:r>
            <a:r>
              <a:rPr lang="en-US" sz="1400" dirty="0">
                <a:solidFill>
                  <a:srgbClr val="FFFFFF"/>
                </a:solidFill>
                <a:latin typeface="Georgia"/>
              </a:rPr>
              <a:t>me </a:t>
            </a:r>
            <a:r>
              <a:rPr lang="en-US" sz="1400" dirty="0" smtClean="0">
                <a:solidFill>
                  <a:srgbClr val="FFFFFF"/>
                </a:solidFill>
                <a:latin typeface="Georgia"/>
              </a:rPr>
              <a:t>to run induction events</a:t>
            </a:r>
            <a:endParaRPr lang="en-US" sz="1400" dirty="0">
              <a:solidFill>
                <a:srgbClr val="FFFFFF"/>
              </a:solidFill>
              <a:latin typeface="Georgia"/>
            </a:endParaRPr>
          </a:p>
        </p:txBody>
      </p:sp>
      <p:pic>
        <p:nvPicPr>
          <p:cNvPr id="167" name="Picture 12" descr="louise independent learne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1905000" y="6018141"/>
            <a:ext cx="609600" cy="631634"/>
          </a:xfrm>
          <a:prstGeom prst="rect">
            <a:avLst/>
          </a:prstGeom>
          <a:ln>
            <a:noFill/>
          </a:ln>
          <a:effectLst>
            <a:outerShdw blurRad="292100" dist="139700" dir="2700000" algn="tl" rotWithShape="0">
              <a:srgbClr val="333333">
                <a:alpha val="65000"/>
              </a:srgbClr>
            </a:outerShdw>
          </a:effectLst>
        </p:spPr>
      </p:pic>
      <p:pic>
        <p:nvPicPr>
          <p:cNvPr id="168" name="Picture 12" descr="louise independent learne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1371600" y="6142745"/>
            <a:ext cx="609600" cy="631634"/>
          </a:xfrm>
          <a:prstGeom prst="rect">
            <a:avLst/>
          </a:prstGeom>
          <a:ln>
            <a:noFill/>
          </a:ln>
          <a:effectLst>
            <a:outerShdw blurRad="292100" dist="139700" dir="2700000" algn="tl" rotWithShape="0">
              <a:srgbClr val="333333">
                <a:alpha val="65000"/>
              </a:srgbClr>
            </a:outerShdw>
          </a:effectLst>
        </p:spPr>
      </p:pic>
      <p:pic>
        <p:nvPicPr>
          <p:cNvPr id="169" name="Picture 8" descr="tom secondary school teache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2196360" y="4337101"/>
            <a:ext cx="435462" cy="540684"/>
          </a:xfrm>
          <a:prstGeom prst="rect">
            <a:avLst/>
          </a:prstGeom>
          <a:ln>
            <a:noFill/>
          </a:ln>
          <a:effectLst>
            <a:outerShdw blurRad="292100" dist="139700" dir="2700000" algn="tl" rotWithShape="0">
              <a:srgbClr val="333333">
                <a:alpha val="65000"/>
              </a:srgbClr>
            </a:outerShdw>
          </a:effectLst>
        </p:spPr>
      </p:pic>
      <p:cxnSp>
        <p:nvCxnSpPr>
          <p:cNvPr id="63" name="Curved Connector 62"/>
          <p:cNvCxnSpPr/>
          <p:nvPr/>
        </p:nvCxnSpPr>
        <p:spPr>
          <a:xfrm rot="5400000">
            <a:off x="1946702" y="3082498"/>
            <a:ext cx="1592997" cy="457200"/>
          </a:xfrm>
          <a:prstGeom prst="curvedConnector3">
            <a:avLst>
              <a:gd name="adj1" fmla="val 50000"/>
            </a:avLst>
          </a:prstGeom>
          <a:ln w="50800" cap="flat" cmpd="sng" algn="ctr">
            <a:solidFill>
              <a:srgbClr val="FF0000">
                <a:alpha val="50000"/>
              </a:srgbClr>
            </a:solidFill>
            <a:prstDash val="sysDash"/>
            <a:miter lim="800000"/>
            <a:headEnd type="arrow"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5" name="Shape 64"/>
          <p:cNvCxnSpPr>
            <a:stCxn id="77853" idx="2"/>
          </p:cNvCxnSpPr>
          <p:nvPr/>
        </p:nvCxnSpPr>
        <p:spPr>
          <a:xfrm rot="5400000">
            <a:off x="3247711" y="3002976"/>
            <a:ext cx="2170116" cy="1959816"/>
          </a:xfrm>
          <a:prstGeom prst="curvedConnector3">
            <a:avLst>
              <a:gd name="adj1" fmla="val 50000"/>
            </a:avLst>
          </a:prstGeom>
          <a:ln w="50800" cap="flat" cmpd="sng" algn="ctr">
            <a:solidFill>
              <a:srgbClr val="00FF00">
                <a:alpha val="50000"/>
              </a:srgbClr>
            </a:solidFill>
            <a:prstDash val="sysDash"/>
            <a:miter lim="800000"/>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57" name="Title 56"/>
          <p:cNvSpPr txBox="1">
            <a:spLocks/>
          </p:cNvSpPr>
          <p:nvPr/>
        </p:nvSpPr>
        <p:spPr>
          <a:xfrm>
            <a:off x="755576" y="269045"/>
            <a:ext cx="8388424" cy="1255059"/>
          </a:xfrm>
          <a:prstGeom prst="rect">
            <a:avLst/>
          </a:prstGeom>
        </p:spPr>
        <p:txBody>
          <a:bodyPr vert="horz" anchor="ctr">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spcBef>
                <a:spcPts val="0"/>
              </a:spcBef>
            </a:pPr>
            <a:r>
              <a:rPr lang="en-US" sz="3200" dirty="0" smtClean="0"/>
              <a:t>SSM: </a:t>
            </a:r>
            <a:r>
              <a:rPr lang="en-US" sz="2000" dirty="0"/>
              <a:t>A</a:t>
            </a:r>
            <a:r>
              <a:rPr lang="en-US" sz="2000" dirty="0" smtClean="0"/>
              <a:t>lliances</a:t>
            </a:r>
            <a:r>
              <a:rPr lang="en-US" sz="2000" dirty="0"/>
              <a:t>, </a:t>
            </a:r>
            <a:r>
              <a:rPr lang="en-US" sz="2000" dirty="0" smtClean="0"/>
              <a:t>Conflicts</a:t>
            </a:r>
            <a:r>
              <a:rPr lang="en-US" sz="2000" dirty="0"/>
              <a:t>, </a:t>
            </a:r>
            <a:r>
              <a:rPr lang="en-US" sz="2000" dirty="0" smtClean="0"/>
              <a:t>Beliefs</a:t>
            </a:r>
            <a:r>
              <a:rPr lang="en-US" sz="2000" dirty="0"/>
              <a:t>, </a:t>
            </a:r>
            <a:r>
              <a:rPr lang="en-US" sz="2000" dirty="0" smtClean="0"/>
              <a:t>Values</a:t>
            </a:r>
            <a:r>
              <a:rPr lang="en-US" sz="2000" dirty="0"/>
              <a:t>, </a:t>
            </a:r>
            <a:r>
              <a:rPr lang="en-US" sz="2000" dirty="0" smtClean="0"/>
              <a:t>Attitudes</a:t>
            </a:r>
            <a:r>
              <a:rPr lang="en-US" sz="2000" dirty="0"/>
              <a:t>, </a:t>
            </a:r>
            <a:r>
              <a:rPr lang="en-US" sz="2000" dirty="0" smtClean="0"/>
              <a:t>Motivations</a:t>
            </a:r>
            <a:endParaRPr lang="en-US" sz="2000" dirty="0"/>
          </a:p>
        </p:txBody>
      </p:sp>
      <p:sp>
        <p:nvSpPr>
          <p:cNvPr id="61" name="Left Arrow Callout 60"/>
          <p:cNvSpPr/>
          <p:nvPr/>
        </p:nvSpPr>
        <p:spPr>
          <a:xfrm>
            <a:off x="-1" y="4495801"/>
            <a:ext cx="2120705" cy="1447799"/>
          </a:xfrm>
          <a:prstGeom prst="leftArrowCallout">
            <a:avLst>
              <a:gd name="adj1" fmla="val 25000"/>
              <a:gd name="adj2" fmla="val 25000"/>
              <a:gd name="adj3" fmla="val 25000"/>
              <a:gd name="adj4" fmla="val 74173"/>
            </a:avLst>
          </a:prstGeom>
          <a:solidFill>
            <a:srgbClr val="9FDAFB"/>
          </a:solidFill>
        </p:spPr>
        <p:style>
          <a:lnRef idx="1">
            <a:schemeClr val="accent1"/>
          </a:lnRef>
          <a:fillRef idx="3">
            <a:schemeClr val="accent1"/>
          </a:fillRef>
          <a:effectRef idx="2">
            <a:schemeClr val="accent1"/>
          </a:effectRef>
          <a:fontRef idx="minor">
            <a:schemeClr val="lt1"/>
          </a:fontRef>
        </p:style>
        <p:txBody>
          <a:bodyPr rtlCol="0" anchor="ctr"/>
          <a:lstStyle/>
          <a:p>
            <a:pPr marL="285750" indent="-285750" defTabSz="914400" fontAlgn="base">
              <a:spcBef>
                <a:spcPct val="0"/>
              </a:spcBef>
              <a:spcAft>
                <a:spcPct val="0"/>
              </a:spcAft>
              <a:buFont typeface="Arial"/>
              <a:buChar char="•"/>
            </a:pPr>
            <a:r>
              <a:rPr lang="en-US" sz="1400" dirty="0">
                <a:solidFill>
                  <a:schemeClr val="tx1"/>
                </a:solidFill>
                <a:latin typeface="Georgia"/>
              </a:rPr>
              <a:t>Student sense of belonging</a:t>
            </a:r>
          </a:p>
          <a:p>
            <a:pPr marL="285750" indent="-285750" defTabSz="914400" fontAlgn="base">
              <a:spcBef>
                <a:spcPct val="0"/>
              </a:spcBef>
              <a:spcAft>
                <a:spcPct val="0"/>
              </a:spcAft>
              <a:buFont typeface="Arial"/>
              <a:buChar char="•"/>
            </a:pPr>
            <a:r>
              <a:rPr lang="en-US" sz="1400" dirty="0">
                <a:solidFill>
                  <a:schemeClr val="tx1"/>
                </a:solidFill>
                <a:latin typeface="Georgia"/>
              </a:rPr>
              <a:t>Cohort identity</a:t>
            </a:r>
          </a:p>
          <a:p>
            <a:pPr marL="285750" indent="-285750" defTabSz="914400" fontAlgn="base">
              <a:spcBef>
                <a:spcPct val="0"/>
              </a:spcBef>
              <a:spcAft>
                <a:spcPct val="0"/>
              </a:spcAft>
              <a:buFont typeface="Arial"/>
              <a:buChar char="•"/>
            </a:pPr>
            <a:r>
              <a:rPr lang="en-US" sz="1400" dirty="0">
                <a:solidFill>
                  <a:schemeClr val="tx1"/>
                </a:solidFill>
                <a:latin typeface="Georgia"/>
              </a:rPr>
              <a:t>Student retention</a:t>
            </a:r>
          </a:p>
        </p:txBody>
      </p:sp>
      <p:grpSp>
        <p:nvGrpSpPr>
          <p:cNvPr id="62" name="Group 61"/>
          <p:cNvGrpSpPr/>
          <p:nvPr/>
        </p:nvGrpSpPr>
        <p:grpSpPr>
          <a:xfrm>
            <a:off x="6510072" y="5408541"/>
            <a:ext cx="2405328" cy="1273723"/>
            <a:chOff x="6510072" y="5408541"/>
            <a:chExt cx="2405328" cy="1273723"/>
          </a:xfrm>
        </p:grpSpPr>
        <p:sp>
          <p:nvSpPr>
            <p:cNvPr id="64" name="TextBox 17"/>
            <p:cNvSpPr txBox="1">
              <a:spLocks noChangeArrowheads="1"/>
            </p:cNvSpPr>
            <p:nvPr/>
          </p:nvSpPr>
          <p:spPr bwMode="auto">
            <a:xfrm>
              <a:off x="6510072" y="5943600"/>
              <a:ext cx="2405328" cy="738664"/>
            </a:xfrm>
            <a:prstGeom prst="rect">
              <a:avLst/>
            </a:prstGeom>
            <a:noFill/>
            <a:ln w="9525">
              <a:noFill/>
              <a:miter lim="800000"/>
              <a:headEnd/>
              <a:tailEnd/>
            </a:ln>
          </p:spPr>
          <p:txBody>
            <a:bodyPr wrap="square">
              <a:prstTxWarp prst="textNoShape">
                <a:avLst/>
              </a:prstTxWarp>
              <a:spAutoFit/>
            </a:bodyPr>
            <a:lstStyle/>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Beneficiaries</a:t>
              </a:r>
              <a:r>
                <a:rPr lang="en-US" sz="1400" dirty="0" smtClean="0">
                  <a:solidFill>
                    <a:schemeClr val="tx2">
                      <a:lumMod val="60000"/>
                      <a:lumOff val="40000"/>
                    </a:schemeClr>
                  </a:solidFill>
                  <a:latin typeface="Arial" charset="0"/>
                  <a:ea typeface="ＭＳ Ｐゴシック" charset="0"/>
                  <a:cs typeface="Arial" charset="0"/>
                </a:rPr>
                <a:t>: Students, Teaching Staff </a:t>
              </a:r>
            </a:p>
            <a:p>
              <a:pPr defTabSz="914400" fontAlgn="base">
                <a:spcBef>
                  <a:spcPct val="0"/>
                </a:spcBef>
                <a:spcAft>
                  <a:spcPct val="0"/>
                </a:spcAft>
              </a:pPr>
              <a:r>
                <a:rPr lang="en-US" sz="1400" dirty="0" smtClean="0">
                  <a:solidFill>
                    <a:prstClr val="black"/>
                  </a:solidFill>
                  <a:latin typeface="Arial" charset="0"/>
                  <a:ea typeface="ＭＳ Ｐゴシック" charset="0"/>
                  <a:cs typeface="Arial" charset="0"/>
                </a:rPr>
                <a:t>Victims</a:t>
              </a:r>
              <a:r>
                <a:rPr lang="en-US" sz="1400" dirty="0" smtClean="0">
                  <a:solidFill>
                    <a:srgbClr val="8588A2"/>
                  </a:solidFill>
                  <a:latin typeface="Arial" charset="0"/>
                  <a:ea typeface="ＭＳ Ｐゴシック" charset="0"/>
                  <a:cs typeface="Arial" charset="0"/>
                </a:rPr>
                <a:t>: Induction Staff</a:t>
              </a:r>
              <a:endParaRPr lang="en-US" sz="1400" dirty="0">
                <a:solidFill>
                  <a:srgbClr val="8588A2"/>
                </a:solidFill>
                <a:latin typeface="Arial" charset="0"/>
                <a:ea typeface="ＭＳ Ｐゴシック" charset="0"/>
                <a:cs typeface="Arial" charset="0"/>
              </a:endParaRPr>
            </a:p>
          </p:txBody>
        </p:sp>
        <p:pic>
          <p:nvPicPr>
            <p:cNvPr id="66" name="Picture 42"/>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bwMode="auto">
            <a:xfrm>
              <a:off x="7557646" y="5408541"/>
              <a:ext cx="457200" cy="609600"/>
            </a:xfrm>
            <a:prstGeom prst="rect">
              <a:avLst/>
            </a:prstGeom>
            <a:noFill/>
            <a:ln w="9525">
              <a:noFill/>
              <a:miter lim="800000"/>
              <a:headEnd/>
              <a:tailEnd/>
            </a:ln>
          </p:spPr>
        </p:pic>
        <p:pic>
          <p:nvPicPr>
            <p:cNvPr id="67" name="Picture 43"/>
            <p:cNvPicPr>
              <a:picLocks noChangeAspect="1"/>
            </p:cNvPicPr>
            <p:nvPr/>
          </p:nvPicPr>
          <p:blipFill>
            <a:blip r:embed="rId7" cstate="screen">
              <a:extLst>
                <a:ext uri="{28A0092B-C50C-407E-A947-70E740481C1C}">
                  <a14:useLocalDpi xmlns:a14="http://schemas.microsoft.com/office/drawing/2010/main"/>
                </a:ext>
              </a:extLst>
            </a:blip>
            <a:srcRect/>
            <a:stretch>
              <a:fillRect/>
            </a:stretch>
          </p:blipFill>
          <p:spPr bwMode="auto">
            <a:xfrm>
              <a:off x="7137400" y="5408541"/>
              <a:ext cx="457200" cy="609600"/>
            </a:xfrm>
            <a:prstGeom prst="rect">
              <a:avLst/>
            </a:prstGeom>
            <a:noFill/>
            <a:ln w="9525">
              <a:noFill/>
              <a:miter lim="800000"/>
              <a:headEnd/>
              <a:tailEnd/>
            </a:ln>
          </p:spPr>
        </p:pic>
      </p:grpSp>
    </p:spTree>
    <p:extLst>
      <p:ext uri="{BB962C8B-B14F-4D97-AF65-F5344CB8AC3E}">
        <p14:creationId xmlns:p14="http://schemas.microsoft.com/office/powerpoint/2010/main" val="135374102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030687"/>
            <a:ext cx="8229600" cy="1069848"/>
          </a:xfrm>
        </p:spPr>
        <p:txBody>
          <a:bodyPr/>
          <a:lstStyle/>
          <a:p>
            <a:pPr algn="ctr"/>
            <a:r>
              <a:rPr lang="en-US" dirty="0" smtClean="0"/>
              <a:t>SSM Exercise</a:t>
            </a:r>
            <a:endParaRPr lang="en-US" dirty="0"/>
          </a:p>
        </p:txBody>
      </p:sp>
    </p:spTree>
    <p:extLst>
      <p:ext uri="{BB962C8B-B14F-4D97-AF65-F5344CB8AC3E}">
        <p14:creationId xmlns:p14="http://schemas.microsoft.com/office/powerpoint/2010/main" val="32460158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University Admissions</a:t>
            </a:r>
            <a:endParaRPr lang="en-US" dirty="0"/>
          </a:p>
        </p:txBody>
      </p:sp>
      <p:sp>
        <p:nvSpPr>
          <p:cNvPr id="3" name="Content Placeholder 2"/>
          <p:cNvSpPr>
            <a:spLocks noGrp="1"/>
          </p:cNvSpPr>
          <p:nvPr>
            <p:ph idx="1"/>
          </p:nvPr>
        </p:nvSpPr>
        <p:spPr/>
        <p:txBody>
          <a:bodyPr>
            <a:normAutofit/>
          </a:bodyPr>
          <a:lstStyle/>
          <a:p>
            <a:pPr marL="109728" indent="0">
              <a:buNone/>
            </a:pPr>
            <a:r>
              <a:rPr lang="en-US" sz="2000" dirty="0" smtClean="0"/>
              <a:t>Applicants submit their applications for a University place through UCAS (an independent third party agency). These applications arrive in the recruitment office of the University and the recruitment team reject those too far from the standard offer, and invite the rest for a visit day and interview. Applicants who attend a visit day are welcomed by the Head of Admissions and given a tour of facilities by an Admissions Tutor, they are also interviewed by a member of academic staff who then completes a brief report. Admissions tutors then review the applications (including the interview report if available) and decide what offer to make. These decisions are then processed by the recruitment team and returned to UCAS, where they are passed on to applicants. </a:t>
            </a:r>
            <a:endParaRPr lang="en-US" sz="2000" dirty="0"/>
          </a:p>
        </p:txBody>
      </p:sp>
    </p:spTree>
    <p:extLst>
      <p:ext uri="{BB962C8B-B14F-4D97-AF65-F5344CB8AC3E}">
        <p14:creationId xmlns:p14="http://schemas.microsoft.com/office/powerpoint/2010/main" val="35221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 1: Carol</a:t>
            </a:r>
            <a:endParaRPr lang="en-US" dirty="0"/>
          </a:p>
        </p:txBody>
      </p:sp>
      <p:sp>
        <p:nvSpPr>
          <p:cNvPr id="6" name="Content Placeholder 5"/>
          <p:cNvSpPr>
            <a:spLocks noGrp="1"/>
          </p:cNvSpPr>
          <p:nvPr>
            <p:ph idx="1"/>
          </p:nvPr>
        </p:nvSpPr>
        <p:spPr>
          <a:xfrm>
            <a:off x="3452310" y="2249424"/>
            <a:ext cx="5234489" cy="4325112"/>
          </a:xfrm>
        </p:spPr>
        <p:txBody>
          <a:bodyPr>
            <a:normAutofit/>
          </a:bodyPr>
          <a:lstStyle/>
          <a:p>
            <a:pPr marL="109728" indent="0">
              <a:buNone/>
            </a:pPr>
            <a:r>
              <a:rPr lang="en-US" sz="2000" dirty="0" smtClean="0"/>
              <a:t>Carol is an Associate Professor of Engineering at </a:t>
            </a:r>
            <a:r>
              <a:rPr lang="en-US" sz="2000" dirty="0" err="1" smtClean="0"/>
              <a:t>Eastminster</a:t>
            </a:r>
            <a:r>
              <a:rPr lang="en-US" sz="2000" dirty="0" smtClean="0"/>
              <a:t> University, and has been the </a:t>
            </a:r>
            <a:r>
              <a:rPr lang="en-US" sz="2000" b="1" dirty="0" smtClean="0"/>
              <a:t>Head of Admissions </a:t>
            </a:r>
            <a:r>
              <a:rPr lang="en-US" sz="2000" dirty="0" smtClean="0"/>
              <a:t>for the last five years. Carol is generally happy with the way that admissions operate at </a:t>
            </a:r>
            <a:r>
              <a:rPr lang="en-US" sz="2000" dirty="0" err="1" smtClean="0"/>
              <a:t>Eastminster</a:t>
            </a:r>
            <a:r>
              <a:rPr lang="en-US" sz="2000" dirty="0" smtClean="0"/>
              <a:t> and works hard to meet the University’s student targets, which are rising, requiring them to recruit more students year on year. She is an active part of a group within the University called Diversity in Engineering, and works hard to attract more people from underrepresented groups to </a:t>
            </a:r>
            <a:r>
              <a:rPr lang="en-US" sz="2000" dirty="0" err="1" smtClean="0"/>
              <a:t>Eastminster’s</a:t>
            </a:r>
            <a:r>
              <a:rPr lang="en-US" sz="2000" dirty="0" smtClean="0"/>
              <a:t> degrees.</a:t>
            </a:r>
            <a:endParaRPr lang="en-US" sz="2000" dirty="0"/>
          </a:p>
        </p:txBody>
      </p:sp>
      <p:pic>
        <p:nvPicPr>
          <p:cNvPr id="5" name="Picture 4"/>
          <p:cNvPicPr/>
          <p:nvPr/>
        </p:nvPicPr>
        <p:blipFill rotWithShape="1">
          <a:blip r:embed="rId2"/>
          <a:srcRect l="35862" t="11364" r="25339" b="61540"/>
          <a:stretch/>
        </p:blipFill>
        <p:spPr bwMode="auto">
          <a:xfrm>
            <a:off x="554836" y="2209801"/>
            <a:ext cx="2897475" cy="2923180"/>
          </a:xfrm>
          <a:prstGeom prst="rect">
            <a:avLst/>
          </a:prstGeom>
          <a:noFill/>
          <a:ln w="9525">
            <a:noFill/>
            <a:miter lim="800000"/>
            <a:headEnd/>
            <a:tailEnd/>
          </a:ln>
        </p:spPr>
      </p:pic>
    </p:spTree>
    <p:extLst>
      <p:ext uri="{BB962C8B-B14F-4D97-AF65-F5344CB8AC3E}">
        <p14:creationId xmlns:p14="http://schemas.microsoft.com/office/powerpoint/2010/main" val="322419756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 2: Ali</a:t>
            </a:r>
            <a:endParaRPr lang="en-US" dirty="0"/>
          </a:p>
        </p:txBody>
      </p:sp>
      <p:pic>
        <p:nvPicPr>
          <p:cNvPr id="4" name="Picture 3"/>
          <p:cNvPicPr/>
          <p:nvPr/>
        </p:nvPicPr>
        <p:blipFill rotWithShape="1">
          <a:blip r:embed="rId2"/>
          <a:srcRect l="34476" t="14664" r="21528" b="59142"/>
          <a:stretch/>
        </p:blipFill>
        <p:spPr bwMode="auto">
          <a:xfrm>
            <a:off x="283582" y="2209800"/>
            <a:ext cx="3366003" cy="2931388"/>
          </a:xfrm>
          <a:prstGeom prst="rect">
            <a:avLst/>
          </a:prstGeom>
          <a:noFill/>
          <a:ln w="9525">
            <a:noFill/>
            <a:miter lim="800000"/>
            <a:headEnd/>
            <a:tailEnd/>
          </a:ln>
        </p:spPr>
      </p:pic>
      <p:sp>
        <p:nvSpPr>
          <p:cNvPr id="5" name="Content Placeholder 5"/>
          <p:cNvSpPr>
            <a:spLocks noGrp="1"/>
          </p:cNvSpPr>
          <p:nvPr>
            <p:ph idx="1"/>
          </p:nvPr>
        </p:nvSpPr>
        <p:spPr>
          <a:xfrm>
            <a:off x="3452310" y="2249424"/>
            <a:ext cx="5234489" cy="4325112"/>
          </a:xfrm>
        </p:spPr>
        <p:txBody>
          <a:bodyPr>
            <a:normAutofit/>
          </a:bodyPr>
          <a:lstStyle/>
          <a:p>
            <a:pPr marL="109728" indent="0">
              <a:buNone/>
            </a:pPr>
            <a:r>
              <a:rPr lang="en-US" sz="2000" dirty="0" smtClean="0"/>
              <a:t>Ali is an Assistant Professor of Engineering at </a:t>
            </a:r>
            <a:r>
              <a:rPr lang="en-US" sz="2000" dirty="0" err="1" smtClean="0"/>
              <a:t>Eastminster</a:t>
            </a:r>
            <a:r>
              <a:rPr lang="en-US" sz="2000" dirty="0" smtClean="0"/>
              <a:t> University, and is an </a:t>
            </a:r>
            <a:r>
              <a:rPr lang="en-US" sz="2000" b="1" dirty="0" smtClean="0"/>
              <a:t>Admissions Tutor </a:t>
            </a:r>
            <a:r>
              <a:rPr lang="en-US" sz="2000" dirty="0" smtClean="0"/>
              <a:t>for Electronic Engineering. Ali’s main focus is on his research and research students, and finds it frustrating that he is required to spend time on admin tasks like admissions. He is worried about the standards in the University, and wants to be part of a department that recruits only the very best applicants. </a:t>
            </a:r>
            <a:endParaRPr lang="en-US" sz="2000" dirty="0"/>
          </a:p>
        </p:txBody>
      </p:sp>
    </p:spTree>
    <p:extLst>
      <p:ext uri="{BB962C8B-B14F-4D97-AF65-F5344CB8AC3E}">
        <p14:creationId xmlns:p14="http://schemas.microsoft.com/office/powerpoint/2010/main" val="128999255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Persona 3: Sasha</a:t>
            </a:r>
            <a:endParaRPr lang="en-US" dirty="0"/>
          </a:p>
        </p:txBody>
      </p:sp>
      <p:pic>
        <p:nvPicPr>
          <p:cNvPr id="4" name="Picture 3"/>
          <p:cNvPicPr/>
          <p:nvPr/>
        </p:nvPicPr>
        <p:blipFill rotWithShape="1">
          <a:blip r:embed="rId2"/>
          <a:srcRect l="39331" t="14712" r="28123" b="56266"/>
          <a:stretch/>
        </p:blipFill>
        <p:spPr bwMode="auto">
          <a:xfrm>
            <a:off x="604154" y="2256206"/>
            <a:ext cx="2354968" cy="3031224"/>
          </a:xfrm>
          <a:prstGeom prst="rect">
            <a:avLst/>
          </a:prstGeom>
          <a:noFill/>
          <a:ln w="9525">
            <a:noFill/>
            <a:miter lim="800000"/>
            <a:headEnd/>
            <a:tailEnd/>
          </a:ln>
        </p:spPr>
      </p:pic>
      <p:sp>
        <p:nvSpPr>
          <p:cNvPr id="5" name="Content Placeholder 5"/>
          <p:cNvSpPr>
            <a:spLocks noGrp="1"/>
          </p:cNvSpPr>
          <p:nvPr>
            <p:ph idx="1"/>
          </p:nvPr>
        </p:nvSpPr>
        <p:spPr>
          <a:xfrm>
            <a:off x="3452310" y="2249424"/>
            <a:ext cx="5234489" cy="4325112"/>
          </a:xfrm>
        </p:spPr>
        <p:txBody>
          <a:bodyPr>
            <a:normAutofit/>
          </a:bodyPr>
          <a:lstStyle/>
          <a:p>
            <a:pPr marL="109728" indent="0">
              <a:buNone/>
            </a:pPr>
            <a:r>
              <a:rPr lang="en-US" sz="2000" dirty="0" smtClean="0"/>
              <a:t>Sasha is the </a:t>
            </a:r>
            <a:r>
              <a:rPr lang="en-US" sz="2000" b="1" dirty="0" smtClean="0"/>
              <a:t>Lead Administrator </a:t>
            </a:r>
            <a:r>
              <a:rPr lang="en-US" sz="2000" dirty="0" smtClean="0"/>
              <a:t>in </a:t>
            </a:r>
            <a:r>
              <a:rPr lang="en-US" sz="2000" dirty="0" err="1" smtClean="0"/>
              <a:t>Eastminster’s</a:t>
            </a:r>
            <a:r>
              <a:rPr lang="en-US" sz="2000" dirty="0" smtClean="0"/>
              <a:t> recruitment team. She has worked in the commercial sector for several years and prides herself on her professionalism and efficiency, but is a relatively new member of the University and finds it difficult to relate to the academic members of staff. In particular she is frustrated that they are slow to respond to her emails, causing her delays in issuing visit day invitations and offer letters. </a:t>
            </a:r>
            <a:endParaRPr lang="en-US" sz="2000" dirty="0"/>
          </a:p>
        </p:txBody>
      </p:sp>
    </p:spTree>
    <p:extLst>
      <p:ext uri="{BB962C8B-B14F-4D97-AF65-F5344CB8AC3E}">
        <p14:creationId xmlns:p14="http://schemas.microsoft.com/office/powerpoint/2010/main" val="48616405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23924" y="1969785"/>
            <a:ext cx="7023100" cy="4508500"/>
          </a:xfrm>
          <a:prstGeom prst="rect">
            <a:avLst/>
          </a:prstGeom>
        </p:spPr>
      </p:pic>
      <p:sp>
        <p:nvSpPr>
          <p:cNvPr id="5" name="Title 4"/>
          <p:cNvSpPr>
            <a:spLocks noGrp="1"/>
          </p:cNvSpPr>
          <p:nvPr>
            <p:ph type="title"/>
          </p:nvPr>
        </p:nvSpPr>
        <p:spPr>
          <a:xfrm>
            <a:off x="457200" y="785459"/>
            <a:ext cx="8229600" cy="1069848"/>
          </a:xfrm>
        </p:spPr>
        <p:txBody>
          <a:bodyPr/>
          <a:lstStyle/>
          <a:p>
            <a:pPr algn="ctr"/>
            <a:r>
              <a:rPr lang="en-US" dirty="0" smtClean="0"/>
              <a:t>Two Phone Calls</a:t>
            </a:r>
            <a:endParaRPr lang="en-US" dirty="0"/>
          </a:p>
        </p:txBody>
      </p:sp>
    </p:spTree>
    <p:extLst>
      <p:ext uri="{BB962C8B-B14F-4D97-AF65-F5344CB8AC3E}">
        <p14:creationId xmlns:p14="http://schemas.microsoft.com/office/powerpoint/2010/main" val="344393610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noChangeAspect="1"/>
          </p:cNvSpPr>
          <p:nvPr>
            <p:ph type="title"/>
          </p:nvPr>
        </p:nvSpPr>
        <p:spPr>
          <a:xfrm>
            <a:off x="457200" y="397928"/>
            <a:ext cx="8229600" cy="792162"/>
          </a:xfrm>
        </p:spPr>
        <p:txBody>
          <a:bodyPr/>
          <a:lstStyle/>
          <a:p>
            <a:r>
              <a:rPr lang="en-US" sz="3600" dirty="0">
                <a:latin typeface="Arial" charset="0"/>
                <a:cs typeface="Arial" charset="0"/>
              </a:rPr>
              <a:t>Systems Diagram </a:t>
            </a:r>
          </a:p>
        </p:txBody>
      </p:sp>
      <p:sp>
        <p:nvSpPr>
          <p:cNvPr id="3" name="Oval 2"/>
          <p:cNvSpPr/>
          <p:nvPr/>
        </p:nvSpPr>
        <p:spPr>
          <a:xfrm>
            <a:off x="2286000" y="2209800"/>
            <a:ext cx="4648200" cy="3581400"/>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6868" name="TextBox 6"/>
          <p:cNvSpPr txBox="1">
            <a:spLocks noChangeArrowheads="1"/>
          </p:cNvSpPr>
          <p:nvPr/>
        </p:nvSpPr>
        <p:spPr bwMode="auto">
          <a:xfrm>
            <a:off x="3581400" y="1371600"/>
            <a:ext cx="2590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dirty="0"/>
              <a:t>System Name </a:t>
            </a:r>
          </a:p>
        </p:txBody>
      </p:sp>
      <p:sp>
        <p:nvSpPr>
          <p:cNvPr id="36869" name="TextBox 8"/>
          <p:cNvSpPr txBox="1">
            <a:spLocks noChangeArrowheads="1"/>
          </p:cNvSpPr>
          <p:nvPr/>
        </p:nvSpPr>
        <p:spPr bwMode="auto">
          <a:xfrm>
            <a:off x="1905000" y="2133600"/>
            <a:ext cx="1066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dirty="0"/>
              <a:t>System owner</a:t>
            </a:r>
          </a:p>
        </p:txBody>
      </p:sp>
      <p:sp>
        <p:nvSpPr>
          <p:cNvPr id="12" name="Right Arrow 11"/>
          <p:cNvSpPr/>
          <p:nvPr/>
        </p:nvSpPr>
        <p:spPr>
          <a:xfrm rot="18026977">
            <a:off x="3111501" y="5870575"/>
            <a:ext cx="102076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ight Arrow 12"/>
          <p:cNvSpPr/>
          <p:nvPr/>
        </p:nvSpPr>
        <p:spPr>
          <a:xfrm rot="1478785">
            <a:off x="6775450" y="4530725"/>
            <a:ext cx="1020763"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6872" name="TextBox 15"/>
          <p:cNvSpPr txBox="1">
            <a:spLocks noChangeArrowheads="1"/>
          </p:cNvSpPr>
          <p:nvPr/>
        </p:nvSpPr>
        <p:spPr bwMode="auto">
          <a:xfrm>
            <a:off x="3810000" y="6172200"/>
            <a:ext cx="812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Inputs</a:t>
            </a:r>
          </a:p>
        </p:txBody>
      </p:sp>
      <p:sp>
        <p:nvSpPr>
          <p:cNvPr id="36873" name="TextBox 16"/>
          <p:cNvSpPr txBox="1">
            <a:spLocks noChangeArrowheads="1"/>
          </p:cNvSpPr>
          <p:nvPr/>
        </p:nvSpPr>
        <p:spPr bwMode="auto">
          <a:xfrm>
            <a:off x="7848600" y="4350544"/>
            <a:ext cx="9937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dirty="0"/>
              <a:t>Outputs</a:t>
            </a:r>
          </a:p>
        </p:txBody>
      </p:sp>
      <p:sp>
        <p:nvSpPr>
          <p:cNvPr id="36874" name="TextBox 17"/>
          <p:cNvSpPr txBox="1">
            <a:spLocks noChangeArrowheads="1"/>
          </p:cNvSpPr>
          <p:nvPr/>
        </p:nvSpPr>
        <p:spPr bwMode="auto">
          <a:xfrm>
            <a:off x="6189663" y="6096000"/>
            <a:ext cx="1676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Beneficiaries &amp; victims</a:t>
            </a:r>
          </a:p>
        </p:txBody>
      </p:sp>
      <p:grpSp>
        <p:nvGrpSpPr>
          <p:cNvPr id="36875" name="Group 34"/>
          <p:cNvGrpSpPr>
            <a:grpSpLocks/>
          </p:cNvGrpSpPr>
          <p:nvPr/>
        </p:nvGrpSpPr>
        <p:grpSpPr bwMode="auto">
          <a:xfrm>
            <a:off x="3810000" y="4343400"/>
            <a:ext cx="2057400" cy="990600"/>
            <a:chOff x="3200400" y="4038600"/>
            <a:chExt cx="2971800" cy="1371600"/>
          </a:xfrm>
        </p:grpSpPr>
        <p:sp>
          <p:nvSpPr>
            <p:cNvPr id="20" name="Rectangle 19"/>
            <p:cNvSpPr/>
            <p:nvPr/>
          </p:nvSpPr>
          <p:spPr>
            <a:xfrm>
              <a:off x="4039658" y="4876068"/>
              <a:ext cx="531989" cy="53413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C</a:t>
              </a:r>
            </a:p>
          </p:txBody>
        </p:sp>
        <p:sp>
          <p:nvSpPr>
            <p:cNvPr id="21" name="Rectangle 20"/>
            <p:cNvSpPr/>
            <p:nvPr/>
          </p:nvSpPr>
          <p:spPr>
            <a:xfrm>
              <a:off x="4952294" y="4038600"/>
              <a:ext cx="609953" cy="534133"/>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B</a:t>
              </a:r>
            </a:p>
          </p:txBody>
        </p:sp>
        <p:sp>
          <p:nvSpPr>
            <p:cNvPr id="22" name="Rectangle 21"/>
            <p:cNvSpPr/>
            <p:nvPr/>
          </p:nvSpPr>
          <p:spPr>
            <a:xfrm>
              <a:off x="5637919" y="4647468"/>
              <a:ext cx="534281" cy="53413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D</a:t>
              </a:r>
            </a:p>
          </p:txBody>
        </p:sp>
        <p:sp>
          <p:nvSpPr>
            <p:cNvPr id="23" name="Rectangle 22"/>
            <p:cNvSpPr/>
            <p:nvPr/>
          </p:nvSpPr>
          <p:spPr>
            <a:xfrm>
              <a:off x="3200400" y="4344133"/>
              <a:ext cx="609953" cy="457200"/>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smtClean="0">
                <a:solidFill>
                  <a:srgbClr val="FFFFFF"/>
                </a:solidFill>
              </a:endParaRPr>
            </a:p>
            <a:p>
              <a:pPr algn="ctr">
                <a:defRPr/>
              </a:pPr>
              <a:r>
                <a:rPr lang="en-US" dirty="0" smtClean="0">
                  <a:solidFill>
                    <a:srgbClr val="FFFFFF"/>
                  </a:solidFill>
                </a:rPr>
                <a:t>A</a:t>
              </a:r>
              <a:endParaRPr lang="en-US" dirty="0">
                <a:solidFill>
                  <a:srgbClr val="FFFFFF"/>
                </a:solidFill>
              </a:endParaRPr>
            </a:p>
            <a:p>
              <a:pPr algn="ctr">
                <a:defRPr/>
              </a:pPr>
              <a:endParaRPr lang="en-US" dirty="0">
                <a:solidFill>
                  <a:srgbClr val="000000"/>
                </a:solidFill>
              </a:endParaRPr>
            </a:p>
          </p:txBody>
        </p:sp>
        <p:cxnSp>
          <p:nvCxnSpPr>
            <p:cNvPr id="24" name="Straight Arrow Connector 23"/>
            <p:cNvCxnSpPr>
              <a:stCxn id="23" idx="3"/>
              <a:endCxn id="20" idx="1"/>
            </p:cNvCxnSpPr>
            <p:nvPr/>
          </p:nvCxnSpPr>
          <p:spPr>
            <a:xfrm>
              <a:off x="3810353" y="4572733"/>
              <a:ext cx="229306" cy="571500"/>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23" idx="3"/>
              <a:endCxn id="21" idx="1"/>
            </p:cNvCxnSpPr>
            <p:nvPr/>
          </p:nvCxnSpPr>
          <p:spPr>
            <a:xfrm flipV="1">
              <a:off x="3810353" y="4304568"/>
              <a:ext cx="1141942" cy="268165"/>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20" idx="3"/>
              <a:endCxn id="21" idx="2"/>
            </p:cNvCxnSpPr>
            <p:nvPr/>
          </p:nvCxnSpPr>
          <p:spPr>
            <a:xfrm flipV="1">
              <a:off x="4571647" y="4572733"/>
              <a:ext cx="685624" cy="5715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21" idx="3"/>
              <a:endCxn id="22" idx="0"/>
            </p:cNvCxnSpPr>
            <p:nvPr/>
          </p:nvCxnSpPr>
          <p:spPr>
            <a:xfrm>
              <a:off x="5562247" y="4304568"/>
              <a:ext cx="343958" cy="3429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grpSp>
      <p:sp>
        <p:nvSpPr>
          <p:cNvPr id="36876" name="TextBox 36"/>
          <p:cNvSpPr txBox="1">
            <a:spLocks noChangeArrowheads="1"/>
          </p:cNvSpPr>
          <p:nvPr/>
        </p:nvSpPr>
        <p:spPr bwMode="auto">
          <a:xfrm>
            <a:off x="5410200" y="3962400"/>
            <a:ext cx="12366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processes</a:t>
            </a:r>
          </a:p>
        </p:txBody>
      </p:sp>
      <p:sp>
        <p:nvSpPr>
          <p:cNvPr id="36877" name="TextBox 38"/>
          <p:cNvSpPr txBox="1">
            <a:spLocks noChangeArrowheads="1"/>
          </p:cNvSpPr>
          <p:nvPr/>
        </p:nvSpPr>
        <p:spPr bwMode="auto">
          <a:xfrm>
            <a:off x="2362200" y="4038600"/>
            <a:ext cx="850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Actors</a:t>
            </a:r>
          </a:p>
        </p:txBody>
      </p:sp>
      <p:pic>
        <p:nvPicPr>
          <p:cNvPr id="36878" name="Picture 39"/>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819400" y="4343400"/>
            <a:ext cx="38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9" name="Picture 40"/>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276600" y="4038600"/>
            <a:ext cx="31591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80" name="Picture 41"/>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85800" y="3276600"/>
            <a:ext cx="381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81" name="Picture 42"/>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418263" y="5486400"/>
            <a:ext cx="457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82" name="Picture 43"/>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113463" y="5486400"/>
            <a:ext cx="457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Oval 44"/>
          <p:cNvSpPr/>
          <p:nvPr/>
        </p:nvSpPr>
        <p:spPr>
          <a:xfrm>
            <a:off x="3200400" y="2362200"/>
            <a:ext cx="2667000" cy="1371600"/>
          </a:xfrm>
          <a:prstGeom prst="ellipse">
            <a:avLst/>
          </a:prstGeom>
          <a:gradFill flip="none" rotWithShape="1">
            <a:gsLst>
              <a:gs pos="0">
                <a:schemeClr val="accent1">
                  <a:tint val="100000"/>
                  <a:shade val="100000"/>
                  <a:satMod val="130000"/>
                  <a:alpha val="21000"/>
                </a:schemeClr>
              </a:gs>
              <a:gs pos="100000">
                <a:schemeClr val="accent1">
                  <a:tint val="50000"/>
                  <a:shade val="100000"/>
                  <a:satMod val="350000"/>
                  <a:alpha val="21000"/>
                </a:schemeClr>
              </a:gs>
            </a:gsLst>
            <a:lin ang="16200000" scaled="0"/>
            <a:tileRect/>
          </a:gra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0" name="Rectangle 49"/>
          <p:cNvSpPr/>
          <p:nvPr/>
        </p:nvSpPr>
        <p:spPr>
          <a:xfrm>
            <a:off x="4419600" y="2743200"/>
            <a:ext cx="228600" cy="22860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1" name="Rectangle 50"/>
          <p:cNvSpPr/>
          <p:nvPr/>
        </p:nvSpPr>
        <p:spPr>
          <a:xfrm>
            <a:off x="5029200" y="3505200"/>
            <a:ext cx="217488" cy="246063"/>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2" name="Rectangle 51"/>
          <p:cNvSpPr/>
          <p:nvPr/>
        </p:nvSpPr>
        <p:spPr>
          <a:xfrm>
            <a:off x="3733800" y="3429000"/>
            <a:ext cx="304800" cy="22860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cxnSp>
        <p:nvCxnSpPr>
          <p:cNvPr id="54" name="Straight Arrow Connector 53"/>
          <p:cNvCxnSpPr>
            <a:stCxn id="52" idx="3"/>
            <a:endCxn id="50" idx="1"/>
          </p:cNvCxnSpPr>
          <p:nvPr/>
        </p:nvCxnSpPr>
        <p:spPr>
          <a:xfrm flipV="1">
            <a:off x="4038600" y="2857500"/>
            <a:ext cx="381000" cy="685800"/>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a:stCxn id="50" idx="3"/>
            <a:endCxn id="51" idx="0"/>
          </p:cNvCxnSpPr>
          <p:nvPr/>
        </p:nvCxnSpPr>
        <p:spPr>
          <a:xfrm>
            <a:off x="4648200" y="2857500"/>
            <a:ext cx="490538" cy="6477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a:stCxn id="23" idx="0"/>
            <a:endCxn id="52" idx="2"/>
          </p:cNvCxnSpPr>
          <p:nvPr/>
        </p:nvCxnSpPr>
        <p:spPr>
          <a:xfrm rot="16200000" flipV="1">
            <a:off x="3500437" y="4043363"/>
            <a:ext cx="906463" cy="134938"/>
          </a:xfrm>
          <a:prstGeom prst="straightConnector1">
            <a:avLst/>
          </a:prstGeom>
          <a:ln w="25400" cap="flat" cmpd="sng" algn="ctr">
            <a:solidFill>
              <a:schemeClr val="tx1"/>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a:stCxn id="51" idx="2"/>
            <a:endCxn id="21" idx="0"/>
          </p:cNvCxnSpPr>
          <p:nvPr/>
        </p:nvCxnSpPr>
        <p:spPr>
          <a:xfrm rot="16200000" flipH="1">
            <a:off x="4890294" y="3999707"/>
            <a:ext cx="592137" cy="95250"/>
          </a:xfrm>
          <a:prstGeom prst="straightConnector1">
            <a:avLst/>
          </a:prstGeom>
          <a:ln w="25400" cap="flat" cmpd="sng" algn="ctr">
            <a:solidFill>
              <a:srgbClr val="000000"/>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36891" name="TextBox 85"/>
          <p:cNvSpPr txBox="1">
            <a:spLocks noChangeArrowheads="1"/>
          </p:cNvSpPr>
          <p:nvPr/>
        </p:nvSpPr>
        <p:spPr bwMode="auto">
          <a:xfrm>
            <a:off x="3276600" y="2667000"/>
            <a:ext cx="1143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a:t>Standards</a:t>
            </a:r>
            <a:endParaRPr lang="en-US" sz="1800"/>
          </a:p>
        </p:txBody>
      </p:sp>
      <p:pic>
        <p:nvPicPr>
          <p:cNvPr id="36892" name="Picture 86"/>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105400" y="2362200"/>
            <a:ext cx="31591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93" name="TextBox 91"/>
          <p:cNvSpPr txBox="1">
            <a:spLocks noChangeArrowheads="1"/>
          </p:cNvSpPr>
          <p:nvPr/>
        </p:nvSpPr>
        <p:spPr bwMode="auto">
          <a:xfrm>
            <a:off x="5334000" y="2133600"/>
            <a:ext cx="203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a:t>Manager/Supervisor</a:t>
            </a:r>
          </a:p>
        </p:txBody>
      </p:sp>
      <p:sp>
        <p:nvSpPr>
          <p:cNvPr id="36894" name="TextBox 94"/>
          <p:cNvSpPr txBox="1">
            <a:spLocks noChangeArrowheads="1"/>
          </p:cNvSpPr>
          <p:nvPr/>
        </p:nvSpPr>
        <p:spPr bwMode="auto">
          <a:xfrm>
            <a:off x="2271450" y="3581400"/>
            <a:ext cx="1600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dirty="0"/>
              <a:t>measurements</a:t>
            </a:r>
            <a:endParaRPr lang="en-US" sz="1800" dirty="0"/>
          </a:p>
        </p:txBody>
      </p:sp>
      <p:sp>
        <p:nvSpPr>
          <p:cNvPr id="36895" name="TextBox 96"/>
          <p:cNvSpPr txBox="1">
            <a:spLocks noChangeArrowheads="1"/>
          </p:cNvSpPr>
          <p:nvPr/>
        </p:nvSpPr>
        <p:spPr bwMode="auto">
          <a:xfrm>
            <a:off x="5181600" y="3581400"/>
            <a:ext cx="1752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a:t>Corrective action</a:t>
            </a:r>
          </a:p>
        </p:txBody>
      </p:sp>
      <p:sp>
        <p:nvSpPr>
          <p:cNvPr id="53" name="Left Arrow Callout 52"/>
          <p:cNvSpPr/>
          <p:nvPr/>
        </p:nvSpPr>
        <p:spPr>
          <a:xfrm>
            <a:off x="6248400" y="2514600"/>
            <a:ext cx="1752600" cy="609600"/>
          </a:xfrm>
          <a:prstGeom prst="leftArrow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smtClean="0">
                <a:solidFill>
                  <a:srgbClr val="FFFFFF"/>
                </a:solidFill>
              </a:rPr>
              <a:t>resource</a:t>
            </a:r>
            <a:endParaRPr lang="en-US" dirty="0">
              <a:solidFill>
                <a:srgbClr val="FFFFFF"/>
              </a:solidFill>
            </a:endParaRPr>
          </a:p>
        </p:txBody>
      </p:sp>
      <p:sp>
        <p:nvSpPr>
          <p:cNvPr id="55" name="Left Arrow Callout 54"/>
          <p:cNvSpPr/>
          <p:nvPr/>
        </p:nvSpPr>
        <p:spPr>
          <a:xfrm>
            <a:off x="6477000" y="3124200"/>
            <a:ext cx="1752600" cy="609600"/>
          </a:xfrm>
          <a:prstGeom prst="leftArrow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authority</a:t>
            </a:r>
          </a:p>
        </p:txBody>
      </p:sp>
      <p:sp>
        <p:nvSpPr>
          <p:cNvPr id="62" name="Circular Arrow 61"/>
          <p:cNvSpPr/>
          <p:nvPr/>
        </p:nvSpPr>
        <p:spPr>
          <a:xfrm rot="9518957">
            <a:off x="1474788" y="4859338"/>
            <a:ext cx="1657350" cy="1325562"/>
          </a:xfrm>
          <a:prstGeom prst="circular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chemeClr val="tx1"/>
              </a:solidFill>
            </a:endParaRPr>
          </a:p>
        </p:txBody>
      </p:sp>
      <p:sp>
        <p:nvSpPr>
          <p:cNvPr id="36899" name="TextBox 62"/>
          <p:cNvSpPr txBox="1">
            <a:spLocks noChangeArrowheads="1"/>
          </p:cNvSpPr>
          <p:nvPr/>
        </p:nvSpPr>
        <p:spPr bwMode="auto">
          <a:xfrm>
            <a:off x="685800" y="5410200"/>
            <a:ext cx="2276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Emergent properties</a:t>
            </a:r>
          </a:p>
        </p:txBody>
      </p:sp>
      <p:sp>
        <p:nvSpPr>
          <p:cNvPr id="48" name="Rectangle 47"/>
          <p:cNvSpPr/>
          <p:nvPr/>
        </p:nvSpPr>
        <p:spPr>
          <a:xfrm>
            <a:off x="228600" y="1447800"/>
            <a:ext cx="1600200" cy="3886200"/>
          </a:xfrm>
          <a:prstGeom prst="rect">
            <a:avLst/>
          </a:prstGeom>
          <a:no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6901" name="TextBox 58"/>
          <p:cNvSpPr txBox="1">
            <a:spLocks noChangeArrowheads="1"/>
          </p:cNvSpPr>
          <p:nvPr/>
        </p:nvSpPr>
        <p:spPr bwMode="auto">
          <a:xfrm>
            <a:off x="304800" y="1524000"/>
            <a:ext cx="10826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alliances</a:t>
            </a:r>
          </a:p>
        </p:txBody>
      </p:sp>
      <p:pic>
        <p:nvPicPr>
          <p:cNvPr id="36902" name="Picture 60"/>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04800" y="3276600"/>
            <a:ext cx="31591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903" name="TextBox 64"/>
          <p:cNvSpPr txBox="1">
            <a:spLocks noChangeArrowheads="1"/>
          </p:cNvSpPr>
          <p:nvPr/>
        </p:nvSpPr>
        <p:spPr bwMode="auto">
          <a:xfrm>
            <a:off x="304800" y="2362200"/>
            <a:ext cx="10191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conflicts</a:t>
            </a:r>
          </a:p>
        </p:txBody>
      </p:sp>
      <p:sp>
        <p:nvSpPr>
          <p:cNvPr id="36904" name="TextBox 65"/>
          <p:cNvSpPr txBox="1">
            <a:spLocks noChangeArrowheads="1"/>
          </p:cNvSpPr>
          <p:nvPr/>
        </p:nvSpPr>
        <p:spPr bwMode="auto">
          <a:xfrm>
            <a:off x="304800" y="3810000"/>
            <a:ext cx="12493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Beliefs</a:t>
            </a:r>
          </a:p>
          <a:p>
            <a:pPr eaLnBrk="1" hangingPunct="1"/>
            <a:r>
              <a:rPr lang="en-US" sz="1800"/>
              <a:t>Values</a:t>
            </a:r>
          </a:p>
          <a:p>
            <a:pPr eaLnBrk="1" hangingPunct="1"/>
            <a:r>
              <a:rPr lang="en-US" sz="1800"/>
              <a:t>Attitudes</a:t>
            </a:r>
          </a:p>
          <a:p>
            <a:pPr eaLnBrk="1" hangingPunct="1"/>
            <a:r>
              <a:rPr lang="en-US" sz="1800"/>
              <a:t>Motivation </a:t>
            </a:r>
          </a:p>
        </p:txBody>
      </p:sp>
      <p:pic>
        <p:nvPicPr>
          <p:cNvPr id="36905" name="Picture 66"/>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66800" y="3276600"/>
            <a:ext cx="38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906" name="Picture 67"/>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843808" y="1696610"/>
            <a:ext cx="5334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 name="Cloud Callout 68"/>
          <p:cNvSpPr/>
          <p:nvPr/>
        </p:nvSpPr>
        <p:spPr>
          <a:xfrm>
            <a:off x="1295400" y="2895600"/>
            <a:ext cx="457200" cy="381000"/>
          </a:xfrm>
          <a:prstGeom prst="cloud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70" name="Cloud Callout 69"/>
          <p:cNvSpPr/>
          <p:nvPr/>
        </p:nvSpPr>
        <p:spPr>
          <a:xfrm>
            <a:off x="685800" y="2819400"/>
            <a:ext cx="457200" cy="381000"/>
          </a:xfrm>
          <a:prstGeom prst="cloud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72" name="Freeform 71"/>
          <p:cNvSpPr/>
          <p:nvPr/>
        </p:nvSpPr>
        <p:spPr>
          <a:xfrm>
            <a:off x="762000" y="1600200"/>
            <a:ext cx="935038" cy="304800"/>
          </a:xfrm>
          <a:custGeom>
            <a:avLst/>
            <a:gdLst>
              <a:gd name="connsiteX0" fmla="*/ 0 w 935567"/>
              <a:gd name="connsiteY0" fmla="*/ 0 h 304800"/>
              <a:gd name="connsiteX1" fmla="*/ 876300 w 935567"/>
              <a:gd name="connsiteY1" fmla="*/ 63500 h 304800"/>
              <a:gd name="connsiteX2" fmla="*/ 355600 w 935567"/>
              <a:gd name="connsiteY2" fmla="*/ 304800 h 304800"/>
              <a:gd name="connsiteX3" fmla="*/ 355600 w 935567"/>
              <a:gd name="connsiteY3" fmla="*/ 304800 h 304800"/>
              <a:gd name="connsiteX4" fmla="*/ 355600 w 935567"/>
              <a:gd name="connsiteY4" fmla="*/ 30480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5567" h="304800">
                <a:moveTo>
                  <a:pt x="0" y="0"/>
                </a:moveTo>
                <a:cubicBezTo>
                  <a:pt x="408516" y="6350"/>
                  <a:pt x="817033" y="12700"/>
                  <a:pt x="876300" y="63500"/>
                </a:cubicBezTo>
                <a:cubicBezTo>
                  <a:pt x="935567" y="114300"/>
                  <a:pt x="355600" y="304800"/>
                  <a:pt x="355600" y="304800"/>
                </a:cubicBezTo>
                <a:lnTo>
                  <a:pt x="355600" y="304800"/>
                </a:lnTo>
                <a:lnTo>
                  <a:pt x="355600" y="304800"/>
                </a:lnTo>
              </a:path>
            </a:pathLst>
          </a:custGeom>
          <a:ln w="25400" cap="flat" cmpd="sng" algn="ctr">
            <a:solidFill>
              <a:srgbClr val="BEFF2E"/>
            </a:solidFill>
            <a:prstDash val="dash"/>
            <a:round/>
            <a:headEnd type="arrow" w="med" len="med"/>
            <a:tailEnd type="arrow" w="med" len="med"/>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74" name="Freeform 73"/>
          <p:cNvSpPr/>
          <p:nvPr/>
        </p:nvSpPr>
        <p:spPr>
          <a:xfrm>
            <a:off x="914400" y="2438400"/>
            <a:ext cx="935038" cy="304800"/>
          </a:xfrm>
          <a:custGeom>
            <a:avLst/>
            <a:gdLst>
              <a:gd name="connsiteX0" fmla="*/ 0 w 935567"/>
              <a:gd name="connsiteY0" fmla="*/ 0 h 304800"/>
              <a:gd name="connsiteX1" fmla="*/ 876300 w 935567"/>
              <a:gd name="connsiteY1" fmla="*/ 63500 h 304800"/>
              <a:gd name="connsiteX2" fmla="*/ 355600 w 935567"/>
              <a:gd name="connsiteY2" fmla="*/ 304800 h 304800"/>
              <a:gd name="connsiteX3" fmla="*/ 355600 w 935567"/>
              <a:gd name="connsiteY3" fmla="*/ 304800 h 304800"/>
              <a:gd name="connsiteX4" fmla="*/ 355600 w 935567"/>
              <a:gd name="connsiteY4" fmla="*/ 30480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5567" h="304800">
                <a:moveTo>
                  <a:pt x="0" y="0"/>
                </a:moveTo>
                <a:cubicBezTo>
                  <a:pt x="408516" y="6350"/>
                  <a:pt x="817033" y="12700"/>
                  <a:pt x="876300" y="63500"/>
                </a:cubicBezTo>
                <a:cubicBezTo>
                  <a:pt x="935567" y="114300"/>
                  <a:pt x="355600" y="304800"/>
                  <a:pt x="355600" y="304800"/>
                </a:cubicBezTo>
                <a:lnTo>
                  <a:pt x="355600" y="304800"/>
                </a:lnTo>
                <a:lnTo>
                  <a:pt x="355600" y="304800"/>
                </a:lnTo>
              </a:path>
            </a:pathLst>
          </a:custGeom>
          <a:ln w="25400" cap="flat" cmpd="sng" algn="ctr">
            <a:solidFill>
              <a:srgbClr val="FF0000"/>
            </a:solidFill>
            <a:prstDash val="dash"/>
            <a:round/>
            <a:headEnd type="arrow" w="med" len="med"/>
            <a:tailEnd type="arrow" w="med" len="med"/>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Tree>
    <p:extLst>
      <p:ext uri="{BB962C8B-B14F-4D97-AF65-F5344CB8AC3E}">
        <p14:creationId xmlns:p14="http://schemas.microsoft.com/office/powerpoint/2010/main" val="179889523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51520" y="548680"/>
            <a:ext cx="8229600" cy="1069848"/>
          </a:xfrm>
        </p:spPr>
        <p:txBody>
          <a:bodyPr>
            <a:normAutofit/>
          </a:bodyPr>
          <a:lstStyle/>
          <a:p>
            <a:r>
              <a:rPr lang="en-US" sz="3600" dirty="0">
                <a:latin typeface="Arial" charset="0"/>
                <a:cs typeface="Arial" charset="0"/>
              </a:rPr>
              <a:t>General Systems Theory</a:t>
            </a:r>
          </a:p>
        </p:txBody>
      </p:sp>
      <p:sp>
        <p:nvSpPr>
          <p:cNvPr id="3" name="Oval 2"/>
          <p:cNvSpPr/>
          <p:nvPr/>
        </p:nvSpPr>
        <p:spPr>
          <a:xfrm>
            <a:off x="1752600" y="2057400"/>
            <a:ext cx="5638800" cy="4114800"/>
          </a:xfrm>
          <a:prstGeom prst="ellipse">
            <a:avLst/>
          </a:prstGeom>
          <a:noFill/>
          <a:ln w="25400" cap="flat" cmpd="sng" algn="ctr">
            <a:solidFill>
              <a:srgbClr val="1E4649"/>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 name="Oval 3"/>
          <p:cNvSpPr/>
          <p:nvPr/>
        </p:nvSpPr>
        <p:spPr>
          <a:xfrm>
            <a:off x="3581400" y="1676400"/>
            <a:ext cx="1828800" cy="838200"/>
          </a:xfrm>
          <a:prstGeom prst="ellipse">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chemeClr val="bg1"/>
                </a:solidFill>
              </a:rPr>
              <a:t>system</a:t>
            </a:r>
          </a:p>
        </p:txBody>
      </p:sp>
      <p:sp>
        <p:nvSpPr>
          <p:cNvPr id="5" name="Right Arrow 4"/>
          <p:cNvSpPr/>
          <p:nvPr/>
        </p:nvSpPr>
        <p:spPr>
          <a:xfrm rot="19985436">
            <a:off x="128588" y="5099050"/>
            <a:ext cx="2127250" cy="1074738"/>
          </a:xfrm>
          <a:prstGeom prst="rightArrow">
            <a:avLst>
              <a:gd name="adj1" fmla="val 49552"/>
              <a:gd name="adj2" fmla="val 50000"/>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smtClean="0"/>
              <a:t>Inputs</a:t>
            </a:r>
            <a:endParaRPr lang="en-US" dirty="0"/>
          </a:p>
        </p:txBody>
      </p:sp>
      <p:sp>
        <p:nvSpPr>
          <p:cNvPr id="6" name="Right Arrow 5"/>
          <p:cNvSpPr/>
          <p:nvPr/>
        </p:nvSpPr>
        <p:spPr>
          <a:xfrm rot="1804680">
            <a:off x="7011988" y="4843463"/>
            <a:ext cx="1676400" cy="1066800"/>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smtClean="0"/>
              <a:t>Outputs</a:t>
            </a:r>
            <a:endParaRPr lang="en-US" dirty="0"/>
          </a:p>
        </p:txBody>
      </p:sp>
      <p:sp>
        <p:nvSpPr>
          <p:cNvPr id="17439" name="TextBox 30"/>
          <p:cNvSpPr txBox="1">
            <a:spLocks noChangeArrowheads="1"/>
          </p:cNvSpPr>
          <p:nvPr/>
        </p:nvSpPr>
        <p:spPr bwMode="auto">
          <a:xfrm>
            <a:off x="6372200" y="1844824"/>
            <a:ext cx="25068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dirty="0"/>
              <a:t>Emergent </a:t>
            </a:r>
            <a:r>
              <a:rPr lang="en-US" sz="1800" dirty="0" smtClean="0"/>
              <a:t>properties…</a:t>
            </a:r>
            <a:endParaRPr lang="en-US" sz="1800" dirty="0"/>
          </a:p>
        </p:txBody>
      </p:sp>
      <p:sp>
        <p:nvSpPr>
          <p:cNvPr id="2" name="Rectangle 1"/>
          <p:cNvSpPr/>
          <p:nvPr/>
        </p:nvSpPr>
        <p:spPr>
          <a:xfrm>
            <a:off x="1547664" y="6183441"/>
            <a:ext cx="6336704" cy="646331"/>
          </a:xfrm>
          <a:prstGeom prst="rect">
            <a:avLst/>
          </a:prstGeom>
        </p:spPr>
        <p:txBody>
          <a:bodyPr wrap="square">
            <a:spAutoFit/>
          </a:bodyPr>
          <a:lstStyle/>
          <a:p>
            <a:r>
              <a:rPr lang="en-US" dirty="0"/>
              <a:t>Inputs are transformed </a:t>
            </a:r>
            <a:r>
              <a:rPr lang="en-US" dirty="0" smtClean="0"/>
              <a:t>into </a:t>
            </a:r>
            <a:r>
              <a:rPr lang="en-US" dirty="0"/>
              <a:t>outputs.  </a:t>
            </a:r>
          </a:p>
          <a:p>
            <a:r>
              <a:rPr lang="en-US" dirty="0"/>
              <a:t>The whole system has </a:t>
            </a:r>
            <a:r>
              <a:rPr lang="en-US" dirty="0" smtClean="0"/>
              <a:t>emergent </a:t>
            </a:r>
            <a:r>
              <a:rPr lang="en-US" dirty="0"/>
              <a:t>properties</a:t>
            </a:r>
          </a:p>
        </p:txBody>
      </p:sp>
    </p:spTree>
    <p:extLst>
      <p:ext uri="{BB962C8B-B14F-4D97-AF65-F5344CB8AC3E}">
        <p14:creationId xmlns:p14="http://schemas.microsoft.com/office/powerpoint/2010/main" val="195757470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51520" y="548680"/>
            <a:ext cx="8229600" cy="1069848"/>
          </a:xfrm>
        </p:spPr>
        <p:txBody>
          <a:bodyPr>
            <a:normAutofit/>
          </a:bodyPr>
          <a:lstStyle/>
          <a:p>
            <a:r>
              <a:rPr lang="en-US" sz="3600" dirty="0">
                <a:latin typeface="Arial" charset="0"/>
                <a:cs typeface="Arial" charset="0"/>
              </a:rPr>
              <a:t>General Systems Theory</a:t>
            </a:r>
          </a:p>
        </p:txBody>
      </p:sp>
      <p:sp>
        <p:nvSpPr>
          <p:cNvPr id="3" name="Oval 2"/>
          <p:cNvSpPr/>
          <p:nvPr/>
        </p:nvSpPr>
        <p:spPr>
          <a:xfrm>
            <a:off x="1752600" y="2057400"/>
            <a:ext cx="5638800" cy="4114800"/>
          </a:xfrm>
          <a:prstGeom prst="ellipse">
            <a:avLst/>
          </a:prstGeom>
          <a:noFill/>
          <a:ln w="25400" cap="flat" cmpd="sng" algn="ctr">
            <a:solidFill>
              <a:srgbClr val="1E4649"/>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4" name="Oval 3"/>
          <p:cNvSpPr/>
          <p:nvPr/>
        </p:nvSpPr>
        <p:spPr>
          <a:xfrm>
            <a:off x="3581400" y="1676400"/>
            <a:ext cx="1828800" cy="838200"/>
          </a:xfrm>
          <a:prstGeom prst="ellipse">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chemeClr val="bg1"/>
                </a:solidFill>
              </a:rPr>
              <a:t>system</a:t>
            </a:r>
          </a:p>
        </p:txBody>
      </p:sp>
      <p:sp>
        <p:nvSpPr>
          <p:cNvPr id="5" name="Right Arrow 4"/>
          <p:cNvSpPr/>
          <p:nvPr/>
        </p:nvSpPr>
        <p:spPr>
          <a:xfrm rot="19985436">
            <a:off x="128588" y="5099050"/>
            <a:ext cx="2127250" cy="1074738"/>
          </a:xfrm>
          <a:prstGeom prst="rightArrow">
            <a:avLst>
              <a:gd name="adj1" fmla="val 49552"/>
              <a:gd name="adj2" fmla="val 50000"/>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smtClean="0"/>
              <a:t>Inputs</a:t>
            </a:r>
            <a:endParaRPr lang="en-US" dirty="0"/>
          </a:p>
        </p:txBody>
      </p:sp>
      <p:sp>
        <p:nvSpPr>
          <p:cNvPr id="6" name="Right Arrow 5"/>
          <p:cNvSpPr/>
          <p:nvPr/>
        </p:nvSpPr>
        <p:spPr>
          <a:xfrm rot="1804680">
            <a:off x="7011988" y="4843463"/>
            <a:ext cx="1676400" cy="1066800"/>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smtClean="0"/>
              <a:t>Outputs</a:t>
            </a:r>
            <a:endParaRPr lang="en-US" dirty="0"/>
          </a:p>
        </p:txBody>
      </p:sp>
      <p:sp>
        <p:nvSpPr>
          <p:cNvPr id="8" name="Rectangle 7"/>
          <p:cNvSpPr/>
          <p:nvPr/>
        </p:nvSpPr>
        <p:spPr>
          <a:xfrm>
            <a:off x="4114800" y="5105400"/>
            <a:ext cx="533400" cy="533400"/>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9" name="Rectangle 8"/>
          <p:cNvSpPr/>
          <p:nvPr/>
        </p:nvSpPr>
        <p:spPr>
          <a:xfrm>
            <a:off x="3733800" y="4114800"/>
            <a:ext cx="685800" cy="533400"/>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Rectangle 9"/>
          <p:cNvSpPr/>
          <p:nvPr/>
        </p:nvSpPr>
        <p:spPr>
          <a:xfrm>
            <a:off x="5029200" y="4267200"/>
            <a:ext cx="609600" cy="533400"/>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Rectangle 10"/>
          <p:cNvSpPr/>
          <p:nvPr/>
        </p:nvSpPr>
        <p:spPr>
          <a:xfrm>
            <a:off x="5715000" y="4876800"/>
            <a:ext cx="533400" cy="533400"/>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Rectangle 11"/>
          <p:cNvSpPr/>
          <p:nvPr/>
        </p:nvSpPr>
        <p:spPr>
          <a:xfrm>
            <a:off x="3124200" y="2895600"/>
            <a:ext cx="457200" cy="381000"/>
          </a:xfrm>
          <a:prstGeom prst="rect">
            <a:avLst/>
          </a:prstGeom>
          <a:solidFill>
            <a:schemeClr val="accent5">
              <a:lumMod val="50000"/>
            </a:schemeClr>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ectangle 12"/>
          <p:cNvSpPr/>
          <p:nvPr/>
        </p:nvSpPr>
        <p:spPr>
          <a:xfrm>
            <a:off x="2819400" y="3429000"/>
            <a:ext cx="457200" cy="381000"/>
          </a:xfrm>
          <a:prstGeom prst="rect">
            <a:avLst/>
          </a:prstGeom>
          <a:solidFill>
            <a:schemeClr val="accent5">
              <a:lumMod val="50000"/>
            </a:schemeClr>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Rectangle 15"/>
          <p:cNvSpPr/>
          <p:nvPr/>
        </p:nvSpPr>
        <p:spPr>
          <a:xfrm>
            <a:off x="2971800" y="4648200"/>
            <a:ext cx="685800" cy="533400"/>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7" name="Oval 16"/>
          <p:cNvSpPr/>
          <p:nvPr/>
        </p:nvSpPr>
        <p:spPr>
          <a:xfrm>
            <a:off x="2438400" y="2590800"/>
            <a:ext cx="2362200" cy="1371600"/>
          </a:xfrm>
          <a:prstGeom prst="ellipse">
            <a:avLst/>
          </a:prstGeom>
          <a:noFill/>
          <a:ln w="25400" cap="flat" cmpd="sng" algn="ctr">
            <a:solidFill>
              <a:srgbClr val="1E4649"/>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cxnSp>
        <p:nvCxnSpPr>
          <p:cNvPr id="19" name="Straight Arrow Connector 18"/>
          <p:cNvCxnSpPr/>
          <p:nvPr/>
        </p:nvCxnSpPr>
        <p:spPr>
          <a:xfrm flipV="1">
            <a:off x="2286000" y="4876800"/>
            <a:ext cx="723900" cy="228600"/>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16" idx="3"/>
            <a:endCxn id="8" idx="1"/>
          </p:cNvCxnSpPr>
          <p:nvPr/>
        </p:nvCxnSpPr>
        <p:spPr>
          <a:xfrm>
            <a:off x="3657600" y="4914900"/>
            <a:ext cx="457200" cy="457200"/>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a:stCxn id="16" idx="0"/>
            <a:endCxn id="9" idx="1"/>
          </p:cNvCxnSpPr>
          <p:nvPr/>
        </p:nvCxnSpPr>
        <p:spPr>
          <a:xfrm rot="5400000" flipH="1" flipV="1">
            <a:off x="3390900" y="4305300"/>
            <a:ext cx="266700" cy="419100"/>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8" idx="3"/>
            <a:endCxn id="10" idx="2"/>
          </p:cNvCxnSpPr>
          <p:nvPr/>
        </p:nvCxnSpPr>
        <p:spPr>
          <a:xfrm flipV="1">
            <a:off x="4648200" y="4800600"/>
            <a:ext cx="685800" cy="5715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endCxn id="10" idx="1"/>
          </p:cNvCxnSpPr>
          <p:nvPr/>
        </p:nvCxnSpPr>
        <p:spPr>
          <a:xfrm>
            <a:off x="4419600" y="4343400"/>
            <a:ext cx="609600" cy="190500"/>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a:stCxn id="10" idx="3"/>
            <a:endCxn id="11" idx="0"/>
          </p:cNvCxnSpPr>
          <p:nvPr/>
        </p:nvCxnSpPr>
        <p:spPr>
          <a:xfrm>
            <a:off x="5638800" y="4533900"/>
            <a:ext cx="342900" cy="3429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stCxn id="11" idx="3"/>
          </p:cNvCxnSpPr>
          <p:nvPr/>
        </p:nvCxnSpPr>
        <p:spPr>
          <a:xfrm flipV="1">
            <a:off x="6248400" y="4953000"/>
            <a:ext cx="838200" cy="1905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3810000" y="2743200"/>
            <a:ext cx="1600200" cy="685800"/>
          </a:xfrm>
          <a:prstGeom prst="ellipse">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a:solidFill>
                  <a:srgbClr val="FFFFFF"/>
                </a:solidFill>
              </a:rPr>
              <a:t>Control sub-system</a:t>
            </a:r>
          </a:p>
        </p:txBody>
      </p:sp>
      <p:cxnSp>
        <p:nvCxnSpPr>
          <p:cNvPr id="40" name="Straight Arrow Connector 39"/>
          <p:cNvCxnSpPr/>
          <p:nvPr/>
        </p:nvCxnSpPr>
        <p:spPr>
          <a:xfrm rot="16200000" flipV="1">
            <a:off x="2667000" y="4114800"/>
            <a:ext cx="838200" cy="228600"/>
          </a:xfrm>
          <a:prstGeom prst="straightConnector1">
            <a:avLst/>
          </a:prstGeom>
          <a:ln w="25400" cap="flat" cmpd="sng" algn="ctr">
            <a:solidFill>
              <a:srgbClr val="1E4649"/>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a:off x="4343400" y="3810000"/>
            <a:ext cx="1143000" cy="533400"/>
          </a:xfrm>
          <a:prstGeom prst="straightConnector1">
            <a:avLst/>
          </a:prstGeom>
          <a:ln w="25400" cap="flat" cmpd="sng" algn="ctr">
            <a:solidFill>
              <a:srgbClr val="1E4649"/>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a:stCxn id="13" idx="0"/>
            <a:endCxn id="12" idx="1"/>
          </p:cNvCxnSpPr>
          <p:nvPr/>
        </p:nvCxnSpPr>
        <p:spPr>
          <a:xfrm rot="5400000" flipH="1" flipV="1">
            <a:off x="2914650" y="3219450"/>
            <a:ext cx="342900" cy="76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a:stCxn id="12" idx="3"/>
            <a:endCxn id="14" idx="0"/>
          </p:cNvCxnSpPr>
          <p:nvPr/>
        </p:nvCxnSpPr>
        <p:spPr>
          <a:xfrm>
            <a:off x="3581400" y="3086100"/>
            <a:ext cx="533400" cy="4953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3886200" y="3581400"/>
            <a:ext cx="457200" cy="381000"/>
          </a:xfrm>
          <a:prstGeom prst="rect">
            <a:avLst/>
          </a:prstGeom>
          <a:solidFill>
            <a:schemeClr val="accent5">
              <a:lumMod val="50000"/>
            </a:schemeClr>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7438" name="TextBox 51"/>
          <p:cNvSpPr txBox="1">
            <a:spLocks noChangeArrowheads="1"/>
          </p:cNvSpPr>
          <p:nvPr/>
        </p:nvSpPr>
        <p:spPr bwMode="auto">
          <a:xfrm>
            <a:off x="5715000" y="3886200"/>
            <a:ext cx="1600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processes</a:t>
            </a:r>
          </a:p>
        </p:txBody>
      </p:sp>
      <p:sp>
        <p:nvSpPr>
          <p:cNvPr id="17439" name="TextBox 30"/>
          <p:cNvSpPr txBox="1">
            <a:spLocks noChangeArrowheads="1"/>
          </p:cNvSpPr>
          <p:nvPr/>
        </p:nvSpPr>
        <p:spPr bwMode="auto">
          <a:xfrm>
            <a:off x="6372200" y="1844824"/>
            <a:ext cx="25068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dirty="0"/>
              <a:t>Emergent </a:t>
            </a:r>
            <a:r>
              <a:rPr lang="en-US" sz="1800" dirty="0" smtClean="0"/>
              <a:t>properties…</a:t>
            </a:r>
            <a:endParaRPr lang="en-US" sz="1800" dirty="0"/>
          </a:p>
        </p:txBody>
      </p:sp>
      <p:sp>
        <p:nvSpPr>
          <p:cNvPr id="2" name="Rectangle 1"/>
          <p:cNvSpPr/>
          <p:nvPr/>
        </p:nvSpPr>
        <p:spPr>
          <a:xfrm>
            <a:off x="1547664" y="6183441"/>
            <a:ext cx="6933456" cy="646331"/>
          </a:xfrm>
          <a:prstGeom prst="rect">
            <a:avLst/>
          </a:prstGeom>
        </p:spPr>
        <p:txBody>
          <a:bodyPr wrap="square">
            <a:spAutoFit/>
          </a:bodyPr>
          <a:lstStyle/>
          <a:p>
            <a:r>
              <a:rPr lang="en-US" dirty="0"/>
              <a:t>Inputs are transformed </a:t>
            </a:r>
            <a:r>
              <a:rPr lang="en-US" dirty="0">
                <a:solidFill>
                  <a:srgbClr val="406F8D"/>
                </a:solidFill>
              </a:rPr>
              <a:t>by interacting processes </a:t>
            </a:r>
            <a:r>
              <a:rPr lang="en-US" dirty="0"/>
              <a:t>into outputs.  </a:t>
            </a:r>
          </a:p>
          <a:p>
            <a:r>
              <a:rPr lang="en-US" dirty="0"/>
              <a:t>The whole system has </a:t>
            </a:r>
            <a:r>
              <a:rPr lang="en-US" dirty="0" smtClean="0"/>
              <a:t>emergent </a:t>
            </a:r>
            <a:r>
              <a:rPr lang="en-US" dirty="0"/>
              <a:t>properties</a:t>
            </a:r>
          </a:p>
        </p:txBody>
      </p:sp>
    </p:spTree>
    <p:extLst>
      <p:ext uri="{BB962C8B-B14F-4D97-AF65-F5344CB8AC3E}">
        <p14:creationId xmlns:p14="http://schemas.microsoft.com/office/powerpoint/2010/main" val="235271001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4"/>
          <p:cNvSpPr>
            <a:spLocks noGrp="1"/>
          </p:cNvSpPr>
          <p:nvPr>
            <p:ph type="title"/>
          </p:nvPr>
        </p:nvSpPr>
        <p:spPr>
          <a:xfrm>
            <a:off x="467544" y="692696"/>
            <a:ext cx="8229600" cy="1066800"/>
          </a:xfrm>
        </p:spPr>
        <p:txBody>
          <a:bodyPr/>
          <a:lstStyle/>
          <a:p>
            <a:r>
              <a:rPr lang="en-US" sz="3600" dirty="0" smtClean="0">
                <a:latin typeface="Arial" charset="0"/>
                <a:cs typeface="Arial" charset="0"/>
              </a:rPr>
              <a:t>SSM diagram </a:t>
            </a:r>
            <a:r>
              <a:rPr lang="en-US" sz="3600" dirty="0">
                <a:latin typeface="Arial" charset="0"/>
                <a:cs typeface="Arial" charset="0"/>
              </a:rPr>
              <a:t>components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58119309"/>
              </p:ext>
            </p:extLst>
          </p:nvPr>
        </p:nvGraphicFramePr>
        <p:xfrm>
          <a:off x="395536" y="1628800"/>
          <a:ext cx="8229600" cy="4211955"/>
        </p:xfrm>
        <a:graphic>
          <a:graphicData uri="http://schemas.openxmlformats.org/drawingml/2006/table">
            <a:tbl>
              <a:tblPr/>
              <a:tblGrid>
                <a:gridCol w="1646238"/>
                <a:gridCol w="1646237"/>
                <a:gridCol w="1644650"/>
                <a:gridCol w="1463675"/>
                <a:gridCol w="1828800"/>
              </a:tblGrid>
              <a:tr h="371475">
                <a:tc gridSpan="3">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800" b="1" i="0" u="none" strike="noStrike" cap="none" normalizeH="0" baseline="0" dirty="0" smtClean="0">
                          <a:ln>
                            <a:noFill/>
                          </a:ln>
                          <a:solidFill>
                            <a:schemeClr val="bg1"/>
                          </a:solidFill>
                          <a:effectLst/>
                          <a:latin typeface="Arial" charset="0"/>
                          <a:ea typeface="ＭＳ Ｐゴシック" charset="0"/>
                          <a:cs typeface="Arial" charset="0"/>
                        </a:rPr>
                        <a:t>Soft: Interpersonal</a:t>
                      </a:r>
                      <a:r>
                        <a:rPr kumimoji="0" lang="en-US" sz="1800" b="1" i="0" u="none" strike="noStrike" cap="none" normalizeH="0" baseline="0" dirty="0">
                          <a:ln>
                            <a:noFill/>
                          </a:ln>
                          <a:solidFill>
                            <a:srgbClr val="3C8C93"/>
                          </a:solidFill>
                          <a:effectLst/>
                          <a:latin typeface="Arial" charset="0"/>
                          <a:ea typeface="ＭＳ Ｐゴシック" charset="0"/>
                          <a:cs typeface="Arial" charset="0"/>
                        </a:rPr>
                        <a:t>, </a:t>
                      </a:r>
                      <a:r>
                        <a:rPr kumimoji="0" lang="en-US" sz="1800" b="1" i="0" u="none" strike="noStrike" cap="none" normalizeH="0" baseline="0" dirty="0" smtClean="0">
                          <a:ln>
                            <a:noFill/>
                          </a:ln>
                          <a:solidFill>
                            <a:srgbClr val="FFFFFF"/>
                          </a:solidFill>
                          <a:effectLst/>
                          <a:latin typeface="Arial" charset="0"/>
                          <a:ea typeface="ＭＳ Ｐゴシック" charset="0"/>
                          <a:cs typeface="Arial" charset="0"/>
                        </a:rPr>
                        <a:t>political </a:t>
                      </a:r>
                      <a:r>
                        <a:rPr kumimoji="0" lang="en-US" sz="1800" b="1" i="0" u="none" strike="noStrike" cap="none" normalizeH="0" baseline="0" dirty="0" err="1" smtClean="0">
                          <a:ln>
                            <a:noFill/>
                          </a:ln>
                          <a:solidFill>
                            <a:srgbClr val="FFFFFF"/>
                          </a:solidFill>
                          <a:effectLst/>
                          <a:latin typeface="Arial" charset="0"/>
                          <a:ea typeface="ＭＳ Ｐゴシック" charset="0"/>
                          <a:cs typeface="Arial" charset="0"/>
                        </a:rPr>
                        <a:t>organisational</a:t>
                      </a:r>
                      <a:r>
                        <a:rPr kumimoji="0" lang="en-US" sz="1600" b="1" i="0" u="none" strike="noStrike" cap="none" normalizeH="0" baseline="0" dirty="0">
                          <a:ln>
                            <a:noFill/>
                          </a:ln>
                          <a:solidFill>
                            <a:srgbClr val="3C8C93"/>
                          </a:solidFill>
                          <a:effectLst/>
                          <a:latin typeface="Arial" charset="0"/>
                          <a:ea typeface="ＭＳ Ｐゴシック" charset="0"/>
                          <a:cs typeface="Arial" charset="0"/>
                        </a:rPr>
                        <a:t>, </a:t>
                      </a:r>
                      <a:endParaRPr kumimoji="0" lang="en-US" sz="1600" b="1" i="0" u="none" strike="noStrike" cap="none" normalizeH="0" baseline="0" dirty="0">
                        <a:ln>
                          <a:noFill/>
                        </a:ln>
                        <a:solidFill>
                          <a:srgbClr val="FFFFFF"/>
                        </a:solidFill>
                        <a:effectLst/>
                        <a:latin typeface="Arial"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accent4">
                        <a:lumMod val="60000"/>
                        <a:lumOff val="40000"/>
                      </a:schemeClr>
                    </a:solidFill>
                  </a:tcPr>
                </a:tc>
                <a:tc hMerge="1">
                  <a:txBody>
                    <a:bodyPr/>
                    <a:lstStyle/>
                    <a:p>
                      <a:endParaRPr lang="en-US"/>
                    </a:p>
                  </a:txBody>
                  <a:tcPr/>
                </a:tc>
                <a:tc hMerge="1">
                  <a:txBody>
                    <a:bodyPr/>
                    <a:lstStyle/>
                    <a:p>
                      <a:endParaRPr lang="en-US"/>
                    </a:p>
                  </a:txBody>
                  <a:tcPr/>
                </a:tc>
                <a:tc gridSpan="2">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Arial" charset="0"/>
                          <a:ea typeface="ＭＳ Ｐゴシック" charset="0"/>
                          <a:cs typeface="Arial" charset="0"/>
                        </a:rPr>
                        <a:t>Hard: Technical</a:t>
                      </a:r>
                      <a:endParaRPr kumimoji="0" lang="en-US" sz="1800" b="1" i="0" u="none" strike="noStrike" cap="none" normalizeH="0" baseline="0" dirty="0">
                        <a:ln>
                          <a:noFill/>
                        </a:ln>
                        <a:solidFill>
                          <a:srgbClr val="FFFFFF"/>
                        </a:solidFill>
                        <a:effectLst/>
                        <a:latin typeface="Arial" charset="0"/>
                        <a:ea typeface="ＭＳ Ｐゴシック" charset="0"/>
                        <a:cs typeface="Arial" charset="0"/>
                      </a:endParaRP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r>
              <a:tr h="6191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Alliances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Beliefs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Managers/supervisors</a:t>
                      </a: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System boundary</a:t>
                      </a: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standards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6858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conflicts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perceptions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Beneficiaries/victims</a:t>
                      </a: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Inputs </a:t>
                      </a: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800" b="0" i="0" u="none" strike="noStrike" cap="none" normalizeH="0" baseline="0" dirty="0" smtClean="0">
                          <a:ln>
                            <a:noFill/>
                          </a:ln>
                          <a:solidFill>
                            <a:srgbClr val="000000"/>
                          </a:solidFill>
                          <a:effectLst/>
                          <a:latin typeface="Arial" charset="0"/>
                          <a:ea typeface="ＭＳ Ｐゴシック" charset="0"/>
                          <a:cs typeface="Arial" charset="0"/>
                        </a:rPr>
                        <a:t>Control sub system</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Arial"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792163">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Authority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values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actors</a:t>
                      </a: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Arial" charset="0"/>
                          <a:ea typeface="ＭＳ Ｐゴシック" charset="0"/>
                          <a:cs typeface="Arial" charset="0"/>
                        </a:rPr>
                        <a:t>outputs</a:t>
                      </a:r>
                      <a:endParaRPr kumimoji="0" lang="en-US" sz="1800" b="0" i="0" u="none" strike="noStrike" cap="none" normalizeH="0" baseline="0" dirty="0">
                        <a:ln>
                          <a:noFill/>
                        </a:ln>
                        <a:solidFill>
                          <a:srgbClr val="000000"/>
                        </a:solidFill>
                        <a:effectLst/>
                        <a:latin typeface="Arial" charset="0"/>
                        <a:ea typeface="ＭＳ Ｐゴシック" charset="0"/>
                        <a:cs typeface="Arial" charset="0"/>
                      </a:endParaRP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800" b="0" i="0" u="none" strike="noStrike" cap="none" normalizeH="0" baseline="0" dirty="0" smtClean="0">
                          <a:ln>
                            <a:noFill/>
                          </a:ln>
                          <a:solidFill>
                            <a:srgbClr val="000000"/>
                          </a:solidFill>
                          <a:effectLst/>
                          <a:latin typeface="Arial" charset="0"/>
                          <a:ea typeface="ＭＳ Ｐゴシック" charset="0"/>
                          <a:cs typeface="Arial" charset="0"/>
                        </a:rPr>
                        <a:t>measurements</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Arial"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80803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resources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Motivations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System owners</a:t>
                      </a: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Arial" charset="0"/>
                          <a:ea typeface="ＭＳ Ｐゴシック" charset="0"/>
                          <a:cs typeface="Arial" charset="0"/>
                        </a:rPr>
                        <a:t>processes</a:t>
                      </a: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800" b="0" i="0" u="none" strike="noStrike" cap="none" normalizeH="0" baseline="0" dirty="0" smtClean="0">
                          <a:ln>
                            <a:noFill/>
                          </a:ln>
                          <a:solidFill>
                            <a:srgbClr val="000000"/>
                          </a:solidFill>
                          <a:effectLst/>
                          <a:latin typeface="Arial" charset="0"/>
                          <a:ea typeface="ＭＳ Ｐゴシック" charset="0"/>
                          <a:cs typeface="Arial" charset="0"/>
                        </a:rPr>
                        <a:t>Corrective actions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685800">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Arial"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Arial" charset="0"/>
                          <a:ea typeface="ＭＳ Ｐゴシック" charset="0"/>
                          <a:cs typeface="Arial" charset="0"/>
                        </a:rPr>
                        <a:t>attitudes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Arial"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800" b="0" i="0" u="none" strike="noStrike" cap="none" normalizeH="0" baseline="0" dirty="0" smtClean="0">
                          <a:ln>
                            <a:noFill/>
                          </a:ln>
                          <a:solidFill>
                            <a:srgbClr val="000000"/>
                          </a:solidFill>
                          <a:effectLst/>
                          <a:latin typeface="Arial" charset="0"/>
                          <a:ea typeface="ＭＳ Ｐゴシック" charset="0"/>
                          <a:cs typeface="Arial" charset="0"/>
                        </a:rPr>
                        <a:t>Emergent properties</a:t>
                      </a:r>
                    </a:p>
                  </a:txBody>
                  <a:tcPr horzOverflow="overflow">
                    <a:lnL w="28575"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endParaRPr lang="en-US" dirty="0"/>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bl>
          </a:graphicData>
        </a:graphic>
      </p:graphicFrame>
    </p:spTree>
    <p:extLst>
      <p:ext uri="{BB962C8B-B14F-4D97-AF65-F5344CB8AC3E}">
        <p14:creationId xmlns:p14="http://schemas.microsoft.com/office/powerpoint/2010/main" val="424977912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noChangeAspect="1"/>
          </p:cNvSpPr>
          <p:nvPr>
            <p:ph type="title"/>
          </p:nvPr>
        </p:nvSpPr>
        <p:spPr>
          <a:xfrm>
            <a:off x="457200" y="397928"/>
            <a:ext cx="8229600" cy="792162"/>
          </a:xfrm>
        </p:spPr>
        <p:txBody>
          <a:bodyPr/>
          <a:lstStyle/>
          <a:p>
            <a:r>
              <a:rPr lang="en-US" sz="3600" dirty="0">
                <a:latin typeface="Arial" charset="0"/>
                <a:cs typeface="Arial" charset="0"/>
              </a:rPr>
              <a:t>Systems Diagram </a:t>
            </a:r>
          </a:p>
        </p:txBody>
      </p:sp>
      <p:sp>
        <p:nvSpPr>
          <p:cNvPr id="3" name="Oval 2"/>
          <p:cNvSpPr/>
          <p:nvPr/>
        </p:nvSpPr>
        <p:spPr>
          <a:xfrm>
            <a:off x="2286000" y="2209800"/>
            <a:ext cx="4648200" cy="3581400"/>
          </a:xfrm>
          <a:prstGeom prst="ellipse">
            <a:avLst/>
          </a:prstGeom>
          <a:noFill/>
          <a:ln w="19050"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6868" name="TextBox 6"/>
          <p:cNvSpPr txBox="1">
            <a:spLocks noChangeArrowheads="1"/>
          </p:cNvSpPr>
          <p:nvPr/>
        </p:nvSpPr>
        <p:spPr bwMode="auto">
          <a:xfrm>
            <a:off x="3581400" y="1371600"/>
            <a:ext cx="2590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dirty="0"/>
              <a:t>System Name </a:t>
            </a:r>
          </a:p>
        </p:txBody>
      </p:sp>
      <p:sp>
        <p:nvSpPr>
          <p:cNvPr id="36869" name="TextBox 8"/>
          <p:cNvSpPr txBox="1">
            <a:spLocks noChangeArrowheads="1"/>
          </p:cNvSpPr>
          <p:nvPr/>
        </p:nvSpPr>
        <p:spPr bwMode="auto">
          <a:xfrm>
            <a:off x="1905000" y="2133600"/>
            <a:ext cx="1066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dirty="0"/>
              <a:t>System owner</a:t>
            </a:r>
          </a:p>
        </p:txBody>
      </p:sp>
      <p:sp>
        <p:nvSpPr>
          <p:cNvPr id="12" name="Right Arrow 11"/>
          <p:cNvSpPr/>
          <p:nvPr/>
        </p:nvSpPr>
        <p:spPr>
          <a:xfrm rot="18026977">
            <a:off x="3111501" y="5870575"/>
            <a:ext cx="1020762" cy="522287"/>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ight Arrow 12"/>
          <p:cNvSpPr/>
          <p:nvPr/>
        </p:nvSpPr>
        <p:spPr>
          <a:xfrm rot="1478785">
            <a:off x="6775450" y="4530725"/>
            <a:ext cx="1020763" cy="555625"/>
          </a:xfrm>
          <a:prstGeom prst="rightArrow">
            <a:avLst>
              <a:gd name="adj1" fmla="val 50000"/>
              <a:gd name="adj2" fmla="val 42358"/>
            </a:avLst>
          </a:prstGeom>
          <a:solidFill>
            <a:srgbClr val="A3A3E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6872" name="TextBox 15"/>
          <p:cNvSpPr txBox="1">
            <a:spLocks noChangeArrowheads="1"/>
          </p:cNvSpPr>
          <p:nvPr/>
        </p:nvSpPr>
        <p:spPr bwMode="auto">
          <a:xfrm>
            <a:off x="3810000" y="6172200"/>
            <a:ext cx="812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Inputs</a:t>
            </a:r>
          </a:p>
        </p:txBody>
      </p:sp>
      <p:sp>
        <p:nvSpPr>
          <p:cNvPr id="36873" name="TextBox 16"/>
          <p:cNvSpPr txBox="1">
            <a:spLocks noChangeArrowheads="1"/>
          </p:cNvSpPr>
          <p:nvPr/>
        </p:nvSpPr>
        <p:spPr bwMode="auto">
          <a:xfrm>
            <a:off x="7848600" y="4350544"/>
            <a:ext cx="9937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dirty="0"/>
              <a:t>Outputs</a:t>
            </a:r>
          </a:p>
        </p:txBody>
      </p:sp>
      <p:sp>
        <p:nvSpPr>
          <p:cNvPr id="36874" name="TextBox 17"/>
          <p:cNvSpPr txBox="1">
            <a:spLocks noChangeArrowheads="1"/>
          </p:cNvSpPr>
          <p:nvPr/>
        </p:nvSpPr>
        <p:spPr bwMode="auto">
          <a:xfrm>
            <a:off x="6189663" y="6096000"/>
            <a:ext cx="1676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Beneficiaries &amp; victims</a:t>
            </a:r>
          </a:p>
        </p:txBody>
      </p:sp>
      <p:grpSp>
        <p:nvGrpSpPr>
          <p:cNvPr id="36875" name="Group 34"/>
          <p:cNvGrpSpPr>
            <a:grpSpLocks/>
          </p:cNvGrpSpPr>
          <p:nvPr/>
        </p:nvGrpSpPr>
        <p:grpSpPr bwMode="auto">
          <a:xfrm>
            <a:off x="3810000" y="4343400"/>
            <a:ext cx="2057400" cy="990600"/>
            <a:chOff x="3200400" y="4038600"/>
            <a:chExt cx="2971800" cy="1371600"/>
          </a:xfrm>
        </p:grpSpPr>
        <p:sp>
          <p:nvSpPr>
            <p:cNvPr id="20" name="Rectangle 19"/>
            <p:cNvSpPr/>
            <p:nvPr/>
          </p:nvSpPr>
          <p:spPr>
            <a:xfrm>
              <a:off x="4039658" y="4876068"/>
              <a:ext cx="531989" cy="53413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C</a:t>
              </a:r>
            </a:p>
          </p:txBody>
        </p:sp>
        <p:sp>
          <p:nvSpPr>
            <p:cNvPr id="21" name="Rectangle 20"/>
            <p:cNvSpPr/>
            <p:nvPr/>
          </p:nvSpPr>
          <p:spPr>
            <a:xfrm>
              <a:off x="4952294" y="4038600"/>
              <a:ext cx="609953" cy="534133"/>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B</a:t>
              </a:r>
            </a:p>
          </p:txBody>
        </p:sp>
        <p:sp>
          <p:nvSpPr>
            <p:cNvPr id="22" name="Rectangle 21"/>
            <p:cNvSpPr/>
            <p:nvPr/>
          </p:nvSpPr>
          <p:spPr>
            <a:xfrm>
              <a:off x="5637919" y="4647468"/>
              <a:ext cx="534281" cy="534132"/>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D</a:t>
              </a:r>
            </a:p>
          </p:txBody>
        </p:sp>
        <p:sp>
          <p:nvSpPr>
            <p:cNvPr id="23" name="Rectangle 22"/>
            <p:cNvSpPr/>
            <p:nvPr/>
          </p:nvSpPr>
          <p:spPr>
            <a:xfrm>
              <a:off x="3200400" y="4344133"/>
              <a:ext cx="609953" cy="457200"/>
            </a:xfrm>
            <a:prstGeom prst="rect">
              <a:avLst/>
            </a:prstGeom>
            <a:solidFill>
              <a:srgbClr val="3366FF"/>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smtClean="0">
                <a:solidFill>
                  <a:srgbClr val="FFFFFF"/>
                </a:solidFill>
              </a:endParaRPr>
            </a:p>
            <a:p>
              <a:pPr algn="ctr">
                <a:defRPr/>
              </a:pPr>
              <a:r>
                <a:rPr lang="en-US" dirty="0" smtClean="0">
                  <a:solidFill>
                    <a:srgbClr val="FFFFFF"/>
                  </a:solidFill>
                </a:rPr>
                <a:t>A</a:t>
              </a:r>
              <a:endParaRPr lang="en-US" dirty="0">
                <a:solidFill>
                  <a:srgbClr val="FFFFFF"/>
                </a:solidFill>
              </a:endParaRPr>
            </a:p>
            <a:p>
              <a:pPr algn="ctr">
                <a:defRPr/>
              </a:pPr>
              <a:endParaRPr lang="en-US" dirty="0">
                <a:solidFill>
                  <a:srgbClr val="000000"/>
                </a:solidFill>
              </a:endParaRPr>
            </a:p>
          </p:txBody>
        </p:sp>
        <p:cxnSp>
          <p:nvCxnSpPr>
            <p:cNvPr id="24" name="Straight Arrow Connector 23"/>
            <p:cNvCxnSpPr>
              <a:stCxn id="23" idx="3"/>
              <a:endCxn id="20" idx="1"/>
            </p:cNvCxnSpPr>
            <p:nvPr/>
          </p:nvCxnSpPr>
          <p:spPr>
            <a:xfrm>
              <a:off x="3810353" y="4572733"/>
              <a:ext cx="229306" cy="571500"/>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a:stCxn id="23" idx="3"/>
              <a:endCxn id="21" idx="1"/>
            </p:cNvCxnSpPr>
            <p:nvPr/>
          </p:nvCxnSpPr>
          <p:spPr>
            <a:xfrm flipV="1">
              <a:off x="3810353" y="4304568"/>
              <a:ext cx="1141942" cy="268165"/>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20" idx="3"/>
              <a:endCxn id="21" idx="2"/>
            </p:cNvCxnSpPr>
            <p:nvPr/>
          </p:nvCxnSpPr>
          <p:spPr>
            <a:xfrm flipV="1">
              <a:off x="4571647" y="4572733"/>
              <a:ext cx="685624" cy="5715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21" idx="3"/>
              <a:endCxn id="22" idx="0"/>
            </p:cNvCxnSpPr>
            <p:nvPr/>
          </p:nvCxnSpPr>
          <p:spPr>
            <a:xfrm>
              <a:off x="5562247" y="4304568"/>
              <a:ext cx="343958" cy="3429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grpSp>
      <p:sp>
        <p:nvSpPr>
          <p:cNvPr id="36876" name="TextBox 36"/>
          <p:cNvSpPr txBox="1">
            <a:spLocks noChangeArrowheads="1"/>
          </p:cNvSpPr>
          <p:nvPr/>
        </p:nvSpPr>
        <p:spPr bwMode="auto">
          <a:xfrm>
            <a:off x="5410200" y="3962400"/>
            <a:ext cx="12366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processes</a:t>
            </a:r>
          </a:p>
        </p:txBody>
      </p:sp>
      <p:sp>
        <p:nvSpPr>
          <p:cNvPr id="36877" name="TextBox 38"/>
          <p:cNvSpPr txBox="1">
            <a:spLocks noChangeArrowheads="1"/>
          </p:cNvSpPr>
          <p:nvPr/>
        </p:nvSpPr>
        <p:spPr bwMode="auto">
          <a:xfrm>
            <a:off x="2362200" y="4038600"/>
            <a:ext cx="850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Actors</a:t>
            </a:r>
          </a:p>
        </p:txBody>
      </p:sp>
      <p:pic>
        <p:nvPicPr>
          <p:cNvPr id="36878" name="Picture 39"/>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819400" y="4343400"/>
            <a:ext cx="38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9" name="Picture 40"/>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276600" y="4038600"/>
            <a:ext cx="31591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80" name="Picture 41"/>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85800" y="3276600"/>
            <a:ext cx="381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81" name="Picture 42"/>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418263" y="5486400"/>
            <a:ext cx="457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82" name="Picture 43"/>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113463" y="5486400"/>
            <a:ext cx="457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Oval 44"/>
          <p:cNvSpPr/>
          <p:nvPr/>
        </p:nvSpPr>
        <p:spPr>
          <a:xfrm>
            <a:off x="3200400" y="2362200"/>
            <a:ext cx="2667000" cy="1371600"/>
          </a:xfrm>
          <a:prstGeom prst="ellipse">
            <a:avLst/>
          </a:prstGeom>
          <a:gradFill flip="none" rotWithShape="1">
            <a:gsLst>
              <a:gs pos="0">
                <a:schemeClr val="accent1">
                  <a:tint val="100000"/>
                  <a:shade val="100000"/>
                  <a:satMod val="130000"/>
                  <a:alpha val="21000"/>
                </a:schemeClr>
              </a:gs>
              <a:gs pos="100000">
                <a:schemeClr val="accent1">
                  <a:tint val="50000"/>
                  <a:shade val="100000"/>
                  <a:satMod val="350000"/>
                  <a:alpha val="21000"/>
                </a:schemeClr>
              </a:gs>
            </a:gsLst>
            <a:lin ang="16200000" scaled="0"/>
            <a:tileRect/>
          </a:gradFill>
          <a:ln>
            <a:solidFill>
              <a:srgbClr val="000000"/>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0" name="Rectangle 49"/>
          <p:cNvSpPr/>
          <p:nvPr/>
        </p:nvSpPr>
        <p:spPr>
          <a:xfrm>
            <a:off x="4419600" y="2743200"/>
            <a:ext cx="228600" cy="22860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1" name="Rectangle 50"/>
          <p:cNvSpPr/>
          <p:nvPr/>
        </p:nvSpPr>
        <p:spPr>
          <a:xfrm>
            <a:off x="5029200" y="3505200"/>
            <a:ext cx="217488" cy="246063"/>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2" name="Rectangle 51"/>
          <p:cNvSpPr/>
          <p:nvPr/>
        </p:nvSpPr>
        <p:spPr>
          <a:xfrm>
            <a:off x="3733800" y="3429000"/>
            <a:ext cx="304800" cy="228600"/>
          </a:xfrm>
          <a:prstGeom prst="rect">
            <a:avLst/>
          </a:prstGeom>
          <a:solidFill>
            <a:srgbClr val="BEFF2E"/>
          </a:solidFill>
          <a:ln w="19050">
            <a:solidFill>
              <a:schemeClr val="tx1">
                <a:alpha val="95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cxnSp>
        <p:nvCxnSpPr>
          <p:cNvPr id="54" name="Straight Arrow Connector 53"/>
          <p:cNvCxnSpPr>
            <a:stCxn id="52" idx="3"/>
            <a:endCxn id="50" idx="1"/>
          </p:cNvCxnSpPr>
          <p:nvPr/>
        </p:nvCxnSpPr>
        <p:spPr>
          <a:xfrm flipV="1">
            <a:off x="4038600" y="2857500"/>
            <a:ext cx="381000" cy="685800"/>
          </a:xfrm>
          <a:prstGeom prst="straightConnector1">
            <a:avLst/>
          </a:prstGeom>
          <a:ln>
            <a:solidFill>
              <a:schemeClr val="accent1">
                <a:lumMod val="2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a:stCxn id="50" idx="3"/>
            <a:endCxn id="51" idx="0"/>
          </p:cNvCxnSpPr>
          <p:nvPr/>
        </p:nvCxnSpPr>
        <p:spPr>
          <a:xfrm>
            <a:off x="4648200" y="2857500"/>
            <a:ext cx="490538" cy="647700"/>
          </a:xfrm>
          <a:prstGeom prst="straightConnector1">
            <a:avLst/>
          </a:prstGeom>
          <a:ln>
            <a:solidFill>
              <a:srgbClr val="1E4649"/>
            </a:solidFill>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a:stCxn id="23" idx="0"/>
            <a:endCxn id="52" idx="2"/>
          </p:cNvCxnSpPr>
          <p:nvPr/>
        </p:nvCxnSpPr>
        <p:spPr>
          <a:xfrm rot="16200000" flipV="1">
            <a:off x="3500437" y="4043363"/>
            <a:ext cx="906463" cy="134938"/>
          </a:xfrm>
          <a:prstGeom prst="straightConnector1">
            <a:avLst/>
          </a:prstGeom>
          <a:ln w="25400" cap="flat" cmpd="sng" algn="ctr">
            <a:solidFill>
              <a:schemeClr val="tx1"/>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a:stCxn id="51" idx="2"/>
            <a:endCxn id="21" idx="0"/>
          </p:cNvCxnSpPr>
          <p:nvPr/>
        </p:nvCxnSpPr>
        <p:spPr>
          <a:xfrm rot="16200000" flipH="1">
            <a:off x="4890294" y="3999707"/>
            <a:ext cx="592137" cy="95250"/>
          </a:xfrm>
          <a:prstGeom prst="straightConnector1">
            <a:avLst/>
          </a:prstGeom>
          <a:ln w="25400" cap="flat" cmpd="sng" algn="ctr">
            <a:solidFill>
              <a:srgbClr val="000000"/>
            </a:solidFill>
            <a:prstDash val="dash"/>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36891" name="TextBox 85"/>
          <p:cNvSpPr txBox="1">
            <a:spLocks noChangeArrowheads="1"/>
          </p:cNvSpPr>
          <p:nvPr/>
        </p:nvSpPr>
        <p:spPr bwMode="auto">
          <a:xfrm>
            <a:off x="3276600" y="2667000"/>
            <a:ext cx="1143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a:t>Standards</a:t>
            </a:r>
            <a:endParaRPr lang="en-US" sz="1800"/>
          </a:p>
        </p:txBody>
      </p:sp>
      <p:pic>
        <p:nvPicPr>
          <p:cNvPr id="36892" name="Picture 86"/>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105400" y="2362200"/>
            <a:ext cx="31591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93" name="TextBox 91"/>
          <p:cNvSpPr txBox="1">
            <a:spLocks noChangeArrowheads="1"/>
          </p:cNvSpPr>
          <p:nvPr/>
        </p:nvSpPr>
        <p:spPr bwMode="auto">
          <a:xfrm>
            <a:off x="5334000" y="2133600"/>
            <a:ext cx="203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a:t>Manager/Supervisor</a:t>
            </a:r>
          </a:p>
        </p:txBody>
      </p:sp>
      <p:sp>
        <p:nvSpPr>
          <p:cNvPr id="36894" name="TextBox 94"/>
          <p:cNvSpPr txBox="1">
            <a:spLocks noChangeArrowheads="1"/>
          </p:cNvSpPr>
          <p:nvPr/>
        </p:nvSpPr>
        <p:spPr bwMode="auto">
          <a:xfrm>
            <a:off x="2271450" y="3581400"/>
            <a:ext cx="1600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dirty="0"/>
              <a:t>measurements</a:t>
            </a:r>
            <a:endParaRPr lang="en-US" sz="1800" dirty="0"/>
          </a:p>
        </p:txBody>
      </p:sp>
      <p:sp>
        <p:nvSpPr>
          <p:cNvPr id="36895" name="TextBox 96"/>
          <p:cNvSpPr txBox="1">
            <a:spLocks noChangeArrowheads="1"/>
          </p:cNvSpPr>
          <p:nvPr/>
        </p:nvSpPr>
        <p:spPr bwMode="auto">
          <a:xfrm>
            <a:off x="5181600" y="3581400"/>
            <a:ext cx="1752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600"/>
              <a:t>Corrective action</a:t>
            </a:r>
          </a:p>
        </p:txBody>
      </p:sp>
      <p:sp>
        <p:nvSpPr>
          <p:cNvPr id="53" name="Left Arrow Callout 52"/>
          <p:cNvSpPr/>
          <p:nvPr/>
        </p:nvSpPr>
        <p:spPr>
          <a:xfrm>
            <a:off x="6248400" y="2514600"/>
            <a:ext cx="1752600" cy="609600"/>
          </a:xfrm>
          <a:prstGeom prst="leftArrow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smtClean="0">
                <a:solidFill>
                  <a:srgbClr val="FFFFFF"/>
                </a:solidFill>
              </a:rPr>
              <a:t>resource</a:t>
            </a:r>
            <a:endParaRPr lang="en-US" dirty="0">
              <a:solidFill>
                <a:srgbClr val="FFFFFF"/>
              </a:solidFill>
            </a:endParaRPr>
          </a:p>
        </p:txBody>
      </p:sp>
      <p:sp>
        <p:nvSpPr>
          <p:cNvPr id="55" name="Left Arrow Callout 54"/>
          <p:cNvSpPr/>
          <p:nvPr/>
        </p:nvSpPr>
        <p:spPr>
          <a:xfrm>
            <a:off x="6477000" y="3124200"/>
            <a:ext cx="1752600" cy="609600"/>
          </a:xfrm>
          <a:prstGeom prst="leftArrow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rgbClr val="FFFFFF"/>
                </a:solidFill>
              </a:rPr>
              <a:t>authority</a:t>
            </a:r>
          </a:p>
        </p:txBody>
      </p:sp>
      <p:sp>
        <p:nvSpPr>
          <p:cNvPr id="62" name="Circular Arrow 61"/>
          <p:cNvSpPr/>
          <p:nvPr/>
        </p:nvSpPr>
        <p:spPr>
          <a:xfrm rot="9518957">
            <a:off x="1474788" y="4859338"/>
            <a:ext cx="1657350" cy="1325562"/>
          </a:xfrm>
          <a:prstGeom prst="circular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chemeClr val="tx1"/>
              </a:solidFill>
            </a:endParaRPr>
          </a:p>
        </p:txBody>
      </p:sp>
      <p:sp>
        <p:nvSpPr>
          <p:cNvPr id="36899" name="TextBox 62"/>
          <p:cNvSpPr txBox="1">
            <a:spLocks noChangeArrowheads="1"/>
          </p:cNvSpPr>
          <p:nvPr/>
        </p:nvSpPr>
        <p:spPr bwMode="auto">
          <a:xfrm>
            <a:off x="685800" y="5410200"/>
            <a:ext cx="2276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Emergent properties</a:t>
            </a:r>
          </a:p>
        </p:txBody>
      </p:sp>
      <p:sp>
        <p:nvSpPr>
          <p:cNvPr id="48" name="Rectangle 47"/>
          <p:cNvSpPr/>
          <p:nvPr/>
        </p:nvSpPr>
        <p:spPr>
          <a:xfrm>
            <a:off x="228600" y="1447800"/>
            <a:ext cx="1600200" cy="3886200"/>
          </a:xfrm>
          <a:prstGeom prst="rect">
            <a:avLst/>
          </a:prstGeom>
          <a:no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36901" name="TextBox 58"/>
          <p:cNvSpPr txBox="1">
            <a:spLocks noChangeArrowheads="1"/>
          </p:cNvSpPr>
          <p:nvPr/>
        </p:nvSpPr>
        <p:spPr bwMode="auto">
          <a:xfrm>
            <a:off x="304800" y="1524000"/>
            <a:ext cx="10826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alliances</a:t>
            </a:r>
          </a:p>
        </p:txBody>
      </p:sp>
      <p:pic>
        <p:nvPicPr>
          <p:cNvPr id="36902" name="Picture 60"/>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304800" y="3276600"/>
            <a:ext cx="31591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903" name="TextBox 64"/>
          <p:cNvSpPr txBox="1">
            <a:spLocks noChangeArrowheads="1"/>
          </p:cNvSpPr>
          <p:nvPr/>
        </p:nvSpPr>
        <p:spPr bwMode="auto">
          <a:xfrm>
            <a:off x="304800" y="2362200"/>
            <a:ext cx="10191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conflicts</a:t>
            </a:r>
          </a:p>
        </p:txBody>
      </p:sp>
      <p:sp>
        <p:nvSpPr>
          <p:cNvPr id="36904" name="TextBox 65"/>
          <p:cNvSpPr txBox="1">
            <a:spLocks noChangeArrowheads="1"/>
          </p:cNvSpPr>
          <p:nvPr/>
        </p:nvSpPr>
        <p:spPr bwMode="auto">
          <a:xfrm>
            <a:off x="304800" y="3810000"/>
            <a:ext cx="12493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en-US" sz="1800"/>
              <a:t>Beliefs</a:t>
            </a:r>
          </a:p>
          <a:p>
            <a:pPr eaLnBrk="1" hangingPunct="1"/>
            <a:r>
              <a:rPr lang="en-US" sz="1800"/>
              <a:t>Values</a:t>
            </a:r>
          </a:p>
          <a:p>
            <a:pPr eaLnBrk="1" hangingPunct="1"/>
            <a:r>
              <a:rPr lang="en-US" sz="1800"/>
              <a:t>Attitudes</a:t>
            </a:r>
          </a:p>
          <a:p>
            <a:pPr eaLnBrk="1" hangingPunct="1"/>
            <a:r>
              <a:rPr lang="en-US" sz="1800"/>
              <a:t>Motivation </a:t>
            </a:r>
          </a:p>
        </p:txBody>
      </p:sp>
      <p:pic>
        <p:nvPicPr>
          <p:cNvPr id="36905" name="Picture 66"/>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66800" y="3276600"/>
            <a:ext cx="381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906" name="Picture 67"/>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843808" y="1696610"/>
            <a:ext cx="5334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 name="Cloud Callout 68"/>
          <p:cNvSpPr/>
          <p:nvPr/>
        </p:nvSpPr>
        <p:spPr>
          <a:xfrm>
            <a:off x="1295400" y="2895600"/>
            <a:ext cx="457200" cy="381000"/>
          </a:xfrm>
          <a:prstGeom prst="cloud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70" name="Cloud Callout 69"/>
          <p:cNvSpPr/>
          <p:nvPr/>
        </p:nvSpPr>
        <p:spPr>
          <a:xfrm>
            <a:off x="685800" y="2819400"/>
            <a:ext cx="457200" cy="381000"/>
          </a:xfrm>
          <a:prstGeom prst="cloudCallou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72" name="Freeform 71"/>
          <p:cNvSpPr/>
          <p:nvPr/>
        </p:nvSpPr>
        <p:spPr>
          <a:xfrm>
            <a:off x="762000" y="1600200"/>
            <a:ext cx="935038" cy="304800"/>
          </a:xfrm>
          <a:custGeom>
            <a:avLst/>
            <a:gdLst>
              <a:gd name="connsiteX0" fmla="*/ 0 w 935567"/>
              <a:gd name="connsiteY0" fmla="*/ 0 h 304800"/>
              <a:gd name="connsiteX1" fmla="*/ 876300 w 935567"/>
              <a:gd name="connsiteY1" fmla="*/ 63500 h 304800"/>
              <a:gd name="connsiteX2" fmla="*/ 355600 w 935567"/>
              <a:gd name="connsiteY2" fmla="*/ 304800 h 304800"/>
              <a:gd name="connsiteX3" fmla="*/ 355600 w 935567"/>
              <a:gd name="connsiteY3" fmla="*/ 304800 h 304800"/>
              <a:gd name="connsiteX4" fmla="*/ 355600 w 935567"/>
              <a:gd name="connsiteY4" fmla="*/ 30480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5567" h="304800">
                <a:moveTo>
                  <a:pt x="0" y="0"/>
                </a:moveTo>
                <a:cubicBezTo>
                  <a:pt x="408516" y="6350"/>
                  <a:pt x="817033" y="12700"/>
                  <a:pt x="876300" y="63500"/>
                </a:cubicBezTo>
                <a:cubicBezTo>
                  <a:pt x="935567" y="114300"/>
                  <a:pt x="355600" y="304800"/>
                  <a:pt x="355600" y="304800"/>
                </a:cubicBezTo>
                <a:lnTo>
                  <a:pt x="355600" y="304800"/>
                </a:lnTo>
                <a:lnTo>
                  <a:pt x="355600" y="304800"/>
                </a:lnTo>
              </a:path>
            </a:pathLst>
          </a:custGeom>
          <a:ln w="25400" cap="flat" cmpd="sng" algn="ctr">
            <a:solidFill>
              <a:srgbClr val="BEFF2E"/>
            </a:solidFill>
            <a:prstDash val="dash"/>
            <a:round/>
            <a:headEnd type="arrow" w="med" len="med"/>
            <a:tailEnd type="arrow" w="med" len="med"/>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
        <p:nvSpPr>
          <p:cNvPr id="74" name="Freeform 73"/>
          <p:cNvSpPr/>
          <p:nvPr/>
        </p:nvSpPr>
        <p:spPr>
          <a:xfrm>
            <a:off x="914400" y="2438400"/>
            <a:ext cx="935038" cy="304800"/>
          </a:xfrm>
          <a:custGeom>
            <a:avLst/>
            <a:gdLst>
              <a:gd name="connsiteX0" fmla="*/ 0 w 935567"/>
              <a:gd name="connsiteY0" fmla="*/ 0 h 304800"/>
              <a:gd name="connsiteX1" fmla="*/ 876300 w 935567"/>
              <a:gd name="connsiteY1" fmla="*/ 63500 h 304800"/>
              <a:gd name="connsiteX2" fmla="*/ 355600 w 935567"/>
              <a:gd name="connsiteY2" fmla="*/ 304800 h 304800"/>
              <a:gd name="connsiteX3" fmla="*/ 355600 w 935567"/>
              <a:gd name="connsiteY3" fmla="*/ 304800 h 304800"/>
              <a:gd name="connsiteX4" fmla="*/ 355600 w 935567"/>
              <a:gd name="connsiteY4" fmla="*/ 304800 h 304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5567" h="304800">
                <a:moveTo>
                  <a:pt x="0" y="0"/>
                </a:moveTo>
                <a:cubicBezTo>
                  <a:pt x="408516" y="6350"/>
                  <a:pt x="817033" y="12700"/>
                  <a:pt x="876300" y="63500"/>
                </a:cubicBezTo>
                <a:cubicBezTo>
                  <a:pt x="935567" y="114300"/>
                  <a:pt x="355600" y="304800"/>
                  <a:pt x="355600" y="304800"/>
                </a:cubicBezTo>
                <a:lnTo>
                  <a:pt x="355600" y="304800"/>
                </a:lnTo>
                <a:lnTo>
                  <a:pt x="355600" y="304800"/>
                </a:lnTo>
              </a:path>
            </a:pathLst>
          </a:custGeom>
          <a:ln w="25400" cap="flat" cmpd="sng" algn="ctr">
            <a:solidFill>
              <a:srgbClr val="FF0000"/>
            </a:solidFill>
            <a:prstDash val="dash"/>
            <a:round/>
            <a:headEnd type="arrow" w="med" len="med"/>
            <a:tailEnd type="arrow" w="med" len="med"/>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a:p>
        </p:txBody>
      </p:sp>
    </p:spTree>
    <p:extLst>
      <p:ext uri="{BB962C8B-B14F-4D97-AF65-F5344CB8AC3E}">
        <p14:creationId xmlns:p14="http://schemas.microsoft.com/office/powerpoint/2010/main" val="59018453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030687"/>
            <a:ext cx="8229600" cy="1069848"/>
          </a:xfrm>
        </p:spPr>
        <p:txBody>
          <a:bodyPr/>
          <a:lstStyle/>
          <a:p>
            <a:pPr algn="ctr"/>
            <a:r>
              <a:rPr lang="en-US" dirty="0" smtClean="0"/>
              <a:t>Example SSM</a:t>
            </a:r>
            <a:endParaRPr lang="en-US" dirty="0"/>
          </a:p>
        </p:txBody>
      </p:sp>
    </p:spTree>
    <p:extLst>
      <p:ext uri="{BB962C8B-B14F-4D97-AF65-F5344CB8AC3E}">
        <p14:creationId xmlns:p14="http://schemas.microsoft.com/office/powerpoint/2010/main" val="40492488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1066800"/>
          </a:xfrm>
        </p:spPr>
        <p:txBody>
          <a:bodyPr>
            <a:normAutofit/>
          </a:bodyPr>
          <a:lstStyle/>
          <a:p>
            <a:r>
              <a:rPr lang="en-US" sz="3600" dirty="0" smtClean="0"/>
              <a:t>Scenarios and Personas</a:t>
            </a:r>
            <a:endParaRPr lang="en-US" sz="3600" dirty="0"/>
          </a:p>
        </p:txBody>
      </p:sp>
      <p:sp>
        <p:nvSpPr>
          <p:cNvPr id="8" name="Rectangle 7"/>
          <p:cNvSpPr/>
          <p:nvPr/>
        </p:nvSpPr>
        <p:spPr>
          <a:xfrm>
            <a:off x="4716016" y="1484784"/>
            <a:ext cx="4114800" cy="5245224"/>
          </a:xfrm>
          <a:prstGeom prst="rect">
            <a:avLst/>
          </a:prstGeom>
        </p:spPr>
        <p:style>
          <a:lnRef idx="1">
            <a:schemeClr val="accent3"/>
          </a:lnRef>
          <a:fillRef idx="2">
            <a:schemeClr val="accent3"/>
          </a:fillRef>
          <a:effectRef idx="1">
            <a:schemeClr val="accent3"/>
          </a:effectRef>
          <a:fontRef idx="minor">
            <a:schemeClr val="dk1"/>
          </a:fontRef>
        </p:style>
        <p:txBody>
          <a:bodyPr rtlCol="0" anchor="t"/>
          <a:lstStyle/>
          <a:p>
            <a:pPr algn="ctr" defTabSz="914400" fontAlgn="base">
              <a:spcBef>
                <a:spcPct val="0"/>
              </a:spcBef>
              <a:spcAft>
                <a:spcPct val="0"/>
              </a:spcAft>
            </a:pPr>
            <a:r>
              <a:rPr lang="en-US" sz="2400" dirty="0">
                <a:solidFill>
                  <a:prstClr val="black"/>
                </a:solidFill>
                <a:latin typeface="Georgia"/>
              </a:rPr>
              <a:t>Induction Scenario</a:t>
            </a:r>
          </a:p>
          <a:p>
            <a:pPr defTabSz="914400" fontAlgn="base">
              <a:spcBef>
                <a:spcPct val="0"/>
              </a:spcBef>
              <a:spcAft>
                <a:spcPct val="0"/>
              </a:spcAft>
            </a:pPr>
            <a:endParaRPr lang="en-US" sz="1100" dirty="0">
              <a:solidFill>
                <a:prstClr val="black"/>
              </a:solidFill>
              <a:latin typeface="Georgia"/>
            </a:endParaRPr>
          </a:p>
          <a:p>
            <a:pPr algn="just" defTabSz="914400" fontAlgn="base">
              <a:spcBef>
                <a:spcPct val="0"/>
              </a:spcBef>
              <a:spcAft>
                <a:spcPct val="0"/>
              </a:spcAft>
            </a:pPr>
            <a:r>
              <a:rPr lang="en-US" sz="1600" dirty="0">
                <a:solidFill>
                  <a:prstClr val="black"/>
                </a:solidFill>
                <a:latin typeface="Georgia"/>
              </a:rPr>
              <a:t>After students have registered at the centre the School of Arts and Media holds a welcome event where they are introduced to the course, given core materials and receive a welcome from library staff. The School then runs a two day induction workshop. During this time students are given a tour of the facilities by staff, and are introduced to their peers and  personal tutor (one of the lecturing staff) at an icebreaking event. Their tutor then helps them to get to know one another a bit better by producing and sharing a professional CV. They also attend </a:t>
            </a:r>
            <a:r>
              <a:rPr lang="en-US" sz="1600" dirty="0" smtClean="0">
                <a:solidFill>
                  <a:prstClr val="black"/>
                </a:solidFill>
                <a:latin typeface="Georgia"/>
              </a:rPr>
              <a:t>Blackboard training </a:t>
            </a:r>
            <a:r>
              <a:rPr lang="en-US" sz="1600" dirty="0">
                <a:solidFill>
                  <a:prstClr val="black"/>
                </a:solidFill>
                <a:latin typeface="Georgia"/>
              </a:rPr>
              <a:t>and have talks and discussions on lifelong learning. After the workshop they engage in ongoing tutorials on topics such as diversity, personal planning and numeracy.</a:t>
            </a:r>
          </a:p>
        </p:txBody>
      </p:sp>
    </p:spTree>
    <p:extLst>
      <p:ext uri="{BB962C8B-B14F-4D97-AF65-F5344CB8AC3E}">
        <p14:creationId xmlns:p14="http://schemas.microsoft.com/office/powerpoint/2010/main" val="337344898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1066800"/>
          </a:xfrm>
        </p:spPr>
        <p:txBody>
          <a:bodyPr>
            <a:normAutofit/>
          </a:bodyPr>
          <a:lstStyle/>
          <a:p>
            <a:r>
              <a:rPr lang="en-US" sz="3600" dirty="0" smtClean="0"/>
              <a:t>Scenarios and Personas</a:t>
            </a:r>
            <a:endParaRPr lang="en-US" sz="3600" dirty="0"/>
          </a:p>
        </p:txBody>
      </p:sp>
      <p:sp>
        <p:nvSpPr>
          <p:cNvPr id="5" name="Rectangle 4"/>
          <p:cNvSpPr/>
          <p:nvPr/>
        </p:nvSpPr>
        <p:spPr>
          <a:xfrm>
            <a:off x="251520" y="1484784"/>
            <a:ext cx="4114800" cy="5245224"/>
          </a:xfrm>
          <a:prstGeom prst="rect">
            <a:avLst/>
          </a:prstGeom>
        </p:spPr>
        <p:style>
          <a:lnRef idx="1">
            <a:schemeClr val="accent3"/>
          </a:lnRef>
          <a:fillRef idx="2">
            <a:schemeClr val="accent3"/>
          </a:fillRef>
          <a:effectRef idx="1">
            <a:schemeClr val="accent3"/>
          </a:effectRef>
          <a:fontRef idx="minor">
            <a:schemeClr val="dk1"/>
          </a:fontRef>
        </p:style>
        <p:txBody>
          <a:bodyPr rtlCol="0" anchor="t"/>
          <a:lstStyle/>
          <a:p>
            <a:pPr algn="ctr" defTabSz="914400" fontAlgn="base">
              <a:spcBef>
                <a:spcPct val="0"/>
              </a:spcBef>
              <a:spcAft>
                <a:spcPct val="0"/>
              </a:spcAft>
            </a:pPr>
            <a:r>
              <a:rPr lang="en-US" sz="2400" b="1" dirty="0">
                <a:solidFill>
                  <a:prstClr val="black"/>
                </a:solidFill>
                <a:latin typeface="Georgia"/>
              </a:rPr>
              <a:t>Persona: Louise</a:t>
            </a:r>
          </a:p>
          <a:p>
            <a:pPr algn="ctr" defTabSz="914400" fontAlgn="base">
              <a:spcBef>
                <a:spcPct val="0"/>
              </a:spcBef>
              <a:spcAft>
                <a:spcPct val="0"/>
              </a:spcAft>
            </a:pPr>
            <a:endParaRPr lang="en-US" dirty="0">
              <a:solidFill>
                <a:prstClr val="black"/>
              </a:solidFill>
              <a:latin typeface="Georgia"/>
            </a:endParaRPr>
          </a:p>
          <a:p>
            <a:pPr algn="ctr" defTabSz="914400" fontAlgn="base">
              <a:spcBef>
                <a:spcPct val="0"/>
              </a:spcBef>
              <a:spcAft>
                <a:spcPct val="0"/>
              </a:spcAft>
            </a:pPr>
            <a:endParaRPr lang="en-US" dirty="0">
              <a:solidFill>
                <a:prstClr val="black"/>
              </a:solidFill>
              <a:latin typeface="Georgia"/>
            </a:endParaRPr>
          </a:p>
          <a:p>
            <a:pPr algn="ctr" defTabSz="914400" fontAlgn="base">
              <a:spcBef>
                <a:spcPct val="0"/>
              </a:spcBef>
              <a:spcAft>
                <a:spcPct val="0"/>
              </a:spcAft>
            </a:pPr>
            <a:endParaRPr lang="en-US" dirty="0">
              <a:solidFill>
                <a:prstClr val="black"/>
              </a:solidFill>
              <a:latin typeface="Georgia"/>
            </a:endParaRPr>
          </a:p>
          <a:p>
            <a:pPr algn="ctr" defTabSz="914400" fontAlgn="base">
              <a:spcBef>
                <a:spcPct val="0"/>
              </a:spcBef>
              <a:spcAft>
                <a:spcPct val="0"/>
              </a:spcAft>
            </a:pPr>
            <a:endParaRPr lang="en-US" dirty="0">
              <a:solidFill>
                <a:prstClr val="black"/>
              </a:solidFill>
              <a:latin typeface="Georgia"/>
            </a:endParaRPr>
          </a:p>
          <a:p>
            <a:pPr algn="ctr" defTabSz="914400" fontAlgn="base">
              <a:spcBef>
                <a:spcPct val="0"/>
              </a:spcBef>
              <a:spcAft>
                <a:spcPct val="0"/>
              </a:spcAft>
            </a:pPr>
            <a:endParaRPr lang="en-US" dirty="0">
              <a:solidFill>
                <a:prstClr val="black"/>
              </a:solidFill>
              <a:latin typeface="Georgia"/>
            </a:endParaRPr>
          </a:p>
          <a:p>
            <a:pPr defTabSz="914400" fontAlgn="base">
              <a:spcBef>
                <a:spcPct val="0"/>
              </a:spcBef>
              <a:spcAft>
                <a:spcPct val="0"/>
              </a:spcAft>
            </a:pPr>
            <a:endParaRPr lang="en-US" dirty="0">
              <a:solidFill>
                <a:prstClr val="black"/>
              </a:solidFill>
              <a:latin typeface="Georgia"/>
            </a:endParaRPr>
          </a:p>
          <a:p>
            <a:pPr defTabSz="914400" fontAlgn="base">
              <a:spcBef>
                <a:spcPct val="0"/>
              </a:spcBef>
              <a:spcAft>
                <a:spcPct val="0"/>
              </a:spcAft>
            </a:pPr>
            <a:endParaRPr lang="en-US" dirty="0">
              <a:solidFill>
                <a:prstClr val="black"/>
              </a:solidFill>
              <a:latin typeface="Georgia"/>
            </a:endParaRPr>
          </a:p>
          <a:p>
            <a:pPr defTabSz="914400" fontAlgn="base">
              <a:spcBef>
                <a:spcPct val="0"/>
              </a:spcBef>
              <a:spcAft>
                <a:spcPct val="0"/>
              </a:spcAft>
            </a:pPr>
            <a:endParaRPr lang="en-US" dirty="0">
              <a:solidFill>
                <a:prstClr val="black"/>
              </a:solidFill>
              <a:latin typeface="Georgia"/>
            </a:endParaRPr>
          </a:p>
          <a:p>
            <a:pPr algn="just" defTabSz="914400" fontAlgn="base">
              <a:spcBef>
                <a:spcPct val="0"/>
              </a:spcBef>
              <a:spcAft>
                <a:spcPct val="0"/>
              </a:spcAft>
            </a:pPr>
            <a:r>
              <a:rPr lang="en-US" sz="1600" dirty="0">
                <a:solidFill>
                  <a:prstClr val="black"/>
                </a:solidFill>
                <a:latin typeface="Georgia"/>
              </a:rPr>
              <a:t>Louise is a new full-time student in the School of Arts and Media at Bolton University. She is confident of her own abilities, and excited about the new course. Louise took a few years out  after college and is concerned about fitting in with younger students. Her accommodation is a few miles from campus, so she is worried about making friends and getting involved in social activities. </a:t>
            </a:r>
            <a:endParaRPr lang="en-US" dirty="0">
              <a:solidFill>
                <a:prstClr val="black"/>
              </a:solidFill>
              <a:latin typeface="Georgia"/>
            </a:endParaRPr>
          </a:p>
        </p:txBody>
      </p:sp>
      <p:pic>
        <p:nvPicPr>
          <p:cNvPr id="6" name="Picture 12" descr="louise independent learner"/>
          <p:cNvPicPr>
            <a:picLocks noChangeAspect="1" noChangeArrowheads="1"/>
          </p:cNvPicPr>
          <p:nvPr/>
        </p:nvPicPr>
        <p:blipFill>
          <a:blip r:embed="rId2"/>
          <a:srcRect/>
          <a:stretch>
            <a:fillRect/>
          </a:stretch>
        </p:blipFill>
        <p:spPr bwMode="auto">
          <a:xfrm>
            <a:off x="971600" y="2060848"/>
            <a:ext cx="2628900" cy="1752600"/>
          </a:xfrm>
          <a:prstGeom prst="rect">
            <a:avLst/>
          </a:prstGeom>
          <a:ln>
            <a:noFill/>
          </a:ln>
          <a:effectLst>
            <a:outerShdw blurRad="292100" dist="139700" dir="2700000" algn="tl" rotWithShape="0">
              <a:srgbClr val="333333">
                <a:alpha val="65000"/>
              </a:srgbClr>
            </a:outerShdw>
          </a:effectLst>
        </p:spPr>
      </p:pic>
      <p:sp>
        <p:nvSpPr>
          <p:cNvPr id="7" name="Rectangle 6"/>
          <p:cNvSpPr/>
          <p:nvPr/>
        </p:nvSpPr>
        <p:spPr>
          <a:xfrm>
            <a:off x="4716016" y="1484784"/>
            <a:ext cx="4114800" cy="5245224"/>
          </a:xfrm>
          <a:prstGeom prst="rect">
            <a:avLst/>
          </a:prstGeom>
        </p:spPr>
        <p:style>
          <a:lnRef idx="1">
            <a:schemeClr val="accent3"/>
          </a:lnRef>
          <a:fillRef idx="2">
            <a:schemeClr val="accent3"/>
          </a:fillRef>
          <a:effectRef idx="1">
            <a:schemeClr val="accent3"/>
          </a:effectRef>
          <a:fontRef idx="minor">
            <a:schemeClr val="dk1"/>
          </a:fontRef>
        </p:style>
        <p:txBody>
          <a:bodyPr rtlCol="0" anchor="t"/>
          <a:lstStyle/>
          <a:p>
            <a:pPr algn="ctr" defTabSz="914400" fontAlgn="base">
              <a:spcBef>
                <a:spcPct val="0"/>
              </a:spcBef>
              <a:spcAft>
                <a:spcPct val="0"/>
              </a:spcAft>
            </a:pPr>
            <a:r>
              <a:rPr lang="en-US" sz="2400" dirty="0">
                <a:solidFill>
                  <a:prstClr val="black"/>
                </a:solidFill>
                <a:latin typeface="Georgia"/>
              </a:rPr>
              <a:t>Induction Scenario</a:t>
            </a:r>
          </a:p>
          <a:p>
            <a:pPr defTabSz="914400" fontAlgn="base">
              <a:spcBef>
                <a:spcPct val="0"/>
              </a:spcBef>
              <a:spcAft>
                <a:spcPct val="0"/>
              </a:spcAft>
            </a:pPr>
            <a:endParaRPr lang="en-US" sz="1100" dirty="0">
              <a:solidFill>
                <a:prstClr val="black"/>
              </a:solidFill>
              <a:latin typeface="Georgia"/>
            </a:endParaRPr>
          </a:p>
          <a:p>
            <a:pPr algn="just" defTabSz="914400" fontAlgn="base">
              <a:spcBef>
                <a:spcPct val="0"/>
              </a:spcBef>
              <a:spcAft>
                <a:spcPct val="0"/>
              </a:spcAft>
            </a:pPr>
            <a:r>
              <a:rPr lang="en-US" sz="1600" dirty="0">
                <a:solidFill>
                  <a:prstClr val="black"/>
                </a:solidFill>
                <a:latin typeface="Georgia"/>
              </a:rPr>
              <a:t>After students have registered at the centre the School of Arts and Media holds a welcome event where they are introduced to the course, given core materials and receive a welcome from library staff. The School then runs a two day induction workshop. During this time students are given a tour of the facilities by staff, and are introduced to their peers and  personal tutor (one of the lecturing staff) at an icebreaking event. Their tutor then helps them to get to know one another a bit better by producing and sharing a professional CV. They also attend </a:t>
            </a:r>
            <a:r>
              <a:rPr lang="en-US" sz="1600" dirty="0" smtClean="0">
                <a:solidFill>
                  <a:prstClr val="black"/>
                </a:solidFill>
                <a:latin typeface="Georgia"/>
              </a:rPr>
              <a:t>Blackboard training </a:t>
            </a:r>
            <a:r>
              <a:rPr lang="en-US" sz="1600" dirty="0">
                <a:solidFill>
                  <a:prstClr val="black"/>
                </a:solidFill>
                <a:latin typeface="Georgia"/>
              </a:rPr>
              <a:t>and have talks and discussions on lifelong learning. After the workshop they engage in ongoing tutorials on topics such as diversity, personal planning and numeracy.</a:t>
            </a:r>
          </a:p>
        </p:txBody>
      </p:sp>
    </p:spTree>
    <p:extLst>
      <p:ext uri="{BB962C8B-B14F-4D97-AF65-F5344CB8AC3E}">
        <p14:creationId xmlns:p14="http://schemas.microsoft.com/office/powerpoint/2010/main" val="1568212268"/>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312</TotalTime>
  <Words>1763</Words>
  <Application>Microsoft Macintosh PowerPoint</Application>
  <PresentationFormat>On-screen Show (4:3)</PresentationFormat>
  <Paragraphs>312</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Urban</vt:lpstr>
      <vt:lpstr>Soft Systems Modelling Exercise</vt:lpstr>
      <vt:lpstr>Anatomy of a Soft Systems Diagram</vt:lpstr>
      <vt:lpstr>General Systems Theory</vt:lpstr>
      <vt:lpstr>General Systems Theory</vt:lpstr>
      <vt:lpstr>SSM diagram components</vt:lpstr>
      <vt:lpstr>Systems Diagram </vt:lpstr>
      <vt:lpstr>Example SSM</vt:lpstr>
      <vt:lpstr>Scenarios and Personas</vt:lpstr>
      <vt:lpstr>Scenarios and Personas</vt:lpstr>
      <vt:lpstr>Scenarios and Personas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SSM Exercise</vt:lpstr>
      <vt:lpstr>Scenario: University Admissions</vt:lpstr>
      <vt:lpstr>Persona 1: Carol</vt:lpstr>
      <vt:lpstr>Persona 2: Ali</vt:lpstr>
      <vt:lpstr>Persona 3: Sasha</vt:lpstr>
      <vt:lpstr>Two Phone Calls</vt:lpstr>
      <vt:lpstr>Systems Diagram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Diagram worked example:  Student Induction System</dc:title>
  <dc:creator>David Millard</dc:creator>
  <cp:lastModifiedBy>Yvonne Howard</cp:lastModifiedBy>
  <cp:revision>16</cp:revision>
  <dcterms:created xsi:type="dcterms:W3CDTF">2015-10-07T20:52:55Z</dcterms:created>
  <dcterms:modified xsi:type="dcterms:W3CDTF">2016-10-28T11:37:29Z</dcterms:modified>
</cp:coreProperties>
</file>