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6" r:id="rId2"/>
    <p:sldId id="256" r:id="rId3"/>
    <p:sldId id="257" r:id="rId4"/>
    <p:sldId id="258" r:id="rId5"/>
    <p:sldId id="259" r:id="rId6"/>
    <p:sldId id="260" r:id="rId7"/>
    <p:sldId id="287" r:id="rId8"/>
    <p:sldId id="261" r:id="rId9"/>
    <p:sldId id="289" r:id="rId10"/>
    <p:sldId id="262" r:id="rId11"/>
    <p:sldId id="283" r:id="rId12"/>
    <p:sldId id="284" r:id="rId13"/>
    <p:sldId id="263" r:id="rId14"/>
    <p:sldId id="264" r:id="rId15"/>
    <p:sldId id="281" r:id="rId16"/>
    <p:sldId id="265" r:id="rId17"/>
    <p:sldId id="266" r:id="rId18"/>
    <p:sldId id="267" r:id="rId19"/>
    <p:sldId id="268" r:id="rId20"/>
    <p:sldId id="269" r:id="rId21"/>
    <p:sldId id="270" r:id="rId22"/>
    <p:sldId id="280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290" r:id="rId31"/>
    <p:sldId id="277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37" autoAdjust="0"/>
  </p:normalViewPr>
  <p:slideViewPr>
    <p:cSldViewPr snapToGrid="0" snapToObjects="1" showGuides="1">
      <p:cViewPr varScale="1">
        <p:scale>
          <a:sx n="67" d="100"/>
          <a:sy n="67" d="100"/>
        </p:scale>
        <p:origin x="200" y="126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4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2969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s://patthomson.net/2016/10/03/finishing-the-phd-write-a-tiny-text/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379CD04-4E53-FD4A-B2E5-D6BE390A55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39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What do you notice about the shape of the abstract in relation to the shape of the overall body of the communication? </a:t>
            </a:r>
            <a:r>
              <a:rPr lang="en-GB" dirty="0" smtClean="0"/>
              <a:t>It’s the same shape, but reduced, so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Yes - an abstract is a summary of the entire paper, article or conference presentation. Broadly, they follow the same ‘moves’ as a report/article/</a:t>
            </a:r>
            <a:r>
              <a:rPr dirty="0" smtClean="0"/>
              <a:t>presentation</a:t>
            </a:r>
            <a:r>
              <a:rPr lang="en-GB" dirty="0" smtClean="0"/>
              <a:t>,</a:t>
            </a:r>
            <a:r>
              <a:rPr lang="en-GB" baseline="0" dirty="0" smtClean="0"/>
              <a:t> and these focus on around 5 main rhetorical ‘moves’. </a:t>
            </a:r>
            <a:r>
              <a:rPr dirty="0" smtClean="0"/>
              <a:t> </a:t>
            </a:r>
            <a:r>
              <a:rPr dirty="0"/>
              <a:t>Seems simply, right? Well - they’re not so easy to write. </a:t>
            </a:r>
          </a:p>
          <a:p>
            <a:r>
              <a:rPr dirty="0"/>
              <a:t>From Patter PhD blog: </a:t>
            </a:r>
          </a:p>
          <a:p>
            <a:r>
              <a:rPr dirty="0"/>
              <a:t>Thomson, 3/10/2016 ( </a:t>
            </a:r>
            <a:r>
              <a:rPr u="sng" dirty="0">
                <a:hlinkClick r:id="rId3"/>
              </a:rPr>
              <a:t>https://patthomson.net/2016/10/03/finishing-the-phd-write-a-tiny-text/</a:t>
            </a:r>
            <a:r>
              <a:rPr dirty="0"/>
              <a:t> 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‘Broader</a:t>
            </a:r>
            <a:r>
              <a:rPr lang="en-US" baseline="0" dirty="0" smtClean="0"/>
              <a:t> context’ might include some motivation about why we might care about the subject at hand and the results.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68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you can see that this is a typical abstract </a:t>
            </a:r>
            <a:r>
              <a:rPr lang="mr-IN" dirty="0" smtClean="0"/>
              <a:t>–</a:t>
            </a:r>
            <a:r>
              <a:rPr lang="en-US" dirty="0" smtClean="0"/>
              <a:t> you</a:t>
            </a:r>
            <a:r>
              <a:rPr lang="en-US" baseline="0" dirty="0" smtClean="0"/>
              <a:t> don’t need to read it now, but you can see that in this case there are 6 sentences </a:t>
            </a:r>
            <a:r>
              <a:rPr lang="mr-IN" baseline="0" dirty="0" smtClean="0"/>
              <a:t>–</a:t>
            </a:r>
            <a:r>
              <a:rPr lang="en-US" baseline="0" dirty="0" smtClean="0"/>
              <a:t> a short abstract might only be 5 or 6 sentences in length (longer for a longer piece of work like a dissertation or thesis). Let’s take a look at each part (or ‘move’ in turn).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10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Some journals / editors don’t like the use of ‘I’ - check with whoever is marking your work (avoid to be safe)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 session aims and relate to assignments - </a:t>
            </a:r>
          </a:p>
          <a:p>
            <a:endParaRPr/>
          </a:p>
          <a:p>
            <a:r>
              <a:t>This will be useful for your technical report and the abstract for your presentations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 to Socrative questions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</a:t>
            </a:r>
            <a:r>
              <a:rPr lang="en-US" baseline="0" dirty="0" smtClean="0"/>
              <a:t> White</a:t>
            </a:r>
            <a:r>
              <a:rPr lang="en-US" dirty="0" smtClean="0"/>
              <a:t>,</a:t>
            </a:r>
            <a:r>
              <a:rPr lang="en-US" baseline="0" dirty="0" smtClean="0"/>
              <a:t> 3</a:t>
            </a:r>
            <a:r>
              <a:rPr lang="en-US" baseline="30000" dirty="0" smtClean="0"/>
              <a:t>rd</a:t>
            </a:r>
            <a:r>
              <a:rPr lang="en-US" baseline="0" dirty="0" smtClean="0"/>
              <a:t> year Web Science PhD student, but I also work here at the Avenue teaching academic skills, particularly academic writing. Today we’re going to look at writing abstracts, which is a great skills to develop in terms of your written </a:t>
            </a:r>
            <a:r>
              <a:rPr lang="en-US" baseline="0" dirty="0" err="1" smtClean="0"/>
              <a:t>communicaton</a:t>
            </a:r>
            <a:r>
              <a:rPr lang="en-US" baseline="0" dirty="0" smtClean="0"/>
              <a:t> skills, and of course will be important for your group presentation and individual technical report writing. But, </a:t>
            </a:r>
            <a:r>
              <a:rPr lang="en-US" baseline="0" dirty="0" err="1" smtClean="0"/>
              <a:t>summarising</a:t>
            </a:r>
            <a:r>
              <a:rPr lang="en-US" baseline="0" dirty="0" smtClean="0"/>
              <a:t>, and abstract writing in particular can be challenging, so we’ll look at some key points of abstracts today. By the end of this 45 minute session today (and I will finish on time) you should I </a:t>
            </a:r>
            <a:r>
              <a:rPr lang="mr-IN" baseline="0" dirty="0" smtClean="0"/>
              <a:t>…</a:t>
            </a:r>
            <a:r>
              <a:rPr lang="en-GB" baseline="0" dirty="0" smtClean="0"/>
              <a:t>[slide]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162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Outline session aims and relate to assignments </a:t>
            </a:r>
            <a:r>
              <a:rPr lang="mr-IN" dirty="0" smtClean="0"/>
              <a:t>–</a:t>
            </a:r>
            <a:r>
              <a:rPr lang="en-GB" dirty="0" smtClean="0"/>
              <a:t> As</a:t>
            </a:r>
            <a:r>
              <a:rPr lang="en-GB" baseline="0" dirty="0" smtClean="0"/>
              <a:t> I mentioned summarising in writing is an important professional skill, so this course also assesses these skills </a:t>
            </a:r>
            <a:r>
              <a:rPr lang="mr-IN" baseline="0" dirty="0" smtClean="0"/>
              <a:t>–</a:t>
            </a:r>
            <a:r>
              <a:rPr lang="en-GB" baseline="0" dirty="0" smtClean="0"/>
              <a:t> in your </a:t>
            </a:r>
            <a:r>
              <a:rPr lang="en-GB" dirty="0" smtClean="0"/>
              <a:t>group</a:t>
            </a:r>
            <a:r>
              <a:rPr dirty="0" smtClean="0"/>
              <a:t> </a:t>
            </a:r>
            <a:r>
              <a:rPr lang="en-GB" dirty="0" smtClean="0"/>
              <a:t>presentation needs</a:t>
            </a:r>
            <a:r>
              <a:rPr lang="en-GB" baseline="0" dirty="0" smtClean="0"/>
              <a:t> a</a:t>
            </a:r>
            <a:r>
              <a:rPr lang="en-GB" dirty="0" smtClean="0"/>
              <a:t> tentative/draft abstract; and for the</a:t>
            </a:r>
            <a:r>
              <a:rPr lang="en-GB" baseline="0" dirty="0" smtClean="0"/>
              <a:t> individual technical</a:t>
            </a:r>
            <a:r>
              <a:rPr lang="en-GB" dirty="0" smtClean="0"/>
              <a:t> report. (they’re doing their CV task at the moment)</a:t>
            </a:r>
            <a:endParaRPr dirty="0"/>
          </a:p>
          <a:p>
            <a:endParaRPr dirty="0"/>
          </a:p>
          <a:p>
            <a:r>
              <a:rPr dirty="0"/>
              <a:t>This will be useful for your technical report and the abstract for your presentations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(What </a:t>
            </a:r>
            <a:r>
              <a:rPr dirty="0"/>
              <a:t>do you think is generally the ‘shape’ of academic communications such as conference papers, or presentations, journal articles, book chapters etc? </a:t>
            </a:r>
          </a:p>
          <a:p>
            <a:r>
              <a:rPr dirty="0"/>
              <a:t>Often referred to as an ‘hourglass’ - does anyone know why</a:t>
            </a:r>
            <a:r>
              <a:rPr dirty="0" smtClean="0"/>
              <a:t>?</a:t>
            </a:r>
            <a:r>
              <a:rPr lang="en-GB" dirty="0" smtClean="0"/>
              <a:t> General to specific, then specific</a:t>
            </a:r>
            <a:r>
              <a:rPr lang="en-GB" baseline="0" dirty="0" smtClean="0"/>
              <a:t> to general.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Traditional structure of academic communication (journal, essays, reports, presentations). From general to specific </a:t>
            </a:r>
            <a:r>
              <a:rPr dirty="0" smtClean="0"/>
              <a:t>…</a:t>
            </a:r>
            <a:r>
              <a:rPr lang="en-GB" dirty="0" smtClean="0"/>
              <a:t>BUT there is</a:t>
            </a:r>
            <a:r>
              <a:rPr lang="en-GB" baseline="0" dirty="0" smtClean="0"/>
              <a:t> something missing </a:t>
            </a:r>
            <a:r>
              <a:rPr lang="mr-IN" baseline="0" dirty="0" smtClean="0"/>
              <a:t>…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So, this reflects the wider content of an academic communication - including important extra elements of the title and the abstract. </a:t>
            </a:r>
            <a:r>
              <a:rPr lang="en-GB" dirty="0" smtClean="0"/>
              <a:t> So this is the place of the abstract in academic writing, but what is the function of abstracts in your writing and why are they important?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379CD04-4E53-FD4A-B2E5-D6BE390A55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39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 to Socrative questions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Refer to Socrative questions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807480" y="0"/>
            <a:ext cx="4826692" cy="97536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2854" y="9144000"/>
            <a:ext cx="3034453" cy="415431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A36A696D-22F7-F041-970E-4294EE310222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23839" y="9144000"/>
            <a:ext cx="5811520" cy="415431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0791" y="9251950"/>
            <a:ext cx="410519" cy="379591"/>
          </a:xfrm>
        </p:spPr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92854" y="325121"/>
            <a:ext cx="12219093" cy="1517228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90144" y="1846682"/>
            <a:ext cx="12224512" cy="702259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library.soton.ac.uk/sash/home" TargetMode="External"/><Relationship Id="rId3" Type="http://schemas.openxmlformats.org/officeDocument/2006/relationships/hyperlink" Target="http://library.soton.ac.uk/ec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S.T.White@soton.ac.u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ce.cmu.edu/~koopman/essays/abstract.html" TargetMode="External"/><Relationship Id="rId4" Type="http://schemas.openxmlformats.org/officeDocument/2006/relationships/hyperlink" Target="http://www.writing.utoronto.ca/advice/specific-types-of-writing/abstract" TargetMode="External"/><Relationship Id="rId5" Type="http://schemas.openxmlformats.org/officeDocument/2006/relationships/hyperlink" Target="https://patthomson.net/2016/10/03/finishing-the-phd-write-a-tiny-text/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inderscienceonline.com/doi/abs/10.1504/IJTEL.2014.06685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600" dirty="0" smtClean="0">
                <a:hlinkClick r:id="rId3"/>
              </a:rPr>
              <a:t>www.socrative.com</a:t>
            </a:r>
            <a:endParaRPr lang="en-US" sz="4600" dirty="0" smtClean="0"/>
          </a:p>
          <a:p>
            <a:pPr marL="0" indent="0">
              <a:buNone/>
            </a:pPr>
            <a:r>
              <a:rPr lang="en-US" sz="4600" dirty="0" smtClean="0"/>
              <a:t>Student login: WHITE689</a:t>
            </a:r>
            <a:endParaRPr lang="en-US" sz="4600" dirty="0"/>
          </a:p>
          <a:p>
            <a:endParaRPr lang="en-US" sz="4600" dirty="0"/>
          </a:p>
          <a:p>
            <a:pPr marL="0" indent="0">
              <a:buNone/>
            </a:pPr>
            <a:r>
              <a:rPr lang="en-US" sz="4600" dirty="0"/>
              <a:t>Student login: WHITE689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6-08-22 at 14.48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825"/>
            <a:ext cx="13004800" cy="4717312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8720376">
            <a:off x="8229136" y="3195778"/>
            <a:ext cx="1170432" cy="1909778"/>
          </a:xfrm>
          <a:prstGeom prst="upArrow">
            <a:avLst>
              <a:gd name="adj1" fmla="val 33539"/>
              <a:gd name="adj2" fmla="val 50000"/>
            </a:avLst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952500" y="38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The ‘King’ model</a:t>
            </a:r>
          </a:p>
        </p:txBody>
      </p:sp>
      <p:pic>
        <p:nvPicPr>
          <p:cNvPr id="149" name="Screen Shot 2016-10-09 at 21.39.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7137" y="2372671"/>
            <a:ext cx="8780626" cy="7548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resources for your academic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468" y="8003632"/>
            <a:ext cx="2530821" cy="750682"/>
          </a:xfrm>
          <a:prstGeom prst="rightArrow">
            <a:avLst/>
          </a:prstGeom>
          <a:solidFill>
            <a:schemeClr val="accent5"/>
          </a:solidFill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5" name="Picture 4" descr="Screen Shot 2016-10-17 at 13.04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89" y="2891075"/>
            <a:ext cx="10112511" cy="60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54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Southampton University </a:t>
            </a:r>
            <a:r>
              <a:rPr lang="en-US" b="1" dirty="0" err="1"/>
              <a:t>LibGuides</a:t>
            </a:r>
            <a:r>
              <a:rPr lang="en-US" b="1" dirty="0"/>
              <a:t>: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Academic Skills: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://library.soton.ac.uk/sash/</a:t>
            </a:r>
            <a:r>
              <a:rPr lang="en-US" dirty="0" smtClean="0">
                <a:hlinkClick r:id="rId2"/>
              </a:rPr>
              <a:t>home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ECS </a:t>
            </a:r>
            <a:r>
              <a:rPr lang="en-US" dirty="0" err="1" smtClean="0"/>
              <a:t>MyLibrary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http://library.soton.ac.uk/</a:t>
            </a:r>
            <a:r>
              <a:rPr lang="en-US" dirty="0" smtClean="0">
                <a:hlinkClick r:id="rId3"/>
              </a:rPr>
              <a:t>ecs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Including your subject librarian Fiona Nichols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94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Thomson (2016)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4"/>
          </p:nvPr>
        </p:nvSpPr>
        <p:spPr>
          <a:xfrm>
            <a:off x="1270000" y="3975100"/>
            <a:ext cx="10464800" cy="1270001"/>
          </a:xfrm>
          <a:prstGeom prst="rect">
            <a:avLst/>
          </a:prstGeom>
        </p:spPr>
        <p:txBody>
          <a:bodyPr/>
          <a:lstStyle/>
          <a:p>
            <a:r>
              <a:t>An “abstract is a miniature version of the whole. It is, if you like, a mini-me.”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6902070" y="2565763"/>
            <a:ext cx="4966459" cy="89754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5840"/>
            </a:pPr>
            <a:r>
              <a:rPr lang="en-GB" dirty="0" smtClean="0"/>
              <a:t>So, what are the functional parts of an abstract?</a:t>
            </a:r>
            <a:endParaRPr dirty="0"/>
          </a:p>
        </p:txBody>
      </p:sp>
      <p:sp>
        <p:nvSpPr>
          <p:cNvPr id="160" name="Shape 160"/>
          <p:cNvSpPr>
            <a:spLocks noGrp="1"/>
          </p:cNvSpPr>
          <p:nvPr>
            <p:ph type="body" sz="half" idx="1"/>
          </p:nvPr>
        </p:nvSpPr>
        <p:spPr>
          <a:xfrm>
            <a:off x="1112720" y="2597150"/>
            <a:ext cx="5700179" cy="6286501"/>
          </a:xfrm>
          <a:prstGeom prst="rect">
            <a:avLst/>
          </a:prstGeom>
        </p:spPr>
        <p:txBody>
          <a:bodyPr/>
          <a:lstStyle>
            <a:lvl1pPr marL="0" indent="0" defTabSz="426466">
              <a:spcBef>
                <a:spcPts val="2300"/>
              </a:spcBef>
              <a:buSzTx/>
              <a:buNone/>
              <a:defRPr sz="2044"/>
            </a:lvl1pPr>
          </a:lstStyle>
          <a:p>
            <a:endParaRPr dirty="0"/>
          </a:p>
        </p:txBody>
      </p:sp>
      <p:sp>
        <p:nvSpPr>
          <p:cNvPr id="161" name="Shape 161"/>
          <p:cNvSpPr/>
          <p:nvPr/>
        </p:nvSpPr>
        <p:spPr>
          <a:xfrm>
            <a:off x="7064689" y="2690687"/>
            <a:ext cx="33841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Broader context</a:t>
            </a:r>
          </a:p>
        </p:txBody>
      </p:sp>
      <p:sp>
        <p:nvSpPr>
          <p:cNvPr id="162" name="Shape 162"/>
          <p:cNvSpPr/>
          <p:nvPr/>
        </p:nvSpPr>
        <p:spPr>
          <a:xfrm>
            <a:off x="6902070" y="3795329"/>
            <a:ext cx="4966459" cy="897549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6902070" y="6351651"/>
            <a:ext cx="4966459" cy="897549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902070" y="5050295"/>
            <a:ext cx="4966459" cy="897549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902070" y="7706141"/>
            <a:ext cx="4966459" cy="897549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7065047" y="3920253"/>
            <a:ext cx="18077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Problem</a:t>
            </a:r>
          </a:p>
        </p:txBody>
      </p:sp>
      <p:sp>
        <p:nvSpPr>
          <p:cNvPr id="167" name="Shape 167"/>
          <p:cNvSpPr/>
          <p:nvPr/>
        </p:nvSpPr>
        <p:spPr>
          <a:xfrm>
            <a:off x="6943623" y="5198414"/>
            <a:ext cx="48833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Solution and approach </a:t>
            </a:r>
          </a:p>
        </p:txBody>
      </p:sp>
      <p:sp>
        <p:nvSpPr>
          <p:cNvPr id="168" name="Shape 168"/>
          <p:cNvSpPr/>
          <p:nvPr/>
        </p:nvSpPr>
        <p:spPr>
          <a:xfrm>
            <a:off x="6952697" y="6430185"/>
            <a:ext cx="16134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Results</a:t>
            </a:r>
          </a:p>
        </p:txBody>
      </p:sp>
      <p:sp>
        <p:nvSpPr>
          <p:cNvPr id="169" name="Shape 169"/>
          <p:cNvSpPr/>
          <p:nvPr/>
        </p:nvSpPr>
        <p:spPr>
          <a:xfrm>
            <a:off x="6965111" y="7831065"/>
            <a:ext cx="48403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Contribution / So what?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48583" y="9158565"/>
            <a:ext cx="1369573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See </a:t>
            </a:r>
            <a:r>
              <a:rPr kumimoji="0" lang="en-US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Koopman</a:t>
            </a: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(1997) for a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quick (1 page) guide to writing abstracts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6902070" y="2565763"/>
            <a:ext cx="4966459" cy="89754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26466">
              <a:defRPr sz="5840"/>
            </a:pPr>
            <a:r>
              <a:t>‘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Basics of research paper writing and editing</a:t>
            </a:r>
            <a:r>
              <a:t>’ (Derntl, 2014)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half" idx="1"/>
          </p:nvPr>
        </p:nvSpPr>
        <p:spPr>
          <a:xfrm>
            <a:off x="1112720" y="2597150"/>
            <a:ext cx="5700179" cy="6286501"/>
          </a:xfrm>
          <a:prstGeom prst="rect">
            <a:avLst/>
          </a:prstGeom>
        </p:spPr>
        <p:txBody>
          <a:bodyPr/>
          <a:lstStyle>
            <a:lvl1pPr marL="0" indent="0" defTabSz="426466">
              <a:spcBef>
                <a:spcPts val="2300"/>
              </a:spcBef>
              <a:buSzTx/>
              <a:buNone/>
              <a:defRPr sz="2044"/>
            </a:lvl1pPr>
          </a:lstStyle>
          <a:p>
            <a:r>
              <a:rPr dirty="0"/>
              <a:t>Publishing research results is an integral part of a researcher’s professional life. However, writing is not every researcher’s favourite activity, and getting a paper published can be a very tedious and time-consuming process. Fortunately, many of the obstacles along the writing and publishing path can be avoided by following some simple guidelines and practices. This paper presents a synthesis of guidelines found in literature about structuring and writing scientific papers. The paper outlines the process of publishing research papers in journals and conference proceedings, aiming to provide early-stage researchers with a handy introduction to essential issues. The paper takes an interdisciplinary stance by giving examples from technology-enhanced learning research and borrowing from literature in social, natural and computing sciences.</a:t>
            </a:r>
          </a:p>
        </p:txBody>
      </p:sp>
      <p:sp>
        <p:nvSpPr>
          <p:cNvPr id="161" name="Shape 161"/>
          <p:cNvSpPr/>
          <p:nvPr/>
        </p:nvSpPr>
        <p:spPr>
          <a:xfrm>
            <a:off x="7064689" y="2690687"/>
            <a:ext cx="33841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Broader context</a:t>
            </a:r>
          </a:p>
        </p:txBody>
      </p:sp>
      <p:sp>
        <p:nvSpPr>
          <p:cNvPr id="162" name="Shape 162"/>
          <p:cNvSpPr/>
          <p:nvPr/>
        </p:nvSpPr>
        <p:spPr>
          <a:xfrm>
            <a:off x="6902070" y="3795329"/>
            <a:ext cx="4966459" cy="897549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6902070" y="6351651"/>
            <a:ext cx="4966459" cy="897549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902070" y="5050295"/>
            <a:ext cx="4966459" cy="897549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902070" y="7706141"/>
            <a:ext cx="4966459" cy="897549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7065047" y="3920253"/>
            <a:ext cx="18077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Problem</a:t>
            </a:r>
          </a:p>
        </p:txBody>
      </p:sp>
      <p:sp>
        <p:nvSpPr>
          <p:cNvPr id="167" name="Shape 167"/>
          <p:cNvSpPr/>
          <p:nvPr/>
        </p:nvSpPr>
        <p:spPr>
          <a:xfrm>
            <a:off x="6943623" y="5198414"/>
            <a:ext cx="48833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Solution and approach </a:t>
            </a:r>
          </a:p>
        </p:txBody>
      </p:sp>
      <p:sp>
        <p:nvSpPr>
          <p:cNvPr id="168" name="Shape 168"/>
          <p:cNvSpPr/>
          <p:nvPr/>
        </p:nvSpPr>
        <p:spPr>
          <a:xfrm>
            <a:off x="6952697" y="6430185"/>
            <a:ext cx="16134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Results</a:t>
            </a:r>
          </a:p>
        </p:txBody>
      </p:sp>
      <p:sp>
        <p:nvSpPr>
          <p:cNvPr id="169" name="Shape 169"/>
          <p:cNvSpPr/>
          <p:nvPr/>
        </p:nvSpPr>
        <p:spPr>
          <a:xfrm>
            <a:off x="6965111" y="7831065"/>
            <a:ext cx="48403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Contribution / So what?</a:t>
            </a:r>
          </a:p>
        </p:txBody>
      </p:sp>
    </p:spTree>
    <p:extLst>
      <p:ext uri="{BB962C8B-B14F-4D97-AF65-F5344CB8AC3E}">
        <p14:creationId xmlns:p14="http://schemas.microsoft.com/office/powerpoint/2010/main" val="1204875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4019170" y="2565763"/>
            <a:ext cx="4966459" cy="8975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4969643" y="2690687"/>
            <a:ext cx="33841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Broader context</a:t>
            </a:r>
          </a:p>
        </p:txBody>
      </p:sp>
      <p:sp>
        <p:nvSpPr>
          <p:cNvPr id="173" name="Shape 173"/>
          <p:cNvSpPr/>
          <p:nvPr/>
        </p:nvSpPr>
        <p:spPr>
          <a:xfrm>
            <a:off x="167405" y="5613399"/>
            <a:ext cx="12453734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000"/>
            </a:lvl1pPr>
          </a:lstStyle>
          <a:p>
            <a:r>
              <a:rPr dirty="0"/>
              <a:t>Publishing research results is an integral part of a researcher’s professional life. </a:t>
            </a:r>
          </a:p>
        </p:txBody>
      </p:sp>
      <p:sp>
        <p:nvSpPr>
          <p:cNvPr id="174" name="Shape 174"/>
          <p:cNvSpPr/>
          <p:nvPr/>
        </p:nvSpPr>
        <p:spPr>
          <a:xfrm>
            <a:off x="165282" y="4171394"/>
            <a:ext cx="12641070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The first sentence addresses the broad context. This locates the study in a </a:t>
            </a:r>
            <a:r>
              <a:rPr dirty="0" smtClean="0"/>
              <a:t>policy, practice </a:t>
            </a:r>
            <a:r>
              <a:rPr dirty="0"/>
              <a:t>or research field.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56637" y="8943751"/>
            <a:ext cx="688757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Advice in </a:t>
            </a:r>
            <a:r>
              <a:rPr lang="en-US" sz="2800" dirty="0" smtClean="0"/>
              <a:t>bold from </a:t>
            </a:r>
            <a:r>
              <a:rPr lang="en-US" sz="2800" i="1" dirty="0" smtClean="0"/>
              <a:t>Patter </a:t>
            </a:r>
            <a:r>
              <a:rPr lang="en-US" sz="2800" dirty="0" smtClean="0"/>
              <a:t>blog, 3/10/2016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4043" y="204853"/>
            <a:ext cx="100823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[Title of paper: Basics of research paper writing]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2" animBg="1" advAuto="0"/>
      <p:bldP spid="174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4019170" y="2631415"/>
            <a:ext cx="4966459" cy="8975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Problem</a:t>
            </a:r>
          </a:p>
        </p:txBody>
      </p:sp>
      <p:sp>
        <p:nvSpPr>
          <p:cNvPr id="177" name="Shape 177"/>
          <p:cNvSpPr/>
          <p:nvPr/>
        </p:nvSpPr>
        <p:spPr>
          <a:xfrm>
            <a:off x="210343" y="5122366"/>
            <a:ext cx="12353155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000"/>
            </a:lvl1pPr>
          </a:lstStyle>
          <a:p>
            <a:endParaRPr lang="en-GB" dirty="0" smtClean="0"/>
          </a:p>
          <a:p>
            <a:r>
              <a:rPr dirty="0" smtClean="0"/>
              <a:t>However</a:t>
            </a:r>
            <a:r>
              <a:rPr dirty="0"/>
              <a:t>, writing is not every researcher’s favourite activity, and </a:t>
            </a:r>
            <a:r>
              <a:rPr dirty="0" smtClean="0"/>
              <a:t>getting</a:t>
            </a:r>
            <a:r>
              <a:rPr lang="en-GB" dirty="0"/>
              <a:t> </a:t>
            </a:r>
            <a:endParaRPr lang="en-GB" dirty="0" smtClean="0"/>
          </a:p>
          <a:p>
            <a:r>
              <a:rPr dirty="0" smtClean="0"/>
              <a:t>a </a:t>
            </a:r>
            <a:r>
              <a:rPr dirty="0"/>
              <a:t>paper published can be a very </a:t>
            </a:r>
            <a:r>
              <a:rPr lang="en-GB" dirty="0" smtClean="0"/>
              <a:t>challenging</a:t>
            </a:r>
            <a:r>
              <a:rPr dirty="0" smtClean="0"/>
              <a:t> </a:t>
            </a:r>
            <a:r>
              <a:rPr dirty="0"/>
              <a:t>and time-consuming </a:t>
            </a:r>
            <a:endParaRPr lang="en-GB" dirty="0" smtClean="0"/>
          </a:p>
          <a:p>
            <a:r>
              <a:rPr dirty="0" smtClean="0"/>
              <a:t>process</a:t>
            </a:r>
            <a:r>
              <a:rPr dirty="0"/>
              <a:t>.</a:t>
            </a:r>
          </a:p>
        </p:txBody>
      </p:sp>
      <p:sp>
        <p:nvSpPr>
          <p:cNvPr id="178" name="Shape 178"/>
          <p:cNvSpPr/>
          <p:nvPr/>
        </p:nvSpPr>
        <p:spPr>
          <a:xfrm>
            <a:off x="210343" y="4222775"/>
            <a:ext cx="18556397" cy="1308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4800"/>
              </a:lnSpc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000" dirty="0"/>
              <a:t>The second sentence establishes a problem related to the broad </a:t>
            </a:r>
            <a:endParaRPr lang="en-GB" sz="3000" dirty="0" smtClean="0"/>
          </a:p>
          <a:p>
            <a:pPr algn="l" defTabSz="457200">
              <a:lnSpc>
                <a:spcPts val="4800"/>
              </a:lnSpc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3000" dirty="0" smtClean="0"/>
              <a:t>context you</a:t>
            </a:r>
            <a:r>
              <a:rPr lang="en-GB" sz="3000" dirty="0" smtClean="0"/>
              <a:t> </a:t>
            </a:r>
            <a:r>
              <a:rPr sz="3000" dirty="0" smtClean="0"/>
              <a:t>have </a:t>
            </a:r>
            <a:r>
              <a:rPr sz="3000" dirty="0"/>
              <a:t>set out. It often starts with But, Yet or However…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4043" y="204853"/>
            <a:ext cx="100823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[Title of paper: Basics of research paper writing]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2" animBg="1" advAuto="0"/>
      <p:bldP spid="178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4019170" y="1598088"/>
            <a:ext cx="4966459" cy="89754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4019170" y="1704317"/>
            <a:ext cx="48833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Solution and approach </a:t>
            </a:r>
          </a:p>
        </p:txBody>
      </p:sp>
      <p:sp>
        <p:nvSpPr>
          <p:cNvPr id="182" name="Shape 182"/>
          <p:cNvSpPr/>
          <p:nvPr/>
        </p:nvSpPr>
        <p:spPr>
          <a:xfrm>
            <a:off x="241617" y="5062591"/>
            <a:ext cx="12503976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000"/>
            </a:lvl1pPr>
          </a:lstStyle>
          <a:p>
            <a:r>
              <a:rPr dirty="0"/>
              <a:t>Fortunately, many of the obstacles along the writing and publishing path </a:t>
            </a:r>
            <a:endParaRPr lang="en-GB" dirty="0" smtClean="0"/>
          </a:p>
          <a:p>
            <a:r>
              <a:rPr dirty="0" smtClean="0"/>
              <a:t>can </a:t>
            </a:r>
            <a:r>
              <a:rPr dirty="0"/>
              <a:t>be avoided by following some simple guidelines and practices. </a:t>
            </a:r>
            <a:endParaRPr lang="en-GB" dirty="0" smtClean="0"/>
          </a:p>
          <a:p>
            <a:r>
              <a:rPr dirty="0" smtClean="0"/>
              <a:t>This </a:t>
            </a:r>
            <a:r>
              <a:rPr dirty="0"/>
              <a:t>paper presents a synthesis of guidelines found in literature about </a:t>
            </a:r>
            <a:endParaRPr lang="en-GB" dirty="0" smtClean="0"/>
          </a:p>
          <a:p>
            <a:r>
              <a:rPr dirty="0" smtClean="0"/>
              <a:t>structuring </a:t>
            </a:r>
            <a:r>
              <a:rPr dirty="0"/>
              <a:t>and writing scientific papers.</a:t>
            </a:r>
          </a:p>
        </p:txBody>
      </p:sp>
      <p:sp>
        <p:nvSpPr>
          <p:cNvPr id="183" name="Shape 183"/>
          <p:cNvSpPr/>
          <p:nvPr/>
        </p:nvSpPr>
        <p:spPr>
          <a:xfrm>
            <a:off x="286397" y="3310358"/>
            <a:ext cx="11651716" cy="142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3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The third sentence says what specific research has been done. </a:t>
            </a:r>
            <a:endParaRPr lang="en-GB" dirty="0" smtClean="0"/>
          </a:p>
          <a:p>
            <a:r>
              <a:rPr dirty="0" smtClean="0"/>
              <a:t>This </a:t>
            </a:r>
            <a:r>
              <a:rPr dirty="0"/>
              <a:t>sentence often starts with ‘This research…’ or ‘I report…’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043" y="204853"/>
            <a:ext cx="100823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[Title of paper: Basics of research paper writing]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2" animBg="1" advAuto="0"/>
      <p:bldP spid="183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4019170" y="2339152"/>
            <a:ext cx="4966459" cy="8975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rPr dirty="0"/>
              <a:t>Results</a:t>
            </a:r>
          </a:p>
        </p:txBody>
      </p:sp>
      <p:sp>
        <p:nvSpPr>
          <p:cNvPr id="188" name="Shape 188"/>
          <p:cNvSpPr/>
          <p:nvPr/>
        </p:nvSpPr>
        <p:spPr>
          <a:xfrm>
            <a:off x="216281" y="5688854"/>
            <a:ext cx="12588997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000"/>
            </a:lvl1pPr>
          </a:lstStyle>
          <a:p>
            <a:r>
              <a:rPr dirty="0"/>
              <a:t>The paper outlines the process of publishing research papers in journals </a:t>
            </a:r>
            <a:endParaRPr lang="en-GB" dirty="0" smtClean="0"/>
          </a:p>
          <a:p>
            <a:r>
              <a:rPr dirty="0" smtClean="0"/>
              <a:t>and </a:t>
            </a:r>
            <a:r>
              <a:rPr dirty="0"/>
              <a:t>conference proceedings, aiming to provide early-stage researchers </a:t>
            </a:r>
            <a:endParaRPr lang="en-GB" dirty="0" smtClean="0"/>
          </a:p>
          <a:p>
            <a:r>
              <a:rPr dirty="0" smtClean="0"/>
              <a:t>with </a:t>
            </a:r>
            <a:r>
              <a:rPr dirty="0"/>
              <a:t>a handy introduction to essential issues.</a:t>
            </a:r>
          </a:p>
        </p:txBody>
      </p:sp>
      <p:sp>
        <p:nvSpPr>
          <p:cNvPr id="189" name="Shape 189"/>
          <p:cNvSpPr/>
          <p:nvPr/>
        </p:nvSpPr>
        <p:spPr>
          <a:xfrm>
            <a:off x="118182" y="3441943"/>
            <a:ext cx="12671736" cy="150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53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The fourth sentence reports the results. Don’t try to be too tricky here, just start with something like.. ‘This study shows…’, or ‘Analysis of the data suggests that…’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4043" y="204853"/>
            <a:ext cx="100823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[Title of paper: Basics of research paper writing]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2" animBg="1" advAuto="0"/>
      <p:bldP spid="189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How to write abstracts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414781">
              <a:defRPr sz="2272"/>
            </a:pPr>
            <a:r>
              <a:t>COMP1205 - Professional Development</a:t>
            </a:r>
          </a:p>
          <a:p>
            <a:pPr defTabSz="414781">
              <a:defRPr sz="2272"/>
            </a:pPr>
            <a:r>
              <a:t>Steve White (</a:t>
            </a:r>
            <a:r>
              <a:rPr u="sng">
                <a:hlinkClick r:id="rId3"/>
              </a:rPr>
              <a:t>S.T.White@soton.ac.uk</a:t>
            </a:r>
            <a:r>
              <a:t>)</a:t>
            </a:r>
          </a:p>
          <a:p>
            <a:pPr defTabSz="414781">
              <a:defRPr sz="2272"/>
            </a:pPr>
            <a:r>
              <a:t>Week 3, Thurs 20th Oct, 2016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019170" y="3021054"/>
            <a:ext cx="4966459" cy="8975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4082211" y="3145978"/>
            <a:ext cx="48403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Contribution / So what?</a:t>
            </a:r>
          </a:p>
        </p:txBody>
      </p:sp>
      <p:sp>
        <p:nvSpPr>
          <p:cNvPr id="193" name="Shape 193"/>
          <p:cNvSpPr/>
          <p:nvPr/>
        </p:nvSpPr>
        <p:spPr>
          <a:xfrm>
            <a:off x="261380" y="6100090"/>
            <a:ext cx="12482039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3000"/>
            </a:lvl1pPr>
          </a:lstStyle>
          <a:p>
            <a:r>
              <a:rPr dirty="0"/>
              <a:t>The paper takes an interdisciplinary stance by giving examples from </a:t>
            </a:r>
            <a:endParaRPr lang="en-GB" dirty="0" smtClean="0"/>
          </a:p>
          <a:p>
            <a:r>
              <a:rPr dirty="0" smtClean="0"/>
              <a:t>technology</a:t>
            </a:r>
            <a:r>
              <a:rPr dirty="0"/>
              <a:t>-enhanced learning research and borrowing from literature in </a:t>
            </a:r>
            <a:endParaRPr lang="en-GB" dirty="0" smtClean="0"/>
          </a:p>
          <a:p>
            <a:r>
              <a:rPr dirty="0" smtClean="0"/>
              <a:t>social</a:t>
            </a:r>
            <a:r>
              <a:rPr dirty="0"/>
              <a:t>, natural and computing sciences.</a:t>
            </a:r>
          </a:p>
        </p:txBody>
      </p:sp>
      <p:sp>
        <p:nvSpPr>
          <p:cNvPr id="194" name="Shape 194"/>
          <p:cNvSpPr/>
          <p:nvPr/>
        </p:nvSpPr>
        <p:spPr>
          <a:xfrm>
            <a:off x="349948" y="4268723"/>
            <a:ext cx="11666720" cy="142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3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The fifth and final sentence addresses the ‘So What?’ question, </a:t>
            </a:r>
            <a:endParaRPr lang="en-GB" dirty="0" smtClean="0"/>
          </a:p>
          <a:p>
            <a:r>
              <a:rPr dirty="0" smtClean="0"/>
              <a:t>and </a:t>
            </a:r>
            <a:r>
              <a:rPr dirty="0"/>
              <a:t>makes clear the claim to contribution.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043" y="184368"/>
            <a:ext cx="1008230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[Title of paper: Basics of research paper writing]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2" animBg="1" advAuto="0"/>
      <p:bldP spid="194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6902070" y="2565763"/>
            <a:ext cx="4966459" cy="8975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rPr dirty="0"/>
              <a:t>‘Basics of research paper writing and editing’ (Derntl, 2014)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sz="half" idx="1"/>
          </p:nvPr>
        </p:nvSpPr>
        <p:spPr>
          <a:xfrm>
            <a:off x="1112720" y="2597150"/>
            <a:ext cx="5700179" cy="6286500"/>
          </a:xfrm>
          <a:prstGeom prst="rect">
            <a:avLst/>
          </a:prstGeom>
        </p:spPr>
        <p:txBody>
          <a:bodyPr/>
          <a:lstStyle>
            <a:lvl1pPr marL="0" indent="0" defTabSz="426466">
              <a:spcBef>
                <a:spcPts val="2300"/>
              </a:spcBef>
              <a:buSzTx/>
              <a:buNone/>
              <a:defRPr sz="2044"/>
            </a:lvl1pPr>
          </a:lstStyle>
          <a:p>
            <a:r>
              <a:rPr dirty="0"/>
              <a:t>Publishing research results is an integral part of a researcher’s professional life. However, writing is not every researcher’s favourite activity, and getting a paper published can be a very tedious and time-consuming process. Fortunately, many of the obstacles along the writing and publishing path can be avoided by following some simple guidelines and practices. This paper presents a synthesis of guidelines found in literature about structuring and writing scientific papers. The paper outlines the process of publishing research papers in journals and conference proceedings, aiming to provide early-stage researchers with a handy introduction to essential issues. The paper takes an interdisciplinary stance by giving examples from technology-enhanced learning research and borrowing from literature in social, natural and computing sciences.</a:t>
            </a:r>
          </a:p>
        </p:txBody>
      </p:sp>
      <p:sp>
        <p:nvSpPr>
          <p:cNvPr id="199" name="Shape 199"/>
          <p:cNvSpPr/>
          <p:nvPr/>
        </p:nvSpPr>
        <p:spPr>
          <a:xfrm>
            <a:off x="7064689" y="2690687"/>
            <a:ext cx="33841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Broader context</a:t>
            </a:r>
          </a:p>
        </p:txBody>
      </p:sp>
      <p:sp>
        <p:nvSpPr>
          <p:cNvPr id="200" name="Shape 200"/>
          <p:cNvSpPr/>
          <p:nvPr/>
        </p:nvSpPr>
        <p:spPr>
          <a:xfrm>
            <a:off x="6902070" y="3795329"/>
            <a:ext cx="4966459" cy="89754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6902070" y="6351651"/>
            <a:ext cx="4966459" cy="897549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902070" y="5050295"/>
            <a:ext cx="4966459" cy="897549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6902070" y="7706142"/>
            <a:ext cx="4966459" cy="897548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7065047" y="3920253"/>
            <a:ext cx="18077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Problem</a:t>
            </a:r>
          </a:p>
        </p:txBody>
      </p:sp>
      <p:sp>
        <p:nvSpPr>
          <p:cNvPr id="205" name="Shape 205"/>
          <p:cNvSpPr/>
          <p:nvPr/>
        </p:nvSpPr>
        <p:spPr>
          <a:xfrm>
            <a:off x="6943623" y="5198414"/>
            <a:ext cx="48833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Solution and approach </a:t>
            </a:r>
          </a:p>
        </p:txBody>
      </p:sp>
      <p:sp>
        <p:nvSpPr>
          <p:cNvPr id="206" name="Shape 206"/>
          <p:cNvSpPr/>
          <p:nvPr/>
        </p:nvSpPr>
        <p:spPr>
          <a:xfrm>
            <a:off x="6952697" y="6430185"/>
            <a:ext cx="16134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Results</a:t>
            </a:r>
          </a:p>
        </p:txBody>
      </p:sp>
      <p:sp>
        <p:nvSpPr>
          <p:cNvPr id="207" name="Shape 207"/>
          <p:cNvSpPr/>
          <p:nvPr/>
        </p:nvSpPr>
        <p:spPr>
          <a:xfrm>
            <a:off x="6965111" y="7831065"/>
            <a:ext cx="48403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Contribution / So what?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6902070" y="2565763"/>
            <a:ext cx="4966459" cy="8975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rPr dirty="0"/>
              <a:t>‘Basics of research paper writing and editing’ (Derntl, 2014)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sz="half" idx="1"/>
          </p:nvPr>
        </p:nvSpPr>
        <p:spPr>
          <a:xfrm>
            <a:off x="1112720" y="2597150"/>
            <a:ext cx="5700179" cy="6286500"/>
          </a:xfrm>
          <a:prstGeom prst="rect">
            <a:avLst/>
          </a:prstGeom>
        </p:spPr>
        <p:txBody>
          <a:bodyPr/>
          <a:lstStyle>
            <a:lvl1pPr marL="0" indent="0" defTabSz="426466">
              <a:spcBef>
                <a:spcPts val="2300"/>
              </a:spcBef>
              <a:buSzTx/>
              <a:buNone/>
              <a:defRPr sz="2044"/>
            </a:lvl1pPr>
          </a:lstStyle>
          <a:p>
            <a:r>
              <a:rPr dirty="0"/>
              <a:t>Publishing research results is an integral part of a researcher’s professional life. However, writing is not every researcher’s favourite activity, and getting a paper published can be a very tedious and time-consuming process. Fortunately, many of the obstacles along the writing and publishing path can be avoided by following some simple guidelines and practices. This paper presents a synthesis of guidelines found in literature about structuring and writing scientific papers. The paper outlines the process of publishing research papers in journals and conference proceedings, aiming to provide early-stage researchers with a handy introduction to essential issues. The paper takes an interdisciplinary stance by giving examples from technology-enhanced learning research and borrowing from literature in social, natural and computing sciences.</a:t>
            </a:r>
          </a:p>
        </p:txBody>
      </p:sp>
      <p:sp>
        <p:nvSpPr>
          <p:cNvPr id="199" name="Shape 199"/>
          <p:cNvSpPr/>
          <p:nvPr/>
        </p:nvSpPr>
        <p:spPr>
          <a:xfrm>
            <a:off x="7064689" y="2690687"/>
            <a:ext cx="33841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Broader context</a:t>
            </a:r>
          </a:p>
        </p:txBody>
      </p:sp>
      <p:sp>
        <p:nvSpPr>
          <p:cNvPr id="200" name="Shape 200"/>
          <p:cNvSpPr/>
          <p:nvPr/>
        </p:nvSpPr>
        <p:spPr>
          <a:xfrm>
            <a:off x="6902070" y="3795329"/>
            <a:ext cx="4966459" cy="89754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6902070" y="6351651"/>
            <a:ext cx="4966459" cy="897549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902070" y="5050295"/>
            <a:ext cx="4966459" cy="897549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6902070" y="7706142"/>
            <a:ext cx="4966459" cy="897548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7065047" y="3920253"/>
            <a:ext cx="18077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Problem</a:t>
            </a:r>
          </a:p>
        </p:txBody>
      </p:sp>
      <p:sp>
        <p:nvSpPr>
          <p:cNvPr id="205" name="Shape 205"/>
          <p:cNvSpPr/>
          <p:nvPr/>
        </p:nvSpPr>
        <p:spPr>
          <a:xfrm>
            <a:off x="6943623" y="5198414"/>
            <a:ext cx="48833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Solution and approach </a:t>
            </a:r>
          </a:p>
        </p:txBody>
      </p:sp>
      <p:sp>
        <p:nvSpPr>
          <p:cNvPr id="206" name="Shape 206"/>
          <p:cNvSpPr/>
          <p:nvPr/>
        </p:nvSpPr>
        <p:spPr>
          <a:xfrm>
            <a:off x="6952697" y="6430185"/>
            <a:ext cx="16134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Results</a:t>
            </a:r>
          </a:p>
        </p:txBody>
      </p:sp>
      <p:sp>
        <p:nvSpPr>
          <p:cNvPr id="207" name="Shape 207"/>
          <p:cNvSpPr/>
          <p:nvPr/>
        </p:nvSpPr>
        <p:spPr>
          <a:xfrm>
            <a:off x="6965111" y="7831065"/>
            <a:ext cx="48403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Contribution / So what?</a:t>
            </a:r>
          </a:p>
        </p:txBody>
      </p:sp>
    </p:spTree>
    <p:extLst>
      <p:ext uri="{BB962C8B-B14F-4D97-AF65-F5344CB8AC3E}">
        <p14:creationId xmlns:p14="http://schemas.microsoft.com/office/powerpoint/2010/main" val="3996626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6902070" y="2565763"/>
            <a:ext cx="4966459" cy="8975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Propose a problem …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sz="half" idx="1"/>
          </p:nvPr>
        </p:nvSpPr>
        <p:spPr>
          <a:xfrm>
            <a:off x="1112720" y="2597150"/>
            <a:ext cx="5700179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7064689" y="2690687"/>
            <a:ext cx="33841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Broader context</a:t>
            </a:r>
          </a:p>
        </p:txBody>
      </p:sp>
      <p:sp>
        <p:nvSpPr>
          <p:cNvPr id="213" name="Shape 213"/>
          <p:cNvSpPr/>
          <p:nvPr/>
        </p:nvSpPr>
        <p:spPr>
          <a:xfrm>
            <a:off x="6902070" y="3795329"/>
            <a:ext cx="4966459" cy="89754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6902070" y="6351651"/>
            <a:ext cx="4966459" cy="897549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6902070" y="5050295"/>
            <a:ext cx="4966459" cy="897549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6902070" y="7706142"/>
            <a:ext cx="4966459" cy="897548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7065047" y="3920253"/>
            <a:ext cx="18077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Problem</a:t>
            </a:r>
          </a:p>
        </p:txBody>
      </p:sp>
      <p:sp>
        <p:nvSpPr>
          <p:cNvPr id="218" name="Shape 218"/>
          <p:cNvSpPr/>
          <p:nvPr/>
        </p:nvSpPr>
        <p:spPr>
          <a:xfrm>
            <a:off x="6943623" y="5198414"/>
            <a:ext cx="48833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Solution and approach </a:t>
            </a:r>
          </a:p>
        </p:txBody>
      </p:sp>
      <p:sp>
        <p:nvSpPr>
          <p:cNvPr id="219" name="Shape 219"/>
          <p:cNvSpPr/>
          <p:nvPr/>
        </p:nvSpPr>
        <p:spPr>
          <a:xfrm>
            <a:off x="6952697" y="6430185"/>
            <a:ext cx="16134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Results</a:t>
            </a:r>
          </a:p>
        </p:txBody>
      </p:sp>
      <p:sp>
        <p:nvSpPr>
          <p:cNvPr id="220" name="Shape 220"/>
          <p:cNvSpPr/>
          <p:nvPr/>
        </p:nvSpPr>
        <p:spPr>
          <a:xfrm>
            <a:off x="6965111" y="7831065"/>
            <a:ext cx="48403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Contribution / So what?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4019170" y="2565763"/>
            <a:ext cx="4966459" cy="8975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4969643" y="2690687"/>
            <a:ext cx="33841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Broader context</a:t>
            </a:r>
          </a:p>
        </p:txBody>
      </p:sp>
      <p:sp>
        <p:nvSpPr>
          <p:cNvPr id="224" name="Shape 224"/>
          <p:cNvSpPr/>
          <p:nvPr/>
        </p:nvSpPr>
        <p:spPr>
          <a:xfrm>
            <a:off x="-19931" y="5410200"/>
            <a:ext cx="792100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3000"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-19931" y="4171395"/>
            <a:ext cx="11942422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The first sentence addresses the broad context. This locates the study in a </a:t>
            </a:r>
            <a:endParaRPr lang="en-GB" dirty="0" smtClean="0"/>
          </a:p>
          <a:p>
            <a:r>
              <a:rPr dirty="0" smtClean="0"/>
              <a:t>policy</a:t>
            </a:r>
            <a:r>
              <a:rPr dirty="0"/>
              <a:t>, practice or research field.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2004" y="184368"/>
            <a:ext cx="338638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[Title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of paper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: ]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2" animBg="1" advAuto="0"/>
      <p:bldP spid="225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4019170" y="2631415"/>
            <a:ext cx="4966459" cy="8975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Problem</a:t>
            </a:r>
          </a:p>
        </p:txBody>
      </p:sp>
      <p:sp>
        <p:nvSpPr>
          <p:cNvPr id="228" name="Shape 228"/>
          <p:cNvSpPr/>
          <p:nvPr/>
        </p:nvSpPr>
        <p:spPr>
          <a:xfrm>
            <a:off x="219900" y="5715000"/>
            <a:ext cx="792100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3000"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210343" y="4424389"/>
            <a:ext cx="18556397" cy="904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4800"/>
              </a:lnSpc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second sentence establishes a problem related to the broad context you</a:t>
            </a:r>
          </a:p>
          <a:p>
            <a:pPr algn="l" defTabSz="457200">
              <a:lnSpc>
                <a:spcPts val="4800"/>
              </a:lnSpc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have set out. It often starts with But, Yet or However…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6178" y="184368"/>
            <a:ext cx="32580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[Title of paper:]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2" animBg="1" advAuto="0"/>
      <p:bldP spid="229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/>
        </p:nvSpPr>
        <p:spPr>
          <a:xfrm>
            <a:off x="4019170" y="3125611"/>
            <a:ext cx="4966459" cy="8975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4060723" y="3250535"/>
            <a:ext cx="48833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Solution and approach </a:t>
            </a:r>
          </a:p>
        </p:txBody>
      </p:sp>
      <p:sp>
        <p:nvSpPr>
          <p:cNvPr id="233" name="Shape 233"/>
          <p:cNvSpPr/>
          <p:nvPr/>
        </p:nvSpPr>
        <p:spPr>
          <a:xfrm>
            <a:off x="241617" y="6373369"/>
            <a:ext cx="792100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3000"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286397" y="4163998"/>
            <a:ext cx="11651716" cy="142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3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The third sentence says what specific research has been done. </a:t>
            </a:r>
            <a:endParaRPr lang="en-GB" dirty="0" smtClean="0"/>
          </a:p>
          <a:p>
            <a:r>
              <a:rPr dirty="0" smtClean="0"/>
              <a:t>This </a:t>
            </a:r>
            <a:r>
              <a:rPr dirty="0"/>
              <a:t>sentence often starts with This research… or I report…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6178" y="184368"/>
            <a:ext cx="32580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[Title of paper:]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2" animBg="1" advAuto="0"/>
      <p:bldP spid="234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4019170" y="3236701"/>
            <a:ext cx="4966459" cy="8975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Results</a:t>
            </a:r>
          </a:p>
        </p:txBody>
      </p:sp>
      <p:sp>
        <p:nvSpPr>
          <p:cNvPr id="237" name="Shape 237"/>
          <p:cNvSpPr/>
          <p:nvPr/>
        </p:nvSpPr>
        <p:spPr>
          <a:xfrm>
            <a:off x="216281" y="6679072"/>
            <a:ext cx="792100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3000"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293204" y="4125422"/>
            <a:ext cx="11395133" cy="210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3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The fourth sentence reports the results</a:t>
            </a:r>
            <a:r>
              <a:rPr dirty="0" smtClean="0"/>
              <a:t>.</a:t>
            </a:r>
            <a:endParaRPr lang="en-GB" dirty="0" smtClean="0"/>
          </a:p>
          <a:p>
            <a:r>
              <a:rPr dirty="0" smtClean="0"/>
              <a:t>Don’t </a:t>
            </a:r>
            <a:r>
              <a:rPr dirty="0"/>
              <a:t>try to be too tricky here, just start with something like.. </a:t>
            </a:r>
            <a:endParaRPr lang="en-GB" dirty="0" smtClean="0"/>
          </a:p>
          <a:p>
            <a:r>
              <a:rPr lang="en-GB" dirty="0" smtClean="0"/>
              <a:t>‘</a:t>
            </a:r>
            <a:r>
              <a:rPr dirty="0" smtClean="0"/>
              <a:t>This </a:t>
            </a:r>
            <a:r>
              <a:rPr dirty="0"/>
              <a:t>study </a:t>
            </a:r>
            <a:r>
              <a:rPr dirty="0" smtClean="0"/>
              <a:t>shows</a:t>
            </a:r>
            <a:r>
              <a:rPr lang="mr-IN" dirty="0" smtClean="0"/>
              <a:t>…</a:t>
            </a:r>
            <a:r>
              <a:rPr lang="en-GB" dirty="0" smtClean="0"/>
              <a:t>’</a:t>
            </a:r>
            <a:r>
              <a:rPr dirty="0" smtClean="0"/>
              <a:t>, </a:t>
            </a:r>
            <a:r>
              <a:rPr dirty="0"/>
              <a:t>or </a:t>
            </a:r>
            <a:r>
              <a:rPr lang="en-GB" dirty="0" smtClean="0"/>
              <a:t>'</a:t>
            </a:r>
            <a:r>
              <a:rPr dirty="0" smtClean="0"/>
              <a:t>Analysis </a:t>
            </a:r>
            <a:r>
              <a:rPr dirty="0"/>
              <a:t>of the data suggests that</a:t>
            </a:r>
            <a:r>
              <a:rPr dirty="0" smtClean="0"/>
              <a:t>…</a:t>
            </a:r>
            <a:r>
              <a:rPr lang="en-GB" dirty="0" smtClean="0"/>
              <a:t>'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136178" y="184368"/>
            <a:ext cx="32580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[Title of paper:]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019170" y="3021054"/>
            <a:ext cx="4966459" cy="89754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082211" y="3145978"/>
            <a:ext cx="48403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Contribution / So what?</a:t>
            </a:r>
          </a:p>
        </p:txBody>
      </p:sp>
      <p:sp>
        <p:nvSpPr>
          <p:cNvPr id="242" name="Shape 242"/>
          <p:cNvSpPr/>
          <p:nvPr/>
        </p:nvSpPr>
        <p:spPr>
          <a:xfrm>
            <a:off x="276098" y="6501648"/>
            <a:ext cx="792100" cy="558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3200"/>
              </a:spcBef>
              <a:defRPr sz="3000"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349948" y="4268723"/>
            <a:ext cx="11666720" cy="142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5300"/>
              </a:lnSpc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The fifth and final sentence addresses the ‘So What?’ question, </a:t>
            </a:r>
            <a:endParaRPr lang="en-GB" dirty="0" smtClean="0"/>
          </a:p>
          <a:p>
            <a:r>
              <a:rPr dirty="0" smtClean="0"/>
              <a:t>and </a:t>
            </a:r>
            <a:r>
              <a:rPr dirty="0"/>
              <a:t>makes clear the claim to contribution.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6178" y="184368"/>
            <a:ext cx="32580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[Title of paper:]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/>
            <a:r>
              <a:rPr lang="en-GB" dirty="0" smtClean="0"/>
              <a:t>Review</a:t>
            </a:r>
            <a:endParaRPr dirty="0"/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</a:t>
            </a:r>
            <a:r>
              <a:rPr dirty="0" smtClean="0"/>
              <a:t>urpose</a:t>
            </a:r>
            <a:endParaRPr dirty="0"/>
          </a:p>
          <a:p>
            <a:r>
              <a:rPr lang="en-US" dirty="0"/>
              <a:t>c</a:t>
            </a:r>
            <a:r>
              <a:rPr dirty="0" smtClean="0"/>
              <a:t>ontent</a:t>
            </a:r>
            <a:endParaRPr dirty="0"/>
          </a:p>
          <a:p>
            <a:r>
              <a:rPr lang="en-GB" dirty="0" smtClean="0"/>
              <a:t>structure</a:t>
            </a:r>
            <a:endParaRPr dirty="0"/>
          </a:p>
        </p:txBody>
      </p:sp>
      <p:sp>
        <p:nvSpPr>
          <p:cNvPr id="124" name="Shape 124"/>
          <p:cNvSpPr/>
          <p:nvPr/>
        </p:nvSpPr>
        <p:spPr>
          <a:xfrm>
            <a:off x="1279024" y="2432522"/>
            <a:ext cx="957082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 lang="en-GB" dirty="0" smtClean="0"/>
              <a:t>Reflect on whether you understand the writing </a:t>
            </a:r>
          </a:p>
          <a:p>
            <a:pPr algn="l"/>
            <a:r>
              <a:rPr lang="en-GB" dirty="0" smtClean="0"/>
              <a:t>of abstracts in terms of</a:t>
            </a:r>
            <a:r>
              <a:rPr dirty="0" smtClean="0"/>
              <a:t>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4924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/>
            <a:r>
              <a:t>Session aim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</a:t>
            </a:r>
            <a:r>
              <a:rPr dirty="0" smtClean="0"/>
              <a:t>urpose</a:t>
            </a:r>
            <a:endParaRPr dirty="0"/>
          </a:p>
          <a:p>
            <a:r>
              <a:rPr lang="en-US" dirty="0"/>
              <a:t>c</a:t>
            </a:r>
            <a:r>
              <a:rPr dirty="0" smtClean="0"/>
              <a:t>ontent</a:t>
            </a:r>
            <a:endParaRPr dirty="0"/>
          </a:p>
          <a:p>
            <a:r>
              <a:rPr lang="en-GB" dirty="0" smtClean="0"/>
              <a:t>structure</a:t>
            </a:r>
            <a:endParaRPr dirty="0"/>
          </a:p>
        </p:txBody>
      </p:sp>
      <p:sp>
        <p:nvSpPr>
          <p:cNvPr id="124" name="Shape 124"/>
          <p:cNvSpPr/>
          <p:nvPr/>
        </p:nvSpPr>
        <p:spPr>
          <a:xfrm>
            <a:off x="679797" y="2713965"/>
            <a:ext cx="99226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To introduce the writing of abstracts in terms of: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GB" sz="4800" dirty="0" smtClean="0"/>
              <a:t>Why do we use abstracts in academic and professional communication?</a:t>
            </a:r>
            <a:endParaRPr sz="4800" dirty="0"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eriod"/>
              <a:defRPr sz="5200"/>
            </a:pPr>
            <a:r>
              <a:rPr lang="en-GB" sz="4000" dirty="0" smtClean="0"/>
              <a:t>To briefly outline the purpose, content and outcome of your work</a:t>
            </a:r>
          </a:p>
          <a:p>
            <a:pPr marL="742950" indent="-742950">
              <a:buFont typeface="+mj-lt"/>
              <a:buAutoNum type="alphaLcPeriod"/>
              <a:defRPr sz="5200"/>
            </a:pPr>
            <a:r>
              <a:rPr lang="en-GB" sz="4000" dirty="0" smtClean="0"/>
              <a:t>To concisely list reports or articles which are similar to your work</a:t>
            </a:r>
          </a:p>
          <a:p>
            <a:pPr marL="742950" indent="-742950">
              <a:buFont typeface="+mj-lt"/>
              <a:buAutoNum type="alphaLcPeriod"/>
              <a:defRPr sz="5200"/>
            </a:pPr>
            <a:r>
              <a:rPr lang="en-GB" sz="4000" dirty="0" smtClean="0"/>
              <a:t>To explore in depth the methodology of your work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233529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827645"/>
            <a:ext cx="11099800" cy="62865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dirty="0" err="1"/>
              <a:t>Derntl</a:t>
            </a:r>
            <a:r>
              <a:rPr lang="en-US" sz="3000" dirty="0"/>
              <a:t>, M., 2014. Basics of research paper writing and publishing. </a:t>
            </a:r>
            <a:r>
              <a:rPr lang="en-US" sz="3000" i="1" dirty="0"/>
              <a:t>International Journal of Technology Enhanced</a:t>
            </a:r>
            <a:r>
              <a:rPr lang="en-US" sz="3000" dirty="0"/>
              <a:t>. Available at: </a:t>
            </a:r>
            <a:r>
              <a:rPr lang="en-US" sz="3000" dirty="0">
                <a:hlinkClick r:id="rId2"/>
              </a:rPr>
              <a:t>http://www.inderscienceonline.com/doi/abs/10.1504/IJTEL.2014.066856</a:t>
            </a:r>
            <a:r>
              <a:rPr lang="en-US" sz="3000" dirty="0"/>
              <a:t> [Accessed October 8, 2016]. </a:t>
            </a:r>
          </a:p>
          <a:p>
            <a:pPr marL="0" indent="0">
              <a:buNone/>
            </a:pPr>
            <a:r>
              <a:rPr lang="en-US" sz="3000" dirty="0" err="1" smtClean="0"/>
              <a:t>Koopman</a:t>
            </a:r>
            <a:r>
              <a:rPr lang="en-US" sz="3000" dirty="0" smtClean="0"/>
              <a:t>, P. (1997) </a:t>
            </a:r>
            <a:r>
              <a:rPr lang="en-US" sz="3000" i="1" dirty="0" smtClean="0"/>
              <a:t>How to write an abstract. </a:t>
            </a:r>
            <a:r>
              <a:rPr lang="en-US" sz="3000" dirty="0" smtClean="0"/>
              <a:t>Carnegie Mellon University. Available </a:t>
            </a:r>
            <a:r>
              <a:rPr lang="en-US" sz="3000" dirty="0"/>
              <a:t>at: </a:t>
            </a:r>
            <a:r>
              <a:rPr lang="en-US" sz="3000" dirty="0">
                <a:hlinkClick r:id="rId3"/>
              </a:rPr>
              <a:t>https://users.ece.cmu.edu/~koopman/essays/</a:t>
            </a:r>
            <a:r>
              <a:rPr lang="en-US" sz="3000" dirty="0" smtClean="0">
                <a:hlinkClick r:id="rId3"/>
              </a:rPr>
              <a:t>abstract.html</a:t>
            </a:r>
            <a:r>
              <a:rPr lang="en-US" sz="3000" dirty="0" smtClean="0"/>
              <a:t> [Accessed October 15, 2016]</a:t>
            </a:r>
          </a:p>
          <a:p>
            <a:pPr marL="0" indent="0">
              <a:buNone/>
            </a:pPr>
            <a:r>
              <a:rPr lang="en-US" sz="3000" dirty="0" smtClean="0"/>
              <a:t>Proctor, M. (2002) </a:t>
            </a:r>
            <a:r>
              <a:rPr lang="en-US" sz="3000" i="1" dirty="0" smtClean="0"/>
              <a:t>The Abstract. </a:t>
            </a:r>
            <a:r>
              <a:rPr lang="en-US" sz="3000" dirty="0" smtClean="0"/>
              <a:t>University of Toronto. Available </a:t>
            </a:r>
            <a:r>
              <a:rPr lang="en-US" sz="3000" dirty="0"/>
              <a:t>at: </a:t>
            </a:r>
            <a:r>
              <a:rPr lang="en-US" sz="3000" dirty="0">
                <a:hlinkClick r:id="rId4"/>
              </a:rPr>
              <a:t>http://www.writing.utoronto.ca/advice/specific-types-of-writing/</a:t>
            </a:r>
            <a:r>
              <a:rPr lang="en-US" sz="3000" dirty="0" smtClean="0">
                <a:hlinkClick r:id="rId4"/>
              </a:rPr>
              <a:t>abstract</a:t>
            </a:r>
            <a:r>
              <a:rPr lang="en-US" sz="3000" dirty="0" smtClean="0"/>
              <a:t> [Accessed </a:t>
            </a:r>
            <a:r>
              <a:rPr lang="en-US" sz="3000" dirty="0" err="1" smtClean="0"/>
              <a:t>Octorber</a:t>
            </a:r>
            <a:r>
              <a:rPr lang="en-US" sz="3000" dirty="0" smtClean="0"/>
              <a:t> 15, 2006]</a:t>
            </a:r>
          </a:p>
          <a:p>
            <a:pPr marL="0" indent="0">
              <a:buNone/>
            </a:pPr>
            <a:r>
              <a:rPr lang="en-US" sz="3000" dirty="0" smtClean="0"/>
              <a:t>[Swales</a:t>
            </a:r>
            <a:r>
              <a:rPr lang="en-US" sz="3000" dirty="0"/>
              <a:t>, J., 1990. </a:t>
            </a:r>
            <a:r>
              <a:rPr lang="en-US" sz="3000" i="1" dirty="0"/>
              <a:t>Genre Analysis: English in academic and research settings</a:t>
            </a:r>
            <a:r>
              <a:rPr lang="en-US" sz="3000" dirty="0"/>
              <a:t>, Cambridge: Cambridge University </a:t>
            </a:r>
            <a:r>
              <a:rPr lang="en-US" sz="3000"/>
              <a:t>Press</a:t>
            </a:r>
            <a:r>
              <a:rPr lang="en-US" sz="3000" smtClean="0"/>
              <a:t>.] 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Thomson</a:t>
            </a:r>
            <a:r>
              <a:rPr lang="en-US" sz="3000" dirty="0"/>
              <a:t>, P., 2016. Finishing the PhD - write a tiny text. </a:t>
            </a:r>
            <a:r>
              <a:rPr lang="en-US" sz="3000" i="1" dirty="0"/>
              <a:t>Patter</a:t>
            </a:r>
            <a:r>
              <a:rPr lang="en-US" sz="3000" dirty="0"/>
              <a:t>. Available at: </a:t>
            </a:r>
            <a:r>
              <a:rPr lang="en-US" sz="3000" dirty="0">
                <a:hlinkClick r:id="rId5"/>
              </a:rPr>
              <a:t>https://patthomson.net/2016/10/03/finishing-the-phd-write-a-tiny-text/</a:t>
            </a:r>
            <a:r>
              <a:rPr lang="en-US" sz="3000" dirty="0"/>
              <a:t> [Accessed October 3, 2016]. </a:t>
            </a:r>
          </a:p>
        </p:txBody>
      </p:sp>
    </p:spTree>
    <p:extLst>
      <p:ext uri="{BB962C8B-B14F-4D97-AF65-F5344CB8AC3E}">
        <p14:creationId xmlns:p14="http://schemas.microsoft.com/office/powerpoint/2010/main" val="3598226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The ‘shape’ of academic communication</a:t>
            </a:r>
          </a:p>
        </p:txBody>
      </p:sp>
      <p:pic>
        <p:nvPicPr>
          <p:cNvPr id="129" name="pasted-image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8073" y="2678885"/>
            <a:ext cx="3728654" cy="61484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9229158" y="9133800"/>
            <a:ext cx="268199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Image: </a:t>
            </a:r>
            <a:r>
              <a:rPr kumimoji="0" lang="en-US" sz="2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Clipartbro.com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952500" y="63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The ‘Hourglass’ model</a:t>
            </a:r>
          </a:p>
        </p:txBody>
      </p:sp>
      <p:pic>
        <p:nvPicPr>
          <p:cNvPr id="134" name="Screen Shot 2016-10-09 at 21.28.5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6534" y="2675757"/>
            <a:ext cx="8499158" cy="7094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952500" y="38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The ‘King’ model</a:t>
            </a:r>
          </a:p>
        </p:txBody>
      </p:sp>
      <p:pic>
        <p:nvPicPr>
          <p:cNvPr id="139" name="Screen Shot 2016-10-09 at 21.39.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7137" y="2372671"/>
            <a:ext cx="8780626" cy="7548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600" dirty="0" smtClean="0">
                <a:hlinkClick r:id="rId3"/>
              </a:rPr>
              <a:t>www.socrative.com</a:t>
            </a:r>
            <a:endParaRPr lang="en-US" sz="4600" dirty="0" smtClean="0"/>
          </a:p>
          <a:p>
            <a:pPr marL="0" indent="0">
              <a:buNone/>
            </a:pPr>
            <a:r>
              <a:rPr lang="en-US" sz="4600" dirty="0"/>
              <a:t>Student login: WHITE689</a:t>
            </a:r>
          </a:p>
          <a:p>
            <a:pPr marL="0" indent="0">
              <a:buNone/>
            </a:pPr>
            <a:endParaRPr lang="en-US" sz="4600" dirty="0"/>
          </a:p>
          <a:p>
            <a:endParaRPr lang="en-US" sz="4600" dirty="0"/>
          </a:p>
          <a:p>
            <a:pPr marL="0" indent="0">
              <a:buNone/>
            </a:pPr>
            <a:r>
              <a:rPr lang="en-US" sz="4600" dirty="0"/>
              <a:t>Student login: WHITE689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6-08-22 at 14.48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5825"/>
            <a:ext cx="13004800" cy="4717312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8720376">
            <a:off x="8229136" y="3195778"/>
            <a:ext cx="1170432" cy="1909778"/>
          </a:xfrm>
          <a:prstGeom prst="upArrow">
            <a:avLst>
              <a:gd name="adj1" fmla="val 33539"/>
              <a:gd name="adj2" fmla="val 50000"/>
            </a:avLst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 smtClean="0"/>
              <a:t>What is the function of an abstract?</a:t>
            </a:r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914400" indent="-914400">
              <a:buFont typeface="+mj-lt"/>
              <a:buAutoNum type="alphaLcPeriod"/>
              <a:defRPr sz="5200"/>
            </a:pPr>
            <a:r>
              <a:rPr lang="en-GB" dirty="0" smtClean="0"/>
              <a:t>To cite other studies related to your work</a:t>
            </a:r>
          </a:p>
          <a:p>
            <a:pPr marL="914400" indent="-914400">
              <a:buFont typeface="+mj-lt"/>
              <a:buAutoNum type="alphaLcPeriod"/>
              <a:defRPr sz="5200"/>
            </a:pPr>
            <a:r>
              <a:rPr lang="en-GB" dirty="0" smtClean="0"/>
              <a:t>To explain the methodology of your work in detail</a:t>
            </a:r>
          </a:p>
          <a:p>
            <a:pPr marL="914400" indent="-914400">
              <a:buFont typeface="+mj-lt"/>
              <a:buAutoNum type="alphaLcPeriod"/>
              <a:defRPr sz="5200"/>
            </a:pPr>
            <a:r>
              <a:rPr lang="en-GB" dirty="0" smtClean="0"/>
              <a:t>To concisely inform the world of your sheer genius</a:t>
            </a:r>
          </a:p>
          <a:p>
            <a:pPr marL="914400" indent="-914400">
              <a:buFont typeface="+mj-lt"/>
              <a:buAutoNum type="alphaLcPeriod"/>
              <a:defRPr sz="5200"/>
            </a:pPr>
            <a:r>
              <a:rPr lang="en-GB" dirty="0" smtClean="0"/>
              <a:t>To summarise the overall aim or content of your work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 smtClean="0"/>
              <a:t>Why are abstracts important?</a:t>
            </a:r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914400" indent="-914400">
              <a:buFont typeface="+mj-lt"/>
              <a:buAutoNum type="alphaLcPeriod"/>
              <a:defRPr sz="5200"/>
            </a:pPr>
            <a:r>
              <a:rPr lang="en-GB" dirty="0" smtClean="0"/>
              <a:t>A reader might only look at your abstract in deciding whether or not to read your work</a:t>
            </a:r>
          </a:p>
          <a:p>
            <a:pPr marL="914400" indent="-914400">
              <a:buFont typeface="+mj-lt"/>
              <a:buAutoNum type="alphaLcPeriod"/>
              <a:defRPr sz="5200"/>
            </a:pPr>
            <a:r>
              <a:rPr lang="en-GB" dirty="0" smtClean="0"/>
              <a:t>Research databases use abstracts as the primary means of finding research reports on particular subjects</a:t>
            </a:r>
          </a:p>
          <a:p>
            <a:pPr marL="914400" indent="-914400">
              <a:buFont typeface="+mj-lt"/>
              <a:buAutoNum type="alphaLcPeriod"/>
              <a:defRPr sz="5200"/>
            </a:pPr>
            <a:r>
              <a:rPr lang="en-GB" dirty="0" smtClean="0"/>
              <a:t>Abstracts are the main opportunity to grab the attention of the reader, and to show why your work is important or useful</a:t>
            </a:r>
          </a:p>
          <a:p>
            <a:pPr marL="914400" indent="-914400">
              <a:buFont typeface="+mj-lt"/>
              <a:buAutoNum type="alphaLcPeriod"/>
              <a:defRPr sz="5200"/>
            </a:pPr>
            <a:r>
              <a:rPr lang="en-GB" dirty="0" smtClean="0"/>
              <a:t>They are an anagram of ‘crab stats’, and everyone loves crab statistics.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529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2050</Words>
  <Application>Microsoft Macintosh PowerPoint</Application>
  <PresentationFormat>Custom</PresentationFormat>
  <Paragraphs>168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Helvetica</vt:lpstr>
      <vt:lpstr>Helvetica Light</vt:lpstr>
      <vt:lpstr>Helvetica Neue</vt:lpstr>
      <vt:lpstr>White</vt:lpstr>
      <vt:lpstr>PowerPoint Presentation</vt:lpstr>
      <vt:lpstr>How to write abstracts</vt:lpstr>
      <vt:lpstr>Session aim</vt:lpstr>
      <vt:lpstr>The ‘shape’ of academic communication</vt:lpstr>
      <vt:lpstr>The ‘Hourglass’ model</vt:lpstr>
      <vt:lpstr>The ‘King’ model</vt:lpstr>
      <vt:lpstr>PowerPoint Presentation</vt:lpstr>
      <vt:lpstr>What is the function of an abstract?</vt:lpstr>
      <vt:lpstr>Why are abstracts important?</vt:lpstr>
      <vt:lpstr>The ‘King’ model</vt:lpstr>
      <vt:lpstr>Support resources for your academic skills</vt:lpstr>
      <vt:lpstr>Southampton University LibGuides: </vt:lpstr>
      <vt:lpstr>PowerPoint Presentation</vt:lpstr>
      <vt:lpstr>So, what are the functional parts of an abstract?</vt:lpstr>
      <vt:lpstr>‘Basics of research paper writing and editing’ (Derntl, 2014)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‘Basics of research paper writing and editing’ (Derntl, 2014)</vt:lpstr>
      <vt:lpstr>‘Basics of research paper writing and editing’ (Derntl, 2014)</vt:lpstr>
      <vt:lpstr>Propose a problem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Why do we use abstracts in academic and professional communication?</vt:lpstr>
      <vt:lpstr>References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abstracts</dc:title>
  <cp:lastModifiedBy>Microsoft Office User</cp:lastModifiedBy>
  <cp:revision>22</cp:revision>
  <dcterms:modified xsi:type="dcterms:W3CDTF">2016-10-26T07:33:42Z</dcterms:modified>
</cp:coreProperties>
</file>