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  <p:sldMasterId id="2147483650" r:id="rId2"/>
    <p:sldMasterId id="2147483653" r:id="rId3"/>
  </p:sldMasterIdLst>
  <p:notesMasterIdLst>
    <p:notesMasterId r:id="rId19"/>
  </p:notesMasterIdLst>
  <p:handoutMasterIdLst>
    <p:handoutMasterId r:id="rId20"/>
  </p:handoutMasterIdLst>
  <p:sldIdLst>
    <p:sldId id="263" r:id="rId4"/>
    <p:sldId id="266" r:id="rId5"/>
    <p:sldId id="267" r:id="rId6"/>
    <p:sldId id="268" r:id="rId7"/>
    <p:sldId id="269" r:id="rId8"/>
    <p:sldId id="271" r:id="rId9"/>
    <p:sldId id="273" r:id="rId10"/>
    <p:sldId id="274" r:id="rId11"/>
    <p:sldId id="275" r:id="rId12"/>
    <p:sldId id="277" r:id="rId13"/>
    <p:sldId id="278" r:id="rId14"/>
    <p:sldId id="279" r:id="rId15"/>
    <p:sldId id="281" r:id="rId16"/>
    <p:sldId id="282" r:id="rId17"/>
    <p:sldId id="283" r:id="rId18"/>
  </p:sldIdLst>
  <p:sldSz cx="9144000" cy="6858000" type="screen4x3"/>
  <p:notesSz cx="6797675" cy="9928225"/>
  <p:defaultTextStyle>
    <a:defPPr>
      <a:defRPr lang="en-GB"/>
    </a:defPPr>
    <a:lvl1pPr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charset="0"/>
        <a:ea typeface="ＭＳ Ｐゴシック" pitchFamily="16" charset="-128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charset="0"/>
        <a:ea typeface="ＭＳ Ｐゴシック" pitchFamily="16" charset="-128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charset="0"/>
        <a:ea typeface="ＭＳ Ｐゴシック" pitchFamily="16" charset="-128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charset="0"/>
        <a:ea typeface="ＭＳ Ｐゴシック" pitchFamily="16" charset="-128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charset="0"/>
        <a:ea typeface="ＭＳ Ｐゴシック" pitchFamily="1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Lucida Sans" charset="0"/>
        <a:ea typeface="ＭＳ Ｐゴシック" pitchFamily="16" charset="-128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Lucida Sans" charset="0"/>
        <a:ea typeface="ＭＳ Ｐゴシック" pitchFamily="16" charset="-128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Lucida Sans" charset="0"/>
        <a:ea typeface="ＭＳ Ｐゴシック" pitchFamily="16" charset="-128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Lucida Sans" charset="0"/>
        <a:ea typeface="ＭＳ Ｐゴシック" pitchFamily="16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300"/>
    <a:srgbClr val="A6D85F"/>
    <a:srgbClr val="615A20"/>
    <a:srgbClr val="FE3E14"/>
    <a:srgbClr val="F00F2C"/>
    <a:srgbClr val="8A412B"/>
    <a:srgbClr val="CCDA86"/>
    <a:srgbClr val="531F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1528" autoAdjust="0"/>
  </p:normalViewPr>
  <p:slideViewPr>
    <p:cSldViewPr>
      <p:cViewPr varScale="1">
        <p:scale>
          <a:sx n="67" d="100"/>
          <a:sy n="67" d="100"/>
        </p:scale>
        <p:origin x="-538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866"/>
    </p:cViewPr>
  </p:sorterViewPr>
  <p:notesViewPr>
    <p:cSldViewPr>
      <p:cViewPr>
        <p:scale>
          <a:sx n="57" d="100"/>
          <a:sy n="57" d="100"/>
        </p:scale>
        <p:origin x="-2826" y="-7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091"/>
            <a:ext cx="2945659" cy="49641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430091"/>
            <a:ext cx="2945659" cy="49641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fld id="{76CE1E30-59F5-4BB9-8639-FCE501133D6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28162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0"/>
            <a:ext cx="2945659" cy="496411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74701" y="643632"/>
            <a:ext cx="2687725" cy="2016224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74501" y="2947888"/>
            <a:ext cx="6120680" cy="6624735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dirty="0" smtClean="0"/>
              <a:t>Click to edit Master text styles</a:t>
            </a:r>
          </a:p>
          <a:p>
            <a:pPr lvl="1"/>
            <a:r>
              <a:rPr lang="en-GB" noProof="0" dirty="0" smtClean="0"/>
              <a:t>Second level</a:t>
            </a:r>
          </a:p>
          <a:p>
            <a:pPr lvl="2"/>
            <a:r>
              <a:rPr lang="en-GB" noProof="0" dirty="0" smtClean="0"/>
              <a:t>Third level</a:t>
            </a:r>
          </a:p>
          <a:p>
            <a:pPr lvl="3"/>
            <a:r>
              <a:rPr lang="en-GB" noProof="0" dirty="0" smtClean="0"/>
              <a:t>Fourth level</a:t>
            </a:r>
          </a:p>
          <a:p>
            <a:pPr lvl="4"/>
            <a:r>
              <a:rPr lang="en-GB" noProof="0" dirty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814"/>
            <a:ext cx="2945659" cy="496411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6" y="9431814"/>
            <a:ext cx="2945659" cy="496411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fld id="{8D9F31C8-FF57-4812-B28B-803203B7B61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67049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ＭＳ Ｐゴシック" pitchFamily="16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ＭＳ Ｐゴシック" pitchFamily="16" charset="-128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ＭＳ Ｐゴシック" pitchFamily="16" charset="-128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ＭＳ Ｐゴシック" pitchFamily="16" charset="-128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ＭＳ Ｐゴシック" pitchFamily="16" charset="-128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ChangeArrowheads="1"/>
          </p:cNvSpPr>
          <p:nvPr/>
        </p:nvSpPr>
        <p:spPr bwMode="auto">
          <a:xfrm>
            <a:off x="-79375" y="3200400"/>
            <a:ext cx="9223375" cy="3657600"/>
          </a:xfrm>
          <a:prstGeom prst="rect">
            <a:avLst/>
          </a:prstGeom>
          <a:gradFill rotWithShape="0">
            <a:gsLst>
              <a:gs pos="0">
                <a:srgbClr val="014359"/>
              </a:gs>
              <a:gs pos="100000">
                <a:srgbClr val="007275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1032"/>
          <p:cNvSpPr>
            <a:spLocks noChangeArrowheads="1"/>
          </p:cNvSpPr>
          <p:nvPr/>
        </p:nvSpPr>
        <p:spPr bwMode="auto">
          <a:xfrm>
            <a:off x="-79375" y="0"/>
            <a:ext cx="9223375" cy="3276600"/>
          </a:xfrm>
          <a:prstGeom prst="rect">
            <a:avLst/>
          </a:prstGeom>
          <a:solidFill>
            <a:srgbClr val="01435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pic>
        <p:nvPicPr>
          <p:cNvPr id="6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3" descr="Health Sciences_(WHITE).eps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81000"/>
            <a:ext cx="19748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850" y="1700213"/>
            <a:ext cx="8496300" cy="2160587"/>
          </a:xfrm>
        </p:spPr>
        <p:txBody>
          <a:bodyPr lIns="91440"/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3850" y="3933825"/>
            <a:ext cx="8496300" cy="1752600"/>
          </a:xfrm>
        </p:spPr>
        <p:txBody>
          <a:bodyPr lIns="91440"/>
          <a:lstStyle>
            <a:lvl1pPr marL="0" indent="0">
              <a:buFontTx/>
              <a:buNone/>
              <a:defRPr sz="35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8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</p:spPr>
        <p:txBody>
          <a:bodyPr rIns="91440"/>
          <a:lstStyle>
            <a:lvl1pPr>
              <a:defRPr>
                <a:latin typeface="Arial" charset="0"/>
              </a:defRPr>
            </a:lvl1pPr>
          </a:lstStyle>
          <a:p>
            <a:fld id="{7EF15293-6D5D-491C-9666-4A27420E143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6405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F2CF65-FC04-4165-8E99-3A9178BF4A0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3569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4906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4906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C24DC7-5F38-425F-B995-B625EEA082B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11540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908050"/>
            <a:ext cx="8496300" cy="6492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23850" y="1700213"/>
            <a:ext cx="417195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700213"/>
            <a:ext cx="4171950" cy="4114800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0EC3BA-D2D5-421C-AE6B-6BAC1916336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7658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908050"/>
            <a:ext cx="8496300" cy="6492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3850" y="1700213"/>
            <a:ext cx="8496300" cy="4114800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F63D17-1D86-45C1-85A1-A6FA9CDC042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75945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ChangeArrowheads="1"/>
          </p:cNvSpPr>
          <p:nvPr/>
        </p:nvSpPr>
        <p:spPr bwMode="auto">
          <a:xfrm>
            <a:off x="-90488" y="3200400"/>
            <a:ext cx="9234488" cy="3657600"/>
          </a:xfrm>
          <a:prstGeom prst="rect">
            <a:avLst/>
          </a:prstGeom>
          <a:gradFill rotWithShape="0">
            <a:gsLst>
              <a:gs pos="0">
                <a:srgbClr val="007275"/>
              </a:gs>
              <a:gs pos="100000">
                <a:srgbClr val="008CAC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1032"/>
          <p:cNvSpPr>
            <a:spLocks noChangeArrowheads="1"/>
          </p:cNvSpPr>
          <p:nvPr/>
        </p:nvSpPr>
        <p:spPr bwMode="auto">
          <a:xfrm>
            <a:off x="-90488" y="0"/>
            <a:ext cx="9234488" cy="3276600"/>
          </a:xfrm>
          <a:prstGeom prst="rect">
            <a:avLst/>
          </a:prstGeom>
          <a:solidFill>
            <a:srgbClr val="00727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pic>
        <p:nvPicPr>
          <p:cNvPr id="6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1" descr="Health Sciences_(WHITE).eps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81000"/>
            <a:ext cx="173990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0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850" y="1700213"/>
            <a:ext cx="8496300" cy="4105275"/>
          </a:xfrm>
        </p:spPr>
        <p:txBody>
          <a:bodyPr lIns="91440"/>
          <a:lstStyle>
            <a:lvl1pPr algn="r">
              <a:defRPr sz="7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12291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-69850" y="7461250"/>
            <a:ext cx="69850" cy="69850"/>
          </a:xfrm>
        </p:spPr>
        <p:txBody>
          <a:bodyPr lIns="91440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589783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BF050F-6029-4B9C-98BB-FC0F284B8B6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38254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BA8F9A-0E87-47A1-8B85-0DA5F1BD2D9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6713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587B3F-90B1-4E71-9D7B-B4858DD409D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52669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5174B2-9F7A-4BF7-821C-A4A075D41AC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2679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01B8F1-5797-4B52-BCB6-BB6CE6D654E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5469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92FA82-6DCC-4A5E-AAD1-17FFB9FF8B2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95899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E0299D-E037-41FB-B238-1A3E4AB7F79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95080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BEECC9-39F8-4B45-93BB-EF3FF08CB14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2405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618956-40BA-41B3-B295-7C9ADB740FA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799426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21B322-3EE2-4DA2-AF60-3E2AB203E87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686611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5318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5318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3C257C-F5FA-463A-9702-B5B8E91A9C0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494486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02470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54320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40368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68136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948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61CFA5-98B6-4D26-B9ED-5793BB514B6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5705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9704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26940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89612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53758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59877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5318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5318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89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41719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492341-CA27-40CC-A888-3D9E9811B4D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4031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583AC6-BF4A-4850-ACE7-5FDA36C9F06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0166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60002A-D769-4880-9C16-83D5B61B573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3218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796527-1F0C-4935-AC21-D6790664CFA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1996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2F0389-0117-4597-BBEF-D031C64DC5A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5065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501F83-DFAC-4273-883A-4DB516F54B5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316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8"/>
          <p:cNvSpPr>
            <a:spLocks noChangeArrowheads="1"/>
          </p:cNvSpPr>
          <p:nvPr/>
        </p:nvSpPr>
        <p:spPr bwMode="auto">
          <a:xfrm>
            <a:off x="-79375" y="0"/>
            <a:ext cx="9223375" cy="3810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1027" name="Rectangle 9"/>
          <p:cNvSpPr>
            <a:spLocks noChangeArrowheads="1"/>
          </p:cNvSpPr>
          <p:nvPr/>
        </p:nvSpPr>
        <p:spPr bwMode="auto">
          <a:xfrm>
            <a:off x="-79375" y="3048000"/>
            <a:ext cx="9223375" cy="3810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DCDEDE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908050"/>
            <a:ext cx="84963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00213"/>
            <a:ext cx="84963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77050" y="6308725"/>
            <a:ext cx="19050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 charset="0"/>
              </a:defRPr>
            </a:lvl1pPr>
          </a:lstStyle>
          <a:p>
            <a:fld id="{7348F1B9-0E5C-4F02-AEAE-8B246001517C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1033" name="Picture 7" descr="marine_blue _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9" descr="Health Sciences_(CMYK).eps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81000"/>
            <a:ext cx="173990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  <p:sldLayoutId id="2147483737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+mj-ea"/>
          <a:cs typeface="ＭＳ Ｐゴシック" pitchFamily="16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  <a:cs typeface="ＭＳ Ｐゴシック" pitchFamily="16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  <a:cs typeface="ＭＳ Ｐゴシック" pitchFamily="16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  <a:cs typeface="ＭＳ Ｐゴシック" pitchFamily="16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  <a:cs typeface="ＭＳ Ｐゴシック" pitchFamily="16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70000"/>
        </a:spcAft>
        <a:buChar char="•"/>
        <a:defRPr sz="2400">
          <a:solidFill>
            <a:schemeClr val="tx1"/>
          </a:solidFill>
          <a:latin typeface="+mn-lt"/>
          <a:ea typeface="+mn-ea"/>
          <a:cs typeface="ＭＳ Ｐゴシック" pitchFamily="16" charset="-128"/>
        </a:defRPr>
      </a:lvl1pPr>
      <a:lvl2pPr marL="811213" indent="-288925" algn="l" rtl="0" eaLnBrk="0" fontAlgn="base" hangingPunct="0">
        <a:lnSpc>
          <a:spcPct val="90000"/>
        </a:lnSpc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  <a:ea typeface="+mn-ea"/>
          <a:cs typeface="ＭＳ Ｐゴシック" pitchFamily="16" charset="-128"/>
        </a:defRPr>
      </a:lvl2pPr>
      <a:lvl3pPr marL="12192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ＭＳ Ｐゴシック" pitchFamily="16" charset="-128"/>
        </a:defRPr>
      </a:lvl3pPr>
      <a:lvl4pPr marL="1627188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  <a:cs typeface="ＭＳ Ｐゴシック" pitchFamily="16" charset="-128"/>
        </a:defRPr>
      </a:lvl4pPr>
      <a:lvl5pPr marL="20574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  <a:cs typeface="ＭＳ Ｐゴシック" pitchFamily="16" charset="-128"/>
        </a:defRPr>
      </a:lvl5pPr>
      <a:lvl6pPr marL="25146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908050"/>
            <a:ext cx="84963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00213"/>
            <a:ext cx="84963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3087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 charset="0"/>
              </a:defRPr>
            </a:lvl1pPr>
          </a:lstStyle>
          <a:p>
            <a:fld id="{984CC3B8-6879-4167-B278-D5EB15262421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15367" name="Picture 7" descr="marine_blue _logo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8" name="Picture 7" descr="Health Sciences_(CMYK).eps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81000"/>
            <a:ext cx="173990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Geneva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Geneva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Geneva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Geneva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Geneva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70000"/>
        </a:spcAft>
        <a:buChar char="•"/>
        <a:defRPr sz="2400">
          <a:solidFill>
            <a:schemeClr val="tx1"/>
          </a:solidFill>
          <a:latin typeface="+mn-lt"/>
          <a:ea typeface="Geneva" charset="-128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  <a:ea typeface="Geneva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50000"/>
        </a:spcAft>
        <a:buChar char="•"/>
        <a:defRPr sz="2400">
          <a:solidFill>
            <a:schemeClr val="tx1"/>
          </a:solidFill>
          <a:latin typeface="+mn-lt"/>
          <a:ea typeface="Geneva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  <a:ea typeface="Geneva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  <a:ea typeface="Geneva" charset="-128"/>
        </a:defRPr>
      </a:lvl5pPr>
      <a:lvl6pPr marL="25146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908050"/>
            <a:ext cx="84963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00213"/>
            <a:ext cx="84963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952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Geneva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Geneva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Geneva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Geneva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Geneva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70000"/>
        </a:spcAft>
        <a:buChar char="•"/>
        <a:defRPr sz="2400">
          <a:solidFill>
            <a:schemeClr val="tx1"/>
          </a:solidFill>
          <a:latin typeface="+mn-lt"/>
          <a:ea typeface="Geneva" charset="-128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  <a:ea typeface="Geneva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50000"/>
        </a:spcAft>
        <a:buChar char="•"/>
        <a:defRPr sz="2400">
          <a:solidFill>
            <a:schemeClr val="tx1"/>
          </a:solidFill>
          <a:latin typeface="+mn-lt"/>
          <a:ea typeface="Geneva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  <a:ea typeface="Geneva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  <a:ea typeface="Geneva" charset="-128"/>
        </a:defRPr>
      </a:lvl5pPr>
      <a:lvl6pPr marL="25146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/>
              <a:t>What is science? </a:t>
            </a:r>
          </a:p>
        </p:txBody>
      </p:sp>
    </p:spTree>
    <p:extLst>
      <p:ext uri="{BB962C8B-B14F-4D97-AF65-F5344CB8AC3E}">
        <p14:creationId xmlns:p14="http://schemas.microsoft.com/office/powerpoint/2010/main" val="4226529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Merton: Functionalism (1957)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700212"/>
            <a:ext cx="8496300" cy="4321075"/>
          </a:xfrm>
        </p:spPr>
        <p:txBody>
          <a:bodyPr/>
          <a:lstStyle/>
          <a:p>
            <a:pPr marL="0" indent="0">
              <a:buNone/>
            </a:pPr>
            <a:r>
              <a:rPr lang="en-GB" sz="2800" i="1" dirty="0" smtClean="0">
                <a:solidFill>
                  <a:schemeClr val="accent1">
                    <a:lumMod val="75000"/>
                  </a:schemeClr>
                </a:solidFill>
              </a:rPr>
              <a:t>Science = an institution that serves a social function </a:t>
            </a:r>
          </a:p>
          <a:p>
            <a:pPr marL="0" indent="0">
              <a:buNone/>
            </a:pPr>
            <a:r>
              <a:rPr lang="en-GB" dirty="0" smtClean="0"/>
              <a:t>Norms – particular behaviours are promoted and rewarded</a:t>
            </a:r>
          </a:p>
          <a:p>
            <a:pPr lvl="1">
              <a:buFont typeface="Arial" pitchFamily="34" charset="0"/>
              <a:buChar char="•"/>
            </a:pPr>
            <a:r>
              <a:rPr lang="en-GB" i="1" dirty="0" smtClean="0"/>
              <a:t>Universalism:</a:t>
            </a:r>
            <a:r>
              <a:rPr lang="en-GB" dirty="0" smtClean="0"/>
              <a:t> truths hold independent of teller</a:t>
            </a:r>
          </a:p>
          <a:p>
            <a:pPr lvl="1">
              <a:buFont typeface="Arial" pitchFamily="34" charset="0"/>
              <a:buChar char="•"/>
            </a:pPr>
            <a:r>
              <a:rPr lang="en-GB" i="1" dirty="0" smtClean="0"/>
              <a:t>Communism: </a:t>
            </a:r>
            <a:r>
              <a:rPr lang="en-GB" dirty="0" smtClean="0"/>
              <a:t>common ownership of knowledge</a:t>
            </a:r>
          </a:p>
          <a:p>
            <a:pPr lvl="1">
              <a:buFont typeface="Arial" pitchFamily="34" charset="0"/>
              <a:buChar char="•"/>
            </a:pPr>
            <a:r>
              <a:rPr lang="en-GB" i="1" dirty="0" smtClean="0"/>
              <a:t>Disinterestedness: </a:t>
            </a:r>
            <a:r>
              <a:rPr lang="en-GB" dirty="0" smtClean="0"/>
              <a:t>report what(ever) you find</a:t>
            </a:r>
          </a:p>
          <a:p>
            <a:pPr lvl="1">
              <a:buFont typeface="Arial" pitchFamily="34" charset="0"/>
              <a:buChar char="•"/>
            </a:pPr>
            <a:r>
              <a:rPr lang="en-GB" i="1" dirty="0" smtClean="0"/>
              <a:t>Organised scepticism: </a:t>
            </a:r>
            <a:r>
              <a:rPr lang="en-GB" dirty="0" smtClean="0"/>
              <a:t>disbelieve until established </a:t>
            </a:r>
          </a:p>
          <a:p>
            <a:pPr lvl="1">
              <a:buFont typeface="Arial" pitchFamily="34" charset="0"/>
              <a:buChar char="•"/>
            </a:pPr>
            <a:endParaRPr lang="en-GB" dirty="0" smtClean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4542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Feyerabrand</a:t>
            </a:r>
            <a:r>
              <a:rPr lang="en-GB" dirty="0" smtClean="0"/>
              <a:t> </a:t>
            </a:r>
            <a:r>
              <a:rPr lang="en-GB" i="1" dirty="0" smtClean="0"/>
              <a:t>Against Method (1975) </a:t>
            </a:r>
            <a:endParaRPr lang="en-GB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19256" cy="475252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i="1" dirty="0" smtClean="0">
                <a:solidFill>
                  <a:schemeClr val="accent1">
                    <a:lumMod val="75000"/>
                  </a:schemeClr>
                </a:solidFill>
              </a:rPr>
              <a:t>‘anarchist’ view of science </a:t>
            </a:r>
          </a:p>
          <a:p>
            <a:r>
              <a:rPr lang="en-GB" dirty="0" smtClean="0"/>
              <a:t>“all methodologies have their limitations and the only rule that survives is ‘anything goes’” (actually not ‘anything’, but you don’t have to be steeped in current methodology)</a:t>
            </a:r>
          </a:p>
          <a:p>
            <a:r>
              <a:rPr lang="en-GB" i="1" dirty="0" smtClean="0"/>
              <a:t>Incommensurability: </a:t>
            </a:r>
            <a:r>
              <a:rPr lang="en-GB" dirty="0" smtClean="0"/>
              <a:t>meaning depends on context  (quantum and classical mechanics coexist and have to be interpreted in their own terms)</a:t>
            </a:r>
          </a:p>
          <a:p>
            <a:r>
              <a:rPr lang="en-GB" dirty="0" smtClean="0"/>
              <a:t>Science is not superior knowledge</a:t>
            </a:r>
          </a:p>
          <a:p>
            <a:r>
              <a:rPr lang="en-GB" dirty="0" smtClean="0"/>
              <a:t>Embrace freedom (from methodological constraints of ‘petrified science’)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9685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710952"/>
          </a:xfrm>
        </p:spPr>
        <p:txBody>
          <a:bodyPr>
            <a:normAutofit/>
          </a:bodyPr>
          <a:lstStyle/>
          <a:p>
            <a:r>
              <a:rPr lang="en-GB" dirty="0" smtClean="0"/>
              <a:t>Some of the other ‘isms’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i="1" dirty="0" smtClean="0"/>
              <a:t>Scientism: </a:t>
            </a:r>
            <a:r>
              <a:rPr lang="en-GB" sz="2800" dirty="0" smtClean="0"/>
              <a:t>rejection of logical positivism</a:t>
            </a:r>
          </a:p>
          <a:p>
            <a:r>
              <a:rPr lang="en-GB" sz="2800" i="1" dirty="0" smtClean="0"/>
              <a:t>Objectivism</a:t>
            </a:r>
            <a:r>
              <a:rPr lang="en-GB" sz="2800" dirty="0" smtClean="0"/>
              <a:t> : knowledge ‘out there’ </a:t>
            </a:r>
            <a:r>
              <a:rPr lang="en-GB" sz="2800" dirty="0" err="1" smtClean="0"/>
              <a:t>vs</a:t>
            </a:r>
            <a:r>
              <a:rPr lang="en-GB" sz="2800" dirty="0" smtClean="0"/>
              <a:t> ‘what I know’ (</a:t>
            </a:r>
            <a:r>
              <a:rPr lang="en-GB" sz="2800" i="1" dirty="0" smtClean="0"/>
              <a:t>individualism</a:t>
            </a:r>
            <a:r>
              <a:rPr lang="en-GB" sz="2800" dirty="0" smtClean="0"/>
              <a:t>)</a:t>
            </a:r>
          </a:p>
          <a:p>
            <a:r>
              <a:rPr lang="en-GB" sz="2800" i="1" dirty="0" smtClean="0"/>
              <a:t>Realism: </a:t>
            </a:r>
            <a:r>
              <a:rPr lang="en-GB" sz="2800" dirty="0" smtClean="0"/>
              <a:t>science aims for truth/ tells us what the world is really like </a:t>
            </a:r>
            <a:r>
              <a:rPr lang="en-GB" sz="2800" dirty="0" err="1" smtClean="0"/>
              <a:t>vs</a:t>
            </a:r>
            <a:r>
              <a:rPr lang="en-GB" sz="2800" dirty="0" smtClean="0"/>
              <a:t> </a:t>
            </a:r>
            <a:r>
              <a:rPr lang="en-GB" sz="2800" i="1" dirty="0" smtClean="0"/>
              <a:t>relativism</a:t>
            </a:r>
            <a:r>
              <a:rPr lang="en-GB" sz="2800" dirty="0" smtClean="0"/>
              <a:t> (multiple possible truths)  </a:t>
            </a:r>
          </a:p>
          <a:p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1645282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</a:t>
            </a:r>
            <a:r>
              <a:rPr lang="en-GB" dirty="0" smtClean="0"/>
              <a:t>nvisible colleges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700212"/>
            <a:ext cx="8496300" cy="4393083"/>
          </a:xfrm>
        </p:spPr>
        <p:txBody>
          <a:bodyPr>
            <a:normAutofit/>
          </a:bodyPr>
          <a:lstStyle/>
          <a:p>
            <a:r>
              <a:rPr lang="en-GB" dirty="0" smtClean="0"/>
              <a:t>scientific elites (the people who really matter – the prolific, the prize-winners) </a:t>
            </a:r>
          </a:p>
          <a:p>
            <a:r>
              <a:rPr lang="en-GB" i="1" dirty="0" smtClean="0">
                <a:solidFill>
                  <a:schemeClr val="accent1"/>
                </a:solidFill>
              </a:rPr>
              <a:t>Do prestigious institutions attract more productive staff?</a:t>
            </a:r>
          </a:p>
          <a:p>
            <a:r>
              <a:rPr lang="en-GB" dirty="0" smtClean="0"/>
              <a:t>Feminist critique </a:t>
            </a:r>
          </a:p>
          <a:p>
            <a:pPr lvl="1"/>
            <a:r>
              <a:rPr lang="en-GB" dirty="0" smtClean="0"/>
              <a:t>leaky pipeline</a:t>
            </a:r>
          </a:p>
          <a:p>
            <a:pPr lvl="1"/>
            <a:r>
              <a:rPr lang="en-GB" dirty="0" smtClean="0"/>
              <a:t>sexism in science </a:t>
            </a:r>
          </a:p>
          <a:p>
            <a:pPr lvl="1">
              <a:buFont typeface="Wingdings" pitchFamily="2" charset="2"/>
              <a:buChar char="Ø"/>
            </a:pPr>
            <a:r>
              <a:rPr lang="en-GB" i="1" dirty="0" smtClean="0"/>
              <a:t>standpoint theory </a:t>
            </a:r>
            <a:r>
              <a:rPr lang="en-GB" dirty="0" smtClean="0"/>
              <a:t>– feminist privileged perspective on gender relations (in science and technology)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7283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Bloor: The Strong Programme (1976)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700212"/>
            <a:ext cx="8496300" cy="439308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i="1" dirty="0" smtClean="0">
                <a:solidFill>
                  <a:schemeClr val="accent1">
                    <a:lumMod val="75000"/>
                  </a:schemeClr>
                </a:solidFill>
              </a:rPr>
              <a:t>a (relativist) sociology of science</a:t>
            </a:r>
          </a:p>
          <a:p>
            <a:pPr marL="0" indent="0">
              <a:buNone/>
            </a:pPr>
            <a:r>
              <a:rPr lang="en-GB" dirty="0" smtClean="0"/>
              <a:t>Science created from social context/interests</a:t>
            </a:r>
          </a:p>
          <a:p>
            <a:pPr lvl="1">
              <a:buFont typeface="Arial" pitchFamily="34" charset="0"/>
              <a:buChar char="•"/>
            </a:pPr>
            <a:r>
              <a:rPr lang="en-GB" dirty="0" smtClean="0"/>
              <a:t>what are the conditions that bring about knowledge claims (</a:t>
            </a:r>
            <a:r>
              <a:rPr lang="en-GB" i="1" dirty="0" smtClean="0"/>
              <a:t>causality</a:t>
            </a:r>
            <a:r>
              <a:rPr lang="en-GB" dirty="0" smtClean="0"/>
              <a:t>)</a:t>
            </a:r>
          </a:p>
          <a:p>
            <a:pPr lvl="1">
              <a:buFont typeface="Arial" pitchFamily="34" charset="0"/>
              <a:buChar char="•"/>
            </a:pPr>
            <a:r>
              <a:rPr lang="en-GB" dirty="0" smtClean="0"/>
              <a:t>Failed/successful knowledge claims are equal (</a:t>
            </a:r>
            <a:r>
              <a:rPr lang="en-GB" i="1" dirty="0" smtClean="0"/>
              <a:t>impartiality</a:t>
            </a:r>
            <a:r>
              <a:rPr lang="en-GB" dirty="0" smtClean="0"/>
              <a:t>)</a:t>
            </a:r>
          </a:p>
          <a:p>
            <a:pPr lvl="1">
              <a:buFont typeface="Arial" pitchFamily="34" charset="0"/>
              <a:buChar char="•"/>
            </a:pPr>
            <a:r>
              <a:rPr lang="en-GB" dirty="0" smtClean="0"/>
              <a:t>We can use the same explanations for success or failure (</a:t>
            </a:r>
            <a:r>
              <a:rPr lang="en-GB" i="1" dirty="0" smtClean="0"/>
              <a:t>symmetry</a:t>
            </a:r>
            <a:r>
              <a:rPr lang="en-GB" dirty="0" smtClean="0"/>
              <a:t>)</a:t>
            </a:r>
          </a:p>
          <a:p>
            <a:pPr lvl="1">
              <a:buFont typeface="Arial" pitchFamily="34" charset="0"/>
              <a:buChar char="•"/>
            </a:pPr>
            <a:r>
              <a:rPr lang="en-GB" dirty="0" smtClean="0"/>
              <a:t>We should apply the same ideas to thinking about sociology (</a:t>
            </a:r>
            <a:r>
              <a:rPr lang="en-GB" i="1" dirty="0" smtClean="0"/>
              <a:t>reflexivity</a:t>
            </a:r>
            <a:r>
              <a:rPr lang="en-GB" dirty="0" smtClean="0"/>
              <a:t>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5732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about technology?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Is it just the application of science (move from basic to applied science)</a:t>
            </a:r>
          </a:p>
          <a:p>
            <a:r>
              <a:rPr lang="en-GB" sz="2800" dirty="0" smtClean="0"/>
              <a:t>Or science determines technology (the technology we have is only limited by the bounds of our scientific methods and knowledge)</a:t>
            </a:r>
          </a:p>
          <a:p>
            <a:r>
              <a:rPr lang="en-GB" sz="2800" dirty="0" smtClean="0"/>
              <a:t>Or is technology the application of science in the service of power (Heidegger)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778314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Scientific </a:t>
            </a:r>
            <a:r>
              <a:rPr lang="en-GB" dirty="0"/>
              <a:t>attitude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1">
              <a:lnSpc>
                <a:spcPct val="120000"/>
              </a:lnSpc>
              <a:buFont typeface="Arial" pitchFamily="34" charset="0"/>
              <a:buChar char="•"/>
            </a:pPr>
            <a:r>
              <a:rPr lang="en-GB" sz="3200" dirty="0" smtClean="0"/>
              <a:t>Direct observation (empiricism) </a:t>
            </a:r>
          </a:p>
          <a:p>
            <a:pPr lvl="1">
              <a:lnSpc>
                <a:spcPct val="120000"/>
              </a:lnSpc>
              <a:buFont typeface="Arial" pitchFamily="34" charset="0"/>
              <a:buChar char="•"/>
            </a:pPr>
            <a:r>
              <a:rPr lang="en-GB" sz="3200" dirty="0" smtClean="0"/>
              <a:t>Demarcation (break with natural law, testing)</a:t>
            </a:r>
          </a:p>
          <a:p>
            <a:pPr lvl="1">
              <a:lnSpc>
                <a:spcPct val="120000"/>
              </a:lnSpc>
              <a:buFont typeface="Arial" pitchFamily="34" charset="0"/>
              <a:buChar char="•"/>
            </a:pPr>
            <a:r>
              <a:rPr lang="en-GB" sz="3200" dirty="0" smtClean="0"/>
              <a:t>Reject idealism (Plato – senses are illusory)</a:t>
            </a:r>
          </a:p>
          <a:p>
            <a:pPr lvl="1">
              <a:lnSpc>
                <a:spcPct val="120000"/>
              </a:lnSpc>
              <a:buFont typeface="Arial" pitchFamily="34" charset="0"/>
              <a:buChar char="•"/>
            </a:pPr>
            <a:r>
              <a:rPr lang="en-GB" sz="3200" dirty="0" smtClean="0"/>
              <a:t>Reject essentialism (Aristotle –things have essence that explains what they do) </a:t>
            </a:r>
          </a:p>
          <a:p>
            <a:pPr lvl="1">
              <a:lnSpc>
                <a:spcPct val="120000"/>
              </a:lnSpc>
              <a:buFont typeface="Arial" pitchFamily="34" charset="0"/>
              <a:buChar char="•"/>
            </a:pPr>
            <a:r>
              <a:rPr lang="en-GB" sz="3200" dirty="0" smtClean="0"/>
              <a:t>Causality (laws)</a:t>
            </a:r>
          </a:p>
          <a:p>
            <a:pPr lvl="1">
              <a:lnSpc>
                <a:spcPct val="120000"/>
              </a:lnSpc>
              <a:buFont typeface="Arial" pitchFamily="34" charset="0"/>
              <a:buChar char="•"/>
            </a:pPr>
            <a:r>
              <a:rPr lang="en-GB" sz="3200" dirty="0" smtClean="0"/>
              <a:t>Idea of progress </a:t>
            </a:r>
          </a:p>
          <a:p>
            <a:pPr lvl="1">
              <a:lnSpc>
                <a:spcPct val="120000"/>
              </a:lnSpc>
              <a:buFont typeface="Arial" pitchFamily="34" charset="0"/>
              <a:buChar char="•"/>
            </a:pP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324908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Logical positivism/ logical empiricism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b="1" i="1" dirty="0" smtClean="0"/>
              <a:t>Empiricism</a:t>
            </a:r>
            <a:r>
              <a:rPr lang="en-GB" sz="2800" dirty="0" smtClean="0"/>
              <a:t> (observation/experience as the basis of knowledge - </a:t>
            </a:r>
            <a:r>
              <a:rPr lang="en-GB" sz="2800" i="1" dirty="0" err="1" smtClean="0"/>
              <a:t>verificationism</a:t>
            </a:r>
            <a:r>
              <a:rPr lang="en-GB" sz="2800" dirty="0" smtClean="0"/>
              <a:t>)</a:t>
            </a:r>
          </a:p>
          <a:p>
            <a:pPr marL="0" indent="0">
              <a:buNone/>
            </a:pPr>
            <a:r>
              <a:rPr lang="en-GB" sz="2800" dirty="0" smtClean="0"/>
              <a:t>plus  </a:t>
            </a:r>
          </a:p>
          <a:p>
            <a:r>
              <a:rPr lang="en-GB" sz="2800" b="1" i="1" dirty="0" smtClean="0"/>
              <a:t>Rationalism</a:t>
            </a:r>
            <a:r>
              <a:rPr lang="en-GB" sz="2800" i="1" dirty="0" smtClean="0"/>
              <a:t> </a:t>
            </a:r>
            <a:r>
              <a:rPr lang="en-GB" sz="2800" dirty="0" smtClean="0"/>
              <a:t>(mathematics, logic, reason)</a:t>
            </a:r>
          </a:p>
          <a:p>
            <a:pPr marL="0" indent="0">
              <a:buNone/>
            </a:pPr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Note: Comte defined </a:t>
            </a:r>
            <a:r>
              <a:rPr lang="en-GB" sz="2800" i="1" dirty="0" smtClean="0">
                <a:solidFill>
                  <a:schemeClr val="accent1">
                    <a:lumMod val="75000"/>
                  </a:schemeClr>
                </a:solidFill>
              </a:rPr>
              <a:t>positivism </a:t>
            </a:r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– a philosophy of science which encompasses scientific method (observe, measure, test)</a:t>
            </a:r>
          </a:p>
          <a:p>
            <a:pPr marL="0" indent="0">
              <a:buNone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07790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Induction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2800" dirty="0" smtClean="0"/>
              <a:t>Move from </a:t>
            </a:r>
            <a:r>
              <a:rPr lang="en-GB" sz="2800" i="1" dirty="0" smtClean="0"/>
              <a:t>singular statements </a:t>
            </a:r>
            <a:r>
              <a:rPr lang="en-GB" sz="2800" dirty="0" smtClean="0"/>
              <a:t>(x occurred at time y) to </a:t>
            </a:r>
            <a:r>
              <a:rPr lang="en-GB" sz="2800" i="1" dirty="0" smtClean="0"/>
              <a:t>universal statements </a:t>
            </a:r>
            <a:r>
              <a:rPr lang="en-GB" sz="2800" dirty="0" smtClean="0"/>
              <a:t>(encompass all events at all times)</a:t>
            </a:r>
          </a:p>
          <a:p>
            <a:r>
              <a:rPr lang="en-GB" sz="2800" dirty="0" smtClean="0"/>
              <a:t>allows us to </a:t>
            </a:r>
            <a:r>
              <a:rPr lang="en-GB" sz="2800" b="1" i="1" dirty="0" smtClean="0"/>
              <a:t>generalise</a:t>
            </a:r>
            <a:r>
              <a:rPr lang="en-GB" sz="2800" dirty="0" smtClean="0"/>
              <a:t> from singular to universal law (provided we have enough observations under a variety of conditions)</a:t>
            </a:r>
          </a:p>
          <a:p>
            <a:r>
              <a:rPr lang="en-GB" sz="2800" i="1" dirty="0" smtClean="0"/>
              <a:t>Deduction</a:t>
            </a:r>
            <a:r>
              <a:rPr lang="en-GB" sz="2800" dirty="0" smtClean="0"/>
              <a:t> allows us to move from law/theory to prediction and explanation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677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 problem of induction 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Hume (how do we know n+1 will happen)</a:t>
            </a:r>
          </a:p>
          <a:p>
            <a:r>
              <a:rPr lang="en-GB" sz="2800" dirty="0" smtClean="0"/>
              <a:t>Wittgenstein (the problem of sameness: how do we know that n+1 is really the same as n)</a:t>
            </a:r>
          </a:p>
          <a:p>
            <a:endParaRPr lang="en-GB" sz="2800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1027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Falsification (Popper)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2800" i="1" dirty="0" smtClean="0">
                <a:solidFill>
                  <a:schemeClr val="accent1">
                    <a:lumMod val="75000"/>
                  </a:schemeClr>
                </a:solidFill>
              </a:rPr>
              <a:t>an alternative to </a:t>
            </a:r>
            <a:r>
              <a:rPr lang="en-GB" sz="2800" i="1" dirty="0" err="1" smtClean="0">
                <a:solidFill>
                  <a:schemeClr val="accent1">
                    <a:lumMod val="75000"/>
                  </a:schemeClr>
                </a:solidFill>
              </a:rPr>
              <a:t>inductivism</a:t>
            </a:r>
            <a:endParaRPr lang="en-GB" sz="2800" dirty="0" smtClean="0"/>
          </a:p>
          <a:p>
            <a:r>
              <a:rPr lang="en-GB" sz="2800" dirty="0" smtClean="0"/>
              <a:t>Science makes definite claims about the world</a:t>
            </a:r>
          </a:p>
          <a:p>
            <a:r>
              <a:rPr lang="en-GB" sz="2800" dirty="0" smtClean="0"/>
              <a:t>Science = hypotheses in search of falsification (e.g. looking for the black swan) </a:t>
            </a:r>
          </a:p>
          <a:p>
            <a:r>
              <a:rPr lang="en-GB" sz="2800" dirty="0" smtClean="0"/>
              <a:t>Science progresses by trial and error (test hypotheses, and eliminate those we reject, refine/make new hypotheses)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574170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problem of observation 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5554960" cy="4525963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GB" sz="4400" dirty="0" smtClean="0"/>
              <a:t>Seeing is meaning making not just optic nerve response (</a:t>
            </a:r>
            <a:r>
              <a:rPr lang="en-GB" sz="4400" i="1" dirty="0" smtClean="0"/>
              <a:t>fallibility of observation</a:t>
            </a:r>
            <a:r>
              <a:rPr lang="en-GB" sz="4400" dirty="0" smtClean="0"/>
              <a:t>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GB" sz="4400" dirty="0" smtClean="0"/>
              <a:t>Observation is theory dependent  </a:t>
            </a:r>
          </a:p>
          <a:p>
            <a:pPr lvl="1">
              <a:lnSpc>
                <a:spcPct val="120000"/>
              </a:lnSpc>
              <a:buFont typeface="Arial" pitchFamily="34" charset="0"/>
              <a:buChar char="•"/>
            </a:pPr>
            <a:r>
              <a:rPr lang="en-GB" sz="4400" dirty="0" smtClean="0"/>
              <a:t>Concept (e.g. count crime)</a:t>
            </a:r>
          </a:p>
          <a:p>
            <a:pPr lvl="1">
              <a:lnSpc>
                <a:spcPct val="120000"/>
              </a:lnSpc>
              <a:buFont typeface="Arial" pitchFamily="34" charset="0"/>
              <a:buChar char="•"/>
            </a:pPr>
            <a:r>
              <a:rPr lang="en-GB" sz="4400" dirty="0" smtClean="0"/>
              <a:t>Hypothesis (direction of causality?)</a:t>
            </a:r>
          </a:p>
          <a:p>
            <a:pPr lvl="1">
              <a:lnSpc>
                <a:spcPct val="120000"/>
              </a:lnSpc>
              <a:buFont typeface="Arial" pitchFamily="34" charset="0"/>
              <a:buChar char="•"/>
            </a:pPr>
            <a:r>
              <a:rPr lang="en-GB" sz="4400" dirty="0" smtClean="0"/>
              <a:t>Value (what is important)</a:t>
            </a:r>
          </a:p>
          <a:p>
            <a:pPr lvl="1">
              <a:lnSpc>
                <a:spcPct val="120000"/>
              </a:lnSpc>
              <a:buFont typeface="Arial" pitchFamily="34" charset="0"/>
              <a:buChar char="•"/>
            </a:pPr>
            <a:r>
              <a:rPr lang="en-GB" sz="4400" dirty="0" smtClean="0"/>
              <a:t>Interests (economic benefit?)</a:t>
            </a:r>
          </a:p>
          <a:p>
            <a:pPr lvl="1">
              <a:lnSpc>
                <a:spcPct val="120000"/>
              </a:lnSpc>
              <a:buFont typeface="Arial" pitchFamily="34" charset="0"/>
              <a:buChar char="•"/>
            </a:pPr>
            <a:r>
              <a:rPr lang="en-GB" sz="4400" dirty="0" smtClean="0"/>
              <a:t>Cultural specificity (belief systems)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8019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Lakatos</a:t>
            </a:r>
            <a:r>
              <a:rPr lang="en-GB" dirty="0"/>
              <a:t>:</a:t>
            </a:r>
            <a:r>
              <a:rPr lang="en-GB" dirty="0" smtClean="0"/>
              <a:t> </a:t>
            </a:r>
            <a:r>
              <a:rPr lang="en-GB" i="1" dirty="0" smtClean="0">
                <a:effectLst/>
              </a:rPr>
              <a:t>Proofs and Refutations</a:t>
            </a:r>
            <a:r>
              <a:rPr lang="en-GB" dirty="0" smtClean="0">
                <a:effectLst/>
              </a:rPr>
              <a:t> (</a:t>
            </a:r>
            <a:r>
              <a:rPr lang="en-GB" dirty="0" smtClean="0"/>
              <a:t>1976) 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i="1" dirty="0">
                <a:solidFill>
                  <a:schemeClr val="accent1">
                    <a:lumMod val="75000"/>
                  </a:schemeClr>
                </a:solidFill>
              </a:rPr>
              <a:t>c</a:t>
            </a:r>
            <a:r>
              <a:rPr lang="en-GB" i="1" dirty="0" smtClean="0">
                <a:solidFill>
                  <a:schemeClr val="accent1">
                    <a:lumMod val="75000"/>
                  </a:schemeClr>
                </a:solidFill>
              </a:rPr>
              <a:t>hallenges falsification/Popper</a:t>
            </a:r>
          </a:p>
          <a:p>
            <a:r>
              <a:rPr lang="en-GB" dirty="0" smtClean="0"/>
              <a:t>theory is really a series of slightly different theories and techniques that develop over time – around a ‘hard core’ of shared common ideas (</a:t>
            </a:r>
            <a:r>
              <a:rPr lang="en-GB" i="1" dirty="0" smtClean="0"/>
              <a:t>research progr</a:t>
            </a:r>
            <a:r>
              <a:rPr lang="en-GB" dirty="0" smtClean="0"/>
              <a:t>ammes) </a:t>
            </a:r>
          </a:p>
          <a:p>
            <a:r>
              <a:rPr lang="en-GB" dirty="0" smtClean="0"/>
              <a:t>Hard core protected from falsification – we simply resolve inconsistencies (CERN speed of light story?) </a:t>
            </a:r>
          </a:p>
          <a:p>
            <a:r>
              <a:rPr lang="en-GB" i="1" dirty="0" smtClean="0"/>
              <a:t>Positive heuristic </a:t>
            </a:r>
            <a:r>
              <a:rPr lang="en-GB" dirty="0" smtClean="0"/>
              <a:t>– methodological rules for the kind of science you should do, paths to follow etc.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9197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Kuhn: </a:t>
            </a:r>
            <a:r>
              <a:rPr lang="en-GB" i="1" dirty="0" smtClean="0"/>
              <a:t>Scientific Revolutions </a:t>
            </a:r>
            <a:r>
              <a:rPr lang="en-GB" dirty="0" smtClean="0"/>
              <a:t>(1962)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en-GB" i="1" dirty="0" smtClean="0">
                <a:solidFill>
                  <a:schemeClr val="accent1">
                    <a:lumMod val="75000"/>
                  </a:schemeClr>
                </a:solidFill>
              </a:rPr>
              <a:t>challenges </a:t>
            </a:r>
            <a:r>
              <a:rPr lang="en-GB" i="1" dirty="0" err="1" smtClean="0">
                <a:solidFill>
                  <a:schemeClr val="accent1">
                    <a:lumMod val="75000"/>
                  </a:schemeClr>
                </a:solidFill>
              </a:rPr>
              <a:t>inductivism</a:t>
            </a:r>
            <a:r>
              <a:rPr lang="en-GB" i="1" dirty="0" smtClean="0">
                <a:solidFill>
                  <a:schemeClr val="accent1">
                    <a:lumMod val="75000"/>
                  </a:schemeClr>
                </a:solidFill>
              </a:rPr>
              <a:t> – science as a social activity</a:t>
            </a:r>
          </a:p>
          <a:p>
            <a:r>
              <a:rPr lang="en-GB" sz="1900" dirty="0" smtClean="0"/>
              <a:t>Normal (mature) science = theories and  techniques structured into a single shared </a:t>
            </a:r>
            <a:r>
              <a:rPr lang="en-GB" sz="1900" b="1" dirty="0" smtClean="0"/>
              <a:t>paradigm </a:t>
            </a:r>
            <a:r>
              <a:rPr lang="en-GB" sz="1900" i="1" dirty="0" smtClean="0"/>
              <a:t>(typically contains explicit laws, standard applications, measures and techniques)</a:t>
            </a:r>
          </a:p>
          <a:p>
            <a:r>
              <a:rPr lang="en-GB" sz="1900" dirty="0" smtClean="0"/>
              <a:t>Science as puzzle solving within the paradigm</a:t>
            </a:r>
          </a:p>
          <a:p>
            <a:r>
              <a:rPr lang="en-GB" sz="1900" dirty="0" smtClean="0"/>
              <a:t>Encounters crisis (falsification it cannot reconcile, anomalies that cannot be explained )</a:t>
            </a:r>
          </a:p>
          <a:p>
            <a:r>
              <a:rPr lang="en-GB" sz="1900" dirty="0" smtClean="0"/>
              <a:t>Rival paradigm ‘appears’ and we abandon the old and adopt new paradigm (which in turn becomes normal science) </a:t>
            </a:r>
            <a:endParaRPr lang="en-GB" sz="1900" dirty="0" smtClean="0"/>
          </a:p>
          <a:p>
            <a:pPr marL="0" indent="0">
              <a:buNone/>
            </a:pPr>
            <a:r>
              <a:rPr lang="en-GB" sz="2000" dirty="0"/>
              <a:t>argues that scientific revolutions are necessary </a:t>
            </a:r>
          </a:p>
          <a:p>
            <a:r>
              <a:rPr lang="en-GB" sz="2000" dirty="0"/>
              <a:t>periods of normal science allow puzzle solving  to go on (if scientists were permanently critical nothing would get done) </a:t>
            </a:r>
          </a:p>
          <a:p>
            <a:r>
              <a:rPr lang="en-GB" sz="2000" dirty="0"/>
              <a:t>revolution necessary to progress</a:t>
            </a:r>
          </a:p>
          <a:p>
            <a:endParaRPr lang="en-GB" sz="1900" dirty="0" smtClean="0"/>
          </a:p>
          <a:p>
            <a:endParaRPr lang="en-GB" sz="1900" dirty="0" smtClean="0"/>
          </a:p>
        </p:txBody>
      </p:sp>
    </p:spTree>
    <p:extLst>
      <p:ext uri="{BB962C8B-B14F-4D97-AF65-F5344CB8AC3E}">
        <p14:creationId xmlns:p14="http://schemas.microsoft.com/office/powerpoint/2010/main" val="2376376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os_ppt__template_v7">
  <a:themeElements>
    <a:clrScheme name="uos_ppt__template_v7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v7">
      <a:majorFont>
        <a:latin typeface="Georgia"/>
        <a:ea typeface="ＭＳ Ｐゴシック"/>
        <a:cs typeface=""/>
      </a:majorFont>
      <a:minorFont>
        <a:latin typeface="Georgi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lnDef>
  </a:objectDefaults>
  <a:extraClrSchemeLst>
    <a:extraClrScheme>
      <a:clrScheme name="uos_ppt__template_v7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UOS divider slide design">
  <a:themeElements>
    <a:clrScheme name="UOS divider slide design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 divider slide design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lnDef>
  </a:objectDefaults>
  <a:extraClrSchemeLst>
    <a:extraClrScheme>
      <a:clrScheme name="UOS divider slide design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UOS full bleed image">
  <a:themeElements>
    <a:clrScheme name="UOS full bleed image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 full bleed image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lnDef>
  </a:objectDefaults>
  <a:extraClrSchemeLst>
    <a:extraClrScheme>
      <a:clrScheme name="UOS full bleed image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1618</TotalTime>
  <Words>834</Words>
  <Application>Microsoft Office PowerPoint</Application>
  <PresentationFormat>On-screen Show (4:3)</PresentationFormat>
  <Paragraphs>82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uos_ppt__template_v7</vt:lpstr>
      <vt:lpstr>UOS divider slide design</vt:lpstr>
      <vt:lpstr>UOS full bleed image</vt:lpstr>
      <vt:lpstr>PowerPoint Presentation</vt:lpstr>
      <vt:lpstr>Scientific attitude </vt:lpstr>
      <vt:lpstr>Logical positivism/ logical empiricism </vt:lpstr>
      <vt:lpstr>Induction </vt:lpstr>
      <vt:lpstr>The problem of induction </vt:lpstr>
      <vt:lpstr>Falsification (Popper)</vt:lpstr>
      <vt:lpstr>The problem of observation </vt:lpstr>
      <vt:lpstr>Lakatos: Proofs and Refutations (1976) </vt:lpstr>
      <vt:lpstr>Kuhn: Scientific Revolutions (1962)</vt:lpstr>
      <vt:lpstr>Merton: Functionalism (1957) </vt:lpstr>
      <vt:lpstr>Feyerabrand Against Method (1975) </vt:lpstr>
      <vt:lpstr>Some of the other ‘isms’</vt:lpstr>
      <vt:lpstr>Invisible colleges</vt:lpstr>
      <vt:lpstr>Bloor: The Strong Programme (1976)</vt:lpstr>
      <vt:lpstr>What about technology?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Main presentation title goes here.</dc:title>
  <dc:creator>Christoph Lutz</dc:creator>
  <cp:lastModifiedBy>Pope C.J.</cp:lastModifiedBy>
  <cp:revision>79</cp:revision>
  <cp:lastPrinted>2013-09-09T17:25:44Z</cp:lastPrinted>
  <dcterms:created xsi:type="dcterms:W3CDTF">2011-06-11T08:22:07Z</dcterms:created>
  <dcterms:modified xsi:type="dcterms:W3CDTF">2016-10-06T13:46:36Z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-621963366</vt:i4>
  </property>
  <property fmtid="{D5CDD505-2E9C-101B-9397-08002B2CF9AE}" pid="3" name="_NewReviewCycle">
    <vt:lpwstr/>
  </property>
  <property fmtid="{D5CDD505-2E9C-101B-9397-08002B2CF9AE}" pid="4" name="_EmailSubject">
    <vt:lpwstr/>
  </property>
  <property fmtid="{D5CDD505-2E9C-101B-9397-08002B2CF9AE}" pid="5" name="_AuthorEmail">
    <vt:lpwstr>C.J.Pope@soton.ac.uk</vt:lpwstr>
  </property>
  <property fmtid="{D5CDD505-2E9C-101B-9397-08002B2CF9AE}" pid="6" name="_AuthorEmailDisplayName">
    <vt:lpwstr>Pope C.J.</vt:lpwstr>
  </property>
</Properties>
</file>