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18"/>
  </p:notesMasterIdLst>
  <p:handoutMasterIdLst>
    <p:handoutMasterId r:id="rId19"/>
  </p:handoutMasterIdLst>
  <p:sldIdLst>
    <p:sldId id="291" r:id="rId4"/>
    <p:sldId id="292" r:id="rId5"/>
    <p:sldId id="265" r:id="rId6"/>
    <p:sldId id="267" r:id="rId7"/>
    <p:sldId id="272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5" r:id="rId16"/>
    <p:sldId id="289" r:id="rId17"/>
  </p:sldIdLst>
  <p:sldSz cx="9144000" cy="6858000" type="screen4x3"/>
  <p:notesSz cx="6797675" cy="992822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00"/>
    <a:srgbClr val="A6D85F"/>
    <a:srgbClr val="615A2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82948" autoAdjust="0"/>
  </p:normalViewPr>
  <p:slideViewPr>
    <p:cSldViewPr>
      <p:cViewPr>
        <p:scale>
          <a:sx n="75" d="100"/>
          <a:sy n="75" d="100"/>
        </p:scale>
        <p:origin x="-25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866"/>
    </p:cViewPr>
  </p:sorterViewPr>
  <p:notesViewPr>
    <p:cSldViewPr>
      <p:cViewPr>
        <p:scale>
          <a:sx n="57" d="100"/>
          <a:sy n="57" d="100"/>
        </p:scale>
        <p:origin x="-2826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76CE1E30-59F5-4BB9-8639-FCE501133D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1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74701" y="643632"/>
            <a:ext cx="2687725" cy="201622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501" y="2947888"/>
            <a:ext cx="6120680" cy="662473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8D9F31C8-FF57-4812-B28B-803203B7B6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704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 pitchFamily="16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Health Sciences_(WHITE)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9748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fld id="{7EF15293-6D5D-491C-9666-4A27420E143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40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2CF65-FC04-4165-8E99-3A9178BF4A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6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24DC7-5F38-425F-B995-B625EEA082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54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EC3BA-D2D5-421C-AE6B-6BAC191633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6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63D17-1D86-45C1-85A1-A6FA9CDC042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594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Health Sciences_(WHITE)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5897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F050F-6029-4B9C-98BB-FC0F284B8B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25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A8F9A-0E87-47A1-8B85-0DA5F1BD2D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7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587B3F-90B1-4E71-9D7B-B4858DD409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266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5174B2-9F7A-4BF7-821C-A4A075D41AC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67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1B8F1-5797-4B52-BCB6-BB6CE6D654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6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2FA82-6DCC-4A5E-AAD1-17FFB9FF8B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89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0299D-E037-41FB-B238-1A3E4AB7F7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508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EECC9-39F8-4B45-93BB-EF3FF08CB1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2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18956-40BA-41B3-B295-7C9ADB740F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942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1B322-3EE2-4DA2-AF60-3E2AB203E8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866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C257C-F5FA-463A-9702-B5B8E91A9C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44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247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43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036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13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4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1CFA5-98B6-4D26-B9ED-5793BB514B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05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7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69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961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375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98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9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2341-CA27-40CC-A888-3D9E9811B4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03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83AC6-BF4A-4850-ACE7-5FDA36C9F0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16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0002A-D769-4880-9C16-83D5B61B57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21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96527-1F0C-4935-AC21-D6790664CF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99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2F0389-0117-4597-BBEF-D031C64DC5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06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01F83-DFAC-4273-883A-4DB516F54B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31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</a:defRPr>
            </a:lvl1pPr>
          </a:lstStyle>
          <a:p>
            <a:fld id="{7348F1B9-0E5C-4F02-AEAE-8B246001517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9" descr="Health Sciences_(CMYK).eps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ＭＳ Ｐゴシック" pitchFamily="16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  <a:cs typeface="ＭＳ Ｐゴシック" pitchFamily="16" charset="-128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</a:defRPr>
            </a:lvl1pPr>
          </a:lstStyle>
          <a:p>
            <a:fld id="{984CC3B8-6879-4167-B278-D5EB15262421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5367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7" descr="Health Sciences_(CMYK).eps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173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Geneva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Geneva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Geneva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Geneva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Geneva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index.php/talks/tim_berners_lee_on_the_next_web.html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ea typeface="SimSun"/>
                <a:cs typeface="Arial"/>
              </a:rPr>
              <a:t>Technological </a:t>
            </a:r>
            <a:r>
              <a:rPr lang="en-US" sz="3600" i="1" dirty="0">
                <a:ea typeface="SimSun"/>
                <a:cs typeface="Arial"/>
              </a:rPr>
              <a:t>determinism</a:t>
            </a:r>
            <a:r>
              <a:rPr lang="en-US" sz="3600" dirty="0">
                <a:ea typeface="SimSun"/>
                <a:cs typeface="Arial"/>
              </a:rPr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5328270" cy="4114800"/>
          </a:xfrm>
        </p:spPr>
        <p:txBody>
          <a:bodyPr/>
          <a:lstStyle/>
          <a:p>
            <a:r>
              <a:rPr lang="en-US" sz="2400" dirty="0" smtClean="0">
                <a:latin typeface="+mj-lt"/>
                <a:ea typeface="SimSun"/>
                <a:cs typeface="Arial"/>
              </a:rPr>
              <a:t>the </a:t>
            </a:r>
            <a:r>
              <a:rPr lang="en-US" sz="2400" dirty="0">
                <a:latin typeface="+mj-lt"/>
                <a:ea typeface="SimSun"/>
                <a:cs typeface="Arial"/>
              </a:rPr>
              <a:t>web as the product or outcome of scientific advances</a:t>
            </a:r>
          </a:p>
          <a:p>
            <a:r>
              <a:rPr lang="en-US" sz="2400" dirty="0" smtClean="0">
                <a:latin typeface="+mj-lt"/>
                <a:ea typeface="SimSun"/>
                <a:cs typeface="Arial"/>
              </a:rPr>
              <a:t>technology </a:t>
            </a:r>
            <a:r>
              <a:rPr lang="en-US" sz="2400" dirty="0">
                <a:latin typeface="+mj-lt"/>
                <a:ea typeface="SimSun"/>
                <a:cs typeface="Arial"/>
              </a:rPr>
              <a:t>(e.g. the web) as ‘a thing’ (a process of </a:t>
            </a:r>
            <a:r>
              <a:rPr lang="en-US" sz="2400" i="1" dirty="0">
                <a:latin typeface="+mj-lt"/>
                <a:ea typeface="SimSun"/>
                <a:cs typeface="Arial"/>
              </a:rPr>
              <a:t>reification</a:t>
            </a:r>
            <a:r>
              <a:rPr lang="en-US" sz="2400" dirty="0">
                <a:latin typeface="+mj-lt"/>
                <a:ea typeface="SimSun"/>
                <a:cs typeface="Arial"/>
              </a:rPr>
              <a:t>) with effects on society. </a:t>
            </a:r>
            <a:endParaRPr lang="en-US" sz="2400" dirty="0" smtClean="0">
              <a:latin typeface="+mj-lt"/>
              <a:ea typeface="SimSun"/>
              <a:cs typeface="Arial"/>
            </a:endParaRPr>
          </a:p>
          <a:p>
            <a:r>
              <a:rPr lang="en-US" sz="2400" dirty="0" smtClean="0">
                <a:latin typeface="+mj-lt"/>
                <a:ea typeface="SimSun"/>
                <a:cs typeface="Arial"/>
              </a:rPr>
              <a:t>Resource: </a:t>
            </a:r>
            <a:r>
              <a:rPr lang="en-GB" sz="2400" dirty="0"/>
              <a:t>Tim Berners-Lee “inventor” of the web </a:t>
            </a:r>
            <a:r>
              <a:rPr lang="en-GB" sz="2400" b="1" u="sng" dirty="0" smtClean="0">
                <a:latin typeface="+mj-lt"/>
                <a:hlinkClick r:id="rId2"/>
              </a:rPr>
              <a:t>http</a:t>
            </a:r>
            <a:r>
              <a:rPr lang="en-GB" sz="2400" b="1" u="sng" dirty="0">
                <a:latin typeface="+mj-lt"/>
                <a:hlinkClick r:id="rId2"/>
              </a:rPr>
              <a:t>://</a:t>
            </a:r>
            <a:r>
              <a:rPr lang="en-GB" sz="2400" b="1" u="sng" dirty="0" err="1">
                <a:latin typeface="+mj-lt"/>
                <a:hlinkClick r:id="rId2"/>
              </a:rPr>
              <a:t>www.ted.com</a:t>
            </a:r>
            <a:r>
              <a:rPr lang="en-GB" sz="2400" b="1" u="sng" dirty="0">
                <a:latin typeface="+mj-lt"/>
                <a:hlinkClick r:id="rId2"/>
              </a:rPr>
              <a:t>/</a:t>
            </a:r>
            <a:r>
              <a:rPr lang="en-GB" sz="2400" b="1" u="sng" dirty="0" err="1">
                <a:latin typeface="+mj-lt"/>
                <a:hlinkClick r:id="rId2"/>
              </a:rPr>
              <a:t>index.php</a:t>
            </a:r>
            <a:r>
              <a:rPr lang="en-GB" sz="2400" b="1" u="sng" dirty="0">
                <a:latin typeface="+mj-lt"/>
                <a:hlinkClick r:id="rId2"/>
              </a:rPr>
              <a:t>/talks/</a:t>
            </a:r>
            <a:r>
              <a:rPr lang="en-GB" sz="2400" b="1" u="sng" dirty="0" err="1">
                <a:latin typeface="+mj-lt"/>
                <a:hlinkClick r:id="rId2"/>
              </a:rPr>
              <a:t>tim_berners_lee_on_the_next_web.html</a:t>
            </a:r>
            <a:endParaRPr lang="en-GB" sz="2400" b="1" u="sng" dirty="0">
              <a:latin typeface="+mj-lt"/>
            </a:endParaRPr>
          </a:p>
          <a:p>
            <a:endParaRPr lang="en-GB" dirty="0">
              <a:latin typeface="Times New Roman"/>
              <a:ea typeface="SimSun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2FA82-6DCC-4A5E-AAD1-17FFB9FF8B2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69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Castells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21075"/>
          </a:xfrm>
        </p:spPr>
        <p:txBody>
          <a:bodyPr>
            <a:noAutofit/>
          </a:bodyPr>
          <a:lstStyle/>
          <a:p>
            <a:r>
              <a:rPr lang="en-GB" sz="2800" dirty="0" smtClean="0"/>
              <a:t>information age = economic </a:t>
            </a:r>
            <a:r>
              <a:rPr lang="en-GB" sz="2800" dirty="0"/>
              <a:t>organization </a:t>
            </a:r>
            <a:r>
              <a:rPr lang="en-GB" sz="2800" dirty="0" smtClean="0"/>
              <a:t>via the network (subjects and organizations) continually </a:t>
            </a:r>
            <a:r>
              <a:rPr lang="en-GB" sz="2800" dirty="0"/>
              <a:t>modified </a:t>
            </a:r>
            <a:r>
              <a:rPr lang="en-GB" sz="2800" dirty="0" smtClean="0"/>
              <a:t>and adapting to (</a:t>
            </a:r>
            <a:r>
              <a:rPr lang="en-GB" sz="2800" dirty="0"/>
              <a:t>market) </a:t>
            </a:r>
            <a:r>
              <a:rPr lang="en-GB" sz="2800" dirty="0" smtClean="0"/>
              <a:t>environments</a:t>
            </a:r>
          </a:p>
          <a:p>
            <a:r>
              <a:rPr lang="en-GB" sz="2800" dirty="0" smtClean="0"/>
              <a:t>opposition (and new forms of social struggle) between</a:t>
            </a:r>
          </a:p>
          <a:p>
            <a:pPr lvl="1"/>
            <a:r>
              <a:rPr lang="en-GB" dirty="0" smtClean="0"/>
              <a:t>the Net (abstract </a:t>
            </a:r>
            <a:r>
              <a:rPr lang="en-GB" dirty="0"/>
              <a:t>universalism of global networks</a:t>
            </a:r>
            <a:r>
              <a:rPr lang="en-GB" dirty="0" smtClean="0"/>
              <a:t>)</a:t>
            </a:r>
          </a:p>
          <a:p>
            <a:pPr marL="457200" lvl="1" indent="0">
              <a:buNone/>
            </a:pPr>
            <a:r>
              <a:rPr lang="en-GB" dirty="0" smtClean="0"/>
              <a:t>and 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Self </a:t>
            </a:r>
            <a:r>
              <a:rPr lang="en-GB" dirty="0" smtClean="0"/>
              <a:t>(strategies for people to affirm </a:t>
            </a:r>
            <a:r>
              <a:rPr lang="en-GB" dirty="0"/>
              <a:t>their identities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23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Studies of the history of technology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smtClean="0"/>
              <a:t>Focus on how </a:t>
            </a:r>
            <a:r>
              <a:rPr lang="en-GB" dirty="0"/>
              <a:t>a </a:t>
            </a:r>
            <a:r>
              <a:rPr lang="en-GB" dirty="0" smtClean="0"/>
              <a:t>technology (e.g. PC) </a:t>
            </a:r>
            <a:r>
              <a:rPr lang="en-GB" dirty="0"/>
              <a:t>evolved </a:t>
            </a:r>
            <a:r>
              <a:rPr lang="en-GB" dirty="0" smtClean="0"/>
              <a:t>and reflects </a:t>
            </a:r>
            <a:r>
              <a:rPr lang="en-GB" dirty="0"/>
              <a:t>the contexts in which it </a:t>
            </a:r>
            <a:r>
              <a:rPr lang="en-GB" dirty="0" smtClean="0"/>
              <a:t>is developed/used.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 smtClean="0"/>
              <a:t>Often 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Time specific (e.g. focus on a </a:t>
            </a:r>
            <a:r>
              <a:rPr lang="en-GB" dirty="0"/>
              <a:t>particular </a:t>
            </a:r>
            <a:r>
              <a:rPr lang="en-GB" dirty="0" smtClean="0"/>
              <a:t>development stage) 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Space specific (e.g. in a geographical area).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 smtClean="0"/>
              <a:t>Look at</a:t>
            </a:r>
            <a:endParaRPr lang="en-GB" dirty="0"/>
          </a:p>
          <a:p>
            <a:pPr>
              <a:spcAft>
                <a:spcPts val="0"/>
              </a:spcAft>
            </a:pPr>
            <a:r>
              <a:rPr lang="en-GB" dirty="0" smtClean="0"/>
              <a:t>organizational</a:t>
            </a:r>
            <a:r>
              <a:rPr lang="en-GB" dirty="0"/>
              <a:t>, policy, and legal </a:t>
            </a:r>
            <a:r>
              <a:rPr lang="en-GB" dirty="0" smtClean="0"/>
              <a:t>context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actors</a:t>
            </a:r>
            <a:r>
              <a:rPr lang="en-GB" dirty="0"/>
              <a:t>, </a:t>
            </a:r>
            <a:r>
              <a:rPr lang="en-GB" dirty="0" smtClean="0"/>
              <a:t>groups</a:t>
            </a:r>
            <a:r>
              <a:rPr lang="en-GB" dirty="0"/>
              <a:t>, </a:t>
            </a:r>
            <a:r>
              <a:rPr lang="en-GB" dirty="0" smtClean="0"/>
              <a:t>organizations (e.g. engineers</a:t>
            </a:r>
            <a:r>
              <a:rPr lang="en-GB" dirty="0"/>
              <a:t>, </a:t>
            </a:r>
            <a:r>
              <a:rPr lang="en-GB" dirty="0" smtClean="0"/>
              <a:t>industry, </a:t>
            </a:r>
            <a:r>
              <a:rPr lang="en-GB" dirty="0" err="1" smtClean="0"/>
              <a:t>govt</a:t>
            </a:r>
            <a:r>
              <a:rPr lang="en-GB" dirty="0" smtClean="0"/>
              <a:t>) 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discourses 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behaviours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77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Studies of Technology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Focus on context in which technologies are developed (e.g. laboratory life) </a:t>
            </a:r>
          </a:p>
          <a:p>
            <a:r>
              <a:rPr lang="en-GB" sz="2800" dirty="0"/>
              <a:t>Both SST and historically focussed perspectives assume that technology is socially shaped </a:t>
            </a:r>
          </a:p>
          <a:p>
            <a:pPr marL="0" indent="0">
              <a:buNone/>
            </a:pPr>
            <a:r>
              <a:rPr lang="en-GB" sz="2800" dirty="0"/>
              <a:t>But </a:t>
            </a:r>
          </a:p>
          <a:p>
            <a:r>
              <a:rPr lang="en-GB" sz="2800" dirty="0"/>
              <a:t>society also shaped by technology</a:t>
            </a:r>
          </a:p>
          <a:p>
            <a:pPr marL="0" indent="0">
              <a:buNone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136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807524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Sherry </a:t>
            </a:r>
            <a:r>
              <a:rPr lang="en-GB" sz="2400" dirty="0" err="1" smtClean="0"/>
              <a:t>Turkle</a:t>
            </a:r>
            <a:r>
              <a:rPr lang="en-GB" sz="2400" dirty="0" smtClean="0"/>
              <a:t> (1995)  </a:t>
            </a:r>
            <a:r>
              <a:rPr lang="en-GB" sz="2400" i="1" dirty="0"/>
              <a:t>Life on the Screen: Identity in the Age of the </a:t>
            </a:r>
            <a:r>
              <a:rPr lang="en-GB" sz="2400" i="1" dirty="0" smtClean="0"/>
              <a:t>Internet </a:t>
            </a:r>
            <a:r>
              <a:rPr lang="en-GB" sz="1800" dirty="0" smtClean="0"/>
              <a:t> </a:t>
            </a:r>
            <a:r>
              <a:rPr lang="en-GB" sz="1800" dirty="0" smtClean="0"/>
              <a:t>Explores rival </a:t>
            </a:r>
            <a:r>
              <a:rPr lang="en-GB" sz="1800" dirty="0"/>
              <a:t>computer design in mid-</a:t>
            </a:r>
            <a:r>
              <a:rPr lang="en-GB" sz="1800" dirty="0" err="1"/>
              <a:t>1990s</a:t>
            </a:r>
            <a:r>
              <a:rPr lang="en-GB" sz="1800" dirty="0"/>
              <a:t> </a:t>
            </a:r>
            <a:endParaRPr lang="en-GB" sz="1800" dirty="0" smtClean="0"/>
          </a:p>
          <a:p>
            <a:pPr marL="0" indent="0">
              <a:buNone/>
            </a:pPr>
            <a:r>
              <a:rPr lang="en-GB" sz="2400" dirty="0"/>
              <a:t>Lyon D. (2003) in Misa et al (</a:t>
            </a:r>
            <a:r>
              <a:rPr lang="en-GB" sz="2400" dirty="0" err="1"/>
              <a:t>eds</a:t>
            </a:r>
            <a:r>
              <a:rPr lang="en-GB" sz="2400" dirty="0"/>
              <a:t>) </a:t>
            </a:r>
            <a:r>
              <a:rPr lang="en-GB" sz="2400" i="1" dirty="0"/>
              <a:t>Modernity &amp; Technology</a:t>
            </a:r>
            <a:r>
              <a:rPr lang="en-GB" sz="2400" dirty="0"/>
              <a:t>. </a:t>
            </a:r>
            <a:r>
              <a:rPr lang="en-GB" sz="1800" dirty="0" smtClean="0"/>
              <a:t>Modernity </a:t>
            </a:r>
            <a:r>
              <a:rPr lang="en-GB" sz="1800" dirty="0"/>
              <a:t>characterised by surveillance (practices and technologies</a:t>
            </a:r>
            <a:r>
              <a:rPr lang="en-GB" sz="1800" dirty="0" smtClean="0"/>
              <a:t>)</a:t>
            </a:r>
          </a:p>
          <a:p>
            <a:pPr marL="0" indent="0">
              <a:buNone/>
            </a:pPr>
            <a:r>
              <a:rPr lang="en-GB" sz="2400" dirty="0"/>
              <a:t>Miller D, Slater D (2000) </a:t>
            </a:r>
            <a:r>
              <a:rPr lang="en-GB" sz="2400" i="1" dirty="0"/>
              <a:t>The Internet: An Ethnographic Approach</a:t>
            </a:r>
            <a:r>
              <a:rPr lang="en-GB" sz="2400" dirty="0"/>
              <a:t>. Oxford: </a:t>
            </a:r>
            <a:r>
              <a:rPr lang="en-GB" sz="2400" dirty="0" smtClean="0"/>
              <a:t>Berg. </a:t>
            </a:r>
            <a:r>
              <a:rPr lang="en-GB" sz="1800" dirty="0" smtClean="0"/>
              <a:t>ethnographic </a:t>
            </a:r>
            <a:r>
              <a:rPr lang="en-GB" sz="1800" dirty="0"/>
              <a:t>study of fast adoption of internet in Trinidad demonstrates that the concepts of "modernity" and "technology" are context-dependent rather than global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endParaRPr lang="en-GB" sz="1800" dirty="0"/>
          </a:p>
          <a:p>
            <a:pPr marL="0" indent="0">
              <a:buNone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31186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Technologies interact deeply with society and culture, </a:t>
            </a:r>
            <a:r>
              <a:rPr lang="en-GB" dirty="0" smtClean="0"/>
              <a:t>but the </a:t>
            </a:r>
            <a:r>
              <a:rPr lang="en-GB" dirty="0"/>
              <a:t>interactions involve mutual influence, substantial uncertainty, </a:t>
            </a:r>
            <a:r>
              <a:rPr lang="en-GB" dirty="0" smtClean="0"/>
              <a:t>and historical </a:t>
            </a:r>
            <a:r>
              <a:rPr lang="en-GB" dirty="0"/>
              <a:t>ambiguity, eliciting resistance, accommodation, </a:t>
            </a:r>
            <a:r>
              <a:rPr lang="en-GB" dirty="0" smtClean="0"/>
              <a:t>acceptance, and </a:t>
            </a:r>
            <a:r>
              <a:rPr lang="en-GB" dirty="0"/>
              <a:t>even enthusiasm. In an effort to capture these fluid relations, </a:t>
            </a:r>
            <a:r>
              <a:rPr lang="en-GB" dirty="0" smtClean="0"/>
              <a:t>we adopt </a:t>
            </a:r>
            <a:r>
              <a:rPr lang="en-GB" dirty="0"/>
              <a:t>the notion of </a:t>
            </a:r>
            <a:r>
              <a:rPr lang="en-GB" dirty="0" smtClean="0"/>
              <a:t>co-construction.  </a:t>
            </a:r>
          </a:p>
          <a:p>
            <a:pPr marL="0" indent="0">
              <a:buNone/>
            </a:pPr>
            <a:r>
              <a:rPr lang="en-GB" sz="2400" dirty="0" err="1" smtClean="0"/>
              <a:t>Misa</a:t>
            </a:r>
            <a:r>
              <a:rPr lang="en-GB" sz="2400" dirty="0" smtClean="0"/>
              <a:t> </a:t>
            </a:r>
            <a:r>
              <a:rPr lang="en-GB" sz="2400" dirty="0" err="1" smtClean="0"/>
              <a:t>TJ</a:t>
            </a:r>
            <a:r>
              <a:rPr lang="en-GB" sz="2400" dirty="0" smtClean="0"/>
              <a:t>. </a:t>
            </a:r>
            <a:r>
              <a:rPr lang="en-GB" sz="2400" i="1" dirty="0"/>
              <a:t>Modernity and Technology</a:t>
            </a:r>
            <a:r>
              <a:rPr lang="en-GB" sz="2400" dirty="0"/>
              <a:t>. </a:t>
            </a:r>
            <a:r>
              <a:rPr lang="en-GB" sz="2400" dirty="0" smtClean="0"/>
              <a:t>2003:3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015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/>
              <a:t>A counter view:  social </a:t>
            </a:r>
            <a:r>
              <a:rPr lang="en-US" sz="3600" i="1" dirty="0"/>
              <a:t>shaping</a:t>
            </a:r>
            <a:r>
              <a:rPr lang="en-US" sz="3600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relationship between science and technology is far more messy, contingent and complex. </a:t>
            </a:r>
          </a:p>
          <a:p>
            <a:r>
              <a:rPr lang="en-US" dirty="0" smtClean="0"/>
              <a:t>technologies </a:t>
            </a:r>
            <a:r>
              <a:rPr lang="en-US" dirty="0"/>
              <a:t>do not have ‘an essence’ (they are not ‘a thing’, they are not fixed) </a:t>
            </a:r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/>
              <a:t>relationship with technologies is </a:t>
            </a:r>
            <a:r>
              <a:rPr lang="en-US" i="1" dirty="0"/>
              <a:t>reciprocal</a:t>
            </a:r>
            <a:r>
              <a:rPr lang="en-US" dirty="0"/>
              <a:t> (</a:t>
            </a:r>
            <a:r>
              <a:rPr lang="en-US" b="1" dirty="0"/>
              <a:t>we shape the web and the web shapes us</a:t>
            </a:r>
            <a:r>
              <a:rPr lang="en-US" dirty="0"/>
              <a:t>). 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2FA82-6DCC-4A5E-AAD1-17FFB9FF8B2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4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980728"/>
            <a:ext cx="4171950" cy="4834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Pre-modern</a:t>
            </a:r>
          </a:p>
          <a:p>
            <a:r>
              <a:rPr lang="en-GB" dirty="0" smtClean="0"/>
              <a:t>Traditional </a:t>
            </a:r>
            <a:r>
              <a:rPr lang="en-GB" dirty="0" smtClean="0"/>
              <a:t>(agrarian/feudal) </a:t>
            </a:r>
          </a:p>
          <a:p>
            <a:r>
              <a:rPr lang="en-GB" dirty="0" smtClean="0"/>
              <a:t>Pre-ordained position </a:t>
            </a:r>
          </a:p>
          <a:p>
            <a:r>
              <a:rPr lang="en-GB" dirty="0"/>
              <a:t>Natural </a:t>
            </a:r>
            <a:r>
              <a:rPr lang="en-GB" dirty="0" smtClean="0"/>
              <a:t>(Divine) law </a:t>
            </a:r>
          </a:p>
          <a:p>
            <a:r>
              <a:rPr lang="en-GB" dirty="0" smtClean="0"/>
              <a:t>Natural and ‘man-made’ are the same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171950" cy="4762277"/>
          </a:xfrm>
        </p:spPr>
        <p:txBody>
          <a:bodyPr/>
          <a:lstStyle/>
          <a:p>
            <a:pPr marL="0" indent="0">
              <a:buNone/>
            </a:pPr>
            <a:r>
              <a:rPr lang="en-GB" sz="3000" dirty="0" smtClean="0"/>
              <a:t>Modernity</a:t>
            </a:r>
          </a:p>
          <a:p>
            <a:r>
              <a:rPr lang="en-GB" dirty="0" smtClean="0"/>
              <a:t>Capitalist </a:t>
            </a:r>
            <a:r>
              <a:rPr lang="en-GB" dirty="0"/>
              <a:t>(industrial)</a:t>
            </a:r>
          </a:p>
          <a:p>
            <a:r>
              <a:rPr lang="en-GB" dirty="0"/>
              <a:t>Social order (division of labour) is socially created</a:t>
            </a:r>
          </a:p>
          <a:p>
            <a:r>
              <a:rPr lang="en-GB" dirty="0"/>
              <a:t>Nature/society and nature/science are distinct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674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Technology  and  modernity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Technology made modernity possible</a:t>
            </a:r>
          </a:p>
          <a:p>
            <a:r>
              <a:rPr lang="en-GB" sz="2800" dirty="0" smtClean="0"/>
              <a:t>Modernity </a:t>
            </a:r>
            <a:r>
              <a:rPr lang="en-GB" sz="2800" dirty="0"/>
              <a:t>and technology </a:t>
            </a:r>
            <a:r>
              <a:rPr lang="en-GB" sz="2800" dirty="0" smtClean="0"/>
              <a:t>= “</a:t>
            </a:r>
            <a:r>
              <a:rPr lang="en-GB" sz="2800" dirty="0"/>
              <a:t>tangled” 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Reference: </a:t>
            </a:r>
            <a:r>
              <a:rPr lang="en-GB" sz="2800" dirty="0" err="1" smtClean="0"/>
              <a:t>Misa</a:t>
            </a:r>
            <a:r>
              <a:rPr lang="en-GB" sz="2800" dirty="0" smtClean="0"/>
              <a:t> </a:t>
            </a:r>
            <a:r>
              <a:rPr lang="en-GB" sz="2800" dirty="0"/>
              <a:t>T, </a:t>
            </a:r>
            <a:r>
              <a:rPr lang="en-GB" sz="2800" dirty="0" err="1"/>
              <a:t>Brey</a:t>
            </a:r>
            <a:r>
              <a:rPr lang="en-GB" sz="2800" dirty="0"/>
              <a:t> P, </a:t>
            </a:r>
            <a:r>
              <a:rPr lang="en-GB" sz="2800" dirty="0" err="1"/>
              <a:t>Feenberg</a:t>
            </a:r>
            <a:r>
              <a:rPr lang="en-GB" sz="2800" dirty="0"/>
              <a:t> A. (</a:t>
            </a:r>
            <a:r>
              <a:rPr lang="en-GB" sz="2800" dirty="0" err="1"/>
              <a:t>eds</a:t>
            </a:r>
            <a:r>
              <a:rPr lang="en-GB" sz="2800" dirty="0"/>
              <a:t>) </a:t>
            </a:r>
            <a:r>
              <a:rPr lang="en-GB" sz="2800" i="1" dirty="0"/>
              <a:t>Modernity and Technology</a:t>
            </a:r>
            <a:r>
              <a:rPr lang="en-GB" sz="2800" dirty="0"/>
              <a:t>. MIT </a:t>
            </a:r>
            <a:r>
              <a:rPr lang="en-GB" sz="2800" dirty="0" smtClean="0"/>
              <a:t>Press, 2003</a:t>
            </a:r>
          </a:p>
          <a:p>
            <a:r>
              <a:rPr lang="en-GB" sz="2800" dirty="0" smtClean="0"/>
              <a:t>‘Information society’ is the product of ‘information technology’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5033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900" dirty="0" smtClean="0"/>
              <a:t>Scientific </a:t>
            </a:r>
            <a:r>
              <a:rPr lang="en-GB" sz="3900" dirty="0"/>
              <a:t>attitude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1950" lvl="1" indent="-361950">
              <a:buFont typeface="Arial" pitchFamily="34" charset="0"/>
              <a:buChar char="•"/>
            </a:pPr>
            <a:r>
              <a:rPr lang="en-GB" sz="3200" dirty="0" smtClean="0"/>
              <a:t>Direct observation (</a:t>
            </a:r>
            <a:r>
              <a:rPr lang="en-GB" sz="3200" i="1" dirty="0" smtClean="0"/>
              <a:t>empiricism</a:t>
            </a:r>
            <a:r>
              <a:rPr lang="en-GB" sz="3200" dirty="0" smtClean="0"/>
              <a:t>) </a:t>
            </a:r>
          </a:p>
          <a:p>
            <a:pPr marL="361950" lvl="1" indent="-361950">
              <a:buFont typeface="Arial" pitchFamily="34" charset="0"/>
              <a:buChar char="•"/>
            </a:pPr>
            <a:r>
              <a:rPr lang="en-GB" sz="3200" dirty="0" smtClean="0"/>
              <a:t>Demarcation (break with natural law, testing)</a:t>
            </a:r>
          </a:p>
          <a:p>
            <a:pPr marL="361950" lvl="1" indent="-361950">
              <a:buFont typeface="Arial" pitchFamily="34" charset="0"/>
              <a:buChar char="•"/>
            </a:pPr>
            <a:r>
              <a:rPr lang="en-GB" sz="3200" dirty="0" smtClean="0"/>
              <a:t>Reject idealism (Plato) and </a:t>
            </a:r>
            <a:r>
              <a:rPr lang="en-GB" sz="3200" i="1" dirty="0" smtClean="0"/>
              <a:t>essentialism </a:t>
            </a:r>
            <a:r>
              <a:rPr lang="en-GB" sz="3200" dirty="0" smtClean="0"/>
              <a:t>(Aristotle) </a:t>
            </a:r>
          </a:p>
          <a:p>
            <a:pPr marL="361950" lvl="1" indent="-361950">
              <a:buFont typeface="Arial" pitchFamily="34" charset="0"/>
              <a:buChar char="•"/>
            </a:pPr>
            <a:r>
              <a:rPr lang="en-GB" sz="3200" dirty="0" smtClean="0"/>
              <a:t>Causality (laws)</a:t>
            </a:r>
          </a:p>
          <a:p>
            <a:pPr marL="361950" lvl="1" indent="-361950">
              <a:buFont typeface="Arial" pitchFamily="34" charset="0"/>
              <a:buChar char="•"/>
            </a:pPr>
            <a:r>
              <a:rPr lang="en-GB" sz="3200" dirty="0" smtClean="0"/>
              <a:t>Idea of progress </a:t>
            </a:r>
          </a:p>
          <a:p>
            <a:pPr lvl="1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5849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210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3000" dirty="0"/>
              <a:t>Rationalisation </a:t>
            </a:r>
            <a:r>
              <a:rPr lang="en-GB" sz="3000" dirty="0" smtClean="0"/>
              <a:t>is the key to modernity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GB" sz="3000" dirty="0"/>
              <a:t>Technological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GB" sz="3000" dirty="0"/>
              <a:t>standardization of knowledge and </a:t>
            </a:r>
            <a:r>
              <a:rPr lang="en-GB" sz="3000" dirty="0" smtClean="0"/>
              <a:t>production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GB" sz="3000" dirty="0" smtClean="0"/>
              <a:t>Rational calculation (e.g. of profit)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GB" sz="3000" dirty="0" smtClean="0"/>
              <a:t>Administrative order (bureaucracy, division of labour)</a:t>
            </a:r>
          </a:p>
          <a:p>
            <a:pPr marL="0" lvl="1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GB" sz="3000" dirty="0" smtClean="0"/>
              <a:t>Modernity as liberating (progress, reason, freedom) but also the “iron </a:t>
            </a:r>
            <a:r>
              <a:rPr lang="en-GB" sz="3000" dirty="0"/>
              <a:t>cage” of modern bureaucratic organizational forms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81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Shared Weber’s view of rationalisation and technological progress </a:t>
            </a:r>
          </a:p>
          <a:p>
            <a:pPr marL="0" indent="0">
              <a:buNone/>
            </a:pPr>
            <a:r>
              <a:rPr lang="en-GB" dirty="0" smtClean="0"/>
              <a:t>“The hand-mill gives you society with the feudal lord; the steam-mill society with the industrial capitalist.” (1847)</a:t>
            </a:r>
          </a:p>
          <a:p>
            <a:r>
              <a:rPr lang="en-GB" dirty="0" smtClean="0"/>
              <a:t>but also saw the ‘dark side’ to modernity - technological and market alienation (in labour process and from the result/product of labour)</a:t>
            </a:r>
          </a:p>
          <a:p>
            <a:r>
              <a:rPr lang="en-GB" dirty="0" smtClean="0"/>
              <a:t>the </a:t>
            </a:r>
            <a:r>
              <a:rPr lang="en-GB" dirty="0"/>
              <a:t>culture of the working class </a:t>
            </a:r>
            <a:r>
              <a:rPr lang="en-GB" dirty="0" smtClean="0"/>
              <a:t>produced by technology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64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Giddens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Modernity resting on 4 institutions</a:t>
            </a:r>
            <a:r>
              <a:rPr lang="en-GB" sz="2800" dirty="0"/>
              <a:t>: industrialism, capitalism, surveillance, </a:t>
            </a:r>
            <a:r>
              <a:rPr lang="en-GB" sz="2800" dirty="0" smtClean="0"/>
              <a:t>military.</a:t>
            </a:r>
          </a:p>
          <a:p>
            <a:r>
              <a:rPr lang="en-GB" sz="2800" dirty="0" smtClean="0"/>
              <a:t>Key features</a:t>
            </a:r>
          </a:p>
          <a:p>
            <a:pPr lvl="1"/>
            <a:r>
              <a:rPr lang="en-GB" sz="2800" dirty="0" smtClean="0"/>
              <a:t>Separation of </a:t>
            </a:r>
            <a:r>
              <a:rPr lang="en-GB" sz="2800" dirty="0"/>
              <a:t>time and space</a:t>
            </a:r>
            <a:r>
              <a:rPr lang="en-GB" sz="2800" dirty="0" smtClean="0"/>
              <a:t>,</a:t>
            </a:r>
            <a:r>
              <a:rPr lang="en-GB" sz="2800" dirty="0"/>
              <a:t> </a:t>
            </a:r>
            <a:endParaRPr lang="en-GB" sz="2800" dirty="0" smtClean="0"/>
          </a:p>
          <a:p>
            <a:pPr lvl="1"/>
            <a:r>
              <a:rPr lang="en-GB" sz="2800" dirty="0" smtClean="0"/>
              <a:t>Dis-embedding </a:t>
            </a:r>
            <a:r>
              <a:rPr lang="en-GB" sz="2800" dirty="0"/>
              <a:t>of social </a:t>
            </a:r>
            <a:r>
              <a:rPr lang="en-GB" sz="2800" dirty="0" smtClean="0"/>
              <a:t>life (e.g. timetables, money) </a:t>
            </a:r>
          </a:p>
          <a:p>
            <a:pPr lvl="1"/>
            <a:r>
              <a:rPr lang="en-GB" sz="2800" dirty="0" smtClean="0"/>
              <a:t>Reflexive </a:t>
            </a:r>
            <a:r>
              <a:rPr lang="en-GB" sz="2800" dirty="0"/>
              <a:t>appropriation of </a:t>
            </a:r>
            <a:r>
              <a:rPr lang="en-GB" sz="2800" dirty="0" smtClean="0"/>
              <a:t>knowledge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7244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simple </a:t>
            </a:r>
            <a:r>
              <a:rPr lang="en-GB" sz="2800" dirty="0" smtClean="0"/>
              <a:t>modernization = </a:t>
            </a:r>
            <a:r>
              <a:rPr lang="en-GB" sz="2800" dirty="0"/>
              <a:t>the transformation of agrarian </a:t>
            </a:r>
            <a:r>
              <a:rPr lang="en-GB" sz="2800" dirty="0" smtClean="0"/>
              <a:t>society into </a:t>
            </a:r>
            <a:r>
              <a:rPr lang="en-GB" sz="2800" dirty="0"/>
              <a:t>industrial society</a:t>
            </a:r>
            <a:r>
              <a:rPr lang="en-GB" sz="2800" dirty="0" smtClean="0"/>
              <a:t>.</a:t>
            </a:r>
          </a:p>
          <a:p>
            <a:r>
              <a:rPr lang="en-GB" sz="2800" dirty="0"/>
              <a:t>(late) </a:t>
            </a:r>
            <a:r>
              <a:rPr lang="en-GB" sz="2800" dirty="0" smtClean="0"/>
              <a:t>modernity = reflexive modernization -</a:t>
            </a:r>
            <a:r>
              <a:rPr lang="en-GB" sz="2800" dirty="0"/>
              <a:t>modern society </a:t>
            </a:r>
            <a:r>
              <a:rPr lang="en-GB" sz="2800" dirty="0" smtClean="0"/>
              <a:t>confronts itself </a:t>
            </a:r>
            <a:r>
              <a:rPr lang="en-GB" sz="2800" dirty="0"/>
              <a:t>with the negative consequences of </a:t>
            </a:r>
            <a:r>
              <a:rPr lang="en-GB" sz="2800" dirty="0" smtClean="0"/>
              <a:t>simple modernization; less about distribution </a:t>
            </a:r>
            <a:r>
              <a:rPr lang="en-GB" sz="2800" dirty="0"/>
              <a:t>of </a:t>
            </a:r>
            <a:r>
              <a:rPr lang="en-GB" sz="2800" dirty="0" smtClean="0"/>
              <a:t>goods – more about distribution </a:t>
            </a:r>
            <a:r>
              <a:rPr lang="en-GB" sz="2800" dirty="0"/>
              <a:t>of risks.</a:t>
            </a:r>
          </a:p>
        </p:txBody>
      </p:sp>
    </p:spTree>
    <p:extLst>
      <p:ext uri="{BB962C8B-B14F-4D97-AF65-F5344CB8AC3E}">
        <p14:creationId xmlns:p14="http://schemas.microsoft.com/office/powerpoint/2010/main" val="398541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1678</TotalTime>
  <Words>748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uos_ppt__template_v7</vt:lpstr>
      <vt:lpstr>UOS divider slide design</vt:lpstr>
      <vt:lpstr>UOS full bleed image</vt:lpstr>
      <vt:lpstr>Technological determinism </vt:lpstr>
      <vt:lpstr>A counter view:  social shaping </vt:lpstr>
      <vt:lpstr>PowerPoint Presentation</vt:lpstr>
      <vt:lpstr>Technology  and  modernity</vt:lpstr>
      <vt:lpstr>Scientific attitude </vt:lpstr>
      <vt:lpstr>Weber</vt:lpstr>
      <vt:lpstr>Marx</vt:lpstr>
      <vt:lpstr>Giddens</vt:lpstr>
      <vt:lpstr>Beck</vt:lpstr>
      <vt:lpstr>Castells </vt:lpstr>
      <vt:lpstr>Studies of the history of technology </vt:lpstr>
      <vt:lpstr>Social Studies of Technology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Pope C.J.</cp:lastModifiedBy>
  <cp:revision>85</cp:revision>
  <cp:lastPrinted>2015-09-28T17:46:33Z</cp:lastPrinted>
  <dcterms:created xsi:type="dcterms:W3CDTF">2011-06-11T08:22:07Z</dcterms:created>
  <dcterms:modified xsi:type="dcterms:W3CDTF">2016-10-06T13:42:44Z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-621963366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C.J.Pope@soton.ac.uk</vt:lpwstr>
  </property>
  <property fmtid="{D5CDD505-2E9C-101B-9397-08002B2CF9AE}" pid="6" name="_AuthorEmailDisplayName">
    <vt:lpwstr>Pope C.J.</vt:lpwstr>
  </property>
</Properties>
</file>