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5" r:id="rId2"/>
    <p:sldId id="261" r:id="rId3"/>
    <p:sldId id="270" r:id="rId4"/>
    <p:sldId id="293" r:id="rId5"/>
    <p:sldId id="274" r:id="rId6"/>
    <p:sldId id="273" r:id="rId7"/>
    <p:sldId id="268" r:id="rId8"/>
    <p:sldId id="258" r:id="rId9"/>
    <p:sldId id="259" r:id="rId10"/>
    <p:sldId id="260" r:id="rId11"/>
    <p:sldId id="278" r:id="rId12"/>
    <p:sldId id="276" r:id="rId13"/>
    <p:sldId id="277" r:id="rId14"/>
    <p:sldId id="281" r:id="rId15"/>
    <p:sldId id="287" r:id="rId16"/>
    <p:sldId id="288" r:id="rId17"/>
    <p:sldId id="289" r:id="rId18"/>
    <p:sldId id="290" r:id="rId19"/>
    <p:sldId id="291"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B"/>
    <a:srgbClr val="005882"/>
    <a:srgbClr val="183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45" autoAdjust="0"/>
    <p:restoredTop sz="55446" autoAdjust="0"/>
  </p:normalViewPr>
  <p:slideViewPr>
    <p:cSldViewPr snapToGrid="0">
      <p:cViewPr varScale="1">
        <p:scale>
          <a:sx n="50" d="100"/>
          <a:sy n="50" d="100"/>
        </p:scale>
        <p:origin x="160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AF9911-AAD0-4304-9C5E-44ECE22DA646}" type="datetimeFigureOut">
              <a:rPr lang="en-GB" smtClean="0"/>
              <a:t>11/09/2016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464650-E95F-4035-B81A-32C410818826}" type="slidenum">
              <a:rPr lang="en-GB" smtClean="0"/>
              <a:t>‹#›</a:t>
            </a:fld>
            <a:endParaRPr lang="en-GB"/>
          </a:p>
        </p:txBody>
      </p:sp>
    </p:spTree>
    <p:extLst>
      <p:ext uri="{BB962C8B-B14F-4D97-AF65-F5344CB8AC3E}">
        <p14:creationId xmlns:p14="http://schemas.microsoft.com/office/powerpoint/2010/main" val="995943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C63EE-0DC4-4D18-8D9B-5BAE54EC067D}" type="datetimeFigureOut">
              <a:rPr lang="en-GB" smtClean="0"/>
              <a:t>11/09/2016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C80EE-3CD6-4522-9A25-93971820B1C6}" type="slidenum">
              <a:rPr lang="en-GB" smtClean="0"/>
              <a:t>‹#›</a:t>
            </a:fld>
            <a:endParaRPr lang="en-GB"/>
          </a:p>
        </p:txBody>
      </p:sp>
    </p:spTree>
    <p:extLst>
      <p:ext uri="{BB962C8B-B14F-4D97-AF65-F5344CB8AC3E}">
        <p14:creationId xmlns:p14="http://schemas.microsoft.com/office/powerpoint/2010/main" val="285976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presentation I will share information about the repository for OERs that was created in 2007 by the University of Southampton</a:t>
            </a:r>
          </a:p>
          <a:p>
            <a:r>
              <a:rPr lang="en-US" baseline="0" dirty="0" smtClean="0"/>
              <a:t>Additionally I will be talking about one of the challenges around OER – Discoverability.  This is a topic I studied as part of my MSc in Digital Education and I will be sharing some of the key finds with you.</a:t>
            </a:r>
            <a:endParaRPr lang="en-US" dirty="0"/>
          </a:p>
        </p:txBody>
      </p:sp>
      <p:sp>
        <p:nvSpPr>
          <p:cNvPr id="4" name="Slide Number Placeholder 3"/>
          <p:cNvSpPr>
            <a:spLocks noGrp="1"/>
          </p:cNvSpPr>
          <p:nvPr>
            <p:ph type="sldNum" sz="quarter" idx="10"/>
          </p:nvPr>
        </p:nvSpPr>
        <p:spPr/>
        <p:txBody>
          <a:bodyPr/>
          <a:lstStyle/>
          <a:p>
            <a:fld id="{BACC80EE-3CD6-4522-9A25-93971820B1C6}" type="slidenum">
              <a:rPr lang="en-GB" smtClean="0"/>
              <a:t>1</a:t>
            </a:fld>
            <a:endParaRPr lang="en-GB"/>
          </a:p>
        </p:txBody>
      </p:sp>
    </p:spTree>
    <p:extLst>
      <p:ext uri="{BB962C8B-B14F-4D97-AF65-F5344CB8AC3E}">
        <p14:creationId xmlns:p14="http://schemas.microsoft.com/office/powerpoint/2010/main" val="1760970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Overwhelming preference for management environments</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ACC80EE-3CD6-4522-9A25-93971820B1C6}" type="slidenum">
              <a:rPr lang="en-GB" smtClean="0"/>
              <a:t>12</a:t>
            </a:fld>
            <a:endParaRPr lang="en-GB"/>
          </a:p>
        </p:txBody>
      </p:sp>
    </p:spTree>
    <p:extLst>
      <p:ext uri="{BB962C8B-B14F-4D97-AF65-F5344CB8AC3E}">
        <p14:creationId xmlns:p14="http://schemas.microsoft.com/office/powerpoint/2010/main" val="978227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Thinking about our users, I look across</a:t>
            </a:r>
            <a:r>
              <a:rPr lang="en-GB" baseline="0" dirty="0" smtClean="0"/>
              <a:t> the sites used by the projects to identify what they offered to aid discoverability by our range of users.</a:t>
            </a:r>
          </a:p>
          <a:p>
            <a:endParaRPr lang="en-GB" baseline="0" dirty="0" smtClean="0"/>
          </a:p>
          <a:p>
            <a:r>
              <a:rPr lang="en-GB" baseline="0" dirty="0" smtClean="0"/>
              <a:t>Over half talk about metadata optimisation – helped expose data to search engines</a:t>
            </a:r>
          </a:p>
          <a:p>
            <a:r>
              <a:rPr lang="en-GB" baseline="0" dirty="0" smtClean="0"/>
              <a:t>Surprising that only half offered a share this widget, a simple method of increasing visibility of a record through personal networks</a:t>
            </a:r>
          </a:p>
          <a:p>
            <a:r>
              <a:rPr lang="en-GB" baseline="0" dirty="0" smtClean="0"/>
              <a:t>Related resources which can be driven a number of different way – again a simple mechanism to offering alternatives to a user that may not have found exactly what they need.</a:t>
            </a:r>
          </a:p>
          <a:p>
            <a:endParaRPr lang="en-GB" baseline="0" dirty="0" smtClean="0"/>
          </a:p>
          <a:p>
            <a:r>
              <a:rPr lang="en-GB" baseline="0" dirty="0" smtClean="0"/>
              <a:t>The biggest concern (though perhaps not a surprise) was the next piece of data – that 48% of the projects analysed were no longer active!  </a:t>
            </a:r>
          </a:p>
          <a:p>
            <a:endParaRPr lang="en-GB" baseline="0" dirty="0" smtClean="0"/>
          </a:p>
          <a:p>
            <a:r>
              <a:rPr lang="en-GB" baseline="0" dirty="0" smtClean="0"/>
              <a:t>The big problem with this was reflected in a report by the </a:t>
            </a:r>
            <a:r>
              <a:rPr lang="en-GB" baseline="0" dirty="0" err="1" smtClean="0"/>
              <a:t>Jisc</a:t>
            </a:r>
            <a:r>
              <a:rPr lang="en-GB" baseline="0" dirty="0" smtClean="0"/>
              <a:t> Spotlight project – technology is constantly changes, services will disappear, new ones will arrive, search algorithms are constantly evolved.  Content no matter how good will disappear if it is not looked after.</a:t>
            </a:r>
          </a:p>
          <a:p>
            <a:endParaRPr lang="en-GB" baseline="0" dirty="0" smtClean="0"/>
          </a:p>
          <a:p>
            <a:r>
              <a:rPr lang="en-GB" dirty="0" smtClean="0"/>
              <a:t>With this is</a:t>
            </a:r>
            <a:r>
              <a:rPr lang="en-GB" baseline="0" dirty="0" smtClean="0"/>
              <a:t> mind that I think we have to reconsider how the user community interacts with our repositories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ACC80EE-3CD6-4522-9A25-93971820B1C6}" type="slidenum">
              <a:rPr lang="en-GB" smtClean="0"/>
              <a:t>13</a:t>
            </a:fld>
            <a:endParaRPr lang="en-GB"/>
          </a:p>
        </p:txBody>
      </p:sp>
    </p:spTree>
    <p:extLst>
      <p:ext uri="{BB962C8B-B14F-4D97-AF65-F5344CB8AC3E}">
        <p14:creationId xmlns:p14="http://schemas.microsoft.com/office/powerpoint/2010/main" val="48777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CC80EE-3CD6-4522-9A25-93971820B1C6}" type="slidenum">
              <a:rPr lang="en-GB" smtClean="0"/>
              <a:t>14</a:t>
            </a:fld>
            <a:endParaRPr lang="en-GB"/>
          </a:p>
        </p:txBody>
      </p:sp>
    </p:spTree>
    <p:extLst>
      <p:ext uri="{BB962C8B-B14F-4D97-AF65-F5344CB8AC3E}">
        <p14:creationId xmlns:p14="http://schemas.microsoft.com/office/powerpoint/2010/main" val="240755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CC80EE-3CD6-4522-9A25-93971820B1C6}" type="slidenum">
              <a:rPr lang="en-GB" smtClean="0"/>
              <a:t>15</a:t>
            </a:fld>
            <a:endParaRPr lang="en-GB"/>
          </a:p>
        </p:txBody>
      </p:sp>
    </p:spTree>
    <p:extLst>
      <p:ext uri="{BB962C8B-B14F-4D97-AF65-F5344CB8AC3E}">
        <p14:creationId xmlns:p14="http://schemas.microsoft.com/office/powerpoint/2010/main" val="1605982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CC80EE-3CD6-4522-9A25-93971820B1C6}" type="slidenum">
              <a:rPr lang="en-GB" smtClean="0"/>
              <a:t>16</a:t>
            </a:fld>
            <a:endParaRPr lang="en-GB"/>
          </a:p>
        </p:txBody>
      </p:sp>
    </p:spTree>
    <p:extLst>
      <p:ext uri="{BB962C8B-B14F-4D97-AF65-F5344CB8AC3E}">
        <p14:creationId xmlns:p14="http://schemas.microsoft.com/office/powerpoint/2010/main" val="2020985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CC80EE-3CD6-4522-9A25-93971820B1C6}" type="slidenum">
              <a:rPr lang="en-GB" smtClean="0"/>
              <a:t>17</a:t>
            </a:fld>
            <a:endParaRPr lang="en-GB"/>
          </a:p>
        </p:txBody>
      </p:sp>
    </p:spTree>
    <p:extLst>
      <p:ext uri="{BB962C8B-B14F-4D97-AF65-F5344CB8AC3E}">
        <p14:creationId xmlns:p14="http://schemas.microsoft.com/office/powerpoint/2010/main" val="3387410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CC80EE-3CD6-4522-9A25-93971820B1C6}" type="slidenum">
              <a:rPr lang="en-GB" smtClean="0"/>
              <a:t>18</a:t>
            </a:fld>
            <a:endParaRPr lang="en-GB"/>
          </a:p>
        </p:txBody>
      </p:sp>
    </p:spTree>
    <p:extLst>
      <p:ext uri="{BB962C8B-B14F-4D97-AF65-F5344CB8AC3E}">
        <p14:creationId xmlns:p14="http://schemas.microsoft.com/office/powerpoint/2010/main" val="4259262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CC80EE-3CD6-4522-9A25-93971820B1C6}" type="slidenum">
              <a:rPr lang="en-GB" smtClean="0"/>
              <a:t>19</a:t>
            </a:fld>
            <a:endParaRPr lang="en-GB"/>
          </a:p>
        </p:txBody>
      </p:sp>
    </p:spTree>
    <p:extLst>
      <p:ext uri="{BB962C8B-B14F-4D97-AF65-F5344CB8AC3E}">
        <p14:creationId xmlns:p14="http://schemas.microsoft.com/office/powerpoint/2010/main" val="287847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a:t>
            </a:r>
            <a:r>
              <a:rPr lang="en-GB" baseline="0" dirty="0" smtClean="0"/>
              <a:t> introduction</a:t>
            </a:r>
          </a:p>
          <a:p>
            <a:r>
              <a:rPr lang="en-GB" baseline="0" dirty="0" smtClean="0"/>
              <a:t>I am part of an enterprise group called </a:t>
            </a:r>
            <a:r>
              <a:rPr lang="en-GB" baseline="0" dirty="0" err="1" smtClean="0"/>
              <a:t>EPrints</a:t>
            </a:r>
            <a:r>
              <a:rPr lang="en-GB" baseline="0" dirty="0" smtClean="0"/>
              <a:t> Services and we are part of the web sciences research labs in ECS – Electronics &amp; Computer Sciences</a:t>
            </a:r>
          </a:p>
          <a:p>
            <a:r>
              <a:rPr lang="en-GB" baseline="0" dirty="0" smtClean="0"/>
              <a:t>      We manage the core EPrints software which is open source and free</a:t>
            </a:r>
          </a:p>
          <a:p>
            <a:r>
              <a:rPr lang="en-GB" baseline="0" dirty="0" smtClean="0"/>
              <a:t>      We provide a number of bespoke solutions and paid for services to support this work</a:t>
            </a:r>
          </a:p>
          <a:p>
            <a:r>
              <a:rPr lang="en-GB" baseline="0" dirty="0" smtClean="0"/>
              <a:t>      We are not for profit, so this model ensures the continued support and development of the core software</a:t>
            </a:r>
          </a:p>
          <a:p>
            <a:endParaRPr lang="en-GB" baseline="0" dirty="0" smtClean="0"/>
          </a:p>
          <a:p>
            <a:r>
              <a:rPr lang="en-GB" baseline="0" dirty="0" smtClean="0"/>
              <a:t>POLL:  Who in the room has heard of </a:t>
            </a:r>
            <a:r>
              <a:rPr lang="en-GB" baseline="0" dirty="0" err="1" smtClean="0"/>
              <a:t>EPrints</a:t>
            </a:r>
            <a:endParaRPr lang="en-GB" baseline="0" dirty="0" smtClean="0"/>
          </a:p>
          <a:p>
            <a:r>
              <a:rPr lang="en-GB" baseline="0" dirty="0" smtClean="0"/>
              <a:t>POLL:  Who in the room has heard of </a:t>
            </a:r>
            <a:r>
              <a:rPr lang="en-GB" baseline="0" dirty="0" err="1" smtClean="0"/>
              <a:t>EdShare</a:t>
            </a:r>
            <a:endParaRPr lang="en-GB" baseline="0" dirty="0" smtClean="0"/>
          </a:p>
          <a:p>
            <a:endParaRPr lang="en-GB" baseline="0" dirty="0" smtClean="0"/>
          </a:p>
          <a:p>
            <a:r>
              <a:rPr lang="en-GB" baseline="0" dirty="0" smtClean="0"/>
              <a:t>Nearly 10 years ago, and a number of key people in these labs came together to start up a project called </a:t>
            </a:r>
            <a:r>
              <a:rPr lang="en-GB" baseline="0" dirty="0" err="1" smtClean="0"/>
              <a:t>EdSpace</a:t>
            </a:r>
            <a:endParaRPr lang="en-GB" dirty="0"/>
          </a:p>
        </p:txBody>
      </p:sp>
      <p:sp>
        <p:nvSpPr>
          <p:cNvPr id="4" name="Slide Number Placeholder 3"/>
          <p:cNvSpPr>
            <a:spLocks noGrp="1"/>
          </p:cNvSpPr>
          <p:nvPr>
            <p:ph type="sldNum" sz="quarter" idx="10"/>
          </p:nvPr>
        </p:nvSpPr>
        <p:spPr/>
        <p:txBody>
          <a:bodyPr/>
          <a:lstStyle/>
          <a:p>
            <a:fld id="{BACC80EE-3CD6-4522-9A25-93971820B1C6}" type="slidenum">
              <a:rPr lang="en-GB" smtClean="0"/>
              <a:t>2</a:t>
            </a:fld>
            <a:endParaRPr lang="en-GB"/>
          </a:p>
        </p:txBody>
      </p:sp>
    </p:spTree>
    <p:extLst>
      <p:ext uri="{BB962C8B-B14F-4D97-AF65-F5344CB8AC3E}">
        <p14:creationId xmlns:p14="http://schemas.microsoft.com/office/powerpoint/2010/main" val="134564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In Early 2007 - Uni</a:t>
            </a:r>
            <a:r>
              <a:rPr lang="en-GB" baseline="0" dirty="0" smtClean="0"/>
              <a:t>. Of </a:t>
            </a:r>
            <a:r>
              <a:rPr lang="en-GB" baseline="0" dirty="0" err="1" smtClean="0"/>
              <a:t>Soton</a:t>
            </a:r>
            <a:r>
              <a:rPr lang="en-GB" baseline="0" dirty="0" smtClean="0"/>
              <a:t> project, some funding from </a:t>
            </a:r>
            <a:r>
              <a:rPr lang="en-GB" baseline="0" dirty="0" err="1" smtClean="0"/>
              <a:t>Jisc</a:t>
            </a:r>
            <a:r>
              <a:rPr lang="en-GB" baseline="0" dirty="0" smtClean="0"/>
              <a:t> as part of the Institutional Exemplars programme</a:t>
            </a:r>
          </a:p>
          <a:p>
            <a:r>
              <a:rPr lang="en-GB" baseline="0" dirty="0" smtClean="0"/>
              <a:t>- Need for single system to hold all manner of teaching and learning resources and encourage sharing and collaboration across the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This was nearly 10 years ago.  OER activity at the time was acknowledged and of interest to the group but was not the primary purpose</a:t>
            </a:r>
          </a:p>
          <a:p>
            <a:r>
              <a:rPr lang="en-GB" baseline="0" dirty="0" smtClean="0"/>
              <a:t>- Although the primary purpose was needs of the institution, choices made by the team quickly resulted in an offering well suited to sharing content openly:</a:t>
            </a:r>
          </a:p>
          <a:p>
            <a:r>
              <a:rPr lang="en-GB" baseline="0" dirty="0" smtClean="0"/>
              <a:t>	</a:t>
            </a:r>
          </a:p>
          <a:p>
            <a:r>
              <a:rPr lang="en-GB" baseline="0" dirty="0" err="1" smtClean="0"/>
              <a:t>Eprints</a:t>
            </a:r>
            <a:r>
              <a:rPr lang="en-GB" baseline="0" dirty="0" smtClean="0"/>
              <a:t> </a:t>
            </a:r>
            <a:r>
              <a:rPr lang="en-GB" baseline="0" dirty="0" smtClean="0"/>
              <a:t>was selected due to it’s open source design and it’s support for all content types </a:t>
            </a:r>
            <a:endParaRPr lang="en-GB" baseline="0" dirty="0" smtClean="0"/>
          </a:p>
          <a:p>
            <a:r>
              <a:rPr lang="en-GB" baseline="0" dirty="0" err="1" smtClean="0"/>
              <a:t>EdShare</a:t>
            </a:r>
            <a:r>
              <a:rPr lang="en-GB" baseline="0" dirty="0" smtClean="0"/>
              <a:t> was influenced by model and design of social media sites</a:t>
            </a:r>
          </a:p>
          <a:p>
            <a:endParaRPr lang="en-GB" baseline="0" dirty="0" smtClean="0"/>
          </a:p>
          <a:p>
            <a:r>
              <a:rPr lang="en-GB" baseline="0" dirty="0" smtClean="0"/>
              <a:t>Following slides outline some (not all) of the features implemented in the original project as well as developments over the past 12-18mths</a:t>
            </a:r>
          </a:p>
          <a:p>
            <a:endParaRPr lang="en-GB" baseline="0" dirty="0" smtClean="0"/>
          </a:p>
          <a:p>
            <a:r>
              <a:rPr lang="en-GB" baseline="0" dirty="0" smtClean="0"/>
              <a:t>Since the end of the research project in 2009, </a:t>
            </a:r>
            <a:r>
              <a:rPr lang="en-GB" baseline="0" dirty="0" err="1" smtClean="0"/>
              <a:t>EdShare</a:t>
            </a:r>
            <a:r>
              <a:rPr lang="en-GB" baseline="0" dirty="0" smtClean="0"/>
              <a:t> has become a supported and developed solution by </a:t>
            </a:r>
            <a:r>
              <a:rPr lang="en-GB" baseline="0" dirty="0" err="1" smtClean="0"/>
              <a:t>EPrints</a:t>
            </a:r>
            <a:r>
              <a:rPr lang="en-GB" baseline="0" dirty="0" smtClean="0"/>
              <a:t> Services</a:t>
            </a:r>
            <a:r>
              <a:rPr lang="en-GB" baseline="0" dirty="0" smtClean="0"/>
              <a:t>	</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ACC80EE-3CD6-4522-9A25-93971820B1C6}" type="slidenum">
              <a:rPr lang="en-GB" smtClean="0"/>
              <a:t>3</a:t>
            </a:fld>
            <a:endParaRPr lang="en-GB"/>
          </a:p>
        </p:txBody>
      </p:sp>
    </p:spTree>
    <p:extLst>
      <p:ext uri="{BB962C8B-B14F-4D97-AF65-F5344CB8AC3E}">
        <p14:creationId xmlns:p14="http://schemas.microsoft.com/office/powerpoint/2010/main" val="2309771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CC80EE-3CD6-4522-9A25-93971820B1C6}" type="slidenum">
              <a:rPr lang="en-GB" smtClean="0"/>
              <a:t>4</a:t>
            </a:fld>
            <a:endParaRPr lang="en-GB"/>
          </a:p>
        </p:txBody>
      </p:sp>
    </p:spTree>
    <p:extLst>
      <p:ext uri="{BB962C8B-B14F-4D97-AF65-F5344CB8AC3E}">
        <p14:creationId xmlns:p14="http://schemas.microsoft.com/office/powerpoint/2010/main" val="148301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a couple</a:t>
            </a:r>
            <a:r>
              <a:rPr lang="en-GB" baseline="0" dirty="0" smtClean="0"/>
              <a:t> of minutes to chat to the person next to you – you can also tweet me your thoughts</a:t>
            </a:r>
          </a:p>
          <a:p>
            <a:endParaRPr lang="en-GB" baseline="0" dirty="0" smtClean="0"/>
          </a:p>
          <a:p>
            <a:r>
              <a:rPr lang="en-GB" baseline="0" dirty="0" smtClean="0"/>
              <a:t>----------------------------</a:t>
            </a:r>
          </a:p>
          <a:p>
            <a:r>
              <a:rPr lang="en-GB" baseline="0" dirty="0" smtClean="0"/>
              <a:t>Repositories are great for managing a large diverse collection of content, making things as simple as possible for you to share your resource for consumption.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We are still currently in a relative comfort zone when it comes to being open – we remain as the sole providers of content presented in the  repository and control how it appears.</a:t>
            </a:r>
          </a:p>
          <a:p>
            <a:endParaRPr lang="en-GB" baseline="0" dirty="0" smtClean="0"/>
          </a:p>
          <a:p>
            <a:r>
              <a:rPr lang="en-GB" baseline="0" dirty="0" smtClean="0"/>
              <a:t>Is that as open as we are going to be – could we be doing more, should we be doing more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ACC80EE-3CD6-4522-9A25-93971820B1C6}" type="slidenum">
              <a:rPr lang="en-GB" smtClean="0"/>
              <a:t>7</a:t>
            </a:fld>
            <a:endParaRPr lang="en-GB"/>
          </a:p>
        </p:txBody>
      </p:sp>
    </p:spTree>
    <p:extLst>
      <p:ext uri="{BB962C8B-B14F-4D97-AF65-F5344CB8AC3E}">
        <p14:creationId xmlns:p14="http://schemas.microsoft.com/office/powerpoint/2010/main" val="152482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All about removing barriers - is adding content to the repository enough?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place a lot of emphasis on providing the content, posting it online with a licence.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One</a:t>
            </a:r>
            <a:r>
              <a:rPr lang="en-GB" baseline="0" dirty="0" smtClean="0"/>
              <a:t> of the most significant challenges to emerge around OERs has been their discoverability – by all types of users, be they academic, students or self-learners.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ACC80EE-3CD6-4522-9A25-93971820B1C6}" type="slidenum">
              <a:rPr lang="en-GB" smtClean="0"/>
              <a:t>8</a:t>
            </a:fld>
            <a:endParaRPr lang="en-GB"/>
          </a:p>
        </p:txBody>
      </p:sp>
    </p:spTree>
    <p:extLst>
      <p:ext uri="{BB962C8B-B14F-4D97-AF65-F5344CB8AC3E}">
        <p14:creationId xmlns:p14="http://schemas.microsoft.com/office/powerpoint/2010/main" val="41993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First what do we mean by ‘discoverability’</a:t>
            </a:r>
          </a:p>
          <a:p>
            <a:endParaRPr lang="en-GB" dirty="0" smtClean="0"/>
          </a:p>
          <a:p>
            <a:r>
              <a:rPr lang="en-GB" dirty="0" smtClean="0"/>
              <a:t>This may seem like</a:t>
            </a:r>
            <a:r>
              <a:rPr lang="en-GB" baseline="0" dirty="0" smtClean="0"/>
              <a:t> it has an obvious clear answer, but just as openness has many levels (it is not a case of open vs closed), so does the discoverability of OERs – it’s not a simple as ensuring Google shows it in its results page.</a:t>
            </a:r>
          </a:p>
          <a:p>
            <a:endParaRPr lang="en-GB" baseline="0" dirty="0" smtClean="0"/>
          </a:p>
          <a:p>
            <a:r>
              <a:rPr lang="en-GB" dirty="0" smtClean="0"/>
              <a:t>For</a:t>
            </a:r>
            <a:r>
              <a:rPr lang="en-GB" baseline="0" dirty="0" smtClean="0"/>
              <a:t> OERs we are talking about a diverse population of users with different expectations of how they want to interact with the resources, apply search strategies for finding and trusting them.  They will also have different levels of ability to make decisions on whether they have found something that meets their needs.</a:t>
            </a:r>
          </a:p>
          <a:p>
            <a:endParaRPr lang="en-GB" baseline="0" dirty="0" smtClean="0"/>
          </a:p>
        </p:txBody>
      </p:sp>
      <p:sp>
        <p:nvSpPr>
          <p:cNvPr id="4" name="Slide Number Placeholder 3"/>
          <p:cNvSpPr>
            <a:spLocks noGrp="1"/>
          </p:cNvSpPr>
          <p:nvPr>
            <p:ph type="sldNum" sz="quarter" idx="10"/>
          </p:nvPr>
        </p:nvSpPr>
        <p:spPr/>
        <p:txBody>
          <a:bodyPr/>
          <a:lstStyle/>
          <a:p>
            <a:fld id="{BACC80EE-3CD6-4522-9A25-93971820B1C6}" type="slidenum">
              <a:rPr lang="en-GB" smtClean="0"/>
              <a:t>9</a:t>
            </a:fld>
            <a:endParaRPr lang="en-GB"/>
          </a:p>
        </p:txBody>
      </p:sp>
    </p:spTree>
    <p:extLst>
      <p:ext uri="{BB962C8B-B14F-4D97-AF65-F5344CB8AC3E}">
        <p14:creationId xmlns:p14="http://schemas.microsoft.com/office/powerpoint/2010/main" val="424390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During 2014 I tackled this topic in a small piece of research as part of a Master in Digital Education I was doing with the University of Edinburgh.   </a:t>
            </a:r>
          </a:p>
          <a:p>
            <a:endParaRPr lang="en-GB" baseline="0" dirty="0" smtClean="0"/>
          </a:p>
          <a:p>
            <a:r>
              <a:rPr lang="en-GB" dirty="0" smtClean="0"/>
              <a:t>This included </a:t>
            </a:r>
            <a:r>
              <a:rPr lang="en-GB" baseline="0" dirty="0" smtClean="0"/>
              <a:t>a literature review to get greater understanding of what we really mean by OERs as well as the technical and non-technical understanding of the topic of discoverability – of which there was a surprisingly small amount.  Much of which was based around search engine optimisation.</a:t>
            </a:r>
          </a:p>
          <a:p>
            <a:endParaRPr lang="en-GB" baseline="0" dirty="0" smtClean="0"/>
          </a:p>
          <a:p>
            <a:r>
              <a:rPr lang="en-GB" dirty="0" smtClean="0"/>
              <a:t>Specifically</a:t>
            </a:r>
            <a:r>
              <a:rPr lang="en-GB" baseline="0" dirty="0" smtClean="0"/>
              <a:t> my study focused on identifying strategies used by UK HEIs to address the challenge of discoverability and I would like to share with you some of the key findings from this.</a:t>
            </a:r>
          </a:p>
          <a:p>
            <a:endParaRPr lang="en-GB" baseline="0" dirty="0" smtClean="0"/>
          </a:p>
          <a:p>
            <a:r>
              <a:rPr lang="en-GB" dirty="0" smtClean="0"/>
              <a:t>Limitations had</a:t>
            </a:r>
            <a:r>
              <a:rPr lang="en-GB" baseline="0" dirty="0" smtClean="0"/>
              <a:t> be imposed on the study as it was a masters – the UKOER projects were selected as a case study, of which 35 met my criteria for inclusion – i.e. being about OER release and still existing</a:t>
            </a:r>
          </a:p>
        </p:txBody>
      </p:sp>
      <p:sp>
        <p:nvSpPr>
          <p:cNvPr id="4" name="Slide Number Placeholder 3"/>
          <p:cNvSpPr>
            <a:spLocks noGrp="1"/>
          </p:cNvSpPr>
          <p:nvPr>
            <p:ph type="sldNum" sz="quarter" idx="10"/>
          </p:nvPr>
        </p:nvSpPr>
        <p:spPr/>
        <p:txBody>
          <a:bodyPr/>
          <a:lstStyle/>
          <a:p>
            <a:fld id="{BACC80EE-3CD6-4522-9A25-93971820B1C6}" type="slidenum">
              <a:rPr lang="en-GB" smtClean="0"/>
              <a:t>10</a:t>
            </a:fld>
            <a:endParaRPr lang="en-GB"/>
          </a:p>
        </p:txBody>
      </p:sp>
    </p:spTree>
    <p:extLst>
      <p:ext uri="{BB962C8B-B14F-4D97-AF65-F5344CB8AC3E}">
        <p14:creationId xmlns:p14="http://schemas.microsoft.com/office/powerpoint/2010/main" val="1088376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the data collection process it clearly became apparent that projects had consciously targeted their OER for specific audiences.</a:t>
            </a:r>
          </a:p>
          <a:p>
            <a:r>
              <a:rPr lang="en-GB" baseline="0" dirty="0" smtClean="0"/>
              <a:t>Surprisingly only 34% has explicitly declared they were be released for a global audience / anyone. </a:t>
            </a:r>
          </a:p>
          <a:p>
            <a:endParaRPr lang="en-GB" baseline="0" dirty="0" smtClean="0"/>
          </a:p>
          <a:p>
            <a:r>
              <a:rPr lang="en-GB" baseline="0" dirty="0" smtClean="0"/>
              <a:t>66% declared they were for enrolled students (either at their own or another institution doing a specific course)</a:t>
            </a:r>
          </a:p>
          <a:p>
            <a:r>
              <a:rPr lang="en-GB" baseline="0" dirty="0" smtClean="0"/>
              <a:t>89% declared they were for academic students</a:t>
            </a:r>
          </a:p>
          <a:p>
            <a:endParaRPr lang="en-GB" baseline="0" dirty="0" smtClean="0"/>
          </a:p>
          <a:p>
            <a:r>
              <a:rPr lang="en-GB" baseline="0" dirty="0" smtClean="0"/>
              <a:t>Fine in itself – but could this type of conscious bias affect how much effort we put in to the resources discoverability factors?</a:t>
            </a:r>
            <a:endParaRPr lang="en-GB" dirty="0"/>
          </a:p>
        </p:txBody>
      </p:sp>
      <p:sp>
        <p:nvSpPr>
          <p:cNvPr id="4" name="Slide Number Placeholder 3"/>
          <p:cNvSpPr>
            <a:spLocks noGrp="1"/>
          </p:cNvSpPr>
          <p:nvPr>
            <p:ph type="sldNum" sz="quarter" idx="10"/>
          </p:nvPr>
        </p:nvSpPr>
        <p:spPr/>
        <p:txBody>
          <a:bodyPr/>
          <a:lstStyle/>
          <a:p>
            <a:fld id="{BACC80EE-3CD6-4522-9A25-93971820B1C6}" type="slidenum">
              <a:rPr lang="en-GB" smtClean="0"/>
              <a:t>11</a:t>
            </a:fld>
            <a:endParaRPr lang="en-GB"/>
          </a:p>
        </p:txBody>
      </p:sp>
    </p:spTree>
    <p:extLst>
      <p:ext uri="{BB962C8B-B14F-4D97-AF65-F5344CB8AC3E}">
        <p14:creationId xmlns:p14="http://schemas.microsoft.com/office/powerpoint/2010/main" val="375504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48AF83-FB1B-4673-A841-736C5A56FC7C}" type="datetimeFigureOut">
              <a:rPr lang="en-GB" smtClean="0"/>
              <a:t>11/09/2016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9AC46-3629-4EF8-BF91-27A48BFCD6A8}" type="slidenum">
              <a:rPr lang="en-GB" smtClean="0"/>
              <a:t>‹#›</a:t>
            </a:fld>
            <a:endParaRPr lang="en-GB"/>
          </a:p>
        </p:txBody>
      </p:sp>
    </p:spTree>
    <p:extLst>
      <p:ext uri="{BB962C8B-B14F-4D97-AF65-F5344CB8AC3E}">
        <p14:creationId xmlns:p14="http://schemas.microsoft.com/office/powerpoint/2010/main" val="7665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48AF83-FB1B-4673-A841-736C5A56FC7C}" type="datetimeFigureOut">
              <a:rPr lang="en-GB" smtClean="0"/>
              <a:t>11/09/2016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9AC46-3629-4EF8-BF91-27A48BFCD6A8}" type="slidenum">
              <a:rPr lang="en-GB" smtClean="0"/>
              <a:t>‹#›</a:t>
            </a:fld>
            <a:endParaRPr lang="en-GB"/>
          </a:p>
        </p:txBody>
      </p:sp>
    </p:spTree>
    <p:extLst>
      <p:ext uri="{BB962C8B-B14F-4D97-AF65-F5344CB8AC3E}">
        <p14:creationId xmlns:p14="http://schemas.microsoft.com/office/powerpoint/2010/main" val="254395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48AF83-FB1B-4673-A841-736C5A56FC7C}" type="datetimeFigureOut">
              <a:rPr lang="en-GB" smtClean="0"/>
              <a:t>11/09/2016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9AC46-3629-4EF8-BF91-27A48BFCD6A8}" type="slidenum">
              <a:rPr lang="en-GB" smtClean="0"/>
              <a:t>‹#›</a:t>
            </a:fld>
            <a:endParaRPr lang="en-GB"/>
          </a:p>
        </p:txBody>
      </p:sp>
    </p:spTree>
    <p:extLst>
      <p:ext uri="{BB962C8B-B14F-4D97-AF65-F5344CB8AC3E}">
        <p14:creationId xmlns:p14="http://schemas.microsoft.com/office/powerpoint/2010/main" val="345366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48AF83-FB1B-4673-A841-736C5A56FC7C}" type="datetimeFigureOut">
              <a:rPr lang="en-GB" smtClean="0"/>
              <a:t>11/09/2016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9AC46-3629-4EF8-BF91-27A48BFCD6A8}" type="slidenum">
              <a:rPr lang="en-GB" smtClean="0"/>
              <a:t>‹#›</a:t>
            </a:fld>
            <a:endParaRPr lang="en-GB"/>
          </a:p>
        </p:txBody>
      </p:sp>
    </p:spTree>
    <p:extLst>
      <p:ext uri="{BB962C8B-B14F-4D97-AF65-F5344CB8AC3E}">
        <p14:creationId xmlns:p14="http://schemas.microsoft.com/office/powerpoint/2010/main" val="357881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8AF83-FB1B-4673-A841-736C5A56FC7C}" type="datetimeFigureOut">
              <a:rPr lang="en-GB" smtClean="0"/>
              <a:t>11/09/2016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9AC46-3629-4EF8-BF91-27A48BFCD6A8}" type="slidenum">
              <a:rPr lang="en-GB" smtClean="0"/>
              <a:t>‹#›</a:t>
            </a:fld>
            <a:endParaRPr lang="en-GB"/>
          </a:p>
        </p:txBody>
      </p:sp>
    </p:spTree>
    <p:extLst>
      <p:ext uri="{BB962C8B-B14F-4D97-AF65-F5344CB8AC3E}">
        <p14:creationId xmlns:p14="http://schemas.microsoft.com/office/powerpoint/2010/main" val="208799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48AF83-FB1B-4673-A841-736C5A56FC7C}" type="datetimeFigureOut">
              <a:rPr lang="en-GB" smtClean="0"/>
              <a:t>11/09/2016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9AC46-3629-4EF8-BF91-27A48BFCD6A8}" type="slidenum">
              <a:rPr lang="en-GB" smtClean="0"/>
              <a:t>‹#›</a:t>
            </a:fld>
            <a:endParaRPr lang="en-GB"/>
          </a:p>
        </p:txBody>
      </p:sp>
    </p:spTree>
    <p:extLst>
      <p:ext uri="{BB962C8B-B14F-4D97-AF65-F5344CB8AC3E}">
        <p14:creationId xmlns:p14="http://schemas.microsoft.com/office/powerpoint/2010/main" val="291878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48AF83-FB1B-4673-A841-736C5A56FC7C}" type="datetimeFigureOut">
              <a:rPr lang="en-GB" smtClean="0"/>
              <a:t>11/09/2016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29AC46-3629-4EF8-BF91-27A48BFCD6A8}" type="slidenum">
              <a:rPr lang="en-GB" smtClean="0"/>
              <a:t>‹#›</a:t>
            </a:fld>
            <a:endParaRPr lang="en-GB"/>
          </a:p>
        </p:txBody>
      </p:sp>
    </p:spTree>
    <p:extLst>
      <p:ext uri="{BB962C8B-B14F-4D97-AF65-F5344CB8AC3E}">
        <p14:creationId xmlns:p14="http://schemas.microsoft.com/office/powerpoint/2010/main" val="190303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48AF83-FB1B-4673-A841-736C5A56FC7C}" type="datetimeFigureOut">
              <a:rPr lang="en-GB" smtClean="0"/>
              <a:t>11/09/2016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29AC46-3629-4EF8-BF91-27A48BFCD6A8}" type="slidenum">
              <a:rPr lang="en-GB" smtClean="0"/>
              <a:t>‹#›</a:t>
            </a:fld>
            <a:endParaRPr lang="en-GB"/>
          </a:p>
        </p:txBody>
      </p:sp>
    </p:spTree>
    <p:extLst>
      <p:ext uri="{BB962C8B-B14F-4D97-AF65-F5344CB8AC3E}">
        <p14:creationId xmlns:p14="http://schemas.microsoft.com/office/powerpoint/2010/main" val="200060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8AF83-FB1B-4673-A841-736C5A56FC7C}" type="datetimeFigureOut">
              <a:rPr lang="en-GB" smtClean="0"/>
              <a:t>11/09/2016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29AC46-3629-4EF8-BF91-27A48BFCD6A8}" type="slidenum">
              <a:rPr lang="en-GB" smtClean="0"/>
              <a:t>‹#›</a:t>
            </a:fld>
            <a:endParaRPr lang="en-GB"/>
          </a:p>
        </p:txBody>
      </p:sp>
    </p:spTree>
    <p:extLst>
      <p:ext uri="{BB962C8B-B14F-4D97-AF65-F5344CB8AC3E}">
        <p14:creationId xmlns:p14="http://schemas.microsoft.com/office/powerpoint/2010/main" val="40285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8AF83-FB1B-4673-A841-736C5A56FC7C}" type="datetimeFigureOut">
              <a:rPr lang="en-GB" smtClean="0"/>
              <a:t>11/09/2016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9AC46-3629-4EF8-BF91-27A48BFCD6A8}" type="slidenum">
              <a:rPr lang="en-GB" smtClean="0"/>
              <a:t>‹#›</a:t>
            </a:fld>
            <a:endParaRPr lang="en-GB"/>
          </a:p>
        </p:txBody>
      </p:sp>
    </p:spTree>
    <p:extLst>
      <p:ext uri="{BB962C8B-B14F-4D97-AF65-F5344CB8AC3E}">
        <p14:creationId xmlns:p14="http://schemas.microsoft.com/office/powerpoint/2010/main" val="330144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8AF83-FB1B-4673-A841-736C5A56FC7C}" type="datetimeFigureOut">
              <a:rPr lang="en-GB" smtClean="0"/>
              <a:t>11/09/2016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9AC46-3629-4EF8-BF91-27A48BFCD6A8}" type="slidenum">
              <a:rPr lang="en-GB" smtClean="0"/>
              <a:t>‹#›</a:t>
            </a:fld>
            <a:endParaRPr lang="en-GB"/>
          </a:p>
        </p:txBody>
      </p:sp>
    </p:spTree>
    <p:extLst>
      <p:ext uri="{BB962C8B-B14F-4D97-AF65-F5344CB8AC3E}">
        <p14:creationId xmlns:p14="http://schemas.microsoft.com/office/powerpoint/2010/main" val="18711644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8AF83-FB1B-4673-A841-736C5A56FC7C}" type="datetimeFigureOut">
              <a:rPr lang="en-GB" smtClean="0"/>
              <a:t>11/09/2016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9AC46-3629-4EF8-BF91-27A48BFCD6A8}" type="slidenum">
              <a:rPr lang="en-GB" smtClean="0"/>
              <a:t>‹#›</a:t>
            </a:fld>
            <a:endParaRPr lang="en-GB"/>
          </a:p>
        </p:txBody>
      </p:sp>
    </p:spTree>
    <p:extLst>
      <p:ext uri="{BB962C8B-B14F-4D97-AF65-F5344CB8AC3E}">
        <p14:creationId xmlns:p14="http://schemas.microsoft.com/office/powerpoint/2010/main" val="2047347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kellyaterrell.wordpress.com/" TargetMode="External"/><Relationship Id="rId4" Type="http://schemas.openxmlformats.org/officeDocument/2006/relationships/image" Target="../media/image30.png"/><Relationship Id="rId5" Type="http://schemas.microsoft.com/office/2007/relationships/hdphoto" Target="../media/hdphoto1.wdp"/><Relationship Id="rId6" Type="http://schemas.openxmlformats.org/officeDocument/2006/relationships/image" Target="../media/image31.png"/><Relationship Id="rId7" Type="http://schemas.microsoft.com/office/2007/relationships/hdphoto" Target="../media/hdphoto2.wdp"/><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http://kellyaterrell.wordpress.com/"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hyperlink" Target="http://kellyaterrell.wordpress.com/"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hyperlink" Target="http://kellyaterrell.wordpress.com/" TargetMode="External"/><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9.pn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png"/><Relationship Id="rId8"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png"/><Relationship Id="rId7" Type="http://schemas.openxmlformats.org/officeDocument/2006/relationships/image" Target="../media/image44.png"/><Relationship Id="rId8"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41.jpeg"/><Relationship Id="rId5" Type="http://schemas.openxmlformats.org/officeDocument/2006/relationships/image" Target="../media/image42.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42.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jpeg"/><Relationship Id="rId8"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demoshare.eprints-hosting.org/" TargetMode="External"/><Relationship Id="rId4" Type="http://schemas.openxmlformats.org/officeDocument/2006/relationships/hyperlink" Target="mailto:K.Terrell@soton.ac.uk" TargetMode="External"/><Relationship Id="rId5" Type="http://schemas.openxmlformats.org/officeDocument/2006/relationships/image" Target="../media/image29.jpe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hyperlink" Target="http://www.eprints.org/edshare" TargetMode="External"/></Relationships>
</file>

<file path=ppt/slides/_rels/slide3.xml.rels><?xml version="1.0" encoding="UTF-8" standalone="yes"?>
<Relationships xmlns="http://schemas.openxmlformats.org/package/2006/relationships"><Relationship Id="rId11" Type="http://schemas.openxmlformats.org/officeDocument/2006/relationships/image" Target="../media/image13.gif"/><Relationship Id="rId12" Type="http://schemas.openxmlformats.org/officeDocument/2006/relationships/image" Target="../media/image14.png"/><Relationship Id="rId13" Type="http://schemas.openxmlformats.org/officeDocument/2006/relationships/image" Target="../media/image15.gif"/><Relationship Id="rId14" Type="http://schemas.openxmlformats.org/officeDocument/2006/relationships/image" Target="../media/image16.gif"/><Relationship Id="rId15" Type="http://schemas.openxmlformats.org/officeDocument/2006/relationships/image" Target="../media/image17.png"/><Relationship Id="rId16" Type="http://schemas.openxmlformats.org/officeDocument/2006/relationships/image" Target="../media/image18.gif"/><Relationship Id="rId17" Type="http://schemas.openxmlformats.org/officeDocument/2006/relationships/image" Target="../media/image19.png"/><Relationship Id="rId18"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10.gif"/><Relationship Id="rId9" Type="http://schemas.openxmlformats.org/officeDocument/2006/relationships/image" Target="../media/image11.png"/><Relationship Id="rId10" Type="http://schemas.openxmlformats.org/officeDocument/2006/relationships/image" Target="../media/image1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8.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hyperlink" Target="http://www.merriam-webster.com/dictionary/discoverable" TargetMode="External"/><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504" b="6271"/>
          <a:stretch/>
        </p:blipFill>
        <p:spPr>
          <a:xfrm>
            <a:off x="0" y="-17586"/>
            <a:ext cx="12192000" cy="6840417"/>
          </a:xfrm>
          <a:prstGeom prst="rect">
            <a:avLst/>
          </a:prstGeom>
        </p:spPr>
      </p:pic>
      <p:sp>
        <p:nvSpPr>
          <p:cNvPr id="3" name="Subtitle 2"/>
          <p:cNvSpPr>
            <a:spLocks noGrp="1"/>
          </p:cNvSpPr>
          <p:nvPr>
            <p:ph type="subTitle" idx="1"/>
          </p:nvPr>
        </p:nvSpPr>
        <p:spPr>
          <a:xfrm>
            <a:off x="1293668" y="5941775"/>
            <a:ext cx="9144000" cy="1197579"/>
          </a:xfrm>
        </p:spPr>
        <p:txBody>
          <a:bodyPr/>
          <a:lstStyle/>
          <a:p>
            <a:pPr>
              <a:lnSpc>
                <a:spcPct val="100000"/>
              </a:lnSpc>
              <a:spcBef>
                <a:spcPts val="0"/>
              </a:spcBef>
            </a:pPr>
            <a:r>
              <a:rPr lang="en-US" dirty="0">
                <a:solidFill>
                  <a:schemeClr val="bg1"/>
                </a:solidFill>
              </a:rPr>
              <a:t>A reflection and look forwards for </a:t>
            </a:r>
            <a:r>
              <a:rPr lang="en-US" dirty="0" err="1">
                <a:solidFill>
                  <a:schemeClr val="bg1"/>
                </a:solidFill>
              </a:rPr>
              <a:t>EPrints</a:t>
            </a:r>
            <a:endParaRPr lang="en-US" dirty="0">
              <a:solidFill>
                <a:schemeClr val="bg1"/>
              </a:solidFill>
            </a:endParaRPr>
          </a:p>
          <a:p>
            <a:pPr>
              <a:lnSpc>
                <a:spcPct val="100000"/>
              </a:lnSpc>
              <a:spcBef>
                <a:spcPts val="0"/>
              </a:spcBef>
            </a:pPr>
            <a:r>
              <a:rPr lang="en-US" dirty="0">
                <a:solidFill>
                  <a:schemeClr val="bg1"/>
                </a:solidFill>
              </a:rPr>
              <a:t>Kelly Terrell, </a:t>
            </a:r>
            <a:r>
              <a:rPr lang="en-US" dirty="0" err="1">
                <a:solidFill>
                  <a:schemeClr val="bg1"/>
                </a:solidFill>
              </a:rPr>
              <a:t>EPrints</a:t>
            </a:r>
            <a:r>
              <a:rPr lang="en-US" dirty="0">
                <a:solidFill>
                  <a:schemeClr val="bg1"/>
                </a:solidFill>
              </a:rPr>
              <a:t> Services, University of </a:t>
            </a:r>
            <a:r>
              <a:rPr lang="en-US" dirty="0" smtClean="0">
                <a:solidFill>
                  <a:schemeClr val="bg1"/>
                </a:solidFill>
              </a:rPr>
              <a:t>Southampton</a:t>
            </a:r>
            <a:endParaRPr lang="en-US" dirty="0">
              <a:solidFill>
                <a:schemeClr val="bg1"/>
              </a:solidFill>
            </a:endParaRPr>
          </a:p>
        </p:txBody>
      </p:sp>
      <p:grpSp>
        <p:nvGrpSpPr>
          <p:cNvPr id="5" name="Group 4"/>
          <p:cNvGrpSpPr/>
          <p:nvPr/>
        </p:nvGrpSpPr>
        <p:grpSpPr>
          <a:xfrm>
            <a:off x="0" y="-23607"/>
            <a:ext cx="2348346" cy="400110"/>
            <a:chOff x="51955" y="6436713"/>
            <a:chExt cx="2348346" cy="400110"/>
          </a:xfrm>
        </p:grpSpPr>
        <p:pic>
          <p:nvPicPr>
            <p:cNvPr id="3074" name="Picture 2" descr="https://g.twimg.com/dev/documentation/image/Twitter_logo_blue_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5" y="6483927"/>
              <a:ext cx="322118" cy="3221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0946" y="6436713"/>
              <a:ext cx="2109355" cy="400110"/>
            </a:xfrm>
            <a:prstGeom prst="rect">
              <a:avLst/>
            </a:prstGeom>
            <a:noFill/>
          </p:spPr>
          <p:txBody>
            <a:bodyPr wrap="square" rtlCol="0">
              <a:spAutoFit/>
            </a:bodyPr>
            <a:lstStyle/>
            <a:p>
              <a:r>
                <a:rPr lang="en-GB" sz="2000" dirty="0" smtClean="0">
                  <a:solidFill>
                    <a:schemeClr val="bg1"/>
                  </a:solidFill>
                </a:rPr>
                <a:t>@</a:t>
              </a:r>
              <a:r>
                <a:rPr lang="en-GB" sz="2000" dirty="0" err="1" smtClean="0">
                  <a:solidFill>
                    <a:schemeClr val="bg1"/>
                  </a:solidFill>
                </a:rPr>
                <a:t>KellyATerrell</a:t>
              </a:r>
              <a:endParaRPr lang="en-GB" sz="2000" dirty="0">
                <a:solidFill>
                  <a:schemeClr val="bg1"/>
                </a:solidFill>
              </a:endParaRPr>
            </a:p>
          </p:txBody>
        </p:sp>
      </p:grpSp>
      <p:sp>
        <p:nvSpPr>
          <p:cNvPr id="8" name="Rectangle 7"/>
          <p:cNvSpPr/>
          <p:nvPr/>
        </p:nvSpPr>
        <p:spPr>
          <a:xfrm>
            <a:off x="0" y="5078437"/>
            <a:ext cx="12192000" cy="86516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0" y="4939452"/>
            <a:ext cx="9144000" cy="995363"/>
          </a:xfrm>
        </p:spPr>
        <p:txBody>
          <a:bodyPr>
            <a:normAutofit/>
          </a:bodyPr>
          <a:lstStyle/>
          <a:p>
            <a:r>
              <a:rPr lang="en-GB" sz="5400" dirty="0" smtClean="0">
                <a:solidFill>
                  <a:schemeClr val="bg1"/>
                </a:solidFill>
              </a:rPr>
              <a:t>Repositories for open education</a:t>
            </a:r>
            <a:endParaRPr lang="en-GB" sz="5400" dirty="0">
              <a:solidFill>
                <a:schemeClr val="bg1"/>
              </a:solidFill>
            </a:endParaRPr>
          </a:p>
        </p:txBody>
      </p:sp>
      <p:pic>
        <p:nvPicPr>
          <p:cNvPr id="11" name="Picture 10" descr="http://www.eprints.org/uk/wp-content/uploads/EprintsServices2015ur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6196" y="121916"/>
            <a:ext cx="1981958" cy="6915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eprints.org/uk/wp-content/uploads/EprintsServices2015ful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0512" y="938769"/>
            <a:ext cx="727642" cy="3005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114671">
            <a:off x="9979604" y="5182697"/>
            <a:ext cx="2831123" cy="1200329"/>
          </a:xfrm>
          <a:prstGeom prst="rect">
            <a:avLst/>
          </a:prstGeom>
          <a:noFill/>
        </p:spPr>
        <p:txBody>
          <a:bodyPr wrap="square" rtlCol="0">
            <a:spAutoFit/>
          </a:bodyPr>
          <a:lstStyle/>
          <a:p>
            <a:r>
              <a:rPr lang="en-GB" sz="2400" b="1" i="1" dirty="0" smtClean="0">
                <a:solidFill>
                  <a:srgbClr val="FFFF00"/>
                </a:solidFill>
                <a:latin typeface="Comic Sans MS" panose="030F0702030302020204" pitchFamily="66" charset="0"/>
              </a:rPr>
              <a:t>+ improving discoverability </a:t>
            </a:r>
            <a:br>
              <a:rPr lang="en-GB" sz="2400" b="1" i="1" dirty="0" smtClean="0">
                <a:solidFill>
                  <a:srgbClr val="FFFF00"/>
                </a:solidFill>
                <a:latin typeface="Comic Sans MS" panose="030F0702030302020204" pitchFamily="66" charset="0"/>
              </a:rPr>
            </a:br>
            <a:r>
              <a:rPr lang="en-GB" sz="2400" b="1" i="1" dirty="0" smtClean="0">
                <a:solidFill>
                  <a:srgbClr val="FFFF00"/>
                </a:solidFill>
                <a:latin typeface="Comic Sans MS" panose="030F0702030302020204" pitchFamily="66" charset="0"/>
              </a:rPr>
              <a:t>of OERS</a:t>
            </a:r>
            <a:endParaRPr lang="en-GB" sz="2400" b="1" i="1"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134324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MSc in Digital Education research project</a:t>
            </a:r>
            <a:br>
              <a:rPr lang="en-GB" sz="4000" dirty="0" smtClean="0"/>
            </a:br>
            <a:r>
              <a:rPr lang="en-GB" sz="2000" dirty="0" smtClean="0"/>
              <a:t>(University of Edinburgh)</a:t>
            </a:r>
            <a:endParaRPr lang="en-GB" sz="4000" dirty="0"/>
          </a:p>
        </p:txBody>
      </p:sp>
      <p:sp>
        <p:nvSpPr>
          <p:cNvPr id="3" name="Content Placeholder 2"/>
          <p:cNvSpPr>
            <a:spLocks noGrp="1"/>
          </p:cNvSpPr>
          <p:nvPr>
            <p:ph sz="half" idx="1"/>
          </p:nvPr>
        </p:nvSpPr>
        <p:spPr>
          <a:xfrm>
            <a:off x="838199" y="1825625"/>
            <a:ext cx="7928430" cy="4351338"/>
          </a:xfrm>
        </p:spPr>
        <p:txBody>
          <a:bodyPr>
            <a:normAutofit/>
          </a:bodyPr>
          <a:lstStyle/>
          <a:p>
            <a:r>
              <a:rPr lang="en-GB" dirty="0" smtClean="0"/>
              <a:t>Discoverability Strategies of Open Educational Resources: A Scoping Study. </a:t>
            </a:r>
            <a:r>
              <a:rPr lang="en-GB" dirty="0"/>
              <a:t/>
            </a:r>
            <a:br>
              <a:rPr lang="en-GB" dirty="0"/>
            </a:br>
            <a:r>
              <a:rPr lang="en-GB" sz="2400" dirty="0" smtClean="0"/>
              <a:t>My full report is available from </a:t>
            </a:r>
            <a:r>
              <a:rPr lang="en-GB" sz="2400" dirty="0" smtClean="0">
                <a:hlinkClick r:id="rId3"/>
              </a:rPr>
              <a:t>kellyaterrell.wordpress.com</a:t>
            </a:r>
            <a:r>
              <a:rPr lang="en-GB" sz="2400" dirty="0" smtClean="0"/>
              <a:t> </a:t>
            </a:r>
            <a:r>
              <a:rPr lang="en-GB" dirty="0" smtClean="0"/>
              <a:t/>
            </a:r>
            <a:br>
              <a:rPr lang="en-GB" dirty="0" smtClean="0"/>
            </a:br>
            <a:endParaRPr lang="en-GB" dirty="0" smtClean="0"/>
          </a:p>
          <a:p>
            <a:r>
              <a:rPr lang="en-GB" dirty="0"/>
              <a:t>Determine strategies used within the </a:t>
            </a:r>
            <a:r>
              <a:rPr lang="en-GB" dirty="0" smtClean="0"/>
              <a:t/>
            </a:r>
            <a:br>
              <a:rPr lang="en-GB" dirty="0" smtClean="0"/>
            </a:br>
            <a:r>
              <a:rPr lang="en-GB" dirty="0" smtClean="0"/>
              <a:t>UK </a:t>
            </a:r>
            <a:r>
              <a:rPr lang="en-GB" dirty="0"/>
              <a:t>higher education community to </a:t>
            </a:r>
            <a:r>
              <a:rPr lang="en-GB" dirty="0" smtClean="0"/>
              <a:t/>
            </a:r>
            <a:br>
              <a:rPr lang="en-GB" dirty="0" smtClean="0"/>
            </a:br>
            <a:r>
              <a:rPr lang="en-GB" dirty="0" smtClean="0"/>
              <a:t>release </a:t>
            </a:r>
            <a:r>
              <a:rPr lang="en-GB" dirty="0"/>
              <a:t>OERs to address the challenge </a:t>
            </a:r>
            <a:r>
              <a:rPr lang="en-GB" dirty="0" smtClean="0"/>
              <a:t/>
            </a:r>
            <a:br>
              <a:rPr lang="en-GB" dirty="0" smtClean="0"/>
            </a:br>
            <a:r>
              <a:rPr lang="en-GB" dirty="0" smtClean="0"/>
              <a:t>of </a:t>
            </a:r>
            <a:r>
              <a:rPr lang="en-GB" dirty="0"/>
              <a:t>discoverability by education </a:t>
            </a:r>
            <a:r>
              <a:rPr lang="en-GB" dirty="0" smtClean="0"/>
              <a:t>users</a:t>
            </a:r>
          </a:p>
          <a:p>
            <a:pPr lvl="1"/>
            <a:r>
              <a:rPr lang="en-GB" dirty="0" smtClean="0"/>
              <a:t>Sample = 35 </a:t>
            </a:r>
            <a:r>
              <a:rPr lang="en-GB" dirty="0" err="1" smtClean="0"/>
              <a:t>Jisc</a:t>
            </a:r>
            <a:r>
              <a:rPr lang="en-GB" dirty="0" smtClean="0"/>
              <a:t> funded UKOER projects</a:t>
            </a:r>
          </a:p>
          <a:p>
            <a:pPr lvl="1"/>
            <a:r>
              <a:rPr lang="en-GB" dirty="0" smtClean="0"/>
              <a:t>Limitations – grand plans vs reality</a:t>
            </a:r>
          </a:p>
        </p:txBody>
      </p:sp>
      <p:pic>
        <p:nvPicPr>
          <p:cNvPr id="2050" name="Picture 2" descr="https://scontent-lhr3-1.xx.fbcdn.net/v/t1.0-9/1525774_10152904367488055_492130645292338962_n.jpg?oh=5e099e3a641c35f9824e4082a560a894&amp;oe=587854BF"/>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19000" contrast="5000"/>
                    </a14:imgEffect>
                  </a14:imgLayer>
                </a14:imgProps>
              </a:ext>
              <a:ext uri="{28A0092B-C50C-407E-A947-70E740481C1C}">
                <a14:useLocalDpi xmlns:a14="http://schemas.microsoft.com/office/drawing/2010/main" val="0"/>
              </a:ext>
            </a:extLst>
          </a:blip>
          <a:srcRect l="10997" t="7842" r="22495" b="6405"/>
          <a:stretch/>
        </p:blipFill>
        <p:spPr bwMode="auto">
          <a:xfrm>
            <a:off x="6937829" y="3324718"/>
            <a:ext cx="4597399" cy="3050303"/>
          </a:xfrm>
          <a:prstGeom prst="rect">
            <a:avLst/>
          </a:prstGeom>
          <a:ln>
            <a:solidFill>
              <a:schemeClr val="bg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scontent-lhr3-1.xx.fbcdn.net/v/t1.0-9/1526700_10152904367483055_4600245639021725807_n.jpg?oh=7f3c6b10bd35f875aac71204be72e2cd&amp;oe=5879E965"/>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5000" contrast="5000"/>
                    </a14:imgEffect>
                  </a14:imgLayer>
                </a14:imgProps>
              </a:ext>
              <a:ext uri="{28A0092B-C50C-407E-A947-70E740481C1C}">
                <a14:useLocalDpi xmlns:a14="http://schemas.microsoft.com/office/drawing/2010/main" val="0"/>
              </a:ext>
            </a:extLst>
          </a:blip>
          <a:srcRect l="40679" t="21414" r="36781"/>
          <a:stretch/>
        </p:blipFill>
        <p:spPr bwMode="auto">
          <a:xfrm>
            <a:off x="9663568" y="471034"/>
            <a:ext cx="2061029" cy="3697742"/>
          </a:xfrm>
          <a:prstGeom prst="rect">
            <a:avLst/>
          </a:prstGeom>
          <a:ln>
            <a:solidFill>
              <a:schemeClr val="bg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42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Declared target audiences for OERs</a:t>
            </a:r>
            <a:endParaRPr lang="en-GB" dirty="0"/>
          </a:p>
        </p:txBody>
      </p:sp>
      <p:sp>
        <p:nvSpPr>
          <p:cNvPr id="3" name="Content Placeholder 2"/>
          <p:cNvSpPr>
            <a:spLocks noGrp="1"/>
          </p:cNvSpPr>
          <p:nvPr>
            <p:ph idx="1"/>
          </p:nvPr>
        </p:nvSpPr>
        <p:spPr>
          <a:xfrm>
            <a:off x="838200" y="1825625"/>
            <a:ext cx="4727190" cy="4351338"/>
          </a:xfrm>
        </p:spPr>
        <p:txBody>
          <a:bodyPr/>
          <a:lstStyle/>
          <a:p>
            <a:endParaRPr lang="en-GB" dirty="0" smtClean="0"/>
          </a:p>
        </p:txBody>
      </p:sp>
      <p:pic>
        <p:nvPicPr>
          <p:cNvPr id="6" name="Picture 5"/>
          <p:cNvPicPr>
            <a:picLocks noChangeAspect="1"/>
          </p:cNvPicPr>
          <p:nvPr/>
        </p:nvPicPr>
        <p:blipFill>
          <a:blip r:embed="rId3"/>
          <a:stretch>
            <a:fillRect/>
          </a:stretch>
        </p:blipFill>
        <p:spPr>
          <a:xfrm>
            <a:off x="1083669" y="1528917"/>
            <a:ext cx="10270131" cy="4648046"/>
          </a:xfrm>
          <a:prstGeom prst="rect">
            <a:avLst/>
          </a:prstGeom>
        </p:spPr>
      </p:pic>
      <p:sp>
        <p:nvSpPr>
          <p:cNvPr id="7" name="TextBox 6"/>
          <p:cNvSpPr txBox="1"/>
          <p:nvPr/>
        </p:nvSpPr>
        <p:spPr>
          <a:xfrm>
            <a:off x="29981" y="6520719"/>
            <a:ext cx="5246278" cy="314795"/>
          </a:xfrm>
          <a:prstGeom prst="rect">
            <a:avLst/>
          </a:prstGeom>
          <a:noFill/>
        </p:spPr>
        <p:txBody>
          <a:bodyPr wrap="square" rtlCol="0">
            <a:spAutoFit/>
          </a:bodyPr>
          <a:lstStyle/>
          <a:p>
            <a:r>
              <a:rPr lang="en-GB" sz="1400" dirty="0" smtClean="0"/>
              <a:t>Full report available at </a:t>
            </a:r>
            <a:r>
              <a:rPr lang="en-GB" sz="1400" dirty="0" smtClean="0">
                <a:hlinkClick r:id="rId4"/>
              </a:rPr>
              <a:t>http</a:t>
            </a:r>
            <a:r>
              <a:rPr lang="en-GB" sz="1400" dirty="0">
                <a:hlinkClick r:id="rId4"/>
              </a:rPr>
              <a:t>://</a:t>
            </a:r>
            <a:r>
              <a:rPr lang="en-GB" sz="1400" dirty="0" smtClean="0">
                <a:hlinkClick r:id="rId4"/>
              </a:rPr>
              <a:t>kellyaterrell.wordpress.com</a:t>
            </a:r>
            <a:endParaRPr lang="en-GB" sz="1400" dirty="0"/>
          </a:p>
        </p:txBody>
      </p:sp>
    </p:spTree>
    <p:extLst>
      <p:ext uri="{BB962C8B-B14F-4D97-AF65-F5344CB8AC3E}">
        <p14:creationId xmlns:p14="http://schemas.microsoft.com/office/powerpoint/2010/main" val="3210600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OER Hosting &amp; Dissemination Platforms</a:t>
            </a:r>
            <a:endParaRPr lang="en-GB" dirty="0"/>
          </a:p>
        </p:txBody>
      </p:sp>
      <p:sp>
        <p:nvSpPr>
          <p:cNvPr id="3" name="Content Placeholder 2"/>
          <p:cNvSpPr>
            <a:spLocks noGrp="1"/>
          </p:cNvSpPr>
          <p:nvPr>
            <p:ph idx="1"/>
          </p:nvPr>
        </p:nvSpPr>
        <p:spPr>
          <a:xfrm>
            <a:off x="838200" y="1825625"/>
            <a:ext cx="4542988" cy="4351338"/>
          </a:xfrm>
        </p:spPr>
        <p:txBody>
          <a:bodyPr/>
          <a:lstStyle/>
          <a:p>
            <a:r>
              <a:rPr lang="en-GB" dirty="0" smtClean="0"/>
              <a:t>51% using a repository to host their OERs</a:t>
            </a:r>
            <a:endParaRPr lang="en-GB" sz="1400" dirty="0" smtClean="0"/>
          </a:p>
          <a:p>
            <a:r>
              <a:rPr lang="en-GB" dirty="0" smtClean="0"/>
              <a:t>Further 26% using a CMS</a:t>
            </a:r>
            <a:br>
              <a:rPr lang="en-GB" dirty="0" smtClean="0"/>
            </a:br>
            <a:endParaRPr lang="en-GB" dirty="0" smtClean="0"/>
          </a:p>
          <a:p>
            <a:r>
              <a:rPr lang="en-GB" dirty="0" smtClean="0"/>
              <a:t>Facebook, Twitter and Blogs used as dissemination platforms</a:t>
            </a:r>
          </a:p>
          <a:p>
            <a:r>
              <a:rPr lang="en-GB" dirty="0" smtClean="0"/>
              <a:t>In one case of Twitter, tweets could only be seen with approval  </a:t>
            </a:r>
            <a:r>
              <a:rPr lang="en-GB" dirty="0" smtClean="0">
                <a:sym typeface="Wingdings" panose="05000000000000000000" pitchFamily="2" charset="2"/>
              </a:rPr>
              <a:t></a:t>
            </a:r>
            <a:endParaRPr lang="en-GB" dirty="0"/>
          </a:p>
        </p:txBody>
      </p:sp>
      <p:pic>
        <p:nvPicPr>
          <p:cNvPr id="4" name="Picture 3"/>
          <p:cNvPicPr>
            <a:picLocks noChangeAspect="1"/>
          </p:cNvPicPr>
          <p:nvPr/>
        </p:nvPicPr>
        <p:blipFill>
          <a:blip r:embed="rId3"/>
          <a:stretch>
            <a:fillRect/>
          </a:stretch>
        </p:blipFill>
        <p:spPr>
          <a:xfrm>
            <a:off x="5381188" y="1825625"/>
            <a:ext cx="5667375" cy="3695700"/>
          </a:xfrm>
          <a:prstGeom prst="rect">
            <a:avLst/>
          </a:prstGeom>
        </p:spPr>
      </p:pic>
      <p:pic>
        <p:nvPicPr>
          <p:cNvPr id="6" name="Picture 5"/>
          <p:cNvPicPr>
            <a:picLocks noChangeAspect="1"/>
          </p:cNvPicPr>
          <p:nvPr/>
        </p:nvPicPr>
        <p:blipFill>
          <a:blip r:embed="rId4"/>
          <a:stretch>
            <a:fillRect/>
          </a:stretch>
        </p:blipFill>
        <p:spPr>
          <a:xfrm>
            <a:off x="5381188" y="1306512"/>
            <a:ext cx="6038850" cy="4733925"/>
          </a:xfrm>
          <a:prstGeom prst="rect">
            <a:avLst/>
          </a:prstGeom>
        </p:spPr>
      </p:pic>
      <p:sp>
        <p:nvSpPr>
          <p:cNvPr id="7" name="TextBox 6"/>
          <p:cNvSpPr txBox="1"/>
          <p:nvPr/>
        </p:nvSpPr>
        <p:spPr>
          <a:xfrm>
            <a:off x="29981" y="6520719"/>
            <a:ext cx="5246278" cy="314795"/>
          </a:xfrm>
          <a:prstGeom prst="rect">
            <a:avLst/>
          </a:prstGeom>
          <a:noFill/>
        </p:spPr>
        <p:txBody>
          <a:bodyPr wrap="square" rtlCol="0">
            <a:spAutoFit/>
          </a:bodyPr>
          <a:lstStyle/>
          <a:p>
            <a:r>
              <a:rPr lang="en-GB" sz="1400" dirty="0" smtClean="0"/>
              <a:t>Full report available at </a:t>
            </a:r>
            <a:r>
              <a:rPr lang="en-GB" sz="1400" dirty="0" smtClean="0">
                <a:hlinkClick r:id="rId5"/>
              </a:rPr>
              <a:t>http</a:t>
            </a:r>
            <a:r>
              <a:rPr lang="en-GB" sz="1400" dirty="0">
                <a:hlinkClick r:id="rId5"/>
              </a:rPr>
              <a:t>://</a:t>
            </a:r>
            <a:r>
              <a:rPr lang="en-GB" sz="1400" dirty="0" smtClean="0">
                <a:hlinkClick r:id="rId5"/>
              </a:rPr>
              <a:t>kellyaterrell.wordpress.com</a:t>
            </a:r>
            <a:endParaRPr lang="en-GB" sz="1400" dirty="0"/>
          </a:p>
        </p:txBody>
      </p:sp>
    </p:spTree>
    <p:extLst>
      <p:ext uri="{BB962C8B-B14F-4D97-AF65-F5344CB8AC3E}">
        <p14:creationId xmlns:p14="http://schemas.microsoft.com/office/powerpoint/2010/main" val="217256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Tactics provided/used to aid discoverability</a:t>
            </a:r>
            <a:endParaRPr lang="en-GB" dirty="0"/>
          </a:p>
        </p:txBody>
      </p:sp>
      <p:sp>
        <p:nvSpPr>
          <p:cNvPr id="3" name="Content Placeholder 2"/>
          <p:cNvSpPr>
            <a:spLocks noGrp="1"/>
          </p:cNvSpPr>
          <p:nvPr>
            <p:ph idx="1"/>
          </p:nvPr>
        </p:nvSpPr>
        <p:spPr>
          <a:xfrm>
            <a:off x="838200" y="1825625"/>
            <a:ext cx="4727190" cy="2229540"/>
          </a:xfrm>
        </p:spPr>
        <p:txBody>
          <a:bodyPr>
            <a:normAutofit/>
          </a:bodyPr>
          <a:lstStyle/>
          <a:p>
            <a:r>
              <a:rPr lang="en-GB" dirty="0" smtClean="0"/>
              <a:t>Only half were using ‘Share This’ widget to encourage social network sharing</a:t>
            </a:r>
          </a:p>
          <a:p>
            <a:r>
              <a:rPr lang="en-GB" dirty="0" smtClean="0"/>
              <a:t>Less than a quarter guided users to related resources</a:t>
            </a:r>
          </a:p>
        </p:txBody>
      </p:sp>
      <p:pic>
        <p:nvPicPr>
          <p:cNvPr id="6" name="Picture 5"/>
          <p:cNvPicPr>
            <a:picLocks noChangeAspect="1"/>
          </p:cNvPicPr>
          <p:nvPr/>
        </p:nvPicPr>
        <p:blipFill>
          <a:blip r:embed="rId3"/>
          <a:stretch>
            <a:fillRect/>
          </a:stretch>
        </p:blipFill>
        <p:spPr>
          <a:xfrm>
            <a:off x="5894101" y="1405901"/>
            <a:ext cx="5343525" cy="3238500"/>
          </a:xfrm>
          <a:prstGeom prst="rect">
            <a:avLst/>
          </a:prstGeom>
        </p:spPr>
      </p:pic>
      <p:sp>
        <p:nvSpPr>
          <p:cNvPr id="7" name="TextBox 6"/>
          <p:cNvSpPr txBox="1"/>
          <p:nvPr/>
        </p:nvSpPr>
        <p:spPr>
          <a:xfrm>
            <a:off x="29981" y="6520719"/>
            <a:ext cx="5246278" cy="314795"/>
          </a:xfrm>
          <a:prstGeom prst="rect">
            <a:avLst/>
          </a:prstGeom>
          <a:noFill/>
        </p:spPr>
        <p:txBody>
          <a:bodyPr wrap="square" rtlCol="0">
            <a:spAutoFit/>
          </a:bodyPr>
          <a:lstStyle/>
          <a:p>
            <a:r>
              <a:rPr lang="en-GB" sz="1400" dirty="0" smtClean="0"/>
              <a:t>Full report available at </a:t>
            </a:r>
            <a:r>
              <a:rPr lang="en-GB" sz="1400" dirty="0" smtClean="0">
                <a:hlinkClick r:id="rId4"/>
              </a:rPr>
              <a:t>http</a:t>
            </a:r>
            <a:r>
              <a:rPr lang="en-GB" sz="1400" dirty="0">
                <a:hlinkClick r:id="rId4"/>
              </a:rPr>
              <a:t>://</a:t>
            </a:r>
            <a:r>
              <a:rPr lang="en-GB" sz="1400" dirty="0" smtClean="0">
                <a:hlinkClick r:id="rId4"/>
              </a:rPr>
              <a:t>kellyaterrell.wordpress.com</a:t>
            </a:r>
            <a:endParaRPr lang="en-GB" sz="1400" dirty="0"/>
          </a:p>
        </p:txBody>
      </p:sp>
      <p:grpSp>
        <p:nvGrpSpPr>
          <p:cNvPr id="10" name="Group 9"/>
          <p:cNvGrpSpPr/>
          <p:nvPr/>
        </p:nvGrpSpPr>
        <p:grpSpPr>
          <a:xfrm>
            <a:off x="838200" y="2731464"/>
            <a:ext cx="9783091" cy="3391851"/>
            <a:chOff x="838200" y="2731464"/>
            <a:chExt cx="9783091" cy="3391851"/>
          </a:xfrm>
        </p:grpSpPr>
        <p:pic>
          <p:nvPicPr>
            <p:cNvPr id="8" name="Picture 7"/>
            <p:cNvPicPr>
              <a:picLocks noChangeAspect="1"/>
            </p:cNvPicPr>
            <p:nvPr/>
          </p:nvPicPr>
          <p:blipFill>
            <a:blip r:embed="rId5"/>
            <a:stretch>
              <a:fillRect/>
            </a:stretch>
          </p:blipFill>
          <p:spPr>
            <a:xfrm>
              <a:off x="6841483" y="2731464"/>
              <a:ext cx="3779808" cy="3391851"/>
            </a:xfrm>
            <a:prstGeom prst="rect">
              <a:avLst/>
            </a:prstGeom>
          </p:spPr>
        </p:pic>
        <p:sp>
          <p:nvSpPr>
            <p:cNvPr id="9" name="TextBox 8"/>
            <p:cNvSpPr txBox="1"/>
            <p:nvPr/>
          </p:nvSpPr>
          <p:spPr>
            <a:xfrm>
              <a:off x="838200" y="4154558"/>
              <a:ext cx="4687957"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t>Content must be looked after carefully to adapt to technology changes and prevent content from sliding in to oblivion (JISC </a:t>
              </a:r>
              <a:r>
                <a:rPr lang="en-GB" sz="2400" i="1" dirty="0"/>
                <a:t>Spotlight</a:t>
              </a:r>
              <a:r>
                <a:rPr lang="en-GB" sz="2400" i="1" dirty="0" smtClean="0"/>
                <a:t>)</a:t>
              </a:r>
              <a:endParaRPr lang="en-GB" sz="2400" dirty="0"/>
            </a:p>
          </p:txBody>
        </p:sp>
      </p:grpSp>
    </p:spTree>
    <p:extLst>
      <p:ext uri="{BB962C8B-B14F-4D97-AF65-F5344CB8AC3E}">
        <p14:creationId xmlns:p14="http://schemas.microsoft.com/office/powerpoint/2010/main" val="139233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66928" y="1695377"/>
            <a:ext cx="4535424" cy="15050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pic>
        <p:nvPicPr>
          <p:cNvPr id="8194" name="Picture 2" descr="https://www.thestage.co.uk/wp-content/uploads/2015/04/shutterstock_88188496-326x1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893" y="1880360"/>
            <a:ext cx="2454502" cy="11971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196" name="Picture 4" descr="Crowd-Sourcing, Crowd, Folk, People, Social-Media, M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6392" y="3674310"/>
            <a:ext cx="1100317" cy="110031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Social Media, Structure, Internet, Network, Soci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005" y="5202933"/>
            <a:ext cx="1900816" cy="134245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023360" y="1690688"/>
            <a:ext cx="4553712" cy="4700417"/>
          </a:xfrm>
          <a:prstGeom prst="roundRect">
            <a:avLst/>
          </a:prstGeom>
          <a:solidFill>
            <a:srgbClr val="FFFAEB"/>
          </a:solidFill>
        </p:spPr>
        <p:style>
          <a:lnRef idx="2">
            <a:schemeClr val="accent6"/>
          </a:lnRef>
          <a:fillRef idx="1">
            <a:schemeClr val="lt1"/>
          </a:fillRef>
          <a:effectRef idx="0">
            <a:schemeClr val="accent6"/>
          </a:effectRef>
          <a:fontRef idx="minor">
            <a:schemeClr val="dk1"/>
          </a:fontRef>
        </p:style>
        <p:txBody>
          <a:bodyPr rtlCol="0" anchor="t"/>
          <a:lstStyle/>
          <a:p>
            <a:pPr algn="ctr"/>
            <a:r>
              <a:rPr lang="en-GB" sz="1600" b="1" dirty="0" smtClean="0"/>
              <a:t>Showcasing Resources:</a:t>
            </a:r>
            <a:br>
              <a:rPr lang="en-GB" sz="1600" b="1" dirty="0" smtClean="0"/>
            </a:br>
            <a:endParaRPr lang="en-GB" sz="1600" b="1" dirty="0" smtClean="0"/>
          </a:p>
          <a:p>
            <a:pPr algn="ctr"/>
            <a:r>
              <a:rPr lang="en-GB" sz="1600" dirty="0"/>
              <a:t>Quality indicator </a:t>
            </a:r>
            <a:r>
              <a:rPr lang="en-GB" sz="1600" dirty="0" smtClean="0"/>
              <a:t>for </a:t>
            </a:r>
            <a:r>
              <a:rPr lang="en-GB" sz="1600" dirty="0"/>
              <a:t>OER </a:t>
            </a:r>
            <a:r>
              <a:rPr lang="en-GB" sz="1600" dirty="0" smtClean="0"/>
              <a:t>repositories </a:t>
            </a:r>
            <a:r>
              <a:rPr lang="en-GB" sz="1600" dirty="0"/>
              <a:t>recommended by </a:t>
            </a:r>
            <a:r>
              <a:rPr lang="en-GB" sz="1600" dirty="0" err="1"/>
              <a:t>Atenas</a:t>
            </a:r>
            <a:r>
              <a:rPr lang="en-GB" sz="1600" dirty="0"/>
              <a:t> &amp; </a:t>
            </a:r>
            <a:r>
              <a:rPr lang="en-GB" sz="1600" dirty="0" err="1"/>
              <a:t>Havemann</a:t>
            </a:r>
            <a:r>
              <a:rPr lang="en-GB" sz="1600" dirty="0"/>
              <a:t> (2014)</a:t>
            </a:r>
          </a:p>
          <a:p>
            <a:pPr algn="ctr"/>
            <a:endParaRPr lang="en-GB" sz="1600" dirty="0" smtClean="0"/>
          </a:p>
          <a:p>
            <a:pPr algn="ctr"/>
            <a:r>
              <a:rPr lang="en-GB" sz="1600" dirty="0" smtClean="0"/>
              <a:t>Method of promotion to help expose materials</a:t>
            </a:r>
          </a:p>
          <a:p>
            <a:pPr algn="ctr"/>
            <a:endParaRPr lang="en-GB" sz="1600" dirty="0"/>
          </a:p>
          <a:p>
            <a:pPr algn="ctr"/>
            <a:r>
              <a:rPr lang="en-GB" sz="1600" dirty="0" smtClean="0"/>
              <a:t>Manually created (hmm), or dynamically generated based on user interactions:</a:t>
            </a:r>
          </a:p>
          <a:p>
            <a:pPr algn="ctr"/>
            <a:r>
              <a:rPr lang="en-GB" sz="1600" dirty="0" smtClean="0"/>
              <a:t>Most popular, Most viewed, Most liked</a:t>
            </a:r>
          </a:p>
          <a:p>
            <a:pPr algn="ctr"/>
            <a:endParaRPr lang="en-GB" sz="1600" dirty="0"/>
          </a:p>
          <a:p>
            <a:pPr algn="ctr"/>
            <a:r>
              <a:rPr lang="en-GB" sz="1600" b="1" dirty="0" smtClean="0"/>
              <a:t>Channels:</a:t>
            </a:r>
            <a:br>
              <a:rPr lang="en-GB" sz="1600" b="1" dirty="0" smtClean="0"/>
            </a:br>
            <a:endParaRPr lang="en-GB" sz="1600" dirty="0"/>
          </a:p>
          <a:p>
            <a:pPr algn="ctr"/>
            <a:r>
              <a:rPr lang="en-GB" sz="1600" dirty="0" smtClean="0"/>
              <a:t>Associated content in one place with ability for users to subscribe/follow</a:t>
            </a:r>
          </a:p>
          <a:p>
            <a:pPr algn="ctr"/>
            <a:endParaRPr lang="en-GB" sz="1600" dirty="0" smtClean="0"/>
          </a:p>
          <a:p>
            <a:pPr algn="ctr"/>
            <a:endParaRPr lang="en-GB" sz="1600" dirty="0"/>
          </a:p>
        </p:txBody>
      </p:sp>
      <p:pic>
        <p:nvPicPr>
          <p:cNvPr id="14" name="Picture 6" descr="Books, Reading Relaxation, Irex, Iliad, E Boo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458" b="11384"/>
          <a:stretch/>
        </p:blipFill>
        <p:spPr bwMode="auto">
          <a:xfrm>
            <a:off x="9843860" y="1894282"/>
            <a:ext cx="1036038" cy="10934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Picture 8" descr="Learn, Note, Sign, Directory, Direction, Arrows, Road"/>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327" r="16846"/>
          <a:stretch/>
        </p:blipFill>
        <p:spPr bwMode="auto">
          <a:xfrm>
            <a:off x="9626004" y="3709927"/>
            <a:ext cx="1442716" cy="10290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204" name="Picture 12" descr="Rating, Stars, System, Evalu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07559" y="5431535"/>
            <a:ext cx="879606" cy="95957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a:xfrm>
            <a:off x="838200" y="365125"/>
            <a:ext cx="10739284" cy="1325563"/>
          </a:xfrm>
        </p:spPr>
        <p:txBody>
          <a:bodyPr>
            <a:normAutofit/>
          </a:bodyPr>
          <a:lstStyle/>
          <a:p>
            <a:r>
              <a:rPr lang="en-GB" sz="3200" dirty="0" smtClean="0"/>
              <a:t>Future directions for </a:t>
            </a:r>
            <a:r>
              <a:rPr lang="en-GB" sz="3200" dirty="0" err="1" smtClean="0"/>
              <a:t>EdShare</a:t>
            </a:r>
            <a:r>
              <a:rPr lang="en-GB" sz="3200" dirty="0" smtClean="0"/>
              <a:t>: </a:t>
            </a:r>
            <a:r>
              <a:rPr lang="en-GB" sz="3200" i="1" dirty="0" smtClean="0"/>
              <a:t>Stepping outside the comfort zone</a:t>
            </a:r>
            <a:endParaRPr lang="en-GB" sz="3200" i="1" dirty="0"/>
          </a:p>
        </p:txBody>
      </p:sp>
      <p:sp>
        <p:nvSpPr>
          <p:cNvPr id="2" name="TextBox 1"/>
          <p:cNvSpPr txBox="1"/>
          <p:nvPr/>
        </p:nvSpPr>
        <p:spPr>
          <a:xfrm>
            <a:off x="27253" y="6586767"/>
            <a:ext cx="9610237" cy="261610"/>
          </a:xfrm>
          <a:prstGeom prst="rect">
            <a:avLst/>
          </a:prstGeom>
          <a:noFill/>
        </p:spPr>
        <p:txBody>
          <a:bodyPr wrap="square" rtlCol="0">
            <a:spAutoFit/>
          </a:bodyPr>
          <a:lstStyle/>
          <a:p>
            <a:r>
              <a:rPr lang="en-GB" sz="1100" dirty="0" err="1">
                <a:solidFill>
                  <a:schemeClr val="bg1">
                    <a:lumMod val="50000"/>
                  </a:schemeClr>
                </a:solidFill>
              </a:rPr>
              <a:t>Atenas</a:t>
            </a:r>
            <a:r>
              <a:rPr lang="en-GB" sz="1100" dirty="0">
                <a:solidFill>
                  <a:schemeClr val="bg1">
                    <a:lumMod val="50000"/>
                  </a:schemeClr>
                </a:solidFill>
              </a:rPr>
              <a:t>, J. and </a:t>
            </a:r>
            <a:r>
              <a:rPr lang="en-GB" sz="1100" dirty="0" err="1">
                <a:solidFill>
                  <a:schemeClr val="bg1">
                    <a:lumMod val="50000"/>
                  </a:schemeClr>
                </a:solidFill>
              </a:rPr>
              <a:t>Havemann</a:t>
            </a:r>
            <a:r>
              <a:rPr lang="en-GB" sz="1100" dirty="0">
                <a:solidFill>
                  <a:schemeClr val="bg1">
                    <a:lumMod val="50000"/>
                  </a:schemeClr>
                </a:solidFill>
              </a:rPr>
              <a:t>, L. (2014). Questions of quality in repositories of open </a:t>
            </a:r>
            <a:r>
              <a:rPr lang="en-GB" sz="1100" dirty="0" smtClean="0">
                <a:solidFill>
                  <a:schemeClr val="bg1">
                    <a:lumMod val="50000"/>
                  </a:schemeClr>
                </a:solidFill>
              </a:rPr>
              <a:t>educational resources</a:t>
            </a:r>
            <a:r>
              <a:rPr lang="en-GB" sz="1100" dirty="0">
                <a:solidFill>
                  <a:schemeClr val="bg1">
                    <a:lumMod val="50000"/>
                  </a:schemeClr>
                </a:solidFill>
              </a:rPr>
              <a:t>: a literature review. </a:t>
            </a:r>
            <a:r>
              <a:rPr lang="en-GB" sz="1100" i="1" dirty="0">
                <a:solidFill>
                  <a:schemeClr val="bg1">
                    <a:lumMod val="50000"/>
                  </a:schemeClr>
                </a:solidFill>
              </a:rPr>
              <a:t>Research in Learning Technology</a:t>
            </a:r>
            <a:r>
              <a:rPr lang="en-GB" sz="1100" dirty="0">
                <a:solidFill>
                  <a:schemeClr val="bg1">
                    <a:lumMod val="50000"/>
                  </a:schemeClr>
                </a:solidFill>
              </a:rPr>
              <a:t>, 22.</a:t>
            </a:r>
          </a:p>
        </p:txBody>
      </p:sp>
    </p:spTree>
    <p:extLst>
      <p:ext uri="{BB962C8B-B14F-4D97-AF65-F5344CB8AC3E}">
        <p14:creationId xmlns:p14="http://schemas.microsoft.com/office/powerpoint/2010/main" val="3701568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66928" y="3435683"/>
            <a:ext cx="4535424" cy="15050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pic>
        <p:nvPicPr>
          <p:cNvPr id="8194" name="Picture 2" descr="https://www.thestage.co.uk/wp-content/uploads/2015/04/shutterstock_88188496-326x1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893" y="1880360"/>
            <a:ext cx="2454502" cy="11971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202" name="Picture 10" descr="Social Media, Structure, Internet, Network, Soci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6005" y="5202933"/>
            <a:ext cx="1900816" cy="134245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023360" y="1690688"/>
            <a:ext cx="4553712" cy="4700417"/>
          </a:xfrm>
          <a:prstGeom prst="roundRect">
            <a:avLst/>
          </a:prstGeom>
          <a:solidFill>
            <a:srgbClr val="FFFAEB"/>
          </a:solidFill>
        </p:spPr>
        <p:style>
          <a:lnRef idx="2">
            <a:schemeClr val="accent6"/>
          </a:lnRef>
          <a:fillRef idx="1">
            <a:schemeClr val="lt1"/>
          </a:fillRef>
          <a:effectRef idx="0">
            <a:schemeClr val="accent6"/>
          </a:effectRef>
          <a:fontRef idx="minor">
            <a:schemeClr val="dk1"/>
          </a:fontRef>
        </p:style>
        <p:txBody>
          <a:bodyPr rtlCol="0" anchor="t"/>
          <a:lstStyle/>
          <a:p>
            <a:pPr algn="ctr"/>
            <a:r>
              <a:rPr lang="en-GB" b="1" dirty="0" smtClean="0"/>
              <a:t>Community:</a:t>
            </a:r>
            <a:endParaRPr lang="en-GB" b="1" dirty="0"/>
          </a:p>
          <a:p>
            <a:pPr algn="ctr"/>
            <a:endParaRPr lang="en-GB" b="1" dirty="0"/>
          </a:p>
          <a:p>
            <a:pPr algn="ctr"/>
            <a:r>
              <a:rPr lang="en-GB" dirty="0"/>
              <a:t>Allow any user to register</a:t>
            </a:r>
          </a:p>
          <a:p>
            <a:pPr algn="ctr"/>
            <a:endParaRPr lang="en-GB" dirty="0"/>
          </a:p>
          <a:p>
            <a:pPr algn="ctr"/>
            <a:r>
              <a:rPr lang="en-GB" dirty="0"/>
              <a:t>Permit direct editing of records, </a:t>
            </a:r>
            <a:br>
              <a:rPr lang="en-GB" dirty="0"/>
            </a:br>
            <a:r>
              <a:rPr lang="en-GB" dirty="0"/>
              <a:t>such as providing links to new versions which exist elsewhere</a:t>
            </a:r>
          </a:p>
          <a:p>
            <a:pPr algn="ctr"/>
            <a:r>
              <a:rPr lang="en-GB" sz="1400" dirty="0"/>
              <a:t>(Crowdsourcing metadata another quality indicator from </a:t>
            </a:r>
            <a:r>
              <a:rPr lang="en-GB" sz="1400" dirty="0" err="1"/>
              <a:t>Atenas</a:t>
            </a:r>
            <a:r>
              <a:rPr lang="en-GB" sz="1400" dirty="0"/>
              <a:t> &amp; </a:t>
            </a:r>
            <a:r>
              <a:rPr lang="en-GB" sz="1400" dirty="0" err="1"/>
              <a:t>Havemann</a:t>
            </a:r>
            <a:r>
              <a:rPr lang="en-GB" sz="1400" dirty="0"/>
              <a:t> (2014))</a:t>
            </a:r>
          </a:p>
          <a:p>
            <a:pPr algn="ctr"/>
            <a:endParaRPr lang="en-GB" sz="1600" dirty="0"/>
          </a:p>
          <a:p>
            <a:pPr algn="ctr"/>
            <a:r>
              <a:rPr lang="en-GB" sz="1600" dirty="0"/>
              <a:t>Collaborate with users on the creation of </a:t>
            </a:r>
            <a:r>
              <a:rPr lang="en-GB" sz="1600" dirty="0" smtClean="0"/>
              <a:t>resources</a:t>
            </a:r>
            <a:endParaRPr lang="en-GB" dirty="0" smtClean="0"/>
          </a:p>
          <a:p>
            <a:pPr algn="ctr"/>
            <a:endParaRPr lang="en-GB" dirty="0"/>
          </a:p>
        </p:txBody>
      </p:sp>
      <p:pic>
        <p:nvPicPr>
          <p:cNvPr id="14" name="Picture 6" descr="Books, Reading Relaxation, Irex, Iliad, E Boo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458" b="11384"/>
          <a:stretch/>
        </p:blipFill>
        <p:spPr bwMode="auto">
          <a:xfrm>
            <a:off x="9843860" y="1894282"/>
            <a:ext cx="1036038" cy="10934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Picture 8" descr="Learn, Note, Sign, Directory, Direction, Arrows, Roa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327" r="16846"/>
          <a:stretch/>
        </p:blipFill>
        <p:spPr bwMode="auto">
          <a:xfrm>
            <a:off x="9626004" y="3709927"/>
            <a:ext cx="1442716" cy="10290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204" name="Picture 12" descr="Rating, Stars, System, Evalu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7559" y="5431535"/>
            <a:ext cx="879606" cy="95957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a:xfrm>
            <a:off x="838199" y="365125"/>
            <a:ext cx="10724535" cy="1325563"/>
          </a:xfrm>
        </p:spPr>
        <p:txBody>
          <a:bodyPr>
            <a:normAutofit/>
          </a:bodyPr>
          <a:lstStyle/>
          <a:p>
            <a:r>
              <a:rPr lang="en-GB" sz="3200" dirty="0"/>
              <a:t>Future directions for </a:t>
            </a:r>
            <a:r>
              <a:rPr lang="en-GB" sz="3200" dirty="0" err="1"/>
              <a:t>EdShare</a:t>
            </a:r>
            <a:r>
              <a:rPr lang="en-GB" sz="3200" dirty="0"/>
              <a:t>: </a:t>
            </a:r>
            <a:r>
              <a:rPr lang="en-GB" sz="3200" i="1" dirty="0"/>
              <a:t>Stepping outside the comfort zone</a:t>
            </a:r>
            <a:endParaRPr lang="en-GB" sz="3200" dirty="0"/>
          </a:p>
        </p:txBody>
      </p:sp>
      <p:pic>
        <p:nvPicPr>
          <p:cNvPr id="11" name="Picture 4" descr="Crowd-Sourcing, Crowd, Folk, People, Social-Media, M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1723" y="3486849"/>
            <a:ext cx="1452705" cy="145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023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66928" y="5043254"/>
            <a:ext cx="4535424" cy="15050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pic>
        <p:nvPicPr>
          <p:cNvPr id="8194" name="Picture 2" descr="https://www.thestage.co.uk/wp-content/uploads/2015/04/shutterstock_88188496-326x1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893" y="1880360"/>
            <a:ext cx="2454502" cy="11971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023360" y="1690688"/>
            <a:ext cx="4553712" cy="4854696"/>
          </a:xfrm>
          <a:prstGeom prst="roundRect">
            <a:avLst/>
          </a:prstGeom>
          <a:solidFill>
            <a:srgbClr val="FFFAEB"/>
          </a:solidFill>
        </p:spPr>
        <p:style>
          <a:lnRef idx="2">
            <a:schemeClr val="accent6"/>
          </a:lnRef>
          <a:fillRef idx="1">
            <a:schemeClr val="lt1"/>
          </a:fillRef>
          <a:effectRef idx="0">
            <a:schemeClr val="accent6"/>
          </a:effectRef>
          <a:fontRef idx="minor">
            <a:schemeClr val="dk1"/>
          </a:fontRef>
        </p:style>
        <p:txBody>
          <a:bodyPr rtlCol="0" anchor="t"/>
          <a:lstStyle/>
          <a:p>
            <a:pPr algn="ctr"/>
            <a:r>
              <a:rPr lang="en-GB" sz="1600" b="1" dirty="0"/>
              <a:t>Social Media </a:t>
            </a:r>
            <a:r>
              <a:rPr lang="en-GB" sz="1600" b="1" dirty="0" smtClean="0"/>
              <a:t>Sharing:</a:t>
            </a:r>
            <a:endParaRPr lang="en-GB" sz="1600" b="1" dirty="0"/>
          </a:p>
          <a:p>
            <a:pPr algn="ctr"/>
            <a:endParaRPr lang="en-GB" sz="1600" b="1" dirty="0"/>
          </a:p>
          <a:p>
            <a:pPr algn="ctr"/>
            <a:r>
              <a:rPr lang="en-GB" sz="1400" dirty="0" smtClean="0"/>
              <a:t>Another quality </a:t>
            </a:r>
            <a:r>
              <a:rPr lang="en-GB" sz="1400" dirty="0"/>
              <a:t>indicator </a:t>
            </a:r>
            <a:r>
              <a:rPr lang="en-GB" sz="1400" dirty="0" smtClean="0"/>
              <a:t>recommended </a:t>
            </a:r>
            <a:r>
              <a:rPr lang="en-GB" sz="1400" dirty="0"/>
              <a:t>by </a:t>
            </a:r>
            <a:r>
              <a:rPr lang="en-GB" sz="1400" dirty="0" err="1"/>
              <a:t>Atenas</a:t>
            </a:r>
            <a:r>
              <a:rPr lang="en-GB" sz="1400" dirty="0"/>
              <a:t> &amp; </a:t>
            </a:r>
            <a:r>
              <a:rPr lang="en-GB" sz="1400" dirty="0" err="1"/>
              <a:t>Havemann</a:t>
            </a:r>
            <a:r>
              <a:rPr lang="en-GB" sz="1400" dirty="0"/>
              <a:t> (2014)</a:t>
            </a:r>
          </a:p>
          <a:p>
            <a:pPr algn="ctr"/>
            <a:endParaRPr lang="en-GB" sz="1600" dirty="0"/>
          </a:p>
          <a:p>
            <a:pPr algn="ctr"/>
            <a:r>
              <a:rPr lang="en-GB" sz="1600" dirty="0"/>
              <a:t>Social networks particularly for learners and academics professional is a trusted route for information discovery</a:t>
            </a:r>
          </a:p>
          <a:p>
            <a:pPr algn="ctr"/>
            <a:endParaRPr lang="en-GB" sz="1600" dirty="0"/>
          </a:p>
        </p:txBody>
      </p:sp>
      <p:pic>
        <p:nvPicPr>
          <p:cNvPr id="14" name="Picture 6" descr="Books, Reading Relaxation, Irex, Iliad, E Boo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58" b="11384"/>
          <a:stretch/>
        </p:blipFill>
        <p:spPr bwMode="auto">
          <a:xfrm>
            <a:off x="9843860" y="1894282"/>
            <a:ext cx="1036038" cy="10934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Picture 8" descr="Learn, Note, Sign, Directory, Direction, Arrows, Roa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327" r="16846"/>
          <a:stretch/>
        </p:blipFill>
        <p:spPr bwMode="auto">
          <a:xfrm>
            <a:off x="9626004" y="3709927"/>
            <a:ext cx="1442716" cy="10290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204" name="Picture 12" descr="Rating, Stars, System, Evalu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7559" y="5431535"/>
            <a:ext cx="879606" cy="95957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a:xfrm>
            <a:off x="838199" y="365125"/>
            <a:ext cx="10768781" cy="1325563"/>
          </a:xfrm>
        </p:spPr>
        <p:txBody>
          <a:bodyPr>
            <a:normAutofit/>
          </a:bodyPr>
          <a:lstStyle/>
          <a:p>
            <a:r>
              <a:rPr lang="en-GB" sz="3200" dirty="0"/>
              <a:t>Future directions for </a:t>
            </a:r>
            <a:r>
              <a:rPr lang="en-GB" sz="3200" dirty="0" err="1"/>
              <a:t>EdShare</a:t>
            </a:r>
            <a:r>
              <a:rPr lang="en-GB" sz="3200" dirty="0"/>
              <a:t>: </a:t>
            </a:r>
            <a:r>
              <a:rPr lang="en-GB" sz="3200" i="1" dirty="0"/>
              <a:t>Stepping outside the comfort zone</a:t>
            </a:r>
            <a:endParaRPr lang="en-GB" sz="3200" dirty="0"/>
          </a:p>
        </p:txBody>
      </p:sp>
      <p:pic>
        <p:nvPicPr>
          <p:cNvPr id="12" name="Picture 10" descr="Social Media, Structure, Internet, Network, Soci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7894" y="4945054"/>
            <a:ext cx="2309484" cy="17689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rowd-Sourcing, Crowd, Folk, People, Social-Media, M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6392" y="3674310"/>
            <a:ext cx="1100317" cy="1100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915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165345" y="1726415"/>
            <a:ext cx="4535424" cy="15050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pic>
        <p:nvPicPr>
          <p:cNvPr id="8194" name="Picture 2" descr="https://www.thestage.co.uk/wp-content/uploads/2015/04/shutterstock_88188496-326x1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893" y="1880360"/>
            <a:ext cx="2454502" cy="11971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023360" y="1690688"/>
            <a:ext cx="4553712" cy="4854696"/>
          </a:xfrm>
          <a:prstGeom prst="roundRect">
            <a:avLst/>
          </a:prstGeom>
          <a:solidFill>
            <a:srgbClr val="FFFAEB"/>
          </a:solidFill>
        </p:spPr>
        <p:style>
          <a:lnRef idx="2">
            <a:schemeClr val="accent6"/>
          </a:lnRef>
          <a:fillRef idx="1">
            <a:schemeClr val="lt1"/>
          </a:fillRef>
          <a:effectRef idx="0">
            <a:schemeClr val="accent6"/>
          </a:effectRef>
          <a:fontRef idx="minor">
            <a:schemeClr val="dk1"/>
          </a:fontRef>
        </p:style>
        <p:txBody>
          <a:bodyPr rtlCol="0" anchor="t"/>
          <a:lstStyle/>
          <a:p>
            <a:pPr algn="ctr"/>
            <a:r>
              <a:rPr lang="en-GB" sz="1600" b="1" dirty="0"/>
              <a:t>Open </a:t>
            </a:r>
            <a:r>
              <a:rPr lang="en-GB" sz="1600" b="1" dirty="0" smtClean="0"/>
              <a:t>Courses:</a:t>
            </a:r>
            <a:endParaRPr lang="en-GB" sz="1600" b="1" dirty="0"/>
          </a:p>
          <a:p>
            <a:pPr algn="ctr"/>
            <a:endParaRPr lang="en-GB" sz="1600" b="1" dirty="0"/>
          </a:p>
          <a:p>
            <a:pPr algn="ctr"/>
            <a:r>
              <a:rPr lang="en-GB" sz="1600" dirty="0"/>
              <a:t>Allow anyone in the institution freedom to structure and run an open course</a:t>
            </a:r>
          </a:p>
          <a:p>
            <a:pPr algn="ctr"/>
            <a:endParaRPr lang="en-GB" sz="1600" dirty="0"/>
          </a:p>
          <a:p>
            <a:pPr algn="ctr"/>
            <a:r>
              <a:rPr lang="en-GB" sz="1600" dirty="0" smtClean="0"/>
              <a:t>Could be of any scale, </a:t>
            </a:r>
            <a:r>
              <a:rPr lang="en-GB" sz="1600" dirty="0"/>
              <a:t>but ideal for those who wish to run small scale experiments engaging with a global community of users</a:t>
            </a:r>
          </a:p>
          <a:p>
            <a:pPr algn="ctr"/>
            <a:endParaRPr lang="en-GB" sz="1600" dirty="0"/>
          </a:p>
          <a:p>
            <a:pPr algn="ctr"/>
            <a:r>
              <a:rPr lang="en-GB" sz="1600" dirty="0"/>
              <a:t>Benefit of permitting users to see resources in their context of use</a:t>
            </a:r>
          </a:p>
          <a:p>
            <a:pPr algn="ctr"/>
            <a:endParaRPr lang="en-GB" sz="1600" dirty="0"/>
          </a:p>
        </p:txBody>
      </p:sp>
      <p:pic>
        <p:nvPicPr>
          <p:cNvPr id="15" name="Picture 8" descr="Learn, Note, Sign, Directory, Direction, Arrows, Roa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327" r="16846"/>
          <a:stretch/>
        </p:blipFill>
        <p:spPr bwMode="auto">
          <a:xfrm>
            <a:off x="9626004" y="3709927"/>
            <a:ext cx="1442716" cy="10290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204" name="Picture 12" descr="Rating, Stars, System, Evalu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7559" y="5431535"/>
            <a:ext cx="879606" cy="95957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a:xfrm>
            <a:off x="838199" y="365125"/>
            <a:ext cx="10862569" cy="1325563"/>
          </a:xfrm>
        </p:spPr>
        <p:txBody>
          <a:bodyPr>
            <a:normAutofit/>
          </a:bodyPr>
          <a:lstStyle/>
          <a:p>
            <a:r>
              <a:rPr lang="en-GB" sz="3200" dirty="0"/>
              <a:t>Future directions for </a:t>
            </a:r>
            <a:r>
              <a:rPr lang="en-GB" sz="3200" dirty="0" err="1"/>
              <a:t>EdShare</a:t>
            </a:r>
            <a:r>
              <a:rPr lang="en-GB" sz="3200" dirty="0"/>
              <a:t>: </a:t>
            </a:r>
            <a:r>
              <a:rPr lang="en-GB" sz="3200" i="1" dirty="0"/>
              <a:t>Stepping outside the comfort zone</a:t>
            </a:r>
            <a:endParaRPr lang="en-GB" sz="3200" dirty="0"/>
          </a:p>
        </p:txBody>
      </p:sp>
      <p:pic>
        <p:nvPicPr>
          <p:cNvPr id="13" name="Picture 4" descr="Crowd-Sourcing, Crowd, Folk, People, Social-Media, M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6392" y="3674310"/>
            <a:ext cx="1100317" cy="11003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ocial Media, Structure, Internet, Network, Soci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6005" y="5202933"/>
            <a:ext cx="1900816" cy="13424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Books, Reading Relaxation, Irex, Iliad, E Book"/>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458" b="11384"/>
          <a:stretch/>
        </p:blipFill>
        <p:spPr bwMode="auto">
          <a:xfrm>
            <a:off x="9613209" y="1726415"/>
            <a:ext cx="1455511" cy="15361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355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165345" y="3392976"/>
            <a:ext cx="4535424" cy="15050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pic>
        <p:nvPicPr>
          <p:cNvPr id="8194" name="Picture 2" descr="https://www.thestage.co.uk/wp-content/uploads/2015/04/shutterstock_88188496-326x1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893" y="1880360"/>
            <a:ext cx="2454502" cy="11971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023360" y="1690688"/>
            <a:ext cx="4553712" cy="4854696"/>
          </a:xfrm>
          <a:prstGeom prst="roundRect">
            <a:avLst/>
          </a:prstGeom>
          <a:solidFill>
            <a:srgbClr val="FFFAEB"/>
          </a:solidFill>
        </p:spPr>
        <p:style>
          <a:lnRef idx="2">
            <a:schemeClr val="accent6"/>
          </a:lnRef>
          <a:fillRef idx="1">
            <a:schemeClr val="lt1"/>
          </a:fillRef>
          <a:effectRef idx="0">
            <a:schemeClr val="accent6"/>
          </a:effectRef>
          <a:fontRef idx="minor">
            <a:schemeClr val="dk1"/>
          </a:fontRef>
        </p:style>
        <p:txBody>
          <a:bodyPr rtlCol="0" anchor="t"/>
          <a:lstStyle/>
          <a:p>
            <a:pPr algn="ctr"/>
            <a:r>
              <a:rPr lang="en-GB" sz="1600" b="1" dirty="0" smtClean="0"/>
              <a:t>Playlists:</a:t>
            </a:r>
            <a:endParaRPr lang="en-GB" sz="1600" b="1" dirty="0"/>
          </a:p>
          <a:p>
            <a:pPr algn="ctr"/>
            <a:endParaRPr lang="en-GB" sz="1600" b="1" dirty="0"/>
          </a:p>
          <a:p>
            <a:pPr algn="ctr"/>
            <a:r>
              <a:rPr lang="en-GB" sz="1600" dirty="0"/>
              <a:t>User generated ‘playlist’ to identify a sequence of resources or non-sequential </a:t>
            </a:r>
            <a:r>
              <a:rPr lang="en-GB" sz="1600" dirty="0" smtClean="0"/>
              <a:t>that they have collated for a purpose</a:t>
            </a:r>
            <a:endParaRPr lang="en-GB" sz="1600" dirty="0"/>
          </a:p>
          <a:p>
            <a:pPr algn="ctr"/>
            <a:endParaRPr lang="en-GB" sz="1600" dirty="0"/>
          </a:p>
          <a:p>
            <a:pPr algn="ctr"/>
            <a:r>
              <a:rPr lang="en-GB" sz="1600" dirty="0"/>
              <a:t>Sharing of a personal learning path vs a prescribed one</a:t>
            </a:r>
            <a:br>
              <a:rPr lang="en-GB" sz="1600" dirty="0"/>
            </a:br>
            <a:endParaRPr lang="en-GB" sz="1600" dirty="0"/>
          </a:p>
          <a:p>
            <a:pPr algn="ctr"/>
            <a:r>
              <a:rPr lang="en-GB" sz="1600" b="1" dirty="0" smtClean="0"/>
              <a:t>Recommendations:</a:t>
            </a:r>
            <a:endParaRPr lang="en-GB" sz="1600" dirty="0"/>
          </a:p>
          <a:p>
            <a:pPr algn="ctr"/>
            <a:endParaRPr lang="en-GB" sz="1600" b="1" dirty="0"/>
          </a:p>
          <a:p>
            <a:pPr algn="ctr"/>
            <a:r>
              <a:rPr lang="en-GB" sz="1600" dirty="0"/>
              <a:t>Based upon usage data collected from </a:t>
            </a:r>
            <a:r>
              <a:rPr lang="en-GB" sz="1600" dirty="0" smtClean="0"/>
              <a:t/>
            </a:r>
            <a:br>
              <a:rPr lang="en-GB" sz="1600" dirty="0" smtClean="0"/>
            </a:br>
            <a:r>
              <a:rPr lang="en-GB" sz="1600" dirty="0" smtClean="0"/>
              <a:t>other </a:t>
            </a:r>
            <a:r>
              <a:rPr lang="en-GB" sz="1600" dirty="0"/>
              <a:t>users</a:t>
            </a:r>
          </a:p>
          <a:p>
            <a:pPr algn="ctr"/>
            <a:r>
              <a:rPr lang="en-GB" sz="1600" dirty="0"/>
              <a:t>Based upon linked data between records</a:t>
            </a:r>
          </a:p>
          <a:p>
            <a:pPr algn="ctr"/>
            <a:endParaRPr lang="en-GB" sz="1600" dirty="0"/>
          </a:p>
        </p:txBody>
      </p:sp>
      <p:pic>
        <p:nvPicPr>
          <p:cNvPr id="8204" name="Picture 12" descr="Rating, Stars, System, Evalu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7559" y="5431535"/>
            <a:ext cx="879606" cy="95957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a:xfrm>
            <a:off x="838199" y="365125"/>
            <a:ext cx="10724535" cy="1325563"/>
          </a:xfrm>
        </p:spPr>
        <p:txBody>
          <a:bodyPr>
            <a:normAutofit/>
          </a:bodyPr>
          <a:lstStyle/>
          <a:p>
            <a:r>
              <a:rPr lang="en-GB" sz="3200" dirty="0"/>
              <a:t>Future directions for </a:t>
            </a:r>
            <a:r>
              <a:rPr lang="en-GB" sz="3200" dirty="0" err="1"/>
              <a:t>EdShare</a:t>
            </a:r>
            <a:r>
              <a:rPr lang="en-GB" sz="3200" dirty="0"/>
              <a:t>: </a:t>
            </a:r>
            <a:r>
              <a:rPr lang="en-GB" sz="3200" i="1" dirty="0"/>
              <a:t>Stepping outside the comfort zone</a:t>
            </a:r>
            <a:endParaRPr lang="en-GB" sz="3200" dirty="0"/>
          </a:p>
        </p:txBody>
      </p:sp>
      <p:pic>
        <p:nvPicPr>
          <p:cNvPr id="13" name="Picture 4" descr="Crowd-Sourcing, Crowd, Folk, People, Social-Media, M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6392" y="3674310"/>
            <a:ext cx="1100317" cy="11003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ocial Media, Structure, Internet, Network, Soci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6005" y="5202933"/>
            <a:ext cx="1900816" cy="13424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ooks, Reading Relaxation, Irex, Iliad, E Boo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9458" b="11384"/>
          <a:stretch/>
        </p:blipFill>
        <p:spPr bwMode="auto">
          <a:xfrm>
            <a:off x="9843860" y="1894282"/>
            <a:ext cx="1036038" cy="10934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Picture 8" descr="Learn, Note, Sign, Directory, Direction, Arrows, Road"/>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327" r="16846"/>
          <a:stretch/>
        </p:blipFill>
        <p:spPr bwMode="auto">
          <a:xfrm>
            <a:off x="9484055" y="3522332"/>
            <a:ext cx="1755648" cy="12522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206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165345" y="5030055"/>
            <a:ext cx="4535424" cy="15050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pic>
        <p:nvPicPr>
          <p:cNvPr id="8194" name="Picture 2" descr="https://www.thestage.co.uk/wp-content/uploads/2015/04/shutterstock_88188496-326x1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893" y="1880360"/>
            <a:ext cx="2454502" cy="11971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023360" y="1690688"/>
            <a:ext cx="4553712" cy="4854696"/>
          </a:xfrm>
          <a:prstGeom prst="roundRect">
            <a:avLst/>
          </a:prstGeom>
          <a:solidFill>
            <a:srgbClr val="FFFAEB"/>
          </a:solidFill>
        </p:spPr>
        <p:style>
          <a:lnRef idx="2">
            <a:schemeClr val="accent6"/>
          </a:lnRef>
          <a:fillRef idx="1">
            <a:schemeClr val="lt1"/>
          </a:fillRef>
          <a:effectRef idx="0">
            <a:schemeClr val="accent6"/>
          </a:effectRef>
          <a:fontRef idx="minor">
            <a:schemeClr val="dk1"/>
          </a:fontRef>
        </p:style>
        <p:txBody>
          <a:bodyPr rtlCol="0" anchor="t"/>
          <a:lstStyle/>
          <a:p>
            <a:pPr algn="ctr"/>
            <a:r>
              <a:rPr lang="en-GB" sz="1600" b="1" dirty="0"/>
              <a:t>Evaluation </a:t>
            </a:r>
            <a:r>
              <a:rPr lang="en-GB" sz="1600" b="1" dirty="0" smtClean="0"/>
              <a:t>Tools:</a:t>
            </a:r>
            <a:endParaRPr lang="en-GB" sz="1600" b="1" dirty="0"/>
          </a:p>
          <a:p>
            <a:pPr algn="ctr"/>
            <a:endParaRPr lang="en-GB" sz="1600" b="1" dirty="0"/>
          </a:p>
          <a:p>
            <a:pPr algn="ctr"/>
            <a:r>
              <a:rPr lang="en-GB" sz="1400" dirty="0"/>
              <a:t>Quality indicator of OER repository recommended by </a:t>
            </a:r>
            <a:r>
              <a:rPr lang="en-GB" sz="1400" dirty="0" err="1"/>
              <a:t>Atenas</a:t>
            </a:r>
            <a:r>
              <a:rPr lang="en-GB" sz="1400" dirty="0"/>
              <a:t> &amp; </a:t>
            </a:r>
            <a:r>
              <a:rPr lang="en-GB" sz="1400" dirty="0" err="1"/>
              <a:t>Havemann</a:t>
            </a:r>
            <a:r>
              <a:rPr lang="en-GB" sz="1400" dirty="0"/>
              <a:t> (2014)</a:t>
            </a:r>
            <a:endParaRPr lang="en-GB" sz="1400" b="1" dirty="0"/>
          </a:p>
          <a:p>
            <a:pPr algn="ctr"/>
            <a:endParaRPr lang="en-GB" sz="1600" b="1" dirty="0"/>
          </a:p>
          <a:p>
            <a:pPr algn="ctr"/>
            <a:r>
              <a:rPr lang="en-GB" sz="1600" dirty="0"/>
              <a:t>Demonstrate trust in the community by allowing them to engage and provide feedback.</a:t>
            </a:r>
          </a:p>
          <a:p>
            <a:pPr algn="ctr"/>
            <a:endParaRPr lang="en-GB" sz="1600" dirty="0"/>
          </a:p>
          <a:p>
            <a:pPr algn="ctr"/>
            <a:r>
              <a:rPr lang="en-GB" sz="1600" dirty="0"/>
              <a:t>Ratings can provided associated metadata to feed views such as ‘Most Viewed’, ‘Most Popular’</a:t>
            </a:r>
          </a:p>
          <a:p>
            <a:pPr algn="ctr"/>
            <a:endParaRPr lang="en-GB" sz="1600" b="1" dirty="0"/>
          </a:p>
          <a:p>
            <a:pPr algn="ctr"/>
            <a:r>
              <a:rPr lang="en-GB" sz="1600" dirty="0"/>
              <a:t>A default offering of many social media sites where OERs are already being shared</a:t>
            </a:r>
          </a:p>
          <a:p>
            <a:pPr algn="ctr"/>
            <a:endParaRPr lang="en-GB" sz="1600" dirty="0"/>
          </a:p>
        </p:txBody>
      </p:sp>
      <p:sp>
        <p:nvSpPr>
          <p:cNvPr id="10" name="Title 9"/>
          <p:cNvSpPr>
            <a:spLocks noGrp="1"/>
          </p:cNvSpPr>
          <p:nvPr>
            <p:ph type="title"/>
          </p:nvPr>
        </p:nvSpPr>
        <p:spPr>
          <a:xfrm>
            <a:off x="838199" y="365125"/>
            <a:ext cx="10862569" cy="1325563"/>
          </a:xfrm>
        </p:spPr>
        <p:txBody>
          <a:bodyPr>
            <a:normAutofit/>
          </a:bodyPr>
          <a:lstStyle/>
          <a:p>
            <a:r>
              <a:rPr lang="en-GB" sz="3200" dirty="0"/>
              <a:t>Future directions for </a:t>
            </a:r>
            <a:r>
              <a:rPr lang="en-GB" sz="3200" dirty="0" err="1"/>
              <a:t>EdShare</a:t>
            </a:r>
            <a:r>
              <a:rPr lang="en-GB" sz="3200" dirty="0"/>
              <a:t>: </a:t>
            </a:r>
            <a:r>
              <a:rPr lang="en-GB" sz="3200" i="1" dirty="0"/>
              <a:t>Stepping outside the comfort zone</a:t>
            </a:r>
            <a:endParaRPr lang="en-GB" sz="3200" dirty="0"/>
          </a:p>
        </p:txBody>
      </p:sp>
      <p:pic>
        <p:nvPicPr>
          <p:cNvPr id="13" name="Picture 4" descr="Crowd-Sourcing, Crowd, Folk, People, Social-Media, M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6392" y="3674310"/>
            <a:ext cx="1100317" cy="11003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ocial Media, Structure, Internet, Network, Soci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005" y="5202933"/>
            <a:ext cx="1900816" cy="13424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ooks, Reading Relaxation, Irex, Iliad, E Boo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458" b="11384"/>
          <a:stretch/>
        </p:blipFill>
        <p:spPr bwMode="auto">
          <a:xfrm>
            <a:off x="9843860" y="1894282"/>
            <a:ext cx="1036038" cy="10934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Picture 8" descr="Learn, Note, Sign, Directory, Direction, Arrows, Road"/>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327" r="16846"/>
          <a:stretch/>
        </p:blipFill>
        <p:spPr bwMode="auto">
          <a:xfrm>
            <a:off x="9626004" y="3709927"/>
            <a:ext cx="1442716" cy="10290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6" name="Picture 12" descr="Rating, Stars, System, Evalu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05889" y="5080896"/>
            <a:ext cx="1282945" cy="139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924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32.jpg"/>
          <p:cNvPicPr>
            <a:picLocks noChangeAspect="1"/>
          </p:cNvPicPr>
          <p:nvPr/>
        </p:nvPicPr>
        <p:blipFill rotWithShape="1">
          <a:blip r:embed="rId3">
            <a:extLst>
              <a:ext uri="{28A0092B-C50C-407E-A947-70E740481C1C}">
                <a14:useLocalDpi xmlns:a14="http://schemas.microsoft.com/office/drawing/2010/main" val="0"/>
              </a:ext>
            </a:extLst>
          </a:blip>
          <a:srcRect t="24902"/>
          <a:stretch/>
        </p:blipFill>
        <p:spPr>
          <a:xfrm>
            <a:off x="0" y="0"/>
            <a:ext cx="12192000" cy="6858000"/>
          </a:xfrm>
          <a:prstGeom prst="rect">
            <a:avLst/>
          </a:prstGeom>
        </p:spPr>
      </p:pic>
      <p:sp>
        <p:nvSpPr>
          <p:cNvPr id="4" name="Text Placeholder 3"/>
          <p:cNvSpPr txBox="1">
            <a:spLocks/>
          </p:cNvSpPr>
          <p:nvPr/>
        </p:nvSpPr>
        <p:spPr>
          <a:xfrm>
            <a:off x="1581505" y="457781"/>
            <a:ext cx="3195767" cy="1622012"/>
          </a:xfrm>
          <a:prstGeom prst="rect">
            <a:avLst/>
          </a:prstGeom>
        </p:spPr>
        <p:txBody>
          <a:bodyPr>
            <a:normAutofit/>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45720" indent="0">
              <a:buNone/>
            </a:pPr>
            <a:r>
              <a:rPr lang="en-US" sz="1800" b="1" dirty="0" smtClean="0">
                <a:solidFill>
                  <a:schemeClr val="bg1"/>
                </a:solidFill>
              </a:rPr>
              <a:t>EPrints HQ in the </a:t>
            </a:r>
            <a:br>
              <a:rPr lang="en-US" sz="1800" b="1" dirty="0" smtClean="0">
                <a:solidFill>
                  <a:schemeClr val="bg1"/>
                </a:solidFill>
              </a:rPr>
            </a:br>
            <a:r>
              <a:rPr lang="en-US" sz="1800" b="1" dirty="0" smtClean="0">
                <a:solidFill>
                  <a:schemeClr val="bg1"/>
                </a:solidFill>
              </a:rPr>
              <a:t>Web Science research labs at </a:t>
            </a:r>
            <a:br>
              <a:rPr lang="en-US" sz="1800" b="1" dirty="0" smtClean="0">
                <a:solidFill>
                  <a:schemeClr val="bg1"/>
                </a:solidFill>
              </a:rPr>
            </a:br>
            <a:r>
              <a:rPr lang="en-US" sz="1800" b="1" dirty="0" smtClean="0">
                <a:solidFill>
                  <a:schemeClr val="bg1"/>
                </a:solidFill>
              </a:rPr>
              <a:t>University of Southampton</a:t>
            </a:r>
            <a:endParaRPr lang="en-US" sz="1800" b="1" dirty="0">
              <a:solidFill>
                <a:schemeClr val="bg1"/>
              </a:solidFill>
            </a:endParaRPr>
          </a:p>
        </p:txBody>
      </p:sp>
      <p:sp>
        <p:nvSpPr>
          <p:cNvPr id="2" name="Rectangle 1"/>
          <p:cNvSpPr/>
          <p:nvPr/>
        </p:nvSpPr>
        <p:spPr>
          <a:xfrm>
            <a:off x="0" y="5936776"/>
            <a:ext cx="2210937" cy="921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http://www.eprints.org/uk/wp-content/uploads/EprintsServices2015ur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21" y="6058692"/>
            <a:ext cx="1981958" cy="6915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981063" y="5936776"/>
            <a:ext cx="2210937" cy="921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ttp://www.eprints.org/uk/wp-content/uploads/EprintsServices2015ful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6875" y="6013590"/>
            <a:ext cx="1924097" cy="794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60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420915" cy="1325563"/>
          </a:xfrm>
        </p:spPr>
        <p:txBody>
          <a:bodyPr/>
          <a:lstStyle/>
          <a:p>
            <a:r>
              <a:rPr lang="en-GB" dirty="0" smtClean="0"/>
              <a:t>Thank you</a:t>
            </a:r>
            <a:endParaRPr lang="en-GB" dirty="0"/>
          </a:p>
        </p:txBody>
      </p:sp>
      <p:sp>
        <p:nvSpPr>
          <p:cNvPr id="3" name="Content Placeholder 2"/>
          <p:cNvSpPr>
            <a:spLocks noGrp="1"/>
          </p:cNvSpPr>
          <p:nvPr>
            <p:ph idx="1"/>
          </p:nvPr>
        </p:nvSpPr>
        <p:spPr>
          <a:xfrm>
            <a:off x="838200" y="1825625"/>
            <a:ext cx="5420915" cy="4351338"/>
          </a:xfrm>
        </p:spPr>
        <p:txBody>
          <a:bodyPr>
            <a:normAutofit/>
          </a:bodyPr>
          <a:lstStyle/>
          <a:p>
            <a:r>
              <a:rPr lang="en-GB" sz="2400" dirty="0" smtClean="0">
                <a:hlinkClick r:id="rId2"/>
              </a:rPr>
              <a:t>www.eprints.org/edshare</a:t>
            </a:r>
            <a:endParaRPr lang="en-GB" sz="2400" dirty="0" smtClean="0"/>
          </a:p>
          <a:p>
            <a:r>
              <a:rPr lang="en-GB" sz="2400" dirty="0" smtClean="0">
                <a:hlinkClick r:id="rId3"/>
              </a:rPr>
              <a:t>demoshare.eprints-hosting.org</a:t>
            </a:r>
            <a:endParaRPr lang="en-GB" sz="2400" dirty="0" smtClean="0"/>
          </a:p>
          <a:p>
            <a:endParaRPr lang="en-GB" sz="2400" dirty="0" smtClean="0"/>
          </a:p>
          <a:p>
            <a:r>
              <a:rPr lang="en-GB" sz="2400" dirty="0" smtClean="0">
                <a:hlinkClick r:id="rId4"/>
              </a:rPr>
              <a:t>K.Terrell@soton.ac.uk</a:t>
            </a:r>
            <a:endParaRPr lang="en-GB" sz="2400" dirty="0" smtClean="0"/>
          </a:p>
          <a:p>
            <a:r>
              <a:rPr lang="en-GB" sz="2400" dirty="0" smtClean="0"/>
              <a:t>Twitter: @</a:t>
            </a:r>
            <a:r>
              <a:rPr lang="en-GB" sz="2400" dirty="0" err="1" smtClean="0"/>
              <a:t>KellyATerrell</a:t>
            </a:r>
            <a:r>
              <a:rPr lang="en-GB" sz="2400" dirty="0" smtClean="0"/>
              <a:t/>
            </a:r>
            <a:br>
              <a:rPr lang="en-GB" sz="2400" dirty="0" smtClean="0"/>
            </a:br>
            <a:r>
              <a:rPr lang="en-GB" sz="2400" dirty="0" smtClean="0"/>
              <a:t>and</a:t>
            </a:r>
            <a:br>
              <a:rPr lang="en-GB" sz="2400" dirty="0" smtClean="0"/>
            </a:br>
            <a:r>
              <a:rPr lang="en-GB" sz="2400" dirty="0" smtClean="0"/>
              <a:t>@EPrints</a:t>
            </a:r>
            <a:endParaRPr lang="en-GB" sz="2400" dirty="0"/>
          </a:p>
        </p:txBody>
      </p:sp>
      <p:pic>
        <p:nvPicPr>
          <p:cNvPr id="4"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9116" y="0"/>
            <a:ext cx="5932884" cy="6858000"/>
          </a:xfrm>
          <a:prstGeom prst="rect">
            <a:avLst/>
          </a:prstGeom>
        </p:spPr>
      </p:pic>
      <p:pic>
        <p:nvPicPr>
          <p:cNvPr id="5" name="Picture 4"/>
          <p:cNvPicPr>
            <a:picLocks noChangeAspect="1"/>
          </p:cNvPicPr>
          <p:nvPr/>
        </p:nvPicPr>
        <p:blipFill>
          <a:blip r:embed="rId6"/>
          <a:stretch>
            <a:fillRect/>
          </a:stretch>
        </p:blipFill>
        <p:spPr>
          <a:xfrm>
            <a:off x="8240054" y="1398643"/>
            <a:ext cx="1971007" cy="24586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descr="http://www.eprints.org/uk/wp-content/uploads/EprintsServices2015ur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517" y="6028296"/>
            <a:ext cx="1411522" cy="4925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eprints.org/uk/wp-content/uploads/EprintsServices2015ful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4072" y="6028296"/>
            <a:ext cx="1354694" cy="55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157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23" descr="Tree, Aesthetic, Log, America, Usa, South America"/>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54138" y="686548"/>
            <a:ext cx="6503143" cy="6503144"/>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Image result for edsp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754" y="6044071"/>
            <a:ext cx="1581334" cy="5271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44431" y="6488668"/>
            <a:ext cx="2967790" cy="369332"/>
          </a:xfrm>
          <a:prstGeom prst="rect">
            <a:avLst/>
          </a:prstGeom>
          <a:noFill/>
        </p:spPr>
        <p:txBody>
          <a:bodyPr wrap="square" rtlCol="0">
            <a:spAutoFit/>
          </a:bodyPr>
          <a:lstStyle/>
          <a:p>
            <a:r>
              <a:rPr lang="en-GB" dirty="0" smtClean="0"/>
              <a:t>www.edspace.ecs.soton.ac.uk</a:t>
            </a:r>
            <a:endParaRPr lang="en-GB" dirty="0"/>
          </a:p>
        </p:txBody>
      </p:sp>
      <p:sp>
        <p:nvSpPr>
          <p:cNvPr id="13" name="Oval 12"/>
          <p:cNvSpPr/>
          <p:nvPr/>
        </p:nvSpPr>
        <p:spPr>
          <a:xfrm>
            <a:off x="5040275" y="3522546"/>
            <a:ext cx="2148580" cy="2024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http://www.eprints.org/uk/wp-content/uploads/EprintsServices2015ur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4011" y="4280621"/>
            <a:ext cx="1757371" cy="613219"/>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0" y="17957"/>
            <a:ext cx="2348346" cy="327768"/>
            <a:chOff x="51955" y="6478277"/>
            <a:chExt cx="2348346" cy="327768"/>
          </a:xfrm>
        </p:grpSpPr>
        <p:pic>
          <p:nvPicPr>
            <p:cNvPr id="36" name="Picture 2" descr="https://g.twimg.com/dev/documentation/image/Twitter_logo_blue_4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55" y="6483927"/>
              <a:ext cx="322118" cy="32211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90946" y="6478277"/>
              <a:ext cx="2109355" cy="307777"/>
            </a:xfrm>
            <a:prstGeom prst="rect">
              <a:avLst/>
            </a:prstGeom>
            <a:noFill/>
          </p:spPr>
          <p:txBody>
            <a:bodyPr wrap="square" rtlCol="0">
              <a:spAutoFit/>
            </a:bodyPr>
            <a:lstStyle/>
            <a:p>
              <a:r>
                <a:rPr lang="en-GB" sz="1400" dirty="0" smtClean="0">
                  <a:solidFill>
                    <a:schemeClr val="bg2">
                      <a:lumMod val="50000"/>
                    </a:schemeClr>
                  </a:solidFill>
                </a:rPr>
                <a:t>@</a:t>
              </a:r>
              <a:r>
                <a:rPr lang="en-GB" sz="1400" dirty="0" err="1" smtClean="0">
                  <a:solidFill>
                    <a:schemeClr val="bg2">
                      <a:lumMod val="50000"/>
                    </a:schemeClr>
                  </a:solidFill>
                </a:rPr>
                <a:t>KellyATerrell</a:t>
              </a:r>
              <a:endParaRPr lang="en-GB" sz="1400" dirty="0">
                <a:solidFill>
                  <a:schemeClr val="bg2">
                    <a:lumMod val="50000"/>
                  </a:schemeClr>
                </a:solidFill>
              </a:endParaRPr>
            </a:p>
          </p:txBody>
        </p:sp>
      </p:grpSp>
      <p:grpSp>
        <p:nvGrpSpPr>
          <p:cNvPr id="17" name="Group 16"/>
          <p:cNvGrpSpPr/>
          <p:nvPr/>
        </p:nvGrpSpPr>
        <p:grpSpPr>
          <a:xfrm>
            <a:off x="7408050" y="5308185"/>
            <a:ext cx="3260328" cy="1357124"/>
            <a:chOff x="7408050" y="5308185"/>
            <a:chExt cx="3260328" cy="1357124"/>
          </a:xfrm>
        </p:grpSpPr>
        <p:pic>
          <p:nvPicPr>
            <p:cNvPr id="38" name="Picture 37" descr="http://peytonspals.org/wp-content/uploads/YouTube-Transparent-Logo_smal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0086" y="5504483"/>
              <a:ext cx="809625" cy="33337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http://jeyjoo.com/img/blog/free%20stock/flickr.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10535" y="5944219"/>
              <a:ext cx="658086" cy="55279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webpages.uidaho.edu/bblearnhelp/images/logo-slideshar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77753" y="5474684"/>
              <a:ext cx="1190625" cy="1190625"/>
            </a:xfrm>
            <a:prstGeom prst="rect">
              <a:avLst/>
            </a:prstGeom>
            <a:noFill/>
            <a:extLst>
              <a:ext uri="{909E8E84-426E-40DD-AFC4-6F175D3DCCD1}">
                <a14:hiddenFill xmlns:a14="http://schemas.microsoft.com/office/drawing/2010/main">
                  <a:solidFill>
                    <a:srgbClr val="FFFFFF"/>
                  </a:solidFill>
                </a14:hiddenFill>
              </a:ext>
            </a:extLst>
          </p:spPr>
        </p:pic>
        <p:sp>
          <p:nvSpPr>
            <p:cNvPr id="43" name="Right Arrow 42"/>
            <p:cNvSpPr/>
            <p:nvPr/>
          </p:nvSpPr>
          <p:spPr>
            <a:xfrm rot="12544720">
              <a:off x="7408050" y="5308185"/>
              <a:ext cx="983290" cy="39297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45" name="Picture 6" descr="http://humbox.ac.uk/images/Hum_box_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6665" y="594048"/>
            <a:ext cx="1619250" cy="819151"/>
          </a:xfrm>
          <a:prstGeom prst="rect">
            <a:avLst/>
          </a:prstGeom>
          <a:extLst>
            <a:ext uri="{909E8E84-426E-40DD-AFC4-6F175D3DCCD1}">
              <a14:hiddenFill xmlns:a14="http://schemas.microsoft.com/office/drawing/2010/main">
                <a:solidFill>
                  <a:srgbClr val="FFFFFF"/>
                </a:solidFill>
              </a14:hiddenFill>
            </a:ext>
          </a:extLst>
        </p:spPr>
      </p:pic>
      <p:pic>
        <p:nvPicPr>
          <p:cNvPr id="46" name="Picture 8" descr="http://languagebox.ac.uk/images/faroes.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9461" y="3800076"/>
            <a:ext cx="1619250" cy="819151"/>
          </a:xfrm>
          <a:prstGeom prst="rect">
            <a:avLst/>
          </a:prstGeom>
          <a:extLst>
            <a:ext uri="{909E8E84-426E-40DD-AFC4-6F175D3DCCD1}">
              <a14:hiddenFill xmlns:a14="http://schemas.microsoft.com/office/drawing/2010/main">
                <a:solidFill>
                  <a:srgbClr val="FFFFFF"/>
                </a:solidFill>
              </a14:hiddenFill>
            </a:ext>
          </a:extLst>
        </p:spPr>
      </p:pic>
      <p:pic>
        <p:nvPicPr>
          <p:cNvPr id="47" name="Picture 10" descr="http://loro.open.ac.uk/images/loro.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0581" y="4653936"/>
            <a:ext cx="158115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8883192" y="2328676"/>
            <a:ext cx="2343150" cy="676277"/>
            <a:chOff x="826670" y="5281163"/>
            <a:chExt cx="2343150" cy="676277"/>
          </a:xfrm>
        </p:grpSpPr>
        <p:pic>
          <p:nvPicPr>
            <p:cNvPr id="49" name="Picture 12" descr="http://www.eshare.edgehill.ac.uk/images/eshare_logo2.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26745" y="5624064"/>
              <a:ext cx="1143000" cy="333376"/>
            </a:xfrm>
            <a:prstGeom prst="rect">
              <a:avLst/>
            </a:prstGeom>
            <a:extLst>
              <a:ext uri="{909E8E84-426E-40DD-AFC4-6F175D3DCCD1}">
                <a14:hiddenFill xmlns:a14="http://schemas.microsoft.com/office/drawing/2010/main">
                  <a:solidFill>
                    <a:srgbClr val="FFFFFF"/>
                  </a:solidFill>
                </a14:hiddenFill>
              </a:ext>
            </a:extLst>
          </p:spPr>
        </p:pic>
        <p:pic>
          <p:nvPicPr>
            <p:cNvPr id="50" name="Picture 14" descr="http://www.eshare.edgehill.ac.uk/images/edgehill_logo2.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6670" y="5281163"/>
              <a:ext cx="2343150" cy="342901"/>
            </a:xfrm>
            <a:prstGeom prst="rect">
              <a:avLst/>
            </a:prstGeom>
            <a:extLst>
              <a:ext uri="{909E8E84-426E-40DD-AFC4-6F175D3DCCD1}">
                <a14:hiddenFill xmlns:a14="http://schemas.microsoft.com/office/drawing/2010/main">
                  <a:solidFill>
                    <a:srgbClr val="FFFFFF"/>
                  </a:solidFill>
                </a14:hiddenFill>
              </a:ext>
            </a:extLst>
          </p:spPr>
        </p:pic>
      </p:grpSp>
      <p:grpSp>
        <p:nvGrpSpPr>
          <p:cNvPr id="51" name="Group 50"/>
          <p:cNvGrpSpPr/>
          <p:nvPr/>
        </p:nvGrpSpPr>
        <p:grpSpPr>
          <a:xfrm>
            <a:off x="1154633" y="2482230"/>
            <a:ext cx="2354166" cy="861540"/>
            <a:chOff x="4873053" y="2592701"/>
            <a:chExt cx="2354166" cy="861540"/>
          </a:xfrm>
        </p:grpSpPr>
        <p:sp>
          <p:nvSpPr>
            <p:cNvPr id="52" name="TextBox 51"/>
            <p:cNvSpPr txBox="1"/>
            <p:nvPr/>
          </p:nvSpPr>
          <p:spPr>
            <a:xfrm>
              <a:off x="5068052" y="2931021"/>
              <a:ext cx="2159167" cy="523220"/>
            </a:xfrm>
            <a:prstGeom prst="rect">
              <a:avLst/>
            </a:prstGeom>
            <a:noFill/>
          </p:spPr>
          <p:txBody>
            <a:bodyPr wrap="square" rtlCol="0">
              <a:spAutoFit/>
            </a:bodyPr>
            <a:lstStyle/>
            <a:p>
              <a:r>
                <a:rPr lang="en-GB" sz="2800" dirty="0" err="1" smtClean="0">
                  <a:solidFill>
                    <a:srgbClr val="005882"/>
                  </a:solidFill>
                  <a:latin typeface="Georgia" panose="02040502050405020303" pitchFamily="18" charset="0"/>
                </a:rPr>
                <a:t>EdShare</a:t>
              </a:r>
              <a:endParaRPr lang="en-GB" sz="2800" dirty="0">
                <a:solidFill>
                  <a:srgbClr val="005882"/>
                </a:solidFill>
                <a:latin typeface="Georgia" panose="02040502050405020303" pitchFamily="18" charset="0"/>
              </a:endParaRPr>
            </a:p>
          </p:txBody>
        </p:sp>
        <p:pic>
          <p:nvPicPr>
            <p:cNvPr id="53" name="Picture 16" descr="Image result for university of southampton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73053" y="2592701"/>
              <a:ext cx="1913856" cy="422962"/>
            </a:xfrm>
            <a:prstGeom prst="rect">
              <a:avLst/>
            </a:prstGeom>
            <a:extLst>
              <a:ext uri="{909E8E84-426E-40DD-AFC4-6F175D3DCCD1}">
                <a14:hiddenFill xmlns:a14="http://schemas.microsoft.com/office/drawing/2010/main">
                  <a:solidFill>
                    <a:srgbClr val="FFFFFF"/>
                  </a:solidFill>
                </a14:hiddenFill>
              </a:ext>
            </a:extLst>
          </p:spPr>
        </p:pic>
      </p:grpSp>
      <p:grpSp>
        <p:nvGrpSpPr>
          <p:cNvPr id="54" name="Group 53"/>
          <p:cNvGrpSpPr/>
          <p:nvPr/>
        </p:nvGrpSpPr>
        <p:grpSpPr>
          <a:xfrm>
            <a:off x="1715199" y="573418"/>
            <a:ext cx="2446493" cy="1143726"/>
            <a:chOff x="1194931" y="392008"/>
            <a:chExt cx="2446493" cy="1143726"/>
          </a:xfrm>
        </p:grpSpPr>
        <p:pic>
          <p:nvPicPr>
            <p:cNvPr id="55" name="Picture 25" descr="Image result for glasgow caledonian university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32858" y="392008"/>
              <a:ext cx="1397716" cy="789711"/>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1194931" y="1074069"/>
              <a:ext cx="2446493" cy="461665"/>
            </a:xfrm>
            <a:prstGeom prst="rect">
              <a:avLst/>
            </a:prstGeom>
            <a:noFill/>
          </p:spPr>
          <p:txBody>
            <a:bodyPr wrap="square" rtlCol="0">
              <a:spAutoFit/>
            </a:bodyPr>
            <a:lstStyle/>
            <a:p>
              <a:r>
                <a:rPr lang="en-GB" sz="2400" dirty="0" err="1" smtClean="0">
                  <a:solidFill>
                    <a:srgbClr val="005882"/>
                  </a:solidFill>
                  <a:latin typeface="Arial" panose="020B0604020202020204" pitchFamily="34" charset="0"/>
                  <a:cs typeface="Arial" panose="020B0604020202020204" pitchFamily="34" charset="0"/>
                </a:rPr>
                <a:t>edShare@GCU</a:t>
              </a:r>
              <a:endParaRPr lang="en-GB" sz="2400" dirty="0">
                <a:solidFill>
                  <a:srgbClr val="005882"/>
                </a:solidFill>
                <a:latin typeface="Arial" panose="020B0604020202020204" pitchFamily="34" charset="0"/>
                <a:cs typeface="Arial" panose="020B0604020202020204" pitchFamily="34" charset="0"/>
              </a:endParaRPr>
            </a:p>
          </p:txBody>
        </p:sp>
      </p:grpSp>
      <p:grpSp>
        <p:nvGrpSpPr>
          <p:cNvPr id="18" name="Group 17"/>
          <p:cNvGrpSpPr/>
          <p:nvPr/>
        </p:nvGrpSpPr>
        <p:grpSpPr>
          <a:xfrm>
            <a:off x="4695026" y="3801184"/>
            <a:ext cx="2663500" cy="1388476"/>
            <a:chOff x="4646900" y="3801184"/>
            <a:chExt cx="2663500" cy="1388476"/>
          </a:xfrm>
        </p:grpSpPr>
        <p:pic>
          <p:nvPicPr>
            <p:cNvPr id="44" name="Picture 4" descr="Image result for edspac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46900" y="3801184"/>
              <a:ext cx="2663500" cy="83676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http://www.eprints.org/uk/wp-content/uploads/eprints-openeducatio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32300" y="4746823"/>
              <a:ext cx="1288797" cy="44283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9602514" y="6497011"/>
            <a:ext cx="2589486" cy="369332"/>
          </a:xfrm>
          <a:prstGeom prst="rect">
            <a:avLst/>
          </a:prstGeom>
          <a:noFill/>
        </p:spPr>
        <p:txBody>
          <a:bodyPr wrap="square" rtlCol="0">
            <a:spAutoFit/>
          </a:bodyPr>
          <a:lstStyle/>
          <a:p>
            <a:r>
              <a:rPr lang="en-GB" dirty="0" smtClean="0"/>
              <a:t>…and more coming soon</a:t>
            </a:r>
            <a:endParaRPr lang="en-GB" dirty="0"/>
          </a:p>
        </p:txBody>
      </p:sp>
    </p:spTree>
    <p:extLst>
      <p:ext uri="{BB962C8B-B14F-4D97-AF65-F5344CB8AC3E}">
        <p14:creationId xmlns:p14="http://schemas.microsoft.com/office/powerpoint/2010/main" val="3018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ircle(out)">
                                      <p:cBhvr>
                                        <p:cTn id="28" dur="2000"/>
                                        <p:tgtEl>
                                          <p:spTgt spid="47"/>
                                        </p:tgtEl>
                                      </p:cBhvr>
                                    </p:animEffect>
                                  </p:childTnLst>
                                </p:cTn>
                              </p:par>
                              <p:par>
                                <p:cTn id="29" presetID="6" presetClass="entr" presetSubtype="32"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circle(out)">
                                      <p:cBhvr>
                                        <p:cTn id="31" dur="2000"/>
                                        <p:tgtEl>
                                          <p:spTgt spid="51"/>
                                        </p:tgtEl>
                                      </p:cBhvr>
                                    </p:animEffect>
                                  </p:childTnLst>
                                </p:cTn>
                              </p:par>
                              <p:par>
                                <p:cTn id="32" presetID="6" presetClass="entr" presetSubtype="32" fill="hold"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circle(out)">
                                      <p:cBhvr>
                                        <p:cTn id="34" dur="2000"/>
                                        <p:tgtEl>
                                          <p:spTgt spid="54"/>
                                        </p:tgtEl>
                                      </p:cBhvr>
                                    </p:animEffect>
                                  </p:childTnLst>
                                </p:cTn>
                              </p:par>
                              <p:par>
                                <p:cTn id="35" presetID="6" presetClass="entr" presetSubtype="32"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circle(out)">
                                      <p:cBhvr>
                                        <p:cTn id="37" dur="2000"/>
                                        <p:tgtEl>
                                          <p:spTgt spid="45"/>
                                        </p:tgtEl>
                                      </p:cBhvr>
                                    </p:animEffect>
                                  </p:childTnLst>
                                </p:cTn>
                              </p:par>
                              <p:par>
                                <p:cTn id="38" presetID="6" presetClass="entr" presetSubtype="32"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circle(out)">
                                      <p:cBhvr>
                                        <p:cTn id="40" dur="2000"/>
                                        <p:tgtEl>
                                          <p:spTgt spid="48"/>
                                        </p:tgtEl>
                                      </p:cBhvr>
                                    </p:animEffect>
                                  </p:childTnLst>
                                </p:cTn>
                              </p:par>
                              <p:par>
                                <p:cTn id="41" presetID="6" presetClass="entr" presetSubtype="32"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out)">
                                      <p:cBhvr>
                                        <p:cTn id="43" dur="2000"/>
                                        <p:tgtEl>
                                          <p:spTgt spid="46"/>
                                        </p:tgtEl>
                                      </p:cBhvr>
                                    </p:animEffect>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Lightweight </a:t>
            </a:r>
            <a:br>
              <a:rPr lang="en-GB" dirty="0" smtClean="0"/>
            </a:br>
            <a:r>
              <a:rPr lang="en-GB" dirty="0" smtClean="0"/>
              <a:t>workflow</a:t>
            </a:r>
            <a:endParaRPr lang="en-GB" dirty="0"/>
          </a:p>
        </p:txBody>
      </p:sp>
      <p:sp>
        <p:nvSpPr>
          <p:cNvPr id="3" name="Content Placeholder 2"/>
          <p:cNvSpPr>
            <a:spLocks noGrp="1"/>
          </p:cNvSpPr>
          <p:nvPr>
            <p:ph idx="1"/>
          </p:nvPr>
        </p:nvSpPr>
        <p:spPr>
          <a:xfrm>
            <a:off x="838200" y="1825625"/>
            <a:ext cx="3719944" cy="4351338"/>
          </a:xfrm>
        </p:spPr>
        <p:txBody>
          <a:bodyPr/>
          <a:lstStyle/>
          <a:p>
            <a:r>
              <a:rPr lang="en-GB" dirty="0" smtClean="0"/>
              <a:t>Simple upload</a:t>
            </a:r>
          </a:p>
          <a:p>
            <a:r>
              <a:rPr lang="en-GB" dirty="0" smtClean="0"/>
              <a:t>CC licences</a:t>
            </a:r>
          </a:p>
          <a:p>
            <a:r>
              <a:rPr lang="en-GB" dirty="0" smtClean="0"/>
              <a:t>Minimal mandatory </a:t>
            </a:r>
            <a:r>
              <a:rPr lang="en-GB" dirty="0" err="1" smtClean="0"/>
              <a:t>req</a:t>
            </a:r>
            <a:endParaRPr lang="en-GB" dirty="0" smtClean="0"/>
          </a:p>
          <a:p>
            <a:r>
              <a:rPr lang="en-GB" dirty="0" smtClean="0"/>
              <a:t>Tags</a:t>
            </a:r>
          </a:p>
          <a:p>
            <a:r>
              <a:rPr lang="en-GB" dirty="0" smtClean="0"/>
              <a:t>Viewing permissions</a:t>
            </a:r>
          </a:p>
          <a:p>
            <a:r>
              <a:rPr lang="en-GB" dirty="0" smtClean="0"/>
              <a:t>Editing permissions</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831" y="365124"/>
            <a:ext cx="6985722" cy="12077167"/>
          </a:xfrm>
          <a:prstGeom prst="rect">
            <a:avLst/>
          </a:prstGeom>
        </p:spPr>
      </p:pic>
    </p:spTree>
    <p:extLst>
      <p:ext uri="{BB962C8B-B14F-4D97-AF65-F5344CB8AC3E}">
        <p14:creationId xmlns:p14="http://schemas.microsoft.com/office/powerpoint/2010/main" val="17740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3.7037E-6 L 0.00065 -0.86621 " pathEditMode="relative" rAng="0" ptsTypes="AA">
                                      <p:cBhvr>
                                        <p:cTn id="6" dur="2000" fill="hold"/>
                                        <p:tgtEl>
                                          <p:spTgt spid="6"/>
                                        </p:tgtEl>
                                        <p:attrNameLst>
                                          <p:attrName>ppt_x</p:attrName>
                                          <p:attrName>ppt_y</p:attrName>
                                        </p:attrNameLst>
                                      </p:cBhvr>
                                      <p:rCtr x="26" y="-43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202019" y="95536"/>
            <a:ext cx="5973426" cy="6562908"/>
          </a:xfrm>
          <a:prstGeom prst="rect">
            <a:avLst/>
          </a:prstGeom>
        </p:spPr>
      </p:pic>
      <p:sp>
        <p:nvSpPr>
          <p:cNvPr id="2" name="Title 1"/>
          <p:cNvSpPr>
            <a:spLocks noGrp="1"/>
          </p:cNvSpPr>
          <p:nvPr>
            <p:ph type="title"/>
          </p:nvPr>
        </p:nvSpPr>
        <p:spPr/>
        <p:txBody>
          <a:bodyPr/>
          <a:lstStyle/>
          <a:p>
            <a:r>
              <a:rPr lang="en-GB" dirty="0" smtClean="0"/>
              <a:t>Inline Previews </a:t>
            </a:r>
            <a:br>
              <a:rPr lang="en-GB" dirty="0" smtClean="0"/>
            </a:br>
            <a:r>
              <a:rPr lang="en-GB" dirty="0" smtClean="0"/>
              <a:t>&amp; HTML5 Player</a:t>
            </a:r>
            <a:endParaRPr lang="en-GB" dirty="0"/>
          </a:p>
        </p:txBody>
      </p:sp>
      <p:sp>
        <p:nvSpPr>
          <p:cNvPr id="3" name="Content Placeholder 2"/>
          <p:cNvSpPr>
            <a:spLocks noGrp="1"/>
          </p:cNvSpPr>
          <p:nvPr>
            <p:ph idx="1"/>
          </p:nvPr>
        </p:nvSpPr>
        <p:spPr/>
        <p:txBody>
          <a:bodyPr/>
          <a:lstStyle/>
          <a:p>
            <a:r>
              <a:rPr lang="en-GB" dirty="0" smtClean="0"/>
              <a:t>Preview support for</a:t>
            </a:r>
            <a:br>
              <a:rPr lang="en-GB" dirty="0" smtClean="0"/>
            </a:br>
            <a:r>
              <a:rPr lang="en-GB" dirty="0" smtClean="0"/>
              <a:t>a variety of formats</a:t>
            </a:r>
            <a:endParaRPr lang="en-GB" dirty="0"/>
          </a:p>
          <a:p>
            <a:r>
              <a:rPr lang="en-GB" dirty="0" smtClean="0"/>
              <a:t>Multiple derivatives</a:t>
            </a:r>
            <a:br>
              <a:rPr lang="en-GB" dirty="0" smtClean="0"/>
            </a:br>
            <a:r>
              <a:rPr lang="en-GB" dirty="0" smtClean="0"/>
              <a:t>(video &amp; audio)</a:t>
            </a:r>
          </a:p>
          <a:p>
            <a:r>
              <a:rPr lang="en-GB" dirty="0" smtClean="0"/>
              <a:t>Greater device support</a:t>
            </a:r>
          </a:p>
          <a:p>
            <a:r>
              <a:rPr lang="en-GB" dirty="0" smtClean="0"/>
              <a:t>Multiple download</a:t>
            </a:r>
            <a:br>
              <a:rPr lang="en-GB" dirty="0" smtClean="0"/>
            </a:br>
            <a:r>
              <a:rPr lang="en-GB" dirty="0" smtClean="0"/>
              <a:t>options</a:t>
            </a:r>
          </a:p>
          <a:p>
            <a:r>
              <a:rPr lang="en-GB" dirty="0"/>
              <a:t>Embeddable </a:t>
            </a:r>
            <a:r>
              <a:rPr lang="en-GB" dirty="0" smtClean="0"/>
              <a:t>player</a:t>
            </a:r>
            <a:endParaRPr lang="en-GB" dirty="0"/>
          </a:p>
        </p:txBody>
      </p:sp>
      <p:pic>
        <p:nvPicPr>
          <p:cNvPr id="5" name="Picture 4"/>
          <p:cNvPicPr>
            <a:picLocks noChangeAspect="1"/>
          </p:cNvPicPr>
          <p:nvPr/>
        </p:nvPicPr>
        <p:blipFill>
          <a:blip r:embed="rId3"/>
          <a:stretch>
            <a:fillRect/>
          </a:stretch>
        </p:blipFill>
        <p:spPr>
          <a:xfrm>
            <a:off x="4756648" y="477188"/>
            <a:ext cx="7279488" cy="534983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5202019" y="229446"/>
            <a:ext cx="6388746" cy="5845319"/>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rotWithShape="1">
          <a:blip r:embed="rId5"/>
          <a:srcRect l="4080" t="18204" r="37309" b="8489"/>
          <a:stretch/>
        </p:blipFill>
        <p:spPr>
          <a:xfrm>
            <a:off x="5138946" y="463729"/>
            <a:ext cx="6437540" cy="5740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366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a:t>
            </a:r>
            <a:endParaRPr lang="en-GB" dirty="0"/>
          </a:p>
        </p:txBody>
      </p:sp>
      <p:sp>
        <p:nvSpPr>
          <p:cNvPr id="3" name="Content Placeholder 2"/>
          <p:cNvSpPr>
            <a:spLocks noGrp="1"/>
          </p:cNvSpPr>
          <p:nvPr>
            <p:ph idx="1"/>
          </p:nvPr>
        </p:nvSpPr>
        <p:spPr>
          <a:xfrm>
            <a:off x="838200" y="1825625"/>
            <a:ext cx="2988468" cy="4351338"/>
          </a:xfrm>
        </p:spPr>
        <p:txBody>
          <a:bodyPr/>
          <a:lstStyle/>
          <a:p>
            <a:r>
              <a:rPr lang="en-GB" dirty="0" smtClean="0"/>
              <a:t>Personalised </a:t>
            </a:r>
            <a:br>
              <a:rPr lang="en-GB" dirty="0" smtClean="0"/>
            </a:br>
            <a:r>
              <a:rPr lang="en-GB" dirty="0" smtClean="0"/>
              <a:t>homepage</a:t>
            </a:r>
          </a:p>
          <a:p>
            <a:r>
              <a:rPr lang="en-GB" dirty="0" smtClean="0"/>
              <a:t>Public profile page</a:t>
            </a:r>
          </a:p>
          <a:p>
            <a:r>
              <a:rPr lang="en-GB" dirty="0" smtClean="0"/>
              <a:t>Add private notes</a:t>
            </a:r>
            <a:br>
              <a:rPr lang="en-GB" dirty="0" smtClean="0"/>
            </a:br>
            <a:r>
              <a:rPr lang="en-GB" dirty="0" smtClean="0"/>
              <a:t>to resources</a:t>
            </a:r>
          </a:p>
          <a:p>
            <a:r>
              <a:rPr lang="en-GB" dirty="0" smtClean="0"/>
              <a:t>Public comments</a:t>
            </a:r>
            <a:endParaRPr lang="en-GB" dirty="0"/>
          </a:p>
        </p:txBody>
      </p:sp>
      <p:pic>
        <p:nvPicPr>
          <p:cNvPr id="5" name="Picture 4"/>
          <p:cNvPicPr>
            <a:picLocks noChangeAspect="1"/>
          </p:cNvPicPr>
          <p:nvPr/>
        </p:nvPicPr>
        <p:blipFill>
          <a:blip r:embed="rId2"/>
          <a:stretch>
            <a:fillRect/>
          </a:stretch>
        </p:blipFill>
        <p:spPr>
          <a:xfrm>
            <a:off x="3826668" y="674617"/>
            <a:ext cx="8143659" cy="5486765"/>
          </a:xfrm>
          <a:prstGeom prst="rect">
            <a:avLst/>
          </a:prstGeom>
        </p:spPr>
      </p:pic>
      <p:pic>
        <p:nvPicPr>
          <p:cNvPr id="6" name="Picture 5"/>
          <p:cNvPicPr>
            <a:picLocks noChangeAspect="1"/>
          </p:cNvPicPr>
          <p:nvPr/>
        </p:nvPicPr>
        <p:blipFill>
          <a:blip r:embed="rId3"/>
          <a:stretch>
            <a:fillRect/>
          </a:stretch>
        </p:blipFill>
        <p:spPr>
          <a:xfrm>
            <a:off x="4903209" y="365125"/>
            <a:ext cx="6450591" cy="5721782"/>
          </a:xfrm>
          <a:prstGeom prst="rect">
            <a:avLst/>
          </a:prstGeom>
        </p:spPr>
      </p:pic>
      <p:pic>
        <p:nvPicPr>
          <p:cNvPr id="7" name="Picture 6"/>
          <p:cNvPicPr>
            <a:picLocks noChangeAspect="1"/>
          </p:cNvPicPr>
          <p:nvPr/>
        </p:nvPicPr>
        <p:blipFill>
          <a:blip r:embed="rId4"/>
          <a:stretch>
            <a:fillRect/>
          </a:stretch>
        </p:blipFill>
        <p:spPr>
          <a:xfrm>
            <a:off x="5202019" y="95536"/>
            <a:ext cx="5973426" cy="6562908"/>
          </a:xfrm>
          <a:prstGeom prst="rect">
            <a:avLst/>
          </a:prstGeom>
        </p:spPr>
      </p:pic>
    </p:spTree>
    <p:extLst>
      <p:ext uri="{BB962C8B-B14F-4D97-AF65-F5344CB8AC3E}">
        <p14:creationId xmlns:p14="http://schemas.microsoft.com/office/powerpoint/2010/main" val="108323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dirty="0" smtClean="0"/>
          </a:p>
          <a:p>
            <a:pPr algn="ctr"/>
            <a:r>
              <a:rPr lang="en-GB" dirty="0" smtClean="0"/>
              <a:t>What repository features should be available to users of OERs?</a:t>
            </a:r>
          </a:p>
        </p:txBody>
      </p:sp>
      <p:grpSp>
        <p:nvGrpSpPr>
          <p:cNvPr id="4" name="Group 3"/>
          <p:cNvGrpSpPr/>
          <p:nvPr/>
        </p:nvGrpSpPr>
        <p:grpSpPr>
          <a:xfrm>
            <a:off x="5299363" y="5747306"/>
            <a:ext cx="2348346" cy="369332"/>
            <a:chOff x="51955" y="6436713"/>
            <a:chExt cx="2348346" cy="369332"/>
          </a:xfrm>
        </p:grpSpPr>
        <p:pic>
          <p:nvPicPr>
            <p:cNvPr id="5" name="Picture 2" descr="https://g.twimg.com/dev/documentation/image/Twitter_logo_blue_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5" y="6483927"/>
              <a:ext cx="322118" cy="3221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0946" y="6436713"/>
              <a:ext cx="2109355" cy="369332"/>
            </a:xfrm>
            <a:prstGeom prst="rect">
              <a:avLst/>
            </a:prstGeom>
            <a:noFill/>
          </p:spPr>
          <p:txBody>
            <a:bodyPr wrap="square" rtlCol="0">
              <a:spAutoFit/>
            </a:bodyPr>
            <a:lstStyle/>
            <a:p>
              <a:r>
                <a:rPr lang="en-GB" dirty="0" smtClean="0">
                  <a:solidFill>
                    <a:schemeClr val="bg2">
                      <a:lumMod val="50000"/>
                    </a:schemeClr>
                  </a:solidFill>
                </a:rPr>
                <a:t>@</a:t>
              </a:r>
              <a:r>
                <a:rPr lang="en-GB" dirty="0" err="1" smtClean="0">
                  <a:solidFill>
                    <a:schemeClr val="bg2">
                      <a:lumMod val="50000"/>
                    </a:schemeClr>
                  </a:solidFill>
                </a:rPr>
                <a:t>KellyATerrell</a:t>
              </a:r>
              <a:endParaRPr lang="en-GB" dirty="0">
                <a:solidFill>
                  <a:schemeClr val="bg2">
                    <a:lumMod val="50000"/>
                  </a:schemeClr>
                </a:solidFill>
              </a:endParaRPr>
            </a:p>
          </p:txBody>
        </p:sp>
      </p:grpSp>
      <p:pic>
        <p:nvPicPr>
          <p:cNvPr id="5122" name="Picture 2" descr="https://cdn.meme.am/instances/500x/601435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492" y="369332"/>
            <a:ext cx="5582316" cy="418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356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OE &amp; OERs: Remembering why</a:t>
            </a:r>
            <a:endParaRPr lang="en-GB" dirty="0"/>
          </a:p>
        </p:txBody>
      </p:sp>
      <p:sp>
        <p:nvSpPr>
          <p:cNvPr id="3" name="Content Placeholder 2"/>
          <p:cNvSpPr>
            <a:spLocks noGrp="1"/>
          </p:cNvSpPr>
          <p:nvPr>
            <p:ph idx="1"/>
          </p:nvPr>
        </p:nvSpPr>
        <p:spPr/>
        <p:txBody>
          <a:bodyPr>
            <a:normAutofit lnSpcReduction="10000"/>
          </a:bodyPr>
          <a:lstStyle/>
          <a:p>
            <a:r>
              <a:rPr lang="en-GB" dirty="0" smtClean="0"/>
              <a:t>Removal of barriers and re-balancing the dominance of elite education institutions to provide fairer and greater access to publicly funded educational content</a:t>
            </a:r>
            <a:br>
              <a:rPr lang="en-GB" dirty="0" smtClean="0"/>
            </a:br>
            <a:endParaRPr lang="en-GB" dirty="0" smtClean="0"/>
          </a:p>
          <a:p>
            <a:r>
              <a:rPr lang="en-GB" dirty="0" smtClean="0"/>
              <a:t> </a:t>
            </a:r>
            <a:r>
              <a:rPr lang="en-GB" b="1" dirty="0" smtClean="0">
                <a:solidFill>
                  <a:schemeClr val="accent4"/>
                </a:solidFill>
              </a:rPr>
              <a:t>Anyone</a:t>
            </a:r>
            <a:r>
              <a:rPr lang="en-GB" dirty="0" smtClean="0"/>
              <a:t> around the world wishing to access high quality education content may do so freely leading to greater social and economic progression (</a:t>
            </a:r>
            <a:r>
              <a:rPr lang="en-GB" dirty="0" err="1" smtClean="0"/>
              <a:t>Downes</a:t>
            </a:r>
            <a:r>
              <a:rPr lang="en-GB" dirty="0" smtClean="0"/>
              <a:t> 2011, Lane 2008, </a:t>
            </a:r>
            <a:r>
              <a:rPr lang="en-GB" dirty="0" err="1" smtClean="0"/>
              <a:t>Hylen</a:t>
            </a:r>
            <a:r>
              <a:rPr lang="en-GB" dirty="0" smtClean="0"/>
              <a:t> 2006, UNESCO 2002)</a:t>
            </a:r>
            <a:br>
              <a:rPr lang="en-GB" dirty="0" smtClean="0"/>
            </a:br>
            <a:r>
              <a:rPr lang="en-GB" dirty="0" smtClean="0"/>
              <a:t/>
            </a:r>
            <a:br>
              <a:rPr lang="en-GB" dirty="0" smtClean="0"/>
            </a:br>
            <a:r>
              <a:rPr lang="en-GB" dirty="0" smtClean="0">
                <a:solidFill>
                  <a:schemeClr val="bg1">
                    <a:lumMod val="50000"/>
                  </a:schemeClr>
                </a:solidFill>
              </a:rPr>
              <a:t/>
            </a:r>
            <a:br>
              <a:rPr lang="en-GB" dirty="0" smtClean="0">
                <a:solidFill>
                  <a:schemeClr val="bg1">
                    <a:lumMod val="50000"/>
                  </a:schemeClr>
                </a:solidFill>
              </a:rPr>
            </a:br>
            <a:r>
              <a:rPr lang="en-GB" sz="1300" dirty="0" err="1" smtClean="0">
                <a:solidFill>
                  <a:schemeClr val="bg1">
                    <a:lumMod val="50000"/>
                  </a:schemeClr>
                </a:solidFill>
              </a:rPr>
              <a:t>Downes</a:t>
            </a:r>
            <a:r>
              <a:rPr lang="en-GB" sz="1300" dirty="0">
                <a:solidFill>
                  <a:schemeClr val="bg1">
                    <a:lumMod val="50000"/>
                  </a:schemeClr>
                </a:solidFill>
              </a:rPr>
              <a:t>, S. (2011). </a:t>
            </a:r>
            <a:r>
              <a:rPr lang="en-GB" sz="1300" i="1" dirty="0">
                <a:solidFill>
                  <a:schemeClr val="bg1">
                    <a:lumMod val="50000"/>
                  </a:schemeClr>
                </a:solidFill>
              </a:rPr>
              <a:t>Five Key </a:t>
            </a:r>
            <a:r>
              <a:rPr lang="en-GB" sz="1300" i="1" dirty="0" smtClean="0">
                <a:solidFill>
                  <a:schemeClr val="bg1">
                    <a:lumMod val="50000"/>
                  </a:schemeClr>
                </a:solidFill>
              </a:rPr>
              <a:t>Questions</a:t>
            </a:r>
            <a:r>
              <a:rPr lang="en-GB" sz="1300" dirty="0" smtClean="0">
                <a:solidFill>
                  <a:schemeClr val="bg1">
                    <a:lumMod val="50000"/>
                  </a:schemeClr>
                </a:solidFill>
              </a:rPr>
              <a:t>. Retrieved 24 July 2014.  http://www.downes.ca/post/55055.</a:t>
            </a:r>
            <a:br>
              <a:rPr lang="en-GB" sz="1300" dirty="0" smtClean="0">
                <a:solidFill>
                  <a:schemeClr val="bg1">
                    <a:lumMod val="50000"/>
                  </a:schemeClr>
                </a:solidFill>
              </a:rPr>
            </a:br>
            <a:r>
              <a:rPr lang="en-GB" sz="1300" dirty="0">
                <a:solidFill>
                  <a:schemeClr val="bg1">
                    <a:lumMod val="50000"/>
                  </a:schemeClr>
                </a:solidFill>
              </a:rPr>
              <a:t>Lane, A. (2008). Widening participation in education through open educational </a:t>
            </a:r>
            <a:r>
              <a:rPr lang="en-GB" sz="1300" dirty="0" smtClean="0">
                <a:solidFill>
                  <a:schemeClr val="bg1">
                    <a:lumMod val="50000"/>
                  </a:schemeClr>
                </a:solidFill>
              </a:rPr>
              <a:t>resources. In </a:t>
            </a:r>
            <a:r>
              <a:rPr lang="en-GB" sz="1300" i="1" dirty="0">
                <a:solidFill>
                  <a:schemeClr val="bg1">
                    <a:lumMod val="50000"/>
                  </a:schemeClr>
                </a:solidFill>
              </a:rPr>
              <a:t>Opening Up Education: The Collective Advancement of Education through </a:t>
            </a:r>
            <a:r>
              <a:rPr lang="en-GB" sz="1300" i="1" dirty="0" smtClean="0">
                <a:solidFill>
                  <a:schemeClr val="bg1">
                    <a:lumMod val="50000"/>
                  </a:schemeClr>
                </a:solidFill>
              </a:rPr>
              <a:t>Open Technology</a:t>
            </a:r>
            <a:r>
              <a:rPr lang="en-GB" sz="1300" i="1" dirty="0">
                <a:solidFill>
                  <a:schemeClr val="bg1">
                    <a:lumMod val="50000"/>
                  </a:schemeClr>
                </a:solidFill>
              </a:rPr>
              <a:t>, Open Content, and Open Knowledge</a:t>
            </a:r>
            <a:r>
              <a:rPr lang="en-GB" sz="1300" dirty="0">
                <a:solidFill>
                  <a:schemeClr val="bg1">
                    <a:lumMod val="50000"/>
                  </a:schemeClr>
                </a:solidFill>
              </a:rPr>
              <a:t>. T. </a:t>
            </a:r>
            <a:r>
              <a:rPr lang="en-GB" sz="1300" dirty="0" err="1">
                <a:solidFill>
                  <a:schemeClr val="bg1">
                    <a:lumMod val="50000"/>
                  </a:schemeClr>
                </a:solidFill>
              </a:rPr>
              <a:t>Iiyoshi</a:t>
            </a:r>
            <a:r>
              <a:rPr lang="en-GB" sz="1300" dirty="0">
                <a:solidFill>
                  <a:schemeClr val="bg1">
                    <a:lumMod val="50000"/>
                  </a:schemeClr>
                </a:solidFill>
              </a:rPr>
              <a:t> and M. S. V. Kumar (Eds</a:t>
            </a:r>
            <a:r>
              <a:rPr lang="en-GB" sz="1300" dirty="0" smtClean="0">
                <a:solidFill>
                  <a:schemeClr val="bg1">
                    <a:lumMod val="50000"/>
                  </a:schemeClr>
                </a:solidFill>
              </a:rPr>
              <a:t>.). (</a:t>
            </a:r>
            <a:r>
              <a:rPr lang="en-GB" sz="1300" dirty="0">
                <a:solidFill>
                  <a:schemeClr val="bg1">
                    <a:lumMod val="50000"/>
                  </a:schemeClr>
                </a:solidFill>
              </a:rPr>
              <a:t>Cambridge, MA: MIT Press): pp. 149-163.</a:t>
            </a:r>
            <a:r>
              <a:rPr lang="en-GB" sz="1300" dirty="0" smtClean="0">
                <a:solidFill>
                  <a:schemeClr val="bg1">
                    <a:lumMod val="50000"/>
                  </a:schemeClr>
                </a:solidFill>
              </a:rPr>
              <a:t>.</a:t>
            </a:r>
            <a:br>
              <a:rPr lang="en-GB" sz="1300" dirty="0" smtClean="0">
                <a:solidFill>
                  <a:schemeClr val="bg1">
                    <a:lumMod val="50000"/>
                  </a:schemeClr>
                </a:solidFill>
              </a:rPr>
            </a:br>
            <a:r>
              <a:rPr lang="en-GB" sz="1300" dirty="0" err="1">
                <a:solidFill>
                  <a:schemeClr val="bg1">
                    <a:lumMod val="50000"/>
                  </a:schemeClr>
                </a:solidFill>
              </a:rPr>
              <a:t>Hylen</a:t>
            </a:r>
            <a:r>
              <a:rPr lang="en-GB" sz="1300" dirty="0">
                <a:solidFill>
                  <a:schemeClr val="bg1">
                    <a:lumMod val="50000"/>
                  </a:schemeClr>
                </a:solidFill>
              </a:rPr>
              <a:t>, J. (2006). Open Educational Resources: Opportunities and Challenges, </a:t>
            </a:r>
            <a:r>
              <a:rPr lang="en-GB" sz="1300" i="1" dirty="0">
                <a:solidFill>
                  <a:schemeClr val="bg1">
                    <a:lumMod val="50000"/>
                  </a:schemeClr>
                </a:solidFill>
              </a:rPr>
              <a:t>Proceedings </a:t>
            </a:r>
            <a:r>
              <a:rPr lang="en-GB" sz="1300" i="1" dirty="0" smtClean="0">
                <a:solidFill>
                  <a:schemeClr val="bg1">
                    <a:lumMod val="50000"/>
                  </a:schemeClr>
                </a:solidFill>
              </a:rPr>
              <a:t>of Open </a:t>
            </a:r>
            <a:r>
              <a:rPr lang="en-GB" sz="1300" i="1" dirty="0">
                <a:solidFill>
                  <a:schemeClr val="bg1">
                    <a:lumMod val="50000"/>
                  </a:schemeClr>
                </a:solidFill>
              </a:rPr>
              <a:t>Education</a:t>
            </a:r>
            <a:r>
              <a:rPr lang="en-GB" sz="1300" dirty="0">
                <a:solidFill>
                  <a:schemeClr val="bg1">
                    <a:lumMod val="50000"/>
                  </a:schemeClr>
                </a:solidFill>
              </a:rPr>
              <a:t>, </a:t>
            </a:r>
            <a:r>
              <a:rPr lang="en-GB" sz="1300" dirty="0" smtClean="0">
                <a:solidFill>
                  <a:schemeClr val="bg1">
                    <a:lumMod val="50000"/>
                  </a:schemeClr>
                </a:solidFill>
              </a:rPr>
              <a:t>49-63.</a:t>
            </a:r>
            <a:br>
              <a:rPr lang="en-GB" sz="1300" dirty="0" smtClean="0">
                <a:solidFill>
                  <a:schemeClr val="bg1">
                    <a:lumMod val="50000"/>
                  </a:schemeClr>
                </a:solidFill>
              </a:rPr>
            </a:br>
            <a:r>
              <a:rPr lang="en-GB" sz="1300" dirty="0">
                <a:solidFill>
                  <a:schemeClr val="bg1">
                    <a:lumMod val="50000"/>
                  </a:schemeClr>
                </a:solidFill>
              </a:rPr>
              <a:t>UNESCO. (2002). </a:t>
            </a:r>
            <a:r>
              <a:rPr lang="en-GB" sz="1300" i="1" dirty="0">
                <a:solidFill>
                  <a:schemeClr val="bg1">
                    <a:lumMod val="50000"/>
                  </a:schemeClr>
                </a:solidFill>
              </a:rPr>
              <a:t>Forum on the impact of open courseware for higher education in </a:t>
            </a:r>
            <a:r>
              <a:rPr lang="en-GB" sz="1300" i="1" dirty="0" smtClean="0">
                <a:solidFill>
                  <a:schemeClr val="bg1">
                    <a:lumMod val="50000"/>
                  </a:schemeClr>
                </a:solidFill>
              </a:rPr>
              <a:t>developing countries</a:t>
            </a:r>
            <a:r>
              <a:rPr lang="en-GB" sz="1300" dirty="0">
                <a:solidFill>
                  <a:schemeClr val="bg1">
                    <a:lumMod val="50000"/>
                  </a:schemeClr>
                </a:solidFill>
              </a:rPr>
              <a:t>: </a:t>
            </a:r>
            <a:r>
              <a:rPr lang="en-GB" sz="1300" i="1" dirty="0">
                <a:solidFill>
                  <a:schemeClr val="bg1">
                    <a:lumMod val="50000"/>
                  </a:schemeClr>
                </a:solidFill>
              </a:rPr>
              <a:t>Final report</a:t>
            </a:r>
            <a:r>
              <a:rPr lang="en-GB" sz="1300" dirty="0">
                <a:solidFill>
                  <a:schemeClr val="bg1">
                    <a:lumMod val="50000"/>
                  </a:schemeClr>
                </a:solidFill>
              </a:rPr>
              <a:t>. </a:t>
            </a:r>
            <a:r>
              <a:rPr lang="en-GB" sz="1300" dirty="0" smtClean="0">
                <a:solidFill>
                  <a:schemeClr val="bg1">
                    <a:lumMod val="50000"/>
                  </a:schemeClr>
                </a:solidFill>
              </a:rPr>
              <a:t>UNESCO.</a:t>
            </a:r>
          </a:p>
          <a:p>
            <a:pPr lvl="1"/>
            <a:endParaRPr lang="en-GB" dirty="0"/>
          </a:p>
        </p:txBody>
      </p:sp>
    </p:spTree>
    <p:extLst>
      <p:ext uri="{BB962C8B-B14F-4D97-AF65-F5344CB8AC3E}">
        <p14:creationId xmlns:p14="http://schemas.microsoft.com/office/powerpoint/2010/main" val="1283890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49645" cy="1325563"/>
          </a:xfrm>
        </p:spPr>
        <p:txBody>
          <a:bodyPr>
            <a:normAutofit/>
          </a:bodyPr>
          <a:lstStyle/>
          <a:p>
            <a:r>
              <a:rPr lang="en-GB" sz="3600" dirty="0" smtClean="0"/>
              <a:t>What do mean when we talk about Discoverability</a:t>
            </a:r>
            <a:endParaRPr lang="en-GB" sz="3600" dirty="0"/>
          </a:p>
        </p:txBody>
      </p:sp>
      <p:sp>
        <p:nvSpPr>
          <p:cNvPr id="3" name="Content Placeholder 2"/>
          <p:cNvSpPr>
            <a:spLocks noGrp="1"/>
          </p:cNvSpPr>
          <p:nvPr>
            <p:ph idx="1"/>
          </p:nvPr>
        </p:nvSpPr>
        <p:spPr>
          <a:xfrm>
            <a:off x="838200" y="1825625"/>
            <a:ext cx="5149645" cy="4351338"/>
          </a:xfrm>
        </p:spPr>
        <p:txBody>
          <a:bodyPr>
            <a:normAutofit/>
          </a:bodyPr>
          <a:lstStyle/>
          <a:p>
            <a:r>
              <a:rPr lang="en-GB" dirty="0" smtClean="0"/>
              <a:t>“to show the presence of something hidden or otherwise difficult to see and to make it known” </a:t>
            </a:r>
            <a:br>
              <a:rPr lang="en-GB" dirty="0" smtClean="0"/>
            </a:br>
            <a:r>
              <a:rPr lang="en-GB" sz="1400" dirty="0">
                <a:hlinkClick r:id="rId3"/>
              </a:rPr>
              <a:t>http://</a:t>
            </a:r>
            <a:r>
              <a:rPr lang="en-GB" sz="1400" dirty="0" smtClean="0">
                <a:hlinkClick r:id="rId3"/>
              </a:rPr>
              <a:t>www.merriam-webster.com/dictionary/discoverable</a:t>
            </a:r>
            <a:r>
              <a:rPr lang="en-GB" sz="1400" dirty="0" smtClean="0"/>
              <a:t> </a:t>
            </a:r>
            <a:br>
              <a:rPr lang="en-GB" sz="1400" dirty="0" smtClean="0"/>
            </a:br>
            <a:endParaRPr lang="en-GB" sz="1400" dirty="0" smtClean="0"/>
          </a:p>
          <a:p>
            <a:r>
              <a:rPr lang="en-GB" dirty="0"/>
              <a:t>“If OERs cannot be discovered, from a practical perspective they may as well be closed or not exist” </a:t>
            </a:r>
            <a:br>
              <a:rPr lang="en-GB" dirty="0"/>
            </a:br>
            <a:r>
              <a:rPr lang="en-GB" sz="1600" dirty="0"/>
              <a:t/>
            </a:r>
            <a:br>
              <a:rPr lang="en-GB" sz="1600" dirty="0"/>
            </a:br>
            <a:r>
              <a:rPr lang="en-GB" sz="1400" dirty="0" smtClean="0">
                <a:solidFill>
                  <a:schemeClr val="bg1">
                    <a:lumMod val="50000"/>
                  </a:schemeClr>
                </a:solidFill>
              </a:rPr>
              <a:t>(Hilton et al 2010. The Four R’s of Openness and ALMS Analysis: Frameworks for Open Educational Resources )</a:t>
            </a:r>
            <a:endParaRPr lang="en-US" sz="1400" dirty="0">
              <a:solidFill>
                <a:schemeClr val="bg1">
                  <a:lumMod val="50000"/>
                </a:schemeClr>
              </a:solidFill>
            </a:endParaRPr>
          </a:p>
        </p:txBody>
      </p:sp>
      <p:pic>
        <p:nvPicPr>
          <p:cNvPr id="4" name="Content Placeholder 4"/>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9116" y="0"/>
            <a:ext cx="5932884" cy="6858000"/>
          </a:xfrm>
          <a:prstGeom prst="rect">
            <a:avLst/>
          </a:prstGeom>
        </p:spPr>
      </p:pic>
      <p:sp>
        <p:nvSpPr>
          <p:cNvPr id="5" name="TextBox 4"/>
          <p:cNvSpPr txBox="1"/>
          <p:nvPr/>
        </p:nvSpPr>
        <p:spPr>
          <a:xfrm>
            <a:off x="3413022" y="6596390"/>
            <a:ext cx="2743200" cy="261610"/>
          </a:xfrm>
          <a:prstGeom prst="rect">
            <a:avLst/>
          </a:prstGeom>
          <a:noFill/>
        </p:spPr>
        <p:txBody>
          <a:bodyPr wrap="square" rtlCol="0">
            <a:spAutoFit/>
          </a:bodyPr>
          <a:lstStyle/>
          <a:p>
            <a:pPr algn="r"/>
            <a:r>
              <a:rPr lang="en-GB" sz="1100" dirty="0" smtClean="0"/>
              <a:t>Image Source: </a:t>
            </a:r>
            <a:r>
              <a:rPr lang="en-GB" sz="1100" dirty="0" err="1" smtClean="0"/>
              <a:t>Pixabay</a:t>
            </a:r>
            <a:endParaRPr lang="en-GB" sz="1100" dirty="0"/>
          </a:p>
        </p:txBody>
      </p:sp>
      <p:sp>
        <p:nvSpPr>
          <p:cNvPr id="7" name="Rounded Rectangle 6"/>
          <p:cNvSpPr/>
          <p:nvPr/>
        </p:nvSpPr>
        <p:spPr>
          <a:xfrm>
            <a:off x="9225558" y="6061587"/>
            <a:ext cx="2602648" cy="53480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400" dirty="0" smtClean="0"/>
              <a:t>Can you find me?</a:t>
            </a:r>
            <a:endParaRPr lang="en-GB" sz="2400" dirty="0"/>
          </a:p>
        </p:txBody>
      </p:sp>
    </p:spTree>
    <p:extLst>
      <p:ext uri="{BB962C8B-B14F-4D97-AF65-F5344CB8AC3E}">
        <p14:creationId xmlns:p14="http://schemas.microsoft.com/office/powerpoint/2010/main" val="1712912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7077</TotalTime>
  <Words>1565</Words>
  <Application>Microsoft Macintosh PowerPoint</Application>
  <PresentationFormat>Widescreen</PresentationFormat>
  <Paragraphs>208</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Comic Sans MS</vt:lpstr>
      <vt:lpstr>Georgia</vt:lpstr>
      <vt:lpstr>Wingdings</vt:lpstr>
      <vt:lpstr>Office Theme</vt:lpstr>
      <vt:lpstr>Repositories for open education</vt:lpstr>
      <vt:lpstr>PowerPoint Presentation</vt:lpstr>
      <vt:lpstr>PowerPoint Presentation</vt:lpstr>
      <vt:lpstr>Lightweight  workflow</vt:lpstr>
      <vt:lpstr>Inline Previews  &amp; HTML5 Player</vt:lpstr>
      <vt:lpstr>Community</vt:lpstr>
      <vt:lpstr>PowerPoint Presentation</vt:lpstr>
      <vt:lpstr>OE &amp; OERs: Remembering why</vt:lpstr>
      <vt:lpstr>What do mean when we talk about Discoverability</vt:lpstr>
      <vt:lpstr>MSc in Digital Education research project (University of Edinburgh)</vt:lpstr>
      <vt:lpstr>Declared target audiences for OERs</vt:lpstr>
      <vt:lpstr>OER Hosting &amp; Dissemination Platforms</vt:lpstr>
      <vt:lpstr>Tactics provided/used to aid discoverability</vt:lpstr>
      <vt:lpstr>Future directions for EdShare: Stepping outside the comfort zone</vt:lpstr>
      <vt:lpstr>Future directions for EdShare: Stepping outside the comfort zone</vt:lpstr>
      <vt:lpstr>Future directions for EdShare: Stepping outside the comfort zone</vt:lpstr>
      <vt:lpstr>Future directions for EdShare: Stepping outside the comfort zone</vt:lpstr>
      <vt:lpstr>Future directions for EdShare: Stepping outside the comfort zone</vt:lpstr>
      <vt:lpstr>Future directions for EdShare: Stepping outside the comfort zone</vt:lpstr>
      <vt:lpstr>Thank you</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Terrell</dc:creator>
  <cp:lastModifiedBy>Microsoft Office User</cp:lastModifiedBy>
  <cp:revision>110</cp:revision>
  <cp:lastPrinted>2016-09-05T12:47:59Z</cp:lastPrinted>
  <dcterms:created xsi:type="dcterms:W3CDTF">2016-08-29T18:29:53Z</dcterms:created>
  <dcterms:modified xsi:type="dcterms:W3CDTF">2016-09-11T13:47:14Z</dcterms:modified>
</cp:coreProperties>
</file>