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mp4" ContentType="video/mp4"/>
  <Default Extension="gif" ContentType="image/gif"/>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256" r:id="rId2"/>
    <p:sldId id="284" r:id="rId3"/>
    <p:sldId id="298" r:id="rId4"/>
    <p:sldId id="299" r:id="rId5"/>
    <p:sldId id="285" r:id="rId6"/>
    <p:sldId id="257" r:id="rId7"/>
    <p:sldId id="265" r:id="rId8"/>
    <p:sldId id="300" r:id="rId9"/>
    <p:sldId id="301" r:id="rId10"/>
    <p:sldId id="258" r:id="rId11"/>
    <p:sldId id="303" r:id="rId12"/>
    <p:sldId id="269" r:id="rId13"/>
    <p:sldId id="268" r:id="rId14"/>
    <p:sldId id="271" r:id="rId15"/>
    <p:sldId id="305" r:id="rId16"/>
    <p:sldId id="304" r:id="rId17"/>
    <p:sldId id="306" r:id="rId18"/>
    <p:sldId id="288" r:id="rId19"/>
    <p:sldId id="276" r:id="rId20"/>
    <p:sldId id="290" r:id="rId21"/>
    <p:sldId id="310" r:id="rId22"/>
    <p:sldId id="291" r:id="rId23"/>
    <p:sldId id="309" r:id="rId24"/>
    <p:sldId id="289" r:id="rId25"/>
    <p:sldId id="293" r:id="rId26"/>
    <p:sldId id="272" r:id="rId27"/>
    <p:sldId id="292" r:id="rId28"/>
    <p:sldId id="308" r:id="rId29"/>
    <p:sldId id="296" r:id="rId30"/>
    <p:sldId id="311" r:id="rId31"/>
    <p:sldId id="312" r:id="rId32"/>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FCC00"/>
    <a:srgbClr val="66CCFF"/>
    <a:srgbClr val="FFFFCC"/>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143" autoAdjust="0"/>
    <p:restoredTop sz="50000" autoAdjust="0"/>
  </p:normalViewPr>
  <p:slideViewPr>
    <p:cSldViewPr>
      <p:cViewPr varScale="1">
        <p:scale>
          <a:sx n="115" d="100"/>
          <a:sy n="115" d="100"/>
        </p:scale>
        <p:origin x="1472" y="1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BEC16091-ED4F-4F85-83A7-1307F1834CDF}" type="datetimeFigureOut">
              <a:rPr lang="en-GB" smtClean="0"/>
              <a:pPr/>
              <a:t>12/07/2016</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8233419A-F56C-4034-994C-899928F55943}" type="slidenum">
              <a:rPr lang="en-GB" smtClean="0"/>
              <a:pPr/>
              <a:t>‹#›</a:t>
            </a:fld>
            <a:endParaRPr lang="en-GB"/>
          </a:p>
        </p:txBody>
      </p:sp>
    </p:spTree>
    <p:extLst>
      <p:ext uri="{BB962C8B-B14F-4D97-AF65-F5344CB8AC3E}">
        <p14:creationId xmlns:p14="http://schemas.microsoft.com/office/powerpoint/2010/main" val="29543395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Trailer</a:t>
            </a:r>
            <a:r>
              <a:rPr lang="en-GB" baseline="0" dirty="0" smtClean="0"/>
              <a:t> video hyperlinked to image (2minutes)</a:t>
            </a:r>
            <a:endParaRPr lang="en-GB" dirty="0"/>
          </a:p>
        </p:txBody>
      </p:sp>
      <p:sp>
        <p:nvSpPr>
          <p:cNvPr id="4" name="Slide Number Placeholder 3"/>
          <p:cNvSpPr>
            <a:spLocks noGrp="1"/>
          </p:cNvSpPr>
          <p:nvPr>
            <p:ph type="sldNum" sz="quarter" idx="10"/>
          </p:nvPr>
        </p:nvSpPr>
        <p:spPr/>
        <p:txBody>
          <a:bodyPr/>
          <a:lstStyle/>
          <a:p>
            <a:pPr>
              <a:defRPr/>
            </a:pPr>
            <a:fld id="{CBAB47E6-248C-4B73-9CAF-43C9AF9C4CCD}" type="slidenum">
              <a:rPr lang="en-US" smtClean="0"/>
              <a:pPr>
                <a:defRPr/>
              </a:pPr>
              <a:t>4</a:t>
            </a:fld>
            <a:endParaRPr lang="en-US"/>
          </a:p>
        </p:txBody>
      </p:sp>
    </p:spTree>
    <p:extLst>
      <p:ext uri="{BB962C8B-B14F-4D97-AF65-F5344CB8AC3E}">
        <p14:creationId xmlns:p14="http://schemas.microsoft.com/office/powerpoint/2010/main" val="3980458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80818F73-DDAD-4512-BE33-DFD021724E95}" type="slidenum">
              <a:rPr lang="en-GB" smtClean="0"/>
              <a:pPr eaLnBrk="1" hangingPunct="1"/>
              <a:t>8</a:t>
            </a:fld>
            <a:endParaRPr lang="en-GB" smtClean="0"/>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4808182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Improve their answer</a:t>
            </a:r>
            <a:endParaRPr lang="en-GB" dirty="0"/>
          </a:p>
        </p:txBody>
      </p:sp>
      <p:sp>
        <p:nvSpPr>
          <p:cNvPr id="4" name="Slide Number Placeholder 3"/>
          <p:cNvSpPr>
            <a:spLocks noGrp="1"/>
          </p:cNvSpPr>
          <p:nvPr>
            <p:ph type="sldNum" sz="quarter" idx="10"/>
          </p:nvPr>
        </p:nvSpPr>
        <p:spPr/>
        <p:txBody>
          <a:bodyPr/>
          <a:lstStyle/>
          <a:p>
            <a:fld id="{8233419A-F56C-4034-994C-899928F55943}" type="slidenum">
              <a:rPr lang="en-GB" smtClean="0"/>
              <a:pPr/>
              <a:t>9</a:t>
            </a:fld>
            <a:endParaRPr lang="en-GB"/>
          </a:p>
        </p:txBody>
      </p:sp>
    </p:spTree>
    <p:extLst>
      <p:ext uri="{BB962C8B-B14F-4D97-AF65-F5344CB8AC3E}">
        <p14:creationId xmlns:p14="http://schemas.microsoft.com/office/powerpoint/2010/main" val="8581805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Write</a:t>
            </a:r>
            <a:r>
              <a:rPr lang="en-GB" baseline="0" dirty="0" smtClean="0"/>
              <a:t> it in their glossary</a:t>
            </a:r>
            <a:endParaRPr lang="en-GB" dirty="0"/>
          </a:p>
        </p:txBody>
      </p:sp>
      <p:sp>
        <p:nvSpPr>
          <p:cNvPr id="4" name="Slide Number Placeholder 3"/>
          <p:cNvSpPr>
            <a:spLocks noGrp="1"/>
          </p:cNvSpPr>
          <p:nvPr>
            <p:ph type="sldNum" sz="quarter" idx="10"/>
          </p:nvPr>
        </p:nvSpPr>
        <p:spPr/>
        <p:txBody>
          <a:bodyPr/>
          <a:lstStyle/>
          <a:p>
            <a:fld id="{8233419A-F56C-4034-994C-899928F55943}" type="slidenum">
              <a:rPr lang="en-GB" smtClean="0"/>
              <a:pPr/>
              <a:t>13</a:t>
            </a:fld>
            <a:endParaRPr lang="en-GB"/>
          </a:p>
        </p:txBody>
      </p:sp>
    </p:spTree>
    <p:extLst>
      <p:ext uri="{BB962C8B-B14F-4D97-AF65-F5344CB8AC3E}">
        <p14:creationId xmlns:p14="http://schemas.microsoft.com/office/powerpoint/2010/main" val="2867005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Humans are a funny shape so it is hard to work out our volume.</a:t>
            </a:r>
            <a:endParaRPr lang="en-GB" dirty="0"/>
          </a:p>
        </p:txBody>
      </p:sp>
      <p:sp>
        <p:nvSpPr>
          <p:cNvPr id="4" name="Slide Number Placeholder 3"/>
          <p:cNvSpPr>
            <a:spLocks noGrp="1"/>
          </p:cNvSpPr>
          <p:nvPr>
            <p:ph type="sldNum" sz="quarter" idx="10"/>
          </p:nvPr>
        </p:nvSpPr>
        <p:spPr/>
        <p:txBody>
          <a:bodyPr/>
          <a:lstStyle/>
          <a:p>
            <a:fld id="{8233419A-F56C-4034-994C-899928F55943}" type="slidenum">
              <a:rPr lang="en-GB" smtClean="0"/>
              <a:pPr/>
              <a:t>18</a:t>
            </a:fld>
            <a:endParaRPr lang="en-GB"/>
          </a:p>
        </p:txBody>
      </p:sp>
    </p:spTree>
    <p:extLst>
      <p:ext uri="{BB962C8B-B14F-4D97-AF65-F5344CB8AC3E}">
        <p14:creationId xmlns:p14="http://schemas.microsoft.com/office/powerpoint/2010/main" val="8587041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For students that have</a:t>
            </a:r>
            <a:r>
              <a:rPr lang="en-GB" baseline="0" dirty="0" smtClean="0"/>
              <a:t> finished.</a:t>
            </a:r>
            <a:endParaRPr lang="en-GB" dirty="0"/>
          </a:p>
        </p:txBody>
      </p:sp>
      <p:sp>
        <p:nvSpPr>
          <p:cNvPr id="4" name="Slide Number Placeholder 3"/>
          <p:cNvSpPr>
            <a:spLocks noGrp="1"/>
          </p:cNvSpPr>
          <p:nvPr>
            <p:ph type="sldNum" sz="quarter" idx="10"/>
          </p:nvPr>
        </p:nvSpPr>
        <p:spPr/>
        <p:txBody>
          <a:bodyPr/>
          <a:lstStyle/>
          <a:p>
            <a:fld id="{8233419A-F56C-4034-994C-899928F55943}" type="slidenum">
              <a:rPr lang="en-GB" smtClean="0"/>
              <a:pPr/>
              <a:t>26</a:t>
            </a:fld>
            <a:endParaRPr lang="en-GB"/>
          </a:p>
        </p:txBody>
      </p:sp>
    </p:spTree>
    <p:extLst>
      <p:ext uri="{BB962C8B-B14F-4D97-AF65-F5344CB8AC3E}">
        <p14:creationId xmlns:p14="http://schemas.microsoft.com/office/powerpoint/2010/main" val="20716400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7CED0526-2332-498E-9564-9044C5C2F6D5}" type="datetimeFigureOut">
              <a:rPr lang="en-GB" smtClean="0"/>
              <a:pPr/>
              <a:t>12/07/2016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F467B9-DB86-47EC-8BC7-DBC3B3A33896}"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CED0526-2332-498E-9564-9044C5C2F6D5}" type="datetimeFigureOut">
              <a:rPr lang="en-GB" smtClean="0"/>
              <a:pPr/>
              <a:t>12/07/2016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F467B9-DB86-47EC-8BC7-DBC3B3A33896}"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CED0526-2332-498E-9564-9044C5C2F6D5}" type="datetimeFigureOut">
              <a:rPr lang="en-GB" smtClean="0"/>
              <a:pPr/>
              <a:t>12/07/2016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F467B9-DB86-47EC-8BC7-DBC3B3A33896}" type="slidenum">
              <a:rPr lang="en-GB" smtClean="0"/>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59540013-F9AA-4E19-AAE1-75FA865075E9}" type="slidenum">
              <a:rPr lang="en-GB"/>
              <a:pPr>
                <a:defRPr/>
              </a:pPr>
              <a:t>‹#›</a:t>
            </a:fld>
            <a:endParaRPr lang="en-GB"/>
          </a:p>
        </p:txBody>
      </p:sp>
    </p:spTree>
    <p:extLst>
      <p:ext uri="{BB962C8B-B14F-4D97-AF65-F5344CB8AC3E}">
        <p14:creationId xmlns:p14="http://schemas.microsoft.com/office/powerpoint/2010/main" val="1754844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CED0526-2332-498E-9564-9044C5C2F6D5}" type="datetimeFigureOut">
              <a:rPr lang="en-GB" smtClean="0"/>
              <a:pPr/>
              <a:t>12/07/2016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F467B9-DB86-47EC-8BC7-DBC3B3A33896}"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CED0526-2332-498E-9564-9044C5C2F6D5}" type="datetimeFigureOut">
              <a:rPr lang="en-GB" smtClean="0"/>
              <a:pPr/>
              <a:t>12/07/2016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F467B9-DB86-47EC-8BC7-DBC3B3A33896}"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7CED0526-2332-498E-9564-9044C5C2F6D5}" type="datetimeFigureOut">
              <a:rPr lang="en-GB" smtClean="0"/>
              <a:pPr/>
              <a:t>12/07/2016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F467B9-DB86-47EC-8BC7-DBC3B3A33896}"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7CED0526-2332-498E-9564-9044C5C2F6D5}" type="datetimeFigureOut">
              <a:rPr lang="en-GB" smtClean="0"/>
              <a:pPr/>
              <a:t>12/07/2016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6F467B9-DB86-47EC-8BC7-DBC3B3A33896}"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7CED0526-2332-498E-9564-9044C5C2F6D5}" type="datetimeFigureOut">
              <a:rPr lang="en-GB" smtClean="0"/>
              <a:pPr/>
              <a:t>12/07/2016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F467B9-DB86-47EC-8BC7-DBC3B3A33896}"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ED0526-2332-498E-9564-9044C5C2F6D5}" type="datetimeFigureOut">
              <a:rPr lang="en-GB" smtClean="0"/>
              <a:pPr/>
              <a:t>12/07/2016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F467B9-DB86-47EC-8BC7-DBC3B3A33896}"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ED0526-2332-498E-9564-9044C5C2F6D5}" type="datetimeFigureOut">
              <a:rPr lang="en-GB" smtClean="0"/>
              <a:pPr/>
              <a:t>12/07/2016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F467B9-DB86-47EC-8BC7-DBC3B3A33896}"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ED0526-2332-498E-9564-9044C5C2F6D5}" type="datetimeFigureOut">
              <a:rPr lang="en-GB" smtClean="0"/>
              <a:pPr/>
              <a:t>12/07/2016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F467B9-DB86-47EC-8BC7-DBC3B3A33896}"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6CCFF">
            <a:alpha val="42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ED0526-2332-498E-9564-9044C5C2F6D5}" type="datetimeFigureOut">
              <a:rPr lang="en-GB" smtClean="0"/>
              <a:pPr/>
              <a:t>12/07/2016</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F467B9-DB86-47EC-8BC7-DBC3B3A33896}"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wmf"/><Relationship Id="rId4"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hyperlink" Target="http://maps.google.co.uk/maps?hl=en&amp;resnum=0&amp;q=Syracuse+sicily+map&amp;um=1&amp;ie=UTF-8&amp;hq=&amp;hnear=Syracuse+SR,+Italy&amp;gl=uk&amp;ei=ni1LS5zOBNeM4garucj_Ag&amp;sa=X&amp;oi=geocode_result&amp;ct=image&amp;resnum=1&amp;ved=0CA0Q8gEwAA"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1.png"/><Relationship Id="rId1" Type="http://schemas.microsoft.com/office/2007/relationships/media" Target="../media/media1.mp4"/><Relationship Id="rId2" Type="http://schemas.openxmlformats.org/officeDocument/2006/relationships/video" Target="../media/media1.mp4"/></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 Id="rId3" Type="http://schemas.openxmlformats.org/officeDocument/2006/relationships/image" Target="../media/image33.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5d9ILag7mRA" TargetMode="External"/><Relationship Id="rId4"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3.wmf"/><Relationship Id="rId4" Type="http://schemas.openxmlformats.org/officeDocument/2006/relationships/image" Target="../media/image14.wmf"/><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395536" y="188641"/>
            <a:ext cx="8424936" cy="1080119"/>
          </a:xfrm>
          <a:ln w="76200">
            <a:solidFill>
              <a:srgbClr val="002060"/>
            </a:solidFill>
          </a:ln>
        </p:spPr>
        <p:style>
          <a:lnRef idx="2">
            <a:schemeClr val="dk1"/>
          </a:lnRef>
          <a:fillRef idx="1">
            <a:schemeClr val="lt1"/>
          </a:fillRef>
          <a:effectRef idx="0">
            <a:schemeClr val="dk1"/>
          </a:effectRef>
          <a:fontRef idx="minor">
            <a:schemeClr val="dk1"/>
          </a:fontRef>
        </p:style>
        <p:txBody>
          <a:bodyPr anchor="ctr">
            <a:normAutofit/>
          </a:bodyPr>
          <a:lstStyle/>
          <a:p>
            <a:r>
              <a:rPr lang="en-GB" sz="3600" u="sng" dirty="0" smtClean="0">
                <a:latin typeface="Comic Sans MS" panose="030F0702030302020204" pitchFamily="66" charset="0"/>
              </a:rPr>
              <a:t>Floating </a:t>
            </a:r>
            <a:r>
              <a:rPr lang="en-GB" sz="3600" u="sng" dirty="0" smtClean="0">
                <a:latin typeface="Comic Sans MS" panose="030F0702030302020204" pitchFamily="66" charset="0"/>
              </a:rPr>
              <a:t>and Sinking</a:t>
            </a:r>
            <a:endParaRPr lang="en-GB" sz="3600" u="sng" dirty="0">
              <a:latin typeface="Comic Sans MS" panose="030F0702030302020204" pitchFamily="66" charset="0"/>
            </a:endParaRPr>
          </a:p>
        </p:txBody>
      </p:sp>
      <p:sp>
        <p:nvSpPr>
          <p:cNvPr id="3" name="Subtitle 2"/>
          <p:cNvSpPr>
            <a:spLocks noGrp="1"/>
          </p:cNvSpPr>
          <p:nvPr>
            <p:ph type="subTitle" idx="1"/>
          </p:nvPr>
        </p:nvSpPr>
        <p:spPr>
          <a:xfrm>
            <a:off x="0" y="1268760"/>
            <a:ext cx="9144000" cy="432048"/>
          </a:xfrm>
        </p:spPr>
        <p:txBody>
          <a:bodyPr>
            <a:normAutofit/>
          </a:bodyPr>
          <a:lstStyle/>
          <a:p>
            <a:r>
              <a:rPr lang="en-GB" sz="1800" dirty="0" smtClean="0">
                <a:solidFill>
                  <a:schemeClr val="tx1"/>
                </a:solidFill>
                <a:latin typeface="Comic Sans MS" panose="030F0702030302020204" pitchFamily="66" charset="0"/>
              </a:rPr>
              <a:t>Learning Objective: Explain why things float and sink</a:t>
            </a:r>
            <a:endParaRPr lang="en-GB" sz="1800" dirty="0">
              <a:solidFill>
                <a:schemeClr val="tx1"/>
              </a:solidFill>
              <a:latin typeface="Comic Sans MS" panose="030F0702030302020204" pitchFamily="66" charset="0"/>
            </a:endParaRPr>
          </a:p>
        </p:txBody>
      </p:sp>
      <p:pic>
        <p:nvPicPr>
          <p:cNvPr id="10241" name="Picture 1"/>
          <p:cNvPicPr>
            <a:picLocks noChangeAspect="1" noChangeArrowheads="1"/>
          </p:cNvPicPr>
          <p:nvPr/>
        </p:nvPicPr>
        <p:blipFill>
          <a:blip r:embed="rId2" cstate="print"/>
          <a:srcRect l="39566" t="48844" r="40510" b="14735"/>
          <a:stretch>
            <a:fillRect/>
          </a:stretch>
        </p:blipFill>
        <p:spPr bwMode="auto">
          <a:xfrm>
            <a:off x="467544" y="1700808"/>
            <a:ext cx="4680520" cy="4810534"/>
          </a:xfrm>
          <a:prstGeom prst="rect">
            <a:avLst/>
          </a:prstGeom>
          <a:noFill/>
          <a:ln w="76200">
            <a:solidFill>
              <a:srgbClr val="002060"/>
            </a:solidFill>
            <a:miter lim="800000"/>
            <a:headEnd/>
            <a:tailEnd/>
          </a:ln>
        </p:spPr>
      </p:pic>
      <p:sp>
        <p:nvSpPr>
          <p:cNvPr id="10" name="Rounded Rectangle 9"/>
          <p:cNvSpPr/>
          <p:nvPr/>
        </p:nvSpPr>
        <p:spPr>
          <a:xfrm>
            <a:off x="5347908" y="1700808"/>
            <a:ext cx="3528392" cy="4320480"/>
          </a:xfrm>
          <a:prstGeom prst="roundRect">
            <a:avLst/>
          </a:prstGeom>
          <a:solidFill>
            <a:schemeClr val="bg1"/>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chemeClr val="tx1"/>
                </a:solidFill>
              </a:rPr>
              <a:t>Find </a:t>
            </a:r>
            <a:r>
              <a:rPr lang="en-GB" sz="2800" dirty="0">
                <a:solidFill>
                  <a:schemeClr val="tx1"/>
                </a:solidFill>
              </a:rPr>
              <a:t>5</a:t>
            </a:r>
            <a:r>
              <a:rPr lang="en-GB" sz="2800" dirty="0" smtClean="0">
                <a:solidFill>
                  <a:schemeClr val="tx1"/>
                </a:solidFill>
              </a:rPr>
              <a:t> keywords from the spiral.</a:t>
            </a:r>
          </a:p>
          <a:p>
            <a:pPr algn="ctr"/>
            <a:endParaRPr lang="en-GB" dirty="0" smtClean="0">
              <a:solidFill>
                <a:schemeClr val="tx1"/>
              </a:solidFill>
            </a:endParaRPr>
          </a:p>
          <a:p>
            <a:pPr algn="ctr"/>
            <a:r>
              <a:rPr lang="en-GB" sz="2000" dirty="0" smtClean="0">
                <a:solidFill>
                  <a:schemeClr val="tx1"/>
                </a:solidFill>
              </a:rPr>
              <a:t>Below are the first letters of 3 of them:</a:t>
            </a:r>
            <a:endParaRPr lang="en-GB" sz="2400" dirty="0" smtClean="0">
              <a:solidFill>
                <a:schemeClr val="tx1"/>
              </a:solidFill>
            </a:endParaRPr>
          </a:p>
          <a:p>
            <a:pPr>
              <a:buFont typeface="Arial" pitchFamily="34" charset="0"/>
              <a:buChar char="•"/>
            </a:pPr>
            <a:r>
              <a:rPr lang="en-GB" sz="2400" dirty="0" smtClean="0">
                <a:solidFill>
                  <a:schemeClr val="tx1"/>
                </a:solidFill>
              </a:rPr>
              <a:t>B__________</a:t>
            </a:r>
          </a:p>
          <a:p>
            <a:pPr>
              <a:buFont typeface="Arial" pitchFamily="34" charset="0"/>
              <a:buChar char="•"/>
            </a:pPr>
            <a:r>
              <a:rPr lang="en-GB" sz="2400" dirty="0" smtClean="0">
                <a:solidFill>
                  <a:schemeClr val="tx1"/>
                </a:solidFill>
              </a:rPr>
              <a:t>U__________</a:t>
            </a:r>
          </a:p>
          <a:p>
            <a:pPr>
              <a:buFont typeface="Arial" pitchFamily="34" charset="0"/>
              <a:buChar char="•"/>
            </a:pPr>
            <a:r>
              <a:rPr lang="en-GB" sz="2400" dirty="0">
                <a:solidFill>
                  <a:schemeClr val="tx1"/>
                </a:solidFill>
              </a:rPr>
              <a:t>A</a:t>
            </a:r>
            <a:r>
              <a:rPr lang="en-GB" sz="2400" dirty="0" smtClean="0">
                <a:solidFill>
                  <a:schemeClr val="tx1"/>
                </a:solidFill>
              </a:rPr>
              <a:t> __________- (</a:t>
            </a:r>
            <a:r>
              <a:rPr lang="en-GB" sz="2000" dirty="0" smtClean="0">
                <a:solidFill>
                  <a:schemeClr val="tx1"/>
                </a:solidFill>
              </a:rPr>
              <a:t>Scientist in ancient Rome who shouted ‘Eureka!’)</a:t>
            </a:r>
            <a:endParaRPr lang="en-GB" sz="2400" dirty="0" smtClean="0">
              <a:solidFill>
                <a:schemeClr val="tx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0192" y="6139365"/>
            <a:ext cx="2706859" cy="627942"/>
          </a:xfrm>
          <a:prstGeom prst="rect">
            <a:avLst/>
          </a:prstGeom>
        </p:spPr>
      </p:pic>
    </p:spTree>
    <p:extLst>
      <p:ext uri="{BB962C8B-B14F-4D97-AF65-F5344CB8AC3E}">
        <p14:creationId xmlns:p14="http://schemas.microsoft.com/office/powerpoint/2010/main" val="1394492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8319" y="295645"/>
            <a:ext cx="6208646" cy="4083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a:xfrm>
            <a:off x="611427" y="4680058"/>
            <a:ext cx="8229600" cy="11430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fontScale="9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4400" b="0" i="0" u="none" strike="noStrike" kern="1200" cap="none" spc="0" normalizeH="0" baseline="0" noProof="0" dirty="0" smtClean="0">
                <a:ln>
                  <a:noFill/>
                </a:ln>
                <a:solidFill>
                  <a:schemeClr val="dk1"/>
                </a:solidFill>
                <a:effectLst/>
                <a:uLnTx/>
                <a:uFillTx/>
                <a:latin typeface="Comic Sans MS" panose="030F0702030302020204" pitchFamily="66" charset="0"/>
                <a:ea typeface="+mn-ea"/>
                <a:cs typeface="+mn-cs"/>
              </a:rPr>
              <a:t>This </a:t>
            </a:r>
            <a:r>
              <a:rPr lang="en-GB" sz="4400" dirty="0" smtClean="0">
                <a:latin typeface="Comic Sans MS" panose="030F0702030302020204" pitchFamily="66" charset="0"/>
              </a:rPr>
              <a:t>duck</a:t>
            </a:r>
            <a:r>
              <a:rPr kumimoji="0" lang="en-GB" sz="4400" b="0" i="0" u="none" strike="noStrike" kern="1200" cap="none" spc="0" normalizeH="0" baseline="0" noProof="0" dirty="0" smtClean="0">
                <a:ln>
                  <a:noFill/>
                </a:ln>
                <a:solidFill>
                  <a:schemeClr val="dk1"/>
                </a:solidFill>
                <a:effectLst/>
                <a:uLnTx/>
                <a:uFillTx/>
                <a:latin typeface="Comic Sans MS" panose="030F0702030302020204" pitchFamily="66" charset="0"/>
                <a:ea typeface="+mn-ea"/>
                <a:cs typeface="+mn-cs"/>
              </a:rPr>
              <a:t> is floating</a:t>
            </a:r>
            <a:r>
              <a:rPr kumimoji="0" lang="en-GB" sz="4400" b="0" i="0" u="none" strike="noStrike" kern="1200" cap="none" spc="0" normalizeH="0" noProof="0" dirty="0" smtClean="0">
                <a:ln>
                  <a:noFill/>
                </a:ln>
                <a:solidFill>
                  <a:schemeClr val="dk1"/>
                </a:solidFill>
                <a:effectLst/>
                <a:uLnTx/>
                <a:uFillTx/>
                <a:latin typeface="Comic Sans MS" panose="030F0702030302020204" pitchFamily="66" charset="0"/>
                <a:ea typeface="+mn-ea"/>
                <a:cs typeface="+mn-cs"/>
              </a:rPr>
              <a:t> because the 2 forces are equal.</a:t>
            </a:r>
            <a:endParaRPr kumimoji="0" lang="en-GB" sz="4400" b="0" i="0" u="none" strike="noStrike" kern="1200" cap="none" spc="0" normalizeH="0" baseline="0" noProof="0" dirty="0">
              <a:ln>
                <a:noFill/>
              </a:ln>
              <a:solidFill>
                <a:schemeClr val="dk1"/>
              </a:solidFill>
              <a:effectLst/>
              <a:uLnTx/>
              <a:uFillTx/>
              <a:latin typeface="Comic Sans MS" panose="030F0702030302020204" pitchFamily="66" charset="0"/>
              <a:ea typeface="+mn-ea"/>
              <a:cs typeface="+mn-cs"/>
            </a:endParaRPr>
          </a:p>
        </p:txBody>
      </p:sp>
      <p:sp>
        <p:nvSpPr>
          <p:cNvPr id="9" name="Title 1"/>
          <p:cNvSpPr txBox="1">
            <a:spLocks/>
          </p:cNvSpPr>
          <p:nvPr/>
        </p:nvSpPr>
        <p:spPr>
          <a:xfrm>
            <a:off x="611560" y="5678721"/>
            <a:ext cx="8229600" cy="1143000"/>
          </a:xfrm>
          <a:prstGeom prst="rect">
            <a:avLst/>
          </a:prstGeom>
          <a:noFill/>
          <a:ln>
            <a:no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800" b="0" i="0" u="none" strike="noStrike" kern="1200" cap="none" spc="0" normalizeH="0" baseline="0" noProof="0" dirty="0" smtClean="0">
                <a:ln>
                  <a:noFill/>
                </a:ln>
                <a:solidFill>
                  <a:schemeClr val="dk1"/>
                </a:solidFill>
                <a:effectLst/>
                <a:uLnTx/>
                <a:uFillTx/>
                <a:latin typeface="Comic Sans MS" panose="030F0702030302020204" pitchFamily="66" charset="0"/>
                <a:ea typeface="+mn-ea"/>
                <a:cs typeface="+mn-cs"/>
              </a:rPr>
              <a:t>What would happen if the weight</a:t>
            </a:r>
            <a:r>
              <a:rPr kumimoji="0" lang="en-GB" sz="2800" b="0" i="0" u="none" strike="noStrike" kern="1200" cap="none" spc="0" normalizeH="0" noProof="0" dirty="0" smtClean="0">
                <a:ln>
                  <a:noFill/>
                </a:ln>
                <a:solidFill>
                  <a:schemeClr val="dk1"/>
                </a:solidFill>
                <a:effectLst/>
                <a:uLnTx/>
                <a:uFillTx/>
                <a:latin typeface="Comic Sans MS" panose="030F0702030302020204" pitchFamily="66" charset="0"/>
                <a:ea typeface="+mn-ea"/>
                <a:cs typeface="+mn-cs"/>
              </a:rPr>
              <a:t> of the </a:t>
            </a:r>
            <a:r>
              <a:rPr lang="en-GB" sz="2800" dirty="0" smtClean="0">
                <a:latin typeface="Comic Sans MS" panose="030F0702030302020204" pitchFamily="66" charset="0"/>
              </a:rPr>
              <a:t>duck</a:t>
            </a:r>
            <a:r>
              <a:rPr kumimoji="0" lang="en-GB" sz="2800" b="0" i="0" u="none" strike="noStrike" kern="1200" cap="none" spc="0" normalizeH="0" noProof="0" dirty="0" smtClean="0">
                <a:ln>
                  <a:noFill/>
                </a:ln>
                <a:solidFill>
                  <a:schemeClr val="dk1"/>
                </a:solidFill>
                <a:effectLst/>
                <a:uLnTx/>
                <a:uFillTx/>
                <a:latin typeface="Comic Sans MS" panose="030F0702030302020204" pitchFamily="66" charset="0"/>
                <a:ea typeface="+mn-ea"/>
                <a:cs typeface="+mn-cs"/>
              </a:rPr>
              <a:t> increased?</a:t>
            </a:r>
            <a:endParaRPr kumimoji="0" lang="en-GB" sz="2800" b="0" i="0" u="none" strike="noStrike" kern="1200" cap="none" spc="0" normalizeH="0" baseline="0" noProof="0" dirty="0">
              <a:ln>
                <a:noFill/>
              </a:ln>
              <a:solidFill>
                <a:schemeClr val="dk1"/>
              </a:solidFill>
              <a:effectLst/>
              <a:uLnTx/>
              <a:uFillTx/>
              <a:latin typeface="Comic Sans MS" panose="030F0702030302020204" pitchFamily="66" charset="0"/>
              <a:ea typeface="+mn-ea"/>
              <a:cs typeface="+mn-cs"/>
            </a:endParaRPr>
          </a:p>
        </p:txBody>
      </p:sp>
      <p:sp>
        <p:nvSpPr>
          <p:cNvPr id="6" name="Down Arrow 5"/>
          <p:cNvSpPr/>
          <p:nvPr/>
        </p:nvSpPr>
        <p:spPr>
          <a:xfrm rot="10800000">
            <a:off x="2987823" y="2852936"/>
            <a:ext cx="269603" cy="9361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Down Arrow 7"/>
          <p:cNvSpPr/>
          <p:nvPr/>
        </p:nvSpPr>
        <p:spPr>
          <a:xfrm>
            <a:off x="3419872" y="3612602"/>
            <a:ext cx="288032" cy="8965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6444208" y="693741"/>
            <a:ext cx="2576810" cy="3340086"/>
          </a:xfrm>
          <a:prstGeom prst="rect">
            <a:avLst/>
          </a:prstGeom>
          <a:solidFill>
            <a:schemeClr val="bg1"/>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2">
                    <a:lumMod val="75000"/>
                  </a:schemeClr>
                </a:solidFill>
                <a:latin typeface="Comic Sans MS" panose="030F0702030302020204" pitchFamily="66" charset="0"/>
              </a:rPr>
              <a:t>T</a:t>
            </a:r>
            <a:r>
              <a:rPr lang="en-GB" sz="2400" dirty="0" smtClean="0">
                <a:solidFill>
                  <a:schemeClr val="tx2">
                    <a:lumMod val="75000"/>
                  </a:schemeClr>
                </a:solidFill>
                <a:latin typeface="Comic Sans MS" panose="030F0702030302020204" pitchFamily="66" charset="0"/>
              </a:rPr>
              <a:t>he object needs to exert less force down on to the water than the water exerts up on to it. </a:t>
            </a:r>
          </a:p>
          <a:p>
            <a:pPr algn="ctr"/>
            <a:endParaRPr lang="en-GB" sz="2400" dirty="0">
              <a:solidFill>
                <a:schemeClr val="tx1"/>
              </a:solidFill>
              <a:latin typeface="Comic Sans MS" panose="030F0702030302020204" pitchFamily="66" charset="0"/>
            </a:endParaRPr>
          </a:p>
        </p:txBody>
      </p:sp>
    </p:spTree>
    <p:extLst>
      <p:ext uri="{BB962C8B-B14F-4D97-AF65-F5344CB8AC3E}">
        <p14:creationId xmlns:p14="http://schemas.microsoft.com/office/powerpoint/2010/main" val="16651831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a:ln w="38100">
            <a:solidFill>
              <a:schemeClr val="tx1"/>
            </a:solidFill>
          </a:ln>
        </p:spPr>
        <p:txBody>
          <a:bodyPr>
            <a:normAutofit fontScale="90000"/>
          </a:bodyPr>
          <a:lstStyle/>
          <a:p>
            <a:r>
              <a:rPr lang="en-GB" dirty="0" smtClean="0">
                <a:solidFill>
                  <a:schemeClr val="tx2">
                    <a:lumMod val="75000"/>
                  </a:schemeClr>
                </a:solidFill>
                <a:latin typeface="Comic Sans MS" panose="030F0702030302020204" pitchFamily="66" charset="0"/>
              </a:rPr>
              <a:t> Floating in the Dead Sea- how is this possible?</a:t>
            </a:r>
            <a:endParaRPr lang="en-GB" dirty="0">
              <a:solidFill>
                <a:schemeClr val="tx2">
                  <a:lumMod val="75000"/>
                </a:schemeClr>
              </a:solidFill>
              <a:latin typeface="Comic Sans MS" panose="030F0702030302020204" pitchFamily="66"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484784"/>
            <a:ext cx="3364704" cy="2520280"/>
          </a:xfrm>
          <a:prstGeom prst="rect">
            <a:avLst/>
          </a:prstGeom>
          <a:noFill/>
          <a:ln w="57150">
            <a:solidFill>
              <a:schemeClr val="tx2">
                <a:lumMod val="7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0325" y="1484784"/>
            <a:ext cx="3744416" cy="2520280"/>
          </a:xfrm>
          <a:prstGeom prst="rect">
            <a:avLst/>
          </a:prstGeom>
          <a:noFill/>
          <a:ln w="57150">
            <a:solidFill>
              <a:schemeClr val="tx2">
                <a:lumMod val="7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171" y="4149080"/>
            <a:ext cx="4034829" cy="258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loud Callout 6"/>
          <p:cNvSpPr/>
          <p:nvPr/>
        </p:nvSpPr>
        <p:spPr>
          <a:xfrm>
            <a:off x="4572000" y="3068960"/>
            <a:ext cx="3960440" cy="3528392"/>
          </a:xfrm>
          <a:prstGeom prst="cloudCallout">
            <a:avLst>
              <a:gd name="adj1" fmla="val 62996"/>
              <a:gd name="adj2" fmla="val 50938"/>
            </a:avLst>
          </a:prstGeom>
          <a:solidFill>
            <a:schemeClr val="bg1"/>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solidFill>
                  <a:schemeClr val="tx1"/>
                </a:solidFill>
              </a:rPr>
              <a:t>The dead sea has a very high concentration of salt.  Why does this make it possible for people to float?</a:t>
            </a:r>
            <a:endParaRPr lang="en-GB" sz="2400" dirty="0">
              <a:solidFill>
                <a:schemeClr val="tx1"/>
              </a:solidFill>
            </a:endParaRPr>
          </a:p>
        </p:txBody>
      </p:sp>
    </p:spTree>
    <p:extLst>
      <p:ext uri="{BB962C8B-B14F-4D97-AF65-F5344CB8AC3E}">
        <p14:creationId xmlns:p14="http://schemas.microsoft.com/office/powerpoint/2010/main" val="3228238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marathonsweetheart.files.wordpress.com/2012/05/musclefat2.jpg"/>
          <p:cNvPicPr>
            <a:picLocks noChangeAspect="1" noChangeArrowheads="1"/>
          </p:cNvPicPr>
          <p:nvPr/>
        </p:nvPicPr>
        <p:blipFill>
          <a:blip r:embed="rId2" cstate="print"/>
          <a:srcRect/>
          <a:stretch>
            <a:fillRect/>
          </a:stretch>
        </p:blipFill>
        <p:spPr bwMode="auto">
          <a:xfrm>
            <a:off x="323528" y="1772817"/>
            <a:ext cx="4104456" cy="3166296"/>
          </a:xfrm>
          <a:prstGeom prst="rect">
            <a:avLst/>
          </a:prstGeom>
          <a:noFill/>
        </p:spPr>
      </p:pic>
      <p:sp>
        <p:nvSpPr>
          <p:cNvPr id="6" name="Title 5"/>
          <p:cNvSpPr>
            <a:spLocks noGrp="1"/>
          </p:cNvSpPr>
          <p:nvPr>
            <p:ph type="title"/>
          </p:nvPr>
        </p:nvSpPr>
        <p:spPr>
          <a:xfrm>
            <a:off x="467544" y="476672"/>
            <a:ext cx="8229600" cy="1143000"/>
          </a:xfrm>
          <a:solidFill>
            <a:schemeClr val="bg1"/>
          </a:solidFill>
          <a:ln w="38100">
            <a:solidFill>
              <a:schemeClr val="tx2">
                <a:lumMod val="75000"/>
              </a:schemeClr>
            </a:solidFill>
          </a:ln>
        </p:spPr>
        <p:txBody>
          <a:bodyPr>
            <a:normAutofit fontScale="90000"/>
          </a:bodyPr>
          <a:lstStyle/>
          <a:p>
            <a:pPr algn="l"/>
            <a:r>
              <a:rPr lang="en-GB" dirty="0" smtClean="0">
                <a:solidFill>
                  <a:schemeClr val="tx2">
                    <a:lumMod val="75000"/>
                  </a:schemeClr>
                </a:solidFill>
                <a:latin typeface="Comic Sans MS" panose="030F0702030302020204" pitchFamily="66" charset="0"/>
              </a:rPr>
              <a:t>The water in the dead sea is denser but what does that mean?</a:t>
            </a:r>
            <a:endParaRPr lang="en-GB" dirty="0">
              <a:solidFill>
                <a:schemeClr val="tx2">
                  <a:lumMod val="75000"/>
                </a:schemeClr>
              </a:solidFill>
              <a:latin typeface="Comic Sans MS" panose="030F0702030302020204" pitchFamily="66" charset="0"/>
            </a:endParaRPr>
          </a:p>
        </p:txBody>
      </p:sp>
      <p:pic>
        <p:nvPicPr>
          <p:cNvPr id="4" name="Picture 6" descr="http://www.thecrazyscientist.com/wp-content/uploads/2014/02/density-ball-pic.jpg"/>
          <p:cNvPicPr>
            <a:picLocks noChangeAspect="1" noChangeArrowheads="1"/>
          </p:cNvPicPr>
          <p:nvPr/>
        </p:nvPicPr>
        <p:blipFill>
          <a:blip r:embed="rId3" cstate="print"/>
          <a:srcRect t="15904" b="50832"/>
          <a:stretch>
            <a:fillRect/>
          </a:stretch>
        </p:blipFill>
        <p:spPr bwMode="auto">
          <a:xfrm>
            <a:off x="4572000" y="4725144"/>
            <a:ext cx="4069484" cy="1951385"/>
          </a:xfrm>
          <a:prstGeom prst="rect">
            <a:avLst/>
          </a:prstGeom>
          <a:noFill/>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5099" y="2276872"/>
            <a:ext cx="1843286" cy="1444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144" y="476672"/>
            <a:ext cx="8229600" cy="1143000"/>
          </a:xfrm>
          <a:solidFill>
            <a:schemeClr val="bg1"/>
          </a:solidFill>
          <a:ln w="38100">
            <a:solidFill>
              <a:schemeClr val="tx2">
                <a:lumMod val="75000"/>
              </a:schemeClr>
            </a:solidFill>
          </a:ln>
        </p:spPr>
        <p:txBody>
          <a:bodyPr>
            <a:normAutofit fontScale="90000"/>
          </a:bodyPr>
          <a:lstStyle/>
          <a:p>
            <a:pPr algn="ctr"/>
            <a:r>
              <a:rPr lang="en-GB" dirty="0" smtClean="0">
                <a:solidFill>
                  <a:schemeClr val="tx1"/>
                </a:solidFill>
                <a:latin typeface="Comic Sans MS" panose="030F0702030302020204" pitchFamily="66" charset="0"/>
              </a:rPr>
              <a:t> </a:t>
            </a:r>
            <a:r>
              <a:rPr lang="en-GB" dirty="0" smtClean="0">
                <a:solidFill>
                  <a:schemeClr val="tx2">
                    <a:lumMod val="75000"/>
                  </a:schemeClr>
                </a:solidFill>
                <a:latin typeface="Comic Sans MS" panose="030F0702030302020204" pitchFamily="66" charset="0"/>
              </a:rPr>
              <a:t>Density is the amount of “stuff” (mass) in a fixed space (volume) </a:t>
            </a:r>
            <a:endParaRPr lang="en-GB" dirty="0">
              <a:solidFill>
                <a:schemeClr val="tx2">
                  <a:lumMod val="75000"/>
                </a:schemeClr>
              </a:solidFill>
              <a:latin typeface="Comic Sans MS" panose="030F0702030302020204" pitchFamily="66" charset="0"/>
            </a:endParaRPr>
          </a:p>
        </p:txBody>
      </p:sp>
      <p:pic>
        <p:nvPicPr>
          <p:cNvPr id="15362" name="Picture 2" descr="http://www.spacegrant.montana.edu/msiproject/images/density.jpg"/>
          <p:cNvPicPr>
            <a:picLocks noChangeAspect="1" noChangeArrowheads="1"/>
          </p:cNvPicPr>
          <p:nvPr/>
        </p:nvPicPr>
        <p:blipFill>
          <a:blip r:embed="rId3" cstate="print"/>
          <a:srcRect/>
          <a:stretch>
            <a:fillRect/>
          </a:stretch>
        </p:blipFill>
        <p:spPr bwMode="auto">
          <a:xfrm>
            <a:off x="436929" y="2582848"/>
            <a:ext cx="3962400" cy="3676651"/>
          </a:xfrm>
          <a:prstGeom prst="rect">
            <a:avLst/>
          </a:prstGeom>
          <a:noFill/>
        </p:spPr>
      </p:pic>
      <p:pic>
        <p:nvPicPr>
          <p:cNvPr id="15364" name="Picture 4" descr="http://cdn.c.photoshelter.com/img-get/I00003sXvF8QMwuY/s/750/750/RF-Abundance-Balloons-Colorful-Floating-Freedom-CPT-DSG2810.jpg"/>
          <p:cNvPicPr>
            <a:picLocks noChangeAspect="1" noChangeArrowheads="1"/>
          </p:cNvPicPr>
          <p:nvPr/>
        </p:nvPicPr>
        <p:blipFill>
          <a:blip r:embed="rId4" cstate="print"/>
          <a:srcRect/>
          <a:stretch>
            <a:fillRect/>
          </a:stretch>
        </p:blipFill>
        <p:spPr bwMode="auto">
          <a:xfrm>
            <a:off x="4705972" y="3356992"/>
            <a:ext cx="4032448" cy="2704429"/>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476672"/>
            <a:ext cx="8229600" cy="1143000"/>
          </a:xfrm>
        </p:spPr>
        <p:txBody>
          <a:bodyPr/>
          <a:lstStyle/>
          <a:p>
            <a:pPr algn="ctr"/>
            <a:r>
              <a:rPr lang="en-GB" u="sng" dirty="0" smtClean="0">
                <a:solidFill>
                  <a:schemeClr val="tx1"/>
                </a:solidFill>
                <a:latin typeface="Comic Sans MS" panose="030F0702030302020204" pitchFamily="66" charset="0"/>
              </a:rPr>
              <a:t>Calculating Density</a:t>
            </a:r>
            <a:endParaRPr lang="en-GB" u="sng" dirty="0">
              <a:solidFill>
                <a:schemeClr val="tx1"/>
              </a:solidFill>
              <a:latin typeface="Comic Sans MS" panose="030F0702030302020204" pitchFamily="66" charset="0"/>
            </a:endParaRPr>
          </a:p>
        </p:txBody>
      </p:sp>
      <p:pic>
        <p:nvPicPr>
          <p:cNvPr id="19458" name="Picture 2" descr="http://www.bbc.co.uk/staticarchive/852379f12da2524325280d8a507fe3b13be2c758.gif"/>
          <p:cNvPicPr>
            <a:picLocks noChangeAspect="1" noChangeArrowheads="1"/>
          </p:cNvPicPr>
          <p:nvPr/>
        </p:nvPicPr>
        <p:blipFill>
          <a:blip r:embed="rId2" cstate="print"/>
          <a:srcRect/>
          <a:stretch>
            <a:fillRect/>
          </a:stretch>
        </p:blipFill>
        <p:spPr bwMode="auto">
          <a:xfrm>
            <a:off x="251520" y="3212976"/>
            <a:ext cx="6048672" cy="3248363"/>
          </a:xfrm>
          <a:prstGeom prst="rect">
            <a:avLst/>
          </a:prstGeom>
          <a:noFill/>
        </p:spPr>
      </p:pic>
      <p:sp>
        <p:nvSpPr>
          <p:cNvPr id="5" name="Rounded Rectangle 4"/>
          <p:cNvSpPr/>
          <p:nvPr/>
        </p:nvSpPr>
        <p:spPr>
          <a:xfrm>
            <a:off x="827584" y="1556792"/>
            <a:ext cx="7560840" cy="136815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smtClean="0">
                <a:ln>
                  <a:solidFill>
                    <a:srgbClr val="002060"/>
                  </a:solidFill>
                </a:ln>
                <a:solidFill>
                  <a:schemeClr val="tx1"/>
                </a:solidFill>
              </a:rPr>
              <a:t>Density =  Mass  ÷  Volume</a:t>
            </a:r>
            <a:endParaRPr lang="en-GB" sz="4800" dirty="0">
              <a:ln>
                <a:solidFill>
                  <a:srgbClr val="002060"/>
                </a:solidFill>
              </a:ln>
              <a:solidFill>
                <a:schemeClr val="tx1"/>
              </a:solidFill>
            </a:endParaRPr>
          </a:p>
        </p:txBody>
      </p:sp>
      <p:sp>
        <p:nvSpPr>
          <p:cNvPr id="6" name="Rounded Rectangle 5"/>
          <p:cNvSpPr/>
          <p:nvPr/>
        </p:nvSpPr>
        <p:spPr>
          <a:xfrm>
            <a:off x="5652120" y="3717032"/>
            <a:ext cx="3168352" cy="1872208"/>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chemeClr val="tx1"/>
                </a:solidFill>
              </a:rPr>
              <a:t>How could you use this triangle to find the mass of an object?</a:t>
            </a:r>
            <a:endParaRPr lang="en-GB" sz="2800" dirty="0">
              <a:solidFill>
                <a:schemeClr val="tx1"/>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63588" y="3140968"/>
            <a:ext cx="5220580" cy="16561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p:cNvSpPr/>
          <p:nvPr/>
        </p:nvSpPr>
        <p:spPr>
          <a:xfrm>
            <a:off x="1918223" y="393291"/>
            <a:ext cx="5436104" cy="707886"/>
          </a:xfrm>
          <a:prstGeom prst="rect">
            <a:avLst/>
          </a:prstGeom>
          <a:solidFill>
            <a:schemeClr val="bg1"/>
          </a:solidFill>
          <a:ln w="57150">
            <a:solidFill>
              <a:schemeClr val="tx2">
                <a:lumMod val="75000"/>
              </a:schemeClr>
            </a:solidFill>
          </a:ln>
        </p:spPr>
        <p:txBody>
          <a:bodyPr wrap="none">
            <a:spAutoFit/>
          </a:bodyPr>
          <a:lstStyle/>
          <a:p>
            <a:pPr algn="ctr">
              <a:defRPr/>
            </a:pPr>
            <a:r>
              <a:rPr lang="en-US" sz="4000" b="1" u="sng" dirty="0" smtClean="0">
                <a:solidFill>
                  <a:schemeClr val="tx2">
                    <a:lumMod val="75000"/>
                  </a:schemeClr>
                </a:solidFill>
                <a:latin typeface="Comic Sans MS" pitchFamily="66" charset="0"/>
                <a:cs typeface="Times New Roman" pitchFamily="18" charset="0"/>
              </a:rPr>
              <a:t>Keeping things afloat</a:t>
            </a:r>
            <a:endParaRPr lang="en-GB" sz="1400" u="sng" dirty="0">
              <a:solidFill>
                <a:schemeClr val="tx2">
                  <a:lumMod val="75000"/>
                </a:schemeClr>
              </a:solidFill>
              <a:latin typeface="Comic Sans MS" pitchFamily="66" charset="0"/>
              <a:cs typeface="Arial" charset="0"/>
            </a:endParaRPr>
          </a:p>
        </p:txBody>
      </p:sp>
      <p:sp>
        <p:nvSpPr>
          <p:cNvPr id="9" name="Rectangle 8"/>
          <p:cNvSpPr/>
          <p:nvPr/>
        </p:nvSpPr>
        <p:spPr>
          <a:xfrm>
            <a:off x="863588" y="5868005"/>
            <a:ext cx="6984776" cy="338554"/>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defRPr/>
            </a:pPr>
            <a:r>
              <a:rPr lang="en-GB" sz="1600" dirty="0"/>
              <a:t>LO</a:t>
            </a:r>
            <a:r>
              <a:rPr lang="en-GB" sz="1600" dirty="0" smtClean="0"/>
              <a:t>: </a:t>
            </a:r>
            <a:r>
              <a:rPr lang="en-GB" sz="1600" dirty="0" smtClean="0">
                <a:cs typeface="Arial" charset="0"/>
              </a:rPr>
              <a:t>to say whether Jack and Rose could both have fitted on the door.</a:t>
            </a:r>
            <a:endParaRPr lang="en-GB" sz="1600" dirty="0"/>
          </a:p>
        </p:txBody>
      </p:sp>
      <p:sp>
        <p:nvSpPr>
          <p:cNvPr id="2" name="Rectangle 1"/>
          <p:cNvSpPr/>
          <p:nvPr/>
        </p:nvSpPr>
        <p:spPr>
          <a:xfrm>
            <a:off x="863588" y="1916832"/>
            <a:ext cx="5220580" cy="288032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5"/>
          <p:cNvSpPr/>
          <p:nvPr/>
        </p:nvSpPr>
        <p:spPr>
          <a:xfrm>
            <a:off x="1918223" y="2636912"/>
            <a:ext cx="2808312" cy="86409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7" name="Rectangle 6"/>
          <p:cNvSpPr/>
          <p:nvPr/>
        </p:nvSpPr>
        <p:spPr>
          <a:xfrm>
            <a:off x="6372200" y="1412776"/>
            <a:ext cx="2576810" cy="4032448"/>
          </a:xfrm>
          <a:prstGeom prst="rect">
            <a:avLst/>
          </a:prstGeom>
          <a:solidFill>
            <a:schemeClr val="bg1"/>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smtClean="0">
                <a:solidFill>
                  <a:schemeClr val="tx1"/>
                </a:solidFill>
                <a:latin typeface="Comic Sans MS" panose="030F0702030302020204" pitchFamily="66" charset="0"/>
              </a:rPr>
              <a:t>For an object to float it needs to be less dense than the liquid it is in. </a:t>
            </a:r>
          </a:p>
          <a:p>
            <a:pPr algn="ctr"/>
            <a:endParaRPr lang="en-GB" sz="2400" dirty="0">
              <a:solidFill>
                <a:schemeClr val="tx1"/>
              </a:solidFill>
            </a:endParaRPr>
          </a:p>
          <a:p>
            <a:pPr algn="ctr"/>
            <a:endParaRPr lang="en-GB" sz="2400" dirty="0">
              <a:solidFill>
                <a:schemeClr val="tx1"/>
              </a:solidFill>
            </a:endParaRPr>
          </a:p>
        </p:txBody>
      </p:sp>
    </p:spTree>
    <p:extLst>
      <p:ext uri="{BB962C8B-B14F-4D97-AF65-F5344CB8AC3E}">
        <p14:creationId xmlns:p14="http://schemas.microsoft.com/office/powerpoint/2010/main" val="28101754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dk1"/>
          </a:lnRef>
          <a:fillRef idx="1">
            <a:schemeClr val="lt1"/>
          </a:fillRef>
          <a:effectRef idx="0">
            <a:schemeClr val="dk1"/>
          </a:effectRef>
          <a:fontRef idx="minor">
            <a:schemeClr val="dk1"/>
          </a:fontRef>
        </p:style>
        <p:txBody>
          <a:bodyPr/>
          <a:lstStyle/>
          <a:p>
            <a:r>
              <a:rPr lang="en-GB" dirty="0" smtClean="0">
                <a:latin typeface="Comic Sans MS" panose="030F0702030302020204" pitchFamily="66" charset="0"/>
              </a:rPr>
              <a:t>Learning Objectives</a:t>
            </a:r>
            <a:endParaRPr lang="en-GB" dirty="0">
              <a:latin typeface="Comic Sans MS" panose="030F0702030302020204" pitchFamily="66" charset="0"/>
            </a:endParaRPr>
          </a:p>
        </p:txBody>
      </p:sp>
      <p:sp>
        <p:nvSpPr>
          <p:cNvPr id="3" name="Content Placeholder 2"/>
          <p:cNvSpPr>
            <a:spLocks noGrp="1"/>
          </p:cNvSpPr>
          <p:nvPr>
            <p:ph idx="1"/>
          </p:nvPr>
        </p:nvSpPr>
        <p:spPr>
          <a:xfrm>
            <a:off x="467544" y="1844824"/>
            <a:ext cx="8229600" cy="4525963"/>
          </a:xfrm>
        </p:spPr>
        <p:txBody>
          <a:bodyPr>
            <a:normAutofit fontScale="92500" lnSpcReduction="20000"/>
          </a:bodyPr>
          <a:lstStyle/>
          <a:p>
            <a:r>
              <a:rPr lang="en-GB" sz="4000" dirty="0" smtClean="0">
                <a:solidFill>
                  <a:srgbClr val="FF0000"/>
                </a:solidFill>
                <a:latin typeface="Comic Sans MS" panose="030F0702030302020204" pitchFamily="66" charset="0"/>
              </a:rPr>
              <a:t>All: Describe the 2 forces acting on objects on water to explain if it will float or sink  </a:t>
            </a:r>
            <a:r>
              <a:rPr lang="en-GB" sz="5200" dirty="0" smtClean="0">
                <a:solidFill>
                  <a:srgbClr val="FF0000"/>
                </a:solidFill>
                <a:latin typeface="Agency FB"/>
              </a:rPr>
              <a:t>√</a:t>
            </a:r>
            <a:r>
              <a:rPr lang="en-GB" sz="4000" dirty="0" smtClean="0">
                <a:solidFill>
                  <a:srgbClr val="FF0000"/>
                </a:solidFill>
                <a:latin typeface="Comic Sans MS" panose="030F0702030302020204" pitchFamily="66" charset="0"/>
              </a:rPr>
              <a:t> </a:t>
            </a:r>
          </a:p>
          <a:p>
            <a:r>
              <a:rPr lang="en-GB" sz="4000" dirty="0" smtClean="0">
                <a:solidFill>
                  <a:srgbClr val="FF9900"/>
                </a:solidFill>
                <a:latin typeface="Comic Sans MS" panose="030F0702030302020204" pitchFamily="66" charset="0"/>
              </a:rPr>
              <a:t>Most: Will be able to work out the volume of an irregular sized object using Archimedes’ principle.</a:t>
            </a:r>
          </a:p>
          <a:p>
            <a:r>
              <a:rPr lang="en-GB" sz="4000" dirty="0" smtClean="0">
                <a:solidFill>
                  <a:srgbClr val="00B050"/>
                </a:solidFill>
                <a:latin typeface="Comic Sans MS" panose="030F0702030302020204" pitchFamily="66" charset="0"/>
              </a:rPr>
              <a:t>Some: Calculate </a:t>
            </a:r>
            <a:r>
              <a:rPr lang="en-GB" sz="4000" dirty="0">
                <a:solidFill>
                  <a:srgbClr val="00B050"/>
                </a:solidFill>
                <a:latin typeface="Comic Sans MS" panose="030F0702030302020204" pitchFamily="66" charset="0"/>
              </a:rPr>
              <a:t>density using mass and volume and use this to predict if an object will sink or float</a:t>
            </a:r>
          </a:p>
          <a:p>
            <a:endParaRPr lang="en-GB" sz="4000" dirty="0">
              <a:solidFill>
                <a:srgbClr val="00B050"/>
              </a:solidFill>
              <a:latin typeface="Comic Sans MS" panose="030F0702030302020204" pitchFamily="66" charset="0"/>
            </a:endParaRPr>
          </a:p>
        </p:txBody>
      </p:sp>
    </p:spTree>
    <p:extLst>
      <p:ext uri="{BB962C8B-B14F-4D97-AF65-F5344CB8AC3E}">
        <p14:creationId xmlns:p14="http://schemas.microsoft.com/office/powerpoint/2010/main" val="4025610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10562" y="56858"/>
            <a:ext cx="9030036" cy="584775"/>
          </a:xfrm>
          <a:prstGeom prst="rect">
            <a:avLst/>
          </a:prstGeom>
        </p:spPr>
        <p:txBody>
          <a:bodyPr wrap="none">
            <a:spAutoFit/>
          </a:bodyPr>
          <a:lstStyle/>
          <a:p>
            <a:pPr algn="ctr">
              <a:defRPr/>
            </a:pPr>
            <a:r>
              <a:rPr lang="en-US" sz="3200" b="1" u="sng" dirty="0" smtClean="0">
                <a:solidFill>
                  <a:schemeClr val="tx2">
                    <a:lumMod val="75000"/>
                  </a:schemeClr>
                </a:solidFill>
                <a:latin typeface="Comic Sans MS" pitchFamily="66" charset="0"/>
                <a:cs typeface="Times New Roman" pitchFamily="18" charset="0"/>
              </a:rPr>
              <a:t>Could Jack have got on the door with Rose?</a:t>
            </a:r>
            <a:endParaRPr lang="en-GB" sz="1100" u="sng" dirty="0">
              <a:solidFill>
                <a:schemeClr val="tx2">
                  <a:lumMod val="75000"/>
                </a:schemeClr>
              </a:solidFill>
              <a:latin typeface="Comic Sans MS" pitchFamily="66" charset="0"/>
              <a:cs typeface="Arial" charset="0"/>
            </a:endParaRPr>
          </a:p>
        </p:txBody>
      </p:sp>
      <p:sp>
        <p:nvSpPr>
          <p:cNvPr id="9" name="Rectangle 8"/>
          <p:cNvSpPr/>
          <p:nvPr/>
        </p:nvSpPr>
        <p:spPr>
          <a:xfrm>
            <a:off x="863588" y="6212988"/>
            <a:ext cx="6984776" cy="338554"/>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defRPr/>
            </a:pPr>
            <a:r>
              <a:rPr lang="en-GB" sz="1600" dirty="0"/>
              <a:t>LO</a:t>
            </a:r>
            <a:r>
              <a:rPr lang="en-GB" sz="1600" dirty="0" smtClean="0"/>
              <a:t>: </a:t>
            </a:r>
            <a:r>
              <a:rPr lang="en-GB" sz="1600" dirty="0" smtClean="0">
                <a:cs typeface="Arial" charset="0"/>
              </a:rPr>
              <a:t>to say whether Jack and Rose could both have fitted on the door.</a:t>
            </a:r>
            <a:endParaRPr lang="en-GB" sz="1600" dirty="0"/>
          </a:p>
        </p:txBody>
      </p:sp>
      <p:pic>
        <p:nvPicPr>
          <p:cNvPr id="3" name="Picture 2"/>
          <p:cNvPicPr>
            <a:picLocks noChangeAspect="1"/>
          </p:cNvPicPr>
          <p:nvPr/>
        </p:nvPicPr>
        <p:blipFill>
          <a:blip r:embed="rId2"/>
          <a:stretch>
            <a:fillRect/>
          </a:stretch>
        </p:blipFill>
        <p:spPr>
          <a:xfrm>
            <a:off x="1656184" y="764744"/>
            <a:ext cx="5503514" cy="2660032"/>
          </a:xfrm>
          <a:prstGeom prst="rect">
            <a:avLst/>
          </a:prstGeom>
        </p:spPr>
      </p:pic>
      <p:pic>
        <p:nvPicPr>
          <p:cNvPr id="11" name="Picture 8" descr="C:\Documents and Settings\rmorris3\Local Settings\Temporary Internet Files\Content.IE5\MCV7IOYR\MC900440428[1].wmf"/>
          <p:cNvPicPr>
            <a:picLocks noChangeAspect="1" noChangeArrowheads="1"/>
          </p:cNvPicPr>
          <p:nvPr/>
        </p:nvPicPr>
        <p:blipFill>
          <a:blip r:embed="rId3" cstate="print"/>
          <a:srcRect/>
          <a:stretch>
            <a:fillRect/>
          </a:stretch>
        </p:blipFill>
        <p:spPr bwMode="auto">
          <a:xfrm>
            <a:off x="7812360" y="5445224"/>
            <a:ext cx="1136650" cy="1196975"/>
          </a:xfrm>
          <a:prstGeom prst="rect">
            <a:avLst/>
          </a:prstGeom>
          <a:noFill/>
          <a:ln w="9525">
            <a:noFill/>
            <a:miter lim="800000"/>
            <a:headEnd/>
            <a:tailEnd/>
          </a:ln>
        </p:spPr>
      </p:pic>
      <p:pic>
        <p:nvPicPr>
          <p:cNvPr id="8" name="Picture 7"/>
          <p:cNvPicPr>
            <a:picLocks noChangeAspect="1"/>
          </p:cNvPicPr>
          <p:nvPr/>
        </p:nvPicPr>
        <p:blipFill rotWithShape="1">
          <a:blip r:embed="rId4"/>
          <a:srcRect t="66945" r="51080"/>
          <a:stretch/>
        </p:blipFill>
        <p:spPr>
          <a:xfrm>
            <a:off x="5882258" y="3619078"/>
            <a:ext cx="3261742" cy="1826146"/>
          </a:xfrm>
          <a:prstGeom prst="rect">
            <a:avLst/>
          </a:prstGeom>
        </p:spPr>
      </p:pic>
      <p:sp>
        <p:nvSpPr>
          <p:cNvPr id="10" name="Rectangle 9"/>
          <p:cNvSpPr/>
          <p:nvPr/>
        </p:nvSpPr>
        <p:spPr>
          <a:xfrm>
            <a:off x="3271973" y="3424776"/>
            <a:ext cx="2492229" cy="2704074"/>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solidFill>
                  <a:schemeClr val="tx2">
                    <a:lumMod val="75000"/>
                  </a:schemeClr>
                </a:solidFill>
                <a:latin typeface="Comic Sans MS" panose="030F0702030302020204" pitchFamily="66" charset="0"/>
              </a:rPr>
              <a:t>What do we need to know to work out the total density of Jack, Rose and the door in the water?</a:t>
            </a:r>
            <a:endParaRPr lang="en-GB" sz="2400" dirty="0">
              <a:solidFill>
                <a:schemeClr val="tx2">
                  <a:lumMod val="75000"/>
                </a:schemeClr>
              </a:solidFill>
              <a:latin typeface="Comic Sans MS" panose="030F0702030302020204" pitchFamily="66" charset="0"/>
            </a:endParaRPr>
          </a:p>
        </p:txBody>
      </p:sp>
      <p:sp>
        <p:nvSpPr>
          <p:cNvPr id="12" name="Oval Callout 11"/>
          <p:cNvSpPr/>
          <p:nvPr/>
        </p:nvSpPr>
        <p:spPr>
          <a:xfrm>
            <a:off x="6419746" y="1354880"/>
            <a:ext cx="2186766" cy="2069896"/>
          </a:xfrm>
          <a:prstGeom prst="wedgeEllipseCallout">
            <a:avLst>
              <a:gd name="adj1" fmla="val 11420"/>
              <a:gd name="adj2" fmla="val 76915"/>
            </a:avLst>
          </a:prstGeom>
          <a:solidFill>
            <a:schemeClr val="bg1"/>
          </a:solidFill>
          <a:ln w="571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2">
                    <a:lumMod val="75000"/>
                  </a:schemeClr>
                </a:solidFill>
                <a:latin typeface="Comic Sans MS" panose="030F0702030302020204" pitchFamily="66" charset="0"/>
              </a:rPr>
              <a:t>If the issue wasn’t space, why did Jack not join Rose on the door?</a:t>
            </a:r>
          </a:p>
        </p:txBody>
      </p:sp>
      <p:pic>
        <p:nvPicPr>
          <p:cNvPr id="13" name="Picture 12"/>
          <p:cNvPicPr>
            <a:picLocks noChangeAspect="1"/>
          </p:cNvPicPr>
          <p:nvPr/>
        </p:nvPicPr>
        <p:blipFill rotWithShape="1">
          <a:blip r:embed="rId4"/>
          <a:srcRect l="50000" t="66945"/>
          <a:stretch/>
        </p:blipFill>
        <p:spPr>
          <a:xfrm>
            <a:off x="109953" y="3751250"/>
            <a:ext cx="3092461" cy="1693974"/>
          </a:xfrm>
          <a:prstGeom prst="rect">
            <a:avLst/>
          </a:prstGeom>
        </p:spPr>
      </p:pic>
    </p:spTree>
    <p:extLst>
      <p:ext uri="{BB962C8B-B14F-4D97-AF65-F5344CB8AC3E}">
        <p14:creationId xmlns:p14="http://schemas.microsoft.com/office/powerpoint/2010/main" val="881881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435280" cy="1656184"/>
          </a:xfrm>
          <a:solidFill>
            <a:schemeClr val="bg1"/>
          </a:solidFill>
          <a:ln w="38100">
            <a:solidFill>
              <a:schemeClr val="tx2">
                <a:lumMod val="75000"/>
              </a:schemeClr>
            </a:solidFill>
          </a:ln>
        </p:spPr>
        <p:txBody>
          <a:bodyPr>
            <a:noAutofit/>
          </a:bodyPr>
          <a:lstStyle/>
          <a:p>
            <a:pPr algn="l">
              <a:defRPr/>
            </a:pPr>
            <a:r>
              <a:rPr lang="en-GB" sz="3200" dirty="0">
                <a:solidFill>
                  <a:schemeClr val="tx2">
                    <a:lumMod val="75000"/>
                  </a:schemeClr>
                </a:solidFill>
                <a:latin typeface="Comic Sans MS" panose="030F0702030302020204" pitchFamily="66" charset="0"/>
                <a:cs typeface="Arial" charset="0"/>
              </a:rPr>
              <a:t>W</a:t>
            </a:r>
            <a:r>
              <a:rPr lang="en-GB" sz="3200" dirty="0" smtClean="0">
                <a:solidFill>
                  <a:schemeClr val="tx2">
                    <a:lumMod val="75000"/>
                  </a:schemeClr>
                </a:solidFill>
                <a:latin typeface="Comic Sans MS" panose="030F0702030302020204" pitchFamily="66" charset="0"/>
                <a:cs typeface="Arial" charset="0"/>
              </a:rPr>
              <a:t>hy is calculating density so difficult?</a:t>
            </a:r>
            <a:endParaRPr lang="en-GB" sz="3200" dirty="0">
              <a:solidFill>
                <a:schemeClr val="tx2">
                  <a:lumMod val="75000"/>
                </a:schemeClr>
              </a:solidFill>
              <a:latin typeface="Comic Sans MS" panose="030F0702030302020204" pitchFamily="66"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7" y="1916832"/>
            <a:ext cx="4166680"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056" y="1916832"/>
            <a:ext cx="3619500"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5023" y="4293096"/>
            <a:ext cx="3754388" cy="2500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Explosion 2 2"/>
          <p:cNvSpPr/>
          <p:nvPr/>
        </p:nvSpPr>
        <p:spPr>
          <a:xfrm>
            <a:off x="4916438" y="3320988"/>
            <a:ext cx="3938736" cy="3214284"/>
          </a:xfrm>
          <a:prstGeom prst="irregularSeal2">
            <a:avLst/>
          </a:prstGeom>
          <a:solidFill>
            <a:schemeClr val="bg1"/>
          </a:solidFill>
          <a:ln w="571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2">
                    <a:lumMod val="75000"/>
                  </a:schemeClr>
                </a:solidFill>
                <a:latin typeface="Comic Sans MS" panose="030F0702030302020204" pitchFamily="66" charset="0"/>
              </a:rPr>
              <a:t>They are funny shaped so how do we work out their volume?</a:t>
            </a:r>
            <a:endParaRPr lang="en-GB" dirty="0">
              <a:solidFill>
                <a:schemeClr val="tx2">
                  <a:lumMod val="75000"/>
                </a:schemeClr>
              </a:solidFill>
              <a:latin typeface="Comic Sans MS" panose="030F0702030302020204" pitchFamily="66" charset="0"/>
            </a:endParaRPr>
          </a:p>
        </p:txBody>
      </p:sp>
    </p:spTree>
    <p:extLst>
      <p:ext uri="{BB962C8B-B14F-4D97-AF65-F5344CB8AC3E}">
        <p14:creationId xmlns:p14="http://schemas.microsoft.com/office/powerpoint/2010/main" val="989254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0"/>
            <a:ext cx="8229600" cy="1143000"/>
          </a:xfrm>
        </p:spPr>
        <p:txBody>
          <a:bodyPr/>
          <a:lstStyle/>
          <a:p>
            <a:r>
              <a:rPr lang="en-GB" u="sng" dirty="0" smtClean="0">
                <a:solidFill>
                  <a:schemeClr val="tx2">
                    <a:lumMod val="75000"/>
                  </a:schemeClr>
                </a:solidFill>
                <a:latin typeface="Comic Sans MS" panose="030F0702030302020204" pitchFamily="66" charset="0"/>
              </a:rPr>
              <a:t>Archimedes’ Principle</a:t>
            </a:r>
            <a:endParaRPr lang="en-GB" u="sng" dirty="0">
              <a:solidFill>
                <a:schemeClr val="tx2">
                  <a:lumMod val="75000"/>
                </a:schemeClr>
              </a:solidFill>
              <a:latin typeface="Comic Sans MS" panose="030F0702030302020204" pitchFamily="66" charset="0"/>
            </a:endParaRPr>
          </a:p>
        </p:txBody>
      </p:sp>
      <p:pic>
        <p:nvPicPr>
          <p:cNvPr id="44034" name="Picture 2" descr="https://trusttriz.files.wordpress.com/2012/05/ideas-2.jpg"/>
          <p:cNvPicPr>
            <a:picLocks noChangeAspect="1" noChangeArrowheads="1"/>
          </p:cNvPicPr>
          <p:nvPr/>
        </p:nvPicPr>
        <p:blipFill>
          <a:blip r:embed="rId2" cstate="print"/>
          <a:srcRect/>
          <a:stretch>
            <a:fillRect/>
          </a:stretch>
        </p:blipFill>
        <p:spPr bwMode="auto">
          <a:xfrm>
            <a:off x="611560" y="1340768"/>
            <a:ext cx="4283968" cy="4869642"/>
          </a:xfrm>
          <a:prstGeom prst="rect">
            <a:avLst/>
          </a:prstGeom>
          <a:noFill/>
          <a:ln w="76200">
            <a:solidFill>
              <a:srgbClr val="002060"/>
            </a:solidFill>
          </a:ln>
        </p:spPr>
      </p:pic>
      <p:sp>
        <p:nvSpPr>
          <p:cNvPr id="3" name="Cloud Callout 2"/>
          <p:cNvSpPr/>
          <p:nvPr/>
        </p:nvSpPr>
        <p:spPr>
          <a:xfrm>
            <a:off x="5724128" y="1322362"/>
            <a:ext cx="2808312" cy="2088232"/>
          </a:xfrm>
          <a:prstGeom prst="cloudCallout">
            <a:avLst>
              <a:gd name="adj1" fmla="val -110739"/>
              <a:gd name="adj2" fmla="val 48063"/>
            </a:avLst>
          </a:prstGeom>
          <a:solidFill>
            <a:schemeClr val="bg1"/>
          </a:solidFill>
          <a:ln w="571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solidFill>
                  <a:schemeClr val="tx2">
                    <a:lumMod val="75000"/>
                  </a:schemeClr>
                </a:solidFill>
                <a:latin typeface="Comic Sans MS" panose="030F0702030302020204" pitchFamily="66" charset="0"/>
              </a:rPr>
              <a:t>I think I can help you with that!</a:t>
            </a:r>
            <a:endParaRPr lang="en-GB" sz="2000" dirty="0">
              <a:solidFill>
                <a:schemeClr val="tx2">
                  <a:lumMod val="75000"/>
                </a:schemeClr>
              </a:solidFill>
              <a:latin typeface="Comic Sans MS" panose="030F0702030302020204" pitchFamily="66"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5536" y="188641"/>
            <a:ext cx="8424936" cy="1080119"/>
          </a:xfrm>
          <a:ln w="76200">
            <a:solidFill>
              <a:srgbClr val="002060"/>
            </a:solidFill>
          </a:ln>
        </p:spPr>
        <p:style>
          <a:lnRef idx="2">
            <a:schemeClr val="dk1"/>
          </a:lnRef>
          <a:fillRef idx="1">
            <a:schemeClr val="lt1"/>
          </a:fillRef>
          <a:effectRef idx="0">
            <a:schemeClr val="dk1"/>
          </a:effectRef>
          <a:fontRef idx="minor">
            <a:schemeClr val="dk1"/>
          </a:fontRef>
        </p:style>
        <p:txBody>
          <a:bodyPr>
            <a:normAutofit/>
          </a:bodyPr>
          <a:lstStyle/>
          <a:p>
            <a:r>
              <a:rPr lang="en-GB" sz="3600" u="sng" dirty="0" smtClean="0">
                <a:latin typeface="Comic Sans MS" panose="030F0702030302020204" pitchFamily="66" charset="0"/>
              </a:rPr>
              <a:t>Floating </a:t>
            </a:r>
            <a:r>
              <a:rPr lang="en-GB" sz="3600" u="sng" dirty="0" smtClean="0">
                <a:latin typeface="Comic Sans MS" panose="030F0702030302020204" pitchFamily="66" charset="0"/>
              </a:rPr>
              <a:t>and Sinking</a:t>
            </a:r>
            <a:endParaRPr lang="en-GB" sz="3600" u="sng" dirty="0">
              <a:latin typeface="Comic Sans MS" panose="030F0702030302020204" pitchFamily="66" charset="0"/>
            </a:endParaRPr>
          </a:p>
        </p:txBody>
      </p:sp>
      <p:pic>
        <p:nvPicPr>
          <p:cNvPr id="10241" name="Picture 1"/>
          <p:cNvPicPr>
            <a:picLocks noChangeAspect="1" noChangeArrowheads="1"/>
          </p:cNvPicPr>
          <p:nvPr/>
        </p:nvPicPr>
        <p:blipFill>
          <a:blip r:embed="rId2" cstate="print"/>
          <a:srcRect l="39566" t="48844" r="40510" b="14735"/>
          <a:stretch>
            <a:fillRect/>
          </a:stretch>
        </p:blipFill>
        <p:spPr bwMode="auto">
          <a:xfrm>
            <a:off x="467544" y="1700808"/>
            <a:ext cx="4680520" cy="4810534"/>
          </a:xfrm>
          <a:prstGeom prst="rect">
            <a:avLst/>
          </a:prstGeom>
          <a:noFill/>
          <a:ln w="76200">
            <a:solidFill>
              <a:srgbClr val="002060"/>
            </a:solidFill>
            <a:miter lim="800000"/>
            <a:headEnd/>
            <a:tailEnd/>
          </a:ln>
        </p:spPr>
      </p:pic>
      <p:sp>
        <p:nvSpPr>
          <p:cNvPr id="10" name="Rounded Rectangle 9"/>
          <p:cNvSpPr/>
          <p:nvPr/>
        </p:nvSpPr>
        <p:spPr>
          <a:xfrm>
            <a:off x="5364088" y="2060848"/>
            <a:ext cx="3528392" cy="4320480"/>
          </a:xfrm>
          <a:prstGeom prst="roundRect">
            <a:avLst/>
          </a:prstGeom>
          <a:solidFill>
            <a:schemeClr val="bg1"/>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u="sng" dirty="0" smtClean="0">
                <a:solidFill>
                  <a:schemeClr val="tx1"/>
                </a:solidFill>
              </a:rPr>
              <a:t>Keywords:</a:t>
            </a:r>
          </a:p>
          <a:p>
            <a:pPr>
              <a:buFont typeface="Arial" pitchFamily="34" charset="0"/>
              <a:buChar char="•"/>
            </a:pPr>
            <a:r>
              <a:rPr lang="en-GB" sz="2800" dirty="0" smtClean="0">
                <a:solidFill>
                  <a:schemeClr val="tx1"/>
                </a:solidFill>
              </a:rPr>
              <a:t>Density</a:t>
            </a:r>
          </a:p>
          <a:p>
            <a:pPr>
              <a:buFont typeface="Arial" pitchFamily="34" charset="0"/>
              <a:buChar char="•"/>
            </a:pPr>
            <a:r>
              <a:rPr lang="en-GB" sz="2800" dirty="0" smtClean="0">
                <a:solidFill>
                  <a:schemeClr val="tx1"/>
                </a:solidFill>
              </a:rPr>
              <a:t>Buoyancy</a:t>
            </a:r>
          </a:p>
          <a:p>
            <a:pPr>
              <a:buFont typeface="Arial" pitchFamily="34" charset="0"/>
              <a:buChar char="•"/>
            </a:pPr>
            <a:r>
              <a:rPr lang="en-GB" sz="2800" dirty="0" smtClean="0">
                <a:solidFill>
                  <a:schemeClr val="tx1"/>
                </a:solidFill>
              </a:rPr>
              <a:t>Mass</a:t>
            </a:r>
          </a:p>
          <a:p>
            <a:pPr>
              <a:buFont typeface="Arial" pitchFamily="34" charset="0"/>
              <a:buChar char="•"/>
            </a:pPr>
            <a:r>
              <a:rPr lang="en-GB" sz="2800" dirty="0" smtClean="0">
                <a:solidFill>
                  <a:schemeClr val="tx1"/>
                </a:solidFill>
              </a:rPr>
              <a:t>Volume</a:t>
            </a:r>
          </a:p>
          <a:p>
            <a:pPr>
              <a:buFont typeface="Arial" pitchFamily="34" charset="0"/>
              <a:buChar char="•"/>
            </a:pPr>
            <a:r>
              <a:rPr lang="en-GB" sz="2800" dirty="0" err="1" smtClean="0">
                <a:solidFill>
                  <a:schemeClr val="tx1"/>
                </a:solidFill>
              </a:rPr>
              <a:t>Upthrust</a:t>
            </a:r>
            <a:endParaRPr lang="en-GB" sz="2800" dirty="0" smtClean="0">
              <a:solidFill>
                <a:schemeClr val="tx1"/>
              </a:solidFill>
            </a:endParaRPr>
          </a:p>
          <a:p>
            <a:pPr>
              <a:buFont typeface="Arial" pitchFamily="34" charset="0"/>
              <a:buChar char="•"/>
            </a:pPr>
            <a:r>
              <a:rPr lang="en-GB" sz="2800" dirty="0" smtClean="0">
                <a:solidFill>
                  <a:schemeClr val="tx1"/>
                </a:solidFill>
              </a:rPr>
              <a:t>Archimedes</a:t>
            </a:r>
            <a:endParaRPr lang="en-GB" sz="2400" dirty="0" smtClean="0">
              <a:solidFill>
                <a:schemeClr val="tx1"/>
              </a:solidFill>
            </a:endParaRPr>
          </a:p>
        </p:txBody>
      </p:sp>
    </p:spTree>
    <p:extLst>
      <p:ext uri="{BB962C8B-B14F-4D97-AF65-F5344CB8AC3E}">
        <p14:creationId xmlns:p14="http://schemas.microsoft.com/office/powerpoint/2010/main" val="1394492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mapsofindia.com/worldmap/world-ma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13" y="0"/>
            <a:ext cx="1001077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itle 1"/>
          <p:cNvSpPr>
            <a:spLocks noGrp="1"/>
          </p:cNvSpPr>
          <p:nvPr>
            <p:ph type="title"/>
          </p:nvPr>
        </p:nvSpPr>
        <p:spPr>
          <a:xfrm>
            <a:off x="428625" y="6567488"/>
            <a:ext cx="8229600" cy="581025"/>
          </a:xfrm>
        </p:spPr>
        <p:txBody>
          <a:bodyPr>
            <a:normAutofit fontScale="90000"/>
          </a:bodyPr>
          <a:lstStyle/>
          <a:p>
            <a:pPr eaLnBrk="1" hangingPunct="1"/>
            <a:r>
              <a:rPr lang="en-GB" sz="900" smtClean="0">
                <a:hlinkClick r:id="rId3"/>
              </a:rPr>
              <a:t>http://maps.google.co.uk/maps?hl=en&amp;resnum=0&amp;q=Syracuse+sicily+map&amp;um=1&amp;ie=UTF-8&amp;hq=&amp;hnear=Syracuse+SR,+Italy&amp;gl=uk&amp;ei=ni1LS5zOBNeM4garucj_Ag&amp;sa=X&amp;oi=geocode_result&amp;ct=image&amp;resnum=1&amp;ved=0CA0Q8gEwAA</a:t>
            </a:r>
            <a:r>
              <a:rPr lang="en-GB" sz="4000" smtClean="0"/>
              <a:t/>
            </a:r>
            <a:br>
              <a:rPr lang="en-GB" sz="4000" smtClean="0"/>
            </a:br>
            <a:endParaRPr lang="en-GB" sz="4000" smtClean="0"/>
          </a:p>
        </p:txBody>
      </p:sp>
      <p:sp>
        <p:nvSpPr>
          <p:cNvPr id="3" name="Content Placeholder 2"/>
          <p:cNvSpPr>
            <a:spLocks noGrp="1"/>
          </p:cNvSpPr>
          <p:nvPr>
            <p:ph idx="1"/>
          </p:nvPr>
        </p:nvSpPr>
        <p:spPr>
          <a:xfrm>
            <a:off x="0" y="620688"/>
            <a:ext cx="3779912" cy="2232248"/>
          </a:xfrm>
          <a:solidFill>
            <a:schemeClr val="bg1"/>
          </a:solidFill>
          <a:ln w="38100">
            <a:solidFill>
              <a:schemeClr val="tx2">
                <a:lumMod val="75000"/>
              </a:schemeClr>
            </a:solidFill>
          </a:ln>
        </p:spPr>
        <p:txBody>
          <a:bodyPr rtlCol="0">
            <a:normAutofit fontScale="70000" lnSpcReduction="20000"/>
          </a:bodyPr>
          <a:lstStyle/>
          <a:p>
            <a:pPr marL="0" indent="0" eaLnBrk="1" fontAlgn="auto" hangingPunct="1">
              <a:spcAft>
                <a:spcPts val="0"/>
              </a:spcAft>
              <a:buNone/>
              <a:defRPr/>
            </a:pPr>
            <a:endParaRPr lang="en-GB" sz="2400" dirty="0" smtClean="0">
              <a:latin typeface="Comic Sans MS" panose="030F0702030302020204" pitchFamily="66" charset="0"/>
            </a:endParaRPr>
          </a:p>
          <a:p>
            <a:pPr marL="0" indent="0" eaLnBrk="1" fontAlgn="auto" hangingPunct="1">
              <a:spcAft>
                <a:spcPts val="0"/>
              </a:spcAft>
              <a:buNone/>
              <a:defRPr/>
            </a:pPr>
            <a:r>
              <a:rPr lang="en-GB" sz="2400" dirty="0" smtClean="0">
                <a:solidFill>
                  <a:schemeClr val="tx2">
                    <a:lumMod val="75000"/>
                  </a:schemeClr>
                </a:solidFill>
                <a:latin typeface="Comic Sans MS" panose="030F0702030302020204" pitchFamily="66" charset="0"/>
              </a:rPr>
              <a:t>Archimedes was born in Syracuse on the eastern coast of Sicily and educated in Alexandria in Egypt. He then returned to Syracuse, where he spent most of the rest of his life, devoting his time to research and experimentation in many fields</a:t>
            </a:r>
            <a:r>
              <a:rPr lang="en-GB" dirty="0" smtClean="0">
                <a:solidFill>
                  <a:schemeClr val="tx2">
                    <a:lumMod val="75000"/>
                  </a:schemeClr>
                </a:solidFill>
                <a:latin typeface="Comic Sans MS" panose="030F0702030302020204" pitchFamily="66" charset="0"/>
              </a:rPr>
              <a:t>.</a:t>
            </a:r>
          </a:p>
        </p:txBody>
      </p:sp>
    </p:spTree>
    <p:extLst>
      <p:ext uri="{BB962C8B-B14F-4D97-AF65-F5344CB8AC3E}">
        <p14:creationId xmlns:p14="http://schemas.microsoft.com/office/powerpoint/2010/main" val="39958798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0"/>
            <a:ext cx="8229600" cy="1143000"/>
          </a:xfrm>
        </p:spPr>
        <p:txBody>
          <a:bodyPr/>
          <a:lstStyle/>
          <a:p>
            <a:r>
              <a:rPr lang="en-GB" dirty="0" smtClean="0">
                <a:solidFill>
                  <a:schemeClr val="tx2">
                    <a:lumMod val="75000"/>
                  </a:schemeClr>
                </a:solidFill>
                <a:latin typeface="Comic Sans MS" panose="030F0702030302020204" pitchFamily="66" charset="0"/>
              </a:rPr>
              <a:t>Your task</a:t>
            </a:r>
            <a:endParaRPr lang="en-GB" dirty="0">
              <a:solidFill>
                <a:schemeClr val="tx2">
                  <a:lumMod val="75000"/>
                </a:schemeClr>
              </a:solidFill>
              <a:latin typeface="Comic Sans MS" panose="030F0702030302020204" pitchFamily="66" charset="0"/>
            </a:endParaRPr>
          </a:p>
        </p:txBody>
      </p:sp>
      <p:sp>
        <p:nvSpPr>
          <p:cNvPr id="3" name="Content Placeholder 2"/>
          <p:cNvSpPr>
            <a:spLocks noGrp="1"/>
          </p:cNvSpPr>
          <p:nvPr>
            <p:ph idx="1"/>
          </p:nvPr>
        </p:nvSpPr>
        <p:spPr>
          <a:xfrm>
            <a:off x="395536" y="1844824"/>
            <a:ext cx="8229600" cy="4525963"/>
          </a:xfrm>
        </p:spPr>
        <p:txBody>
          <a:bodyPr>
            <a:normAutofit fontScale="92500"/>
          </a:bodyPr>
          <a:lstStyle/>
          <a:p>
            <a:pPr marL="0" indent="0">
              <a:buNone/>
            </a:pPr>
            <a:r>
              <a:rPr lang="en-GB" dirty="0" smtClean="0">
                <a:solidFill>
                  <a:schemeClr val="tx2">
                    <a:lumMod val="75000"/>
                  </a:schemeClr>
                </a:solidFill>
                <a:latin typeface="Comic Sans MS" panose="030F0702030302020204" pitchFamily="66" charset="0"/>
              </a:rPr>
              <a:t>You are going to watch a video which explains an important observation that Archimedes made which will help us work out the density of Jack, Rose and the door.</a:t>
            </a:r>
          </a:p>
          <a:p>
            <a:pPr marL="0" indent="0">
              <a:buNone/>
            </a:pPr>
            <a:endParaRPr lang="en-GB" dirty="0">
              <a:solidFill>
                <a:schemeClr val="tx2">
                  <a:lumMod val="75000"/>
                </a:schemeClr>
              </a:solidFill>
              <a:latin typeface="Comic Sans MS" panose="030F0702030302020204" pitchFamily="66" charset="0"/>
            </a:endParaRPr>
          </a:p>
          <a:p>
            <a:pPr marL="0" indent="0">
              <a:buNone/>
            </a:pPr>
            <a:r>
              <a:rPr lang="en-GB" dirty="0" smtClean="0">
                <a:solidFill>
                  <a:schemeClr val="tx2">
                    <a:lumMod val="75000"/>
                  </a:schemeClr>
                </a:solidFill>
                <a:latin typeface="Comic Sans MS" panose="030F0702030302020204" pitchFamily="66" charset="0"/>
              </a:rPr>
              <a:t>In pairs you will have some key words connected to the video clip.  You need to provide as much detail as you can about why the word has been included.</a:t>
            </a:r>
            <a:endParaRPr lang="en-GB" dirty="0">
              <a:solidFill>
                <a:schemeClr val="tx2">
                  <a:lumMod val="75000"/>
                </a:schemeClr>
              </a:solidFill>
              <a:latin typeface="Comic Sans MS" panose="030F0702030302020204" pitchFamily="66"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0232" y="116632"/>
            <a:ext cx="2088232" cy="1560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16632"/>
            <a:ext cx="2232248" cy="1560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5311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rchimede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95536" y="332656"/>
            <a:ext cx="8424936" cy="5976664"/>
          </a:xfrm>
          <a:prstGeom prst="rect">
            <a:avLst/>
          </a:prstGeom>
        </p:spPr>
      </p:pic>
    </p:spTree>
    <p:extLst>
      <p:ext uri="{BB962C8B-B14F-4D97-AF65-F5344CB8AC3E}">
        <p14:creationId xmlns:p14="http://schemas.microsoft.com/office/powerpoint/2010/main" val="41245164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8534" y="2132857"/>
            <a:ext cx="3041618" cy="2376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30215" y="955476"/>
            <a:ext cx="1225015" cy="400110"/>
          </a:xfrm>
          <a:prstGeom prst="rect">
            <a:avLst/>
          </a:prstGeom>
          <a:noFill/>
        </p:spPr>
        <p:txBody>
          <a:bodyPr wrap="none" rtlCol="0">
            <a:spAutoFit/>
          </a:bodyPr>
          <a:lstStyle/>
          <a:p>
            <a:r>
              <a:rPr lang="en-GB" sz="2000" dirty="0" smtClean="0">
                <a:latin typeface="Comic Sans MS" panose="030F0702030302020204" pitchFamily="66" charset="0"/>
              </a:rPr>
              <a:t>The King</a:t>
            </a:r>
            <a:endParaRPr lang="en-GB" sz="2000" dirty="0">
              <a:latin typeface="Comic Sans MS" panose="030F0702030302020204" pitchFamily="66" charset="0"/>
            </a:endParaRPr>
          </a:p>
        </p:txBody>
      </p:sp>
      <p:sp>
        <p:nvSpPr>
          <p:cNvPr id="5" name="TextBox 4"/>
          <p:cNvSpPr txBox="1"/>
          <p:nvPr/>
        </p:nvSpPr>
        <p:spPr>
          <a:xfrm>
            <a:off x="687987" y="5188550"/>
            <a:ext cx="930063" cy="369332"/>
          </a:xfrm>
          <a:prstGeom prst="rect">
            <a:avLst/>
          </a:prstGeom>
          <a:noFill/>
        </p:spPr>
        <p:txBody>
          <a:bodyPr wrap="none" rtlCol="0">
            <a:spAutoFit/>
          </a:bodyPr>
          <a:lstStyle/>
          <a:p>
            <a:r>
              <a:rPr lang="en-GB" dirty="0" smtClean="0">
                <a:latin typeface="Comic Sans MS" panose="030F0702030302020204" pitchFamily="66" charset="0"/>
              </a:rPr>
              <a:t>Eureka</a:t>
            </a:r>
            <a:endParaRPr lang="en-GB" dirty="0">
              <a:latin typeface="Comic Sans MS" panose="030F0702030302020204" pitchFamily="66" charset="0"/>
            </a:endParaRPr>
          </a:p>
        </p:txBody>
      </p:sp>
      <p:sp>
        <p:nvSpPr>
          <p:cNvPr id="6" name="TextBox 5"/>
          <p:cNvSpPr txBox="1"/>
          <p:nvPr/>
        </p:nvSpPr>
        <p:spPr>
          <a:xfrm>
            <a:off x="4061713" y="1348079"/>
            <a:ext cx="715260" cy="400110"/>
          </a:xfrm>
          <a:prstGeom prst="rect">
            <a:avLst/>
          </a:prstGeom>
          <a:noFill/>
        </p:spPr>
        <p:txBody>
          <a:bodyPr wrap="none" rtlCol="0">
            <a:spAutoFit/>
          </a:bodyPr>
          <a:lstStyle/>
          <a:p>
            <a:r>
              <a:rPr lang="en-GB" sz="2000" dirty="0" smtClean="0">
                <a:latin typeface="Comic Sans MS" panose="030F0702030302020204" pitchFamily="66" charset="0"/>
              </a:rPr>
              <a:t>Gold</a:t>
            </a:r>
            <a:endParaRPr lang="en-GB" sz="2000" dirty="0">
              <a:latin typeface="Comic Sans MS" panose="030F0702030302020204" pitchFamily="66" charset="0"/>
            </a:endParaRPr>
          </a:p>
        </p:txBody>
      </p:sp>
      <p:sp>
        <p:nvSpPr>
          <p:cNvPr id="7" name="TextBox 6"/>
          <p:cNvSpPr txBox="1"/>
          <p:nvPr/>
        </p:nvSpPr>
        <p:spPr>
          <a:xfrm>
            <a:off x="7514836" y="2529155"/>
            <a:ext cx="821059" cy="369332"/>
          </a:xfrm>
          <a:prstGeom prst="rect">
            <a:avLst/>
          </a:prstGeom>
          <a:noFill/>
        </p:spPr>
        <p:txBody>
          <a:bodyPr wrap="none" rtlCol="0">
            <a:spAutoFit/>
          </a:bodyPr>
          <a:lstStyle/>
          <a:p>
            <a:r>
              <a:rPr lang="en-GB" dirty="0" smtClean="0">
                <a:latin typeface="Comic Sans MS" panose="030F0702030302020204" pitchFamily="66" charset="0"/>
              </a:rPr>
              <a:t>Silver</a:t>
            </a:r>
            <a:endParaRPr lang="en-GB" dirty="0">
              <a:latin typeface="Comic Sans MS" panose="030F0702030302020204" pitchFamily="66" charset="0"/>
            </a:endParaRPr>
          </a:p>
        </p:txBody>
      </p:sp>
      <p:sp>
        <p:nvSpPr>
          <p:cNvPr id="8" name="TextBox 7"/>
          <p:cNvSpPr txBox="1"/>
          <p:nvPr/>
        </p:nvSpPr>
        <p:spPr>
          <a:xfrm>
            <a:off x="7990287" y="4534110"/>
            <a:ext cx="691215" cy="369332"/>
          </a:xfrm>
          <a:prstGeom prst="rect">
            <a:avLst/>
          </a:prstGeom>
          <a:noFill/>
        </p:spPr>
        <p:txBody>
          <a:bodyPr wrap="none" rtlCol="0">
            <a:spAutoFit/>
          </a:bodyPr>
          <a:lstStyle/>
          <a:p>
            <a:r>
              <a:rPr lang="en-GB" dirty="0" smtClean="0">
                <a:latin typeface="Comic Sans MS" panose="030F0702030302020204" pitchFamily="66" charset="0"/>
              </a:rPr>
              <a:t>Bath</a:t>
            </a:r>
            <a:endParaRPr lang="en-GB" dirty="0">
              <a:latin typeface="Comic Sans MS" panose="030F0702030302020204" pitchFamily="66" charset="0"/>
            </a:endParaRPr>
          </a:p>
        </p:txBody>
      </p:sp>
      <p:sp>
        <p:nvSpPr>
          <p:cNvPr id="9" name="TextBox 8"/>
          <p:cNvSpPr txBox="1"/>
          <p:nvPr/>
        </p:nvSpPr>
        <p:spPr>
          <a:xfrm>
            <a:off x="3612872" y="5057300"/>
            <a:ext cx="1612942" cy="369332"/>
          </a:xfrm>
          <a:prstGeom prst="rect">
            <a:avLst/>
          </a:prstGeom>
          <a:noFill/>
        </p:spPr>
        <p:txBody>
          <a:bodyPr wrap="none" rtlCol="0">
            <a:spAutoFit/>
          </a:bodyPr>
          <a:lstStyle/>
          <a:p>
            <a:r>
              <a:rPr lang="en-GB" dirty="0" smtClean="0">
                <a:latin typeface="Comic Sans MS" panose="030F0702030302020204" pitchFamily="66" charset="0"/>
              </a:rPr>
              <a:t>Displacement</a:t>
            </a:r>
            <a:endParaRPr lang="en-GB" dirty="0">
              <a:latin typeface="Comic Sans MS" panose="030F0702030302020204" pitchFamily="66" charset="0"/>
            </a:endParaRPr>
          </a:p>
        </p:txBody>
      </p:sp>
      <p:sp>
        <p:nvSpPr>
          <p:cNvPr id="10" name="TextBox 9"/>
          <p:cNvSpPr txBox="1"/>
          <p:nvPr/>
        </p:nvSpPr>
        <p:spPr>
          <a:xfrm>
            <a:off x="6979273" y="1025051"/>
            <a:ext cx="946093" cy="369332"/>
          </a:xfrm>
          <a:prstGeom prst="rect">
            <a:avLst/>
          </a:prstGeom>
          <a:noFill/>
        </p:spPr>
        <p:txBody>
          <a:bodyPr wrap="none" rtlCol="0">
            <a:spAutoFit/>
          </a:bodyPr>
          <a:lstStyle/>
          <a:p>
            <a:r>
              <a:rPr lang="en-GB" dirty="0">
                <a:latin typeface="Comic Sans MS" panose="030F0702030302020204" pitchFamily="66" charset="0"/>
              </a:rPr>
              <a:t>V</a:t>
            </a:r>
            <a:r>
              <a:rPr lang="en-GB" dirty="0" smtClean="0">
                <a:latin typeface="Comic Sans MS" panose="030F0702030302020204" pitchFamily="66" charset="0"/>
              </a:rPr>
              <a:t>olume</a:t>
            </a:r>
            <a:endParaRPr lang="en-GB" dirty="0">
              <a:latin typeface="Comic Sans MS" panose="030F0702030302020204" pitchFamily="66" charset="0"/>
            </a:endParaRPr>
          </a:p>
        </p:txBody>
      </p:sp>
      <p:sp>
        <p:nvSpPr>
          <p:cNvPr id="11" name="TextBox 10"/>
          <p:cNvSpPr txBox="1"/>
          <p:nvPr/>
        </p:nvSpPr>
        <p:spPr>
          <a:xfrm>
            <a:off x="640821" y="2951657"/>
            <a:ext cx="1003801" cy="369332"/>
          </a:xfrm>
          <a:prstGeom prst="rect">
            <a:avLst/>
          </a:prstGeom>
          <a:noFill/>
        </p:spPr>
        <p:txBody>
          <a:bodyPr wrap="none" rtlCol="0">
            <a:spAutoFit/>
          </a:bodyPr>
          <a:lstStyle/>
          <a:p>
            <a:r>
              <a:rPr lang="en-GB" dirty="0">
                <a:latin typeface="Comic Sans MS" panose="030F0702030302020204" pitchFamily="66" charset="0"/>
              </a:rPr>
              <a:t>D</a:t>
            </a:r>
            <a:r>
              <a:rPr lang="en-GB" dirty="0" smtClean="0">
                <a:latin typeface="Comic Sans MS" panose="030F0702030302020204" pitchFamily="66" charset="0"/>
              </a:rPr>
              <a:t>ensity</a:t>
            </a:r>
            <a:endParaRPr lang="en-GB" dirty="0">
              <a:latin typeface="Comic Sans MS" panose="030F0702030302020204" pitchFamily="66" charset="0"/>
            </a:endParaRPr>
          </a:p>
        </p:txBody>
      </p:sp>
      <p:sp>
        <p:nvSpPr>
          <p:cNvPr id="12" name="TextBox 11"/>
          <p:cNvSpPr txBox="1"/>
          <p:nvPr/>
        </p:nvSpPr>
        <p:spPr>
          <a:xfrm>
            <a:off x="971600" y="332656"/>
            <a:ext cx="6312947" cy="369332"/>
          </a:xfrm>
          <a:prstGeom prst="rect">
            <a:avLst/>
          </a:prstGeom>
          <a:noFill/>
        </p:spPr>
        <p:txBody>
          <a:bodyPr wrap="none" rtlCol="0">
            <a:spAutoFit/>
          </a:bodyPr>
          <a:lstStyle/>
          <a:p>
            <a:r>
              <a:rPr lang="en-GB" dirty="0" smtClean="0">
                <a:latin typeface="Comic Sans MS" panose="030F0702030302020204" pitchFamily="66" charset="0"/>
              </a:rPr>
              <a:t>Names:_____________________________________</a:t>
            </a:r>
            <a:endParaRPr lang="en-GB" dirty="0">
              <a:latin typeface="Comic Sans MS" panose="030F0702030302020204" pitchFamily="66" charset="0"/>
            </a:endParaRPr>
          </a:p>
        </p:txBody>
      </p:sp>
    </p:spTree>
    <p:extLst>
      <p:ext uri="{BB962C8B-B14F-4D97-AF65-F5344CB8AC3E}">
        <p14:creationId xmlns:p14="http://schemas.microsoft.com/office/powerpoint/2010/main" val="21990987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0"/>
            <a:ext cx="8229600" cy="1143000"/>
          </a:xfrm>
        </p:spPr>
        <p:txBody>
          <a:bodyPr/>
          <a:lstStyle/>
          <a:p>
            <a:r>
              <a:rPr lang="en-GB" u="sng" dirty="0" smtClean="0"/>
              <a:t>Archimedes’ Principle</a:t>
            </a:r>
            <a:endParaRPr lang="en-GB" u="sng" dirty="0"/>
          </a:p>
        </p:txBody>
      </p:sp>
      <p:pic>
        <p:nvPicPr>
          <p:cNvPr id="44034" name="Picture 2" descr="https://trusttriz.files.wordpress.com/2012/05/ideas-2.jpg"/>
          <p:cNvPicPr>
            <a:picLocks noChangeAspect="1" noChangeArrowheads="1"/>
          </p:cNvPicPr>
          <p:nvPr/>
        </p:nvPicPr>
        <p:blipFill>
          <a:blip r:embed="rId2" cstate="print"/>
          <a:srcRect/>
          <a:stretch>
            <a:fillRect/>
          </a:stretch>
        </p:blipFill>
        <p:spPr bwMode="auto">
          <a:xfrm>
            <a:off x="611560" y="1340768"/>
            <a:ext cx="4283968" cy="4869642"/>
          </a:xfrm>
          <a:prstGeom prst="rect">
            <a:avLst/>
          </a:prstGeom>
          <a:noFill/>
          <a:ln w="76200">
            <a:solidFill>
              <a:srgbClr val="002060"/>
            </a:solidFill>
          </a:ln>
        </p:spPr>
      </p:pic>
      <p:sp>
        <p:nvSpPr>
          <p:cNvPr id="6" name="Rounded Rectangle 5"/>
          <p:cNvSpPr/>
          <p:nvPr/>
        </p:nvSpPr>
        <p:spPr>
          <a:xfrm>
            <a:off x="5076056" y="1340768"/>
            <a:ext cx="3888432" cy="244827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chemeClr val="tx1"/>
                </a:solidFill>
              </a:rPr>
              <a:t>He found that the volume of water displaced is equal to the volume of the object</a:t>
            </a:r>
            <a:endParaRPr lang="en-GB" sz="2800" b="1" dirty="0">
              <a:solidFill>
                <a:schemeClr val="tx1"/>
              </a:solidFill>
            </a:endParaRPr>
          </a:p>
        </p:txBody>
      </p:sp>
      <p:pic>
        <p:nvPicPr>
          <p:cNvPr id="44036" name="Picture 4" descr="http://www.toya.net.pl/~mother/Gimnazjum%20II/Cale%20strony/Fluid%20Mechanics_pliki/rockdisplacingwater.jpg"/>
          <p:cNvPicPr>
            <a:picLocks noChangeAspect="1" noChangeArrowheads="1"/>
          </p:cNvPicPr>
          <p:nvPr/>
        </p:nvPicPr>
        <p:blipFill>
          <a:blip r:embed="rId3" cstate="print"/>
          <a:srcRect/>
          <a:stretch>
            <a:fillRect/>
          </a:stretch>
        </p:blipFill>
        <p:spPr bwMode="auto">
          <a:xfrm>
            <a:off x="5364088" y="4005064"/>
            <a:ext cx="3096344" cy="2625555"/>
          </a:xfrm>
          <a:prstGeom prst="rect">
            <a:avLst/>
          </a:prstGeom>
          <a:noFill/>
          <a:ln w="76200">
            <a:solidFill>
              <a:srgbClr val="002060"/>
            </a:solidFill>
          </a:ln>
        </p:spPr>
      </p:pic>
    </p:spTree>
    <p:extLst>
      <p:ext uri="{BB962C8B-B14F-4D97-AF65-F5344CB8AC3E}">
        <p14:creationId xmlns:p14="http://schemas.microsoft.com/office/powerpoint/2010/main" val="2794043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r>
              <a:rPr lang="en-GB" dirty="0" smtClean="0">
                <a:latin typeface="Comic Sans MS" panose="030F0702030302020204" pitchFamily="66" charset="0"/>
              </a:rPr>
              <a:t>Practical Investigation</a:t>
            </a:r>
          </a:p>
        </p:txBody>
      </p:sp>
      <p:sp>
        <p:nvSpPr>
          <p:cNvPr id="3" name="Content Placeholder 2"/>
          <p:cNvSpPr>
            <a:spLocks noGrp="1"/>
          </p:cNvSpPr>
          <p:nvPr>
            <p:ph idx="1"/>
          </p:nvPr>
        </p:nvSpPr>
        <p:spPr>
          <a:xfrm>
            <a:off x="395536" y="1294607"/>
            <a:ext cx="8229600" cy="3214513"/>
          </a:xfrm>
        </p:spPr>
        <p:txBody>
          <a:bodyPr>
            <a:normAutofit fontScale="92500"/>
          </a:bodyPr>
          <a:lstStyle/>
          <a:p>
            <a:pPr eaLnBrk="1" hangingPunct="1">
              <a:buFont typeface="Arial" charset="0"/>
              <a:buNone/>
              <a:defRPr/>
            </a:pPr>
            <a:r>
              <a:rPr lang="en-GB" sz="2800" dirty="0" smtClean="0">
                <a:latin typeface="Comic Sans MS" panose="030F0702030302020204" pitchFamily="66" charset="0"/>
              </a:rPr>
              <a:t>You have been given a measuring cylinder, a eureka </a:t>
            </a:r>
          </a:p>
          <a:p>
            <a:pPr eaLnBrk="1" hangingPunct="1">
              <a:buFont typeface="Arial" charset="0"/>
              <a:buNone/>
              <a:defRPr/>
            </a:pPr>
            <a:r>
              <a:rPr lang="en-GB" sz="2800" dirty="0" smtClean="0">
                <a:latin typeface="Comic Sans MS" panose="030F0702030302020204" pitchFamily="66" charset="0"/>
              </a:rPr>
              <a:t>can with a spout, a balance and some different </a:t>
            </a:r>
          </a:p>
          <a:p>
            <a:pPr eaLnBrk="1" hangingPunct="1">
              <a:buFont typeface="Arial" charset="0"/>
              <a:buNone/>
              <a:defRPr/>
            </a:pPr>
            <a:r>
              <a:rPr lang="en-GB" sz="2800" dirty="0" smtClean="0">
                <a:latin typeface="Comic Sans MS" panose="030F0702030302020204" pitchFamily="66" charset="0"/>
              </a:rPr>
              <a:t>materials of which we do not know the density. We </a:t>
            </a:r>
          </a:p>
          <a:p>
            <a:pPr eaLnBrk="1" hangingPunct="1">
              <a:buFont typeface="Arial" charset="0"/>
              <a:buNone/>
              <a:defRPr/>
            </a:pPr>
            <a:r>
              <a:rPr lang="en-GB" sz="2800" dirty="0" smtClean="0">
                <a:latin typeface="Comic Sans MS" panose="030F0702030302020204" pitchFamily="66" charset="0"/>
              </a:rPr>
              <a:t>are going to weigh the material to find its mass and</a:t>
            </a:r>
          </a:p>
          <a:p>
            <a:pPr eaLnBrk="1" hangingPunct="1">
              <a:buFont typeface="Arial" charset="0"/>
              <a:buNone/>
              <a:defRPr/>
            </a:pPr>
            <a:r>
              <a:rPr lang="en-GB" sz="2800" dirty="0" smtClean="0">
                <a:latin typeface="Comic Sans MS" panose="030F0702030302020204" pitchFamily="66" charset="0"/>
              </a:rPr>
              <a:t>submerge the material in liquid to find its volume </a:t>
            </a:r>
          </a:p>
          <a:p>
            <a:pPr eaLnBrk="1" hangingPunct="1">
              <a:buFont typeface="Arial" charset="0"/>
              <a:buNone/>
              <a:defRPr/>
            </a:pPr>
            <a:r>
              <a:rPr lang="en-GB" sz="2800" dirty="0" smtClean="0">
                <a:latin typeface="Comic Sans MS" panose="030F0702030302020204" pitchFamily="66" charset="0"/>
              </a:rPr>
              <a:t>then calculate density.       </a:t>
            </a:r>
          </a:p>
          <a:p>
            <a:pPr eaLnBrk="1" hangingPunct="1">
              <a:buFont typeface="Arial" charset="0"/>
              <a:buNone/>
              <a:defRPr/>
            </a:pPr>
            <a:endParaRPr lang="en-GB" sz="2800" dirty="0" smtClean="0">
              <a:latin typeface="Comic Sans MS" panose="030F0702030302020204" pitchFamily="66" charset="0"/>
            </a:endParaRPr>
          </a:p>
        </p:txBody>
      </p:sp>
      <p:cxnSp>
        <p:nvCxnSpPr>
          <p:cNvPr id="5" name="Straight Connector 4"/>
          <p:cNvCxnSpPr/>
          <p:nvPr/>
        </p:nvCxnSpPr>
        <p:spPr>
          <a:xfrm rot="10800000">
            <a:off x="5076825" y="3789363"/>
            <a:ext cx="719138"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899592" y="4380432"/>
            <a:ext cx="6768752" cy="2246769"/>
          </a:xfrm>
          <a:prstGeom prst="rect">
            <a:avLst/>
          </a:prstGeom>
          <a:solidFill>
            <a:schemeClr val="bg1"/>
          </a:solidFill>
          <a:ln w="38100">
            <a:solidFill>
              <a:schemeClr val="tx2">
                <a:lumMod val="75000"/>
              </a:schemeClr>
            </a:solidFill>
          </a:ln>
        </p:spPr>
        <p:txBody>
          <a:bodyPr wrap="square">
            <a:spAutoFit/>
          </a:bodyPr>
          <a:lstStyle/>
          <a:p>
            <a:pPr>
              <a:defRPr/>
            </a:pPr>
            <a:r>
              <a:rPr lang="en-GB" sz="2800" dirty="0">
                <a:latin typeface="Comic Sans MS" panose="030F0702030302020204" pitchFamily="66" charset="0"/>
              </a:rPr>
              <a:t>Write an aim for the investigation.</a:t>
            </a:r>
            <a:endParaRPr lang="en-GB" sz="2800" dirty="0"/>
          </a:p>
          <a:p>
            <a:pPr>
              <a:defRPr/>
            </a:pPr>
            <a:r>
              <a:rPr lang="en-GB" sz="2800" dirty="0">
                <a:latin typeface="Comic Sans MS" panose="030F0702030302020204" pitchFamily="66" charset="0"/>
              </a:rPr>
              <a:t>The aim for this investigation is to find out how  different __________ are/have/affect___________</a:t>
            </a:r>
          </a:p>
          <a:p>
            <a:pPr marL="514350" indent="-514350">
              <a:defRPr/>
            </a:pPr>
            <a:r>
              <a:rPr lang="en-GB" sz="2800" dirty="0">
                <a:latin typeface="Comic Sans MS" panose="030F0702030302020204" pitchFamily="66" charset="0"/>
              </a:rPr>
              <a:t>Draw a table to collect your results</a:t>
            </a:r>
          </a:p>
        </p:txBody>
      </p:sp>
    </p:spTree>
    <p:extLst>
      <p:ext uri="{BB962C8B-B14F-4D97-AF65-F5344CB8AC3E}">
        <p14:creationId xmlns:p14="http://schemas.microsoft.com/office/powerpoint/2010/main" val="20981836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0648"/>
            <a:ext cx="9144000" cy="594320"/>
          </a:xfrm>
        </p:spPr>
        <p:txBody>
          <a:bodyPr>
            <a:normAutofit fontScale="90000"/>
          </a:bodyPr>
          <a:lstStyle/>
          <a:p>
            <a:pPr algn="ctr"/>
            <a:r>
              <a:rPr lang="en-GB" u="sng" dirty="0" smtClean="0">
                <a:solidFill>
                  <a:schemeClr val="tx1"/>
                </a:solidFill>
                <a:latin typeface="Comic Sans MS" panose="030F0702030302020204" pitchFamily="66" charset="0"/>
              </a:rPr>
              <a:t>Calculations – show your working out!</a:t>
            </a:r>
            <a:endParaRPr lang="en-GB" u="sng" dirty="0">
              <a:solidFill>
                <a:schemeClr val="tx1"/>
              </a:solidFill>
              <a:latin typeface="Comic Sans MS" panose="030F0702030302020204" pitchFamily="66" charset="0"/>
            </a:endParaRPr>
          </a:p>
        </p:txBody>
      </p:sp>
      <p:sp>
        <p:nvSpPr>
          <p:cNvPr id="3" name="Content Placeholder 2"/>
          <p:cNvSpPr>
            <a:spLocks noGrp="1"/>
          </p:cNvSpPr>
          <p:nvPr>
            <p:ph idx="1"/>
          </p:nvPr>
        </p:nvSpPr>
        <p:spPr>
          <a:xfrm>
            <a:off x="251520" y="1268760"/>
            <a:ext cx="8676456" cy="5040560"/>
          </a:xfrm>
        </p:spPr>
        <p:txBody>
          <a:bodyPr>
            <a:normAutofit fontScale="92500"/>
          </a:bodyPr>
          <a:lstStyle/>
          <a:p>
            <a:pPr marL="514350" indent="-514350"/>
            <a:r>
              <a:rPr lang="en-GB" sz="3200" dirty="0" smtClean="0">
                <a:latin typeface="Comic Sans MS" panose="030F0702030302020204" pitchFamily="66" charset="0"/>
              </a:rPr>
              <a:t>The mass of an object is 10g, it has a volume of 300cm</a:t>
            </a:r>
            <a:r>
              <a:rPr lang="en-GB" sz="3200" baseline="30000" dirty="0" smtClean="0">
                <a:latin typeface="Comic Sans MS" panose="030F0702030302020204" pitchFamily="66" charset="0"/>
              </a:rPr>
              <a:t>3</a:t>
            </a:r>
            <a:r>
              <a:rPr lang="en-GB" sz="3200" dirty="0" smtClean="0">
                <a:latin typeface="Comic Sans MS" panose="030F0702030302020204" pitchFamily="66" charset="0"/>
              </a:rPr>
              <a:t>.  Find it’s density in g/cm</a:t>
            </a:r>
            <a:r>
              <a:rPr lang="en-GB" sz="3200" baseline="30000" dirty="0" smtClean="0">
                <a:latin typeface="Comic Sans MS" panose="030F0702030302020204" pitchFamily="66" charset="0"/>
              </a:rPr>
              <a:t>3</a:t>
            </a:r>
            <a:r>
              <a:rPr lang="en-GB" sz="3200" dirty="0" smtClean="0">
                <a:latin typeface="Comic Sans MS" panose="030F0702030302020204" pitchFamily="66" charset="0"/>
              </a:rPr>
              <a:t>.</a:t>
            </a:r>
          </a:p>
          <a:p>
            <a:pPr marL="514350" indent="-514350">
              <a:buNone/>
            </a:pPr>
            <a:endParaRPr lang="en-GB" sz="2800" dirty="0" smtClean="0">
              <a:latin typeface="Comic Sans MS" panose="030F0702030302020204" pitchFamily="66" charset="0"/>
            </a:endParaRPr>
          </a:p>
          <a:p>
            <a:pPr marL="514350" indent="-514350"/>
            <a:r>
              <a:rPr lang="en-GB" sz="3200" dirty="0" smtClean="0">
                <a:latin typeface="Comic Sans MS" panose="030F0702030302020204" pitchFamily="66" charset="0"/>
              </a:rPr>
              <a:t>The mass of a coin A is 2.56g, it has a volume of 11.13cm</a:t>
            </a:r>
            <a:r>
              <a:rPr lang="en-GB" sz="3200" baseline="30000" dirty="0" smtClean="0">
                <a:latin typeface="Comic Sans MS" panose="030F0702030302020204" pitchFamily="66" charset="0"/>
              </a:rPr>
              <a:t>3</a:t>
            </a:r>
            <a:r>
              <a:rPr lang="en-GB" sz="3200" dirty="0" smtClean="0">
                <a:latin typeface="Comic Sans MS" panose="030F0702030302020204" pitchFamily="66" charset="0"/>
              </a:rPr>
              <a:t>.  The volume of coin B is 9.13cm</a:t>
            </a:r>
            <a:r>
              <a:rPr lang="en-GB" sz="3200" baseline="30000" dirty="0" smtClean="0">
                <a:latin typeface="Comic Sans MS" panose="030F0702030302020204" pitchFamily="66" charset="0"/>
              </a:rPr>
              <a:t>3</a:t>
            </a:r>
            <a:r>
              <a:rPr lang="en-GB" sz="3200" dirty="0" smtClean="0">
                <a:latin typeface="Comic Sans MS" panose="030F0702030302020204" pitchFamily="66" charset="0"/>
              </a:rPr>
              <a:t>  and it has a mass of 4.11g.  Which coin is more dense?</a:t>
            </a:r>
          </a:p>
          <a:p>
            <a:pPr marL="514350" indent="-514350">
              <a:buNone/>
            </a:pPr>
            <a:endParaRPr lang="en-GB" dirty="0" smtClean="0">
              <a:latin typeface="Comic Sans MS" panose="030F0702030302020204" pitchFamily="66" charset="0"/>
            </a:endParaRPr>
          </a:p>
          <a:p>
            <a:pPr marL="514350" indent="-514350"/>
            <a:r>
              <a:rPr lang="en-GB" sz="3200" dirty="0" smtClean="0">
                <a:latin typeface="Comic Sans MS" panose="030F0702030302020204" pitchFamily="66" charset="0"/>
              </a:rPr>
              <a:t>The density of an object is 11.3 g/cm</a:t>
            </a:r>
            <a:r>
              <a:rPr lang="en-GB" sz="3200" baseline="30000" dirty="0" smtClean="0">
                <a:latin typeface="Comic Sans MS" panose="030F0702030302020204" pitchFamily="66" charset="0"/>
              </a:rPr>
              <a:t>3</a:t>
            </a:r>
            <a:r>
              <a:rPr lang="en-GB" sz="3200" dirty="0" smtClean="0">
                <a:latin typeface="Comic Sans MS" panose="030F0702030302020204" pitchFamily="66" charset="0"/>
              </a:rPr>
              <a:t>.  It has a volume of 3cm</a:t>
            </a:r>
            <a:r>
              <a:rPr lang="en-GB" sz="3200" baseline="30000" dirty="0" smtClean="0">
                <a:latin typeface="Comic Sans MS" panose="030F0702030302020204" pitchFamily="66" charset="0"/>
              </a:rPr>
              <a:t>3</a:t>
            </a:r>
            <a:r>
              <a:rPr lang="en-GB" sz="3200" dirty="0" smtClean="0">
                <a:latin typeface="Comic Sans MS" panose="030F0702030302020204" pitchFamily="66" charset="0"/>
              </a:rPr>
              <a:t>. What is it’s mass?</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latin typeface="Comic Sans MS" panose="030F0702030302020204" pitchFamily="66" charset="0"/>
              </a:rPr>
              <a:t>How well did you do?</a:t>
            </a:r>
            <a:endParaRPr lang="en-GB" dirty="0">
              <a:latin typeface="Comic Sans MS" panose="030F0702030302020204" pitchFamily="66" charset="0"/>
            </a:endParaRPr>
          </a:p>
        </p:txBody>
      </p:sp>
      <p:sp>
        <p:nvSpPr>
          <p:cNvPr id="6" name="Content Placeholder 5"/>
          <p:cNvSpPr>
            <a:spLocks noGrp="1"/>
          </p:cNvSpPr>
          <p:nvPr>
            <p:ph sz="half" idx="2"/>
          </p:nvPr>
        </p:nvSpPr>
        <p:spPr/>
        <p:txBody>
          <a:bodyPr/>
          <a:lstStyle/>
          <a:p>
            <a:pPr marL="0" indent="0">
              <a:buNone/>
            </a:pPr>
            <a:r>
              <a:rPr lang="en-GB" dirty="0" smtClean="0">
                <a:latin typeface="Comic Sans MS" panose="030F0702030302020204" pitchFamily="66" charset="0"/>
              </a:rPr>
              <a:t>Density (g/cm³):</a:t>
            </a:r>
          </a:p>
          <a:p>
            <a:pPr marL="0" indent="0">
              <a:buNone/>
            </a:pPr>
            <a:r>
              <a:rPr lang="en-GB" dirty="0" smtClean="0">
                <a:latin typeface="Comic Sans MS" panose="030F0702030302020204" pitchFamily="66" charset="0"/>
              </a:rPr>
              <a:t>Aluminium- 2.7</a:t>
            </a:r>
          </a:p>
          <a:p>
            <a:pPr marL="0" indent="0">
              <a:buNone/>
            </a:pPr>
            <a:r>
              <a:rPr lang="en-GB" dirty="0" smtClean="0">
                <a:latin typeface="Comic Sans MS" panose="030F0702030302020204" pitchFamily="66" charset="0"/>
              </a:rPr>
              <a:t>Lead – 11.34</a:t>
            </a:r>
          </a:p>
          <a:p>
            <a:pPr marL="0" indent="0">
              <a:buNone/>
            </a:pPr>
            <a:r>
              <a:rPr lang="en-GB" dirty="0" smtClean="0">
                <a:latin typeface="Comic Sans MS" panose="030F0702030302020204" pitchFamily="66" charset="0"/>
              </a:rPr>
              <a:t>Wax – around 0.5</a:t>
            </a:r>
          </a:p>
          <a:p>
            <a:pPr marL="0" indent="0">
              <a:buNone/>
            </a:pPr>
            <a:r>
              <a:rPr lang="en-GB" dirty="0" smtClean="0">
                <a:latin typeface="Comic Sans MS" panose="030F0702030302020204" pitchFamily="66" charset="0"/>
              </a:rPr>
              <a:t>Marble – 2.76</a:t>
            </a:r>
          </a:p>
          <a:p>
            <a:pPr marL="0" indent="0">
              <a:buNone/>
            </a:pPr>
            <a:r>
              <a:rPr lang="en-GB" dirty="0" smtClean="0">
                <a:latin typeface="Comic Sans MS" panose="030F0702030302020204" pitchFamily="66" charset="0"/>
              </a:rPr>
              <a:t>Slate – 2.75</a:t>
            </a:r>
          </a:p>
          <a:p>
            <a:pPr marL="0" indent="0">
              <a:buNone/>
            </a:pPr>
            <a:r>
              <a:rPr lang="en-GB" dirty="0" smtClean="0">
                <a:latin typeface="Comic Sans MS" panose="030F0702030302020204" pitchFamily="66" charset="0"/>
              </a:rPr>
              <a:t>Steel – 7.60</a:t>
            </a:r>
          </a:p>
          <a:p>
            <a:pPr marL="0" indent="0">
              <a:buNone/>
            </a:pPr>
            <a:endParaRPr lang="en-GB" dirty="0" smtClean="0"/>
          </a:p>
          <a:p>
            <a:pPr marL="0" indent="0">
              <a:buNone/>
            </a:pPr>
            <a:endParaRPr lang="en-GB" dirty="0" smtClean="0"/>
          </a:p>
          <a:p>
            <a:pPr marL="0" indent="0">
              <a:buNone/>
            </a:pPr>
            <a:endParaRPr lang="en-GB" dirty="0"/>
          </a:p>
        </p:txBody>
      </p:sp>
      <p:pic>
        <p:nvPicPr>
          <p:cNvPr id="3074"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76847" y="1600200"/>
            <a:ext cx="3999305"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82153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endParaRPr lang="en-GB" dirty="0" smtClean="0"/>
          </a:p>
          <a:p>
            <a:endParaRPr lang="en-GB" dirty="0"/>
          </a:p>
          <a:p>
            <a:pPr marL="0" indent="0">
              <a:buNone/>
            </a:pPr>
            <a:r>
              <a:rPr lang="en-GB" dirty="0" smtClean="0"/>
              <a:t>Write 3 sentences that sum up what you have learnt today.</a:t>
            </a:r>
          </a:p>
          <a:p>
            <a:pPr marL="0" indent="0">
              <a:buNone/>
            </a:pPr>
            <a:r>
              <a:rPr lang="en-GB" dirty="0" smtClean="0"/>
              <a:t>Write 2 key words</a:t>
            </a:r>
          </a:p>
          <a:p>
            <a:pPr marL="0" indent="0">
              <a:buNone/>
            </a:pPr>
            <a:r>
              <a:rPr lang="en-GB" dirty="0" smtClean="0"/>
              <a:t>Write down one letter that you link to the lesson and be ready to justify </a:t>
            </a:r>
            <a:r>
              <a:rPr lang="en-GB" smtClean="0"/>
              <a:t>your choice.</a:t>
            </a:r>
            <a:endParaRPr lang="en-GB"/>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0048" y="188640"/>
            <a:ext cx="5689600" cy="201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134727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dk1"/>
          </a:lnRef>
          <a:fillRef idx="1">
            <a:schemeClr val="lt1"/>
          </a:fillRef>
          <a:effectRef idx="0">
            <a:schemeClr val="dk1"/>
          </a:effectRef>
          <a:fontRef idx="minor">
            <a:schemeClr val="dk1"/>
          </a:fontRef>
        </p:style>
        <p:txBody>
          <a:bodyPr/>
          <a:lstStyle/>
          <a:p>
            <a:r>
              <a:rPr lang="en-GB" dirty="0" smtClean="0">
                <a:latin typeface="Comic Sans MS" panose="030F0702030302020204" pitchFamily="66" charset="0"/>
              </a:rPr>
              <a:t>Learning Objectives</a:t>
            </a:r>
            <a:endParaRPr lang="en-GB" dirty="0">
              <a:latin typeface="Comic Sans MS" panose="030F0702030302020204" pitchFamily="66" charset="0"/>
            </a:endParaRPr>
          </a:p>
        </p:txBody>
      </p:sp>
      <p:sp>
        <p:nvSpPr>
          <p:cNvPr id="3" name="Content Placeholder 2"/>
          <p:cNvSpPr>
            <a:spLocks noGrp="1"/>
          </p:cNvSpPr>
          <p:nvPr>
            <p:ph idx="1"/>
          </p:nvPr>
        </p:nvSpPr>
        <p:spPr>
          <a:xfrm>
            <a:off x="467544" y="1844824"/>
            <a:ext cx="8229600" cy="4525963"/>
          </a:xfrm>
        </p:spPr>
        <p:txBody>
          <a:bodyPr>
            <a:normAutofit fontScale="92500" lnSpcReduction="20000"/>
          </a:bodyPr>
          <a:lstStyle/>
          <a:p>
            <a:r>
              <a:rPr lang="en-GB" sz="4000" dirty="0" smtClean="0">
                <a:solidFill>
                  <a:srgbClr val="FF0000"/>
                </a:solidFill>
                <a:latin typeface="Comic Sans MS" panose="030F0702030302020204" pitchFamily="66" charset="0"/>
              </a:rPr>
              <a:t>All: Describe the 2 forces acting on objects on water.   </a:t>
            </a:r>
          </a:p>
          <a:p>
            <a:r>
              <a:rPr lang="en-GB" sz="4000" dirty="0" smtClean="0">
                <a:solidFill>
                  <a:srgbClr val="FF9900"/>
                </a:solidFill>
                <a:latin typeface="Comic Sans MS" panose="030F0702030302020204" pitchFamily="66" charset="0"/>
              </a:rPr>
              <a:t>Most: Calculate density using mass and volume and use this to predict if an object will sink or float</a:t>
            </a:r>
          </a:p>
          <a:p>
            <a:r>
              <a:rPr lang="en-GB" sz="4000" dirty="0" smtClean="0">
                <a:solidFill>
                  <a:srgbClr val="00B050"/>
                </a:solidFill>
                <a:latin typeface="Comic Sans MS" panose="030F0702030302020204" pitchFamily="66" charset="0"/>
              </a:rPr>
              <a:t>Some: Can use Archimedes’ principle of water displacement to explain why an object sinks or floats.</a:t>
            </a:r>
            <a:endParaRPr lang="en-GB" sz="4000" dirty="0">
              <a:solidFill>
                <a:srgbClr val="00B050"/>
              </a:solidFill>
              <a:latin typeface="Comic Sans MS" panose="030F0702030302020204" pitchFamily="66" charset="0"/>
            </a:endParaRPr>
          </a:p>
        </p:txBody>
      </p:sp>
    </p:spTree>
    <p:extLst>
      <p:ext uri="{BB962C8B-B14F-4D97-AF65-F5344CB8AC3E}">
        <p14:creationId xmlns:p14="http://schemas.microsoft.com/office/powerpoint/2010/main" val="28150794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62918" y="5071105"/>
            <a:ext cx="6218176" cy="1754326"/>
          </a:xfrm>
          <a:prstGeom prst="rect">
            <a:avLst/>
          </a:prstGeom>
          <a:noFill/>
        </p:spPr>
        <p:txBody>
          <a:bodyPr wrap="none" lIns="91440" tIns="45720" rIns="91440" bIns="45720">
            <a:spAutoFit/>
          </a:bodyPr>
          <a:lstStyle/>
          <a:p>
            <a:pPr algn="ctr"/>
            <a:r>
              <a:rPr lang="en-US" sz="5400" b="1" cap="none" spc="0" dirty="0" smtClean="0">
                <a:ln w="12700" cmpd="sng">
                  <a:solidFill>
                    <a:schemeClr val="accent4"/>
                  </a:solidFill>
                  <a:prstDash val="solid"/>
                </a:ln>
                <a:solidFill>
                  <a:schemeClr val="tx2">
                    <a:lumMod val="75000"/>
                  </a:schemeClr>
                </a:solidFill>
                <a:effectLst/>
              </a:rPr>
              <a:t>What connects all of </a:t>
            </a:r>
          </a:p>
          <a:p>
            <a:pPr algn="ctr"/>
            <a:r>
              <a:rPr lang="en-US" sz="5400" b="1" cap="none" spc="0" dirty="0" smtClean="0">
                <a:ln w="12700" cmpd="sng">
                  <a:solidFill>
                    <a:schemeClr val="accent4"/>
                  </a:solidFill>
                  <a:prstDash val="solid"/>
                </a:ln>
                <a:solidFill>
                  <a:schemeClr val="tx2">
                    <a:lumMod val="75000"/>
                  </a:schemeClr>
                </a:solidFill>
                <a:effectLst/>
              </a:rPr>
              <a:t>these images?</a:t>
            </a:r>
          </a:p>
        </p:txBody>
      </p:sp>
      <p:pic>
        <p:nvPicPr>
          <p:cNvPr id="2" name="Picture 1"/>
          <p:cNvPicPr>
            <a:picLocks noChangeAspect="1"/>
          </p:cNvPicPr>
          <p:nvPr/>
        </p:nvPicPr>
        <p:blipFill>
          <a:blip r:embed="rId2"/>
          <a:stretch>
            <a:fillRect/>
          </a:stretch>
        </p:blipFill>
        <p:spPr>
          <a:xfrm>
            <a:off x="179512" y="188640"/>
            <a:ext cx="3153050" cy="2232248"/>
          </a:xfrm>
          <a:prstGeom prst="rect">
            <a:avLst/>
          </a:prstGeom>
        </p:spPr>
      </p:pic>
      <p:pic>
        <p:nvPicPr>
          <p:cNvPr id="3" name="Picture 2"/>
          <p:cNvPicPr>
            <a:picLocks noChangeAspect="1"/>
          </p:cNvPicPr>
          <p:nvPr/>
        </p:nvPicPr>
        <p:blipFill>
          <a:blip r:embed="rId3"/>
          <a:stretch>
            <a:fillRect/>
          </a:stretch>
        </p:blipFill>
        <p:spPr>
          <a:xfrm>
            <a:off x="5508104" y="2830013"/>
            <a:ext cx="3375645" cy="2241092"/>
          </a:xfrm>
          <a:prstGeom prst="rect">
            <a:avLst/>
          </a:prstGeom>
        </p:spPr>
      </p:pic>
      <p:pic>
        <p:nvPicPr>
          <p:cNvPr id="4" name="Picture 3"/>
          <p:cNvPicPr>
            <a:picLocks noChangeAspect="1"/>
          </p:cNvPicPr>
          <p:nvPr/>
        </p:nvPicPr>
        <p:blipFill>
          <a:blip r:embed="rId4"/>
          <a:stretch>
            <a:fillRect/>
          </a:stretch>
        </p:blipFill>
        <p:spPr>
          <a:xfrm>
            <a:off x="2843808" y="1628800"/>
            <a:ext cx="3355060" cy="2232640"/>
          </a:xfrm>
          <a:prstGeom prst="rect">
            <a:avLst/>
          </a:prstGeom>
        </p:spPr>
      </p:pic>
      <p:pic>
        <p:nvPicPr>
          <p:cNvPr id="6" name="Picture 5"/>
          <p:cNvPicPr>
            <a:picLocks noChangeAspect="1"/>
          </p:cNvPicPr>
          <p:nvPr/>
        </p:nvPicPr>
        <p:blipFill>
          <a:blip r:embed="rId5"/>
          <a:stretch>
            <a:fillRect/>
          </a:stretch>
        </p:blipFill>
        <p:spPr>
          <a:xfrm>
            <a:off x="521060" y="2593471"/>
            <a:ext cx="1981200" cy="2305050"/>
          </a:xfrm>
          <a:prstGeom prst="rect">
            <a:avLst/>
          </a:prstGeom>
        </p:spPr>
      </p:pic>
      <p:pic>
        <p:nvPicPr>
          <p:cNvPr id="7" name="Picture 6"/>
          <p:cNvPicPr>
            <a:picLocks noChangeAspect="1"/>
          </p:cNvPicPr>
          <p:nvPr/>
        </p:nvPicPr>
        <p:blipFill>
          <a:blip r:embed="rId6"/>
          <a:stretch>
            <a:fillRect/>
          </a:stretch>
        </p:blipFill>
        <p:spPr>
          <a:xfrm>
            <a:off x="6791544" y="180409"/>
            <a:ext cx="1530660" cy="2332434"/>
          </a:xfrm>
          <a:prstGeom prst="rect">
            <a:avLst/>
          </a:prstGeom>
        </p:spPr>
      </p:pic>
    </p:spTree>
    <p:extLst>
      <p:ext uri="{BB962C8B-B14F-4D97-AF65-F5344CB8AC3E}">
        <p14:creationId xmlns:p14="http://schemas.microsoft.com/office/powerpoint/2010/main" val="8169900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8534" y="2132857"/>
            <a:ext cx="3041618" cy="2376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30215" y="955476"/>
            <a:ext cx="1225015" cy="707886"/>
          </a:xfrm>
          <a:prstGeom prst="rect">
            <a:avLst/>
          </a:prstGeom>
          <a:noFill/>
        </p:spPr>
        <p:txBody>
          <a:bodyPr wrap="none" rtlCol="0">
            <a:spAutoFit/>
          </a:bodyPr>
          <a:lstStyle/>
          <a:p>
            <a:r>
              <a:rPr lang="en-GB" sz="2000" dirty="0" smtClean="0">
                <a:latin typeface="Comic Sans MS" panose="030F0702030302020204" pitchFamily="66" charset="0"/>
              </a:rPr>
              <a:t>The King</a:t>
            </a:r>
          </a:p>
          <a:p>
            <a:r>
              <a:rPr lang="en-GB" sz="2000" dirty="0" smtClean="0"/>
              <a:t>(</a:t>
            </a:r>
            <a:r>
              <a:rPr lang="hu-HU" sz="2000" dirty="0" smtClean="0"/>
              <a:t>A király</a:t>
            </a:r>
            <a:r>
              <a:rPr lang="en-GB" sz="2000" dirty="0" smtClean="0"/>
              <a:t>)</a:t>
            </a:r>
            <a:endParaRPr lang="en-GB" sz="2000" dirty="0">
              <a:latin typeface="Comic Sans MS" panose="030F0702030302020204" pitchFamily="66" charset="0"/>
            </a:endParaRPr>
          </a:p>
        </p:txBody>
      </p:sp>
      <p:sp>
        <p:nvSpPr>
          <p:cNvPr id="5" name="TextBox 4"/>
          <p:cNvSpPr txBox="1"/>
          <p:nvPr/>
        </p:nvSpPr>
        <p:spPr>
          <a:xfrm>
            <a:off x="687987" y="5188550"/>
            <a:ext cx="930063" cy="369332"/>
          </a:xfrm>
          <a:prstGeom prst="rect">
            <a:avLst/>
          </a:prstGeom>
          <a:noFill/>
        </p:spPr>
        <p:txBody>
          <a:bodyPr wrap="none" rtlCol="0">
            <a:spAutoFit/>
          </a:bodyPr>
          <a:lstStyle/>
          <a:p>
            <a:r>
              <a:rPr lang="en-GB" dirty="0" smtClean="0">
                <a:latin typeface="Comic Sans MS" panose="030F0702030302020204" pitchFamily="66" charset="0"/>
              </a:rPr>
              <a:t>Eureka</a:t>
            </a:r>
            <a:endParaRPr lang="en-GB" dirty="0">
              <a:latin typeface="Comic Sans MS" panose="030F0702030302020204" pitchFamily="66" charset="0"/>
            </a:endParaRPr>
          </a:p>
        </p:txBody>
      </p:sp>
      <p:sp>
        <p:nvSpPr>
          <p:cNvPr id="6" name="TextBox 5"/>
          <p:cNvSpPr txBox="1"/>
          <p:nvPr/>
        </p:nvSpPr>
        <p:spPr>
          <a:xfrm>
            <a:off x="3459208" y="1209717"/>
            <a:ext cx="960135" cy="707886"/>
          </a:xfrm>
          <a:prstGeom prst="rect">
            <a:avLst/>
          </a:prstGeom>
          <a:noFill/>
        </p:spPr>
        <p:txBody>
          <a:bodyPr wrap="none" rtlCol="0">
            <a:spAutoFit/>
          </a:bodyPr>
          <a:lstStyle/>
          <a:p>
            <a:r>
              <a:rPr lang="en-GB" sz="2000" dirty="0" smtClean="0">
                <a:latin typeface="Comic Sans MS" panose="030F0702030302020204" pitchFamily="66" charset="0"/>
              </a:rPr>
              <a:t>  Gold</a:t>
            </a:r>
          </a:p>
          <a:p>
            <a:r>
              <a:rPr lang="en-GB" sz="2000" dirty="0" smtClean="0">
                <a:latin typeface="Comic Sans MS" panose="030F0702030302020204" pitchFamily="66" charset="0"/>
              </a:rPr>
              <a:t>(</a:t>
            </a:r>
            <a:r>
              <a:rPr lang="hu-HU" sz="2000" dirty="0" smtClean="0"/>
              <a:t>Arany</a:t>
            </a:r>
            <a:r>
              <a:rPr lang="en-GB" sz="2000" dirty="0" smtClean="0"/>
              <a:t>)</a:t>
            </a:r>
            <a:endParaRPr lang="en-GB" sz="2000" dirty="0">
              <a:latin typeface="Comic Sans MS" panose="030F0702030302020204" pitchFamily="66" charset="0"/>
            </a:endParaRPr>
          </a:p>
        </p:txBody>
      </p:sp>
      <p:sp>
        <p:nvSpPr>
          <p:cNvPr id="7" name="TextBox 6"/>
          <p:cNvSpPr txBox="1"/>
          <p:nvPr/>
        </p:nvSpPr>
        <p:spPr>
          <a:xfrm>
            <a:off x="7514836" y="2529155"/>
            <a:ext cx="829714" cy="646331"/>
          </a:xfrm>
          <a:prstGeom prst="rect">
            <a:avLst/>
          </a:prstGeom>
          <a:noFill/>
        </p:spPr>
        <p:txBody>
          <a:bodyPr wrap="none" rtlCol="0">
            <a:spAutoFit/>
          </a:bodyPr>
          <a:lstStyle/>
          <a:p>
            <a:r>
              <a:rPr lang="en-GB" dirty="0" smtClean="0">
                <a:latin typeface="Comic Sans MS" panose="030F0702030302020204" pitchFamily="66" charset="0"/>
              </a:rPr>
              <a:t>Silver</a:t>
            </a:r>
          </a:p>
          <a:p>
            <a:r>
              <a:rPr lang="en-GB" dirty="0" smtClean="0">
                <a:latin typeface="Comic Sans MS" panose="030F0702030302020204" pitchFamily="66" charset="0"/>
              </a:rPr>
              <a:t>(</a:t>
            </a:r>
            <a:r>
              <a:rPr lang="hu-HU" dirty="0"/>
              <a:t>Ezüst</a:t>
            </a:r>
            <a:r>
              <a:rPr lang="en-GB" dirty="0" smtClean="0"/>
              <a:t>)</a:t>
            </a:r>
            <a:endParaRPr lang="en-GB" dirty="0">
              <a:latin typeface="Comic Sans MS" panose="030F0702030302020204" pitchFamily="66" charset="0"/>
            </a:endParaRPr>
          </a:p>
        </p:txBody>
      </p:sp>
      <p:sp>
        <p:nvSpPr>
          <p:cNvPr id="8" name="TextBox 7"/>
          <p:cNvSpPr txBox="1"/>
          <p:nvPr/>
        </p:nvSpPr>
        <p:spPr>
          <a:xfrm>
            <a:off x="7671291" y="4534110"/>
            <a:ext cx="1221104" cy="646331"/>
          </a:xfrm>
          <a:prstGeom prst="rect">
            <a:avLst/>
          </a:prstGeom>
          <a:noFill/>
        </p:spPr>
        <p:txBody>
          <a:bodyPr wrap="none" rtlCol="0">
            <a:spAutoFit/>
          </a:bodyPr>
          <a:lstStyle/>
          <a:p>
            <a:r>
              <a:rPr lang="en-GB" dirty="0" smtClean="0">
                <a:latin typeface="Comic Sans MS" panose="030F0702030302020204" pitchFamily="66" charset="0"/>
              </a:rPr>
              <a:t>Bath</a:t>
            </a:r>
          </a:p>
          <a:p>
            <a:r>
              <a:rPr lang="en-GB" dirty="0" smtClean="0">
                <a:latin typeface="Comic Sans MS" panose="030F0702030302020204" pitchFamily="66" charset="0"/>
              </a:rPr>
              <a:t>(</a:t>
            </a:r>
            <a:r>
              <a:rPr lang="hu-HU" dirty="0" smtClean="0"/>
              <a:t>Fürdőkád</a:t>
            </a:r>
            <a:r>
              <a:rPr lang="en-GB" dirty="0" smtClean="0"/>
              <a:t>)</a:t>
            </a:r>
            <a:endParaRPr lang="en-GB" dirty="0">
              <a:latin typeface="Comic Sans MS" panose="030F0702030302020204" pitchFamily="66" charset="0"/>
            </a:endParaRPr>
          </a:p>
        </p:txBody>
      </p:sp>
      <p:sp>
        <p:nvSpPr>
          <p:cNvPr id="9" name="TextBox 8"/>
          <p:cNvSpPr txBox="1"/>
          <p:nvPr/>
        </p:nvSpPr>
        <p:spPr>
          <a:xfrm>
            <a:off x="3612872" y="5057300"/>
            <a:ext cx="1612942" cy="923330"/>
          </a:xfrm>
          <a:prstGeom prst="rect">
            <a:avLst/>
          </a:prstGeom>
          <a:noFill/>
        </p:spPr>
        <p:txBody>
          <a:bodyPr wrap="none" rtlCol="0">
            <a:spAutoFit/>
          </a:bodyPr>
          <a:lstStyle/>
          <a:p>
            <a:r>
              <a:rPr lang="en-GB" dirty="0" smtClean="0">
                <a:latin typeface="Comic Sans MS" panose="030F0702030302020204" pitchFamily="66" charset="0"/>
              </a:rPr>
              <a:t>Displacement</a:t>
            </a:r>
          </a:p>
          <a:p>
            <a:r>
              <a:rPr lang="en-GB" dirty="0" smtClean="0">
                <a:latin typeface="Comic Sans MS" panose="030F0702030302020204" pitchFamily="66" charset="0"/>
              </a:rPr>
              <a:t>(</a:t>
            </a:r>
            <a:r>
              <a:rPr lang="en-GB" dirty="0" err="1" smtClean="0"/>
              <a:t>Elmozdulás</a:t>
            </a:r>
            <a:r>
              <a:rPr lang="en-GB" dirty="0" smtClean="0"/>
              <a:t>)</a:t>
            </a:r>
            <a:endParaRPr lang="en-GB" dirty="0"/>
          </a:p>
          <a:p>
            <a:endParaRPr lang="en-GB" dirty="0">
              <a:latin typeface="Comic Sans MS" panose="030F0702030302020204" pitchFamily="66" charset="0"/>
            </a:endParaRPr>
          </a:p>
        </p:txBody>
      </p:sp>
      <p:sp>
        <p:nvSpPr>
          <p:cNvPr id="10" name="TextBox 9"/>
          <p:cNvSpPr txBox="1"/>
          <p:nvPr/>
        </p:nvSpPr>
        <p:spPr>
          <a:xfrm>
            <a:off x="6979273" y="1025051"/>
            <a:ext cx="946093" cy="646331"/>
          </a:xfrm>
          <a:prstGeom prst="rect">
            <a:avLst/>
          </a:prstGeom>
          <a:noFill/>
        </p:spPr>
        <p:txBody>
          <a:bodyPr wrap="none" rtlCol="0">
            <a:spAutoFit/>
          </a:bodyPr>
          <a:lstStyle/>
          <a:p>
            <a:r>
              <a:rPr lang="en-GB" dirty="0" smtClean="0">
                <a:latin typeface="Comic Sans MS" panose="030F0702030302020204" pitchFamily="66" charset="0"/>
              </a:rPr>
              <a:t>Volume</a:t>
            </a:r>
          </a:p>
          <a:p>
            <a:r>
              <a:rPr lang="en-GB" dirty="0" smtClean="0">
                <a:latin typeface="Comic Sans MS" panose="030F0702030302020204" pitchFamily="66" charset="0"/>
              </a:rPr>
              <a:t>(</a:t>
            </a:r>
            <a:r>
              <a:rPr lang="hu-HU" dirty="0" smtClean="0"/>
              <a:t>kötet</a:t>
            </a:r>
            <a:r>
              <a:rPr lang="en-GB" dirty="0" smtClean="0"/>
              <a:t>)</a:t>
            </a:r>
            <a:endParaRPr lang="en-GB" dirty="0">
              <a:latin typeface="Comic Sans MS" panose="030F0702030302020204" pitchFamily="66" charset="0"/>
            </a:endParaRPr>
          </a:p>
        </p:txBody>
      </p:sp>
      <p:sp>
        <p:nvSpPr>
          <p:cNvPr id="11" name="TextBox 10"/>
          <p:cNvSpPr txBox="1"/>
          <p:nvPr/>
        </p:nvSpPr>
        <p:spPr>
          <a:xfrm>
            <a:off x="640821" y="2951657"/>
            <a:ext cx="1083951" cy="646331"/>
          </a:xfrm>
          <a:prstGeom prst="rect">
            <a:avLst/>
          </a:prstGeom>
          <a:noFill/>
        </p:spPr>
        <p:txBody>
          <a:bodyPr wrap="none" rtlCol="0">
            <a:spAutoFit/>
          </a:bodyPr>
          <a:lstStyle/>
          <a:p>
            <a:r>
              <a:rPr lang="en-GB" dirty="0" smtClean="0">
                <a:latin typeface="Comic Sans MS" panose="030F0702030302020204" pitchFamily="66" charset="0"/>
              </a:rPr>
              <a:t>Density</a:t>
            </a:r>
          </a:p>
          <a:p>
            <a:r>
              <a:rPr lang="en-GB" dirty="0" smtClean="0">
                <a:latin typeface="Comic Sans MS" panose="030F0702030302020204" pitchFamily="66" charset="0"/>
              </a:rPr>
              <a:t>(</a:t>
            </a:r>
            <a:r>
              <a:rPr lang="hu-HU" dirty="0" smtClean="0"/>
              <a:t>Sűrűség</a:t>
            </a:r>
            <a:r>
              <a:rPr lang="en-GB" dirty="0" smtClean="0"/>
              <a:t>)</a:t>
            </a:r>
            <a:endParaRPr lang="en-GB" dirty="0">
              <a:latin typeface="Comic Sans MS" panose="030F0702030302020204" pitchFamily="66" charset="0"/>
            </a:endParaRPr>
          </a:p>
        </p:txBody>
      </p:sp>
      <p:sp>
        <p:nvSpPr>
          <p:cNvPr id="12" name="TextBox 11"/>
          <p:cNvSpPr txBox="1"/>
          <p:nvPr/>
        </p:nvSpPr>
        <p:spPr>
          <a:xfrm>
            <a:off x="971600" y="332656"/>
            <a:ext cx="6312947" cy="369332"/>
          </a:xfrm>
          <a:prstGeom prst="rect">
            <a:avLst/>
          </a:prstGeom>
          <a:noFill/>
        </p:spPr>
        <p:txBody>
          <a:bodyPr wrap="none" rtlCol="0">
            <a:spAutoFit/>
          </a:bodyPr>
          <a:lstStyle/>
          <a:p>
            <a:r>
              <a:rPr lang="en-GB" dirty="0" smtClean="0">
                <a:latin typeface="Comic Sans MS" panose="030F0702030302020204" pitchFamily="66" charset="0"/>
              </a:rPr>
              <a:t>Names:_____________________________________</a:t>
            </a:r>
            <a:endParaRPr lang="en-GB" dirty="0">
              <a:latin typeface="Comic Sans MS" panose="030F0702030302020204" pitchFamily="66" charset="0"/>
            </a:endParaRPr>
          </a:p>
        </p:txBody>
      </p:sp>
    </p:spTree>
    <p:extLst>
      <p:ext uri="{BB962C8B-B14F-4D97-AF65-F5344CB8AC3E}">
        <p14:creationId xmlns:p14="http://schemas.microsoft.com/office/powerpoint/2010/main" val="304999329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417" y="67146"/>
            <a:ext cx="8229600" cy="1417638"/>
          </a:xfrm>
          <a:solidFill>
            <a:schemeClr val="bg1"/>
          </a:solidFill>
          <a:ln w="38100">
            <a:solidFill>
              <a:schemeClr val="tx2">
                <a:lumMod val="75000"/>
              </a:schemeClr>
            </a:solidFill>
          </a:ln>
        </p:spPr>
        <p:txBody>
          <a:bodyPr>
            <a:noAutofit/>
          </a:bodyPr>
          <a:lstStyle/>
          <a:p>
            <a:pPr algn="l">
              <a:defRPr/>
            </a:pPr>
            <a:r>
              <a:rPr lang="en-GB" sz="2400" dirty="0" smtClean="0">
                <a:latin typeface="Comic Sans MS" panose="030F0702030302020204" pitchFamily="66" charset="0"/>
                <a:cs typeface="Arial" charset="0"/>
              </a:rPr>
              <a:t>Final Objective: To </a:t>
            </a:r>
            <a:r>
              <a:rPr lang="en-GB" sz="2400" dirty="0">
                <a:latin typeface="Comic Sans MS" panose="030F0702030302020204" pitchFamily="66" charset="0"/>
                <a:cs typeface="Arial" charset="0"/>
              </a:rPr>
              <a:t>be able to scientifically answer </a:t>
            </a:r>
            <a:r>
              <a:rPr lang="en-GB" sz="2400" dirty="0" smtClean="0">
                <a:latin typeface="Comic Sans MS" panose="030F0702030302020204" pitchFamily="66" charset="0"/>
                <a:cs typeface="Arial" charset="0"/>
              </a:rPr>
              <a:t>the</a:t>
            </a:r>
            <a:br>
              <a:rPr lang="en-GB" sz="2400" dirty="0" smtClean="0">
                <a:latin typeface="Comic Sans MS" panose="030F0702030302020204" pitchFamily="66" charset="0"/>
                <a:cs typeface="Arial" charset="0"/>
              </a:rPr>
            </a:br>
            <a:r>
              <a:rPr lang="en-GB" sz="2400" dirty="0" smtClean="0">
                <a:latin typeface="Comic Sans MS" panose="030F0702030302020204" pitchFamily="66" charset="0"/>
                <a:cs typeface="Arial" charset="0"/>
              </a:rPr>
              <a:t>question</a:t>
            </a:r>
            <a:r>
              <a:rPr lang="en-GB" sz="2400" dirty="0">
                <a:latin typeface="Comic Sans MS" panose="030F0702030302020204" pitchFamily="66" charset="0"/>
                <a:cs typeface="Arial" charset="0"/>
              </a:rPr>
              <a:t>: </a:t>
            </a:r>
            <a:br>
              <a:rPr lang="en-GB" sz="2400" dirty="0">
                <a:latin typeface="Comic Sans MS" panose="030F0702030302020204" pitchFamily="66" charset="0"/>
                <a:cs typeface="Arial" charset="0"/>
              </a:rPr>
            </a:br>
            <a:r>
              <a:rPr lang="en-GB" sz="2400" dirty="0" smtClean="0">
                <a:latin typeface="Comic Sans MS" panose="030F0702030302020204" pitchFamily="66" charset="0"/>
                <a:cs typeface="Arial" charset="0"/>
              </a:rPr>
              <a:t>   “Would </a:t>
            </a:r>
            <a:r>
              <a:rPr lang="en-GB" sz="2400" dirty="0">
                <a:latin typeface="Comic Sans MS" panose="030F0702030302020204" pitchFamily="66" charset="0"/>
                <a:cs typeface="Arial" charset="0"/>
              </a:rPr>
              <a:t>Jack and Rose both have fitted on the door</a:t>
            </a:r>
            <a:r>
              <a:rPr lang="en-GB" sz="2400" dirty="0" smtClean="0">
                <a:latin typeface="Comic Sans MS" panose="030F0702030302020204" pitchFamily="66" charset="0"/>
                <a:cs typeface="Arial" charset="0"/>
              </a:rPr>
              <a:t>?”</a:t>
            </a:r>
            <a:r>
              <a:rPr lang="en-GB" sz="2400" dirty="0">
                <a:latin typeface="Comic Sans MS" panose="030F0702030302020204" pitchFamily="66" charset="0"/>
                <a:cs typeface="Arial" charset="0"/>
              </a:rPr>
              <a:t/>
            </a:r>
            <a:br>
              <a:rPr lang="en-GB" sz="2400" dirty="0">
                <a:latin typeface="Comic Sans MS" panose="030F0702030302020204" pitchFamily="66" charset="0"/>
                <a:cs typeface="Arial" charset="0"/>
              </a:rPr>
            </a:br>
            <a:endParaRPr lang="en-GB" sz="2400" dirty="0">
              <a:latin typeface="Comic Sans MS" panose="030F0702030302020204" pitchFamily="66"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7" y="1484784"/>
            <a:ext cx="4166680"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1484784"/>
            <a:ext cx="3619500"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5023" y="4102403"/>
            <a:ext cx="3754388" cy="2500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81479" y="4557640"/>
            <a:ext cx="2307509" cy="1754326"/>
          </a:xfrm>
          <a:prstGeom prst="rect">
            <a:avLst/>
          </a:prstGeom>
          <a:solidFill>
            <a:schemeClr val="bg1"/>
          </a:solidFill>
          <a:ln w="28575">
            <a:solidFill>
              <a:schemeClr val="tx2">
                <a:lumMod val="75000"/>
              </a:schemeClr>
            </a:solidFill>
          </a:ln>
        </p:spPr>
        <p:txBody>
          <a:bodyPr wrap="square" rtlCol="0">
            <a:spAutoFit/>
          </a:bodyPr>
          <a:lstStyle/>
          <a:p>
            <a:r>
              <a:rPr lang="en-GB" dirty="0" smtClean="0">
                <a:latin typeface="Comic Sans MS" panose="030F0702030302020204" pitchFamily="66" charset="0"/>
              </a:rPr>
              <a:t>Mass of door = 196kg</a:t>
            </a:r>
          </a:p>
          <a:p>
            <a:r>
              <a:rPr lang="en-GB" dirty="0" smtClean="0">
                <a:latin typeface="Comic Sans MS" panose="030F0702030302020204" pitchFamily="66" charset="0"/>
              </a:rPr>
              <a:t>Mass of Rose = 55kg</a:t>
            </a:r>
          </a:p>
          <a:p>
            <a:r>
              <a:rPr lang="en-GB" dirty="0" smtClean="0">
                <a:latin typeface="Comic Sans MS" panose="030F0702030302020204" pitchFamily="66" charset="0"/>
              </a:rPr>
              <a:t>Mass of Jack = 73kg</a:t>
            </a:r>
            <a:endParaRPr lang="en-GB" dirty="0">
              <a:latin typeface="Comic Sans MS" panose="030F0702030302020204" pitchFamily="66" charset="0"/>
            </a:endParaRPr>
          </a:p>
        </p:txBody>
      </p:sp>
      <p:sp>
        <p:nvSpPr>
          <p:cNvPr id="8" name="TextBox 7"/>
          <p:cNvSpPr txBox="1"/>
          <p:nvPr/>
        </p:nvSpPr>
        <p:spPr>
          <a:xfrm>
            <a:off x="6664152" y="4532842"/>
            <a:ext cx="2307509" cy="1477328"/>
          </a:xfrm>
          <a:prstGeom prst="rect">
            <a:avLst/>
          </a:prstGeom>
          <a:solidFill>
            <a:schemeClr val="bg1"/>
          </a:solidFill>
          <a:ln w="28575">
            <a:solidFill>
              <a:schemeClr val="tx2">
                <a:lumMod val="75000"/>
              </a:schemeClr>
            </a:solidFill>
          </a:ln>
        </p:spPr>
        <p:txBody>
          <a:bodyPr wrap="square" rtlCol="0">
            <a:spAutoFit/>
          </a:bodyPr>
          <a:lstStyle/>
          <a:p>
            <a:r>
              <a:rPr lang="en-GB" dirty="0" smtClean="0">
                <a:latin typeface="Comic Sans MS" panose="030F0702030302020204" pitchFamily="66" charset="0"/>
              </a:rPr>
              <a:t>Volume of door in the water = 0.254m³</a:t>
            </a:r>
          </a:p>
          <a:p>
            <a:r>
              <a:rPr lang="en-GB" dirty="0" smtClean="0">
                <a:latin typeface="Comic Sans MS" panose="030F0702030302020204" pitchFamily="66" charset="0"/>
              </a:rPr>
              <a:t>Density of water = 1000kg/m³</a:t>
            </a:r>
          </a:p>
        </p:txBody>
      </p:sp>
    </p:spTree>
    <p:extLst>
      <p:ext uri="{BB962C8B-B14F-4D97-AF65-F5344CB8AC3E}">
        <p14:creationId xmlns:p14="http://schemas.microsoft.com/office/powerpoint/2010/main" val="6225082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909695" y="5661248"/>
            <a:ext cx="3324628" cy="923330"/>
          </a:xfrm>
          <a:prstGeom prst="rect">
            <a:avLst/>
          </a:prstGeom>
          <a:noFill/>
        </p:spPr>
        <p:txBody>
          <a:bodyPr wrap="none" lIns="91440" tIns="45720" rIns="91440" bIns="45720">
            <a:spAutoFit/>
          </a:bodyPr>
          <a:lstStyle/>
          <a:p>
            <a:pPr algn="ctr"/>
            <a:r>
              <a:rPr lang="en-US" sz="5400" b="1" cap="none" spc="0" dirty="0" smtClean="0">
                <a:ln w="12700" cmpd="sng">
                  <a:solidFill>
                    <a:schemeClr val="accent4"/>
                  </a:solidFill>
                  <a:prstDash val="solid"/>
                </a:ln>
                <a:solidFill>
                  <a:schemeClr val="tx2">
                    <a:lumMod val="75000"/>
                  </a:schemeClr>
                </a:solidFill>
                <a:effectLst/>
              </a:rPr>
              <a:t>The Titanic</a:t>
            </a:r>
          </a:p>
        </p:txBody>
      </p:sp>
      <p:pic>
        <p:nvPicPr>
          <p:cNvPr id="8" name="Picture 7">
            <a:hlinkClick r:id="rId3"/>
          </p:cNvPr>
          <p:cNvPicPr>
            <a:picLocks noChangeAspect="1"/>
          </p:cNvPicPr>
          <p:nvPr/>
        </p:nvPicPr>
        <p:blipFill>
          <a:blip r:embed="rId4"/>
          <a:stretch>
            <a:fillRect/>
          </a:stretch>
        </p:blipFill>
        <p:spPr>
          <a:xfrm>
            <a:off x="1143009" y="389270"/>
            <a:ext cx="6858000" cy="5143500"/>
          </a:xfrm>
          <a:prstGeom prst="rect">
            <a:avLst/>
          </a:prstGeom>
        </p:spPr>
      </p:pic>
    </p:spTree>
    <p:extLst>
      <p:ext uri="{BB962C8B-B14F-4D97-AF65-F5344CB8AC3E}">
        <p14:creationId xmlns:p14="http://schemas.microsoft.com/office/powerpoint/2010/main" val="32424166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417" y="67146"/>
            <a:ext cx="8229600" cy="1417638"/>
          </a:xfrm>
          <a:solidFill>
            <a:schemeClr val="bg1"/>
          </a:solidFill>
          <a:ln w="38100">
            <a:solidFill>
              <a:schemeClr val="tx2">
                <a:lumMod val="75000"/>
              </a:schemeClr>
            </a:solidFill>
          </a:ln>
        </p:spPr>
        <p:txBody>
          <a:bodyPr>
            <a:noAutofit/>
          </a:bodyPr>
          <a:lstStyle/>
          <a:p>
            <a:pPr algn="l">
              <a:defRPr/>
            </a:pPr>
            <a:r>
              <a:rPr lang="en-GB" sz="2400" dirty="0" smtClean="0">
                <a:latin typeface="Comic Sans MS" panose="030F0702030302020204" pitchFamily="66" charset="0"/>
                <a:cs typeface="Arial" charset="0"/>
              </a:rPr>
              <a:t>Final Objective: To </a:t>
            </a:r>
            <a:r>
              <a:rPr lang="en-GB" sz="2400" dirty="0">
                <a:latin typeface="Comic Sans MS" panose="030F0702030302020204" pitchFamily="66" charset="0"/>
                <a:cs typeface="Arial" charset="0"/>
              </a:rPr>
              <a:t>be able to scientifically answer </a:t>
            </a:r>
            <a:r>
              <a:rPr lang="en-GB" sz="2400" dirty="0" smtClean="0">
                <a:latin typeface="Comic Sans MS" panose="030F0702030302020204" pitchFamily="66" charset="0"/>
                <a:cs typeface="Arial" charset="0"/>
              </a:rPr>
              <a:t>the</a:t>
            </a:r>
            <a:br>
              <a:rPr lang="en-GB" sz="2400" dirty="0" smtClean="0">
                <a:latin typeface="Comic Sans MS" panose="030F0702030302020204" pitchFamily="66" charset="0"/>
                <a:cs typeface="Arial" charset="0"/>
              </a:rPr>
            </a:br>
            <a:r>
              <a:rPr lang="en-GB" sz="2400" dirty="0" smtClean="0">
                <a:latin typeface="Comic Sans MS" panose="030F0702030302020204" pitchFamily="66" charset="0"/>
                <a:cs typeface="Arial" charset="0"/>
              </a:rPr>
              <a:t>question</a:t>
            </a:r>
            <a:r>
              <a:rPr lang="en-GB" sz="2400" dirty="0">
                <a:latin typeface="Comic Sans MS" panose="030F0702030302020204" pitchFamily="66" charset="0"/>
                <a:cs typeface="Arial" charset="0"/>
              </a:rPr>
              <a:t>: </a:t>
            </a:r>
            <a:br>
              <a:rPr lang="en-GB" sz="2400" dirty="0">
                <a:latin typeface="Comic Sans MS" panose="030F0702030302020204" pitchFamily="66" charset="0"/>
                <a:cs typeface="Arial" charset="0"/>
              </a:rPr>
            </a:br>
            <a:r>
              <a:rPr lang="en-GB" sz="2400" dirty="0" smtClean="0">
                <a:latin typeface="Comic Sans MS" panose="030F0702030302020204" pitchFamily="66" charset="0"/>
                <a:cs typeface="Arial" charset="0"/>
              </a:rPr>
              <a:t>   “Would </a:t>
            </a:r>
            <a:r>
              <a:rPr lang="en-GB" sz="2400" dirty="0">
                <a:latin typeface="Comic Sans MS" panose="030F0702030302020204" pitchFamily="66" charset="0"/>
                <a:cs typeface="Arial" charset="0"/>
              </a:rPr>
              <a:t>Jack and Rose both have fitted on the door</a:t>
            </a:r>
            <a:r>
              <a:rPr lang="en-GB" sz="2400" dirty="0" smtClean="0">
                <a:latin typeface="Comic Sans MS" panose="030F0702030302020204" pitchFamily="66" charset="0"/>
                <a:cs typeface="Arial" charset="0"/>
              </a:rPr>
              <a:t>?”</a:t>
            </a:r>
            <a:r>
              <a:rPr lang="en-GB" sz="2400" dirty="0">
                <a:latin typeface="Comic Sans MS" panose="030F0702030302020204" pitchFamily="66" charset="0"/>
                <a:cs typeface="Arial" charset="0"/>
              </a:rPr>
              <a:t/>
            </a:r>
            <a:br>
              <a:rPr lang="en-GB" sz="2400" dirty="0">
                <a:latin typeface="Comic Sans MS" panose="030F0702030302020204" pitchFamily="66" charset="0"/>
                <a:cs typeface="Arial" charset="0"/>
              </a:rPr>
            </a:br>
            <a:endParaRPr lang="en-GB" sz="2400" dirty="0">
              <a:latin typeface="Comic Sans MS" panose="030F0702030302020204" pitchFamily="66"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7" y="1484784"/>
            <a:ext cx="4166680"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1484784"/>
            <a:ext cx="3619500"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5023" y="4102403"/>
            <a:ext cx="3754388" cy="2500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81479" y="4557640"/>
            <a:ext cx="2307509" cy="2031325"/>
          </a:xfrm>
          <a:prstGeom prst="rect">
            <a:avLst/>
          </a:prstGeom>
          <a:solidFill>
            <a:schemeClr val="bg1"/>
          </a:solidFill>
          <a:ln w="28575">
            <a:solidFill>
              <a:schemeClr val="tx2">
                <a:lumMod val="75000"/>
              </a:schemeClr>
            </a:solidFill>
          </a:ln>
        </p:spPr>
        <p:txBody>
          <a:bodyPr wrap="square" rtlCol="0">
            <a:spAutoFit/>
          </a:bodyPr>
          <a:lstStyle/>
          <a:p>
            <a:r>
              <a:rPr lang="en-GB" u="sng" dirty="0" smtClean="0">
                <a:latin typeface="Comic Sans MS" panose="030F0702030302020204" pitchFamily="66" charset="0"/>
              </a:rPr>
              <a:t>Literacy Objectives:</a:t>
            </a:r>
          </a:p>
          <a:p>
            <a:r>
              <a:rPr lang="en-GB" dirty="0" smtClean="0">
                <a:latin typeface="Comic Sans MS" panose="030F0702030302020204" pitchFamily="66" charset="0"/>
              </a:rPr>
              <a:t>Discussion and using correct terminology to write an explanation</a:t>
            </a:r>
            <a:endParaRPr lang="en-GB" dirty="0">
              <a:latin typeface="Comic Sans MS" panose="030F0702030302020204" pitchFamily="66" charset="0"/>
            </a:endParaRPr>
          </a:p>
        </p:txBody>
      </p:sp>
      <p:sp>
        <p:nvSpPr>
          <p:cNvPr id="8" name="TextBox 7"/>
          <p:cNvSpPr txBox="1"/>
          <p:nvPr/>
        </p:nvSpPr>
        <p:spPr>
          <a:xfrm>
            <a:off x="6664152" y="4532842"/>
            <a:ext cx="2307509" cy="1200329"/>
          </a:xfrm>
          <a:prstGeom prst="rect">
            <a:avLst/>
          </a:prstGeom>
          <a:solidFill>
            <a:schemeClr val="bg1"/>
          </a:solidFill>
          <a:ln w="28575">
            <a:solidFill>
              <a:schemeClr val="tx2">
                <a:lumMod val="75000"/>
              </a:schemeClr>
            </a:solidFill>
          </a:ln>
        </p:spPr>
        <p:txBody>
          <a:bodyPr wrap="square" rtlCol="0">
            <a:spAutoFit/>
          </a:bodyPr>
          <a:lstStyle/>
          <a:p>
            <a:r>
              <a:rPr lang="en-GB" u="sng" dirty="0" smtClean="0">
                <a:latin typeface="Comic Sans MS" panose="030F0702030302020204" pitchFamily="66" charset="0"/>
              </a:rPr>
              <a:t>Numeracy Objectives:</a:t>
            </a:r>
          </a:p>
          <a:p>
            <a:r>
              <a:rPr lang="en-GB" dirty="0" smtClean="0">
                <a:latin typeface="Comic Sans MS" panose="030F0702030302020204" pitchFamily="66" charset="0"/>
              </a:rPr>
              <a:t>To be able to calculate density</a:t>
            </a:r>
          </a:p>
        </p:txBody>
      </p:sp>
    </p:spTree>
    <p:extLst>
      <p:ext uri="{BB962C8B-B14F-4D97-AF65-F5344CB8AC3E}">
        <p14:creationId xmlns:p14="http://schemas.microsoft.com/office/powerpoint/2010/main" val="6499476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dk1"/>
          </a:lnRef>
          <a:fillRef idx="1">
            <a:schemeClr val="lt1"/>
          </a:fillRef>
          <a:effectRef idx="0">
            <a:schemeClr val="dk1"/>
          </a:effectRef>
          <a:fontRef idx="minor">
            <a:schemeClr val="dk1"/>
          </a:fontRef>
        </p:style>
        <p:txBody>
          <a:bodyPr/>
          <a:lstStyle/>
          <a:p>
            <a:r>
              <a:rPr lang="en-GB" dirty="0" smtClean="0">
                <a:latin typeface="Comic Sans MS" panose="030F0702030302020204" pitchFamily="66" charset="0"/>
              </a:rPr>
              <a:t>Learning Objectives</a:t>
            </a:r>
            <a:endParaRPr lang="en-GB" dirty="0">
              <a:latin typeface="Comic Sans MS" panose="030F0702030302020204" pitchFamily="66" charset="0"/>
            </a:endParaRPr>
          </a:p>
        </p:txBody>
      </p:sp>
      <p:sp>
        <p:nvSpPr>
          <p:cNvPr id="3" name="Content Placeholder 2"/>
          <p:cNvSpPr>
            <a:spLocks noGrp="1"/>
          </p:cNvSpPr>
          <p:nvPr>
            <p:ph idx="1"/>
          </p:nvPr>
        </p:nvSpPr>
        <p:spPr>
          <a:xfrm>
            <a:off x="467544" y="1844824"/>
            <a:ext cx="8229600" cy="4525963"/>
          </a:xfrm>
        </p:spPr>
        <p:txBody>
          <a:bodyPr>
            <a:normAutofit fontScale="92500" lnSpcReduction="20000"/>
          </a:bodyPr>
          <a:lstStyle/>
          <a:p>
            <a:r>
              <a:rPr lang="en-GB" sz="4000" dirty="0" smtClean="0">
                <a:solidFill>
                  <a:srgbClr val="FF0000"/>
                </a:solidFill>
                <a:latin typeface="Comic Sans MS" panose="030F0702030302020204" pitchFamily="66" charset="0"/>
              </a:rPr>
              <a:t>All: Describe the 2 forces acting on objects on water to explain if it will float or sink   </a:t>
            </a:r>
          </a:p>
          <a:p>
            <a:r>
              <a:rPr lang="en-GB" sz="4000" dirty="0" smtClean="0">
                <a:solidFill>
                  <a:srgbClr val="FF9900"/>
                </a:solidFill>
                <a:latin typeface="Comic Sans MS" panose="030F0702030302020204" pitchFamily="66" charset="0"/>
              </a:rPr>
              <a:t>Most: Will be able to work out the volume of an irregular sized object using Archimedes’ principle.</a:t>
            </a:r>
          </a:p>
          <a:p>
            <a:r>
              <a:rPr lang="en-GB" sz="4000" dirty="0" smtClean="0">
                <a:solidFill>
                  <a:srgbClr val="00B050"/>
                </a:solidFill>
                <a:latin typeface="Comic Sans MS" panose="030F0702030302020204" pitchFamily="66" charset="0"/>
              </a:rPr>
              <a:t>Some: Calculate </a:t>
            </a:r>
            <a:r>
              <a:rPr lang="en-GB" sz="4000" dirty="0">
                <a:solidFill>
                  <a:srgbClr val="00B050"/>
                </a:solidFill>
                <a:latin typeface="Comic Sans MS" panose="030F0702030302020204" pitchFamily="66" charset="0"/>
              </a:rPr>
              <a:t>density using mass and volume and use this to predict if an object will sink or float</a:t>
            </a:r>
          </a:p>
          <a:p>
            <a:endParaRPr lang="en-GB" sz="4000" dirty="0">
              <a:solidFill>
                <a:srgbClr val="00B050"/>
              </a:solidFill>
              <a:latin typeface="Comic Sans MS" panose="030F0702030302020204" pitchFamily="66" charset="0"/>
            </a:endParaRPr>
          </a:p>
        </p:txBody>
      </p:sp>
    </p:spTree>
    <p:extLst>
      <p:ext uri="{BB962C8B-B14F-4D97-AF65-F5344CB8AC3E}">
        <p14:creationId xmlns:p14="http://schemas.microsoft.com/office/powerpoint/2010/main" val="38140905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http://i1.cdnds.net/13/18/618x407/odd-giant-rubber-duck.jpg"/>
          <p:cNvPicPr>
            <a:picLocks noChangeAspect="1" noChangeArrowheads="1"/>
          </p:cNvPicPr>
          <p:nvPr/>
        </p:nvPicPr>
        <p:blipFill>
          <a:blip r:embed="rId2" cstate="print"/>
          <a:srcRect/>
          <a:stretch>
            <a:fillRect/>
          </a:stretch>
        </p:blipFill>
        <p:spPr bwMode="auto">
          <a:xfrm>
            <a:off x="323528" y="1052736"/>
            <a:ext cx="7763062" cy="5112568"/>
          </a:xfrm>
          <a:prstGeom prst="rect">
            <a:avLst/>
          </a:prstGeom>
          <a:noFill/>
        </p:spPr>
      </p:pic>
      <p:sp>
        <p:nvSpPr>
          <p:cNvPr id="5" name="Cloud Callout 4"/>
          <p:cNvSpPr/>
          <p:nvPr/>
        </p:nvSpPr>
        <p:spPr>
          <a:xfrm>
            <a:off x="4788024" y="260648"/>
            <a:ext cx="3960440" cy="3528392"/>
          </a:xfrm>
          <a:prstGeom prst="cloudCallout">
            <a:avLst>
              <a:gd name="adj1" fmla="val 53050"/>
              <a:gd name="adj2" fmla="val 81239"/>
            </a:avLst>
          </a:prstGeom>
          <a:solidFill>
            <a:schemeClr val="bg1"/>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solidFill>
                  <a:schemeClr val="tx1"/>
                </a:solidFill>
              </a:rPr>
              <a:t>Why is this rubber duck floating?</a:t>
            </a:r>
            <a:endParaRPr lang="en-GB" sz="3600" dirty="0">
              <a:solidFill>
                <a:schemeClr val="tx1"/>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solidFill>
            <a:schemeClr val="bg1"/>
          </a:solidFill>
          <a:ln w="38100">
            <a:solidFill>
              <a:schemeClr val="tx1"/>
            </a:solidFill>
          </a:ln>
        </p:spPr>
        <p:txBody>
          <a:bodyPr>
            <a:normAutofit fontScale="90000"/>
          </a:bodyPr>
          <a:lstStyle/>
          <a:p>
            <a:pPr eaLnBrk="1" hangingPunct="1"/>
            <a:r>
              <a:rPr lang="en-GB" sz="4000" dirty="0" smtClean="0">
                <a:solidFill>
                  <a:schemeClr val="tx2">
                    <a:lumMod val="75000"/>
                  </a:schemeClr>
                </a:solidFill>
                <a:latin typeface="Comic Sans MS" panose="030F0702030302020204" pitchFamily="66" charset="0"/>
              </a:rPr>
              <a:t>What are the independent and dependent variables?</a:t>
            </a:r>
          </a:p>
        </p:txBody>
      </p:sp>
      <p:sp>
        <p:nvSpPr>
          <p:cNvPr id="4099" name="Rectangle 3"/>
          <p:cNvSpPr>
            <a:spLocks noGrp="1" noChangeArrowheads="1"/>
          </p:cNvSpPr>
          <p:nvPr>
            <p:ph type="body" sz="half" idx="1"/>
          </p:nvPr>
        </p:nvSpPr>
        <p:spPr>
          <a:xfrm>
            <a:off x="348068" y="1680596"/>
            <a:ext cx="4038600" cy="4525962"/>
          </a:xfrm>
          <a:solidFill>
            <a:schemeClr val="bg1"/>
          </a:solidFill>
          <a:ln w="38100">
            <a:solidFill>
              <a:schemeClr val="tx2">
                <a:lumMod val="75000"/>
              </a:schemeClr>
            </a:solidFill>
          </a:ln>
        </p:spPr>
        <p:txBody>
          <a:bodyPr>
            <a:normAutofit lnSpcReduction="10000"/>
          </a:bodyPr>
          <a:lstStyle/>
          <a:p>
            <a:pPr marL="533400" indent="-533400" eaLnBrk="1" hangingPunct="1">
              <a:lnSpc>
                <a:spcPct val="80000"/>
              </a:lnSpc>
              <a:buFontTx/>
              <a:buNone/>
            </a:pPr>
            <a:r>
              <a:rPr lang="en-GB" sz="2000" dirty="0" smtClean="0">
                <a:solidFill>
                  <a:schemeClr val="tx2">
                    <a:lumMod val="75000"/>
                  </a:schemeClr>
                </a:solidFill>
                <a:latin typeface="Comic Sans MS" panose="030F0702030302020204" pitchFamily="66" charset="0"/>
              </a:rPr>
              <a:t>Tie an elastic band around the</a:t>
            </a:r>
          </a:p>
          <a:p>
            <a:pPr marL="533400" indent="-533400" eaLnBrk="1" hangingPunct="1">
              <a:lnSpc>
                <a:spcPct val="80000"/>
              </a:lnSpc>
              <a:buFontTx/>
              <a:buNone/>
            </a:pPr>
            <a:r>
              <a:rPr lang="en-GB" sz="2000" dirty="0" smtClean="0">
                <a:solidFill>
                  <a:schemeClr val="tx2">
                    <a:lumMod val="75000"/>
                  </a:schemeClr>
                </a:solidFill>
                <a:latin typeface="Comic Sans MS" panose="030F0702030302020204" pitchFamily="66" charset="0"/>
              </a:rPr>
              <a:t>object.</a:t>
            </a:r>
          </a:p>
          <a:p>
            <a:pPr marL="533400" indent="-533400" eaLnBrk="1" hangingPunct="1">
              <a:lnSpc>
                <a:spcPct val="80000"/>
              </a:lnSpc>
              <a:buFontTx/>
              <a:buNone/>
            </a:pPr>
            <a:endParaRPr lang="en-GB" sz="2000" dirty="0">
              <a:solidFill>
                <a:schemeClr val="tx2">
                  <a:lumMod val="75000"/>
                </a:schemeClr>
              </a:solidFill>
              <a:latin typeface="Comic Sans MS" panose="030F0702030302020204" pitchFamily="66" charset="0"/>
            </a:endParaRPr>
          </a:p>
          <a:p>
            <a:pPr marL="533400" indent="-533400" eaLnBrk="1" hangingPunct="1">
              <a:lnSpc>
                <a:spcPct val="80000"/>
              </a:lnSpc>
              <a:buFontTx/>
              <a:buNone/>
            </a:pPr>
            <a:r>
              <a:rPr lang="en-GB" sz="2000" dirty="0" smtClean="0">
                <a:solidFill>
                  <a:schemeClr val="tx2">
                    <a:lumMod val="75000"/>
                  </a:schemeClr>
                </a:solidFill>
                <a:latin typeface="Comic Sans MS" panose="030F0702030302020204" pitchFamily="66" charset="0"/>
              </a:rPr>
              <a:t>Hook it up to a Newton meter</a:t>
            </a:r>
          </a:p>
          <a:p>
            <a:pPr marL="533400" indent="-533400" eaLnBrk="1" hangingPunct="1">
              <a:lnSpc>
                <a:spcPct val="80000"/>
              </a:lnSpc>
              <a:buFontTx/>
              <a:buNone/>
            </a:pPr>
            <a:r>
              <a:rPr lang="en-GB" sz="2000" dirty="0" smtClean="0">
                <a:solidFill>
                  <a:schemeClr val="tx2">
                    <a:lumMod val="75000"/>
                  </a:schemeClr>
                </a:solidFill>
                <a:latin typeface="Comic Sans MS" panose="030F0702030302020204" pitchFamily="66" charset="0"/>
              </a:rPr>
              <a:t>and weigh it in air.</a:t>
            </a:r>
          </a:p>
          <a:p>
            <a:pPr marL="0" indent="0" eaLnBrk="1" hangingPunct="1">
              <a:lnSpc>
                <a:spcPct val="80000"/>
              </a:lnSpc>
              <a:buNone/>
            </a:pPr>
            <a:endParaRPr lang="en-GB" sz="2000" dirty="0" smtClean="0">
              <a:solidFill>
                <a:schemeClr val="tx2">
                  <a:lumMod val="75000"/>
                </a:schemeClr>
              </a:solidFill>
              <a:latin typeface="Comic Sans MS" panose="030F0702030302020204" pitchFamily="66" charset="0"/>
            </a:endParaRPr>
          </a:p>
          <a:p>
            <a:pPr marL="0" indent="0" eaLnBrk="1" hangingPunct="1">
              <a:lnSpc>
                <a:spcPct val="80000"/>
              </a:lnSpc>
              <a:buNone/>
            </a:pPr>
            <a:r>
              <a:rPr lang="en-GB" sz="2000" dirty="0" smtClean="0">
                <a:solidFill>
                  <a:schemeClr val="tx2">
                    <a:lumMod val="75000"/>
                  </a:schemeClr>
                </a:solidFill>
                <a:latin typeface="Comic Sans MS" panose="030F0702030302020204" pitchFamily="66" charset="0"/>
              </a:rPr>
              <a:t>See whether it floats or sinks.</a:t>
            </a:r>
          </a:p>
          <a:p>
            <a:pPr marL="0" indent="0" eaLnBrk="1" hangingPunct="1">
              <a:lnSpc>
                <a:spcPct val="80000"/>
              </a:lnSpc>
              <a:buNone/>
            </a:pPr>
            <a:endParaRPr lang="en-GB" sz="2000" dirty="0" smtClean="0">
              <a:solidFill>
                <a:schemeClr val="tx2">
                  <a:lumMod val="75000"/>
                </a:schemeClr>
              </a:solidFill>
              <a:latin typeface="Comic Sans MS" panose="030F0702030302020204" pitchFamily="66" charset="0"/>
            </a:endParaRPr>
          </a:p>
          <a:p>
            <a:pPr marL="0" indent="0" eaLnBrk="1" hangingPunct="1">
              <a:lnSpc>
                <a:spcPct val="80000"/>
              </a:lnSpc>
              <a:buNone/>
            </a:pPr>
            <a:r>
              <a:rPr lang="en-GB" sz="2000" dirty="0" smtClean="0">
                <a:solidFill>
                  <a:schemeClr val="tx2">
                    <a:lumMod val="75000"/>
                  </a:schemeClr>
                </a:solidFill>
                <a:latin typeface="Comic Sans MS" panose="030F0702030302020204" pitchFamily="66" charset="0"/>
              </a:rPr>
              <a:t>Hook it up to the Newton meter and weigh it either in the water or on the water.</a:t>
            </a:r>
          </a:p>
          <a:p>
            <a:pPr marL="0" indent="0" eaLnBrk="1" hangingPunct="1">
              <a:lnSpc>
                <a:spcPct val="80000"/>
              </a:lnSpc>
              <a:buNone/>
            </a:pPr>
            <a:endParaRPr lang="en-GB" sz="2000" dirty="0" smtClean="0">
              <a:solidFill>
                <a:schemeClr val="tx2">
                  <a:lumMod val="75000"/>
                </a:schemeClr>
              </a:solidFill>
              <a:latin typeface="Comic Sans MS" panose="030F0702030302020204" pitchFamily="66" charset="0"/>
            </a:endParaRPr>
          </a:p>
          <a:p>
            <a:pPr marL="0" indent="0" eaLnBrk="1" hangingPunct="1">
              <a:lnSpc>
                <a:spcPct val="80000"/>
              </a:lnSpc>
              <a:buNone/>
            </a:pPr>
            <a:r>
              <a:rPr lang="en-GB" sz="2000" dirty="0" smtClean="0">
                <a:solidFill>
                  <a:schemeClr val="tx2">
                    <a:lumMod val="75000"/>
                  </a:schemeClr>
                </a:solidFill>
                <a:latin typeface="Comic Sans MS" panose="030F0702030302020204" pitchFamily="66" charset="0"/>
              </a:rPr>
              <a:t>Repeat for two objects that float and two objects that sink. </a:t>
            </a:r>
          </a:p>
          <a:p>
            <a:pPr marL="0" indent="0" eaLnBrk="1" hangingPunct="1">
              <a:lnSpc>
                <a:spcPct val="80000"/>
              </a:lnSpc>
              <a:buNone/>
            </a:pPr>
            <a:endParaRPr lang="en-GB" sz="2000" dirty="0" smtClean="0">
              <a:solidFill>
                <a:schemeClr val="tx2">
                  <a:lumMod val="75000"/>
                </a:schemeClr>
              </a:solidFill>
              <a:latin typeface="Comic Sans MS" panose="030F0702030302020204" pitchFamily="66" charset="0"/>
            </a:endParaRPr>
          </a:p>
          <a:p>
            <a:pPr marL="0" indent="0" eaLnBrk="1" hangingPunct="1">
              <a:lnSpc>
                <a:spcPct val="80000"/>
              </a:lnSpc>
              <a:buNone/>
            </a:pPr>
            <a:r>
              <a:rPr lang="en-GB" sz="2000" u="sng" dirty="0" smtClean="0">
                <a:solidFill>
                  <a:schemeClr val="tx2">
                    <a:lumMod val="75000"/>
                  </a:schemeClr>
                </a:solidFill>
                <a:latin typeface="Comic Sans MS" panose="030F0702030302020204" pitchFamily="66" charset="0"/>
              </a:rPr>
              <a:t>Draw an appropriate results table</a:t>
            </a:r>
          </a:p>
        </p:txBody>
      </p:sp>
      <p:pic>
        <p:nvPicPr>
          <p:cNvPr id="4100" name="Picture 4" descr="MCBD09488_0000[1]"/>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4643438" y="1628775"/>
            <a:ext cx="3995737" cy="4105275"/>
          </a:xfrm>
        </p:spPr>
      </p:pic>
      <p:sp>
        <p:nvSpPr>
          <p:cNvPr id="5" name="Rectangle 4"/>
          <p:cNvSpPr/>
          <p:nvPr/>
        </p:nvSpPr>
        <p:spPr>
          <a:xfrm>
            <a:off x="881354" y="6225259"/>
            <a:ext cx="6984776" cy="338554"/>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defRPr/>
            </a:pPr>
            <a:r>
              <a:rPr lang="en-GB" sz="1600" dirty="0"/>
              <a:t>LO</a:t>
            </a:r>
            <a:r>
              <a:rPr lang="en-GB" sz="1600" dirty="0" smtClean="0"/>
              <a:t>: </a:t>
            </a:r>
            <a:r>
              <a:rPr lang="en-GB" sz="1600" dirty="0" smtClean="0">
                <a:cs typeface="Arial" charset="0"/>
              </a:rPr>
              <a:t>to say whether Jack and Rose could both have fitted on the door.</a:t>
            </a:r>
            <a:endParaRPr lang="en-GB" sz="1600" dirty="0"/>
          </a:p>
        </p:txBody>
      </p:sp>
      <p:pic>
        <p:nvPicPr>
          <p:cNvPr id="6" name="Picture 8" descr="C:\Documents and Settings\rmorris3\Local Settings\Temporary Internet Files\Content.IE5\MCV7IOYR\MC900440428[1].wmf"/>
          <p:cNvPicPr>
            <a:picLocks noChangeAspect="1" noChangeArrowheads="1"/>
          </p:cNvPicPr>
          <p:nvPr/>
        </p:nvPicPr>
        <p:blipFill>
          <a:blip r:embed="rId4" cstate="print"/>
          <a:srcRect/>
          <a:stretch>
            <a:fillRect/>
          </a:stretch>
        </p:blipFill>
        <p:spPr bwMode="auto">
          <a:xfrm>
            <a:off x="7927859" y="5608071"/>
            <a:ext cx="1136650" cy="1196975"/>
          </a:xfrm>
          <a:prstGeom prst="rect">
            <a:avLst/>
          </a:prstGeom>
          <a:noFill/>
          <a:ln w="9525">
            <a:noFill/>
            <a:miter lim="800000"/>
            <a:headEnd/>
            <a:tailEnd/>
          </a:ln>
        </p:spPr>
      </p:pic>
    </p:spTree>
    <p:extLst>
      <p:ext uri="{BB962C8B-B14F-4D97-AF65-F5344CB8AC3E}">
        <p14:creationId xmlns:p14="http://schemas.microsoft.com/office/powerpoint/2010/main" val="39719043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1.cdnds.net/13/18/618x407/odd-giant-rubber-duck.jpg"/>
          <p:cNvPicPr>
            <a:picLocks noChangeAspect="1" noChangeArrowheads="1"/>
          </p:cNvPicPr>
          <p:nvPr/>
        </p:nvPicPr>
        <p:blipFill>
          <a:blip r:embed="rId3" cstate="print"/>
          <a:srcRect/>
          <a:stretch>
            <a:fillRect/>
          </a:stretch>
        </p:blipFill>
        <p:spPr bwMode="auto">
          <a:xfrm>
            <a:off x="323528" y="1052736"/>
            <a:ext cx="7763062" cy="5112568"/>
          </a:xfrm>
          <a:prstGeom prst="rect">
            <a:avLst/>
          </a:prstGeom>
          <a:noFill/>
        </p:spPr>
      </p:pic>
      <p:sp>
        <p:nvSpPr>
          <p:cNvPr id="5" name="Cloud Callout 4"/>
          <p:cNvSpPr/>
          <p:nvPr/>
        </p:nvSpPr>
        <p:spPr>
          <a:xfrm>
            <a:off x="4788024" y="260648"/>
            <a:ext cx="3960440" cy="3528392"/>
          </a:xfrm>
          <a:prstGeom prst="cloudCallout">
            <a:avLst>
              <a:gd name="adj1" fmla="val 53050"/>
              <a:gd name="adj2" fmla="val 81239"/>
            </a:avLst>
          </a:prstGeom>
          <a:solidFill>
            <a:schemeClr val="bg1"/>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solidFill>
                  <a:schemeClr val="tx1"/>
                </a:solidFill>
              </a:rPr>
              <a:t>Why is this rubber duck floating?</a:t>
            </a:r>
            <a:endParaRPr lang="en-GB" sz="3600" dirty="0">
              <a:solidFill>
                <a:schemeClr val="tx1"/>
              </a:solidFill>
            </a:endParaRPr>
          </a:p>
        </p:txBody>
      </p:sp>
    </p:spTree>
    <p:extLst>
      <p:ext uri="{BB962C8B-B14F-4D97-AF65-F5344CB8AC3E}">
        <p14:creationId xmlns:p14="http://schemas.microsoft.com/office/powerpoint/2010/main" val="235033868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380</TotalTime>
  <Words>1134</Words>
  <Application>Microsoft Macintosh PowerPoint</Application>
  <PresentationFormat>On-screen Show (4:3)</PresentationFormat>
  <Paragraphs>155</Paragraphs>
  <Slides>31</Slides>
  <Notes>6</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Agency FB</vt:lpstr>
      <vt:lpstr>Arial</vt:lpstr>
      <vt:lpstr>Calibri</vt:lpstr>
      <vt:lpstr>Comic Sans MS</vt:lpstr>
      <vt:lpstr>Times New Roman</vt:lpstr>
      <vt:lpstr>Office Theme</vt:lpstr>
      <vt:lpstr>Floating and Sinking</vt:lpstr>
      <vt:lpstr>Floating and Sinking</vt:lpstr>
      <vt:lpstr>PowerPoint Presentation</vt:lpstr>
      <vt:lpstr>PowerPoint Presentation</vt:lpstr>
      <vt:lpstr>Final Objective: To be able to scientifically answer the question:     “Would Jack and Rose both have fitted on the door?” </vt:lpstr>
      <vt:lpstr>Learning Objectives</vt:lpstr>
      <vt:lpstr>PowerPoint Presentation</vt:lpstr>
      <vt:lpstr>What are the independent and dependent variables?</vt:lpstr>
      <vt:lpstr>PowerPoint Presentation</vt:lpstr>
      <vt:lpstr>PowerPoint Presentation</vt:lpstr>
      <vt:lpstr> Floating in the Dead Sea- how is this possible?</vt:lpstr>
      <vt:lpstr>The water in the dead sea is denser but what does that mean?</vt:lpstr>
      <vt:lpstr> Density is the amount of “stuff” (mass) in a fixed space (volume) </vt:lpstr>
      <vt:lpstr>Calculating Density</vt:lpstr>
      <vt:lpstr>PowerPoint Presentation</vt:lpstr>
      <vt:lpstr>Learning Objectives</vt:lpstr>
      <vt:lpstr>PowerPoint Presentation</vt:lpstr>
      <vt:lpstr>Why is calculating density so difficult?</vt:lpstr>
      <vt:lpstr>Archimedes’ Principle</vt:lpstr>
      <vt:lpstr>http://maps.google.co.uk/maps?hl=en&amp;resnum=0&amp;q=Syracuse+sicily+map&amp;um=1&amp;ie=UTF-8&amp;hq=&amp;hnear=Syracuse+SR,+Italy&amp;gl=uk&amp;ei=ni1LS5zOBNeM4garucj_Ag&amp;sa=X&amp;oi=geocode_result&amp;ct=image&amp;resnum=1&amp;ved=0CA0Q8gEwAA </vt:lpstr>
      <vt:lpstr>Your task</vt:lpstr>
      <vt:lpstr>PowerPoint Presentation</vt:lpstr>
      <vt:lpstr>PowerPoint Presentation</vt:lpstr>
      <vt:lpstr>Archimedes’ Principle</vt:lpstr>
      <vt:lpstr>Practical Investigation</vt:lpstr>
      <vt:lpstr>Calculations – show your working out!</vt:lpstr>
      <vt:lpstr>How well did you do?</vt:lpstr>
      <vt:lpstr>PowerPoint Presentation</vt:lpstr>
      <vt:lpstr>Learning Objectives</vt:lpstr>
      <vt:lpstr>PowerPoint Presentation</vt:lpstr>
      <vt:lpstr>Final Objective: To be able to scientifically answer the question:     “Would Jack and Rose both have fitted on the door?” </vt:lpstr>
    </vt:vector>
  </TitlesOfParts>
  <Company>All Hallows Catholic College</Company>
  <LinksUpToDate>false</LinksUpToDate>
  <SharedDoc>false</SharedDoc>
  <HyperlinksChanged>false</HyperlinksChanged>
  <AppVersion>15.0023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 November 2014 Floating and Sinking</dc:title>
  <dc:creator>MySchool</dc:creator>
  <cp:lastModifiedBy>Fielding S.</cp:lastModifiedBy>
  <cp:revision>56</cp:revision>
  <cp:lastPrinted>2016-01-15T17:27:18Z</cp:lastPrinted>
  <dcterms:created xsi:type="dcterms:W3CDTF">2014-11-10T15:01:27Z</dcterms:created>
  <dcterms:modified xsi:type="dcterms:W3CDTF">2016-07-12T15:32:22Z</dcterms:modified>
</cp:coreProperties>
</file>