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wdp" ContentType="image/vnd.ms-photo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</p:sldMasterIdLst>
  <p:notesMasterIdLst>
    <p:notesMasterId r:id="rId18"/>
  </p:notesMasterIdLst>
  <p:sldIdLst>
    <p:sldId id="261" r:id="rId5"/>
    <p:sldId id="269" r:id="rId6"/>
    <p:sldId id="260" r:id="rId7"/>
    <p:sldId id="262" r:id="rId8"/>
    <p:sldId id="266" r:id="rId9"/>
    <p:sldId id="267" r:id="rId10"/>
    <p:sldId id="275" r:id="rId11"/>
    <p:sldId id="259" r:id="rId12"/>
    <p:sldId id="270" r:id="rId13"/>
    <p:sldId id="271" r:id="rId14"/>
    <p:sldId id="272" r:id="rId15"/>
    <p:sldId id="273" r:id="rId16"/>
    <p:sldId id="274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87" autoAdjust="0"/>
    <p:restoredTop sz="94629"/>
  </p:normalViewPr>
  <p:slideViewPr>
    <p:cSldViewPr>
      <p:cViewPr varScale="1">
        <p:scale>
          <a:sx n="108" d="100"/>
          <a:sy n="108" d="100"/>
        </p:scale>
        <p:origin x="1792" y="1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CD95D3-213D-431F-99CC-9E232BA27834}" type="datetimeFigureOut">
              <a:rPr lang="en-GB" smtClean="0"/>
              <a:t>12/07/2016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EF8579-0FCE-48C4-8E7B-C404677E2D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7893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DO</a:t>
            </a:r>
            <a:r>
              <a:rPr lang="en-GB" baseline="0" dirty="0" smtClean="0"/>
              <a:t> NOT TELL THEM THE ANSWER.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EF8579-0FCE-48C4-8E7B-C404677E2D93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17976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EF8579-0FCE-48C4-8E7B-C404677E2D93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6183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EF8579-0FCE-48C4-8E7B-C404677E2D93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42795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Pictures are Herring, Shrimp and Krill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EF8579-0FCE-48C4-8E7B-C404677E2D93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7300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They will see other plankton but it easier</a:t>
            </a:r>
            <a:r>
              <a:rPr lang="en-GB" baseline="0" dirty="0" smtClean="0"/>
              <a:t> for them to count six types only.  Note the egg capsule is very large and looks like a </a:t>
            </a:r>
            <a:r>
              <a:rPr lang="en-GB" baseline="0" smtClean="0"/>
              <a:t>fried egg.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EF8579-0FCE-48C4-8E7B-C404677E2D93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68582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A0B4E7-3700-4524-A86C-511C6AE2DB1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71981D-3648-4D7E-9C86-6570521D2507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19729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7E1611-D4CB-41B5-9375-98146F434CC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1C77A1-72FB-41C3-885A-68074057075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7853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E7CBA6-1716-4F3F-AB36-40DFA042846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25674A-A9D5-4ADD-A2E3-59AF2DC24CE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48643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585670-A208-4C6E-94AE-4B83B754D13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3F5C96-A40B-40C5-8AD4-D55BE56DC342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96486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3FBE2B-A04E-479A-B210-16EE39F6C21F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BCDE17-F8A7-4029-899A-8A002F4DF27E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03593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88CACA-10B4-42F7-9D21-E79610ED178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06C210-D5C7-4B32-9179-077E78C9FBF8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34410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0B548-6DB5-4999-A4FB-2934E273121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7F1EE7-FFAD-40E3-B46E-61EEA9DF6268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09708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610C6C-E9F3-41BF-BBEC-85B3C2D09F4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FB4035-84B4-4E5D-9D54-243531726299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23139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353734-D6E6-470C-9ACF-CA27DCC76B5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409AED-4789-4A7C-B9D9-46E8453C89DC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629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639EF5-9305-44DD-9DAC-969DEB764A7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6C9B0F-CC37-4B73-B252-EBA75CAB3F5A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54608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E2985B-F293-4B42-9AF9-1FD7D0C31EF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0908A5-77CA-4CEA-886F-8C889712729B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75354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DF7E22-C79F-4FE5-97C1-50462CF5247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ADC463-ADBC-41D8-A41D-D8375200705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95422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E52CFE-506E-4C33-9CFE-55C15F2D4F8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A748C6-5599-4643-BFA4-C08C4B5C79C7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1439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C77D5C-E42E-439A-B23E-3F90B738D14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22E065-64C5-4B95-9ADA-0920098215B0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50150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E463C9-56A0-475F-8827-7D62C24E108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DCE36D-6AF0-4002-984E-83F9DEF2F046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35653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585670-A208-4C6E-94AE-4B83B754D13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3F5C96-A40B-40C5-8AD4-D55BE56DC342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87584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3FBE2B-A04E-479A-B210-16EE39F6C21F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BCDE17-F8A7-4029-899A-8A002F4DF27E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783948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88CACA-10B4-42F7-9D21-E79610ED178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06C210-D5C7-4B32-9179-077E78C9FBF8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373305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0B548-6DB5-4999-A4FB-2934E273121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7F1EE7-FFAD-40E3-B46E-61EEA9DF6268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048907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610C6C-E9F3-41BF-BBEC-85B3C2D09F4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FB4035-84B4-4E5D-9D54-243531726299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2324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353734-D6E6-470C-9ACF-CA27DCC76B5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409AED-4789-4A7C-B9D9-46E8453C89DC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20722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639EF5-9305-44DD-9DAC-969DEB764A7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6C9B0F-CC37-4B73-B252-EBA75CAB3F5A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0446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C77AB-F853-449B-A4B9-FCF5B336E2B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B2FC3A-E276-4199-B6A5-38A63EF306FB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373607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E2985B-F293-4B42-9AF9-1FD7D0C31EF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0908A5-77CA-4CEA-886F-8C889712729B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391955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E52CFE-506E-4C33-9CFE-55C15F2D4F8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A748C6-5599-4643-BFA4-C08C4B5C79C7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694560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C77D5C-E42E-439A-B23E-3F90B738D14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22E065-64C5-4B95-9ADA-0920098215B0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95096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E463C9-56A0-475F-8827-7D62C24E108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DCE36D-6AF0-4002-984E-83F9DEF2F046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2580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585670-A208-4C6E-94AE-4B83B754D13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3F5C96-A40B-40C5-8AD4-D55BE56DC342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960999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3FBE2B-A04E-479A-B210-16EE39F6C21F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BCDE17-F8A7-4029-899A-8A002F4DF27E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872514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88CACA-10B4-42F7-9D21-E79610ED178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06C210-D5C7-4B32-9179-077E78C9FBF8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643353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0B548-6DB5-4999-A4FB-2934E273121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7F1EE7-FFAD-40E3-B46E-61EEA9DF6268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545890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610C6C-E9F3-41BF-BBEC-85B3C2D09F4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FB4035-84B4-4E5D-9D54-243531726299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763605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353734-D6E6-470C-9ACF-CA27DCC76B5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409AED-4789-4A7C-B9D9-46E8453C89DC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8786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CB5F86-BDFB-4765-9706-C6AAF11B34F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EDE121-2DCE-4FE9-BEE0-B96B3B4D93C1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095386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639EF5-9305-44DD-9DAC-969DEB764A7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6C9B0F-CC37-4B73-B252-EBA75CAB3F5A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25214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E2985B-F293-4B42-9AF9-1FD7D0C31EF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0908A5-77CA-4CEA-886F-8C889712729B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053675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E52CFE-506E-4C33-9CFE-55C15F2D4F8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A748C6-5599-4643-BFA4-C08C4B5C79C7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36505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C77D5C-E42E-439A-B23E-3F90B738D14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22E065-64C5-4B95-9ADA-0920098215B0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954149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E463C9-56A0-475F-8827-7D62C24E108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DCE36D-6AF0-4002-984E-83F9DEF2F046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9116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6D77F6-B97A-4601-B5D5-8DECF4DA8FA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FCF7A1-46FC-4A7A-957C-D2D74E3A0A5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0816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9B151D-5513-4BA1-9A91-3D6F64BE473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21F4C9-3185-4547-AF20-C61A44B42EBC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2817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8B8705-222F-4AA6-9AD8-2CE2F1599FC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964B96-A236-4B01-BB7C-11E6F333E50D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0937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05C560-765E-4E8C-B162-F9209950DCC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83CEAC-61A3-41AB-AE9F-E7751BC2B17D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4562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30C97E-74D6-4E0D-B9FB-8C1613D06D4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B52B0-FDC7-42D8-8485-10CDC8FE558F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4008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1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4.xml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4.xml"/><Relationship Id="rId12" Type="http://schemas.openxmlformats.org/officeDocument/2006/relationships/theme" Target="../theme/theme4.xml"/><Relationship Id="rId1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8.xml"/><Relationship Id="rId6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0.xml"/><Relationship Id="rId8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17522B9-2909-47EA-BC04-F07FF00152F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84C00DE-B3AD-4585-B5C5-762D537A7F2C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9571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D637063-8E57-43C4-BCC9-B37014A5FC8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8B4D4C9-507B-4497-B2E1-5D58FBBCC516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420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D637063-8E57-43C4-BCC9-B37014A5FC8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8B4D4C9-507B-4497-B2E1-5D58FBBCC516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1560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D637063-8E57-43C4-BCC9-B37014A5FC8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7/12/16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8B4D4C9-507B-4497-B2E1-5D58FBBCC516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0376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image" Target="../media/image17.png"/><Relationship Id="rId7" Type="http://schemas.openxmlformats.org/officeDocument/2006/relationships/image" Target="../media/image18.png"/><Relationship Id="rId8" Type="http://schemas.openxmlformats.org/officeDocument/2006/relationships/image" Target="../media/image19.png"/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image" Target="../media/image20.png"/><Relationship Id="rId3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microsoft.com/office/2007/relationships/hdphoto" Target="../media/hdphoto1.wdp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image" Target="../media/image3.png"/><Relationship Id="rId3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Kristen ITC" panose="03050502040202030202" pitchFamily="66" charset="0"/>
              </a:rPr>
              <a:t>The Plankton Police</a:t>
            </a:r>
            <a:endParaRPr lang="en-GB" dirty="0">
              <a:latin typeface="Kristen ITC" panose="03050502040202030202" pitchFamily="66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948" y="1790506"/>
            <a:ext cx="3046769" cy="410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Callout 3"/>
          <p:cNvSpPr/>
          <p:nvPr/>
        </p:nvSpPr>
        <p:spPr>
          <a:xfrm>
            <a:off x="5004048" y="2240868"/>
            <a:ext cx="3168352" cy="3168352"/>
          </a:xfrm>
          <a:prstGeom prst="wedgeEllipseCallout">
            <a:avLst>
              <a:gd name="adj1" fmla="val -108434"/>
              <a:gd name="adj2" fmla="val 28830"/>
            </a:avLst>
          </a:prstGeom>
          <a:solidFill>
            <a:srgbClr val="003300"/>
          </a:solidFill>
          <a:ln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Kristen ITC" panose="03050502040202030202" pitchFamily="66" charset="0"/>
              </a:rPr>
              <a:t>A body has been washed ashore.  How could I help the police to decide if it was drowned or if the body was dumped in the sea after death?</a:t>
            </a:r>
            <a:endParaRPr lang="en-GB" dirty="0">
              <a:latin typeface="Kristen ITC" panose="03050502040202030202" pitchFamily="66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6093296"/>
            <a:ext cx="2706859" cy="627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391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Kristen ITC" panose="03050502040202030202" pitchFamily="66" charset="0"/>
              </a:rPr>
              <a:t>What to count….</a:t>
            </a:r>
            <a:endParaRPr lang="en-GB" dirty="0">
              <a:latin typeface="Kristen ITC" panose="03050502040202030202" pitchFamily="66" charset="0"/>
            </a:endParaRP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463088"/>
            <a:ext cx="1266277" cy="2215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33471" y="1363349"/>
            <a:ext cx="17588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latin typeface="Kristen ITC" panose="03050502040202030202" pitchFamily="66" charset="0"/>
              </a:rPr>
              <a:t>Chain Diatom</a:t>
            </a:r>
            <a:endParaRPr lang="en-GB" dirty="0">
              <a:latin typeface="Kristen ITC" panose="03050502040202030202" pitchFamily="66" charset="0"/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5101029"/>
            <a:ext cx="1795463" cy="157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238953" y="5877623"/>
            <a:ext cx="11272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latin typeface="Kristen ITC" panose="03050502040202030202" pitchFamily="66" charset="0"/>
              </a:rPr>
              <a:t>Diatoms</a:t>
            </a:r>
            <a:endParaRPr lang="en-GB" dirty="0">
              <a:latin typeface="Kristen ITC" panose="03050502040202030202" pitchFamily="66" charset="0"/>
            </a:endParaRP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0981" y="1268760"/>
            <a:ext cx="1664123" cy="2014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585104" y="1570644"/>
            <a:ext cx="19127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latin typeface="Kristen ITC" panose="03050502040202030202" pitchFamily="66" charset="0"/>
              </a:rPr>
              <a:t>Barnacle larvae</a:t>
            </a:r>
            <a:endParaRPr lang="en-GB" dirty="0">
              <a:latin typeface="Kristen ITC" panose="03050502040202030202" pitchFamily="66" charset="0"/>
            </a:endParaRPr>
          </a:p>
        </p:txBody>
      </p:sp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2860" y="3978520"/>
            <a:ext cx="2085112" cy="2697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541455" y="3609188"/>
            <a:ext cx="1317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latin typeface="Kristen ITC" panose="03050502040202030202" pitchFamily="66" charset="0"/>
              </a:rPr>
              <a:t>Copepods</a:t>
            </a:r>
            <a:endParaRPr lang="en-GB" dirty="0">
              <a:latin typeface="Kristen ITC" panose="03050502040202030202" pitchFamily="66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0102" y="4235622"/>
            <a:ext cx="1710090" cy="2529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644008" y="3793854"/>
            <a:ext cx="1332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latin typeface="Kristen ITC" panose="03050502040202030202" pitchFamily="66" charset="0"/>
              </a:rPr>
              <a:t>Sea squirt</a:t>
            </a:r>
            <a:endParaRPr lang="en-GB" dirty="0">
              <a:latin typeface="Kristen ITC" panose="03050502040202030202" pitchFamily="66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66" y="2848273"/>
            <a:ext cx="3114820" cy="1891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302386" y="3309800"/>
            <a:ext cx="15119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latin typeface="Kristen ITC" panose="03050502040202030202" pitchFamily="66" charset="0"/>
              </a:rPr>
              <a:t>Egg capsule</a:t>
            </a:r>
            <a:endParaRPr lang="en-GB" dirty="0">
              <a:latin typeface="Kristen ITC" panose="03050502040202030202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1491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692696"/>
            <a:ext cx="8229600" cy="5606083"/>
          </a:xfrm>
        </p:spPr>
        <p:txBody>
          <a:bodyPr/>
          <a:lstStyle/>
          <a:p>
            <a:pPr marL="0" indent="0">
              <a:buNone/>
            </a:pPr>
            <a:r>
              <a:rPr lang="en-GB" sz="4400" dirty="0" smtClean="0">
                <a:latin typeface="Kristen ITC" panose="03050502040202030202" pitchFamily="66" charset="0"/>
              </a:rPr>
              <a:t>Which type of plankton is the most common?</a:t>
            </a:r>
          </a:p>
          <a:p>
            <a:pPr marL="0" indent="0">
              <a:buNone/>
            </a:pPr>
            <a:endParaRPr lang="en-GB" sz="4400" dirty="0" smtClean="0">
              <a:latin typeface="Kristen ITC" panose="03050502040202030202" pitchFamily="66" charset="0"/>
            </a:endParaRPr>
          </a:p>
          <a:p>
            <a:pPr marL="0" indent="0">
              <a:buNone/>
            </a:pPr>
            <a:r>
              <a:rPr lang="en-GB" sz="4400" dirty="0" smtClean="0">
                <a:latin typeface="Kristen ITC" panose="03050502040202030202" pitchFamily="66" charset="0"/>
              </a:rPr>
              <a:t>Is it a phytoplankton or a zooplankton?</a:t>
            </a:r>
          </a:p>
          <a:p>
            <a:pPr marL="0" indent="0">
              <a:buNone/>
            </a:pPr>
            <a:endParaRPr lang="en-GB" sz="4400" dirty="0" smtClean="0">
              <a:latin typeface="Kristen ITC" panose="03050502040202030202" pitchFamily="66" charset="0"/>
            </a:endParaRPr>
          </a:p>
          <a:p>
            <a:pPr marL="0" indent="0">
              <a:buNone/>
            </a:pPr>
            <a:r>
              <a:rPr lang="en-GB" sz="4400" dirty="0" smtClean="0">
                <a:latin typeface="Kristen ITC" panose="03050502040202030202" pitchFamily="66" charset="0"/>
              </a:rPr>
              <a:t>How do you know?</a:t>
            </a:r>
            <a:endParaRPr lang="en-GB" sz="4400" dirty="0">
              <a:latin typeface="Kristen ITC" panose="03050502040202030202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9193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 smtClean="0">
                <a:latin typeface="Kristen ITC" panose="03050502040202030202" pitchFamily="66" charset="0"/>
              </a:rPr>
              <a:t>Can you estimate how much plankton you would drink if you gulped whilst swimming in the sea?</a:t>
            </a:r>
            <a:endParaRPr lang="en-GB" sz="3600" dirty="0">
              <a:latin typeface="Kristen ITC" panose="03050502040202030202" pitchFamily="66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67544" y="1988840"/>
            <a:ext cx="4464496" cy="4525963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>
                <a:latin typeface="Kristen ITC" panose="03050502040202030202" pitchFamily="66" charset="0"/>
              </a:rPr>
              <a:t>The total number of plankton in my ____ml sample was….</a:t>
            </a:r>
          </a:p>
          <a:p>
            <a:pPr marL="0" indent="0">
              <a:buNone/>
            </a:pPr>
            <a:endParaRPr lang="en-GB" dirty="0" smtClean="0">
              <a:latin typeface="Kristen ITC" panose="03050502040202030202" pitchFamily="66" charset="0"/>
            </a:endParaRPr>
          </a:p>
          <a:p>
            <a:pPr marL="0" indent="0">
              <a:buNone/>
            </a:pPr>
            <a:r>
              <a:rPr lang="en-GB" dirty="0" smtClean="0">
                <a:latin typeface="Kristen ITC" panose="03050502040202030202" pitchFamily="66" charset="0"/>
              </a:rPr>
              <a:t>The average person’s mouth can hold 120ml of water.</a:t>
            </a:r>
          </a:p>
          <a:p>
            <a:pPr marL="0" indent="0">
              <a:buNone/>
            </a:pPr>
            <a:endParaRPr lang="en-GB" dirty="0" smtClean="0">
              <a:latin typeface="Kristen ITC" panose="03050502040202030202" pitchFamily="66" charset="0"/>
            </a:endParaRPr>
          </a:p>
          <a:p>
            <a:pPr marL="0" indent="0">
              <a:buNone/>
            </a:pPr>
            <a:r>
              <a:rPr lang="en-GB" dirty="0" smtClean="0">
                <a:latin typeface="Kristen ITC" panose="03050502040202030202" pitchFamily="66" charset="0"/>
              </a:rPr>
              <a:t>This means I could swallow……</a:t>
            </a:r>
            <a:endParaRPr lang="en-GB" dirty="0">
              <a:latin typeface="Kristen ITC" panose="03050502040202030202" pitchFamily="66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988840"/>
            <a:ext cx="3168352" cy="2100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7232" y="4437112"/>
            <a:ext cx="22860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8695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Kristen ITC" panose="03050502040202030202" pitchFamily="66" charset="0"/>
              </a:rPr>
              <a:t>Can </a:t>
            </a:r>
            <a:r>
              <a:rPr lang="en-GB" dirty="0" smtClean="0">
                <a:latin typeface="Kristen ITC" panose="03050502040202030202" pitchFamily="66" charset="0"/>
              </a:rPr>
              <a:t>you </a:t>
            </a:r>
            <a:r>
              <a:rPr lang="en-GB" dirty="0" smtClean="0">
                <a:latin typeface="Kristen ITC" panose="03050502040202030202" pitchFamily="66" charset="0"/>
              </a:rPr>
              <a:t>improve your answer?</a:t>
            </a:r>
            <a:endParaRPr lang="en-GB" dirty="0">
              <a:latin typeface="Kristen ITC" panose="03050502040202030202" pitchFamily="66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948" y="1790506"/>
            <a:ext cx="3046769" cy="410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Callout 3"/>
          <p:cNvSpPr/>
          <p:nvPr/>
        </p:nvSpPr>
        <p:spPr>
          <a:xfrm>
            <a:off x="5004048" y="2240868"/>
            <a:ext cx="3168352" cy="3168352"/>
          </a:xfrm>
          <a:prstGeom prst="wedgeEllipseCallout">
            <a:avLst>
              <a:gd name="adj1" fmla="val -108434"/>
              <a:gd name="adj2" fmla="val 28830"/>
            </a:avLst>
          </a:prstGeom>
          <a:solidFill>
            <a:srgbClr val="003300"/>
          </a:solidFill>
          <a:ln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Kristen ITC" panose="03050502040202030202" pitchFamily="66" charset="0"/>
              </a:rPr>
              <a:t>A body has been washed ashore.  How could I help the police to decide if it was drowned or if the body was dumped in the sea after death?</a:t>
            </a:r>
            <a:endParaRPr lang="en-GB" dirty="0">
              <a:latin typeface="Kristen ITC" panose="03050502040202030202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327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3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ular Callout 1"/>
          <p:cNvSpPr/>
          <p:nvPr/>
        </p:nvSpPr>
        <p:spPr>
          <a:xfrm>
            <a:off x="5148064" y="476672"/>
            <a:ext cx="3886200" cy="5715000"/>
          </a:xfrm>
          <a:prstGeom prst="wedgeRoundRectCallout">
            <a:avLst>
              <a:gd name="adj1" fmla="val -90138"/>
              <a:gd name="adj2" fmla="val -5814"/>
              <a:gd name="adj3" fmla="val 16667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000" b="1" dirty="0">
                <a:solidFill>
                  <a:srgbClr val="FFFF00"/>
                </a:solidFill>
                <a:latin typeface="Kristen ITC" panose="03050502040202030202" pitchFamily="66" charset="0"/>
              </a:rPr>
              <a:t>All </a:t>
            </a:r>
            <a:r>
              <a:rPr lang="en-GB" sz="2000" dirty="0">
                <a:solidFill>
                  <a:prstClr val="white"/>
                </a:solidFill>
                <a:latin typeface="Kristen ITC" panose="03050502040202030202" pitchFamily="66" charset="0"/>
              </a:rPr>
              <a:t>will be able to complete </a:t>
            </a:r>
            <a:r>
              <a:rPr lang="en-GB" sz="2000" dirty="0" smtClean="0">
                <a:solidFill>
                  <a:prstClr val="white"/>
                </a:solidFill>
                <a:latin typeface="Kristen ITC" panose="03050502040202030202" pitchFamily="66" charset="0"/>
              </a:rPr>
              <a:t>a sample tally and </a:t>
            </a:r>
            <a:r>
              <a:rPr lang="en-GB" sz="2000" dirty="0">
                <a:solidFill>
                  <a:prstClr val="white"/>
                </a:solidFill>
                <a:latin typeface="Kristen ITC" panose="03050502040202030202" pitchFamily="66" charset="0"/>
              </a:rPr>
              <a:t>interpret some results.</a:t>
            </a:r>
          </a:p>
          <a:p>
            <a:pPr algn="ctr">
              <a:defRPr/>
            </a:pPr>
            <a:endParaRPr lang="en-GB" sz="2000" dirty="0">
              <a:solidFill>
                <a:prstClr val="white"/>
              </a:solidFill>
              <a:latin typeface="Kristen ITC" panose="03050502040202030202" pitchFamily="66" charset="0"/>
            </a:endParaRPr>
          </a:p>
          <a:p>
            <a:pPr algn="ctr">
              <a:defRPr/>
            </a:pPr>
            <a:r>
              <a:rPr lang="en-GB" sz="2000" dirty="0">
                <a:solidFill>
                  <a:prstClr val="white"/>
                </a:solidFill>
                <a:latin typeface="Kristen ITC" panose="03050502040202030202" pitchFamily="66" charset="0"/>
              </a:rPr>
              <a:t> </a:t>
            </a:r>
            <a:r>
              <a:rPr lang="en-GB" sz="2000" b="1" dirty="0">
                <a:solidFill>
                  <a:srgbClr val="FFFF00"/>
                </a:solidFill>
                <a:latin typeface="Kristen ITC" panose="03050502040202030202" pitchFamily="66" charset="0"/>
              </a:rPr>
              <a:t>Most </a:t>
            </a:r>
            <a:r>
              <a:rPr lang="en-GB" sz="2000" dirty="0">
                <a:solidFill>
                  <a:prstClr val="white"/>
                </a:solidFill>
                <a:latin typeface="Kristen ITC" panose="03050502040202030202" pitchFamily="66" charset="0"/>
              </a:rPr>
              <a:t>will be able to differentiate between high and low biodiversity, and give reasons for its importance.</a:t>
            </a:r>
          </a:p>
          <a:p>
            <a:pPr algn="ctr">
              <a:defRPr/>
            </a:pPr>
            <a:endParaRPr lang="en-GB" sz="2000" dirty="0">
              <a:solidFill>
                <a:srgbClr val="FF0066"/>
              </a:solidFill>
              <a:latin typeface="Kristen ITC" panose="03050502040202030202" pitchFamily="66" charset="0"/>
            </a:endParaRPr>
          </a:p>
          <a:p>
            <a:pPr algn="ctr">
              <a:defRPr/>
            </a:pPr>
            <a:r>
              <a:rPr lang="en-GB" sz="2000" b="1" dirty="0">
                <a:solidFill>
                  <a:srgbClr val="FFFF00"/>
                </a:solidFill>
                <a:latin typeface="Kristen ITC" panose="03050502040202030202" pitchFamily="66" charset="0"/>
              </a:rPr>
              <a:t>Some </a:t>
            </a:r>
            <a:r>
              <a:rPr lang="en-GB" sz="2000" dirty="0">
                <a:solidFill>
                  <a:prstClr val="white"/>
                </a:solidFill>
                <a:latin typeface="Kristen ITC" panose="03050502040202030202" pitchFamily="66" charset="0"/>
              </a:rPr>
              <a:t>will be able to define the term biodiversity and describe how it is maintained.</a:t>
            </a:r>
          </a:p>
          <a:p>
            <a:pPr algn="ctr">
              <a:defRPr/>
            </a:pPr>
            <a:endParaRPr lang="en-GB" sz="2000" dirty="0">
              <a:solidFill>
                <a:prstClr val="white"/>
              </a:solidFill>
              <a:latin typeface="Kristen ITC" panose="03050502040202030202" pitchFamily="66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819" b="100000" l="10000" r="96444">
                        <a14:foregroundMark x1="29111" y1="86396" x2="29111" y2="99284"/>
                        <a14:foregroundMark x1="73778" y1="80430" x2="67556" y2="99523"/>
                        <a14:foregroundMark x1="31556" y1="47971" x2="38667" y2="66110"/>
                        <a14:foregroundMark x1="39111" y1="66587" x2="57556" y2="70883"/>
                        <a14:foregroundMark x1="58889" y1="70167" x2="71556" y2="58711"/>
                        <a14:foregroundMark x1="72000" y1="58711" x2="71778" y2="48449"/>
                        <a14:foregroundMark x1="95111" y1="92601" x2="95778" y2="99761"/>
                        <a14:backgroundMark x1="75333" y1="77804" x2="83556" y2="978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5130" y="980729"/>
            <a:ext cx="5600955" cy="5844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8786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4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381000" y="304800"/>
            <a:ext cx="3352800" cy="1295400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800" dirty="0">
                <a:solidFill>
                  <a:prstClr val="white"/>
                </a:solidFill>
                <a:latin typeface="Kristen ITC" panose="03050502040202030202" pitchFamily="66" charset="0"/>
              </a:rPr>
              <a:t>Key Words</a:t>
            </a:r>
          </a:p>
        </p:txBody>
      </p:sp>
      <p:sp>
        <p:nvSpPr>
          <p:cNvPr id="6" name="Oval 5"/>
          <p:cNvSpPr/>
          <p:nvPr/>
        </p:nvSpPr>
        <p:spPr>
          <a:xfrm>
            <a:off x="2915816" y="1844824"/>
            <a:ext cx="4572000" cy="4114800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3200" dirty="0">
                <a:solidFill>
                  <a:prstClr val="white"/>
                </a:solidFill>
                <a:latin typeface="Kristen ITC" panose="03050502040202030202" pitchFamily="66" charset="0"/>
              </a:rPr>
              <a:t>biodiversity</a:t>
            </a:r>
          </a:p>
          <a:p>
            <a:pPr algn="ctr">
              <a:defRPr/>
            </a:pPr>
            <a:r>
              <a:rPr lang="en-GB" sz="3200" dirty="0">
                <a:solidFill>
                  <a:prstClr val="white"/>
                </a:solidFill>
                <a:latin typeface="Kristen ITC" panose="03050502040202030202" pitchFamily="66" charset="0"/>
              </a:rPr>
              <a:t>habitat</a:t>
            </a:r>
          </a:p>
          <a:p>
            <a:pPr algn="ctr">
              <a:defRPr/>
            </a:pPr>
            <a:r>
              <a:rPr lang="en-GB" sz="3200" dirty="0" smtClean="0">
                <a:solidFill>
                  <a:prstClr val="white"/>
                </a:solidFill>
                <a:latin typeface="Kristen ITC" panose="03050502040202030202" pitchFamily="66" charset="0"/>
              </a:rPr>
              <a:t>species</a:t>
            </a:r>
            <a:endParaRPr lang="en-GB" sz="3200" dirty="0">
              <a:solidFill>
                <a:prstClr val="white"/>
              </a:solidFill>
              <a:latin typeface="Kristen ITC" panose="03050502040202030202" pitchFamily="66" charset="0"/>
            </a:endParaRPr>
          </a:p>
          <a:p>
            <a:pPr algn="ctr">
              <a:defRPr/>
            </a:pPr>
            <a:r>
              <a:rPr lang="en-GB" sz="3200" dirty="0" smtClean="0">
                <a:solidFill>
                  <a:prstClr val="white"/>
                </a:solidFill>
                <a:latin typeface="Kristen ITC" panose="03050502040202030202" pitchFamily="66" charset="0"/>
              </a:rPr>
              <a:t>Tally</a:t>
            </a:r>
          </a:p>
          <a:p>
            <a:pPr algn="ctr">
              <a:defRPr/>
            </a:pPr>
            <a:r>
              <a:rPr lang="en-GB" sz="3200" dirty="0" smtClean="0">
                <a:solidFill>
                  <a:prstClr val="white"/>
                </a:solidFill>
                <a:latin typeface="Kristen ITC" panose="03050502040202030202" pitchFamily="66" charset="0"/>
              </a:rPr>
              <a:t>Sampling</a:t>
            </a:r>
            <a:endParaRPr lang="en-GB" sz="3200" dirty="0">
              <a:solidFill>
                <a:prstClr val="white"/>
              </a:solidFill>
              <a:latin typeface="Kristen ITC" panose="03050502040202030202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5103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Kristen ITC" panose="03050502040202030202" pitchFamily="66" charset="0"/>
              </a:rPr>
              <a:t>What are Plankton?  </a:t>
            </a:r>
            <a:endParaRPr lang="en-GB" dirty="0">
              <a:latin typeface="Kristen ITC" panose="03050502040202030202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>
                <a:latin typeface="Kristen ITC" panose="03050502040202030202" pitchFamily="66" charset="0"/>
              </a:rPr>
              <a:t>Plankton are amongst some of the tiniest living organisms found in our </a:t>
            </a:r>
            <a:r>
              <a:rPr lang="en-GB" dirty="0" smtClean="0">
                <a:latin typeface="Kristen ITC" panose="03050502040202030202" pitchFamily="66" charset="0"/>
              </a:rPr>
              <a:t>oceans </a:t>
            </a:r>
            <a:r>
              <a:rPr lang="en-GB" dirty="0" smtClean="0">
                <a:latin typeface="Kristen ITC" panose="03050502040202030202" pitchFamily="66" charset="0"/>
              </a:rPr>
              <a:t>but they are arguably the most important.</a:t>
            </a:r>
          </a:p>
          <a:p>
            <a:pPr marL="0" indent="0">
              <a:buNone/>
            </a:pPr>
            <a:r>
              <a:rPr lang="en-GB" dirty="0" smtClean="0">
                <a:latin typeface="Kristen ITC" panose="03050502040202030202" pitchFamily="66" charset="0"/>
              </a:rPr>
              <a:t>They are divided into two groups:</a:t>
            </a:r>
          </a:p>
          <a:p>
            <a:pPr marL="0" indent="0">
              <a:buNone/>
            </a:pPr>
            <a:r>
              <a:rPr lang="en-GB" dirty="0" smtClean="0">
                <a:latin typeface="Kristen ITC" panose="03050502040202030202" pitchFamily="66" charset="0"/>
              </a:rPr>
              <a:t>Phytoplankton and Zooplankton</a:t>
            </a:r>
            <a:endParaRPr lang="en-GB" dirty="0">
              <a:latin typeface="Kristen ITC" panose="03050502040202030202" pitchFamily="66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525" y="4797152"/>
            <a:ext cx="2500313" cy="1871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797152"/>
            <a:ext cx="2160240" cy="1758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9866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Kristen ITC" panose="03050502040202030202" pitchFamily="66" charset="0"/>
              </a:rPr>
              <a:t>Phytoplankton</a:t>
            </a:r>
            <a:endParaRPr lang="en-GB" dirty="0">
              <a:latin typeface="Kristen ITC" panose="03050502040202030202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>
                <a:latin typeface="Kristen ITC" panose="03050502040202030202" pitchFamily="66" charset="0"/>
              </a:rPr>
              <a:t>         Phytoplankton are tiny plants.</a:t>
            </a:r>
          </a:p>
        </p:txBody>
      </p:sp>
      <p:sp>
        <p:nvSpPr>
          <p:cNvPr id="4" name="Explosion 2 3"/>
          <p:cNvSpPr/>
          <p:nvPr/>
        </p:nvSpPr>
        <p:spPr>
          <a:xfrm>
            <a:off x="2699792" y="2348880"/>
            <a:ext cx="4608512" cy="3528392"/>
          </a:xfrm>
          <a:prstGeom prst="irregularSeal2">
            <a:avLst/>
          </a:prstGeom>
          <a:solidFill>
            <a:srgbClr val="003300"/>
          </a:solidFill>
          <a:ln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Kristen ITC" panose="03050502040202030202" pitchFamily="66" charset="0"/>
              </a:rPr>
              <a:t>Why are plants so important?</a:t>
            </a:r>
            <a:endParaRPr lang="en-GB" dirty="0">
              <a:latin typeface="Kristen ITC" panose="03050502040202030202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3991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 smtClean="0">
                <a:latin typeface="Kristen ITC" panose="03050502040202030202" pitchFamily="66" charset="0"/>
              </a:rPr>
              <a:t>These are some of the creatures that feed on phytoplankton</a:t>
            </a:r>
            <a:endParaRPr lang="en-GB" sz="3600" dirty="0">
              <a:latin typeface="Kristen ITC" panose="03050502040202030202" pitchFamily="66" charset="0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772816"/>
            <a:ext cx="2950720" cy="2213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0969" y="2924944"/>
            <a:ext cx="3810000" cy="249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172719"/>
            <a:ext cx="2950720" cy="2210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9763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67544" y="117639"/>
            <a:ext cx="8229600" cy="1143000"/>
          </a:xfrm>
        </p:spPr>
        <p:txBody>
          <a:bodyPr/>
          <a:lstStyle/>
          <a:p>
            <a:r>
              <a:rPr lang="en-GB" sz="4000" dirty="0" smtClean="0">
                <a:latin typeface="Kristen ITC" pitchFamily="66" charset="0"/>
              </a:rPr>
              <a:t>Tiny plant eaters - zooplankton</a:t>
            </a:r>
            <a:endParaRPr lang="en-GB" sz="4000" dirty="0">
              <a:latin typeface="Kristen ITC" pitchFamily="66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180975" y="1281581"/>
            <a:ext cx="4896544" cy="4525963"/>
          </a:xfrm>
        </p:spPr>
        <p:txBody>
          <a:bodyPr/>
          <a:lstStyle/>
          <a:p>
            <a:r>
              <a:rPr lang="en-GB" dirty="0" smtClean="0">
                <a:latin typeface="Kristen ITC" panose="03050502040202030202" pitchFamily="66" charset="0"/>
              </a:rPr>
              <a:t>These are tiny microscopic animals that also eat phytoplankton.</a:t>
            </a:r>
          </a:p>
          <a:p>
            <a:r>
              <a:rPr lang="en-GB" dirty="0" smtClean="0">
                <a:latin typeface="Kristen ITC" panose="03050502040202030202" pitchFamily="66" charset="0"/>
              </a:rPr>
              <a:t>The are the main food source for lots of other sea creatures.</a:t>
            </a:r>
          </a:p>
          <a:p>
            <a:r>
              <a:rPr lang="en-GB" dirty="0" smtClean="0">
                <a:latin typeface="Kristen ITC" panose="03050502040202030202" pitchFamily="66" charset="0"/>
              </a:rPr>
              <a:t>Some organisms are permanently part of the Zooplankton. Some are larvae that grow into larger organisms like crabs.</a:t>
            </a:r>
            <a:endParaRPr lang="en-GB" dirty="0">
              <a:latin typeface="Kristen ITC" panose="03050502040202030202" pitchFamily="66" charset="0"/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9900" y="1401438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3037" y="2996952"/>
            <a:ext cx="2371725" cy="192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6372" y="4870227"/>
            <a:ext cx="2676525" cy="170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5019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6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381000" y="304800"/>
            <a:ext cx="7431360" cy="1468016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800" dirty="0" smtClean="0">
                <a:solidFill>
                  <a:prstClr val="white"/>
                </a:solidFill>
                <a:latin typeface="Kristen ITC" panose="03050502040202030202" pitchFamily="66" charset="0"/>
              </a:rPr>
              <a:t>Aim- To measure the biodiversity of Southampton Water</a:t>
            </a:r>
            <a:endParaRPr lang="en-GB" sz="2800" dirty="0">
              <a:solidFill>
                <a:prstClr val="white"/>
              </a:solidFill>
              <a:latin typeface="Kristen ITC" panose="03050502040202030202" pitchFamily="66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5076056" y="2546218"/>
            <a:ext cx="3769494" cy="1422842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prstClr val="white"/>
                </a:solidFill>
                <a:latin typeface="Kristen ITC" panose="03050502040202030202" pitchFamily="66" charset="0"/>
              </a:rPr>
              <a:t>Using a </a:t>
            </a:r>
            <a:r>
              <a:rPr lang="en-GB" sz="2400" dirty="0" smtClean="0">
                <a:solidFill>
                  <a:prstClr val="white"/>
                </a:solidFill>
                <a:latin typeface="Kristen ITC" panose="03050502040202030202" pitchFamily="66" charset="0"/>
              </a:rPr>
              <a:t>petri dish quadrat </a:t>
            </a:r>
            <a:r>
              <a:rPr lang="en-GB" sz="2400" dirty="0">
                <a:solidFill>
                  <a:prstClr val="white"/>
                </a:solidFill>
                <a:latin typeface="Kristen ITC" panose="03050502040202030202" pitchFamily="66" charset="0"/>
              </a:rPr>
              <a:t>to sample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492896"/>
            <a:ext cx="2988186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1928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Kristen ITC" panose="03050502040202030202" pitchFamily="66" charset="0"/>
              </a:rPr>
              <a:t>Instructions</a:t>
            </a:r>
            <a:endParaRPr lang="en-GB" dirty="0">
              <a:latin typeface="Kristen ITC" panose="03050502040202030202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 smtClean="0">
                <a:latin typeface="Kristen ITC" panose="03050502040202030202" pitchFamily="66" charset="0"/>
              </a:rPr>
              <a:t>You need to pour a fixed amount of sample water (collected on the trip) onto your dish.</a:t>
            </a:r>
          </a:p>
          <a:p>
            <a:r>
              <a:rPr lang="en-GB" sz="2800" dirty="0" smtClean="0">
                <a:latin typeface="Kristen ITC" panose="03050502040202030202" pitchFamily="66" charset="0"/>
              </a:rPr>
              <a:t>Carefully place it under the microscope and find square 1 under low power.</a:t>
            </a:r>
          </a:p>
          <a:p>
            <a:r>
              <a:rPr lang="en-GB" sz="2800" dirty="0" smtClean="0">
                <a:latin typeface="Kristen ITC" panose="03050502040202030202" pitchFamily="66" charset="0"/>
              </a:rPr>
              <a:t>You need to count the number of each species you see in that square and write it in your table.</a:t>
            </a:r>
          </a:p>
          <a:p>
            <a:r>
              <a:rPr lang="en-GB" sz="2800" dirty="0" smtClean="0">
                <a:latin typeface="Kristen ITC" panose="03050502040202030202" pitchFamily="66" charset="0"/>
              </a:rPr>
              <a:t>Repeat the process until you have counted species in every square.</a:t>
            </a:r>
            <a:endParaRPr lang="en-GB" sz="2800" dirty="0">
              <a:latin typeface="Kristen ITC" panose="03050502040202030202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9392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448</Words>
  <Application>Microsoft Macintosh PowerPoint</Application>
  <PresentationFormat>On-screen Show (4:3)</PresentationFormat>
  <Paragraphs>60</Paragraphs>
  <Slides>13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Calibri</vt:lpstr>
      <vt:lpstr>Kristen ITC</vt:lpstr>
      <vt:lpstr>1_Office Theme</vt:lpstr>
      <vt:lpstr>2_Office Theme</vt:lpstr>
      <vt:lpstr>3_Office Theme</vt:lpstr>
      <vt:lpstr>4_Office Theme</vt:lpstr>
      <vt:lpstr>The Plankton Police</vt:lpstr>
      <vt:lpstr>PowerPoint Presentation</vt:lpstr>
      <vt:lpstr>PowerPoint Presentation</vt:lpstr>
      <vt:lpstr>What are Plankton?  </vt:lpstr>
      <vt:lpstr>Phytoplankton</vt:lpstr>
      <vt:lpstr>These are some of the creatures that feed on phytoplankton</vt:lpstr>
      <vt:lpstr>Tiny plant eaters - zooplankton</vt:lpstr>
      <vt:lpstr>PowerPoint Presentation</vt:lpstr>
      <vt:lpstr>Instructions</vt:lpstr>
      <vt:lpstr>What to count….</vt:lpstr>
      <vt:lpstr>PowerPoint Presentation</vt:lpstr>
      <vt:lpstr>Can you estimate how much plankton you would drink if you gulped whilst swimming in the sea?</vt:lpstr>
      <vt:lpstr>Can you improve your answer?</vt:lpstr>
    </vt:vector>
  </TitlesOfParts>
  <Company>Hampshire County Council</Company>
  <LinksUpToDate>false</LinksUpToDate>
  <SharedDoc>false</SharedDoc>
  <HyperlinksChanged>false</HyperlinksChanged>
  <AppVersion>15.0023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Plankton Police</dc:title>
  <dc:creator>GHORTOP</dc:creator>
  <cp:lastModifiedBy>Fielding S.</cp:lastModifiedBy>
  <cp:revision>12</cp:revision>
  <dcterms:created xsi:type="dcterms:W3CDTF">2015-05-10T11:11:49Z</dcterms:created>
  <dcterms:modified xsi:type="dcterms:W3CDTF">2016-07-12T09:15:05Z</dcterms:modified>
</cp:coreProperties>
</file>